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2" r:id="rId2"/>
    <p:sldMasterId id="2147483714" r:id="rId3"/>
    <p:sldMasterId id="2147483726" r:id="rId4"/>
    <p:sldMasterId id="2147483738" r:id="rId5"/>
    <p:sldMasterId id="2147483750" r:id="rId6"/>
    <p:sldMasterId id="2147483762" r:id="rId7"/>
    <p:sldMasterId id="2147483774" r:id="rId8"/>
    <p:sldMasterId id="2147483786" r:id="rId9"/>
    <p:sldMasterId id="2147483798" r:id="rId10"/>
    <p:sldMasterId id="2147483810" r:id="rId11"/>
    <p:sldMasterId id="2147483822" r:id="rId12"/>
    <p:sldMasterId id="2147483834" r:id="rId13"/>
  </p:sldMasterIdLst>
  <p:notesMasterIdLst>
    <p:notesMasterId r:id="rId53"/>
  </p:notesMasterIdLst>
  <p:sldIdLst>
    <p:sldId id="256" r:id="rId14"/>
    <p:sldId id="257" r:id="rId15"/>
    <p:sldId id="260" r:id="rId16"/>
    <p:sldId id="261" r:id="rId17"/>
    <p:sldId id="262" r:id="rId18"/>
    <p:sldId id="263" r:id="rId19"/>
    <p:sldId id="258" r:id="rId20"/>
    <p:sldId id="259" r:id="rId21"/>
    <p:sldId id="265" r:id="rId22"/>
    <p:sldId id="266" r:id="rId23"/>
    <p:sldId id="297" r:id="rId24"/>
    <p:sldId id="298" r:id="rId25"/>
    <p:sldId id="299" r:id="rId26"/>
    <p:sldId id="300" r:id="rId27"/>
    <p:sldId id="301" r:id="rId28"/>
    <p:sldId id="269" r:id="rId29"/>
    <p:sldId id="278" r:id="rId30"/>
    <p:sldId id="279" r:id="rId31"/>
    <p:sldId id="280" r:id="rId32"/>
    <p:sldId id="281" r:id="rId33"/>
    <p:sldId id="268" r:id="rId34"/>
    <p:sldId id="270" r:id="rId35"/>
    <p:sldId id="272" r:id="rId36"/>
    <p:sldId id="273" r:id="rId37"/>
    <p:sldId id="274" r:id="rId38"/>
    <p:sldId id="277" r:id="rId39"/>
    <p:sldId id="271" r:id="rId40"/>
    <p:sldId id="275" r:id="rId41"/>
    <p:sldId id="276" r:id="rId42"/>
    <p:sldId id="282" r:id="rId43"/>
    <p:sldId id="295" r:id="rId44"/>
    <p:sldId id="283" r:id="rId45"/>
    <p:sldId id="284" r:id="rId46"/>
    <p:sldId id="285" r:id="rId47"/>
    <p:sldId id="290" r:id="rId48"/>
    <p:sldId id="291" r:id="rId49"/>
    <p:sldId id="292" r:id="rId50"/>
    <p:sldId id="293" r:id="rId51"/>
    <p:sldId id="294"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409" autoAdjust="0"/>
  </p:normalViewPr>
  <p:slideViewPr>
    <p:cSldViewPr snapToGrid="0">
      <p:cViewPr varScale="1">
        <p:scale>
          <a:sx n="96" d="100"/>
          <a:sy n="96" d="100"/>
        </p:scale>
        <p:origin x="207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notesMaster" Target="notesMasters/notesMaster1.xml"/><Relationship Id="rId5" Type="http://schemas.openxmlformats.org/officeDocument/2006/relationships/slideMaster" Target="slideMasters/slideMaster5.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716880-EA49-4AF6-9A8E-19A6B2B815EE}" type="datetimeFigureOut">
              <a:rPr lang="en-GB" smtClean="0"/>
              <a:t>20/09/2014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E14585-6745-4D51-ACC1-AADCB34DCAA9}" type="slidenum">
              <a:rPr lang="en-GB" smtClean="0"/>
              <a:t>‹#›</a:t>
            </a:fld>
            <a:endParaRPr lang="en-GB"/>
          </a:p>
        </p:txBody>
      </p:sp>
    </p:spTree>
    <p:extLst>
      <p:ext uri="{BB962C8B-B14F-4D97-AF65-F5344CB8AC3E}">
        <p14:creationId xmlns:p14="http://schemas.microsoft.com/office/powerpoint/2010/main" val="2487429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new Programme of Study for languages at KS2 and KS3 charts a progressive development of phonics knowledge, that begins by exploring  the patterns and sounds of language through songs and rhymes and linking the spelling, sound and meaning of words and leads to the ability to transcribe words and short sentences with increasing accuracy.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This session looks closely at how to teach, embed and extend phonics knowledge, and the ways in which it underpins the development of all four language skills at KS2 and KS3.  We will focus on practical strategies and ideas today that can be put into practice tomorrow!</a:t>
            </a:r>
          </a:p>
          <a:p>
            <a:endParaRPr lang="en-GB" dirty="0"/>
          </a:p>
        </p:txBody>
      </p:sp>
      <p:sp>
        <p:nvSpPr>
          <p:cNvPr id="4" name="Slide Number Placeholder 3"/>
          <p:cNvSpPr>
            <a:spLocks noGrp="1"/>
          </p:cNvSpPr>
          <p:nvPr>
            <p:ph type="sldNum" sz="quarter" idx="10"/>
          </p:nvPr>
        </p:nvSpPr>
        <p:spPr/>
        <p:txBody>
          <a:bodyPr/>
          <a:lstStyle/>
          <a:p>
            <a:fld id="{A4E14585-6745-4D51-ACC1-AADCB34DCAA9}" type="slidenum">
              <a:rPr lang="en-GB" smtClean="0"/>
              <a:t>1</a:t>
            </a:fld>
            <a:endParaRPr lang="en-GB"/>
          </a:p>
        </p:txBody>
      </p:sp>
    </p:spTree>
    <p:extLst>
      <p:ext uri="{BB962C8B-B14F-4D97-AF65-F5344CB8AC3E}">
        <p14:creationId xmlns:p14="http://schemas.microsoft.com/office/powerpoint/2010/main" val="4128395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97D7DA0-0D77-4ECC-B024-9818AB726D6B}"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34720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F91737-C0EB-45B3-BC86-9328717F76A1}" type="slidenum">
              <a:rPr lang="en-GB">
                <a:solidFill>
                  <a:prstClr val="black"/>
                </a:solidFill>
              </a:rPr>
              <a:pPr/>
              <a:t>17</a:t>
            </a:fld>
            <a:endParaRPr lang="en-GB">
              <a:solidFill>
                <a:prstClr val="black"/>
              </a:solidFill>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GB">
                <a:latin typeface="Calibri" pitchFamily="34" charset="0"/>
              </a:rPr>
              <a:t>You can project these slides on the board and run through pronunciation &amp; meaning first if you feel this will benefit the pupils &amp; give them more confidence. </a:t>
            </a:r>
            <a:br>
              <a:rPr lang="en-GB">
                <a:latin typeface="Calibri" pitchFamily="34" charset="0"/>
              </a:rPr>
            </a:br>
            <a:r>
              <a:rPr lang="en-GB">
                <a:latin typeface="Calibri" pitchFamily="34" charset="0"/>
              </a:rPr>
              <a:t>These slides are designed as cards which will (when photocopied double-sided and cut up) have the phonic on one side and a corresponding word &amp; picture on the other. </a:t>
            </a:r>
            <a:br>
              <a:rPr lang="en-GB">
                <a:latin typeface="Calibri" pitchFamily="34" charset="0"/>
              </a:rPr>
            </a:br>
            <a:r>
              <a:rPr lang="en-GB">
                <a:latin typeface="Calibri" pitchFamily="34" charset="0"/>
              </a:rPr>
              <a:t>Pupils should pronounce the phonic first and then incorporate it into their pronunciation of the word on the other side, recognising the meaning in English at the same time. </a:t>
            </a:r>
            <a:br>
              <a:rPr lang="en-GB">
                <a:latin typeface="Calibri" pitchFamily="34" charset="0"/>
              </a:rPr>
            </a:br>
            <a:r>
              <a:rPr lang="en-GB">
                <a:latin typeface="Calibri" pitchFamily="34" charset="0"/>
              </a:rPr>
              <a:t>Pupils could play snap/happy families etc. by using the cards picture-side up, recognising when the phonic is the same and checking on the other side of the card. </a:t>
            </a:r>
          </a:p>
          <a:p>
            <a:r>
              <a:rPr lang="en-GB">
                <a:latin typeface="Calibri" pitchFamily="34" charset="0"/>
              </a:rPr>
              <a:t>The vocabulary translates as: Young boy, young girl, spider, pineapple</a:t>
            </a:r>
          </a:p>
          <a:p>
            <a:r>
              <a:rPr lang="en-GB">
                <a:latin typeface="Calibri" pitchFamily="34" charset="0"/>
              </a:rPr>
              <a:t>Man, woman, Spain, birthday</a:t>
            </a:r>
          </a:p>
        </p:txBody>
      </p:sp>
    </p:spTree>
    <p:extLst>
      <p:ext uri="{BB962C8B-B14F-4D97-AF65-F5344CB8AC3E}">
        <p14:creationId xmlns:p14="http://schemas.microsoft.com/office/powerpoint/2010/main" val="39500576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C7E702-FFC9-4FBB-9F15-CE23C3B496C2}" type="slidenum">
              <a:rPr lang="en-GB">
                <a:solidFill>
                  <a:prstClr val="black"/>
                </a:solidFill>
              </a:rPr>
              <a:pPr/>
              <a:t>19</a:t>
            </a:fld>
            <a:endParaRPr lang="en-GB">
              <a:solidFill>
                <a:prstClr val="black"/>
              </a:solidFill>
            </a:endParaRPr>
          </a:p>
        </p:txBody>
      </p:sp>
      <p:sp>
        <p:nvSpPr>
          <p:cNvPr id="222210" name="Rectangle 2"/>
          <p:cNvSpPr>
            <a:spLocks noGrp="1" noRot="1" noChangeAspect="1" noChangeArrowheads="1" noTextEdit="1"/>
          </p:cNvSpPr>
          <p:nvPr>
            <p:ph type="sldImg"/>
          </p:nvPr>
        </p:nvSpPr>
        <p:spPr>
          <a:ln/>
        </p:spPr>
      </p:sp>
      <p:sp>
        <p:nvSpPr>
          <p:cNvPr id="222211" name="Rectangle 3"/>
          <p:cNvSpPr>
            <a:spLocks noGrp="1" noChangeArrowheads="1"/>
          </p:cNvSpPr>
          <p:nvPr>
            <p:ph type="body" idx="1"/>
          </p:nvPr>
        </p:nvSpPr>
        <p:spPr/>
        <p:txBody>
          <a:bodyPr/>
          <a:lstStyle/>
          <a:p>
            <a:r>
              <a:rPr lang="en-GB">
                <a:latin typeface="Calibri" pitchFamily="34" charset="0"/>
              </a:rPr>
              <a:t>The vocabulary translates as: car, school, crocodile, rabbit</a:t>
            </a:r>
          </a:p>
          <a:p>
            <a:r>
              <a:rPr lang="en-GB">
                <a:latin typeface="Calibri" pitchFamily="34" charset="0"/>
              </a:rPr>
              <a:t>Cobra, rocket, cauliflower, kitchen </a:t>
            </a:r>
          </a:p>
        </p:txBody>
      </p:sp>
    </p:spTree>
    <p:extLst>
      <p:ext uri="{BB962C8B-B14F-4D97-AF65-F5344CB8AC3E}">
        <p14:creationId xmlns:p14="http://schemas.microsoft.com/office/powerpoint/2010/main" val="907065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Starter – two trabalenguas</a:t>
            </a:r>
            <a:endParaRPr 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5AAEC4F-6FF3-43F7-AC94-5C9EC684539C}" type="slidenum">
              <a:rPr lang="en-US">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078030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Songs embed language better than almost anything else.</a:t>
            </a:r>
            <a:endParaRPr lang="fr-FR" dirty="0"/>
          </a:p>
        </p:txBody>
      </p:sp>
      <p:sp>
        <p:nvSpPr>
          <p:cNvPr id="4" name="Slide Number Placeholder 3"/>
          <p:cNvSpPr>
            <a:spLocks noGrp="1"/>
          </p:cNvSpPr>
          <p:nvPr>
            <p:ph type="sldNum" sz="quarter" idx="10"/>
          </p:nvPr>
        </p:nvSpPr>
        <p:spPr/>
        <p:txBody>
          <a:bodyPr/>
          <a:lstStyle/>
          <a:p>
            <a:fld id="{CA85FAF4-EEC3-437D-B6E7-A17185874B01}" type="slidenum">
              <a:rPr lang="fr-FR" smtClean="0">
                <a:solidFill>
                  <a:prstClr val="black"/>
                </a:solidFill>
              </a:rPr>
              <a:pPr/>
              <a:t>25</a:t>
            </a:fld>
            <a:endParaRPr lang="fr-FR">
              <a:solidFill>
                <a:prstClr val="black"/>
              </a:solidFill>
            </a:endParaRPr>
          </a:p>
        </p:txBody>
      </p:sp>
    </p:spTree>
    <p:extLst>
      <p:ext uri="{BB962C8B-B14F-4D97-AF65-F5344CB8AC3E}">
        <p14:creationId xmlns:p14="http://schemas.microsoft.com/office/powerpoint/2010/main" val="3682787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smtClean="0"/>
              <a:t>Teacher reads out 1 of the 3 items (cognates) and students choose the correct picture.  </a:t>
            </a:r>
            <a:br>
              <a:rPr lang="en-GB" smtClean="0"/>
            </a:br>
            <a:r>
              <a:rPr lang="en-GB" smtClean="0"/>
              <a:t>1. elefante, jirafa , </a:t>
            </a:r>
            <a:r>
              <a:rPr lang="en-GB" u="sng" smtClean="0"/>
              <a:t>leon, </a:t>
            </a:r>
            <a:r>
              <a:rPr lang="en-GB" smtClean="0"/>
              <a:t/>
            </a:r>
            <a:br>
              <a:rPr lang="en-GB" smtClean="0"/>
            </a:br>
            <a:r>
              <a:rPr lang="en-GB" smtClean="0"/>
              <a:t>2.  chocolate, te, </a:t>
            </a:r>
            <a:r>
              <a:rPr lang="en-GB" u="sng" smtClean="0"/>
              <a:t>café</a:t>
            </a:r>
            <a:r>
              <a:rPr lang="en-GB" smtClean="0"/>
              <a:t/>
            </a:r>
            <a:br>
              <a:rPr lang="en-GB" smtClean="0"/>
            </a:br>
            <a:r>
              <a:rPr lang="en-GB" smtClean="0"/>
              <a:t>3. autobus, </a:t>
            </a:r>
            <a:r>
              <a:rPr lang="en-GB" u="sng" smtClean="0"/>
              <a:t>coche</a:t>
            </a:r>
            <a:r>
              <a:rPr lang="en-GB" smtClean="0"/>
              <a:t>, bicicleta, </a:t>
            </a:r>
            <a:br>
              <a:rPr lang="en-GB" smtClean="0"/>
            </a:br>
            <a:r>
              <a:rPr lang="en-GB" smtClean="0"/>
              <a:t>4</a:t>
            </a:r>
            <a:r>
              <a:rPr lang="en-GB" u="sng" smtClean="0"/>
              <a:t>.  gris, </a:t>
            </a:r>
            <a:r>
              <a:rPr lang="en-GB" smtClean="0"/>
              <a:t>blanco, rosa</a:t>
            </a:r>
            <a:endParaRPr lang="en-US" smtClean="0"/>
          </a:p>
        </p:txBody>
      </p:sp>
      <p:sp>
        <p:nvSpPr>
          <p:cNvPr id="41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75EBA50-17F1-49ED-9E99-EEEDBCBD1BC4}" type="slidenum">
              <a:rPr lang="en-US">
                <a:solidFill>
                  <a:prstClr val="black"/>
                </a:solidFill>
                <a:latin typeface="Calibri" panose="020F0502020204030204" pitchFamily="34" charset="0"/>
              </a:rPr>
              <a:pPr eaLnBrk="1" hangingPunct="1"/>
              <a:t>27</a:t>
            </a:fld>
            <a:endParaRPr 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42297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93D35F3-D6BB-4788-AB38-693B34676614}" type="slidenum">
              <a:rPr lang="en-GB">
                <a:solidFill>
                  <a:srgbClr val="000000"/>
                </a:solidFill>
              </a:rPr>
              <a:pPr eaLnBrk="1" hangingPunct="1"/>
              <a:t>28</a:t>
            </a:fld>
            <a:endParaRPr lang="en-GB">
              <a:solidFill>
                <a:srgbClr val="000000"/>
              </a:solidFill>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This is to enable you to elicit from them an understanding of what a cognado is.  Give them some examples, pronounce them yourself to the class as you go through, establish what a cognate is and then reinforce pronunciation by getting them to quickly practise in pairs.</a:t>
            </a:r>
          </a:p>
        </p:txBody>
      </p:sp>
    </p:spTree>
    <p:extLst>
      <p:ext uri="{BB962C8B-B14F-4D97-AF65-F5344CB8AC3E}">
        <p14:creationId xmlns:p14="http://schemas.microsoft.com/office/powerpoint/2010/main" val="864523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D3D6B0-71CB-4A04-BBCF-10EBF93B37B0}" type="slidenum">
              <a:rPr lang="en-GB">
                <a:solidFill>
                  <a:srgbClr val="000000"/>
                </a:solidFill>
              </a:rPr>
              <a:pPr eaLnBrk="1" hangingPunct="1"/>
              <a:t>29</a:t>
            </a:fld>
            <a:endParaRPr lang="en-GB">
              <a:solidFill>
                <a:srgbClr val="000000"/>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Tell them that these are all 2-syllable cognates and the English meanings are at the bottom.  Each square is only used once.  They can write their answers in their exercise books and then go through with you, pronouncing them obviously correctly thanks to their phonics knowledge!</a:t>
            </a:r>
          </a:p>
        </p:txBody>
      </p:sp>
    </p:spTree>
    <p:extLst>
      <p:ext uri="{BB962C8B-B14F-4D97-AF65-F5344CB8AC3E}">
        <p14:creationId xmlns:p14="http://schemas.microsoft.com/office/powerpoint/2010/main" val="2108372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09C309-5E9E-438D-A81F-48B2577378AD}" type="slidenum">
              <a:rPr lang="en-GB">
                <a:solidFill>
                  <a:prstClr val="black"/>
                </a:solidFill>
              </a:rPr>
              <a:pPr/>
              <a:t>30</a:t>
            </a:fld>
            <a:endParaRPr lang="en-GB">
              <a:solidFill>
                <a:prstClr val="black"/>
              </a:solidFill>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en-GB">
                <a:latin typeface="Calibri" pitchFamily="34" charset="0"/>
              </a:rPr>
              <a:t>Answers appear one by one. Click on yellow speakers to hear the words again if need be.</a:t>
            </a:r>
          </a:p>
        </p:txBody>
      </p:sp>
    </p:spTree>
    <p:extLst>
      <p:ext uri="{BB962C8B-B14F-4D97-AF65-F5344CB8AC3E}">
        <p14:creationId xmlns:p14="http://schemas.microsoft.com/office/powerpoint/2010/main" val="15249436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Listening task</a:t>
            </a:r>
            <a:r>
              <a:rPr lang="en-GB" baseline="0" dirty="0" smtClean="0"/>
              <a:t> with ‘gradual reveal’.  The last sentence makes it very obvious.  The other sentences add information but do not get you closer.</a:t>
            </a:r>
          </a:p>
          <a:p>
            <a:r>
              <a:rPr lang="en-GB" baseline="0" dirty="0" smtClean="0"/>
              <a:t>Say it then reveal and repeat it.</a:t>
            </a:r>
            <a:br>
              <a:rPr lang="en-GB" baseline="0" dirty="0" smtClean="0"/>
            </a:br>
            <a:endParaRPr lang="en-GB" dirty="0"/>
          </a:p>
        </p:txBody>
      </p:sp>
      <p:sp>
        <p:nvSpPr>
          <p:cNvPr id="4" name="Slide Number Placeholder 3"/>
          <p:cNvSpPr>
            <a:spLocks noGrp="1"/>
          </p:cNvSpPr>
          <p:nvPr>
            <p:ph type="sldNum" sz="quarter" idx="10"/>
          </p:nvPr>
        </p:nvSpPr>
        <p:spPr/>
        <p:txBody>
          <a:bodyPr/>
          <a:lstStyle/>
          <a:p>
            <a:fld id="{DD4FEE1C-D8F9-43CD-8B53-F0E948056FBC}" type="slidenum">
              <a:rPr lang="en-GB" altLang="en-US" smtClean="0">
                <a:solidFill>
                  <a:prstClr val="black"/>
                </a:solidFill>
              </a:rPr>
              <a:pPr/>
              <a:t>31</a:t>
            </a:fld>
            <a:endParaRPr lang="en-GB" altLang="en-US">
              <a:solidFill>
                <a:prstClr val="black"/>
              </a:solidFill>
            </a:endParaRPr>
          </a:p>
        </p:txBody>
      </p:sp>
    </p:spTree>
    <p:extLst>
      <p:ext uri="{BB962C8B-B14F-4D97-AF65-F5344CB8AC3E}">
        <p14:creationId xmlns:p14="http://schemas.microsoft.com/office/powerpoint/2010/main" val="2965325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 think we would be hard pushed to find languages</a:t>
            </a:r>
            <a:r>
              <a:rPr lang="en-GB" baseline="0" dirty="0" smtClean="0"/>
              <a:t> teachers that cannot see the rationale for explicitly teaching the sound: writing relationship.  That is not to say that there are not still plenty of languages teachers not doing it, not doing it thoroughly enough, uncertain about how to go about doing it – we have the whole spectrum of experience and expertise in the area of phonics teaching.  </a:t>
            </a:r>
            <a:br>
              <a:rPr lang="en-GB" baseline="0" dirty="0" smtClean="0"/>
            </a:br>
            <a:r>
              <a:rPr lang="en-GB" baseline="0" dirty="0" smtClean="0"/>
              <a:t>But if we assume for a moment that learners at KS3 are learning to link the spelling, sound and meaning of words, would it not be a natural progression at KS3 to assume that they would be developing the ability to predict with some accuracy the spelling of new words they hear, and that they would naturally do this as part of practically every lesson.  </a:t>
            </a:r>
          </a:p>
          <a:p>
            <a:r>
              <a:rPr lang="en-GB" baseline="0" dirty="0" smtClean="0"/>
              <a:t>So that, for example, having learnt the key phonics in Week 1 of German in Y8, learners in Week 4 would be trying to write down words they hear with increasingly accurate spelling, by applying their phonics knowledge.</a:t>
            </a:r>
          </a:p>
          <a:p>
            <a:r>
              <a:rPr lang="en-GB" baseline="0" dirty="0" smtClean="0"/>
              <a:t>The word TRANSCRIPTION has conjured up for some teachers a return to the ‘</a:t>
            </a:r>
            <a:r>
              <a:rPr lang="en-GB" baseline="0" dirty="0" err="1" smtClean="0"/>
              <a:t>dictée</a:t>
            </a:r>
            <a:r>
              <a:rPr lang="en-GB" baseline="0" dirty="0" smtClean="0"/>
              <a:t>’, whereas I see this process of transcription as naturally occurring in lesson activities, and fully integrated into message/meaning-focused communicative language teaching, not as an activity in its own right, where the meaning of the dictated text was somehow secondary or irrelevant.</a:t>
            </a:r>
            <a:endParaRPr lang="en-GB" dirty="0" smtClean="0"/>
          </a:p>
          <a:p>
            <a:endParaRPr lang="en-GB" dirty="0" smtClean="0"/>
          </a:p>
          <a:p>
            <a:r>
              <a:rPr lang="en-GB" dirty="0" smtClean="0"/>
              <a:t>So for me, this is</a:t>
            </a:r>
            <a:r>
              <a:rPr lang="en-GB" baseline="0" dirty="0" smtClean="0"/>
              <a:t> no change – just a welcome reinforcement of the importance of phonics in our language teaching methodology.  So ‘phonics’ is to stay.</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1488202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Year 7 – Week 1.  Start with a text and see what students know first.</a:t>
            </a:r>
            <a:br>
              <a:rPr lang="en-GB" dirty="0" smtClean="0"/>
            </a:br>
            <a:r>
              <a:rPr lang="en-GB" dirty="0" smtClean="0"/>
              <a:t>1.</a:t>
            </a:r>
            <a:r>
              <a:rPr lang="en-GB" baseline="0" dirty="0" smtClean="0"/>
              <a:t>  </a:t>
            </a:r>
            <a:r>
              <a:rPr lang="en-GB" dirty="0" smtClean="0"/>
              <a:t>Give them some time to interrogate</a:t>
            </a:r>
            <a:r>
              <a:rPr lang="en-GB" baseline="0" dirty="0" smtClean="0"/>
              <a:t> each other’s knowledge and make some hypotheses about words they might know.  </a:t>
            </a:r>
            <a:br>
              <a:rPr lang="en-GB" baseline="0" dirty="0" smtClean="0"/>
            </a:br>
            <a:r>
              <a:rPr lang="en-GB" baseline="0" dirty="0" smtClean="0"/>
              <a:t/>
            </a:r>
            <a:br>
              <a:rPr lang="en-GB" baseline="0" dirty="0" smtClean="0"/>
            </a:br>
            <a:r>
              <a:rPr lang="en-GB" baseline="0" dirty="0" smtClean="0"/>
              <a:t>When they have finished talking they could record their group knowledge in a couple of different ways.</a:t>
            </a:r>
            <a:br>
              <a:rPr lang="en-GB" baseline="0" dirty="0" smtClean="0"/>
            </a:br>
            <a:r>
              <a:rPr lang="en-GB" baseline="0" dirty="0" smtClean="0"/>
              <a:t>They could have a red / yellow / green post-it notes for unknown / think we know / know words</a:t>
            </a:r>
            <a:br>
              <a:rPr lang="en-GB" baseline="0" dirty="0" smtClean="0"/>
            </a:br>
            <a:r>
              <a:rPr lang="en-GB" baseline="0" dirty="0" smtClean="0"/>
              <a:t>They could shade a large copy of the text with these colours.</a:t>
            </a:r>
          </a:p>
          <a:p>
            <a:endParaRPr lang="en-GB" baseline="0" dirty="0" smtClean="0"/>
          </a:p>
          <a:p>
            <a:r>
              <a:rPr lang="en-GB" baseline="0" dirty="0" smtClean="0"/>
              <a:t>Next steps depend on the knowledge of the class, but there are certain key activities that we can be sure will be beneficial for linguistic and skill development.  So, for example:</a:t>
            </a:r>
            <a:br>
              <a:rPr lang="en-GB" baseline="0" dirty="0" smtClean="0"/>
            </a:br>
            <a:r>
              <a:rPr lang="en-GB" baseline="0" dirty="0" smtClean="0"/>
              <a:t/>
            </a:r>
            <a:br>
              <a:rPr lang="en-GB" baseline="0" dirty="0" smtClean="0"/>
            </a:br>
            <a:r>
              <a:rPr lang="en-GB" baseline="0" dirty="0" smtClean="0"/>
              <a:t>2.  Teacher reads the text several times through (3-4 times) at normal speed, but with a few differences.  These could be differences in wording where the meaning is the same OR different words which change the meaning of the text, but I think it’s clearer to choose either one or the other and keep consistent throughout the text.  So, with this text, I’ve chosen to do different wording where the meaning is the same.  As below:</a:t>
            </a:r>
            <a:br>
              <a:rPr lang="en-GB" baseline="0" dirty="0" smtClean="0"/>
            </a:br>
            <a:r>
              <a:rPr lang="en-GB" baseline="0" dirty="0" smtClean="0"/>
              <a:t/>
            </a:r>
            <a:br>
              <a:rPr lang="en-GB" baseline="0" dirty="0" smtClean="0"/>
            </a:br>
            <a:r>
              <a:rPr lang="en-GB" baseline="0" dirty="0" err="1" smtClean="0"/>
              <a:t>Mi</a:t>
            </a:r>
            <a:r>
              <a:rPr lang="en-GB" baseline="0" dirty="0" smtClean="0"/>
              <a:t> </a:t>
            </a:r>
            <a:r>
              <a:rPr lang="en-GB" baseline="0" dirty="0" err="1" smtClean="0"/>
              <a:t>nombre</a:t>
            </a:r>
            <a:r>
              <a:rPr lang="en-GB" baseline="0" dirty="0" smtClean="0"/>
              <a:t> </a:t>
            </a:r>
            <a:r>
              <a:rPr lang="en-GB" baseline="0" dirty="0" err="1" smtClean="0"/>
              <a:t>es</a:t>
            </a:r>
            <a:r>
              <a:rPr lang="en-GB" baseline="0" dirty="0" smtClean="0"/>
              <a:t> Carlos Vicente.  Soy de </a:t>
            </a:r>
            <a:r>
              <a:rPr lang="en-GB" baseline="0" dirty="0" err="1" smtClean="0"/>
              <a:t>España</a:t>
            </a:r>
            <a:r>
              <a:rPr lang="en-GB" baseline="0" dirty="0" smtClean="0"/>
              <a:t> </a:t>
            </a:r>
            <a:r>
              <a:rPr lang="en-GB" baseline="0" dirty="0" err="1" smtClean="0"/>
              <a:t>pero</a:t>
            </a:r>
            <a:r>
              <a:rPr lang="en-GB" baseline="0" dirty="0" smtClean="0"/>
              <a:t> </a:t>
            </a:r>
            <a:r>
              <a:rPr lang="en-GB" baseline="0" dirty="0" err="1" smtClean="0"/>
              <a:t>mis</a:t>
            </a:r>
            <a:r>
              <a:rPr lang="en-GB" baseline="0" dirty="0" smtClean="0"/>
              <a:t> padres son </a:t>
            </a:r>
            <a:r>
              <a:rPr lang="en-GB" baseline="0" dirty="0" err="1" smtClean="0"/>
              <a:t>argentinos</a:t>
            </a:r>
            <a:r>
              <a:rPr lang="en-GB" baseline="0" dirty="0" smtClean="0"/>
              <a:t> </a:t>
            </a:r>
            <a:r>
              <a:rPr lang="en-GB" baseline="0" dirty="0" err="1" smtClean="0"/>
              <a:t>así</a:t>
            </a:r>
            <a:r>
              <a:rPr lang="en-GB" baseline="0" dirty="0" smtClean="0"/>
              <a:t> </a:t>
            </a:r>
            <a:r>
              <a:rPr lang="en-GB" baseline="0" dirty="0" err="1" smtClean="0"/>
              <a:t>que</a:t>
            </a:r>
            <a:r>
              <a:rPr lang="en-GB" baseline="0" dirty="0" smtClean="0"/>
              <a:t> soy </a:t>
            </a:r>
            <a:r>
              <a:rPr lang="en-GB" baseline="0" dirty="0" err="1" smtClean="0"/>
              <a:t>medio</a:t>
            </a:r>
            <a:r>
              <a:rPr lang="en-GB" baseline="0" dirty="0" smtClean="0"/>
              <a:t> </a:t>
            </a:r>
            <a:r>
              <a:rPr lang="en-GB" baseline="0" dirty="0" err="1" smtClean="0"/>
              <a:t>argentino</a:t>
            </a:r>
            <a:r>
              <a:rPr lang="en-GB" baseline="0" dirty="0" smtClean="0"/>
              <a:t> </a:t>
            </a:r>
            <a:r>
              <a:rPr lang="en-GB" baseline="0" dirty="0" err="1" smtClean="0"/>
              <a:t>medio</a:t>
            </a:r>
            <a:r>
              <a:rPr lang="en-GB" baseline="0" dirty="0" smtClean="0"/>
              <a:t> </a:t>
            </a:r>
            <a:r>
              <a:rPr lang="en-GB" baseline="0" dirty="0" err="1" smtClean="0"/>
              <a:t>español</a:t>
            </a:r>
            <a:r>
              <a:rPr lang="en-GB" baseline="0" dirty="0" smtClean="0"/>
              <a:t>.  </a:t>
            </a:r>
            <a:r>
              <a:rPr lang="en-GB" baseline="0" dirty="0" err="1" smtClean="0"/>
              <a:t>Hablo</a:t>
            </a:r>
            <a:r>
              <a:rPr lang="en-GB" baseline="0" dirty="0" smtClean="0"/>
              <a:t> </a:t>
            </a:r>
            <a:r>
              <a:rPr lang="en-GB" baseline="0" dirty="0" err="1" smtClean="0"/>
              <a:t>español</a:t>
            </a:r>
            <a:r>
              <a:rPr lang="en-GB" baseline="0" dirty="0" smtClean="0"/>
              <a:t>, </a:t>
            </a:r>
            <a:r>
              <a:rPr lang="en-GB" baseline="0" dirty="0" err="1" smtClean="0"/>
              <a:t>claro</a:t>
            </a:r>
            <a:r>
              <a:rPr lang="en-GB" baseline="0" dirty="0" smtClean="0"/>
              <a:t>, </a:t>
            </a:r>
            <a:r>
              <a:rPr lang="en-GB" baseline="0" dirty="0" err="1" smtClean="0"/>
              <a:t>inglés</a:t>
            </a:r>
            <a:r>
              <a:rPr lang="en-GB" baseline="0" dirty="0" smtClean="0"/>
              <a:t> y un </a:t>
            </a:r>
            <a:r>
              <a:rPr lang="en-GB" baseline="0" dirty="0" err="1" smtClean="0"/>
              <a:t>poco</a:t>
            </a:r>
            <a:r>
              <a:rPr lang="en-GB" baseline="0" dirty="0" smtClean="0"/>
              <a:t> de </a:t>
            </a:r>
            <a:r>
              <a:rPr lang="en-GB" baseline="0" dirty="0" err="1" smtClean="0"/>
              <a:t>francés</a:t>
            </a:r>
            <a:r>
              <a:rPr lang="en-GB" baseline="0" dirty="0" smtClean="0"/>
              <a:t>.  Vivo </a:t>
            </a:r>
            <a:r>
              <a:rPr lang="en-GB" baseline="0" dirty="0" err="1" smtClean="0"/>
              <a:t>ahora</a:t>
            </a:r>
            <a:r>
              <a:rPr lang="en-GB" baseline="0" dirty="0" smtClean="0"/>
              <a:t> con mi </a:t>
            </a:r>
            <a:r>
              <a:rPr lang="en-GB" baseline="0" dirty="0" err="1" smtClean="0"/>
              <a:t>familia</a:t>
            </a:r>
            <a:r>
              <a:rPr lang="en-GB" baseline="0" dirty="0" smtClean="0"/>
              <a:t>; </a:t>
            </a:r>
            <a:r>
              <a:rPr lang="en-GB" baseline="0" dirty="0" err="1" smtClean="0"/>
              <a:t>vivimos</a:t>
            </a:r>
            <a:r>
              <a:rPr lang="en-GB" baseline="0" dirty="0" smtClean="0"/>
              <a:t> en Valencia en el </a:t>
            </a:r>
            <a:r>
              <a:rPr lang="en-GB" baseline="0" dirty="0" err="1" smtClean="0"/>
              <a:t>este</a:t>
            </a:r>
            <a:r>
              <a:rPr lang="en-GB" baseline="0" dirty="0" smtClean="0"/>
              <a:t> de </a:t>
            </a:r>
            <a:r>
              <a:rPr lang="en-GB" baseline="0" dirty="0" err="1" smtClean="0"/>
              <a:t>España</a:t>
            </a:r>
            <a:r>
              <a:rPr lang="en-GB" baseline="0" dirty="0" smtClean="0"/>
              <a:t>.  </a:t>
            </a:r>
            <a:r>
              <a:rPr lang="en-GB" baseline="0" dirty="0" err="1" smtClean="0"/>
              <a:t>Mi</a:t>
            </a:r>
            <a:r>
              <a:rPr lang="en-GB" baseline="0" dirty="0" smtClean="0"/>
              <a:t> </a:t>
            </a:r>
            <a:r>
              <a:rPr lang="en-GB" baseline="0" dirty="0" err="1" smtClean="0"/>
              <a:t>hermana</a:t>
            </a:r>
            <a:r>
              <a:rPr lang="en-GB" baseline="0" dirty="0" smtClean="0"/>
              <a:t> no vive en Valencia.  Ella y </a:t>
            </a:r>
            <a:r>
              <a:rPr lang="en-GB" baseline="0" dirty="0" err="1" smtClean="0"/>
              <a:t>su</a:t>
            </a:r>
            <a:r>
              <a:rPr lang="en-GB" baseline="0" dirty="0" smtClean="0"/>
              <a:t> </a:t>
            </a:r>
            <a:r>
              <a:rPr lang="en-GB" baseline="0" dirty="0" err="1" smtClean="0"/>
              <a:t>amiga</a:t>
            </a:r>
            <a:r>
              <a:rPr lang="en-GB" baseline="0" dirty="0" smtClean="0"/>
              <a:t> </a:t>
            </a:r>
            <a:r>
              <a:rPr lang="en-GB" baseline="0" dirty="0" err="1" smtClean="0"/>
              <a:t>tienen</a:t>
            </a:r>
            <a:r>
              <a:rPr lang="en-GB" baseline="0" dirty="0" smtClean="0"/>
              <a:t> un </a:t>
            </a:r>
            <a:r>
              <a:rPr lang="en-GB" baseline="0" dirty="0" err="1" smtClean="0"/>
              <a:t>apartamento</a:t>
            </a:r>
            <a:r>
              <a:rPr lang="en-GB" baseline="0" dirty="0" smtClean="0"/>
              <a:t> en Barcelona.</a:t>
            </a:r>
          </a:p>
          <a:p>
            <a:endParaRPr lang="en-GB" baseline="0" dirty="0" smtClean="0"/>
          </a:p>
          <a:p>
            <a:r>
              <a:rPr lang="en-GB" baseline="0" dirty="0" smtClean="0"/>
              <a:t>There are 6 x differences.  First, students can be asked to underline where the text is different.  On subsequent </a:t>
            </a:r>
            <a:r>
              <a:rPr lang="en-GB" baseline="0" dirty="0" err="1" smtClean="0"/>
              <a:t>listenings</a:t>
            </a:r>
            <a:r>
              <a:rPr lang="en-GB" baseline="0" dirty="0" smtClean="0"/>
              <a:t>, they can try to identify what the exact differences are and write down the words they hear.  This is transcription!  It reinforces phonic knowledge that they may have from primary school.  If they find this hard, the teacher will know that they need some phonics reinforcement (may need to revise the key sounds with gestures from phonics words).  </a:t>
            </a:r>
            <a:br>
              <a:rPr lang="en-GB" baseline="0" dirty="0" smtClean="0"/>
            </a:br>
            <a:r>
              <a:rPr lang="en-GB" baseline="0" dirty="0" smtClean="0"/>
              <a:t/>
            </a:r>
            <a:br>
              <a:rPr lang="en-GB" baseline="0" dirty="0" smtClean="0"/>
            </a:br>
            <a:r>
              <a:rPr lang="en-GB" baseline="0" dirty="0" smtClean="0"/>
              <a:t>The teacher can take whole class feedback here and display the words that are different.  The class can be asked whether the meaning is the same. </a:t>
            </a:r>
            <a:r>
              <a:rPr lang="en-GB" baseline="0" dirty="0" err="1" smtClean="0"/>
              <a:t>Significa</a:t>
            </a:r>
            <a:r>
              <a:rPr lang="en-GB" baseline="0" dirty="0" smtClean="0"/>
              <a:t> lo </a:t>
            </a:r>
            <a:r>
              <a:rPr lang="en-GB" baseline="0" dirty="0" err="1" smtClean="0"/>
              <a:t>mismo</a:t>
            </a:r>
            <a:r>
              <a:rPr lang="en-GB" baseline="0" dirty="0" smtClean="0"/>
              <a:t>?  </a:t>
            </a:r>
            <a:r>
              <a:rPr lang="en-GB" baseline="0" dirty="0" err="1" smtClean="0"/>
              <a:t>Algo</a:t>
            </a:r>
            <a:r>
              <a:rPr lang="en-GB" baseline="0" dirty="0" smtClean="0"/>
              <a:t> </a:t>
            </a:r>
            <a:r>
              <a:rPr lang="en-GB" baseline="0" dirty="0" err="1" smtClean="0"/>
              <a:t>diferente</a:t>
            </a:r>
            <a:r>
              <a:rPr lang="en-GB" baseline="0" dirty="0" smtClean="0"/>
              <a:t>?  The word ‘</a:t>
            </a:r>
            <a:r>
              <a:rPr lang="en-GB" baseline="0" dirty="0" err="1" smtClean="0"/>
              <a:t>sinónimo</a:t>
            </a:r>
            <a:r>
              <a:rPr lang="en-GB" baseline="0" dirty="0" smtClean="0"/>
              <a:t>’ is one they will be familiar with from KS2 literacy – this will make a useful link for them.  It lays a bit of a foundation marker for the next 5 x years of language work too, as we will want them to use a variety of different language in their work.  </a:t>
            </a:r>
            <a:br>
              <a:rPr lang="en-GB" baseline="0" dirty="0" smtClean="0"/>
            </a:br>
            <a:r>
              <a:rPr lang="en-GB" baseline="0" dirty="0" smtClean="0"/>
              <a:t/>
            </a:r>
            <a:br>
              <a:rPr lang="en-GB" baseline="0" dirty="0" smtClean="0"/>
            </a:br>
            <a:r>
              <a:rPr lang="en-GB" baseline="0" dirty="0" smtClean="0"/>
              <a:t> </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32</a:t>
            </a:fld>
            <a:endParaRPr lang="en-GB">
              <a:solidFill>
                <a:prstClr val="black"/>
              </a:solidFill>
            </a:endParaRPr>
          </a:p>
        </p:txBody>
      </p:sp>
    </p:spTree>
    <p:extLst>
      <p:ext uri="{BB962C8B-B14F-4D97-AF65-F5344CB8AC3E}">
        <p14:creationId xmlns:p14="http://schemas.microsoft.com/office/powerpoint/2010/main" val="40932451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1.  Teacher reads the text several times through (3-4 times) at normal speed, but with a few differences.  These could be differences in wording where the meaning is the same OR different words which change the meaning of the text, but I think it’s clearer to choose either one or the other and keep consistent throughout the text.  So, with this text, I’ve chosen to do different wording where the meaning is the same.  As below:</a:t>
            </a:r>
            <a:br>
              <a:rPr lang="en-GB" baseline="0" dirty="0" smtClean="0"/>
            </a:br>
            <a:r>
              <a:rPr lang="en-GB" baseline="0" dirty="0" smtClean="0"/>
              <a:t/>
            </a:r>
            <a:br>
              <a:rPr lang="en-GB" baseline="0" dirty="0" smtClean="0"/>
            </a:br>
            <a:r>
              <a:rPr lang="en-GB" baseline="0" dirty="0" err="1" smtClean="0"/>
              <a:t>Mi</a:t>
            </a:r>
            <a:r>
              <a:rPr lang="en-GB" baseline="0" dirty="0" smtClean="0"/>
              <a:t> </a:t>
            </a:r>
            <a:r>
              <a:rPr lang="en-GB" baseline="0" dirty="0" err="1" smtClean="0"/>
              <a:t>nombre</a:t>
            </a:r>
            <a:r>
              <a:rPr lang="en-GB" baseline="0" dirty="0" smtClean="0"/>
              <a:t> </a:t>
            </a:r>
            <a:r>
              <a:rPr lang="en-GB" baseline="0" dirty="0" err="1" smtClean="0"/>
              <a:t>es</a:t>
            </a:r>
            <a:r>
              <a:rPr lang="en-GB" baseline="0" dirty="0" smtClean="0"/>
              <a:t> Carlos Vicente.  Soy de </a:t>
            </a:r>
            <a:r>
              <a:rPr lang="en-GB" baseline="0" dirty="0" err="1" smtClean="0"/>
              <a:t>España</a:t>
            </a:r>
            <a:r>
              <a:rPr lang="en-GB" baseline="0" dirty="0" smtClean="0"/>
              <a:t> </a:t>
            </a:r>
            <a:r>
              <a:rPr lang="en-GB" baseline="0" dirty="0" err="1" smtClean="0"/>
              <a:t>pero</a:t>
            </a:r>
            <a:r>
              <a:rPr lang="en-GB" baseline="0" dirty="0" smtClean="0"/>
              <a:t> </a:t>
            </a:r>
            <a:r>
              <a:rPr lang="en-GB" baseline="0" dirty="0" err="1" smtClean="0"/>
              <a:t>mis</a:t>
            </a:r>
            <a:r>
              <a:rPr lang="en-GB" baseline="0" dirty="0" smtClean="0"/>
              <a:t> padres son </a:t>
            </a:r>
            <a:r>
              <a:rPr lang="en-GB" baseline="0" dirty="0" err="1" smtClean="0"/>
              <a:t>argentinos</a:t>
            </a:r>
            <a:r>
              <a:rPr lang="en-GB" baseline="0" dirty="0" smtClean="0"/>
              <a:t> </a:t>
            </a:r>
            <a:r>
              <a:rPr lang="en-GB" baseline="0" dirty="0" err="1" smtClean="0"/>
              <a:t>así</a:t>
            </a:r>
            <a:r>
              <a:rPr lang="en-GB" baseline="0" dirty="0" smtClean="0"/>
              <a:t> </a:t>
            </a:r>
            <a:r>
              <a:rPr lang="en-GB" baseline="0" dirty="0" err="1" smtClean="0"/>
              <a:t>que</a:t>
            </a:r>
            <a:r>
              <a:rPr lang="en-GB" baseline="0" dirty="0" smtClean="0"/>
              <a:t> soy </a:t>
            </a:r>
            <a:r>
              <a:rPr lang="en-GB" baseline="0" dirty="0" err="1" smtClean="0"/>
              <a:t>argentino</a:t>
            </a:r>
            <a:r>
              <a:rPr lang="en-GB" baseline="0" dirty="0" smtClean="0"/>
              <a:t>.  </a:t>
            </a:r>
            <a:r>
              <a:rPr lang="en-GB" baseline="0" dirty="0" err="1" smtClean="0"/>
              <a:t>Hablo</a:t>
            </a:r>
            <a:r>
              <a:rPr lang="en-GB" baseline="0" dirty="0" smtClean="0"/>
              <a:t> </a:t>
            </a:r>
            <a:r>
              <a:rPr lang="en-GB" baseline="0" dirty="0" err="1" smtClean="0"/>
              <a:t>español</a:t>
            </a:r>
            <a:r>
              <a:rPr lang="en-GB" baseline="0" dirty="0" smtClean="0"/>
              <a:t>, </a:t>
            </a:r>
            <a:r>
              <a:rPr lang="en-GB" baseline="0" dirty="0" err="1" smtClean="0"/>
              <a:t>claro</a:t>
            </a:r>
            <a:r>
              <a:rPr lang="en-GB" baseline="0" dirty="0" smtClean="0"/>
              <a:t>, </a:t>
            </a:r>
            <a:r>
              <a:rPr lang="en-GB" baseline="0" dirty="0" err="1" smtClean="0"/>
              <a:t>inglés</a:t>
            </a:r>
            <a:r>
              <a:rPr lang="en-GB" baseline="0" dirty="0" smtClean="0"/>
              <a:t> y un </a:t>
            </a:r>
            <a:r>
              <a:rPr lang="en-GB" baseline="0" dirty="0" err="1" smtClean="0"/>
              <a:t>poco</a:t>
            </a:r>
            <a:r>
              <a:rPr lang="en-GB" baseline="0" dirty="0" smtClean="0"/>
              <a:t> de </a:t>
            </a:r>
            <a:r>
              <a:rPr lang="en-GB" baseline="0" dirty="0" err="1" smtClean="0"/>
              <a:t>francés</a:t>
            </a:r>
            <a:r>
              <a:rPr lang="en-GB" baseline="0" dirty="0" smtClean="0"/>
              <a:t>.  Vivo </a:t>
            </a:r>
            <a:r>
              <a:rPr lang="en-GB" baseline="0" dirty="0" err="1" smtClean="0"/>
              <a:t>ahora</a:t>
            </a:r>
            <a:r>
              <a:rPr lang="en-GB" baseline="0" dirty="0" smtClean="0"/>
              <a:t> con mi </a:t>
            </a:r>
            <a:r>
              <a:rPr lang="en-GB" baseline="0" dirty="0" err="1" smtClean="0"/>
              <a:t>familia</a:t>
            </a:r>
            <a:r>
              <a:rPr lang="en-GB" baseline="0" dirty="0" smtClean="0"/>
              <a:t>; </a:t>
            </a:r>
            <a:r>
              <a:rPr lang="en-GB" baseline="0" dirty="0" err="1" smtClean="0"/>
              <a:t>vivimos</a:t>
            </a:r>
            <a:r>
              <a:rPr lang="en-GB" baseline="0" dirty="0" smtClean="0"/>
              <a:t> en Valencia en el </a:t>
            </a:r>
            <a:r>
              <a:rPr lang="en-GB" baseline="0" dirty="0" err="1" smtClean="0"/>
              <a:t>este</a:t>
            </a:r>
            <a:r>
              <a:rPr lang="en-GB" baseline="0" dirty="0" smtClean="0"/>
              <a:t> de </a:t>
            </a:r>
            <a:r>
              <a:rPr lang="en-GB" baseline="0" dirty="0" err="1" smtClean="0"/>
              <a:t>España</a:t>
            </a:r>
            <a:r>
              <a:rPr lang="en-GB" baseline="0" dirty="0" smtClean="0"/>
              <a:t>.  </a:t>
            </a:r>
            <a:r>
              <a:rPr lang="en-GB" baseline="0" dirty="0" err="1" smtClean="0"/>
              <a:t>Mi</a:t>
            </a:r>
            <a:r>
              <a:rPr lang="en-GB" baseline="0" dirty="0" smtClean="0"/>
              <a:t> </a:t>
            </a:r>
            <a:r>
              <a:rPr lang="en-GB" baseline="0" dirty="0" err="1" smtClean="0"/>
              <a:t>hermana</a:t>
            </a:r>
            <a:r>
              <a:rPr lang="en-GB" baseline="0" dirty="0" smtClean="0"/>
              <a:t> no vive en Valencia.  Ella y </a:t>
            </a:r>
            <a:r>
              <a:rPr lang="en-GB" baseline="0" dirty="0" err="1" smtClean="0"/>
              <a:t>su</a:t>
            </a:r>
            <a:r>
              <a:rPr lang="en-GB" baseline="0" dirty="0" smtClean="0"/>
              <a:t> </a:t>
            </a:r>
            <a:r>
              <a:rPr lang="en-GB" baseline="0" dirty="0" err="1" smtClean="0"/>
              <a:t>amiga</a:t>
            </a:r>
            <a:r>
              <a:rPr lang="en-GB" baseline="0" dirty="0" smtClean="0"/>
              <a:t> </a:t>
            </a:r>
            <a:r>
              <a:rPr lang="en-GB" baseline="0" dirty="0" err="1" smtClean="0"/>
              <a:t>tienen</a:t>
            </a:r>
            <a:r>
              <a:rPr lang="en-GB" baseline="0" dirty="0" smtClean="0"/>
              <a:t> un </a:t>
            </a:r>
            <a:r>
              <a:rPr lang="en-GB" baseline="0" dirty="0" err="1" smtClean="0"/>
              <a:t>apartamento</a:t>
            </a:r>
            <a:r>
              <a:rPr lang="en-GB" baseline="0" dirty="0" smtClean="0"/>
              <a:t> en Barcelona.</a:t>
            </a:r>
          </a:p>
          <a:p>
            <a:endParaRPr lang="en-GB" baseline="0" dirty="0" smtClean="0"/>
          </a:p>
          <a:p>
            <a:r>
              <a:rPr lang="en-GB" baseline="0" dirty="0" smtClean="0"/>
              <a:t>Students can be invited to compare their answers in their groups, or not, depending on time etc.</a:t>
            </a:r>
            <a:br>
              <a:rPr lang="en-GB" baseline="0" dirty="0" smtClean="0"/>
            </a:br>
            <a:endParaRPr lang="en-GB" baseline="0" dirty="0" smtClean="0"/>
          </a:p>
          <a:p>
            <a:r>
              <a:rPr lang="en-GB" baseline="0" dirty="0" smtClean="0"/>
              <a:t>There are 6 x differences.  First, students can be asked to underline where the text is different.  On subsequent </a:t>
            </a:r>
            <a:r>
              <a:rPr lang="en-GB" baseline="0" dirty="0" err="1" smtClean="0"/>
              <a:t>listenings</a:t>
            </a:r>
            <a:r>
              <a:rPr lang="en-GB" baseline="0" dirty="0" smtClean="0"/>
              <a:t>, they can try to identify what the exact differences are and write down the words they hear.  This is transcription!  It reinforces phonic knowledge that they may have from primary school.  If they find this hard, the teacher will know that they need some phonics reinforcement (may need to revise the key sounds with gestures from phonics words).  The task has built-in differentiation.</a:t>
            </a:r>
            <a:br>
              <a:rPr lang="en-GB" baseline="0" dirty="0" smtClean="0"/>
            </a:br>
            <a:r>
              <a:rPr lang="en-GB" baseline="0" dirty="0" smtClean="0"/>
              <a:t/>
            </a:r>
            <a:br>
              <a:rPr lang="en-GB" baseline="0" dirty="0" smtClean="0"/>
            </a:br>
            <a:r>
              <a:rPr lang="en-GB" baseline="0" dirty="0" smtClean="0"/>
              <a:t/>
            </a:r>
            <a:br>
              <a:rPr lang="en-GB" baseline="0" dirty="0" smtClean="0"/>
            </a:br>
            <a:r>
              <a:rPr lang="en-GB" baseline="0" dirty="0" smtClean="0"/>
              <a:t/>
            </a:r>
            <a:br>
              <a:rPr lang="en-GB" baseline="0" dirty="0" smtClean="0"/>
            </a:br>
            <a:r>
              <a:rPr lang="en-GB" baseline="0" dirty="0" smtClean="0"/>
              <a:t> </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1463107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teacher can take whole class feedback here and display the words that are different.  The class can be asked whether the meaning is the same. </a:t>
            </a:r>
            <a:r>
              <a:rPr lang="en-GB" baseline="0" dirty="0" err="1" smtClean="0"/>
              <a:t>Significa</a:t>
            </a:r>
            <a:r>
              <a:rPr lang="en-GB" baseline="0" dirty="0" smtClean="0"/>
              <a:t> lo </a:t>
            </a:r>
            <a:r>
              <a:rPr lang="en-GB" baseline="0" dirty="0" err="1" smtClean="0"/>
              <a:t>mismo</a:t>
            </a:r>
            <a:r>
              <a:rPr lang="en-GB" baseline="0" dirty="0" smtClean="0"/>
              <a:t>?  </a:t>
            </a:r>
            <a:r>
              <a:rPr lang="en-GB" baseline="0" dirty="0" err="1" smtClean="0"/>
              <a:t>Algo</a:t>
            </a:r>
            <a:r>
              <a:rPr lang="en-GB" baseline="0" dirty="0" smtClean="0"/>
              <a:t> </a:t>
            </a:r>
            <a:r>
              <a:rPr lang="en-GB" baseline="0" dirty="0" err="1" smtClean="0"/>
              <a:t>diferente</a:t>
            </a:r>
            <a:r>
              <a:rPr lang="en-GB" baseline="0" dirty="0" smtClean="0"/>
              <a:t>?  The word ‘</a:t>
            </a:r>
            <a:r>
              <a:rPr lang="en-GB" baseline="0" dirty="0" err="1" smtClean="0"/>
              <a:t>sinónimo</a:t>
            </a:r>
            <a:r>
              <a:rPr lang="en-GB" baseline="0" dirty="0" smtClean="0"/>
              <a:t>’ is one they will be familiar with from KS2 literacy – this will make a useful link for them.  It lays a bit of a foundation marker for the next 5 x years of language work too, as we will want them to use a variety of different language in their work. </a:t>
            </a:r>
            <a:br>
              <a:rPr lang="en-GB" baseline="0" dirty="0" smtClean="0"/>
            </a:br>
            <a:r>
              <a:rPr lang="en-GB" baseline="0" dirty="0" smtClean="0"/>
              <a:t> </a:t>
            </a:r>
            <a:r>
              <a:rPr lang="en-GB" dirty="0" smtClean="0"/>
              <a:t/>
            </a:r>
            <a:br>
              <a:rPr lang="en-GB" dirty="0" smtClean="0"/>
            </a:br>
            <a:endParaRPr lang="en-GB" dirty="0"/>
          </a:p>
        </p:txBody>
      </p:sp>
      <p:sp>
        <p:nvSpPr>
          <p:cNvPr id="4" name="Slide Number Placeholder 3"/>
          <p:cNvSpPr>
            <a:spLocks noGrp="1"/>
          </p:cNvSpPr>
          <p:nvPr>
            <p:ph type="sldNum" sz="quarter" idx="10"/>
          </p:nvPr>
        </p:nvSpPr>
        <p:spPr/>
        <p:txBody>
          <a:bodyPr/>
          <a:lstStyle/>
          <a:p>
            <a:fld id="{12BD3B07-D622-4E0F-8984-6DB175B9E178}"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13340239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new Programme of Study for languages at KS2 and KS3 charts a progressive development of phonics knowledge, that begins by exploring  the patterns and sounds of language through songs and rhymes and linking the spelling, sound and meaning of words and leads to the ability to transcribe words and short sentences with increasing accuracy.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This session looks closely at how to teach, embed and extend phonics knowledge, and the ways in which it underpins the development of all four language skills at KS2 and KS3.  We will focus on practical strategies and ideas today that can be put into practice tomorrow!</a:t>
            </a:r>
          </a:p>
          <a:p>
            <a:endParaRPr lang="en-GB" dirty="0"/>
          </a:p>
        </p:txBody>
      </p:sp>
      <p:sp>
        <p:nvSpPr>
          <p:cNvPr id="4" name="Slide Number Placeholder 3"/>
          <p:cNvSpPr>
            <a:spLocks noGrp="1"/>
          </p:cNvSpPr>
          <p:nvPr>
            <p:ph type="sldNum" sz="quarter" idx="10"/>
          </p:nvPr>
        </p:nvSpPr>
        <p:spPr/>
        <p:txBody>
          <a:bodyPr/>
          <a:lstStyle/>
          <a:p>
            <a:fld id="{A4E14585-6745-4D51-ACC1-AADCB34DCAA9}" type="slidenum">
              <a:rPr lang="en-GB" smtClean="0"/>
              <a:t>39</a:t>
            </a:fld>
            <a:endParaRPr lang="en-GB"/>
          </a:p>
        </p:txBody>
      </p:sp>
    </p:spTree>
    <p:extLst>
      <p:ext uri="{BB962C8B-B14F-4D97-AF65-F5344CB8AC3E}">
        <p14:creationId xmlns:p14="http://schemas.microsoft.com/office/powerpoint/2010/main" val="2870657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also</a:t>
            </a:r>
            <a:r>
              <a:rPr lang="en-GB" baseline="0" dirty="0" smtClean="0"/>
              <a:t> points towards the centrality of phonics.</a:t>
            </a:r>
            <a:endParaRPr lang="en-GB" dirty="0" smtClean="0"/>
          </a:p>
        </p:txBody>
      </p:sp>
      <p:sp>
        <p:nvSpPr>
          <p:cNvPr id="4" name="Slide Number Placeholder 3"/>
          <p:cNvSpPr>
            <a:spLocks noGrp="1"/>
          </p:cNvSpPr>
          <p:nvPr>
            <p:ph type="sldNum" sz="quarter" idx="10"/>
          </p:nvPr>
        </p:nvSpPr>
        <p:spPr/>
        <p:txBody>
          <a:bodyPr/>
          <a:lstStyle/>
          <a:p>
            <a:fld id="{0A30950B-1B20-4D20-B707-A694F13979AF}"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132797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cap="none" dirty="0" smtClean="0">
                <a:latin typeface="Arial" panose="020B0604020202020204" pitchFamily="34" charset="0"/>
                <a:cs typeface="Arial" panose="020B0604020202020204" pitchFamily="34" charset="0"/>
              </a:rPr>
              <a:t>Teach the key sounds ( i.e.)</a:t>
            </a:r>
            <a:r>
              <a:rPr lang="en-GB" cap="none" baseline="0" dirty="0" smtClean="0">
                <a:latin typeface="Arial" panose="020B0604020202020204" pitchFamily="34" charset="0"/>
                <a:cs typeface="Arial" panose="020B0604020202020204" pitchFamily="34" charset="0"/>
              </a:rPr>
              <a:t> </a:t>
            </a:r>
            <a:r>
              <a:rPr lang="en-GB" cap="none" dirty="0" smtClean="0">
                <a:latin typeface="Arial" panose="020B0604020202020204" pitchFamily="34" charset="0"/>
                <a:cs typeface="Arial" panose="020B0604020202020204" pitchFamily="34" charset="0"/>
              </a:rPr>
              <a:t>those sounds that would confuse a native English speaker because they are written down differently in English)</a:t>
            </a:r>
          </a:p>
          <a:p>
            <a:pPr marL="0" marR="0" indent="0" algn="l" defTabSz="914400" rtl="0" eaLnBrk="1" fontAlgn="auto" latinLnBrk="0" hangingPunct="1">
              <a:lnSpc>
                <a:spcPct val="100000"/>
              </a:lnSpc>
              <a:spcBef>
                <a:spcPts val="0"/>
              </a:spcBef>
              <a:spcAft>
                <a:spcPts val="0"/>
              </a:spcAft>
              <a:buClrTx/>
              <a:buSzTx/>
              <a:buFontTx/>
              <a:buNone/>
              <a:tabLst/>
              <a:defRPr/>
            </a:pPr>
            <a:r>
              <a:rPr lang="en-GB" cap="none" dirty="0" smtClean="0">
                <a:latin typeface="Arial" panose="020B0604020202020204" pitchFamily="34" charset="0"/>
                <a:cs typeface="Arial" panose="020B0604020202020204" pitchFamily="34" charset="0"/>
              </a:rPr>
              <a:t>Layering (VAK)</a:t>
            </a:r>
            <a:r>
              <a:rPr lang="en-GB" cap="none" baseline="0" dirty="0" smtClean="0">
                <a:latin typeface="Arial" panose="020B0604020202020204" pitchFamily="34" charset="0"/>
                <a:cs typeface="Arial" panose="020B0604020202020204" pitchFamily="34" charset="0"/>
              </a:rPr>
              <a:t> strategies to remember these key words is vital to the phonics process.</a:t>
            </a:r>
            <a:br>
              <a:rPr lang="en-GB" cap="none" baseline="0" dirty="0" smtClean="0">
                <a:latin typeface="Arial" panose="020B0604020202020204" pitchFamily="34" charset="0"/>
                <a:cs typeface="Arial" panose="020B0604020202020204" pitchFamily="34" charset="0"/>
              </a:rPr>
            </a:br>
            <a:r>
              <a:rPr lang="en-GB" cap="none" baseline="0" dirty="0" smtClean="0">
                <a:latin typeface="Arial" panose="020B0604020202020204" pitchFamily="34" charset="0"/>
                <a:cs typeface="Arial" panose="020B0604020202020204" pitchFamily="34" charset="0"/>
              </a:rPr>
              <a:t>It gives a language of gesture to refer back to at any point when a learner mispronounces or can’t pronounce a new words.</a:t>
            </a:r>
            <a:br>
              <a:rPr lang="en-GB" cap="none" baseline="0" dirty="0" smtClean="0">
                <a:latin typeface="Arial" panose="020B0604020202020204" pitchFamily="34" charset="0"/>
                <a:cs typeface="Arial" panose="020B0604020202020204" pitchFamily="34" charset="0"/>
              </a:rPr>
            </a:br>
            <a:r>
              <a:rPr lang="en-GB" cap="none" baseline="0" dirty="0" smtClean="0">
                <a:latin typeface="Arial" panose="020B0604020202020204" pitchFamily="34" charset="0"/>
                <a:cs typeface="Arial" panose="020B0604020202020204" pitchFamily="34" charset="0"/>
              </a:rPr>
              <a:t>There are tasks that can help, but it’s equally important to respond in the moment and spot when to guide learners to the correct pronunciation invoking the phonics words / gestures.  Sometimes the gesture alone is enough.</a:t>
            </a:r>
            <a:br>
              <a:rPr lang="en-GB" cap="none" baseline="0" dirty="0" smtClean="0">
                <a:latin typeface="Arial" panose="020B0604020202020204" pitchFamily="34" charset="0"/>
                <a:cs typeface="Arial" panose="020B0604020202020204" pitchFamily="34" charset="0"/>
              </a:rPr>
            </a:br>
            <a:endParaRPr lang="en-GB" cap="none" baseline="0"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cap="none" baseline="0" dirty="0" smtClean="0">
                <a:latin typeface="Arial" panose="020B0604020202020204" pitchFamily="34" charset="0"/>
                <a:cs typeface="Arial" panose="020B0604020202020204" pitchFamily="34" charset="0"/>
              </a:rPr>
              <a:t>Learning and using phonics improves every language learner’s ability to use the foreign language.  However higher ability learners make the links quickly and transfer the learning to unfamiliar language, but lower ability learners needs much more and regular practice to see the same improvement.  </a:t>
            </a:r>
            <a:br>
              <a:rPr lang="en-GB" cap="none" baseline="0" dirty="0" smtClean="0">
                <a:latin typeface="Arial" panose="020B0604020202020204" pitchFamily="34" charset="0"/>
                <a:cs typeface="Arial" panose="020B0604020202020204" pitchFamily="34" charset="0"/>
              </a:rPr>
            </a:br>
            <a:r>
              <a:rPr lang="en-GB" cap="none" baseline="0" dirty="0" smtClean="0">
                <a:latin typeface="Arial" panose="020B0604020202020204" pitchFamily="34" charset="0"/>
                <a:cs typeface="Arial" panose="020B0604020202020204" pitchFamily="34" charset="0"/>
              </a:rPr>
              <a:t/>
            </a:r>
            <a:br>
              <a:rPr lang="en-GB" cap="none" baseline="0" dirty="0" smtClean="0">
                <a:latin typeface="Arial" panose="020B0604020202020204" pitchFamily="34" charset="0"/>
                <a:cs typeface="Arial" panose="020B0604020202020204" pitchFamily="34" charset="0"/>
              </a:rPr>
            </a:br>
            <a:r>
              <a:rPr lang="en-GB" cap="none" baseline="0" dirty="0" smtClean="0">
                <a:latin typeface="Arial" panose="020B0604020202020204" pitchFamily="34" charset="0"/>
                <a:cs typeface="Arial" panose="020B0604020202020204" pitchFamily="34" charset="0"/>
              </a:rPr>
              <a:t>Pronunciation and confidence are the main gains.</a:t>
            </a:r>
            <a:endParaRPr lang="en-GB" cap="none"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A4E14585-6745-4D51-ACC1-AADCB34DCAA9}" type="slidenum">
              <a:rPr lang="en-GB" smtClean="0"/>
              <a:t>7</a:t>
            </a:fld>
            <a:endParaRPr lang="en-GB"/>
          </a:p>
        </p:txBody>
      </p:sp>
    </p:spTree>
    <p:extLst>
      <p:ext uri="{BB962C8B-B14F-4D97-AF65-F5344CB8AC3E}">
        <p14:creationId xmlns:p14="http://schemas.microsoft.com/office/powerpoint/2010/main" val="216625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fld id="{5FCED522-8391-4D9D-B78C-EDECC9C47EB4}" type="slidenum">
              <a:rPr lang="en-GB" sz="1200">
                <a:latin typeface="Calibri" pitchFamily="34" charset="0"/>
              </a:rPr>
              <a:pPr algn="r" eaLnBrk="1" hangingPunct="1"/>
              <a:t>8</a:t>
            </a:fld>
            <a:endParaRPr lang="en-GB" sz="1200">
              <a:latin typeface="Calibri" pitchFamily="34"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Layering memory of the key phonics sounds – iconic word, image, gesture</a:t>
            </a:r>
            <a:r>
              <a:rPr lang="en-GB" baseline="0" dirty="0" smtClean="0"/>
              <a:t> to represent each key sound, chosen for its difference to English pronunciation.</a:t>
            </a:r>
            <a:endParaRPr lang="en-GB" dirty="0" smtClean="0"/>
          </a:p>
        </p:txBody>
      </p:sp>
    </p:spTree>
    <p:extLst>
      <p:ext uri="{BB962C8B-B14F-4D97-AF65-F5344CB8AC3E}">
        <p14:creationId xmlns:p14="http://schemas.microsoft.com/office/powerpoint/2010/main" val="3474674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New version of </a:t>
            </a:r>
            <a:r>
              <a:rPr lang="en-GB" dirty="0" err="1" smtClean="0"/>
              <a:t>Francophoniques</a:t>
            </a:r>
            <a:r>
              <a:rPr lang="en-GB" dirty="0" smtClean="0"/>
              <a:t> – reduced to 16 key sounds.</a:t>
            </a:r>
            <a:endParaRPr lang="en-GB" dirty="0"/>
          </a:p>
        </p:txBody>
      </p:sp>
      <p:sp>
        <p:nvSpPr>
          <p:cNvPr id="4" name="Slide Number Placeholder 3"/>
          <p:cNvSpPr>
            <a:spLocks noGrp="1"/>
          </p:cNvSpPr>
          <p:nvPr>
            <p:ph type="sldNum" sz="quarter" idx="10"/>
          </p:nvPr>
        </p:nvSpPr>
        <p:spPr/>
        <p:txBody>
          <a:bodyPr/>
          <a:lstStyle/>
          <a:p>
            <a:fld id="{A4E14585-6745-4D51-ACC1-AADCB34DCAA9}" type="slidenum">
              <a:rPr lang="en-GB" smtClean="0"/>
              <a:t>9</a:t>
            </a:fld>
            <a:endParaRPr lang="en-GB"/>
          </a:p>
        </p:txBody>
      </p:sp>
    </p:spTree>
    <p:extLst>
      <p:ext uri="{BB962C8B-B14F-4D97-AF65-F5344CB8AC3E}">
        <p14:creationId xmlns:p14="http://schemas.microsoft.com/office/powerpoint/2010/main" val="46970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307997-9B74-4D87-8518-DE9539A966A1}" type="slidenum">
              <a:rPr lang="en-GB">
                <a:solidFill>
                  <a:srgbClr val="000000"/>
                </a:solidFill>
              </a:rPr>
              <a:pPr/>
              <a:t>10</a:t>
            </a:fld>
            <a:endParaRPr lang="en-GB">
              <a:solidFill>
                <a:srgbClr val="000000"/>
              </a:solidFill>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GB" dirty="0" err="1" smtClean="0"/>
              <a:t>Jollyphonics</a:t>
            </a:r>
            <a:r>
              <a:rPr lang="en-GB" dirty="0" smtClean="0"/>
              <a:t> – our German phonics written by Leigh McClelland,</a:t>
            </a:r>
            <a:r>
              <a:rPr lang="en-GB" baseline="0" dirty="0" smtClean="0"/>
              <a:t> AST at </a:t>
            </a:r>
            <a:r>
              <a:rPr lang="en-GB" baseline="0" dirty="0" err="1" smtClean="0"/>
              <a:t>Comberton</a:t>
            </a:r>
            <a:r>
              <a:rPr lang="en-GB" baseline="0" dirty="0" smtClean="0"/>
              <a:t> Village College</a:t>
            </a:r>
            <a:endParaRPr lang="en-GB" dirty="0"/>
          </a:p>
        </p:txBody>
      </p:sp>
    </p:spTree>
    <p:extLst>
      <p:ext uri="{BB962C8B-B14F-4D97-AF65-F5344CB8AC3E}">
        <p14:creationId xmlns:p14="http://schemas.microsoft.com/office/powerpoint/2010/main" val="3820902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BB55757-18E1-40F2-8739-5739A6992FB9}" type="slidenum">
              <a:rPr lang="en-GB" smtClean="0"/>
              <a:t>11</a:t>
            </a:fld>
            <a:endParaRPr lang="en-GB"/>
          </a:p>
        </p:txBody>
      </p:sp>
    </p:spTree>
    <p:extLst>
      <p:ext uri="{BB962C8B-B14F-4D97-AF65-F5344CB8AC3E}">
        <p14:creationId xmlns:p14="http://schemas.microsoft.com/office/powerpoint/2010/main" val="1455964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Let’s start with an example</a:t>
            </a:r>
            <a:r>
              <a:rPr lang="en-GB" baseline="0" dirty="0" smtClean="0"/>
              <a:t> of a straightforward story text.</a:t>
            </a:r>
            <a:r>
              <a:rPr lang="en-GB" dirty="0" smtClean="0"/>
              <a:t/>
            </a:r>
            <a:br>
              <a:rPr lang="en-GB" dirty="0" smtClean="0"/>
            </a:br>
            <a:r>
              <a:rPr lang="en-GB" dirty="0" smtClean="0"/>
              <a:t>It</a:t>
            </a:r>
            <a:r>
              <a:rPr lang="en-GB" baseline="0" dirty="0" smtClean="0"/>
              <a:t> is really helpful to have the lines of text numbered as we shall see.</a:t>
            </a:r>
            <a:endParaRPr lang="en-GB" dirty="0"/>
          </a:p>
        </p:txBody>
      </p:sp>
      <p:sp>
        <p:nvSpPr>
          <p:cNvPr id="4" name="Slide Number Placeholder 3"/>
          <p:cNvSpPr>
            <a:spLocks noGrp="1"/>
          </p:cNvSpPr>
          <p:nvPr>
            <p:ph type="sldNum" sz="quarter" idx="10"/>
          </p:nvPr>
        </p:nvSpPr>
        <p:spPr/>
        <p:txBody>
          <a:bodyPr/>
          <a:lstStyle/>
          <a:p>
            <a:fld id="{D97D7DA0-0D77-4ECC-B024-9818AB726D6B}"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2647375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3" name="Freeform 12"/>
          <p:cNvSpPr/>
          <p:nvPr/>
        </p:nvSpPr>
        <p:spPr>
          <a:xfrm>
            <a:off x="-8467" y="-16933"/>
            <a:ext cx="8754534" cy="6451600"/>
          </a:xfrm>
          <a:custGeom>
            <a:avLst/>
            <a:gdLst/>
            <a:ahLst/>
            <a:cxnLst/>
            <a:rect l="l" t="t" r="r" b="b"/>
            <a:pathLst>
              <a:path w="8754534" h="6451600">
                <a:moveTo>
                  <a:pt x="8373534" y="0"/>
                </a:moveTo>
                <a:lnTo>
                  <a:pt x="8754534" y="5994400"/>
                </a:lnTo>
                <a:lnTo>
                  <a:pt x="0" y="6451600"/>
                </a:lnTo>
                <a:lnTo>
                  <a:pt x="0" y="0"/>
                </a:lnTo>
                <a:lnTo>
                  <a:pt x="8373534" y="0"/>
                </a:lnTo>
                <a:close/>
              </a:path>
            </a:pathLst>
          </a:cu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10379" y="4445000"/>
            <a:ext cx="8464695" cy="1715811"/>
          </a:xfrm>
          <a:custGeom>
            <a:avLst/>
            <a:gdLst/>
            <a:ahLst/>
            <a:cxnLst/>
            <a:rect l="l" t="t" r="r" b="b"/>
            <a:pathLst>
              <a:path w="8428428" h="1878553">
                <a:moveTo>
                  <a:pt x="0" y="438229"/>
                </a:moveTo>
                <a:lnTo>
                  <a:pt x="8343246" y="0"/>
                </a:lnTo>
                <a:lnTo>
                  <a:pt x="8428428" y="1424838"/>
                </a:lnTo>
                <a:lnTo>
                  <a:pt x="7515" y="1878553"/>
                </a:lnTo>
                <a:lnTo>
                  <a:pt x="0" y="438229"/>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2864" y="0"/>
            <a:ext cx="5811235" cy="321615"/>
          </a:xfrm>
          <a:custGeom>
            <a:avLst/>
            <a:gdLst/>
            <a:ahLst/>
            <a:cxnLst/>
            <a:rect l="l" t="t" r="r" b="b"/>
            <a:pathLst>
              <a:path w="5811235" h="321615">
                <a:moveTo>
                  <a:pt x="0" y="0"/>
                </a:moveTo>
                <a:lnTo>
                  <a:pt x="5811235" y="0"/>
                </a:lnTo>
                <a:lnTo>
                  <a:pt x="1" y="321615"/>
                </a:lnTo>
                <a:cubicBezTo>
                  <a:pt x="1" y="214410"/>
                  <a:pt x="0" y="107205"/>
                  <a:pt x="0" y="0"/>
                </a:cubicBez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30" name="Freeform 29"/>
          <p:cNvSpPr/>
          <p:nvPr/>
        </p:nvSpPr>
        <p:spPr>
          <a:xfrm rot="21420000">
            <a:off x="-170768" y="213023"/>
            <a:ext cx="8480534" cy="5746008"/>
          </a:xfrm>
          <a:custGeom>
            <a:avLst/>
            <a:gdLst/>
            <a:ahLst/>
            <a:cxnLst/>
            <a:rect l="l" t="t" r="r" b="b"/>
            <a:pathLst>
              <a:path w="11307378" h="5746008">
                <a:moveTo>
                  <a:pt x="11270997" y="0"/>
                </a:moveTo>
                <a:lnTo>
                  <a:pt x="11307378" y="5746008"/>
                </a:lnTo>
                <a:lnTo>
                  <a:pt x="1" y="574313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451416" y="668338"/>
            <a:ext cx="7533524" cy="2766528"/>
          </a:xfrm>
        </p:spPr>
        <p:txBody>
          <a:bodyPr anchor="b">
            <a:normAutofit/>
          </a:bodyPr>
          <a:lstStyle>
            <a:lvl1pPr algn="r">
              <a:defRPr sz="7200"/>
            </a:lvl1pPr>
          </a:lstStyle>
          <a:p>
            <a:r>
              <a:rPr lang="en-US" smtClean="0"/>
              <a:t>Click to edit Master title style</a:t>
            </a:r>
            <a:endParaRPr lang="en-US" dirty="0"/>
          </a:p>
        </p:txBody>
      </p:sp>
      <p:sp>
        <p:nvSpPr>
          <p:cNvPr id="3" name="Subtitle 2"/>
          <p:cNvSpPr>
            <a:spLocks noGrp="1"/>
          </p:cNvSpPr>
          <p:nvPr>
            <p:ph type="subTitle" idx="1"/>
          </p:nvPr>
        </p:nvSpPr>
        <p:spPr>
          <a:xfrm rot="21420000">
            <a:off x="554462" y="3446830"/>
            <a:ext cx="7512060" cy="550333"/>
          </a:xfrm>
        </p:spPr>
        <p:txBody>
          <a:bodyPr anchor="t">
            <a:noAutofit/>
          </a:bodyPr>
          <a:lstStyle>
            <a:lvl1pPr marL="0" indent="0" algn="r">
              <a:buNone/>
              <a:defRPr sz="2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3669071" y="4714242"/>
            <a:ext cx="4607740" cy="942356"/>
          </a:xfrm>
        </p:spPr>
        <p:txBody>
          <a:bodyPr/>
          <a:lstStyle>
            <a:lvl1pPr algn="ctr">
              <a:defRPr sz="4200">
                <a:solidFill>
                  <a:schemeClr val="accent1">
                    <a:lumMod val="50000"/>
                  </a:schemeClr>
                </a:solidFill>
              </a:defRPr>
            </a:lvl1pPr>
          </a:lstStyle>
          <a:p>
            <a:fld id="{3BA3A6FD-49E7-4CB9-BC9E-12F2B5C26FA4}" type="datetimeFigureOut">
              <a:rPr lang="en-GB" smtClean="0"/>
              <a:t>20/09/2014</a:t>
            </a:fld>
            <a:endParaRPr lang="en-GB"/>
          </a:p>
        </p:txBody>
      </p:sp>
      <p:sp>
        <p:nvSpPr>
          <p:cNvPr id="5" name="Footer Placeholder 4"/>
          <p:cNvSpPr>
            <a:spLocks noGrp="1"/>
          </p:cNvSpPr>
          <p:nvPr>
            <p:ph type="ftr" sz="quarter" idx="11"/>
          </p:nvPr>
        </p:nvSpPr>
        <p:spPr>
          <a:xfrm rot="21420000">
            <a:off x="-12134" y="4954635"/>
            <a:ext cx="2987069" cy="918361"/>
          </a:xfrm>
        </p:spPr>
        <p:txBody>
          <a:bodyPr vert="horz" lIns="91440" tIns="45720" rIns="91440" bIns="45720" rtlCol="0" anchor="ctr"/>
          <a:lstStyle>
            <a:lvl1pPr algn="r">
              <a:defRPr lang="en-US" sz="4200" dirty="0"/>
            </a:lvl1pPr>
          </a:lstStyle>
          <a:p>
            <a:endParaRPr lang="en-GB"/>
          </a:p>
        </p:txBody>
      </p:sp>
      <p:sp>
        <p:nvSpPr>
          <p:cNvPr id="6" name="Slide Number Placeholder 5"/>
          <p:cNvSpPr>
            <a:spLocks noGrp="1"/>
          </p:cNvSpPr>
          <p:nvPr>
            <p:ph type="sldNum" sz="quarter" idx="12"/>
          </p:nvPr>
        </p:nvSpPr>
        <p:spPr>
          <a:xfrm rot="21420000">
            <a:off x="7401518" y="3819948"/>
            <a:ext cx="680390" cy="498470"/>
          </a:xfrm>
        </p:spPr>
        <p:txBody>
          <a:bodyPr/>
          <a:lstStyle>
            <a:lvl1pPr>
              <a:defRPr sz="2400">
                <a:solidFill>
                  <a:schemeClr val="tx1">
                    <a:lumMod val="75000"/>
                    <a:lumOff val="25000"/>
                  </a:schemeClr>
                </a:solidFill>
              </a:defRPr>
            </a:lvl1pPr>
          </a:lstStyle>
          <a:p>
            <a:fld id="{9987084E-18F9-472C-843B-0662975FC13E}" type="slidenum">
              <a:rPr lang="en-GB" smtClean="0"/>
              <a:t>‹#›</a:t>
            </a:fld>
            <a:endParaRPr lang="en-GB"/>
          </a:p>
        </p:txBody>
      </p:sp>
      <p:sp>
        <p:nvSpPr>
          <p:cNvPr id="33" name="5-Point Star 32"/>
          <p:cNvSpPr/>
          <p:nvPr/>
        </p:nvSpPr>
        <p:spPr>
          <a:xfrm rot="21420000">
            <a:off x="3121951" y="5057183"/>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87433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t>20/09/2014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7909635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8B279AD-0575-461C-95F9-EDDA0166FBB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187934780"/>
      </p:ext>
    </p:extLst>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396F6BB-1DFB-41AE-886A-EDAB70CBEF4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33392339"/>
      </p:ext>
    </p:extLst>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44BD5881-152B-43E1-B123-3ED52988343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832657126"/>
      </p:ext>
    </p:extLst>
  </p:cSld>
  <p:clrMapOvr>
    <a:masterClrMapping/>
  </p:clrMapOvr>
  <p:transition spd="slow">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2763DD6-D6DE-42B9-B4EB-27F67139B10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879078600"/>
      </p:ext>
    </p:extLst>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4C13CDB-370E-45F4-AB16-46E296EE2AA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181129064"/>
      </p:ext>
    </p:extLst>
  </p:cSld>
  <p:clrMapOvr>
    <a:masterClrMapping/>
  </p:clrMapOvr>
  <p:transition spd="slow">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0A7AE32-F031-4C5E-92E7-C2BF1CBE18F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180655334"/>
      </p:ext>
    </p:extLst>
  </p:cSld>
  <p:clrMapOvr>
    <a:masterClrMapping/>
  </p:clrMapOvr>
  <p:transition spd="slow">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28679558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480115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6979054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048026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t>20/09/2014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14283960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7364501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40885925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0095663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6120361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6012614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6633376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40259493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75504984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55954340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207811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t>20/09/2014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87084E-18F9-472C-843B-0662975FC13E}" type="slidenum">
              <a:rPr lang="en-GB" smtClean="0"/>
              <a:t>‹#›</a:t>
            </a:fld>
            <a:endParaRPr lang="en-GB"/>
          </a:p>
        </p:txBody>
      </p:sp>
      <p:sp>
        <p:nvSpPr>
          <p:cNvPr id="10" name="TextBox 9"/>
          <p:cNvSpPr txBox="1"/>
          <p:nvPr/>
        </p:nvSpPr>
        <p:spPr>
          <a:xfrm>
            <a:off x="404280" y="8878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1" name="TextBox 10"/>
          <p:cNvSpPr txBox="1"/>
          <p:nvPr/>
        </p:nvSpPr>
        <p:spPr>
          <a:xfrm>
            <a:off x="7897147" y="290648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8114067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98044746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3983433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53537964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7485630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1630020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8544970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22927719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6492744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708895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5455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t>20/09/2014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387203542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9110951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1C9524B-6586-46FD-8F7A-000E00BA23F3}"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4209631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1C9524B-6586-46FD-8F7A-000E00BA23F3}" type="datetimeFigureOut">
              <a:rPr lang="en-GB" smtClean="0">
                <a:solidFill>
                  <a:prstClr val="black">
                    <a:tint val="75000"/>
                  </a:prstClr>
                </a:solidFill>
              </a:rPr>
              <a:pPr/>
              <a:t>20/09/2014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2647916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1C9524B-6586-46FD-8F7A-000E00BA23F3}" type="datetimeFigureOut">
              <a:rPr lang="en-GB" smtClean="0">
                <a:solidFill>
                  <a:prstClr val="black">
                    <a:tint val="75000"/>
                  </a:prstClr>
                </a:solidFill>
              </a:rPr>
              <a:pPr/>
              <a:t>20/09/2014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342190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C9524B-6586-46FD-8F7A-000E00BA23F3}" type="datetimeFigureOut">
              <a:rPr lang="en-GB" smtClean="0">
                <a:solidFill>
                  <a:prstClr val="black">
                    <a:tint val="75000"/>
                  </a:prstClr>
                </a:solidFill>
              </a:rPr>
              <a:pPr/>
              <a:t>20/09/2014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360791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9524B-6586-46FD-8F7A-000E00BA23F3}"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571328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9524B-6586-46FD-8F7A-000E00BA23F3}"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6625577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801936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1C9524B-6586-46FD-8F7A-000E00BA23F3}"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555871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14677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BA3A6FD-49E7-4CB9-BC9E-12F2B5C26FA4}" type="datetimeFigureOut">
              <a:rPr lang="en-GB" smtClean="0"/>
              <a:t>20/09/2014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162658335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6419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2362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1354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3048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392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4651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223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569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3554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9337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176998" y="4389286"/>
            <a:ext cx="2483655"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BA3A6FD-49E7-4CB9-BC9E-12F2B5C26FA4}" type="datetimeFigureOut">
              <a:rPr lang="en-GB" smtClean="0"/>
              <a:t>20/09/2014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626052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A3A6FD-49E7-4CB9-BC9E-12F2B5C26FA4}" type="datetimeFigureOut">
              <a:rPr lang="en-GB" smtClean="0"/>
              <a:t>20/09/2014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2042175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A3A6FD-49E7-4CB9-BC9E-12F2B5C26FA4}" type="datetimeFigureOut">
              <a:rPr lang="en-GB" smtClean="0"/>
              <a:t>20/09/2014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19094161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A178388-14EA-4126-B6F7-8C066DF8D3B9}"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676FF65-DF8A-4F19-A19B-FB9D42A83BDF}" type="slidenum">
              <a:rPr lang="en-US"/>
              <a:pPr/>
              <a:t>‹#›</a:t>
            </a:fld>
            <a:endParaRPr lang="en-US"/>
          </a:p>
        </p:txBody>
      </p:sp>
    </p:spTree>
    <p:extLst>
      <p:ext uri="{BB962C8B-B14F-4D97-AF65-F5344CB8AC3E}">
        <p14:creationId xmlns:p14="http://schemas.microsoft.com/office/powerpoint/2010/main" val="3615586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9ED8F19-4474-4C92-9CF6-8DC9D9727CF6}"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8CB83C7-7E4E-495F-B8C3-239155B2A638}" type="slidenum">
              <a:rPr lang="en-US"/>
              <a:pPr/>
              <a:t>‹#›</a:t>
            </a:fld>
            <a:endParaRPr lang="en-US"/>
          </a:p>
        </p:txBody>
      </p:sp>
    </p:spTree>
    <p:extLst>
      <p:ext uri="{BB962C8B-B14F-4D97-AF65-F5344CB8AC3E}">
        <p14:creationId xmlns:p14="http://schemas.microsoft.com/office/powerpoint/2010/main" val="3662772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A3A6FD-49E7-4CB9-BC9E-12F2B5C26FA4}" type="datetimeFigureOut">
              <a:rPr lang="en-GB" smtClean="0"/>
              <a:t>20/09/2014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32459222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7B3C8E-1DCE-414F-ADAE-8FC07D572590}"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9870030-D0AD-4B69-B7F3-EDFB435DEB18}" type="slidenum">
              <a:rPr lang="en-US"/>
              <a:pPr/>
              <a:t>‹#›</a:t>
            </a:fld>
            <a:endParaRPr lang="en-US"/>
          </a:p>
        </p:txBody>
      </p:sp>
    </p:spTree>
    <p:extLst>
      <p:ext uri="{BB962C8B-B14F-4D97-AF65-F5344CB8AC3E}">
        <p14:creationId xmlns:p14="http://schemas.microsoft.com/office/powerpoint/2010/main" val="12763815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24C2AF4-D207-48D2-8E68-E28526CB43E2}"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0E74907-727C-4421-874A-8AB0CA43ED37}" type="slidenum">
              <a:rPr lang="en-US"/>
              <a:pPr/>
              <a:t>‹#›</a:t>
            </a:fld>
            <a:endParaRPr lang="en-US"/>
          </a:p>
        </p:txBody>
      </p:sp>
    </p:spTree>
    <p:extLst>
      <p:ext uri="{BB962C8B-B14F-4D97-AF65-F5344CB8AC3E}">
        <p14:creationId xmlns:p14="http://schemas.microsoft.com/office/powerpoint/2010/main" val="2385530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95B810A-857D-448A-8BA5-C4E51C237B4D}" type="datetimeFigureOut">
              <a:rPr lang="en-US">
                <a:solidFill>
                  <a:prstClr val="black">
                    <a:tint val="75000"/>
                  </a:prstClr>
                </a:solidFill>
              </a:rPr>
              <a:pPr>
                <a:defRPr/>
              </a:pPr>
              <a:t>9/20/2014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76922532-A898-471D-9CA3-7E4D39C01436}" type="slidenum">
              <a:rPr lang="en-US"/>
              <a:pPr/>
              <a:t>‹#›</a:t>
            </a:fld>
            <a:endParaRPr lang="en-US"/>
          </a:p>
        </p:txBody>
      </p:sp>
    </p:spTree>
    <p:extLst>
      <p:ext uri="{BB962C8B-B14F-4D97-AF65-F5344CB8AC3E}">
        <p14:creationId xmlns:p14="http://schemas.microsoft.com/office/powerpoint/2010/main" val="16997218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77561AF-230E-4B5F-AE89-8C783FAF0FF4}" type="datetimeFigureOut">
              <a:rPr lang="en-US">
                <a:solidFill>
                  <a:prstClr val="black">
                    <a:tint val="75000"/>
                  </a:prstClr>
                </a:solidFill>
              </a:rPr>
              <a:pPr>
                <a:defRPr/>
              </a:pPr>
              <a:t>9/20/2014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783EF480-8F2D-4E5B-8C7D-31E6CF1B3FF0}" type="slidenum">
              <a:rPr lang="en-US"/>
              <a:pPr/>
              <a:t>‹#›</a:t>
            </a:fld>
            <a:endParaRPr lang="en-US"/>
          </a:p>
        </p:txBody>
      </p:sp>
    </p:spTree>
    <p:extLst>
      <p:ext uri="{BB962C8B-B14F-4D97-AF65-F5344CB8AC3E}">
        <p14:creationId xmlns:p14="http://schemas.microsoft.com/office/powerpoint/2010/main" val="3674044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612CE9-03CF-42CA-94A9-BA057736EB47}" type="datetimeFigureOut">
              <a:rPr lang="en-US">
                <a:solidFill>
                  <a:prstClr val="black">
                    <a:tint val="75000"/>
                  </a:prstClr>
                </a:solidFill>
              </a:rPr>
              <a:pPr>
                <a:defRPr/>
              </a:pPr>
              <a:t>9/20/2014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63BC7950-47E1-4F08-880C-44E79642949C}" type="slidenum">
              <a:rPr lang="en-US"/>
              <a:pPr/>
              <a:t>‹#›</a:t>
            </a:fld>
            <a:endParaRPr lang="en-US"/>
          </a:p>
        </p:txBody>
      </p:sp>
    </p:spTree>
    <p:extLst>
      <p:ext uri="{BB962C8B-B14F-4D97-AF65-F5344CB8AC3E}">
        <p14:creationId xmlns:p14="http://schemas.microsoft.com/office/powerpoint/2010/main" val="37513821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B5CF491-1D32-4C81-BCBB-0E17EF87F324}"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F22DF64-80FD-400D-B771-B61ABB40D81C}" type="slidenum">
              <a:rPr lang="en-US"/>
              <a:pPr/>
              <a:t>‹#›</a:t>
            </a:fld>
            <a:endParaRPr lang="en-US"/>
          </a:p>
        </p:txBody>
      </p:sp>
    </p:spTree>
    <p:extLst>
      <p:ext uri="{BB962C8B-B14F-4D97-AF65-F5344CB8AC3E}">
        <p14:creationId xmlns:p14="http://schemas.microsoft.com/office/powerpoint/2010/main" val="1268665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E23AAF-DA2E-4D8B-AA81-69FF9D967A8A}"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BC5C3E33-55ED-42B7-866E-71C2A4029366}" type="slidenum">
              <a:rPr lang="en-US"/>
              <a:pPr/>
              <a:t>‹#›</a:t>
            </a:fld>
            <a:endParaRPr lang="en-US"/>
          </a:p>
        </p:txBody>
      </p:sp>
    </p:spTree>
    <p:extLst>
      <p:ext uri="{BB962C8B-B14F-4D97-AF65-F5344CB8AC3E}">
        <p14:creationId xmlns:p14="http://schemas.microsoft.com/office/powerpoint/2010/main" val="1862486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2C83FB-856E-4498-8EB4-FE695B98D55C}"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91923A9-EDF5-46F9-B4E9-25EE0FB00995}" type="slidenum">
              <a:rPr lang="en-US"/>
              <a:pPr/>
              <a:t>‹#›</a:t>
            </a:fld>
            <a:endParaRPr lang="en-US"/>
          </a:p>
        </p:txBody>
      </p:sp>
    </p:spTree>
    <p:extLst>
      <p:ext uri="{BB962C8B-B14F-4D97-AF65-F5344CB8AC3E}">
        <p14:creationId xmlns:p14="http://schemas.microsoft.com/office/powerpoint/2010/main" val="294868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5AF1CD-6A65-46A9-95EE-44D4AD4A1E77}"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D320893-35C5-4282-A59C-C001C1A6F92B}" type="slidenum">
              <a:rPr lang="en-US"/>
              <a:pPr/>
              <a:t>‹#›</a:t>
            </a:fld>
            <a:endParaRPr lang="en-US"/>
          </a:p>
        </p:txBody>
      </p:sp>
    </p:spTree>
    <p:extLst>
      <p:ext uri="{BB962C8B-B14F-4D97-AF65-F5344CB8AC3E}">
        <p14:creationId xmlns:p14="http://schemas.microsoft.com/office/powerpoint/2010/main" val="12341147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DB90EC-3B13-4242-9029-CAC163BC8D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46754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A3A6FD-49E7-4CB9-BC9E-12F2B5C26FA4}" type="datetimeFigureOut">
              <a:rPr lang="en-GB" smtClean="0"/>
              <a:t>20/09/2014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1064988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1826899-4A45-452C-A1B8-49F3C58A31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7781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E96D94-EBCC-4E92-A11B-2E92664EFAA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75167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E3754B1-EA6C-4A07-8F9B-F03B2DD17D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709840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90B8845-08E0-4BF8-B6B6-64694517F5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404175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41D1058-3187-44B2-90C6-7167CB50F0D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670091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CAFDB1D-5D1F-4EB6-9B28-E339F6EA81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59274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66E73BC-8751-47C7-B61F-371ED592B4B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364695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5CB87F-EC1B-4F7A-9979-9A68BE770F3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51147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C82F412-D429-4C1C-8F04-FA303781B6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260312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FFAF2BB-966C-41DB-83DD-BF264D9AE71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52558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495478" y="2063396"/>
            <a:ext cx="381490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A3A6FD-49E7-4CB9-BC9E-12F2B5C26FA4}" type="datetimeFigureOut">
              <a:rPr lang="en-GB" smtClean="0"/>
              <a:t>20/09/2014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27036506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6EB5014-76CA-42D4-AEBF-4D044DBC9C8E}"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2A2CB6D-776F-4198-991E-E7A7844BFDAB}" type="slidenum">
              <a:rPr lang="en-US"/>
              <a:pPr/>
              <a:t>‹#›</a:t>
            </a:fld>
            <a:endParaRPr lang="en-US"/>
          </a:p>
        </p:txBody>
      </p:sp>
    </p:spTree>
    <p:extLst>
      <p:ext uri="{BB962C8B-B14F-4D97-AF65-F5344CB8AC3E}">
        <p14:creationId xmlns:p14="http://schemas.microsoft.com/office/powerpoint/2010/main" val="8816418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950EE6-3E19-4864-AA85-486FB85CF483}"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D484698-8D5C-4669-BF54-0591C6D09411}" type="slidenum">
              <a:rPr lang="en-US"/>
              <a:pPr/>
              <a:t>‹#›</a:t>
            </a:fld>
            <a:endParaRPr lang="en-US"/>
          </a:p>
        </p:txBody>
      </p:sp>
    </p:spTree>
    <p:extLst>
      <p:ext uri="{BB962C8B-B14F-4D97-AF65-F5344CB8AC3E}">
        <p14:creationId xmlns:p14="http://schemas.microsoft.com/office/powerpoint/2010/main" val="12101785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C4201D-3A87-4EEA-9C8F-3079117B2795}"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5EC46E5C-6BC7-4930-B6A7-B1252E2E8CD2}" type="slidenum">
              <a:rPr lang="en-US"/>
              <a:pPr/>
              <a:t>‹#›</a:t>
            </a:fld>
            <a:endParaRPr lang="en-US"/>
          </a:p>
        </p:txBody>
      </p:sp>
    </p:spTree>
    <p:extLst>
      <p:ext uri="{BB962C8B-B14F-4D97-AF65-F5344CB8AC3E}">
        <p14:creationId xmlns:p14="http://schemas.microsoft.com/office/powerpoint/2010/main" val="24266981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459D269-E576-4B4E-9BC5-8E2C34CE8D56}"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EBFE208-711A-4CDA-A257-3E5E8D4B2FE8}" type="slidenum">
              <a:rPr lang="en-US"/>
              <a:pPr/>
              <a:t>‹#›</a:t>
            </a:fld>
            <a:endParaRPr lang="en-US"/>
          </a:p>
        </p:txBody>
      </p:sp>
    </p:spTree>
    <p:extLst>
      <p:ext uri="{BB962C8B-B14F-4D97-AF65-F5344CB8AC3E}">
        <p14:creationId xmlns:p14="http://schemas.microsoft.com/office/powerpoint/2010/main" val="17857209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60E110C-C254-400A-B270-6DA799ADA9AC}" type="datetimeFigureOut">
              <a:rPr lang="en-US">
                <a:solidFill>
                  <a:prstClr val="black">
                    <a:tint val="75000"/>
                  </a:prstClr>
                </a:solidFill>
              </a:rPr>
              <a:pPr>
                <a:defRPr/>
              </a:pPr>
              <a:t>9/20/2014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B671BAEF-48C1-4A3A-BCA1-43E2593314FA}" type="slidenum">
              <a:rPr lang="en-US"/>
              <a:pPr/>
              <a:t>‹#›</a:t>
            </a:fld>
            <a:endParaRPr lang="en-US"/>
          </a:p>
        </p:txBody>
      </p:sp>
    </p:spTree>
    <p:extLst>
      <p:ext uri="{BB962C8B-B14F-4D97-AF65-F5344CB8AC3E}">
        <p14:creationId xmlns:p14="http://schemas.microsoft.com/office/powerpoint/2010/main" val="33435244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2F6C7F3-1B6B-4AB2-9EFC-6408BCAC1296}" type="datetimeFigureOut">
              <a:rPr lang="en-US">
                <a:solidFill>
                  <a:prstClr val="black">
                    <a:tint val="75000"/>
                  </a:prstClr>
                </a:solidFill>
              </a:rPr>
              <a:pPr>
                <a:defRPr/>
              </a:pPr>
              <a:t>9/20/2014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FD2265A2-8776-4B6E-93EA-DE0C5445FA6D}" type="slidenum">
              <a:rPr lang="en-US"/>
              <a:pPr/>
              <a:t>‹#›</a:t>
            </a:fld>
            <a:endParaRPr lang="en-US"/>
          </a:p>
        </p:txBody>
      </p:sp>
    </p:spTree>
    <p:extLst>
      <p:ext uri="{BB962C8B-B14F-4D97-AF65-F5344CB8AC3E}">
        <p14:creationId xmlns:p14="http://schemas.microsoft.com/office/powerpoint/2010/main" val="42175441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8E946D1-7622-4FCC-90B2-84E5A18AAFAC}" type="datetimeFigureOut">
              <a:rPr lang="en-US">
                <a:solidFill>
                  <a:prstClr val="black">
                    <a:tint val="75000"/>
                  </a:prstClr>
                </a:solidFill>
              </a:rPr>
              <a:pPr>
                <a:defRPr/>
              </a:pPr>
              <a:t>9/20/2014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0DE7CA64-2347-45DF-8E79-77CDFA1558F5}" type="slidenum">
              <a:rPr lang="en-US"/>
              <a:pPr/>
              <a:t>‹#›</a:t>
            </a:fld>
            <a:endParaRPr lang="en-US"/>
          </a:p>
        </p:txBody>
      </p:sp>
    </p:spTree>
    <p:extLst>
      <p:ext uri="{BB962C8B-B14F-4D97-AF65-F5344CB8AC3E}">
        <p14:creationId xmlns:p14="http://schemas.microsoft.com/office/powerpoint/2010/main" val="33549195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6022E33-0A35-4986-891A-B4B850841D05}"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2173D1A-F812-4880-8AA8-3BD5E44B45E7}" type="slidenum">
              <a:rPr lang="en-US"/>
              <a:pPr/>
              <a:t>‹#›</a:t>
            </a:fld>
            <a:endParaRPr lang="en-US"/>
          </a:p>
        </p:txBody>
      </p:sp>
    </p:spTree>
    <p:extLst>
      <p:ext uri="{BB962C8B-B14F-4D97-AF65-F5344CB8AC3E}">
        <p14:creationId xmlns:p14="http://schemas.microsoft.com/office/powerpoint/2010/main" val="15386837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4C01133-CB7A-4368-9636-8254DB00F107}"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DB81043-DA13-47B9-B82E-68A6A6FC6A14}" type="slidenum">
              <a:rPr lang="en-US"/>
              <a:pPr/>
              <a:t>‹#›</a:t>
            </a:fld>
            <a:endParaRPr lang="en-US"/>
          </a:p>
        </p:txBody>
      </p:sp>
    </p:spTree>
    <p:extLst>
      <p:ext uri="{BB962C8B-B14F-4D97-AF65-F5344CB8AC3E}">
        <p14:creationId xmlns:p14="http://schemas.microsoft.com/office/powerpoint/2010/main" val="27439089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179292-53DE-4BCD-9B8F-54AF56BB1833}"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0D7C159-D9C9-4776-950E-C406BACBB56E}" type="slidenum">
              <a:rPr lang="en-US"/>
              <a:pPr/>
              <a:t>‹#›</a:t>
            </a:fld>
            <a:endParaRPr lang="en-US"/>
          </a:p>
        </p:txBody>
      </p:sp>
    </p:spTree>
    <p:extLst>
      <p:ext uri="{BB962C8B-B14F-4D97-AF65-F5344CB8AC3E}">
        <p14:creationId xmlns:p14="http://schemas.microsoft.com/office/powerpoint/2010/main" val="955255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9569" y="2063396"/>
            <a:ext cx="3591317"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514352" y="2861733"/>
            <a:ext cx="3816534"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5340" y="2063396"/>
            <a:ext cx="359667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495477" y="2861733"/>
            <a:ext cx="3816535"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A3A6FD-49E7-4CB9-BC9E-12F2B5C26FA4}" type="datetimeFigureOut">
              <a:rPr lang="en-GB" smtClean="0"/>
              <a:t>20/09/2014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4270159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5D28A9-3F67-4D09-8F64-0DF2632A9ACD}"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099734-111E-4A4C-9E0E-0B7DDFED8C42}" type="slidenum">
              <a:rPr lang="en-US"/>
              <a:pPr/>
              <a:t>‹#›</a:t>
            </a:fld>
            <a:endParaRPr lang="en-US"/>
          </a:p>
        </p:txBody>
      </p:sp>
    </p:spTree>
    <p:extLst>
      <p:ext uri="{BB962C8B-B14F-4D97-AF65-F5344CB8AC3E}">
        <p14:creationId xmlns:p14="http://schemas.microsoft.com/office/powerpoint/2010/main" val="33754995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34334C5-7E13-418F-A796-FFF0EDFD0198}"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915E0F8-365C-4A3F-8109-820C5A4EB18E}" type="slidenum">
              <a:rPr lang="en-US"/>
              <a:pPr/>
              <a:t>‹#›</a:t>
            </a:fld>
            <a:endParaRPr lang="en-US"/>
          </a:p>
        </p:txBody>
      </p:sp>
    </p:spTree>
    <p:extLst>
      <p:ext uri="{BB962C8B-B14F-4D97-AF65-F5344CB8AC3E}">
        <p14:creationId xmlns:p14="http://schemas.microsoft.com/office/powerpoint/2010/main" val="6759231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B51F2E-3031-449C-8A74-1B6FC62BA31B}"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D126F7-EA35-48AD-A77A-68F739662813}" type="slidenum">
              <a:rPr lang="en-US"/>
              <a:pPr/>
              <a:t>‹#›</a:t>
            </a:fld>
            <a:endParaRPr lang="en-US"/>
          </a:p>
        </p:txBody>
      </p:sp>
    </p:spTree>
    <p:extLst>
      <p:ext uri="{BB962C8B-B14F-4D97-AF65-F5344CB8AC3E}">
        <p14:creationId xmlns:p14="http://schemas.microsoft.com/office/powerpoint/2010/main" val="38984587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DB4A484-40AD-42CF-964F-E1BDB052F34D}"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F10DBBE-594D-418A-9A74-335E487CF60A}" type="slidenum">
              <a:rPr lang="en-US"/>
              <a:pPr/>
              <a:t>‹#›</a:t>
            </a:fld>
            <a:endParaRPr lang="en-US"/>
          </a:p>
        </p:txBody>
      </p:sp>
    </p:spTree>
    <p:extLst>
      <p:ext uri="{BB962C8B-B14F-4D97-AF65-F5344CB8AC3E}">
        <p14:creationId xmlns:p14="http://schemas.microsoft.com/office/powerpoint/2010/main" val="38209898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FE553D9-F013-4020-B998-2322B678A1E8}"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33998916-FD56-4F35-8D2E-D81E04D7301F}" type="slidenum">
              <a:rPr lang="en-US"/>
              <a:pPr/>
              <a:t>‹#›</a:t>
            </a:fld>
            <a:endParaRPr lang="en-US"/>
          </a:p>
        </p:txBody>
      </p:sp>
    </p:spTree>
    <p:extLst>
      <p:ext uri="{BB962C8B-B14F-4D97-AF65-F5344CB8AC3E}">
        <p14:creationId xmlns:p14="http://schemas.microsoft.com/office/powerpoint/2010/main" val="344425803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90213A4-CB4F-41CD-8625-8AF22F4B285A}" type="datetimeFigureOut">
              <a:rPr lang="en-US">
                <a:solidFill>
                  <a:prstClr val="black">
                    <a:tint val="75000"/>
                  </a:prstClr>
                </a:solidFill>
              </a:rPr>
              <a:pPr>
                <a:defRPr/>
              </a:pPr>
              <a:t>9/20/2014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74EF0BA1-43E4-4EEB-964D-0302B8AFD946}" type="slidenum">
              <a:rPr lang="en-US"/>
              <a:pPr/>
              <a:t>‹#›</a:t>
            </a:fld>
            <a:endParaRPr lang="en-US"/>
          </a:p>
        </p:txBody>
      </p:sp>
    </p:spTree>
    <p:extLst>
      <p:ext uri="{BB962C8B-B14F-4D97-AF65-F5344CB8AC3E}">
        <p14:creationId xmlns:p14="http://schemas.microsoft.com/office/powerpoint/2010/main" val="13291601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27646A9-4A26-4A7C-A047-FE1ACA967FB2}" type="datetimeFigureOut">
              <a:rPr lang="en-US">
                <a:solidFill>
                  <a:prstClr val="black">
                    <a:tint val="75000"/>
                  </a:prstClr>
                </a:solidFill>
              </a:rPr>
              <a:pPr>
                <a:defRPr/>
              </a:pPr>
              <a:t>9/20/2014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99B4C5B4-A6AA-4432-B85C-91473C209A50}" type="slidenum">
              <a:rPr lang="en-US"/>
              <a:pPr/>
              <a:t>‹#›</a:t>
            </a:fld>
            <a:endParaRPr lang="en-US"/>
          </a:p>
        </p:txBody>
      </p:sp>
    </p:spTree>
    <p:extLst>
      <p:ext uri="{BB962C8B-B14F-4D97-AF65-F5344CB8AC3E}">
        <p14:creationId xmlns:p14="http://schemas.microsoft.com/office/powerpoint/2010/main" val="24773520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96C539-6D3B-4C10-A5EA-E0457DD5F818}" type="datetimeFigureOut">
              <a:rPr lang="en-US">
                <a:solidFill>
                  <a:prstClr val="black">
                    <a:tint val="75000"/>
                  </a:prstClr>
                </a:solidFill>
              </a:rPr>
              <a:pPr>
                <a:defRPr/>
              </a:pPr>
              <a:t>9/20/2014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8D9AF00A-C3B0-4E29-BF1A-6885712157CD}" type="slidenum">
              <a:rPr lang="en-US"/>
              <a:pPr/>
              <a:t>‹#›</a:t>
            </a:fld>
            <a:endParaRPr lang="en-US"/>
          </a:p>
        </p:txBody>
      </p:sp>
    </p:spTree>
    <p:extLst>
      <p:ext uri="{BB962C8B-B14F-4D97-AF65-F5344CB8AC3E}">
        <p14:creationId xmlns:p14="http://schemas.microsoft.com/office/powerpoint/2010/main" val="34809683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0965480-A7F8-40B1-96BD-1F6D878F3764}"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1952111-EF25-4C52-903B-1F71A604B9A9}" type="slidenum">
              <a:rPr lang="en-US"/>
              <a:pPr/>
              <a:t>‹#›</a:t>
            </a:fld>
            <a:endParaRPr lang="en-US"/>
          </a:p>
        </p:txBody>
      </p:sp>
    </p:spTree>
    <p:extLst>
      <p:ext uri="{BB962C8B-B14F-4D97-AF65-F5344CB8AC3E}">
        <p14:creationId xmlns:p14="http://schemas.microsoft.com/office/powerpoint/2010/main" val="12329044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6EE0A6C-A045-43BB-8B59-270C528C31CC}"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709B478-9E6D-435E-8A82-4038DF284484}" type="slidenum">
              <a:rPr lang="en-US"/>
              <a:pPr/>
              <a:t>‹#›</a:t>
            </a:fld>
            <a:endParaRPr lang="en-US"/>
          </a:p>
        </p:txBody>
      </p:sp>
    </p:spTree>
    <p:extLst>
      <p:ext uri="{BB962C8B-B14F-4D97-AF65-F5344CB8AC3E}">
        <p14:creationId xmlns:p14="http://schemas.microsoft.com/office/powerpoint/2010/main" val="168347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A3A6FD-49E7-4CB9-BC9E-12F2B5C26FA4}" type="datetimeFigureOut">
              <a:rPr lang="en-GB" smtClean="0"/>
              <a:t>20/09/2014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26762983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CC5F188-B48C-4DE7-8ABD-D8BE4E848D17}"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C87F82D-2C3E-48AF-8333-DAA6154E068E}" type="slidenum">
              <a:rPr lang="en-US"/>
              <a:pPr/>
              <a:t>‹#›</a:t>
            </a:fld>
            <a:endParaRPr lang="en-US"/>
          </a:p>
        </p:txBody>
      </p:sp>
    </p:spTree>
    <p:extLst>
      <p:ext uri="{BB962C8B-B14F-4D97-AF65-F5344CB8AC3E}">
        <p14:creationId xmlns:p14="http://schemas.microsoft.com/office/powerpoint/2010/main" val="7330200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477C20-50D9-4452-ACFD-01ED5A267D6F}"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682373C-6623-4025-9BD1-24811713DB44}" type="slidenum">
              <a:rPr lang="en-US"/>
              <a:pPr/>
              <a:t>‹#›</a:t>
            </a:fld>
            <a:endParaRPr lang="en-US"/>
          </a:p>
        </p:txBody>
      </p:sp>
    </p:spTree>
    <p:extLst>
      <p:ext uri="{BB962C8B-B14F-4D97-AF65-F5344CB8AC3E}">
        <p14:creationId xmlns:p14="http://schemas.microsoft.com/office/powerpoint/2010/main" val="161629615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2C9E259-807A-4C3A-A300-C9FA774B9D00}"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B27C349A-A3EA-49BD-84AB-4DC04589920D}" type="slidenum">
              <a:rPr lang="en-US"/>
              <a:pPr/>
              <a:t>‹#›</a:t>
            </a:fld>
            <a:endParaRPr lang="en-US"/>
          </a:p>
        </p:txBody>
      </p:sp>
    </p:spTree>
    <p:extLst>
      <p:ext uri="{BB962C8B-B14F-4D97-AF65-F5344CB8AC3E}">
        <p14:creationId xmlns:p14="http://schemas.microsoft.com/office/powerpoint/2010/main" val="16975728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856431-2BCD-4FD0-8087-AD25C47D20BD}"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223D33B-19DB-4631-B3BB-A6EE737911CB}" type="slidenum">
              <a:rPr lang="en-US"/>
              <a:pPr/>
              <a:t>‹#›</a:t>
            </a:fld>
            <a:endParaRPr lang="en-US"/>
          </a:p>
        </p:txBody>
      </p:sp>
    </p:spTree>
    <p:extLst>
      <p:ext uri="{BB962C8B-B14F-4D97-AF65-F5344CB8AC3E}">
        <p14:creationId xmlns:p14="http://schemas.microsoft.com/office/powerpoint/2010/main" val="16761556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3C6A62-A77C-404F-B637-1BE81303E1D0}"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256CEA4-93D8-4666-99C2-D71D05D366A9}" type="slidenum">
              <a:rPr lang="en-US"/>
              <a:pPr/>
              <a:t>‹#›</a:t>
            </a:fld>
            <a:endParaRPr lang="en-US"/>
          </a:p>
        </p:txBody>
      </p:sp>
    </p:spTree>
    <p:extLst>
      <p:ext uri="{BB962C8B-B14F-4D97-AF65-F5344CB8AC3E}">
        <p14:creationId xmlns:p14="http://schemas.microsoft.com/office/powerpoint/2010/main" val="14463987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EB372FF-F588-41E9-87EF-B98652DE61DB}"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6A8A2DAF-E814-4840-8729-ABCB0FAB94D4}" type="slidenum">
              <a:rPr lang="en-US"/>
              <a:pPr/>
              <a:t>‹#›</a:t>
            </a:fld>
            <a:endParaRPr lang="en-US"/>
          </a:p>
        </p:txBody>
      </p:sp>
    </p:spTree>
    <p:extLst>
      <p:ext uri="{BB962C8B-B14F-4D97-AF65-F5344CB8AC3E}">
        <p14:creationId xmlns:p14="http://schemas.microsoft.com/office/powerpoint/2010/main" val="37690636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43FE21C-4C7D-4C90-B21F-56D711FC902B}" type="datetimeFigureOut">
              <a:rPr lang="en-US">
                <a:solidFill>
                  <a:prstClr val="black">
                    <a:tint val="75000"/>
                  </a:prstClr>
                </a:solidFill>
              </a:rPr>
              <a:pPr>
                <a:defRPr/>
              </a:pPr>
              <a:t>9/20/2014</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B076AF31-EA91-455B-9982-77E14ABEB01A}" type="slidenum">
              <a:rPr lang="en-US"/>
              <a:pPr/>
              <a:t>‹#›</a:t>
            </a:fld>
            <a:endParaRPr lang="en-US"/>
          </a:p>
        </p:txBody>
      </p:sp>
    </p:spTree>
    <p:extLst>
      <p:ext uri="{BB962C8B-B14F-4D97-AF65-F5344CB8AC3E}">
        <p14:creationId xmlns:p14="http://schemas.microsoft.com/office/powerpoint/2010/main" val="11542947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E7B38F1-4188-472C-8C8B-93AA40532AA5}" type="datetimeFigureOut">
              <a:rPr lang="en-US">
                <a:solidFill>
                  <a:prstClr val="black">
                    <a:tint val="75000"/>
                  </a:prstClr>
                </a:solidFill>
              </a:rPr>
              <a:pPr>
                <a:defRPr/>
              </a:pPr>
              <a:t>9/20/2014</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52B63DE8-A92F-4984-9CBD-5405ADE9443E}" type="slidenum">
              <a:rPr lang="en-US"/>
              <a:pPr/>
              <a:t>‹#›</a:t>
            </a:fld>
            <a:endParaRPr lang="en-US"/>
          </a:p>
        </p:txBody>
      </p:sp>
    </p:spTree>
    <p:extLst>
      <p:ext uri="{BB962C8B-B14F-4D97-AF65-F5344CB8AC3E}">
        <p14:creationId xmlns:p14="http://schemas.microsoft.com/office/powerpoint/2010/main" val="7650233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F89BC0-1B74-445E-AB41-63E51D1A0D74}" type="datetimeFigureOut">
              <a:rPr lang="en-US">
                <a:solidFill>
                  <a:prstClr val="black">
                    <a:tint val="75000"/>
                  </a:prstClr>
                </a:solidFill>
              </a:rPr>
              <a:pPr>
                <a:defRPr/>
              </a:pPr>
              <a:t>9/20/2014</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9902C37D-3DA8-4C49-91EC-1C6D892C5960}" type="slidenum">
              <a:rPr lang="en-US"/>
              <a:pPr/>
              <a:t>‹#›</a:t>
            </a:fld>
            <a:endParaRPr lang="en-US"/>
          </a:p>
        </p:txBody>
      </p:sp>
    </p:spTree>
    <p:extLst>
      <p:ext uri="{BB962C8B-B14F-4D97-AF65-F5344CB8AC3E}">
        <p14:creationId xmlns:p14="http://schemas.microsoft.com/office/powerpoint/2010/main" val="10608030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F964BA-D366-4EDF-9E8D-B3E1AC50EC5A}"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85042B2-22F8-411D-AF4D-99EF533E2A3E}" type="slidenum">
              <a:rPr lang="en-US"/>
              <a:pPr/>
              <a:t>‹#›</a:t>
            </a:fld>
            <a:endParaRPr lang="en-US"/>
          </a:p>
        </p:txBody>
      </p:sp>
    </p:spTree>
    <p:extLst>
      <p:ext uri="{BB962C8B-B14F-4D97-AF65-F5344CB8AC3E}">
        <p14:creationId xmlns:p14="http://schemas.microsoft.com/office/powerpoint/2010/main" val="1898456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3A6FD-49E7-4CB9-BC9E-12F2B5C26FA4}" type="datetimeFigureOut">
              <a:rPr lang="en-GB" smtClean="0"/>
              <a:t>20/09/2014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31217955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8E87B1-C2DC-457B-BBAE-2603554578A7}" type="datetimeFigureOut">
              <a:rPr lang="en-US">
                <a:solidFill>
                  <a:prstClr val="black">
                    <a:tint val="75000"/>
                  </a:prstClr>
                </a:solidFill>
              </a:rPr>
              <a:pPr>
                <a:defRPr/>
              </a:pPr>
              <a:t>9/20/2014</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335E2DA-6606-4CB8-8C5C-AE8F23FBB060}" type="slidenum">
              <a:rPr lang="en-US"/>
              <a:pPr/>
              <a:t>‹#›</a:t>
            </a:fld>
            <a:endParaRPr lang="en-US"/>
          </a:p>
        </p:txBody>
      </p:sp>
    </p:spTree>
    <p:extLst>
      <p:ext uri="{BB962C8B-B14F-4D97-AF65-F5344CB8AC3E}">
        <p14:creationId xmlns:p14="http://schemas.microsoft.com/office/powerpoint/2010/main" val="38159820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A3DDA48-05DC-480E-8B65-7E7F6F7A4A30}"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869B90C-F1E3-4EDC-9EEA-612F8619012B}" type="slidenum">
              <a:rPr lang="en-US"/>
              <a:pPr/>
              <a:t>‹#›</a:t>
            </a:fld>
            <a:endParaRPr lang="en-US"/>
          </a:p>
        </p:txBody>
      </p:sp>
    </p:spTree>
    <p:extLst>
      <p:ext uri="{BB962C8B-B14F-4D97-AF65-F5344CB8AC3E}">
        <p14:creationId xmlns:p14="http://schemas.microsoft.com/office/powerpoint/2010/main" val="3977416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1A2BA2-BC04-4874-930C-2044438E677A}"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896559D-65C8-4D66-861F-2907E8B466A4}" type="slidenum">
              <a:rPr lang="en-US"/>
              <a:pPr/>
              <a:t>‹#›</a:t>
            </a:fld>
            <a:endParaRPr lang="en-US"/>
          </a:p>
        </p:txBody>
      </p:sp>
    </p:spTree>
    <p:extLst>
      <p:ext uri="{BB962C8B-B14F-4D97-AF65-F5344CB8AC3E}">
        <p14:creationId xmlns:p14="http://schemas.microsoft.com/office/powerpoint/2010/main" val="15762620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63067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485637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5456305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415221431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8931155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0809048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925414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3784600" y="685801"/>
            <a:ext cx="4525781"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t>20/09/2014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12473524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6897045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9804242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87534966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39897936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26CAEA8-0F23-45CD-9BA9-EE1857925A9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80174333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41F48AB-EFA3-4D77-B66B-98CD488E77F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864076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66471FD-35BF-4C2B-9E9D-924904325F5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402370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FB8AAEB-F324-4785-82C3-4405D1F20A3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04883916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B9C2757-CD51-471C-8CC7-40ADACA2EAB9}"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988451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F68A3BD-936E-44BC-A03E-7227639EF2A4}"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593637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0"/>
            <a:ext cx="440817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47740" y="1"/>
            <a:ext cx="3162641"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14351" y="2709053"/>
            <a:ext cx="440817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A3A6FD-49E7-4CB9-BC9E-12F2B5C26FA4}" type="datetimeFigureOut">
              <a:rPr lang="en-GB" smtClean="0"/>
              <a:t>20/09/2014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87084E-18F9-472C-843B-0662975FC13E}" type="slidenum">
              <a:rPr lang="en-GB" smtClean="0"/>
              <a:t>‹#›</a:t>
            </a:fld>
            <a:endParaRPr lang="en-GB"/>
          </a:p>
        </p:txBody>
      </p:sp>
    </p:spTree>
    <p:extLst>
      <p:ext uri="{BB962C8B-B14F-4D97-AF65-F5344CB8AC3E}">
        <p14:creationId xmlns:p14="http://schemas.microsoft.com/office/powerpoint/2010/main" val="14634804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55DA0A26-10D5-477E-8CA9-CE1DC8D3343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143150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ED4D0F2-D784-4739-B020-597A3765310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3344660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66E4E49-50C8-4F1B-B441-E93AD288341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7442419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512523E-0F86-4A8F-803E-89FBDDF51BF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3867102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58DD1EB-64A2-4FB9-AD66-DEC8D165F195}"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1763131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4B63D91-709F-49D8-B8E3-4206FDEA373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447101898"/>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30CB7BE-45FD-4F38-A80A-5D95EEFCCA5F}"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11368305"/>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FE211F9-70F2-4885-978C-D1C8395DC19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230558590"/>
      </p:ext>
    </p:extLst>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E678987-D0AA-487E-AD0F-AAE1A745508A}"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320666260"/>
      </p:ext>
    </p:extLst>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F903E9D8-26C1-4901-A6C1-C00E19566F9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33281873"/>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1.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2.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theme" Target="../theme/theme13.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8" name="Picture 7" descr="Brickwork-SD-R1acrop.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800" cap="all" baseline="0">
                <a:solidFill>
                  <a:schemeClr val="accent1">
                    <a:lumMod val="50000"/>
                  </a:schemeClr>
                </a:solidFill>
              </a:defRPr>
            </a:lvl1pPr>
          </a:lstStyle>
          <a:p>
            <a:fld id="{3BA3A6FD-49E7-4CB9-BC9E-12F2B5C26FA4}" type="datetimeFigureOut">
              <a:rPr lang="en-GB" smtClean="0"/>
              <a:t>20/09/2014</a:t>
            </a:fld>
            <a:endParaRPr lang="en-GB"/>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800" cap="all" baseline="0">
                <a:solidFill>
                  <a:schemeClr val="accent1">
                    <a:lumMod val="50000"/>
                  </a:schemeClr>
                </a:solidFill>
              </a:defRPr>
            </a:lvl1pPr>
          </a:lstStyle>
          <a:p>
            <a:endParaRPr lang="en-GB"/>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800" cap="all" baseline="0">
                <a:solidFill>
                  <a:schemeClr val="accent1">
                    <a:lumMod val="50000"/>
                  </a:schemeClr>
                </a:solidFill>
              </a:defRPr>
            </a:lvl1pPr>
          </a:lstStyle>
          <a:p>
            <a:fld id="{9987084E-18F9-472C-843B-0662975FC13E}" type="slidenum">
              <a:rPr lang="en-GB" smtClean="0"/>
              <a:t>‹#›</a:t>
            </a:fld>
            <a:endParaRPr lang="en-GB"/>
          </a:p>
        </p:txBody>
      </p:sp>
    </p:spTree>
    <p:extLst>
      <p:ext uri="{BB962C8B-B14F-4D97-AF65-F5344CB8AC3E}">
        <p14:creationId xmlns:p14="http://schemas.microsoft.com/office/powerpoint/2010/main" val="32569022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4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1819629636"/>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2538647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C9524B-6586-46FD-8F7A-000E00BA23F3}"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9E715-E81B-4723-951C-FFF3250CB182}"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0252196"/>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A377A-BD74-4C27-B75C-E5C6700247EF}" type="datetimeFigureOut">
              <a:rPr lang="en-GB" smtClean="0">
                <a:solidFill>
                  <a:prstClr val="black">
                    <a:tint val="75000"/>
                  </a:prstClr>
                </a:solidFill>
              </a:rPr>
              <a:pPr/>
              <a:t>20/09/2014</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6C3CE7-387C-4699-BBF9-9115565949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67138967"/>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D2BEDAB-18F5-48D0-B3A9-983FD793A9F1}"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B853C38F-663D-4058-9BA8-9EFD61283A08}"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375060149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D08C69B-F9B2-4012-9080-3572FBB70D4C}"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68598638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38ED689-2E23-4725-BF15-207D058BFDA4}"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9E6BD560-47B6-4B5C-B402-D1042B4573CD}"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76108150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CF5FDF3-1340-417A-859A-CBE686A207CD}"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A300956-1459-42BB-945B-4AF18B92B406}"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183373070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D9DA794-D680-43E7-9DAD-10CB9A80DBD0}" type="datetimeFigureOut">
              <a:rPr lang="en-US">
                <a:solidFill>
                  <a:prstClr val="black">
                    <a:tint val="75000"/>
                  </a:prstClr>
                </a:solidFill>
              </a:rPr>
              <a:pPr>
                <a:defRPr/>
              </a:pPr>
              <a:t>9/20/2014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EF5A3D66-C09D-4805-BC44-60E0C4DE2252}"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402332047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B4187D-5111-4016-8709-BE49762D529E}" type="datetimeFigureOut">
              <a:rPr lang="fr-FR" smtClean="0">
                <a:solidFill>
                  <a:prstClr val="black">
                    <a:tint val="75000"/>
                  </a:prstClr>
                </a:solidFill>
              </a:rPr>
              <a:pPr/>
              <a:t>20/09/2014</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C5886-8946-4602-BA7E-C1F194D878D5}"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val="62135386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744C484-7990-4CE4-A0BE-B660DBE792F8}" type="slidenum">
              <a:rPr lang="en-GB">
                <a:solidFill>
                  <a:srgbClr val="000000"/>
                </a:solidFill>
              </a:rPr>
              <a:pPr fontAlgn="base">
                <a:spcBef>
                  <a:spcPct val="0"/>
                </a:spcBef>
                <a:spcAft>
                  <a:spcPct val="0"/>
                </a:spcAft>
              </a:pPr>
              <a:t>‹#›</a:t>
            </a:fld>
            <a:endParaRPr lang="en-GB">
              <a:solidFill>
                <a:srgbClr val="000000"/>
              </a:solidFill>
            </a:endParaRPr>
          </a:p>
        </p:txBody>
      </p:sp>
    </p:spTree>
    <p:extLst>
      <p:ext uri="{BB962C8B-B14F-4D97-AF65-F5344CB8AC3E}">
        <p14:creationId xmlns:p14="http://schemas.microsoft.com/office/powerpoint/2010/main" val="231076135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A3FE492-2BF3-4E2E-A8CD-1347F0AB225F}" type="slidenum">
              <a:rPr lang="en-GB">
                <a:solidFill>
                  <a:srgbClr val="000000"/>
                </a:solidFill>
              </a:rPr>
              <a:pPr fontAlgn="base">
                <a:spcBef>
                  <a:spcPct val="0"/>
                </a:spcBef>
                <a:spcAft>
                  <a:spcPct val="0"/>
                </a:spcAft>
              </a:pPr>
              <a:t>‹#›</a:t>
            </a:fld>
            <a:endParaRPr lang="en-GB">
              <a:solidFill>
                <a:srgbClr val="000000"/>
              </a:solidFill>
            </a:endParaRPr>
          </a:p>
        </p:txBody>
      </p:sp>
    </p:spTree>
    <p:extLst>
      <p:ext uri="{BB962C8B-B14F-4D97-AF65-F5344CB8AC3E}">
        <p14:creationId xmlns:p14="http://schemas.microsoft.com/office/powerpoint/2010/main" val="72321894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ransition spd="slow">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wmf"/><Relationship Id="rId3" Type="http://schemas.openxmlformats.org/officeDocument/2006/relationships/image" Target="../media/image44.gif"/><Relationship Id="rId7" Type="http://schemas.openxmlformats.org/officeDocument/2006/relationships/image" Target="../media/image48.jpeg"/><Relationship Id="rId12" Type="http://schemas.openxmlformats.org/officeDocument/2006/relationships/image" Target="../media/image53.wmf"/><Relationship Id="rId2" Type="http://schemas.openxmlformats.org/officeDocument/2006/relationships/notesSlide" Target="../notesSlides/notesSlide7.xml"/><Relationship Id="rId16" Type="http://schemas.openxmlformats.org/officeDocument/2006/relationships/image" Target="../media/image57.png"/><Relationship Id="rId1" Type="http://schemas.openxmlformats.org/officeDocument/2006/relationships/slideLayout" Target="../slideLayouts/slideLayout35.xml"/><Relationship Id="rId6" Type="http://schemas.openxmlformats.org/officeDocument/2006/relationships/image" Target="../media/image47.wmf"/><Relationship Id="rId11" Type="http://schemas.openxmlformats.org/officeDocument/2006/relationships/image" Target="../media/image52.jpeg"/><Relationship Id="rId5" Type="http://schemas.openxmlformats.org/officeDocument/2006/relationships/image" Target="../media/image46.wmf"/><Relationship Id="rId15" Type="http://schemas.openxmlformats.org/officeDocument/2006/relationships/image" Target="../media/image56.jpeg"/><Relationship Id="rId10" Type="http://schemas.openxmlformats.org/officeDocument/2006/relationships/image" Target="../media/image51.wmf"/><Relationship Id="rId4" Type="http://schemas.openxmlformats.org/officeDocument/2006/relationships/image" Target="../media/image45.png"/><Relationship Id="rId9" Type="http://schemas.openxmlformats.org/officeDocument/2006/relationships/image" Target="../media/image50.wmf"/><Relationship Id="rId14" Type="http://schemas.openxmlformats.org/officeDocument/2006/relationships/image" Target="../media/image55.wmf"/></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jpg"/><Relationship Id="rId7" Type="http://schemas.openxmlformats.org/officeDocument/2006/relationships/image" Target="../media/image64.png"/><Relationship Id="rId2" Type="http://schemas.openxmlformats.org/officeDocument/2006/relationships/hyperlink" Target="http://www.petitestetes.com/comptines/paroles-de-comptines-en-francais/" TargetMode="External"/><Relationship Id="rId1" Type="http://schemas.openxmlformats.org/officeDocument/2006/relationships/slideLayout" Target="../slideLayouts/slideLayout3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image" Target="../media/image71.jpeg"/><Relationship Id="rId18" Type="http://schemas.openxmlformats.org/officeDocument/2006/relationships/image" Target="../media/image73.jpeg"/><Relationship Id="rId3" Type="http://schemas.openxmlformats.org/officeDocument/2006/relationships/image" Target="../media/image66.jpeg"/><Relationship Id="rId7" Type="http://schemas.openxmlformats.org/officeDocument/2006/relationships/image" Target="../media/image68.png"/><Relationship Id="rId12" Type="http://schemas.openxmlformats.org/officeDocument/2006/relationships/audio" Target="../media/audio5.wav"/><Relationship Id="rId17" Type="http://schemas.openxmlformats.org/officeDocument/2006/relationships/audio" Target="../media/audio8.wav"/><Relationship Id="rId2" Type="http://schemas.openxmlformats.org/officeDocument/2006/relationships/notesSlide" Target="../notesSlides/notesSlide11.xml"/><Relationship Id="rId16" Type="http://schemas.openxmlformats.org/officeDocument/2006/relationships/audio" Target="../media/audio7.wav"/><Relationship Id="rId1" Type="http://schemas.openxmlformats.org/officeDocument/2006/relationships/slideLayout" Target="../slideLayouts/slideLayout112.xml"/><Relationship Id="rId6" Type="http://schemas.openxmlformats.org/officeDocument/2006/relationships/audio" Target="../media/audio2.wav"/><Relationship Id="rId11" Type="http://schemas.openxmlformats.org/officeDocument/2006/relationships/image" Target="../media/image70.jpeg"/><Relationship Id="rId5" Type="http://schemas.openxmlformats.org/officeDocument/2006/relationships/audio" Target="../media/audio1.wav"/><Relationship Id="rId15" Type="http://schemas.openxmlformats.org/officeDocument/2006/relationships/image" Target="../media/image72.png"/><Relationship Id="rId10" Type="http://schemas.openxmlformats.org/officeDocument/2006/relationships/audio" Target="../media/audio4.wav"/><Relationship Id="rId4" Type="http://schemas.openxmlformats.org/officeDocument/2006/relationships/image" Target="../media/image67.png"/><Relationship Id="rId9" Type="http://schemas.openxmlformats.org/officeDocument/2006/relationships/image" Target="../media/image69.png"/><Relationship Id="rId14" Type="http://schemas.openxmlformats.org/officeDocument/2006/relationships/audio" Target="../media/audio6.wav"/></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9.xml.rels><?xml version="1.0" encoding="UTF-8" standalone="yes"?>
<Relationships xmlns="http://schemas.openxmlformats.org/package/2006/relationships"><Relationship Id="rId8" Type="http://schemas.openxmlformats.org/officeDocument/2006/relationships/audio" Target="../media/audio14.wav"/><Relationship Id="rId13" Type="http://schemas.openxmlformats.org/officeDocument/2006/relationships/image" Target="../media/image76.png"/><Relationship Id="rId18" Type="http://schemas.openxmlformats.org/officeDocument/2006/relationships/image" Target="../media/image81.jpeg"/><Relationship Id="rId3" Type="http://schemas.openxmlformats.org/officeDocument/2006/relationships/audio" Target="../media/audio9.wav"/><Relationship Id="rId7" Type="http://schemas.openxmlformats.org/officeDocument/2006/relationships/audio" Target="../media/audio13.wav"/><Relationship Id="rId12" Type="http://schemas.openxmlformats.org/officeDocument/2006/relationships/image" Target="../media/image75.jpeg"/><Relationship Id="rId17" Type="http://schemas.openxmlformats.org/officeDocument/2006/relationships/image" Target="../media/image80.png"/><Relationship Id="rId2" Type="http://schemas.openxmlformats.org/officeDocument/2006/relationships/notesSlide" Target="../notesSlides/notesSlide12.xml"/><Relationship Id="rId16" Type="http://schemas.openxmlformats.org/officeDocument/2006/relationships/image" Target="../media/image79.png"/><Relationship Id="rId1" Type="http://schemas.openxmlformats.org/officeDocument/2006/relationships/slideLayout" Target="../slideLayouts/slideLayout112.xml"/><Relationship Id="rId6" Type="http://schemas.openxmlformats.org/officeDocument/2006/relationships/audio" Target="../media/audio12.wav"/><Relationship Id="rId11" Type="http://schemas.openxmlformats.org/officeDocument/2006/relationships/image" Target="../media/image74.png"/><Relationship Id="rId5" Type="http://schemas.openxmlformats.org/officeDocument/2006/relationships/audio" Target="../media/audio11.wav"/><Relationship Id="rId15" Type="http://schemas.openxmlformats.org/officeDocument/2006/relationships/image" Target="../media/image78.jpeg"/><Relationship Id="rId10" Type="http://schemas.openxmlformats.org/officeDocument/2006/relationships/audio" Target="../media/audio16.wav"/><Relationship Id="rId4" Type="http://schemas.openxmlformats.org/officeDocument/2006/relationships/audio" Target="../media/audio10.wav"/><Relationship Id="rId9" Type="http://schemas.openxmlformats.org/officeDocument/2006/relationships/audio" Target="../media/audio15.wav"/><Relationship Id="rId14" Type="http://schemas.openxmlformats.org/officeDocument/2006/relationships/image" Target="../media/image7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21.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slideLayout" Target="../slideLayouts/slideLayout46.xml"/><Relationship Id="rId5" Type="http://schemas.openxmlformats.org/officeDocument/2006/relationships/image" Target="../media/image85.wmf"/><Relationship Id="rId4" Type="http://schemas.openxmlformats.org/officeDocument/2006/relationships/image" Target="../media/image84.wmf"/></Relationships>
</file>

<file path=ppt/slides/_rels/slide22.xml.rels><?xml version="1.0" encoding="UTF-8" standalone="yes"?>
<Relationships xmlns="http://schemas.openxmlformats.org/package/2006/relationships"><Relationship Id="rId3" Type="http://schemas.openxmlformats.org/officeDocument/2006/relationships/image" Target="../media/image86.gif"/><Relationship Id="rId2" Type="http://schemas.openxmlformats.org/officeDocument/2006/relationships/notesSlide" Target="../notesSlides/notesSlide13.xml"/><Relationship Id="rId1" Type="http://schemas.openxmlformats.org/officeDocument/2006/relationships/slideLayout" Target="../slideLayouts/slideLayout57.xml"/><Relationship Id="rId6" Type="http://schemas.openxmlformats.org/officeDocument/2006/relationships/image" Target="../media/image89.jpeg"/><Relationship Id="rId5" Type="http://schemas.openxmlformats.org/officeDocument/2006/relationships/image" Target="../media/image88.png"/><Relationship Id="rId4" Type="http://schemas.openxmlformats.org/officeDocument/2006/relationships/image" Target="../media/image8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14.xml"/><Relationship Id="rId1" Type="http://schemas.openxmlformats.org/officeDocument/2006/relationships/slideLayout" Target="../slideLayouts/slideLayout79.xml"/><Relationship Id="rId5" Type="http://schemas.openxmlformats.org/officeDocument/2006/relationships/image" Target="../media/image92.png"/><Relationship Id="rId4" Type="http://schemas.openxmlformats.org/officeDocument/2006/relationships/image" Target="../media/image91.jpeg"/></Relationships>
</file>

<file path=ppt/slides/_rels/slide2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5.png"/><Relationship Id="rId7" Type="http://schemas.openxmlformats.org/officeDocument/2006/relationships/image" Target="../media/image99.png"/><Relationship Id="rId2" Type="http://schemas.openxmlformats.org/officeDocument/2006/relationships/notesSlide" Target="../notesSlides/notesSlide15.xml"/><Relationship Id="rId1" Type="http://schemas.openxmlformats.org/officeDocument/2006/relationships/slideLayout" Target="../slideLayouts/slideLayout68.xml"/><Relationship Id="rId6" Type="http://schemas.openxmlformats.org/officeDocument/2006/relationships/image" Target="../media/image98.png"/><Relationship Id="rId11" Type="http://schemas.openxmlformats.org/officeDocument/2006/relationships/image" Target="../media/image103.png"/><Relationship Id="rId5" Type="http://schemas.openxmlformats.org/officeDocument/2006/relationships/image" Target="../media/image97.png"/><Relationship Id="rId10" Type="http://schemas.openxmlformats.org/officeDocument/2006/relationships/image" Target="../media/image102.png"/><Relationship Id="rId4" Type="http://schemas.openxmlformats.org/officeDocument/2006/relationships/image" Target="../media/image96.png"/><Relationship Id="rId9" Type="http://schemas.openxmlformats.org/officeDocument/2006/relationships/image" Target="../media/image10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audio" Target="../media/audio22.wav"/><Relationship Id="rId13" Type="http://schemas.openxmlformats.org/officeDocument/2006/relationships/audio" Target="../media/audio27.wav"/><Relationship Id="rId3" Type="http://schemas.openxmlformats.org/officeDocument/2006/relationships/audio" Target="../media/audio17.wav"/><Relationship Id="rId7" Type="http://schemas.openxmlformats.org/officeDocument/2006/relationships/audio" Target="../media/audio21.wav"/><Relationship Id="rId12" Type="http://schemas.openxmlformats.org/officeDocument/2006/relationships/audio" Target="../media/audio26.wav"/><Relationship Id="rId2" Type="http://schemas.openxmlformats.org/officeDocument/2006/relationships/notesSlide" Target="../notesSlides/notesSlide18.xml"/><Relationship Id="rId1" Type="http://schemas.openxmlformats.org/officeDocument/2006/relationships/slideLayout" Target="../slideLayouts/slideLayout123.xml"/><Relationship Id="rId6" Type="http://schemas.openxmlformats.org/officeDocument/2006/relationships/audio" Target="../media/audio20.wav"/><Relationship Id="rId11" Type="http://schemas.openxmlformats.org/officeDocument/2006/relationships/audio" Target="../media/audio25.wav"/><Relationship Id="rId5" Type="http://schemas.openxmlformats.org/officeDocument/2006/relationships/audio" Target="../media/audio19.wav"/><Relationship Id="rId10" Type="http://schemas.openxmlformats.org/officeDocument/2006/relationships/audio" Target="../media/audio24.wav"/><Relationship Id="rId4" Type="http://schemas.openxmlformats.org/officeDocument/2006/relationships/audio" Target="../media/audio18.wav"/><Relationship Id="rId9" Type="http://schemas.openxmlformats.org/officeDocument/2006/relationships/audio" Target="../media/audio23.wav"/><Relationship Id="rId14" Type="http://schemas.openxmlformats.org/officeDocument/2006/relationships/audio" Target="../media/audio28.wav"/></Relationships>
</file>

<file path=ppt/slides/_rels/slide31.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9.xml"/><Relationship Id="rId1" Type="http://schemas.openxmlformats.org/officeDocument/2006/relationships/slideLayout" Target="../slideLayouts/slideLayout140.xml"/></Relationships>
</file>

<file path=ppt/slides/_rels/slide3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0.xml"/><Relationship Id="rId1" Type="http://schemas.openxmlformats.org/officeDocument/2006/relationships/slideLayout" Target="../slideLayouts/slideLayout134.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3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1.xml"/><Relationship Id="rId1" Type="http://schemas.openxmlformats.org/officeDocument/2006/relationships/slideLayout" Target="../slideLayouts/slideLayout134.xml"/><Relationship Id="rId5" Type="http://schemas.openxmlformats.org/officeDocument/2006/relationships/image" Target="../media/image107.png"/><Relationship Id="rId4" Type="http://schemas.openxmlformats.org/officeDocument/2006/relationships/image" Target="../media/image106.png"/></Relationships>
</file>

<file path=ppt/slides/_rels/slide3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22.xml"/><Relationship Id="rId1" Type="http://schemas.openxmlformats.org/officeDocument/2006/relationships/slideLayout" Target="../slideLayouts/slideLayout1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9.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rachelhawkes.com/Resources/Phonics/Phonics.php"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18" Type="http://schemas.openxmlformats.org/officeDocument/2006/relationships/image" Target="../media/image27.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5.xml"/><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4.png"/><Relationship Id="rId5" Type="http://schemas.openxmlformats.org/officeDocument/2006/relationships/image" Target="../media/image15.png"/><Relationship Id="rId15" Type="http://schemas.openxmlformats.org/officeDocument/2006/relationships/image" Target="../media/image24.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33.gif"/><Relationship Id="rId13" Type="http://schemas.openxmlformats.org/officeDocument/2006/relationships/image" Target="../media/image38.gif"/><Relationship Id="rId18" Type="http://schemas.openxmlformats.org/officeDocument/2006/relationships/image" Target="../media/image43.jpg"/><Relationship Id="rId3" Type="http://schemas.openxmlformats.org/officeDocument/2006/relationships/image" Target="../media/image28.png"/><Relationship Id="rId7" Type="http://schemas.openxmlformats.org/officeDocument/2006/relationships/image" Target="../media/image32.gif"/><Relationship Id="rId12" Type="http://schemas.openxmlformats.org/officeDocument/2006/relationships/image" Target="../media/image37.gif"/><Relationship Id="rId17" Type="http://schemas.openxmlformats.org/officeDocument/2006/relationships/image" Target="../media/image42.png"/><Relationship Id="rId2" Type="http://schemas.openxmlformats.org/officeDocument/2006/relationships/notesSlide" Target="../notesSlides/notesSlide6.xml"/><Relationship Id="rId16" Type="http://schemas.openxmlformats.org/officeDocument/2006/relationships/image" Target="../media/image41.gif"/><Relationship Id="rId1" Type="http://schemas.openxmlformats.org/officeDocument/2006/relationships/slideLayout" Target="../slideLayouts/slideLayout18.xml"/><Relationship Id="rId6" Type="http://schemas.openxmlformats.org/officeDocument/2006/relationships/image" Target="../media/image31.jpg"/><Relationship Id="rId11" Type="http://schemas.openxmlformats.org/officeDocument/2006/relationships/image" Target="../media/image36.png"/><Relationship Id="rId5" Type="http://schemas.openxmlformats.org/officeDocument/2006/relationships/image" Target="../media/image30.gif"/><Relationship Id="rId15" Type="http://schemas.openxmlformats.org/officeDocument/2006/relationships/image" Target="../media/image40.jpg"/><Relationship Id="rId10" Type="http://schemas.openxmlformats.org/officeDocument/2006/relationships/image" Target="../media/image35.png"/><Relationship Id="rId4" Type="http://schemas.openxmlformats.org/officeDocument/2006/relationships/image" Target="../media/image29.gif"/><Relationship Id="rId9" Type="http://schemas.openxmlformats.org/officeDocument/2006/relationships/image" Target="../media/image34.wmf"/><Relationship Id="rId14" Type="http://schemas.openxmlformats.org/officeDocument/2006/relationships/image" Target="../media/image3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PHonics</a:t>
            </a:r>
            <a:endParaRPr lang="en-GB" dirty="0"/>
          </a:p>
        </p:txBody>
      </p:sp>
      <p:sp>
        <p:nvSpPr>
          <p:cNvPr id="3" name="Subtitle 2"/>
          <p:cNvSpPr>
            <a:spLocks noGrp="1"/>
          </p:cNvSpPr>
          <p:nvPr>
            <p:ph type="subTitle" idx="1"/>
          </p:nvPr>
        </p:nvSpPr>
        <p:spPr>
          <a:xfrm rot="21420000">
            <a:off x="162305" y="3457099"/>
            <a:ext cx="7905243" cy="579250"/>
          </a:xfrm>
        </p:spPr>
        <p:txBody>
          <a:bodyPr/>
          <a:lstStyle/>
          <a:p>
            <a:r>
              <a:rPr lang="en-GB" dirty="0" smtClean="0"/>
              <a:t>A sound foundation for language learning at Ks2 and ks3</a:t>
            </a:r>
            <a:endParaRPr lang="en-GB" dirty="0"/>
          </a:p>
        </p:txBody>
      </p:sp>
    </p:spTree>
    <p:extLst>
      <p:ext uri="{BB962C8B-B14F-4D97-AF65-F5344CB8AC3E}">
        <p14:creationId xmlns:p14="http://schemas.microsoft.com/office/powerpoint/2010/main" val="344800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70832755"/>
              </p:ext>
            </p:extLst>
          </p:nvPr>
        </p:nvGraphicFramePr>
        <p:xfrm>
          <a:off x="0" y="-6989"/>
          <a:ext cx="9144000" cy="4512314"/>
        </p:xfrm>
        <a:graphic>
          <a:graphicData uri="http://schemas.openxmlformats.org/drawingml/2006/table">
            <a:tbl>
              <a:tblPr firstRow="1" bandRow="1">
                <a:tableStyleId>{5940675A-B579-460E-94D1-54222C63F5DA}</a:tableStyleId>
              </a:tblPr>
              <a:tblGrid>
                <a:gridCol w="1828800"/>
                <a:gridCol w="1828800"/>
                <a:gridCol w="1828800"/>
                <a:gridCol w="1828800"/>
                <a:gridCol w="1828800"/>
              </a:tblGrid>
              <a:tr h="2256157">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2256157">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760478643"/>
              </p:ext>
            </p:extLst>
          </p:nvPr>
        </p:nvGraphicFramePr>
        <p:xfrm>
          <a:off x="0" y="4505326"/>
          <a:ext cx="9144000" cy="2364739"/>
        </p:xfrm>
        <a:graphic>
          <a:graphicData uri="http://schemas.openxmlformats.org/drawingml/2006/table">
            <a:tbl>
              <a:tblPr firstRow="1" bandRow="1">
                <a:tableStyleId>{5940675A-B579-460E-94D1-54222C63F5DA}</a:tableStyleId>
              </a:tblPr>
              <a:tblGrid>
                <a:gridCol w="2286000"/>
                <a:gridCol w="2286000"/>
                <a:gridCol w="2286000"/>
                <a:gridCol w="2286000"/>
              </a:tblGrid>
              <a:tr h="2364739">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r>
            </a:tbl>
          </a:graphicData>
        </a:graphic>
      </p:graphicFrame>
      <p:pic>
        <p:nvPicPr>
          <p:cNvPr id="43012" name="Picture 4" descr="j023648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188913"/>
            <a:ext cx="2017713" cy="2017713"/>
          </a:xfrm>
          <a:prstGeom prst="rect">
            <a:avLst/>
          </a:prstGeom>
          <a:noFill/>
          <a:extLst>
            <a:ext uri="{909E8E84-426E-40DD-AFC4-6F175D3DCCD1}">
              <a14:hiddenFill xmlns:a14="http://schemas.microsoft.com/office/drawing/2010/main">
                <a:solidFill>
                  <a:srgbClr val="FFFFFF"/>
                </a:solidFill>
              </a14:hiddenFill>
            </a:ext>
          </a:extLst>
        </p:spPr>
      </p:pic>
      <p:pic>
        <p:nvPicPr>
          <p:cNvPr id="43013" name="Picture 5" descr="raftin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03" y="838663"/>
            <a:ext cx="1497060" cy="1258105"/>
          </a:xfrm>
          <a:prstGeom prst="rect">
            <a:avLst/>
          </a:prstGeom>
          <a:noFill/>
          <a:extLst>
            <a:ext uri="{909E8E84-426E-40DD-AFC4-6F175D3DCCD1}">
              <a14:hiddenFill xmlns:a14="http://schemas.microsoft.com/office/drawing/2010/main">
                <a:solidFill>
                  <a:srgbClr val="FFFFFF"/>
                </a:solidFill>
              </a14:hiddenFill>
            </a:ext>
          </a:extLst>
        </p:spPr>
      </p:pic>
      <p:grpSp>
        <p:nvGrpSpPr>
          <p:cNvPr id="43014" name="Group 6"/>
          <p:cNvGrpSpPr>
            <a:grpSpLocks/>
          </p:cNvGrpSpPr>
          <p:nvPr/>
        </p:nvGrpSpPr>
        <p:grpSpPr bwMode="auto">
          <a:xfrm>
            <a:off x="4144409" y="696803"/>
            <a:ext cx="1222375" cy="1439863"/>
            <a:chOff x="567" y="436"/>
            <a:chExt cx="2177" cy="2721"/>
          </a:xfrm>
        </p:grpSpPr>
        <p:pic>
          <p:nvPicPr>
            <p:cNvPr id="43015" name="Picture 7" descr="q4xcuzyb[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 y="436"/>
              <a:ext cx="2044" cy="2721"/>
            </a:xfrm>
            <a:prstGeom prst="rect">
              <a:avLst/>
            </a:prstGeom>
            <a:noFill/>
            <a:extLst>
              <a:ext uri="{909E8E84-426E-40DD-AFC4-6F175D3DCCD1}">
                <a14:hiddenFill xmlns:a14="http://schemas.microsoft.com/office/drawing/2010/main">
                  <a:solidFill>
                    <a:srgbClr val="FFFFFF"/>
                  </a:solidFill>
                </a14:hiddenFill>
              </a:ext>
            </a:extLst>
          </p:spPr>
        </p:pic>
        <p:sp>
          <p:nvSpPr>
            <p:cNvPr id="43016" name="AutoShape 8"/>
            <p:cNvSpPr>
              <a:spLocks noChangeArrowheads="1"/>
            </p:cNvSpPr>
            <p:nvPr/>
          </p:nvSpPr>
          <p:spPr bwMode="auto">
            <a:xfrm rot="-682289">
              <a:off x="1746" y="1752"/>
              <a:ext cx="998" cy="363"/>
            </a:xfrm>
            <a:prstGeom prst="leftArrow">
              <a:avLst>
                <a:gd name="adj1" fmla="val 50000"/>
                <a:gd name="adj2" fmla="val 6873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GB">
                <a:solidFill>
                  <a:srgbClr val="000000"/>
                </a:solidFill>
              </a:endParaRPr>
            </a:p>
          </p:txBody>
        </p:sp>
      </p:grpSp>
      <p:pic>
        <p:nvPicPr>
          <p:cNvPr id="43017" name="Picture 9" descr="j023963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1153" y="640084"/>
            <a:ext cx="1192213" cy="1511300"/>
          </a:xfrm>
          <a:prstGeom prst="rect">
            <a:avLst/>
          </a:prstGeom>
          <a:noFill/>
          <a:extLst>
            <a:ext uri="{909E8E84-426E-40DD-AFC4-6F175D3DCCD1}">
              <a14:hiddenFill xmlns:a14="http://schemas.microsoft.com/office/drawing/2010/main">
                <a:solidFill>
                  <a:srgbClr val="FFFFFF"/>
                </a:solidFill>
              </a14:hiddenFill>
            </a:ext>
          </a:extLst>
        </p:spPr>
      </p:pic>
      <p:pic>
        <p:nvPicPr>
          <p:cNvPr id="43018" name="Picture 10" descr="j01805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56156" y="867972"/>
            <a:ext cx="1552324" cy="1242616"/>
          </a:xfrm>
          <a:prstGeom prst="rect">
            <a:avLst/>
          </a:prstGeom>
          <a:noFill/>
          <a:extLst>
            <a:ext uri="{909E8E84-426E-40DD-AFC4-6F175D3DCCD1}">
              <a14:hiddenFill xmlns:a14="http://schemas.microsoft.com/office/drawing/2010/main">
                <a:solidFill>
                  <a:srgbClr val="FFFFFF"/>
                </a:solidFill>
              </a14:hiddenFill>
            </a:ext>
          </a:extLst>
        </p:spPr>
      </p:pic>
      <p:pic>
        <p:nvPicPr>
          <p:cNvPr id="43019" name="Picture 11" descr="j031402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8058" y="3137650"/>
            <a:ext cx="1441450" cy="1303338"/>
          </a:xfrm>
          <a:prstGeom prst="rect">
            <a:avLst/>
          </a:prstGeom>
          <a:noFill/>
          <a:extLst>
            <a:ext uri="{909E8E84-426E-40DD-AFC4-6F175D3DCCD1}">
              <a14:hiddenFill xmlns:a14="http://schemas.microsoft.com/office/drawing/2010/main">
                <a:solidFill>
                  <a:srgbClr val="FFFFFF"/>
                </a:solidFill>
              </a14:hiddenFill>
            </a:ext>
          </a:extLst>
        </p:spPr>
      </p:pic>
      <p:pic>
        <p:nvPicPr>
          <p:cNvPr id="43020" name="Picture 12" descr="j013089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44687" y="2856693"/>
            <a:ext cx="1612900" cy="1541463"/>
          </a:xfrm>
          <a:prstGeom prst="rect">
            <a:avLst/>
          </a:prstGeom>
          <a:noFill/>
          <a:extLst>
            <a:ext uri="{909E8E84-426E-40DD-AFC4-6F175D3DCCD1}">
              <a14:hiddenFill xmlns:a14="http://schemas.microsoft.com/office/drawing/2010/main">
                <a:solidFill>
                  <a:srgbClr val="FFFFFF"/>
                </a:solidFill>
              </a14:hiddenFill>
            </a:ext>
          </a:extLst>
        </p:spPr>
      </p:pic>
      <p:pic>
        <p:nvPicPr>
          <p:cNvPr id="43021" name="Picture 13" descr="j0271136"/>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147723" y="2423305"/>
            <a:ext cx="1091026" cy="1970072"/>
          </a:xfrm>
          <a:prstGeom prst="rect">
            <a:avLst/>
          </a:prstGeom>
          <a:noFill/>
          <a:extLst>
            <a:ext uri="{909E8E84-426E-40DD-AFC4-6F175D3DCCD1}">
              <a14:hiddenFill xmlns:a14="http://schemas.microsoft.com/office/drawing/2010/main">
                <a:solidFill>
                  <a:srgbClr val="FFFFFF"/>
                </a:solidFill>
              </a14:hiddenFill>
            </a:ext>
          </a:extLst>
        </p:spPr>
      </p:pic>
      <p:pic>
        <p:nvPicPr>
          <p:cNvPr id="43022" name="Picture 14" descr="j039580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14534" y="2595583"/>
            <a:ext cx="1481138" cy="1728787"/>
          </a:xfrm>
          <a:prstGeom prst="rect">
            <a:avLst/>
          </a:prstGeom>
          <a:noFill/>
          <a:extLst>
            <a:ext uri="{909E8E84-426E-40DD-AFC4-6F175D3DCCD1}">
              <a14:hiddenFill xmlns:a14="http://schemas.microsoft.com/office/drawing/2010/main">
                <a:solidFill>
                  <a:srgbClr val="FFFFFF"/>
                </a:solidFill>
              </a14:hiddenFill>
            </a:ext>
          </a:extLst>
        </p:spPr>
      </p:pic>
      <p:grpSp>
        <p:nvGrpSpPr>
          <p:cNvPr id="43056" name="Group 48"/>
          <p:cNvGrpSpPr>
            <a:grpSpLocks/>
          </p:cNvGrpSpPr>
          <p:nvPr/>
        </p:nvGrpSpPr>
        <p:grpSpPr bwMode="auto">
          <a:xfrm>
            <a:off x="63119" y="4589464"/>
            <a:ext cx="2201863" cy="2246313"/>
            <a:chOff x="-72" y="2696"/>
            <a:chExt cx="1387" cy="1415"/>
          </a:xfrm>
        </p:grpSpPr>
        <p:pic>
          <p:nvPicPr>
            <p:cNvPr id="43026" name="Picture 18" descr="MCj02501820000[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82" y="2840"/>
              <a:ext cx="933" cy="1271"/>
            </a:xfrm>
            <a:prstGeom prst="rect">
              <a:avLst/>
            </a:prstGeom>
            <a:noFill/>
            <a:extLst>
              <a:ext uri="{909E8E84-426E-40DD-AFC4-6F175D3DCCD1}">
                <a14:hiddenFill xmlns:a14="http://schemas.microsoft.com/office/drawing/2010/main">
                  <a:solidFill>
                    <a:srgbClr val="FFFFFF"/>
                  </a:solidFill>
                </a14:hiddenFill>
              </a:ext>
            </a:extLst>
          </p:spPr>
        </p:pic>
        <p:sp>
          <p:nvSpPr>
            <p:cNvPr id="43040" name="Text Box 32"/>
            <p:cNvSpPr txBox="1">
              <a:spLocks noChangeArrowheads="1"/>
            </p:cNvSpPr>
            <p:nvPr/>
          </p:nvSpPr>
          <p:spPr bwMode="auto">
            <a:xfrm>
              <a:off x="-72" y="2696"/>
              <a:ext cx="413" cy="33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err="1" smtClean="0">
                  <a:solidFill>
                    <a:srgbClr val="FF0000"/>
                  </a:solidFill>
                </a:rPr>
                <a:t>äu</a:t>
              </a:r>
              <a:endParaRPr lang="en-US" sz="2800" b="1" dirty="0">
                <a:solidFill>
                  <a:srgbClr val="FF0000"/>
                </a:solidFill>
              </a:endParaRPr>
            </a:p>
          </p:txBody>
        </p:sp>
      </p:grpSp>
      <p:pic>
        <p:nvPicPr>
          <p:cNvPr id="43027" name="Picture 19" descr="bxd0mz11[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85244" y="5161966"/>
            <a:ext cx="1835365" cy="1673811"/>
          </a:xfrm>
          <a:prstGeom prst="rect">
            <a:avLst/>
          </a:prstGeom>
          <a:noFill/>
          <a:extLst>
            <a:ext uri="{909E8E84-426E-40DD-AFC4-6F175D3DCCD1}">
              <a14:hiddenFill xmlns:a14="http://schemas.microsoft.com/office/drawing/2010/main">
                <a:solidFill>
                  <a:srgbClr val="FFFFFF"/>
                </a:solidFill>
              </a14:hiddenFill>
            </a:ext>
          </a:extLst>
        </p:spPr>
      </p:pic>
      <p:pic>
        <p:nvPicPr>
          <p:cNvPr id="43028" name="Picture 20" descr="MCj01336150000[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03609" y="4491356"/>
            <a:ext cx="1450614" cy="2212683"/>
          </a:xfrm>
          <a:prstGeom prst="rect">
            <a:avLst/>
          </a:prstGeom>
          <a:noFill/>
          <a:extLst>
            <a:ext uri="{909E8E84-426E-40DD-AFC4-6F175D3DCCD1}">
              <a14:hiddenFill xmlns:a14="http://schemas.microsoft.com/office/drawing/2010/main">
                <a:solidFill>
                  <a:srgbClr val="FFFFFF"/>
                </a:solidFill>
              </a14:hiddenFill>
            </a:ext>
          </a:extLst>
        </p:spPr>
      </p:pic>
      <p:pic>
        <p:nvPicPr>
          <p:cNvPr id="43029" name="Picture 21" descr="MPj03154790000[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5670" y="5293702"/>
            <a:ext cx="1768943" cy="1410337"/>
          </a:xfrm>
          <a:prstGeom prst="rect">
            <a:avLst/>
          </a:prstGeom>
          <a:noFill/>
          <a:extLst>
            <a:ext uri="{909E8E84-426E-40DD-AFC4-6F175D3DCCD1}">
              <a14:hiddenFill xmlns:a14="http://schemas.microsoft.com/office/drawing/2010/main">
                <a:solidFill>
                  <a:srgbClr val="FFFFFF"/>
                </a:solidFill>
              </a14:hiddenFill>
            </a:ext>
          </a:extLst>
        </p:spPr>
      </p:pic>
      <p:pic>
        <p:nvPicPr>
          <p:cNvPr id="43045" name="Picture 37" descr="deutschland"/>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420797" y="2704116"/>
            <a:ext cx="1449643" cy="1689261"/>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32"/>
          <p:cNvSpPr txBox="1">
            <a:spLocks noChangeArrowheads="1"/>
          </p:cNvSpPr>
          <p:nvPr/>
        </p:nvSpPr>
        <p:spPr bwMode="auto">
          <a:xfrm>
            <a:off x="2336420" y="4589464"/>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smtClean="0">
                <a:solidFill>
                  <a:srgbClr val="FF0000"/>
                </a:solidFill>
              </a:rPr>
              <a:t>ö</a:t>
            </a:r>
            <a:endParaRPr lang="en-US" sz="2800" b="1" dirty="0">
              <a:solidFill>
                <a:srgbClr val="FF0000"/>
              </a:solidFill>
            </a:endParaRPr>
          </a:p>
        </p:txBody>
      </p:sp>
      <p:sp>
        <p:nvSpPr>
          <p:cNvPr id="49" name="Text Box 32"/>
          <p:cNvSpPr txBox="1">
            <a:spLocks noChangeArrowheads="1"/>
          </p:cNvSpPr>
          <p:nvPr/>
        </p:nvSpPr>
        <p:spPr bwMode="auto">
          <a:xfrm>
            <a:off x="4658520" y="4589464"/>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smtClean="0">
                <a:solidFill>
                  <a:srgbClr val="FF0000"/>
                </a:solidFill>
              </a:rPr>
              <a:t>ü</a:t>
            </a:r>
            <a:endParaRPr lang="en-US" sz="2800" b="1" dirty="0">
              <a:solidFill>
                <a:srgbClr val="FF0000"/>
              </a:solidFill>
            </a:endParaRPr>
          </a:p>
        </p:txBody>
      </p:sp>
      <p:sp>
        <p:nvSpPr>
          <p:cNvPr id="50" name="Text Box 32"/>
          <p:cNvSpPr txBox="1">
            <a:spLocks noChangeArrowheads="1"/>
          </p:cNvSpPr>
          <p:nvPr/>
        </p:nvSpPr>
        <p:spPr bwMode="auto">
          <a:xfrm>
            <a:off x="6943674" y="4566464"/>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smtClean="0">
                <a:solidFill>
                  <a:srgbClr val="FF0000"/>
                </a:solidFill>
              </a:rPr>
              <a:t>ä</a:t>
            </a:r>
            <a:endParaRPr lang="en-US" sz="2800" b="1" dirty="0">
              <a:solidFill>
                <a:srgbClr val="FF0000"/>
              </a:solidFill>
            </a:endParaRPr>
          </a:p>
        </p:txBody>
      </p:sp>
      <p:sp>
        <p:nvSpPr>
          <p:cNvPr id="51" name="Text Box 32"/>
          <p:cNvSpPr txBox="1">
            <a:spLocks noChangeArrowheads="1"/>
          </p:cNvSpPr>
          <p:nvPr/>
        </p:nvSpPr>
        <p:spPr bwMode="auto">
          <a:xfrm>
            <a:off x="7372029" y="2305483"/>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err="1" smtClean="0">
                <a:solidFill>
                  <a:srgbClr val="FF0000"/>
                </a:solidFill>
              </a:rPr>
              <a:t>eu</a:t>
            </a:r>
            <a:endParaRPr lang="en-US" sz="2800" b="1" dirty="0">
              <a:solidFill>
                <a:srgbClr val="FF0000"/>
              </a:solidFill>
            </a:endParaRPr>
          </a:p>
        </p:txBody>
      </p:sp>
      <p:sp>
        <p:nvSpPr>
          <p:cNvPr id="52" name="Text Box 32"/>
          <p:cNvSpPr txBox="1">
            <a:spLocks noChangeArrowheads="1"/>
          </p:cNvSpPr>
          <p:nvPr/>
        </p:nvSpPr>
        <p:spPr bwMode="auto">
          <a:xfrm>
            <a:off x="5538177" y="2299450"/>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smtClean="0">
                <a:solidFill>
                  <a:srgbClr val="FF0000"/>
                </a:solidFill>
              </a:rPr>
              <a:t>au</a:t>
            </a:r>
            <a:endParaRPr lang="en-US" sz="2800" b="1" dirty="0">
              <a:solidFill>
                <a:srgbClr val="FF0000"/>
              </a:solidFill>
            </a:endParaRPr>
          </a:p>
        </p:txBody>
      </p:sp>
      <p:sp>
        <p:nvSpPr>
          <p:cNvPr id="53" name="Text Box 32"/>
          <p:cNvSpPr txBox="1">
            <a:spLocks noChangeArrowheads="1"/>
          </p:cNvSpPr>
          <p:nvPr/>
        </p:nvSpPr>
        <p:spPr bwMode="auto">
          <a:xfrm>
            <a:off x="3702926" y="2331745"/>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err="1" smtClean="0">
                <a:solidFill>
                  <a:srgbClr val="FF0000"/>
                </a:solidFill>
              </a:rPr>
              <a:t>ie</a:t>
            </a:r>
            <a:endParaRPr lang="en-US" sz="2800" b="1" dirty="0">
              <a:solidFill>
                <a:srgbClr val="FF0000"/>
              </a:solidFill>
            </a:endParaRPr>
          </a:p>
        </p:txBody>
      </p:sp>
      <p:sp>
        <p:nvSpPr>
          <p:cNvPr id="54" name="Text Box 32"/>
          <p:cNvSpPr txBox="1">
            <a:spLocks noChangeArrowheads="1"/>
          </p:cNvSpPr>
          <p:nvPr/>
        </p:nvSpPr>
        <p:spPr bwMode="auto">
          <a:xfrm>
            <a:off x="1917400" y="2312569"/>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err="1" smtClean="0">
                <a:solidFill>
                  <a:srgbClr val="FF0000"/>
                </a:solidFill>
              </a:rPr>
              <a:t>ai</a:t>
            </a:r>
            <a:endParaRPr lang="en-US" sz="2800" b="1" dirty="0">
              <a:solidFill>
                <a:srgbClr val="FF0000"/>
              </a:solidFill>
            </a:endParaRPr>
          </a:p>
        </p:txBody>
      </p:sp>
      <p:sp>
        <p:nvSpPr>
          <p:cNvPr id="55" name="Text Box 32"/>
          <p:cNvSpPr txBox="1">
            <a:spLocks noChangeArrowheads="1"/>
          </p:cNvSpPr>
          <p:nvPr/>
        </p:nvSpPr>
        <p:spPr bwMode="auto">
          <a:xfrm>
            <a:off x="82149" y="2312569"/>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err="1" smtClean="0">
                <a:solidFill>
                  <a:srgbClr val="FF0000"/>
                </a:solidFill>
              </a:rPr>
              <a:t>ei</a:t>
            </a:r>
            <a:endParaRPr lang="en-US" sz="2800" b="1" dirty="0">
              <a:solidFill>
                <a:srgbClr val="FF0000"/>
              </a:solidFill>
            </a:endParaRPr>
          </a:p>
        </p:txBody>
      </p:sp>
      <p:sp>
        <p:nvSpPr>
          <p:cNvPr id="56" name="Text Box 32"/>
          <p:cNvSpPr txBox="1">
            <a:spLocks noChangeArrowheads="1"/>
          </p:cNvSpPr>
          <p:nvPr/>
        </p:nvSpPr>
        <p:spPr bwMode="auto">
          <a:xfrm>
            <a:off x="7391623" y="35027"/>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smtClean="0">
                <a:solidFill>
                  <a:srgbClr val="FF0000"/>
                </a:solidFill>
              </a:rPr>
              <a:t>v</a:t>
            </a:r>
            <a:endParaRPr lang="en-US" sz="2800" b="1" dirty="0">
              <a:solidFill>
                <a:srgbClr val="FF0000"/>
              </a:solidFill>
            </a:endParaRPr>
          </a:p>
        </p:txBody>
      </p:sp>
      <p:sp>
        <p:nvSpPr>
          <p:cNvPr id="57" name="Text Box 32"/>
          <p:cNvSpPr txBox="1">
            <a:spLocks noChangeArrowheads="1"/>
          </p:cNvSpPr>
          <p:nvPr/>
        </p:nvSpPr>
        <p:spPr bwMode="auto">
          <a:xfrm>
            <a:off x="5538177" y="42176"/>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smtClean="0">
                <a:solidFill>
                  <a:srgbClr val="FF0000"/>
                </a:solidFill>
              </a:rPr>
              <a:t>z</a:t>
            </a:r>
            <a:endParaRPr lang="en-US" sz="2800" b="1" dirty="0">
              <a:solidFill>
                <a:srgbClr val="FF0000"/>
              </a:solidFill>
            </a:endParaRPr>
          </a:p>
        </p:txBody>
      </p:sp>
      <p:sp>
        <p:nvSpPr>
          <p:cNvPr id="58" name="Text Box 32"/>
          <p:cNvSpPr txBox="1">
            <a:spLocks noChangeArrowheads="1"/>
          </p:cNvSpPr>
          <p:nvPr/>
        </p:nvSpPr>
        <p:spPr bwMode="auto">
          <a:xfrm>
            <a:off x="3723104" y="42176"/>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err="1" smtClean="0">
                <a:solidFill>
                  <a:srgbClr val="FF0000"/>
                </a:solidFill>
              </a:rPr>
              <a:t>ch</a:t>
            </a:r>
            <a:endParaRPr lang="en-US" sz="2800" b="1" dirty="0">
              <a:solidFill>
                <a:srgbClr val="FF0000"/>
              </a:solidFill>
            </a:endParaRPr>
          </a:p>
        </p:txBody>
      </p:sp>
      <p:sp>
        <p:nvSpPr>
          <p:cNvPr id="59" name="Text Box 32"/>
          <p:cNvSpPr txBox="1">
            <a:spLocks noChangeArrowheads="1"/>
          </p:cNvSpPr>
          <p:nvPr/>
        </p:nvSpPr>
        <p:spPr bwMode="auto">
          <a:xfrm>
            <a:off x="1869658" y="42176"/>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smtClean="0">
                <a:solidFill>
                  <a:srgbClr val="FF0000"/>
                </a:solidFill>
              </a:rPr>
              <a:t>w</a:t>
            </a:r>
            <a:endParaRPr lang="en-US" sz="2800" b="1" dirty="0">
              <a:solidFill>
                <a:srgbClr val="FF0000"/>
              </a:solidFill>
            </a:endParaRPr>
          </a:p>
        </p:txBody>
      </p:sp>
      <p:sp>
        <p:nvSpPr>
          <p:cNvPr id="60" name="Text Box 32"/>
          <p:cNvSpPr txBox="1">
            <a:spLocks noChangeArrowheads="1"/>
          </p:cNvSpPr>
          <p:nvPr/>
        </p:nvSpPr>
        <p:spPr bwMode="auto">
          <a:xfrm>
            <a:off x="54585" y="21241"/>
            <a:ext cx="655638" cy="52387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50000"/>
              </a:spcBef>
              <a:spcAft>
                <a:spcPct val="0"/>
              </a:spcAft>
            </a:pPr>
            <a:r>
              <a:rPr lang="en-GB" sz="2800" b="1" dirty="0" smtClean="0">
                <a:solidFill>
                  <a:srgbClr val="FF0000"/>
                </a:solidFill>
              </a:rPr>
              <a:t>j</a:t>
            </a:r>
            <a:endParaRPr lang="en-US" sz="2800" b="1" dirty="0">
              <a:solidFill>
                <a:srgbClr val="FF0000"/>
              </a:solidFill>
            </a:endParaRPr>
          </a:p>
        </p:txBody>
      </p:sp>
    </p:spTree>
    <p:extLst>
      <p:ext uri="{BB962C8B-B14F-4D97-AF65-F5344CB8AC3E}">
        <p14:creationId xmlns:p14="http://schemas.microsoft.com/office/powerpoint/2010/main" val="829209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 name="Rectangle 3"/>
          <p:cNvSpPr>
            <a:spLocks noChangeArrowheads="1"/>
          </p:cNvSpPr>
          <p:nvPr/>
        </p:nvSpPr>
        <p:spPr bwMode="auto">
          <a:xfrm rot="10800000" flipV="1">
            <a:off x="1845731" y="1410544"/>
            <a:ext cx="6798735"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1  I have learnt the phonics key words and remember them.</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2  I can recognise and match key sounds and words that rhyme.</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3 I can repeat new words accurately and make the link to key phonics.</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4 I can read individual new words (including cognates) aloud, applying phonics knowledge.</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4  I can write individual words accurately, building them from written syllables.</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5  I can remember how to pronounce known words correctly over time.</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6  I can read short phrases accurately that contain mostly familiar language.</a:t>
            </a:r>
            <a:endParaRPr kumimoji="0" lang="en-GB"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7  I can write short phrases accurately that contain familiar language.</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8  I can write individual new words with some accuracy, relating their spelling to key phonics words.</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9  I can read a short text quite accurately that has familiar and new language in it.</a:t>
            </a:r>
            <a:b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br>
            <a:r>
              <a:rPr kumimoji="0" lang="en-GB" b="0"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10 I can write words and short phrases that I hear with some accuracy, predicting the spelling of new words.  </a:t>
            </a:r>
            <a:endParaRPr kumimoji="0" lang="en-GB" b="0" i="0" u="none" strike="noStrike" cap="none" normalizeH="0" baseline="0" dirty="0" smtClean="0">
              <a:ln>
                <a:noFill/>
              </a:ln>
              <a:solidFill>
                <a:schemeClr val="tx1"/>
              </a:solidFill>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38" y="2167467"/>
            <a:ext cx="2869670" cy="2869670"/>
          </a:xfrm>
          <a:prstGeom prst="rect">
            <a:avLst/>
          </a:prstGeom>
        </p:spPr>
      </p:pic>
      <p:sp>
        <p:nvSpPr>
          <p:cNvPr id="8" name="Title 1"/>
          <p:cNvSpPr txBox="1">
            <a:spLocks/>
          </p:cNvSpPr>
          <p:nvPr/>
        </p:nvSpPr>
        <p:spPr>
          <a:xfrm>
            <a:off x="186267" y="-119063"/>
            <a:ext cx="7797800" cy="115252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GB" dirty="0" smtClean="0">
                <a:latin typeface="Arial" panose="020B0604020202020204" pitchFamily="34" charset="0"/>
                <a:cs typeface="Arial" panose="020B0604020202020204" pitchFamily="34" charset="0"/>
              </a:rPr>
              <a:t>Progression</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99855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366" y="-126324"/>
            <a:ext cx="6555783" cy="4759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860349226"/>
              </p:ext>
            </p:extLst>
          </p:nvPr>
        </p:nvGraphicFramePr>
        <p:xfrm>
          <a:off x="2196547" y="4712026"/>
          <a:ext cx="4987726" cy="1988820"/>
        </p:xfrm>
        <a:graphic>
          <a:graphicData uri="http://schemas.openxmlformats.org/drawingml/2006/table">
            <a:tbl>
              <a:tblPr firstRow="1" bandRow="1">
                <a:tableStyleId>{5940675A-B579-460E-94D1-54222C63F5DA}</a:tableStyleId>
              </a:tblPr>
              <a:tblGrid>
                <a:gridCol w="4987726"/>
              </a:tblGrid>
              <a:tr h="342900">
                <a:tc>
                  <a:txBody>
                    <a:bodyPr/>
                    <a:lstStyle/>
                    <a:p>
                      <a:r>
                        <a:rPr lang="en-GB" sz="1800" dirty="0" smtClean="0"/>
                        <a:t>1   </a:t>
                      </a:r>
                      <a:r>
                        <a:rPr lang="en-GB" sz="1800" dirty="0" err="1" smtClean="0"/>
                        <a:t>Vemos</a:t>
                      </a:r>
                      <a:r>
                        <a:rPr lang="en-GB" sz="1800" dirty="0" smtClean="0"/>
                        <a:t> un </a:t>
                      </a:r>
                      <a:r>
                        <a:rPr lang="en-GB" sz="1800" dirty="0" err="1" smtClean="0"/>
                        <a:t>oso</a:t>
                      </a:r>
                      <a:r>
                        <a:rPr lang="en-GB" sz="1800" dirty="0" smtClean="0"/>
                        <a:t> </a:t>
                      </a:r>
                      <a:r>
                        <a:rPr lang="en-GB" sz="1800" dirty="0" err="1" smtClean="0"/>
                        <a:t>pardo</a:t>
                      </a:r>
                      <a:r>
                        <a:rPr lang="en-GB" sz="1800" dirty="0" smtClean="0"/>
                        <a:t>, un </a:t>
                      </a:r>
                      <a:r>
                        <a:rPr lang="en-GB" sz="1800" dirty="0" err="1" smtClean="0"/>
                        <a:t>pájaro</a:t>
                      </a:r>
                      <a:r>
                        <a:rPr lang="en-GB" sz="1800" dirty="0" smtClean="0"/>
                        <a:t> </a:t>
                      </a:r>
                      <a:r>
                        <a:rPr lang="en-GB" sz="1800" dirty="0" err="1" smtClean="0"/>
                        <a:t>rojo</a:t>
                      </a:r>
                      <a:r>
                        <a:rPr lang="en-GB" sz="1800" dirty="0" smtClean="0"/>
                        <a:t>,</a:t>
                      </a:r>
                      <a:endParaRPr lang="fr-FR" sz="1800" dirty="0"/>
                    </a:p>
                  </a:txBody>
                  <a:tcPr marL="68580" marR="68580" marT="34290" marB="34290"/>
                </a:tc>
              </a:tr>
              <a:tr h="342900">
                <a:tc>
                  <a:txBody>
                    <a:bodyPr/>
                    <a:lstStyle/>
                    <a:p>
                      <a:r>
                        <a:rPr lang="en-GB" sz="1800" dirty="0" smtClean="0"/>
                        <a:t>2    un </a:t>
                      </a:r>
                      <a:r>
                        <a:rPr lang="en-GB" sz="1800" dirty="0" err="1" smtClean="0"/>
                        <a:t>pato</a:t>
                      </a:r>
                      <a:r>
                        <a:rPr lang="en-GB" sz="1800" dirty="0" smtClean="0"/>
                        <a:t> </a:t>
                      </a:r>
                      <a:r>
                        <a:rPr lang="en-GB" sz="1800" dirty="0" err="1" smtClean="0"/>
                        <a:t>amarillo</a:t>
                      </a:r>
                      <a:r>
                        <a:rPr lang="en-GB" sz="1800" dirty="0" smtClean="0"/>
                        <a:t>, un </a:t>
                      </a:r>
                      <a:r>
                        <a:rPr lang="en-GB" sz="1800" dirty="0" err="1" smtClean="0"/>
                        <a:t>caballo</a:t>
                      </a:r>
                      <a:r>
                        <a:rPr lang="en-GB" sz="1800" dirty="0" smtClean="0"/>
                        <a:t> </a:t>
                      </a:r>
                      <a:r>
                        <a:rPr lang="en-GB" sz="1800" dirty="0" err="1" smtClean="0"/>
                        <a:t>azul</a:t>
                      </a:r>
                      <a:endParaRPr lang="fr-FR" sz="1800" dirty="0"/>
                    </a:p>
                  </a:txBody>
                  <a:tcPr marL="68580" marR="68580" marT="34290" marB="34290"/>
                </a:tc>
              </a:tr>
              <a:tr h="342900">
                <a:tc>
                  <a:txBody>
                    <a:bodyPr/>
                    <a:lstStyle/>
                    <a:p>
                      <a:r>
                        <a:rPr lang="en-GB" sz="1800" dirty="0" smtClean="0"/>
                        <a:t>3    </a:t>
                      </a:r>
                      <a:r>
                        <a:rPr lang="en-GB" sz="1800" dirty="0" err="1" smtClean="0"/>
                        <a:t>una</a:t>
                      </a:r>
                      <a:r>
                        <a:rPr lang="en-GB" sz="1800" dirty="0" smtClean="0"/>
                        <a:t> </a:t>
                      </a:r>
                      <a:r>
                        <a:rPr lang="en-GB" sz="1800" dirty="0" err="1" smtClean="0"/>
                        <a:t>rana</a:t>
                      </a:r>
                      <a:r>
                        <a:rPr lang="en-GB" sz="1800" dirty="0" smtClean="0"/>
                        <a:t> </a:t>
                      </a:r>
                      <a:r>
                        <a:rPr lang="en-GB" sz="1800" dirty="0" err="1" smtClean="0"/>
                        <a:t>verde</a:t>
                      </a:r>
                      <a:r>
                        <a:rPr lang="en-GB" sz="1800" dirty="0" smtClean="0"/>
                        <a:t>, un </a:t>
                      </a:r>
                      <a:r>
                        <a:rPr lang="en-GB" sz="1800" dirty="0" err="1" smtClean="0"/>
                        <a:t>gato</a:t>
                      </a:r>
                      <a:r>
                        <a:rPr lang="en-GB" sz="1800" dirty="0" smtClean="0"/>
                        <a:t> </a:t>
                      </a:r>
                      <a:r>
                        <a:rPr lang="en-GB" sz="1800" dirty="0" err="1" smtClean="0"/>
                        <a:t>morado</a:t>
                      </a:r>
                      <a:r>
                        <a:rPr lang="en-GB" sz="1800" dirty="0" smtClean="0"/>
                        <a:t>,</a:t>
                      </a:r>
                      <a:endParaRPr lang="fr-FR" sz="1800" dirty="0"/>
                    </a:p>
                  </a:txBody>
                  <a:tcPr marL="68580" marR="68580" marT="34290" marB="34290"/>
                </a:tc>
              </a:tr>
              <a:tr h="342900">
                <a:tc>
                  <a:txBody>
                    <a:bodyPr/>
                    <a:lstStyle/>
                    <a:p>
                      <a:r>
                        <a:rPr lang="en-GB" sz="1800" dirty="0" smtClean="0"/>
                        <a:t>4    un </a:t>
                      </a:r>
                      <a:r>
                        <a:rPr lang="en-GB" sz="1800" dirty="0" err="1" smtClean="0"/>
                        <a:t>perro</a:t>
                      </a:r>
                      <a:r>
                        <a:rPr lang="en-GB" sz="1800" dirty="0" smtClean="0"/>
                        <a:t> </a:t>
                      </a:r>
                      <a:r>
                        <a:rPr lang="en-GB" sz="1800" dirty="0" err="1" smtClean="0"/>
                        <a:t>blanco</a:t>
                      </a:r>
                      <a:r>
                        <a:rPr lang="en-GB" sz="1800" dirty="0" smtClean="0"/>
                        <a:t>, </a:t>
                      </a:r>
                      <a:r>
                        <a:rPr lang="en-GB" sz="1800" dirty="0" err="1" smtClean="0"/>
                        <a:t>una</a:t>
                      </a:r>
                      <a:r>
                        <a:rPr lang="en-GB" sz="1800" dirty="0" smtClean="0"/>
                        <a:t> </a:t>
                      </a:r>
                      <a:r>
                        <a:rPr lang="en-GB" sz="1800" dirty="0" err="1" smtClean="0"/>
                        <a:t>oveja</a:t>
                      </a:r>
                      <a:r>
                        <a:rPr lang="en-GB" sz="1800" dirty="0" smtClean="0"/>
                        <a:t> </a:t>
                      </a:r>
                      <a:r>
                        <a:rPr lang="en-GB" sz="1800" dirty="0" err="1" smtClean="0"/>
                        <a:t>negra</a:t>
                      </a:r>
                      <a:r>
                        <a:rPr lang="en-GB" sz="1800" dirty="0" smtClean="0"/>
                        <a:t>, </a:t>
                      </a:r>
                      <a:endParaRPr lang="fr-FR" sz="1800" dirty="0"/>
                    </a:p>
                  </a:txBody>
                  <a:tcPr marL="68580" marR="68580" marT="34290" marB="34290"/>
                </a:tc>
              </a:tr>
              <a:tr h="617220">
                <a:tc>
                  <a:txBody>
                    <a:bodyPr/>
                    <a:lstStyle/>
                    <a:p>
                      <a:r>
                        <a:rPr lang="en-GB" sz="1800" dirty="0" smtClean="0"/>
                        <a:t>5    un </a:t>
                      </a:r>
                      <a:r>
                        <a:rPr lang="en-GB" sz="1800" dirty="0" err="1" smtClean="0"/>
                        <a:t>pez</a:t>
                      </a:r>
                      <a:r>
                        <a:rPr lang="en-GB" sz="1800" dirty="0" smtClean="0"/>
                        <a:t> dorado y a </a:t>
                      </a:r>
                      <a:r>
                        <a:rPr lang="en-GB" sz="1800" dirty="0" err="1" smtClean="0"/>
                        <a:t>nuestra</a:t>
                      </a:r>
                      <a:r>
                        <a:rPr lang="en-GB" sz="1800" dirty="0" smtClean="0"/>
                        <a:t> </a:t>
                      </a:r>
                      <a:r>
                        <a:rPr lang="en-GB" sz="1800" dirty="0" err="1" smtClean="0"/>
                        <a:t>maestra</a:t>
                      </a:r>
                      <a:r>
                        <a:rPr lang="en-GB" sz="1800" dirty="0" smtClean="0"/>
                        <a:t> </a:t>
                      </a:r>
                      <a:r>
                        <a:rPr lang="en-GB" sz="1800" dirty="0" err="1" smtClean="0"/>
                        <a:t>que</a:t>
                      </a:r>
                      <a:r>
                        <a:rPr lang="en-GB" sz="1800" dirty="0" smtClean="0"/>
                        <a:t> </a:t>
                      </a:r>
                      <a:r>
                        <a:rPr lang="en-GB" sz="1800" dirty="0" err="1" smtClean="0"/>
                        <a:t>muy</a:t>
                      </a:r>
                      <a:r>
                        <a:rPr lang="en-GB" sz="1800" dirty="0" smtClean="0"/>
                        <a:t> </a:t>
                      </a:r>
                      <a:r>
                        <a:rPr lang="en-GB" sz="1800" dirty="0" err="1" smtClean="0"/>
                        <a:t>contenta</a:t>
                      </a:r>
                      <a:r>
                        <a:rPr lang="en-GB" sz="1800" dirty="0" smtClean="0"/>
                        <a:t> </a:t>
                      </a:r>
                      <a:r>
                        <a:rPr lang="en-GB" sz="1800" dirty="0" err="1" smtClean="0"/>
                        <a:t>nos</a:t>
                      </a:r>
                      <a:r>
                        <a:rPr lang="en-GB" sz="1800" dirty="0" smtClean="0"/>
                        <a:t> </a:t>
                      </a:r>
                      <a:r>
                        <a:rPr lang="en-GB" sz="1800" dirty="0" err="1" smtClean="0"/>
                        <a:t>ve</a:t>
                      </a:r>
                      <a:r>
                        <a:rPr lang="en-GB" sz="1800" dirty="0" smtClean="0"/>
                        <a:t> </a:t>
                      </a:r>
                      <a:r>
                        <a:rPr lang="en-GB" sz="1800" dirty="0" err="1" smtClean="0"/>
                        <a:t>sonreír</a:t>
                      </a:r>
                      <a:r>
                        <a:rPr lang="en-GB" sz="1800" dirty="0" smtClean="0"/>
                        <a:t>.</a:t>
                      </a:r>
                      <a:endParaRPr lang="fr-FR" sz="1800" dirty="0"/>
                    </a:p>
                  </a:txBody>
                  <a:tcPr marL="68580" marR="68580" marT="34290" marB="34290"/>
                </a:tc>
              </a:tr>
            </a:tbl>
          </a:graphicData>
        </a:graphic>
      </p:graphicFrame>
    </p:spTree>
    <p:extLst>
      <p:ext uri="{BB962C8B-B14F-4D97-AF65-F5344CB8AC3E}">
        <p14:creationId xmlns:p14="http://schemas.microsoft.com/office/powerpoint/2010/main" val="1906987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29153" y="167383"/>
          <a:ext cx="8782372" cy="6492240"/>
        </p:xfrm>
        <a:graphic>
          <a:graphicData uri="http://schemas.openxmlformats.org/drawingml/2006/table">
            <a:tbl>
              <a:tblPr firstRow="1" bandRow="1">
                <a:tableStyleId>{5940675A-B579-460E-94D1-54222C63F5DA}</a:tableStyleId>
              </a:tblPr>
              <a:tblGrid>
                <a:gridCol w="4391186"/>
                <a:gridCol w="4391186"/>
              </a:tblGrid>
              <a:tr h="278578">
                <a:tc>
                  <a:txBody>
                    <a:bodyPr/>
                    <a:lstStyle/>
                    <a:p>
                      <a:r>
                        <a:rPr lang="en-GB" sz="1600" b="1" dirty="0" smtClean="0"/>
                        <a:t>Listening and responding</a:t>
                      </a:r>
                      <a:endParaRPr lang="en-GB" sz="1600" b="1" dirty="0"/>
                    </a:p>
                  </a:txBody>
                  <a:tcPr anchor="ctr">
                    <a:solidFill>
                      <a:schemeClr val="accent3">
                        <a:lumMod val="60000"/>
                        <a:lumOff val="40000"/>
                      </a:schemeClr>
                    </a:solidFill>
                  </a:tcPr>
                </a:tc>
                <a:tc>
                  <a:txBody>
                    <a:bodyPr/>
                    <a:lstStyle/>
                    <a:p>
                      <a:endParaRPr lang="en-GB" sz="1600" dirty="0"/>
                    </a:p>
                  </a:txBody>
                  <a:tcPr>
                    <a:solidFill>
                      <a:schemeClr val="accent3">
                        <a:lumMod val="60000"/>
                        <a:lumOff val="40000"/>
                      </a:schemeClr>
                    </a:solidFill>
                  </a:tcPr>
                </a:tc>
              </a:tr>
              <a:tr h="278578">
                <a:tc>
                  <a:txBody>
                    <a:bodyPr/>
                    <a:lstStyle/>
                    <a:p>
                      <a:r>
                        <a:rPr lang="en-GB" sz="1600" dirty="0" smtClean="0"/>
                        <a:t> - to key</a:t>
                      </a:r>
                      <a:r>
                        <a:rPr lang="en-GB" sz="1600" baseline="0" dirty="0" smtClean="0"/>
                        <a:t> sounds / phonics</a:t>
                      </a:r>
                      <a:endParaRPr lang="en-GB"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latin typeface="Arial" panose="020B0604020202020204" pitchFamily="34" charset="0"/>
                          <a:cs typeface="Arial" panose="020B0604020202020204" pitchFamily="34" charset="0"/>
                        </a:rPr>
                        <a:t>¿</a:t>
                      </a:r>
                      <a:r>
                        <a:rPr lang="fr-FR" sz="1600" b="1" dirty="0" err="1" smtClean="0">
                          <a:latin typeface="Arial" panose="020B0604020202020204" pitchFamily="34" charset="0"/>
                          <a:cs typeface="Arial" panose="020B0604020202020204" pitchFamily="34" charset="0"/>
                        </a:rPr>
                        <a:t>Estas</a:t>
                      </a:r>
                      <a:r>
                        <a:rPr lang="fr-FR" sz="1600" b="1" dirty="0" smtClean="0">
                          <a:latin typeface="Arial" panose="020B0604020202020204" pitchFamily="34" charset="0"/>
                          <a:cs typeface="Arial" panose="020B0604020202020204" pitchFamily="34" charset="0"/>
                        </a:rPr>
                        <a:t> palabras </a:t>
                      </a:r>
                      <a:r>
                        <a:rPr lang="fr-FR" sz="1600" b="1" dirty="0" err="1" smtClean="0">
                          <a:latin typeface="Arial" panose="020B0604020202020204" pitchFamily="34" charset="0"/>
                          <a:cs typeface="Arial" panose="020B0604020202020204" pitchFamily="34" charset="0"/>
                        </a:rPr>
                        <a:t>están</a:t>
                      </a:r>
                      <a:r>
                        <a:rPr lang="fr-FR" sz="1600" b="1" dirty="0" smtClean="0">
                          <a:latin typeface="Arial" panose="020B0604020202020204" pitchFamily="34" charset="0"/>
                          <a:cs typeface="Arial" panose="020B0604020202020204" pitchFamily="34" charset="0"/>
                        </a:rPr>
                        <a:t> en el texto?  ¿</a:t>
                      </a:r>
                      <a:r>
                        <a:rPr lang="fr-FR" sz="1600" b="1" dirty="0" err="1" smtClean="0">
                          <a:latin typeface="Arial" panose="020B0604020202020204" pitchFamily="34" charset="0"/>
                          <a:cs typeface="Arial" panose="020B0604020202020204" pitchFamily="34" charset="0"/>
                        </a:rPr>
                        <a:t>Sí</a:t>
                      </a:r>
                      <a:r>
                        <a:rPr lang="fr-FR" sz="1600" b="1" dirty="0" smtClean="0">
                          <a:latin typeface="Arial" panose="020B0604020202020204" pitchFamily="34" charset="0"/>
                          <a:cs typeface="Arial" panose="020B0604020202020204" pitchFamily="34" charset="0"/>
                        </a:rPr>
                        <a:t> o no?</a:t>
                      </a:r>
                      <a:br>
                        <a:rPr lang="fr-FR" sz="1600" b="1" dirty="0" smtClean="0">
                          <a:latin typeface="Arial" panose="020B0604020202020204" pitchFamily="34" charset="0"/>
                          <a:cs typeface="Arial" panose="020B0604020202020204" pitchFamily="34" charset="0"/>
                        </a:rPr>
                      </a:br>
                      <a:r>
                        <a:rPr lang="fr-FR" sz="1600" b="1" dirty="0" err="1" smtClean="0">
                          <a:latin typeface="Arial" panose="020B0604020202020204" pitchFamily="34" charset="0"/>
                          <a:cs typeface="Arial" panose="020B0604020202020204" pitchFamily="34" charset="0"/>
                        </a:rPr>
                        <a:t>Líneas</a:t>
                      </a:r>
                      <a:r>
                        <a:rPr lang="fr-FR" sz="1600" b="1" baseline="0" dirty="0" smtClean="0">
                          <a:latin typeface="Arial" panose="020B0604020202020204" pitchFamily="34" charset="0"/>
                          <a:cs typeface="Arial" panose="020B0604020202020204" pitchFamily="34" charset="0"/>
                        </a:rPr>
                        <a:t> </a:t>
                      </a:r>
                      <a:r>
                        <a:rPr lang="fr-FR" sz="1600" b="1" baseline="0" dirty="0" err="1" smtClean="0">
                          <a:latin typeface="Arial" panose="020B0604020202020204" pitchFamily="34" charset="0"/>
                          <a:cs typeface="Arial" panose="020B0604020202020204" pitchFamily="34" charset="0"/>
                        </a:rPr>
                        <a:t>uno</a:t>
                      </a:r>
                      <a:r>
                        <a:rPr lang="fr-FR" sz="1600" b="1" baseline="0" dirty="0" smtClean="0">
                          <a:latin typeface="Arial" panose="020B0604020202020204" pitchFamily="34" charset="0"/>
                          <a:cs typeface="Arial" panose="020B0604020202020204" pitchFamily="34" charset="0"/>
                        </a:rPr>
                        <a:t> a </a:t>
                      </a:r>
                      <a:r>
                        <a:rPr lang="fr-FR" sz="1600" b="1" baseline="0" dirty="0" err="1" smtClean="0">
                          <a:latin typeface="Arial" panose="020B0604020202020204" pitchFamily="34" charset="0"/>
                          <a:cs typeface="Arial" panose="020B0604020202020204" pitchFamily="34" charset="0"/>
                        </a:rPr>
                        <a:t>tres</a:t>
                      </a:r>
                      <a:r>
                        <a:rPr lang="fr-FR" sz="1600" b="1" baseline="0" dirty="0" smtClean="0">
                          <a:latin typeface="Arial" panose="020B0604020202020204" pitchFamily="34" charset="0"/>
                          <a:cs typeface="Arial" panose="020B0604020202020204" pitchFamily="34" charset="0"/>
                        </a:rPr>
                        <a:t>, ¿un </a:t>
                      </a:r>
                      <a:r>
                        <a:rPr lang="fr-FR" sz="1600" b="1" baseline="0" dirty="0" err="1" smtClean="0">
                          <a:latin typeface="Arial" panose="020B0604020202020204" pitchFamily="34" charset="0"/>
                          <a:cs typeface="Arial" panose="020B0604020202020204" pitchFamily="34" charset="0"/>
                        </a:rPr>
                        <a:t>caballo</a:t>
                      </a:r>
                      <a:r>
                        <a:rPr lang="fr-FR" sz="1600" b="1" baseline="0" dirty="0" smtClean="0">
                          <a:latin typeface="Arial" panose="020B0604020202020204" pitchFamily="34" charset="0"/>
                          <a:cs typeface="Arial" panose="020B0604020202020204" pitchFamily="34" charset="0"/>
                        </a:rPr>
                        <a:t>?</a:t>
                      </a:r>
                      <a:r>
                        <a:rPr lang="fr-FR" sz="1600" baseline="0" dirty="0" smtClean="0">
                          <a:latin typeface="Arial" panose="020B0604020202020204" pitchFamily="34" charset="0"/>
                          <a:cs typeface="Arial" panose="020B0604020202020204" pitchFamily="34" charset="0"/>
                        </a:rPr>
                        <a:t/>
                      </a:r>
                      <a:br>
                        <a:rPr lang="fr-FR" sz="1600" baseline="0" dirty="0" smtClean="0">
                          <a:latin typeface="Arial" panose="020B0604020202020204" pitchFamily="34" charset="0"/>
                          <a:cs typeface="Arial" panose="020B0604020202020204" pitchFamily="34" charset="0"/>
                        </a:rPr>
                      </a:br>
                      <a:r>
                        <a:rPr lang="fr-FR" sz="1600" i="1" baseline="0" dirty="0" smtClean="0">
                          <a:latin typeface="Arial" panose="020B0604020202020204" pitchFamily="34" charset="0"/>
                          <a:cs typeface="Arial" panose="020B0604020202020204" pitchFamily="34" charset="0"/>
                        </a:rPr>
                        <a:t>(Are </a:t>
                      </a:r>
                      <a:r>
                        <a:rPr lang="fr-FR" sz="1600" i="1" baseline="0" dirty="0" err="1" smtClean="0">
                          <a:latin typeface="Arial" panose="020B0604020202020204" pitchFamily="34" charset="0"/>
                          <a:cs typeface="Arial" panose="020B0604020202020204" pitchFamily="34" charset="0"/>
                        </a:rPr>
                        <a:t>these</a:t>
                      </a:r>
                      <a:r>
                        <a:rPr lang="fr-FR" sz="1600" i="1" baseline="0" dirty="0" smtClean="0">
                          <a:latin typeface="Arial" panose="020B0604020202020204" pitchFamily="34" charset="0"/>
                          <a:cs typeface="Arial" panose="020B0604020202020204" pitchFamily="34" charset="0"/>
                        </a:rPr>
                        <a:t> </a:t>
                      </a:r>
                      <a:r>
                        <a:rPr lang="fr-FR" sz="1600" i="1" baseline="0" dirty="0" err="1" smtClean="0">
                          <a:latin typeface="Arial" panose="020B0604020202020204" pitchFamily="34" charset="0"/>
                          <a:cs typeface="Arial" panose="020B0604020202020204" pitchFamily="34" charset="0"/>
                        </a:rPr>
                        <a:t>words</a:t>
                      </a:r>
                      <a:r>
                        <a:rPr lang="fr-FR" sz="1600" i="1" baseline="0" dirty="0" smtClean="0">
                          <a:latin typeface="Arial" panose="020B0604020202020204" pitchFamily="34" charset="0"/>
                          <a:cs typeface="Arial" panose="020B0604020202020204" pitchFamily="34" charset="0"/>
                        </a:rPr>
                        <a:t> in the </a:t>
                      </a:r>
                      <a:r>
                        <a:rPr lang="fr-FR" sz="1600" i="1" baseline="0" dirty="0" err="1" smtClean="0">
                          <a:latin typeface="Arial" panose="020B0604020202020204" pitchFamily="34" charset="0"/>
                          <a:cs typeface="Arial" panose="020B0604020202020204" pitchFamily="34" charset="0"/>
                        </a:rPr>
                        <a:t>text</a:t>
                      </a:r>
                      <a:r>
                        <a:rPr lang="fr-FR" sz="1600" i="1" baseline="0" dirty="0" smtClean="0">
                          <a:latin typeface="Arial" panose="020B0604020202020204" pitchFamily="34" charset="0"/>
                          <a:cs typeface="Arial" panose="020B0604020202020204" pitchFamily="34" charset="0"/>
                        </a:rPr>
                        <a:t>?  </a:t>
                      </a:r>
                      <a:r>
                        <a:rPr lang="fr-FR" sz="1600" i="1" baseline="0" dirty="0" err="1" smtClean="0">
                          <a:latin typeface="Arial" panose="020B0604020202020204" pitchFamily="34" charset="0"/>
                          <a:cs typeface="Arial" panose="020B0604020202020204" pitchFamily="34" charset="0"/>
                        </a:rPr>
                        <a:t>Yes</a:t>
                      </a:r>
                      <a:r>
                        <a:rPr lang="fr-FR" sz="1600" i="1" baseline="0" dirty="0" smtClean="0">
                          <a:latin typeface="Arial" panose="020B0604020202020204" pitchFamily="34" charset="0"/>
                          <a:cs typeface="Arial" panose="020B0604020202020204" pitchFamily="34" charset="0"/>
                        </a:rPr>
                        <a:t> or no?</a:t>
                      </a:r>
                      <a:br>
                        <a:rPr lang="fr-FR" sz="1600" i="1" baseline="0" dirty="0" smtClean="0">
                          <a:latin typeface="Arial" panose="020B0604020202020204" pitchFamily="34" charset="0"/>
                          <a:cs typeface="Arial" panose="020B0604020202020204" pitchFamily="34" charset="0"/>
                        </a:rPr>
                      </a:br>
                      <a:r>
                        <a:rPr lang="fr-FR" sz="1600" i="1" baseline="0" dirty="0" err="1" smtClean="0">
                          <a:latin typeface="Arial" panose="020B0604020202020204" pitchFamily="34" charset="0"/>
                          <a:cs typeface="Arial" panose="020B0604020202020204" pitchFamily="34" charset="0"/>
                        </a:rPr>
                        <a:t>Lines</a:t>
                      </a:r>
                      <a:r>
                        <a:rPr lang="fr-FR" sz="1600" i="1" baseline="0" dirty="0" smtClean="0">
                          <a:latin typeface="Arial" panose="020B0604020202020204" pitchFamily="34" charset="0"/>
                          <a:cs typeface="Arial" panose="020B0604020202020204" pitchFamily="34" charset="0"/>
                        </a:rPr>
                        <a:t> one to </a:t>
                      </a:r>
                      <a:r>
                        <a:rPr lang="fr-FR" sz="1600" i="1" baseline="0" dirty="0" err="1" smtClean="0">
                          <a:latin typeface="Arial" panose="020B0604020202020204" pitchFamily="34" charset="0"/>
                          <a:cs typeface="Arial" panose="020B0604020202020204" pitchFamily="34" charset="0"/>
                        </a:rPr>
                        <a:t>three</a:t>
                      </a:r>
                      <a:r>
                        <a:rPr lang="fr-FR" sz="1600" i="1" baseline="0" dirty="0" smtClean="0">
                          <a:latin typeface="Arial" panose="020B0604020202020204" pitchFamily="34" charset="0"/>
                          <a:cs typeface="Arial" panose="020B0604020202020204" pitchFamily="34" charset="0"/>
                        </a:rPr>
                        <a:t>, a horse?)</a:t>
                      </a:r>
                      <a:br>
                        <a:rPr lang="fr-FR" sz="1600" i="1" baseline="0" dirty="0" smtClean="0">
                          <a:latin typeface="Arial" panose="020B0604020202020204" pitchFamily="34" charset="0"/>
                          <a:cs typeface="Arial" panose="020B0604020202020204" pitchFamily="34" charset="0"/>
                        </a:rPr>
                      </a:br>
                      <a:r>
                        <a:rPr lang="fr-FR" sz="1600" b="1" dirty="0" smtClean="0">
                          <a:latin typeface="Arial" panose="020B0604020202020204" pitchFamily="34" charset="0"/>
                          <a:cs typeface="Arial" panose="020B0604020202020204" pitchFamily="34" charset="0"/>
                        </a:rPr>
                        <a:t>En </a:t>
                      </a:r>
                      <a:r>
                        <a:rPr lang="fr-FR" sz="1600" b="1" dirty="0" err="1" smtClean="0">
                          <a:latin typeface="Arial" panose="020B0604020202020204" pitchFamily="34" charset="0"/>
                          <a:cs typeface="Arial" panose="020B0604020202020204" pitchFamily="34" charset="0"/>
                        </a:rPr>
                        <a:t>líneas</a:t>
                      </a:r>
                      <a:r>
                        <a:rPr lang="fr-FR" sz="1600" b="1" baseline="0" dirty="0" smtClean="0">
                          <a:latin typeface="Arial" panose="020B0604020202020204" pitchFamily="34" charset="0"/>
                          <a:cs typeface="Arial" panose="020B0604020202020204" pitchFamily="34" charset="0"/>
                        </a:rPr>
                        <a:t> dos a </a:t>
                      </a:r>
                      <a:r>
                        <a:rPr lang="fr-FR" sz="1600" b="1" baseline="0" dirty="0" err="1" smtClean="0">
                          <a:latin typeface="Arial" panose="020B0604020202020204" pitchFamily="34" charset="0"/>
                          <a:cs typeface="Arial" panose="020B0604020202020204" pitchFamily="34" charset="0"/>
                        </a:rPr>
                        <a:t>cuatro</a:t>
                      </a:r>
                      <a:r>
                        <a:rPr lang="fr-FR" sz="1600" b="1" baseline="0" dirty="0" smtClean="0">
                          <a:latin typeface="Arial" panose="020B0604020202020204" pitchFamily="34" charset="0"/>
                          <a:cs typeface="Arial" panose="020B0604020202020204" pitchFamily="34" charset="0"/>
                        </a:rPr>
                        <a:t> </a:t>
                      </a:r>
                      <a:r>
                        <a:rPr lang="fr-FR" sz="1600" b="1" baseline="0" dirty="0" err="1" smtClean="0">
                          <a:latin typeface="Arial" panose="020B0604020202020204" pitchFamily="34" charset="0"/>
                          <a:cs typeface="Arial" panose="020B0604020202020204" pitchFamily="34" charset="0"/>
                        </a:rPr>
                        <a:t>encuentra</a:t>
                      </a:r>
                      <a:r>
                        <a:rPr lang="fr-FR" sz="1600" b="1" baseline="0" dirty="0" smtClean="0">
                          <a:latin typeface="Arial" panose="020B0604020202020204" pitchFamily="34" charset="0"/>
                          <a:cs typeface="Arial" panose="020B0604020202020204" pitchFamily="34" charset="0"/>
                        </a:rPr>
                        <a:t> </a:t>
                      </a:r>
                      <a:r>
                        <a:rPr lang="fr-FR" sz="1600" b="1" baseline="0" dirty="0" err="1" smtClean="0">
                          <a:latin typeface="Arial" panose="020B0604020202020204" pitchFamily="34" charset="0"/>
                          <a:cs typeface="Arial" panose="020B0604020202020204" pitchFamily="34" charset="0"/>
                        </a:rPr>
                        <a:t>una</a:t>
                      </a:r>
                      <a:r>
                        <a:rPr lang="fr-FR" sz="1600" b="1" baseline="0" dirty="0" smtClean="0">
                          <a:latin typeface="Arial" panose="020B0604020202020204" pitchFamily="34" charset="0"/>
                          <a:cs typeface="Arial" panose="020B0604020202020204" pitchFamily="34" charset="0"/>
                        </a:rPr>
                        <a:t> palabra que rima con ‘</a:t>
                      </a:r>
                      <a:r>
                        <a:rPr lang="fr-FR" sz="1600" b="1" baseline="0" dirty="0" err="1" smtClean="0">
                          <a:latin typeface="Arial" panose="020B0604020202020204" pitchFamily="34" charset="0"/>
                          <a:cs typeface="Arial" panose="020B0604020202020204" pitchFamily="34" charset="0"/>
                        </a:rPr>
                        <a:t>gato</a:t>
                      </a:r>
                      <a:r>
                        <a:rPr lang="fr-FR" sz="1600" b="1" baseline="0" dirty="0" smtClean="0">
                          <a:latin typeface="Arial" panose="020B0604020202020204" pitchFamily="34" charset="0"/>
                          <a:cs typeface="Arial" panose="020B0604020202020204" pitchFamily="34" charset="0"/>
                        </a:rPr>
                        <a:t>’</a:t>
                      </a:r>
                      <a:endParaRPr lang="fr-FR" sz="1600" b="1" dirty="0" smtClean="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400" b="1" i="0" dirty="0" err="1" smtClean="0">
                          <a:latin typeface="Arial" panose="020B0604020202020204" pitchFamily="34" charset="0"/>
                          <a:cs typeface="Arial" panose="020B0604020202020204" pitchFamily="34" charset="0"/>
                        </a:rPr>
                        <a:t>Encuentra</a:t>
                      </a:r>
                      <a:r>
                        <a:rPr lang="fr-FR" sz="1400" b="1" i="0" dirty="0" smtClean="0">
                          <a:latin typeface="Arial" panose="020B0604020202020204" pitchFamily="34" charset="0"/>
                          <a:cs typeface="Arial" panose="020B0604020202020204" pitchFamily="34" charset="0"/>
                        </a:rPr>
                        <a:t> 3 palabras con el </a:t>
                      </a:r>
                      <a:r>
                        <a:rPr lang="fr-FR" sz="1400" b="1" i="0" dirty="0" err="1" smtClean="0">
                          <a:latin typeface="Arial" panose="020B0604020202020204" pitchFamily="34" charset="0"/>
                          <a:cs typeface="Arial" panose="020B0604020202020204" pitchFamily="34" charset="0"/>
                        </a:rPr>
                        <a:t>sonido</a:t>
                      </a:r>
                      <a:r>
                        <a:rPr lang="fr-FR" sz="1400" b="1" i="0" dirty="0" smtClean="0">
                          <a:latin typeface="Arial" panose="020B0604020202020204" pitchFamily="34" charset="0"/>
                          <a:cs typeface="Arial" panose="020B0604020202020204" pitchFamily="34" charset="0"/>
                        </a:rPr>
                        <a:t> ‘j’,</a:t>
                      </a:r>
                      <a:r>
                        <a:rPr lang="fr-FR" sz="1400" b="1" i="0" baseline="0" dirty="0" smtClean="0">
                          <a:latin typeface="Arial" panose="020B0604020202020204" pitchFamily="34" charset="0"/>
                          <a:cs typeface="Arial" panose="020B0604020202020204" pitchFamily="34" charset="0"/>
                        </a:rPr>
                        <a:t> ‘v’.</a:t>
                      </a:r>
                      <a:endParaRPr lang="fr-FR" sz="1400" b="1" i="0" dirty="0" smtClean="0">
                        <a:latin typeface="Arial" panose="020B0604020202020204" pitchFamily="34" charset="0"/>
                        <a:cs typeface="Arial" panose="020B0604020202020204" pitchFamily="34" charset="0"/>
                      </a:endParaRPr>
                    </a:p>
                  </a:txBody>
                  <a:tcPr/>
                </a:tc>
              </a:tr>
              <a:tr h="278578">
                <a:tc>
                  <a:txBody>
                    <a:bodyPr/>
                    <a:lstStyle/>
                    <a:p>
                      <a:r>
                        <a:rPr lang="en-GB" sz="1600" dirty="0" smtClean="0"/>
                        <a:t> - to individual words</a:t>
                      </a:r>
                      <a:endParaRPr lang="en-GB" sz="1600" dirty="0"/>
                    </a:p>
                  </a:txBody>
                  <a:tcPr anchor="ctr"/>
                </a:tc>
                <a:tc>
                  <a:txBody>
                    <a:bodyPr/>
                    <a:lstStyle/>
                    <a:p>
                      <a:r>
                        <a:rPr lang="en-GB" sz="1600" dirty="0" err="1" smtClean="0">
                          <a:latin typeface="Arial" panose="020B0604020202020204" pitchFamily="34" charset="0"/>
                          <a:cs typeface="Arial" panose="020B0604020202020204" pitchFamily="34" charset="0"/>
                        </a:rPr>
                        <a:t>Levanta</a:t>
                      </a:r>
                      <a:r>
                        <a:rPr lang="en-GB" sz="1600" dirty="0" smtClean="0">
                          <a:latin typeface="Arial" panose="020B0604020202020204" pitchFamily="34" charset="0"/>
                          <a:cs typeface="Arial" panose="020B0604020202020204" pitchFamily="34" charset="0"/>
                        </a:rPr>
                        <a:t> la</a:t>
                      </a:r>
                      <a:r>
                        <a:rPr lang="en-GB" sz="1600" baseline="0" dirty="0" smtClean="0">
                          <a:latin typeface="Arial" panose="020B0604020202020204" pitchFamily="34" charset="0"/>
                          <a:cs typeface="Arial" panose="020B0604020202020204" pitchFamily="34" charset="0"/>
                        </a:rPr>
                        <a:t> </a:t>
                      </a:r>
                      <a:r>
                        <a:rPr lang="en-GB" sz="1600" baseline="0" dirty="0" err="1" smtClean="0">
                          <a:latin typeface="Arial" panose="020B0604020202020204" pitchFamily="34" charset="0"/>
                          <a:cs typeface="Arial" panose="020B0604020202020204" pitchFamily="34" charset="0"/>
                        </a:rPr>
                        <a:t>mano</a:t>
                      </a:r>
                      <a:r>
                        <a:rPr lang="en-GB" sz="1600" baseline="0" dirty="0" smtClean="0">
                          <a:latin typeface="Arial" panose="020B0604020202020204" pitchFamily="34" charset="0"/>
                          <a:cs typeface="Arial" panose="020B0604020202020204" pitchFamily="34" charset="0"/>
                        </a:rPr>
                        <a:t> </a:t>
                      </a:r>
                      <a:r>
                        <a:rPr lang="en-GB" sz="1600" baseline="0" dirty="0" err="1" smtClean="0">
                          <a:latin typeface="Arial" panose="020B0604020202020204" pitchFamily="34" charset="0"/>
                          <a:cs typeface="Arial" panose="020B0604020202020204" pitchFamily="34" charset="0"/>
                        </a:rPr>
                        <a:t>cuando</a:t>
                      </a:r>
                      <a:r>
                        <a:rPr lang="en-GB" sz="1600" baseline="0" dirty="0" smtClean="0">
                          <a:latin typeface="Arial" panose="020B0604020202020204" pitchFamily="34" charset="0"/>
                          <a:cs typeface="Arial" panose="020B0604020202020204" pitchFamily="34" charset="0"/>
                        </a:rPr>
                        <a:t> </a:t>
                      </a:r>
                      <a:r>
                        <a:rPr lang="en-GB" sz="1600" baseline="0" dirty="0" err="1" smtClean="0">
                          <a:latin typeface="Arial" panose="020B0604020202020204" pitchFamily="34" charset="0"/>
                          <a:cs typeface="Arial" panose="020B0604020202020204" pitchFamily="34" charset="0"/>
                        </a:rPr>
                        <a:t>oigas</a:t>
                      </a:r>
                      <a:r>
                        <a:rPr lang="en-GB" sz="1600" baseline="0" dirty="0" smtClean="0">
                          <a:latin typeface="Arial" panose="020B0604020202020204" pitchFamily="34" charset="0"/>
                          <a:cs typeface="Arial" panose="020B0604020202020204" pitchFamily="34" charset="0"/>
                        </a:rPr>
                        <a:t> un </a:t>
                      </a:r>
                      <a:r>
                        <a:rPr lang="en-GB" sz="1600" baseline="0" dirty="0" err="1" smtClean="0">
                          <a:latin typeface="Arial" panose="020B0604020202020204" pitchFamily="34" charset="0"/>
                          <a:cs typeface="Arial" panose="020B0604020202020204" pitchFamily="34" charset="0"/>
                        </a:rPr>
                        <a:t>color</a:t>
                      </a:r>
                      <a:r>
                        <a:rPr lang="en-GB" sz="1600" baseline="0" dirty="0" smtClean="0">
                          <a:latin typeface="Arial" panose="020B0604020202020204" pitchFamily="34" charset="0"/>
                          <a:cs typeface="Arial" panose="020B0604020202020204" pitchFamily="34" charset="0"/>
                        </a:rPr>
                        <a:t> / un animal.</a:t>
                      </a:r>
                      <a:endParaRPr lang="en-GB" sz="1600" dirty="0">
                        <a:latin typeface="Arial" panose="020B0604020202020204" pitchFamily="34" charset="0"/>
                        <a:cs typeface="Arial" panose="020B0604020202020204" pitchFamily="34" charset="0"/>
                      </a:endParaRPr>
                    </a:p>
                  </a:txBody>
                  <a:tcPr/>
                </a:tc>
              </a:tr>
              <a:tr h="278578">
                <a:tc>
                  <a:txBody>
                    <a:bodyPr/>
                    <a:lstStyle/>
                    <a:p>
                      <a:r>
                        <a:rPr lang="en-GB" sz="1600" dirty="0" smtClean="0"/>
                        <a:t> - to meaning</a:t>
                      </a:r>
                      <a:endParaRPr lang="en-GB" sz="1600" dirty="0"/>
                    </a:p>
                  </a:txBody>
                  <a:tcPr anchor="ctr"/>
                </a:tc>
                <a:tc>
                  <a:txBody>
                    <a:bodyPr/>
                    <a:lstStyle/>
                    <a:p>
                      <a:r>
                        <a:rPr lang="en-GB" sz="1600" dirty="0" smtClean="0">
                          <a:latin typeface="Arial" panose="020B0604020202020204" pitchFamily="34" charset="0"/>
                          <a:cs typeface="Arial" panose="020B0604020202020204" pitchFamily="34" charset="0"/>
                        </a:rPr>
                        <a:t>Un </a:t>
                      </a:r>
                      <a:r>
                        <a:rPr lang="en-GB" sz="1600" dirty="0" err="1" smtClean="0">
                          <a:latin typeface="Arial" panose="020B0604020202020204" pitchFamily="34" charset="0"/>
                          <a:cs typeface="Arial" panose="020B0604020202020204" pitchFamily="34" charset="0"/>
                        </a:rPr>
                        <a:t>oso</a:t>
                      </a:r>
                      <a:r>
                        <a:rPr lang="en-GB" sz="1600" dirty="0" smtClean="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pardo</a:t>
                      </a:r>
                      <a:r>
                        <a:rPr lang="en-GB" sz="1600" baseline="0" dirty="0" smtClean="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¿es </a:t>
                      </a:r>
                      <a:r>
                        <a:rPr lang="en-GB" sz="1600" dirty="0" err="1" smtClean="0">
                          <a:latin typeface="Arial" panose="020B0604020202020204" pitchFamily="34" charset="0"/>
                          <a:cs typeface="Arial" panose="020B0604020202020204" pitchFamily="34" charset="0"/>
                        </a:rPr>
                        <a:t>posible</a:t>
                      </a:r>
                      <a:r>
                        <a:rPr lang="en-GB" sz="1600" dirty="0" smtClean="0">
                          <a:latin typeface="Arial" panose="020B0604020202020204" pitchFamily="34" charset="0"/>
                          <a:cs typeface="Arial" panose="020B0604020202020204" pitchFamily="34" charset="0"/>
                        </a:rPr>
                        <a:t>? </a:t>
                      </a:r>
                      <a:r>
                        <a:rPr lang="fr-FR" sz="1600" b="1" dirty="0" smtClean="0">
                          <a:latin typeface="Arial" panose="020B0604020202020204" pitchFamily="34" charset="0"/>
                          <a:cs typeface="Arial" panose="020B0604020202020204" pitchFamily="34" charset="0"/>
                        </a:rPr>
                        <a:t>¿</a:t>
                      </a:r>
                      <a:r>
                        <a:rPr lang="fr-FR" sz="1600" b="1" dirty="0" err="1" smtClean="0">
                          <a:latin typeface="Arial" panose="020B0604020202020204" pitchFamily="34" charset="0"/>
                          <a:cs typeface="Arial" panose="020B0604020202020204" pitchFamily="34" charset="0"/>
                        </a:rPr>
                        <a:t>Sí</a:t>
                      </a:r>
                      <a:r>
                        <a:rPr lang="fr-FR" sz="1600" b="1" dirty="0" smtClean="0">
                          <a:latin typeface="Arial" panose="020B0604020202020204" pitchFamily="34" charset="0"/>
                          <a:cs typeface="Arial" panose="020B0604020202020204" pitchFamily="34" charset="0"/>
                        </a:rPr>
                        <a:t> o no? (go</a:t>
                      </a:r>
                      <a:r>
                        <a:rPr lang="fr-FR" sz="1600" b="1" baseline="0" dirty="0" smtClean="0">
                          <a:latin typeface="Arial" panose="020B0604020202020204" pitchFamily="34" charset="0"/>
                          <a:cs typeface="Arial" panose="020B0604020202020204" pitchFamily="34" charset="0"/>
                        </a:rPr>
                        <a:t> </a:t>
                      </a:r>
                      <a:r>
                        <a:rPr lang="fr-FR" sz="1600" b="1" baseline="0" dirty="0" err="1" smtClean="0">
                          <a:latin typeface="Arial" panose="020B0604020202020204" pitchFamily="34" charset="0"/>
                          <a:cs typeface="Arial" panose="020B0604020202020204" pitchFamily="34" charset="0"/>
                        </a:rPr>
                        <a:t>through</a:t>
                      </a:r>
                      <a:r>
                        <a:rPr lang="fr-FR" sz="1600" b="1" baseline="0" dirty="0" smtClean="0">
                          <a:latin typeface="Arial" panose="020B0604020202020204" pitchFamily="34" charset="0"/>
                          <a:cs typeface="Arial" panose="020B0604020202020204" pitchFamily="34" charset="0"/>
                        </a:rPr>
                        <a:t> all of the </a:t>
                      </a:r>
                      <a:r>
                        <a:rPr lang="fr-FR" sz="1600" b="1" baseline="0" dirty="0" err="1" smtClean="0">
                          <a:latin typeface="Arial" panose="020B0604020202020204" pitchFamily="34" charset="0"/>
                          <a:cs typeface="Arial" panose="020B0604020202020204" pitchFamily="34" charset="0"/>
                        </a:rPr>
                        <a:t>animals</a:t>
                      </a:r>
                      <a:r>
                        <a:rPr lang="fr-FR" sz="1600" b="1" baseline="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txBody>
                  <a:tcPr/>
                </a:tc>
              </a:tr>
              <a:tr h="278578">
                <a:tc>
                  <a:txBody>
                    <a:bodyPr/>
                    <a:lstStyle/>
                    <a:p>
                      <a:r>
                        <a:rPr lang="en-GB" sz="1600" dirty="0" smtClean="0"/>
                        <a:t> - to mood  /</a:t>
                      </a:r>
                      <a:r>
                        <a:rPr lang="en-GB" sz="1600" baseline="0" dirty="0" smtClean="0"/>
                        <a:t> emotions</a:t>
                      </a:r>
                      <a:endParaRPr lang="en-GB" sz="1600" dirty="0"/>
                    </a:p>
                  </a:txBody>
                  <a:tcPr anchor="ctr"/>
                </a:tc>
                <a:tc>
                  <a:txBody>
                    <a:bodyPr/>
                    <a:lstStyle/>
                    <a:p>
                      <a:endParaRPr lang="en-GB" sz="1600" dirty="0"/>
                    </a:p>
                  </a:txBody>
                  <a:tcPr/>
                </a:tc>
              </a:tr>
              <a:tr h="278578">
                <a:tc>
                  <a:txBody>
                    <a:bodyPr/>
                    <a:lstStyle/>
                    <a:p>
                      <a:r>
                        <a:rPr lang="en-GB" sz="1600" b="1" dirty="0" smtClean="0"/>
                        <a:t>Reading and responding</a:t>
                      </a:r>
                      <a:endParaRPr lang="en-GB" sz="1600" b="1" dirty="0"/>
                    </a:p>
                  </a:txBody>
                  <a:tcPr anchor="ctr">
                    <a:solidFill>
                      <a:schemeClr val="accent3">
                        <a:lumMod val="60000"/>
                        <a:lumOff val="40000"/>
                      </a:schemeClr>
                    </a:solidFill>
                  </a:tcPr>
                </a:tc>
                <a:tc>
                  <a:txBody>
                    <a:bodyPr/>
                    <a:lstStyle/>
                    <a:p>
                      <a:endParaRPr lang="en-GB" sz="1600" dirty="0"/>
                    </a:p>
                  </a:txBody>
                  <a:tcPr>
                    <a:solidFill>
                      <a:schemeClr val="accent3">
                        <a:lumMod val="60000"/>
                        <a:lumOff val="40000"/>
                      </a:schemeClr>
                    </a:solidFill>
                  </a:tcPr>
                </a:tc>
              </a:tr>
              <a:tr h="278578">
                <a:tc>
                  <a:txBody>
                    <a:bodyPr/>
                    <a:lstStyle/>
                    <a:p>
                      <a:r>
                        <a:rPr lang="en-GB" sz="1600" dirty="0" smtClean="0"/>
                        <a:t> - read aloud for pronunciation / fluency</a:t>
                      </a:r>
                      <a:endParaRPr lang="en-GB" sz="1600" dirty="0"/>
                    </a:p>
                  </a:txBody>
                  <a:tcPr anchor="ctr"/>
                </a:tc>
                <a:tc>
                  <a:txBody>
                    <a:bodyPr/>
                    <a:lstStyle/>
                    <a:p>
                      <a:r>
                        <a:rPr lang="en-GB" sz="1600" dirty="0" smtClean="0">
                          <a:latin typeface="Arial" panose="020B0604020202020204" pitchFamily="34" charset="0"/>
                          <a:cs typeface="Arial" panose="020B0604020202020204" pitchFamily="34" charset="0"/>
                        </a:rPr>
                        <a:t>Choral reading.  Teacher drops out and pupils carry on.</a:t>
                      </a:r>
                      <a:endParaRPr lang="en-GB" sz="1600" dirty="0">
                        <a:latin typeface="Arial" panose="020B0604020202020204" pitchFamily="34" charset="0"/>
                        <a:cs typeface="Arial" panose="020B0604020202020204" pitchFamily="34" charset="0"/>
                      </a:endParaRPr>
                    </a:p>
                  </a:txBody>
                  <a:tcPr/>
                </a:tc>
              </a:tr>
              <a:tr h="481181">
                <a:tc>
                  <a:txBody>
                    <a:bodyPr/>
                    <a:lstStyle/>
                    <a:p>
                      <a:r>
                        <a:rPr lang="en-GB" sz="1600" dirty="0" smtClean="0"/>
                        <a:t> - de-coding</a:t>
                      </a:r>
                      <a:r>
                        <a:rPr lang="en-GB" sz="1600" baseline="0" dirty="0" smtClean="0"/>
                        <a:t> of words / idiom / meaning behind the word</a:t>
                      </a:r>
                      <a:endParaRPr lang="en-GB"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latin typeface="Arial" panose="020B0604020202020204" pitchFamily="34" charset="0"/>
                          <a:cs typeface="Arial" panose="020B0604020202020204" pitchFamily="34" charset="0"/>
                        </a:rPr>
                        <a:t>¿</a:t>
                      </a:r>
                      <a:r>
                        <a:rPr lang="fr-FR" sz="1600" b="1" dirty="0" err="1" smtClean="0">
                          <a:latin typeface="Arial" panose="020B0604020202020204" pitchFamily="34" charset="0"/>
                          <a:cs typeface="Arial" panose="020B0604020202020204" pitchFamily="34" charset="0"/>
                        </a:rPr>
                        <a:t>Cómo</a:t>
                      </a:r>
                      <a:r>
                        <a:rPr lang="fr-FR" sz="1600" b="1" dirty="0" smtClean="0">
                          <a:latin typeface="Arial" panose="020B0604020202020204" pitchFamily="34" charset="0"/>
                          <a:cs typeface="Arial" panose="020B0604020202020204" pitchFamily="34" charset="0"/>
                        </a:rPr>
                        <a:t> se </a:t>
                      </a:r>
                      <a:r>
                        <a:rPr lang="fr-FR" sz="1600" b="1" dirty="0" err="1" smtClean="0">
                          <a:latin typeface="Arial" panose="020B0604020202020204" pitchFamily="34" charset="0"/>
                          <a:cs typeface="Arial" panose="020B0604020202020204" pitchFamily="34" charset="0"/>
                        </a:rPr>
                        <a:t>dice</a:t>
                      </a:r>
                      <a:r>
                        <a:rPr lang="fr-FR" sz="1600" b="1" dirty="0" smtClean="0">
                          <a:latin typeface="Arial" panose="020B0604020202020204" pitchFamily="34" charset="0"/>
                          <a:cs typeface="Arial" panose="020B0604020202020204" pitchFamily="34" charset="0"/>
                        </a:rPr>
                        <a:t> ‘</a:t>
                      </a:r>
                      <a:r>
                        <a:rPr lang="fr-FR" sz="1600" b="1" dirty="0" err="1" smtClean="0">
                          <a:latin typeface="Arial" panose="020B0604020202020204" pitchFamily="34" charset="0"/>
                          <a:cs typeface="Arial" panose="020B0604020202020204" pitchFamily="34" charset="0"/>
                        </a:rPr>
                        <a:t>teacher</a:t>
                      </a:r>
                      <a:r>
                        <a:rPr lang="fr-FR" sz="1600" b="1" dirty="0" smtClean="0">
                          <a:latin typeface="Arial" panose="020B0604020202020204" pitchFamily="34" charset="0"/>
                          <a:cs typeface="Arial" panose="020B0604020202020204" pitchFamily="34" charset="0"/>
                        </a:rPr>
                        <a:t>’ en </a:t>
                      </a:r>
                      <a:r>
                        <a:rPr lang="fr-FR" sz="1600" b="1" dirty="0" err="1" smtClean="0">
                          <a:latin typeface="Arial" panose="020B0604020202020204" pitchFamily="34" charset="0"/>
                          <a:cs typeface="Arial" panose="020B0604020202020204" pitchFamily="34" charset="0"/>
                        </a:rPr>
                        <a:t>español</a:t>
                      </a:r>
                      <a:r>
                        <a:rPr lang="fr-FR" sz="1600" b="1" dirty="0" smtClean="0">
                          <a:latin typeface="Arial" panose="020B0604020202020204" pitchFamily="34" charset="0"/>
                          <a:cs typeface="Arial" panose="020B0604020202020204" pitchFamily="34" charset="0"/>
                        </a:rPr>
                        <a:t>?</a:t>
                      </a:r>
                      <a:r>
                        <a:rPr lang="fr-FR" sz="1600" dirty="0" smtClean="0">
                          <a:latin typeface="Arial" panose="020B0604020202020204" pitchFamily="34" charset="0"/>
                          <a:cs typeface="Arial" panose="020B0604020202020204" pitchFamily="34" charset="0"/>
                        </a:rPr>
                        <a:t/>
                      </a:r>
                      <a:br>
                        <a:rPr lang="fr-FR" sz="1600" dirty="0" smtClean="0">
                          <a:latin typeface="Arial" panose="020B0604020202020204" pitchFamily="34" charset="0"/>
                          <a:cs typeface="Arial" panose="020B0604020202020204" pitchFamily="34" charset="0"/>
                        </a:rPr>
                      </a:br>
                      <a:r>
                        <a:rPr lang="fr-FR" sz="1600" dirty="0" smtClean="0">
                          <a:latin typeface="Arial" panose="020B0604020202020204" pitchFamily="34" charset="0"/>
                          <a:cs typeface="Arial" panose="020B0604020202020204" pitchFamily="34" charset="0"/>
                        </a:rPr>
                        <a:t>(How do </a:t>
                      </a:r>
                      <a:r>
                        <a:rPr lang="fr-FR" sz="1600" dirty="0" err="1" smtClean="0">
                          <a:latin typeface="Arial" panose="020B0604020202020204" pitchFamily="34" charset="0"/>
                          <a:cs typeface="Arial" panose="020B0604020202020204" pitchFamily="34" charset="0"/>
                        </a:rPr>
                        <a:t>you</a:t>
                      </a:r>
                      <a:r>
                        <a:rPr lang="fr-FR" sz="1600" dirty="0" smtClean="0">
                          <a:latin typeface="Arial" panose="020B0604020202020204" pitchFamily="34" charset="0"/>
                          <a:cs typeface="Arial" panose="020B0604020202020204" pitchFamily="34" charset="0"/>
                        </a:rPr>
                        <a:t> </a:t>
                      </a:r>
                      <a:r>
                        <a:rPr lang="fr-FR" sz="1600" dirty="0" err="1" smtClean="0">
                          <a:latin typeface="Arial" panose="020B0604020202020204" pitchFamily="34" charset="0"/>
                          <a:cs typeface="Arial" panose="020B0604020202020204" pitchFamily="34" charset="0"/>
                        </a:rPr>
                        <a:t>say</a:t>
                      </a:r>
                      <a:r>
                        <a:rPr lang="fr-FR" sz="1600" dirty="0" smtClean="0">
                          <a:latin typeface="Arial" panose="020B0604020202020204" pitchFamily="34" charset="0"/>
                          <a:cs typeface="Arial" panose="020B0604020202020204" pitchFamily="34" charset="0"/>
                        </a:rPr>
                        <a:t> ‘…’ in </a:t>
                      </a:r>
                      <a:r>
                        <a:rPr lang="fr-FR" sz="1600" dirty="0" err="1" smtClean="0">
                          <a:latin typeface="Arial" panose="020B0604020202020204" pitchFamily="34" charset="0"/>
                          <a:cs typeface="Arial" panose="020B0604020202020204" pitchFamily="34" charset="0"/>
                        </a:rPr>
                        <a:t>Spanish</a:t>
                      </a:r>
                      <a:r>
                        <a:rPr lang="fr-FR" sz="1600" dirty="0" smtClean="0">
                          <a:latin typeface="Arial" panose="020B0604020202020204" pitchFamily="34" charset="0"/>
                          <a:cs typeface="Arial" panose="020B0604020202020204" pitchFamily="34" charset="0"/>
                        </a:rPr>
                        <a:t>?)</a:t>
                      </a:r>
                    </a:p>
                  </a:txBody>
                  <a:tcPr/>
                </a:tc>
              </a:tr>
              <a:tr h="278578">
                <a:tc>
                  <a:txBody>
                    <a:bodyPr/>
                    <a:lstStyle/>
                    <a:p>
                      <a:r>
                        <a:rPr lang="en-GB" sz="1600" dirty="0" smtClean="0"/>
                        <a:t> - grammatical</a:t>
                      </a:r>
                      <a:r>
                        <a:rPr lang="en-GB" sz="1600" baseline="0" dirty="0" smtClean="0"/>
                        <a:t> focus</a:t>
                      </a:r>
                      <a:endParaRPr lang="en-GB"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Arial" panose="020B0604020202020204" pitchFamily="34" charset="0"/>
                          <a:cs typeface="Arial" panose="020B0604020202020204" pitchFamily="34" charset="0"/>
                        </a:rPr>
                        <a:t>In this text you could look at masculine / </a:t>
                      </a:r>
                      <a:r>
                        <a:rPr lang="en-GB" sz="1600" dirty="0" err="1" smtClean="0">
                          <a:latin typeface="Arial" panose="020B0604020202020204" pitchFamily="34" charset="0"/>
                          <a:cs typeface="Arial" panose="020B0604020202020204" pitchFamily="34" charset="0"/>
                        </a:rPr>
                        <a:t>femenine</a:t>
                      </a:r>
                      <a:r>
                        <a:rPr lang="en-GB" sz="1600" baseline="0" dirty="0" smtClean="0">
                          <a:latin typeface="Arial" panose="020B0604020202020204" pitchFamily="34" charset="0"/>
                          <a:cs typeface="Arial" panose="020B0604020202020204" pitchFamily="34" charset="0"/>
                        </a:rPr>
                        <a:t> nouns, adjective placement.</a:t>
                      </a:r>
                      <a:endParaRPr lang="fr-FR" sz="1600" dirty="0" smtClean="0">
                        <a:latin typeface="Arial" panose="020B0604020202020204" pitchFamily="34" charset="0"/>
                        <a:cs typeface="Arial" panose="020B0604020202020204" pitchFamily="34" charset="0"/>
                      </a:endParaRPr>
                    </a:p>
                  </a:txBody>
                  <a:tcPr/>
                </a:tc>
              </a:tr>
              <a:tr h="481181">
                <a:tc>
                  <a:txBody>
                    <a:bodyPr/>
                    <a:lstStyle/>
                    <a:p>
                      <a:r>
                        <a:rPr lang="en-GB" sz="1600" dirty="0" smtClean="0"/>
                        <a:t> - comparison of two texts</a:t>
                      </a:r>
                      <a:r>
                        <a:rPr lang="en-GB" sz="1600" baseline="0" dirty="0" smtClean="0"/>
                        <a:t> – sounds / words / imagery / rhymes / rhythm / style</a:t>
                      </a:r>
                      <a:endParaRPr lang="en-GB" sz="1600" dirty="0"/>
                    </a:p>
                  </a:txBody>
                  <a:tcPr anchor="ctr"/>
                </a:tc>
                <a:tc>
                  <a:txBody>
                    <a:bodyPr/>
                    <a:lstStyle/>
                    <a:p>
                      <a:endParaRPr lang="en-GB" sz="1600" dirty="0"/>
                    </a:p>
                  </a:txBody>
                  <a:tcPr/>
                </a:tc>
              </a:tr>
            </a:tbl>
          </a:graphicData>
        </a:graphic>
      </p:graphicFrame>
    </p:spTree>
    <p:extLst>
      <p:ext uri="{BB962C8B-B14F-4D97-AF65-F5344CB8AC3E}">
        <p14:creationId xmlns:p14="http://schemas.microsoft.com/office/powerpoint/2010/main" val="2890733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93729" y="406831"/>
          <a:ext cx="8627390" cy="6004560"/>
        </p:xfrm>
        <a:graphic>
          <a:graphicData uri="http://schemas.openxmlformats.org/drawingml/2006/table">
            <a:tbl>
              <a:tblPr firstRow="1" bandRow="1">
                <a:tableStyleId>{5940675A-B579-460E-94D1-54222C63F5DA}</a:tableStyleId>
              </a:tblPr>
              <a:tblGrid>
                <a:gridCol w="4313695"/>
                <a:gridCol w="4313695"/>
              </a:tblGrid>
              <a:tr h="278578">
                <a:tc>
                  <a:txBody>
                    <a:bodyPr/>
                    <a:lstStyle/>
                    <a:p>
                      <a:r>
                        <a:rPr lang="en-GB" sz="1600" b="1" dirty="0" smtClean="0"/>
                        <a:t>Speaking and Writing</a:t>
                      </a:r>
                      <a:r>
                        <a:rPr lang="en-GB" sz="1600" b="1" baseline="0" dirty="0" smtClean="0"/>
                        <a:t> - responses</a:t>
                      </a:r>
                      <a:endParaRPr lang="en-GB" sz="1600" b="1" dirty="0"/>
                    </a:p>
                  </a:txBody>
                  <a:tcPr anchor="ctr">
                    <a:solidFill>
                      <a:schemeClr val="accent3">
                        <a:lumMod val="60000"/>
                        <a:lumOff val="40000"/>
                      </a:schemeClr>
                    </a:solidFill>
                  </a:tcPr>
                </a:tc>
                <a:tc>
                  <a:txBody>
                    <a:bodyPr/>
                    <a:lstStyle/>
                    <a:p>
                      <a:endParaRPr lang="en-GB" sz="1600" dirty="0"/>
                    </a:p>
                  </a:txBody>
                  <a:tcPr>
                    <a:solidFill>
                      <a:schemeClr val="accent3">
                        <a:lumMod val="60000"/>
                        <a:lumOff val="40000"/>
                      </a:schemeClr>
                    </a:solidFill>
                  </a:tcPr>
                </a:tc>
              </a:tr>
              <a:tr h="278578">
                <a:tc>
                  <a:txBody>
                    <a:bodyPr/>
                    <a:lstStyle/>
                    <a:p>
                      <a:r>
                        <a:rPr lang="en-GB" sz="1600" dirty="0" smtClean="0"/>
                        <a:t>Memory – individual</a:t>
                      </a:r>
                      <a:r>
                        <a:rPr lang="en-GB" sz="1600" baseline="0" dirty="0" smtClean="0"/>
                        <a:t> words / phrases</a:t>
                      </a:r>
                      <a:endParaRPr lang="en-GB"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mn-lt"/>
                        </a:rPr>
                        <a:t>Cover the text.  Which words</a:t>
                      </a:r>
                      <a:r>
                        <a:rPr lang="en-GB" sz="1600" baseline="0" dirty="0" smtClean="0">
                          <a:latin typeface="+mn-lt"/>
                        </a:rPr>
                        <a:t> can they remember?</a:t>
                      </a:r>
                      <a:endParaRPr lang="fr-FR" sz="1600" dirty="0" smtClean="0">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mn-lt"/>
                        </a:rPr>
                        <a:t>Gap fill.  Cover words up.  Can students tell you which are missing?</a:t>
                      </a:r>
                      <a:endParaRPr lang="fr-FR" sz="1600" dirty="0" smtClean="0">
                        <a:latin typeface="+mn-lt"/>
                      </a:endParaRPr>
                    </a:p>
                    <a:p>
                      <a:endParaRPr lang="en-GB" sz="1600" dirty="0">
                        <a:latin typeface="+mn-lt"/>
                      </a:endParaRPr>
                    </a:p>
                  </a:txBody>
                  <a:tcPr/>
                </a:tc>
              </a:tr>
              <a:tr h="278578">
                <a:tc>
                  <a:txBody>
                    <a:bodyPr/>
                    <a:lstStyle/>
                    <a:p>
                      <a:r>
                        <a:rPr lang="en-GB" sz="1600" dirty="0" smtClean="0"/>
                        <a:t>Memory – whole text</a:t>
                      </a:r>
                      <a:endParaRPr lang="en-GB"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mn-lt"/>
                        </a:rPr>
                        <a:t>Choral</a:t>
                      </a:r>
                      <a:r>
                        <a:rPr lang="en-GB" sz="1600" baseline="0" dirty="0" smtClean="0">
                          <a:latin typeface="+mn-lt"/>
                        </a:rPr>
                        <a:t> reading.  Cover all / most / some of the text.  Teacher begins to read – pupils join in and supply the missing words when the teacher pauses.</a:t>
                      </a:r>
                      <a:endParaRPr lang="fr-FR" sz="1600" dirty="0" smtClean="0">
                        <a:latin typeface="+mn-lt"/>
                      </a:endParaRPr>
                    </a:p>
                    <a:p>
                      <a:endParaRPr lang="en-GB" sz="1600" dirty="0">
                        <a:latin typeface="+mn-lt"/>
                      </a:endParaRPr>
                    </a:p>
                  </a:txBody>
                  <a:tcPr anchor="ctr"/>
                </a:tc>
              </a:tr>
              <a:tr h="278578">
                <a:tc>
                  <a:txBody>
                    <a:bodyPr/>
                    <a:lstStyle/>
                    <a:p>
                      <a:r>
                        <a:rPr lang="en-GB" sz="1600" dirty="0" smtClean="0"/>
                        <a:t>Memory</a:t>
                      </a:r>
                      <a:r>
                        <a:rPr lang="en-GB" sz="1600" baseline="0" dirty="0" smtClean="0"/>
                        <a:t> </a:t>
                      </a:r>
                      <a:r>
                        <a:rPr lang="en-GB" sz="1600" baseline="0" dirty="0" smtClean="0">
                          <a:sym typeface="Wingdings" panose="05000000000000000000" pitchFamily="2" charset="2"/>
                        </a:rPr>
                        <a:t> spoken performance</a:t>
                      </a:r>
                      <a:endParaRPr lang="en-GB" sz="1600" dirty="0"/>
                    </a:p>
                  </a:txBody>
                  <a:tcPr anchor="ctr"/>
                </a:tc>
                <a:tc>
                  <a:txBody>
                    <a:bodyPr/>
                    <a:lstStyle/>
                    <a:p>
                      <a:r>
                        <a:rPr lang="en-GB" sz="1600" dirty="0" smtClean="0">
                          <a:latin typeface="+mn-lt"/>
                        </a:rPr>
                        <a:t>Work in pairs.  </a:t>
                      </a:r>
                      <a:r>
                        <a:rPr lang="en-GB" sz="1600" dirty="0" err="1" smtClean="0">
                          <a:latin typeface="+mn-lt"/>
                        </a:rPr>
                        <a:t>Fui</a:t>
                      </a:r>
                      <a:r>
                        <a:rPr lang="en-GB" sz="1600" baseline="0" dirty="0" smtClean="0">
                          <a:latin typeface="+mn-lt"/>
                        </a:rPr>
                        <a:t> a la </a:t>
                      </a:r>
                      <a:r>
                        <a:rPr lang="en-GB" sz="1600" baseline="0" dirty="0" err="1" smtClean="0">
                          <a:latin typeface="+mn-lt"/>
                        </a:rPr>
                        <a:t>tienda</a:t>
                      </a:r>
                      <a:r>
                        <a:rPr lang="en-GB" sz="1600" baseline="0" dirty="0" smtClean="0">
                          <a:latin typeface="+mn-lt"/>
                        </a:rPr>
                        <a:t> de </a:t>
                      </a:r>
                      <a:r>
                        <a:rPr lang="en-GB" sz="1600" baseline="0" dirty="0" err="1" smtClean="0">
                          <a:latin typeface="+mn-lt"/>
                        </a:rPr>
                        <a:t>animales</a:t>
                      </a:r>
                      <a:r>
                        <a:rPr lang="en-GB" sz="1600" baseline="0" dirty="0" smtClean="0">
                          <a:latin typeface="+mn-lt"/>
                        </a:rPr>
                        <a:t> y </a:t>
                      </a:r>
                      <a:r>
                        <a:rPr lang="en-GB" sz="1600" baseline="0" dirty="0" err="1" smtClean="0">
                          <a:latin typeface="+mn-lt"/>
                        </a:rPr>
                        <a:t>compré</a:t>
                      </a:r>
                      <a:r>
                        <a:rPr lang="en-GB" sz="1600" baseline="0" dirty="0" smtClean="0">
                          <a:latin typeface="+mn-lt"/>
                        </a:rPr>
                        <a:t>…trying to list all the items in order.</a:t>
                      </a:r>
                      <a:endParaRPr lang="en-GB" sz="1600" dirty="0">
                        <a:latin typeface="+mn-lt"/>
                      </a:endParaRPr>
                    </a:p>
                  </a:txBody>
                  <a:tcPr anchor="ctr"/>
                </a:tc>
              </a:tr>
              <a:tr h="278578">
                <a:tc>
                  <a:txBody>
                    <a:bodyPr/>
                    <a:lstStyle/>
                    <a:p>
                      <a:r>
                        <a:rPr lang="en-GB" sz="1600" dirty="0" smtClean="0"/>
                        <a:t>Re-writing – individual words / substitution </a:t>
                      </a:r>
                      <a:endParaRPr lang="en-GB" sz="1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latin typeface="+mn-lt"/>
                        </a:rPr>
                        <a:t>¿</a:t>
                      </a:r>
                      <a:r>
                        <a:rPr lang="en-GB" sz="1600" b="1" dirty="0" err="1" smtClean="0">
                          <a:latin typeface="+mn-lt"/>
                        </a:rPr>
                        <a:t>Cómo</a:t>
                      </a:r>
                      <a:r>
                        <a:rPr lang="en-GB" sz="1600" b="1" dirty="0" smtClean="0">
                          <a:latin typeface="+mn-lt"/>
                        </a:rPr>
                        <a:t> se dice ‘a red cat’ en </a:t>
                      </a:r>
                      <a:r>
                        <a:rPr lang="en-GB" sz="1600" b="1" dirty="0" err="1" smtClean="0">
                          <a:latin typeface="+mn-lt"/>
                        </a:rPr>
                        <a:t>español</a:t>
                      </a:r>
                      <a:r>
                        <a:rPr lang="en-GB" sz="1600" b="1" dirty="0" smtClean="0">
                          <a:latin typeface="+mn-lt"/>
                        </a:rPr>
                        <a:t>?</a:t>
                      </a:r>
                      <a:endParaRPr lang="fr-FR" sz="1600" b="1" dirty="0" smtClean="0">
                        <a:latin typeface="+mn-lt"/>
                      </a:endParaRPr>
                    </a:p>
                    <a:p>
                      <a:r>
                        <a:rPr lang="en-GB" sz="1600" dirty="0" smtClean="0">
                          <a:latin typeface="+mn-lt"/>
                        </a:rPr>
                        <a:t>Change the animal / colour details</a:t>
                      </a:r>
                      <a:endParaRPr lang="en-GB" sz="1600" dirty="0">
                        <a:latin typeface="+mn-lt"/>
                      </a:endParaRPr>
                    </a:p>
                  </a:txBody>
                  <a:tcPr anchor="ctr"/>
                </a:tc>
              </a:tr>
              <a:tr h="481181">
                <a:tc>
                  <a:txBody>
                    <a:bodyPr/>
                    <a:lstStyle/>
                    <a:p>
                      <a:r>
                        <a:rPr lang="en-GB" sz="1600" b="0" dirty="0" smtClean="0"/>
                        <a:t>Re-writing</a:t>
                      </a:r>
                      <a:r>
                        <a:rPr lang="en-GB" sz="1600" b="0" baseline="0" dirty="0" smtClean="0"/>
                        <a:t> – different ending / different point of view / similar piece in the style of</a:t>
                      </a:r>
                      <a:endParaRPr lang="en-GB" sz="1600" b="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latin typeface="+mn-lt"/>
                        </a:rPr>
                        <a:t>Pupils tell</a:t>
                      </a:r>
                      <a:r>
                        <a:rPr lang="en-GB" sz="1600" baseline="0" dirty="0" smtClean="0">
                          <a:latin typeface="+mn-lt"/>
                        </a:rPr>
                        <a:t> a different story.  In this case it would be one with different animal/colour combinations.</a:t>
                      </a:r>
                      <a:endParaRPr lang="fr-FR" sz="1600" dirty="0" smtClean="0">
                        <a:latin typeface="+mn-lt"/>
                      </a:endParaRPr>
                    </a:p>
                  </a:txBody>
                  <a:tcPr anchor="ctr"/>
                </a:tc>
              </a:tr>
              <a:tr h="481181">
                <a:tc>
                  <a:txBody>
                    <a:bodyPr/>
                    <a:lstStyle/>
                    <a:p>
                      <a:r>
                        <a:rPr lang="en-GB" sz="1600" dirty="0" smtClean="0"/>
                        <a:t>Creating in a new genre</a:t>
                      </a:r>
                      <a:r>
                        <a:rPr lang="en-GB" sz="1600" baseline="0" dirty="0" smtClean="0"/>
                        <a:t> – a dialogue / a letter / a diary entry / narrative / rap</a:t>
                      </a:r>
                      <a:endParaRPr lang="en-GB" sz="1600" dirty="0"/>
                    </a:p>
                  </a:txBody>
                  <a:tcPr anchor="ctr"/>
                </a:tc>
                <a:tc>
                  <a:txBody>
                    <a:bodyPr/>
                    <a:lstStyle/>
                    <a:p>
                      <a:r>
                        <a:rPr lang="en-GB" sz="1600" dirty="0" smtClean="0">
                          <a:latin typeface="+mn-lt"/>
                        </a:rPr>
                        <a:t>¿</a:t>
                      </a:r>
                      <a:r>
                        <a:rPr lang="en-GB" sz="1600" dirty="0" err="1" smtClean="0">
                          <a:latin typeface="+mn-lt"/>
                        </a:rPr>
                        <a:t>Tienes</a:t>
                      </a:r>
                      <a:r>
                        <a:rPr lang="en-GB" sz="1600" baseline="0" dirty="0" smtClean="0">
                          <a:latin typeface="+mn-lt"/>
                        </a:rPr>
                        <a:t> un animal?</a:t>
                      </a:r>
                      <a:br>
                        <a:rPr lang="en-GB" sz="1600" baseline="0" dirty="0" smtClean="0">
                          <a:latin typeface="+mn-lt"/>
                        </a:rPr>
                      </a:br>
                      <a:r>
                        <a:rPr lang="en-GB" sz="1600" baseline="0" dirty="0" err="1" smtClean="0">
                          <a:latin typeface="+mn-lt"/>
                        </a:rPr>
                        <a:t>Sí</a:t>
                      </a:r>
                      <a:r>
                        <a:rPr lang="en-GB" sz="1600" baseline="0" dirty="0" smtClean="0">
                          <a:latin typeface="+mn-lt"/>
                        </a:rPr>
                        <a:t>, </a:t>
                      </a:r>
                      <a:r>
                        <a:rPr lang="en-GB" sz="1600" baseline="0" dirty="0" err="1" smtClean="0">
                          <a:latin typeface="+mn-lt"/>
                        </a:rPr>
                        <a:t>tengo</a:t>
                      </a:r>
                      <a:r>
                        <a:rPr lang="en-GB" sz="1600" baseline="0" dirty="0" smtClean="0">
                          <a:latin typeface="+mn-lt"/>
                        </a:rPr>
                        <a:t> un…</a:t>
                      </a:r>
                      <a:br>
                        <a:rPr lang="en-GB" sz="1600" baseline="0" dirty="0" smtClean="0">
                          <a:latin typeface="+mn-lt"/>
                        </a:rPr>
                      </a:br>
                      <a:r>
                        <a:rPr lang="en-GB" sz="1600" baseline="0" dirty="0" err="1" smtClean="0">
                          <a:latin typeface="+mn-lt"/>
                        </a:rPr>
                        <a:t>Y¿cómo</a:t>
                      </a:r>
                      <a:r>
                        <a:rPr lang="en-GB" sz="1600" baseline="0" dirty="0" smtClean="0">
                          <a:latin typeface="+mn-lt"/>
                        </a:rPr>
                        <a:t> es?</a:t>
                      </a:r>
                      <a:br>
                        <a:rPr lang="en-GB" sz="1600" baseline="0" dirty="0" smtClean="0">
                          <a:latin typeface="+mn-lt"/>
                        </a:rPr>
                      </a:br>
                      <a:r>
                        <a:rPr lang="en-GB" sz="1600" baseline="0" dirty="0" smtClean="0">
                          <a:latin typeface="+mn-lt"/>
                        </a:rPr>
                        <a:t>Es …</a:t>
                      </a:r>
                      <a:endParaRPr lang="en-GB" sz="1600" dirty="0">
                        <a:latin typeface="+mn-lt"/>
                      </a:endParaRPr>
                    </a:p>
                  </a:txBody>
                  <a:tcPr anchor="ctr"/>
                </a:tc>
              </a:tr>
            </a:tbl>
          </a:graphicData>
        </a:graphic>
      </p:graphicFrame>
    </p:spTree>
    <p:extLst>
      <p:ext uri="{BB962C8B-B14F-4D97-AF65-F5344CB8AC3E}">
        <p14:creationId xmlns:p14="http://schemas.microsoft.com/office/powerpoint/2010/main" val="10882246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7748" y="60532"/>
            <a:ext cx="4572000" cy="5886996"/>
          </a:xfrm>
          <a:prstGeom prst="rect">
            <a:avLst/>
          </a:prstGeom>
        </p:spPr>
        <p:txBody>
          <a:bodyPr>
            <a:spAutoFit/>
          </a:bodyPr>
          <a:lstStyle/>
          <a:p>
            <a:pPr>
              <a:lnSpc>
                <a:spcPct val="200000"/>
              </a:lnSpc>
            </a:pPr>
            <a:r>
              <a:rPr lang="en-GB" sz="2400" dirty="0" smtClean="0">
                <a:solidFill>
                  <a:srgbClr val="000000"/>
                </a:solidFill>
                <a:latin typeface="Arial" panose="020B0604020202020204" pitchFamily="34" charset="0"/>
              </a:rPr>
              <a:t>1 </a:t>
            </a:r>
            <a:r>
              <a:rPr lang="en-GB" sz="2400" dirty="0">
                <a:solidFill>
                  <a:srgbClr val="000000"/>
                </a:solidFill>
                <a:latin typeface="Arial" panose="020B0604020202020204" pitchFamily="34" charset="0"/>
              </a:rPr>
              <a:t>Mon </a:t>
            </a:r>
            <a:r>
              <a:rPr lang="en-GB" sz="2400" dirty="0" err="1">
                <a:solidFill>
                  <a:srgbClr val="000000"/>
                </a:solidFill>
                <a:latin typeface="Arial" panose="020B0604020202020204" pitchFamily="34" charset="0"/>
              </a:rPr>
              <a:t>ami</a:t>
            </a:r>
            <a:r>
              <a:rPr lang="en-GB" sz="2400" dirty="0">
                <a:solidFill>
                  <a:srgbClr val="000000"/>
                </a:solidFill>
                <a:latin typeface="Arial" panose="020B0604020202020204" pitchFamily="34" charset="0"/>
              </a:rPr>
              <a:t> Olivier </a:t>
            </a:r>
          </a:p>
          <a:p>
            <a:pPr>
              <a:lnSpc>
                <a:spcPct val="200000"/>
              </a:lnSpc>
            </a:pPr>
            <a:r>
              <a:rPr lang="fr-FR" sz="2400" dirty="0">
                <a:solidFill>
                  <a:srgbClr val="000000"/>
                </a:solidFill>
                <a:latin typeface="Arial" panose="020B0604020202020204" pitchFamily="34" charset="0"/>
              </a:rPr>
              <a:t>2 a un peu mal au pied. </a:t>
            </a:r>
          </a:p>
          <a:p>
            <a:pPr>
              <a:lnSpc>
                <a:spcPct val="200000"/>
              </a:lnSpc>
            </a:pPr>
            <a:r>
              <a:rPr lang="fr-FR" sz="2400" dirty="0">
                <a:solidFill>
                  <a:srgbClr val="000000"/>
                </a:solidFill>
                <a:latin typeface="Arial" panose="020B0604020202020204" pitchFamily="34" charset="0"/>
              </a:rPr>
              <a:t>3 Hier, il est tombé </a:t>
            </a:r>
          </a:p>
          <a:p>
            <a:pPr>
              <a:lnSpc>
                <a:spcPct val="200000"/>
              </a:lnSpc>
            </a:pPr>
            <a:r>
              <a:rPr lang="fr-FR" sz="2400" dirty="0">
                <a:solidFill>
                  <a:srgbClr val="000000"/>
                </a:solidFill>
                <a:latin typeface="Arial" panose="020B0604020202020204" pitchFamily="34" charset="0"/>
              </a:rPr>
              <a:t>4 en bas de l’escalier. </a:t>
            </a:r>
          </a:p>
          <a:p>
            <a:pPr>
              <a:lnSpc>
                <a:spcPct val="200000"/>
              </a:lnSpc>
            </a:pPr>
            <a:r>
              <a:rPr lang="fr-FR" sz="2400" dirty="0">
                <a:solidFill>
                  <a:srgbClr val="000000"/>
                </a:solidFill>
                <a:latin typeface="Arial" panose="020B0604020202020204" pitchFamily="34" charset="0"/>
              </a:rPr>
              <a:t>5 Il a beaucoup pleuré, </a:t>
            </a:r>
          </a:p>
          <a:p>
            <a:pPr>
              <a:lnSpc>
                <a:spcPct val="200000"/>
              </a:lnSpc>
            </a:pPr>
            <a:r>
              <a:rPr lang="fr-FR" sz="2400" dirty="0">
                <a:solidFill>
                  <a:srgbClr val="000000"/>
                </a:solidFill>
                <a:latin typeface="Arial" panose="020B0604020202020204" pitchFamily="34" charset="0"/>
              </a:rPr>
              <a:t>6 sa maman l’a soigné : </a:t>
            </a:r>
          </a:p>
          <a:p>
            <a:pPr>
              <a:lnSpc>
                <a:spcPct val="200000"/>
              </a:lnSpc>
            </a:pPr>
            <a:r>
              <a:rPr lang="en-GB" sz="2400" dirty="0">
                <a:solidFill>
                  <a:srgbClr val="000000"/>
                </a:solidFill>
                <a:latin typeface="Arial" panose="020B0604020202020204" pitchFamily="34" charset="0"/>
              </a:rPr>
              <a:t>7 - </a:t>
            </a:r>
            <a:r>
              <a:rPr lang="en-GB" sz="2400" dirty="0" err="1">
                <a:solidFill>
                  <a:srgbClr val="000000"/>
                </a:solidFill>
                <a:latin typeface="Arial" panose="020B0604020202020204" pitchFamily="34" charset="0"/>
              </a:rPr>
              <a:t>Pauvre</a:t>
            </a:r>
            <a:r>
              <a:rPr lang="en-GB" sz="2400" dirty="0">
                <a:solidFill>
                  <a:srgbClr val="000000"/>
                </a:solidFill>
                <a:latin typeface="Arial" panose="020B0604020202020204" pitchFamily="34" charset="0"/>
              </a:rPr>
              <a:t>, </a:t>
            </a:r>
            <a:r>
              <a:rPr lang="en-GB" sz="2400" dirty="0" err="1">
                <a:solidFill>
                  <a:srgbClr val="000000"/>
                </a:solidFill>
                <a:latin typeface="Arial" panose="020B0604020202020204" pitchFamily="34" charset="0"/>
              </a:rPr>
              <a:t>pauvre</a:t>
            </a:r>
            <a:r>
              <a:rPr lang="en-GB" sz="2400" dirty="0">
                <a:solidFill>
                  <a:srgbClr val="000000"/>
                </a:solidFill>
                <a:latin typeface="Arial" panose="020B0604020202020204" pitchFamily="34" charset="0"/>
              </a:rPr>
              <a:t> Olivier, </a:t>
            </a:r>
          </a:p>
          <a:p>
            <a:pPr>
              <a:lnSpc>
                <a:spcPct val="200000"/>
              </a:lnSpc>
            </a:pPr>
            <a:r>
              <a:rPr lang="fr-FR" sz="2400" dirty="0">
                <a:solidFill>
                  <a:srgbClr val="000000"/>
                </a:solidFill>
                <a:latin typeface="Arial" panose="020B0604020202020204" pitchFamily="34" charset="0"/>
              </a:rPr>
              <a:t>8 et pauvre petit pied. </a:t>
            </a:r>
          </a:p>
        </p:txBody>
      </p:sp>
      <p:sp>
        <p:nvSpPr>
          <p:cNvPr id="3" name="Rectangle 2"/>
          <p:cNvSpPr/>
          <p:nvPr/>
        </p:nvSpPr>
        <p:spPr>
          <a:xfrm>
            <a:off x="109331" y="6236661"/>
            <a:ext cx="9034669" cy="369332"/>
          </a:xfrm>
          <a:prstGeom prst="rect">
            <a:avLst/>
          </a:prstGeom>
        </p:spPr>
        <p:txBody>
          <a:bodyPr wrap="square">
            <a:spAutoFit/>
          </a:bodyPr>
          <a:lstStyle/>
          <a:p>
            <a:r>
              <a:rPr lang="en-GB" dirty="0">
                <a:solidFill>
                  <a:srgbClr val="000000"/>
                </a:solidFill>
                <a:latin typeface="Arial" panose="020B0604020202020204" pitchFamily="34" charset="0"/>
                <a:hlinkClick r:id="rId2"/>
              </a:rPr>
              <a:t>http://www.petitestetes.com/comptines/paroles-de-comptines-en-francais</a:t>
            </a:r>
            <a:r>
              <a:rPr lang="en-GB" dirty="0" smtClean="0">
                <a:solidFill>
                  <a:srgbClr val="000000"/>
                </a:solidFill>
                <a:latin typeface="Arial" panose="020B0604020202020204" pitchFamily="34" charset="0"/>
                <a:hlinkClick r:id="rId2"/>
              </a:rPr>
              <a:t>/</a:t>
            </a:r>
            <a:r>
              <a:rPr lang="en-GB" dirty="0" smtClean="0">
                <a:solidFill>
                  <a:srgbClr val="000000"/>
                </a:solidFill>
                <a:latin typeface="Arial" panose="020B0604020202020204" pitchFamily="34" charset="0"/>
              </a:rPr>
              <a:t>   </a:t>
            </a:r>
            <a:endParaRPr lang="en-GB" dirty="0"/>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31956" y="17858"/>
            <a:ext cx="1056840" cy="1056840"/>
          </a:xfrm>
          <a:prstGeom prst="rect">
            <a:avLst/>
          </a:prstGeom>
        </p:spPr>
      </p:pic>
      <p:pic>
        <p:nvPicPr>
          <p:cNvPr id="5" name="Picture 4"/>
          <p:cNvPicPr>
            <a:picLocks noChangeAspect="1"/>
          </p:cNvPicPr>
          <p:nvPr/>
        </p:nvPicPr>
        <p:blipFill>
          <a:blip r:embed="rId4">
            <a:clrChange>
              <a:clrFrom>
                <a:srgbClr val="FEFEFE"/>
              </a:clrFrom>
              <a:clrTo>
                <a:srgbClr val="FEFEFE">
                  <a:alpha val="0"/>
                </a:srgbClr>
              </a:clrTo>
            </a:clrChange>
          </a:blip>
          <a:stretch>
            <a:fillRect/>
          </a:stretch>
        </p:blipFill>
        <p:spPr>
          <a:xfrm rot="3434528">
            <a:off x="4150414" y="697645"/>
            <a:ext cx="952500" cy="1143000"/>
          </a:xfrm>
          <a:prstGeom prst="rect">
            <a:avLst/>
          </a:prstGeom>
        </p:spPr>
      </p:pic>
      <p:pic>
        <p:nvPicPr>
          <p:cNvPr id="6" name="Picture 5"/>
          <p:cNvPicPr>
            <a:picLocks noChangeAspect="1"/>
          </p:cNvPicPr>
          <p:nvPr/>
        </p:nvPicPr>
        <p:blipFill>
          <a:blip r:embed="rId5">
            <a:clrChange>
              <a:clrFrom>
                <a:srgbClr val="FFFFFF"/>
              </a:clrFrom>
              <a:clrTo>
                <a:srgbClr val="FFFFFF">
                  <a:alpha val="0"/>
                </a:srgbClr>
              </a:clrTo>
            </a:clrChange>
          </a:blip>
          <a:stretch>
            <a:fillRect/>
          </a:stretch>
        </p:blipFill>
        <p:spPr>
          <a:xfrm>
            <a:off x="2928283" y="1269145"/>
            <a:ext cx="1252745" cy="1287665"/>
          </a:xfrm>
          <a:prstGeom prst="rect">
            <a:avLst/>
          </a:prstGeom>
        </p:spPr>
      </p:pic>
      <p:pic>
        <p:nvPicPr>
          <p:cNvPr id="7" name="Picture 6"/>
          <p:cNvPicPr>
            <a:picLocks noChangeAspect="1"/>
          </p:cNvPicPr>
          <p:nvPr/>
        </p:nvPicPr>
        <p:blipFill>
          <a:blip r:embed="rId6">
            <a:clrChange>
              <a:clrFrom>
                <a:srgbClr val="FDFDFD"/>
              </a:clrFrom>
              <a:clrTo>
                <a:srgbClr val="FDFDFD">
                  <a:alpha val="0"/>
                </a:srgbClr>
              </a:clrTo>
            </a:clrChange>
          </a:blip>
          <a:stretch>
            <a:fillRect/>
          </a:stretch>
        </p:blipFill>
        <p:spPr>
          <a:xfrm>
            <a:off x="3647024" y="1619046"/>
            <a:ext cx="1826729" cy="132853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47024" y="3164325"/>
            <a:ext cx="826719" cy="574570"/>
          </a:xfrm>
          <a:prstGeom prst="rect">
            <a:avLst/>
          </a:prstGeom>
        </p:spPr>
      </p:pic>
      <p:pic>
        <p:nvPicPr>
          <p:cNvPr id="10" name="Picture 9"/>
          <p:cNvPicPr>
            <a:picLocks noChangeAspect="1"/>
          </p:cNvPicPr>
          <p:nvPr/>
        </p:nvPicPr>
        <p:blipFill>
          <a:blip r:embed="rId8">
            <a:clrChange>
              <a:clrFrom>
                <a:srgbClr val="FFFFFF"/>
              </a:clrFrom>
              <a:clrTo>
                <a:srgbClr val="FFFFFF">
                  <a:alpha val="0"/>
                </a:srgbClr>
              </a:clrTo>
            </a:clrChange>
          </a:blip>
          <a:stretch>
            <a:fillRect/>
          </a:stretch>
        </p:blipFill>
        <p:spPr>
          <a:xfrm>
            <a:off x="3834591" y="3705845"/>
            <a:ext cx="954205" cy="991014"/>
          </a:xfrm>
          <a:prstGeom prst="rect">
            <a:avLst/>
          </a:prstGeom>
        </p:spPr>
      </p:pic>
      <p:pic>
        <p:nvPicPr>
          <p:cNvPr id="11" name="Picture 10"/>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58384" y="4552922"/>
            <a:ext cx="1056840" cy="1056840"/>
          </a:xfrm>
          <a:prstGeom prst="rect">
            <a:avLst/>
          </a:prstGeom>
        </p:spPr>
      </p:pic>
      <p:pic>
        <p:nvPicPr>
          <p:cNvPr id="12" name="Picture 11"/>
          <p:cNvPicPr>
            <a:picLocks noChangeAspect="1"/>
          </p:cNvPicPr>
          <p:nvPr/>
        </p:nvPicPr>
        <p:blipFill>
          <a:blip r:embed="rId4">
            <a:clrChange>
              <a:clrFrom>
                <a:srgbClr val="FEFEFE"/>
              </a:clrFrom>
              <a:clrTo>
                <a:srgbClr val="FEFEFE">
                  <a:alpha val="0"/>
                </a:srgbClr>
              </a:clrTo>
            </a:clrChange>
          </a:blip>
          <a:stretch>
            <a:fillRect/>
          </a:stretch>
        </p:blipFill>
        <p:spPr>
          <a:xfrm rot="3434528">
            <a:off x="3474569" y="5245114"/>
            <a:ext cx="720044" cy="864053"/>
          </a:xfrm>
          <a:prstGeom prst="rect">
            <a:avLst/>
          </a:prstGeom>
        </p:spPr>
      </p:pic>
    </p:spTree>
    <p:extLst>
      <p:ext uri="{BB962C8B-B14F-4D97-AF65-F5344CB8AC3E}">
        <p14:creationId xmlns:p14="http://schemas.microsoft.com/office/powerpoint/2010/main" val="322671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28575"/>
            <a:ext cx="7796030" cy="1158140"/>
          </a:xfrm>
        </p:spPr>
        <p:txBody>
          <a:bodyPr/>
          <a:lstStyle/>
          <a:p>
            <a:r>
              <a:rPr lang="en-GB" b="1" cap="none" dirty="0" smtClean="0">
                <a:latin typeface="Arial" panose="020B0604020202020204" pitchFamily="34" charset="0"/>
                <a:cs typeface="Arial" panose="020B0604020202020204" pitchFamily="34" charset="0"/>
              </a:rPr>
              <a:t>Task ideas</a:t>
            </a:r>
            <a:endParaRPr lang="en-GB" b="1" cap="none" dirty="0">
              <a:latin typeface="Arial" panose="020B0604020202020204" pitchFamily="34" charset="0"/>
              <a:cs typeface="Arial" panose="020B0604020202020204" pitchFamily="34" charset="0"/>
            </a:endParaRPr>
          </a:p>
        </p:txBody>
      </p:sp>
      <p:sp>
        <p:nvSpPr>
          <p:cNvPr id="5" name="Text Placeholder 4"/>
          <p:cNvSpPr>
            <a:spLocks noGrp="1"/>
          </p:cNvSpPr>
          <p:nvPr>
            <p:ph type="body" idx="1"/>
          </p:nvPr>
        </p:nvSpPr>
        <p:spPr>
          <a:xfrm>
            <a:off x="201603" y="789568"/>
            <a:ext cx="3591317" cy="679994"/>
          </a:xfrm>
        </p:spPr>
        <p:txBody>
          <a:bodyPr/>
          <a:lstStyle/>
          <a:p>
            <a:r>
              <a:rPr lang="en-GB" dirty="0" smtClean="0"/>
              <a:t>Read aloud tasks</a:t>
            </a:r>
            <a:endParaRPr lang="en-GB" dirty="0"/>
          </a:p>
        </p:txBody>
      </p:sp>
      <p:sp>
        <p:nvSpPr>
          <p:cNvPr id="3" name="Content Placeholder 2"/>
          <p:cNvSpPr>
            <a:spLocks noGrp="1"/>
          </p:cNvSpPr>
          <p:nvPr>
            <p:ph sz="quarter" idx="13"/>
          </p:nvPr>
        </p:nvSpPr>
        <p:spPr>
          <a:xfrm>
            <a:off x="106353" y="1469562"/>
            <a:ext cx="5160972" cy="2512852"/>
          </a:xfrm>
        </p:spPr>
        <p:txBody>
          <a:bodyPr anchor="t">
            <a:noAutofit/>
          </a:bodyPr>
          <a:lstStyle/>
          <a:p>
            <a:pPr>
              <a:spcBef>
                <a:spcPct val="20000"/>
              </a:spcBef>
              <a:buFontTx/>
              <a:buChar char="•"/>
            </a:pPr>
            <a:r>
              <a:rPr lang="en-GB" sz="2800" cap="none" dirty="0">
                <a:latin typeface="Arial" panose="020B0604020202020204" pitchFamily="34" charset="0"/>
                <a:cs typeface="Arial" panose="020B0604020202020204" pitchFamily="34" charset="0"/>
              </a:rPr>
              <a:t> </a:t>
            </a:r>
            <a:r>
              <a:rPr lang="en-GB" sz="2800" cap="none" dirty="0" smtClean="0">
                <a:latin typeface="Arial" panose="020B0604020202020204" pitchFamily="34" charset="0"/>
                <a:cs typeface="Arial" panose="020B0604020202020204" pitchFamily="34" charset="0"/>
              </a:rPr>
              <a:t>Word card games</a:t>
            </a:r>
          </a:p>
          <a:p>
            <a:pPr>
              <a:spcBef>
                <a:spcPct val="20000"/>
              </a:spcBef>
              <a:buFontTx/>
              <a:buChar char="•"/>
            </a:pPr>
            <a:r>
              <a:rPr lang="en-GB" sz="2800" cap="none" dirty="0">
                <a:latin typeface="Arial" panose="020B0604020202020204" pitchFamily="34" charset="0"/>
                <a:cs typeface="Arial" panose="020B0604020202020204" pitchFamily="34" charset="0"/>
              </a:rPr>
              <a:t> </a:t>
            </a:r>
            <a:r>
              <a:rPr lang="en-GB" sz="2800" cap="none" dirty="0" smtClean="0">
                <a:latin typeface="Arial" panose="020B0604020202020204" pitchFamily="34" charset="0"/>
                <a:cs typeface="Arial" panose="020B0604020202020204" pitchFamily="34" charset="0"/>
              </a:rPr>
              <a:t>Rhyming poems</a:t>
            </a:r>
          </a:p>
          <a:p>
            <a:pPr>
              <a:spcBef>
                <a:spcPct val="20000"/>
              </a:spcBef>
              <a:buFontTx/>
              <a:buChar char="•"/>
            </a:pPr>
            <a:r>
              <a:rPr lang="en-GB" sz="2800" cap="none" dirty="0">
                <a:latin typeface="Arial" panose="020B0604020202020204" pitchFamily="34" charset="0"/>
                <a:cs typeface="Arial" panose="020B0604020202020204" pitchFamily="34" charset="0"/>
              </a:rPr>
              <a:t> </a:t>
            </a:r>
            <a:r>
              <a:rPr lang="en-GB" sz="2800" cap="none" dirty="0" smtClean="0">
                <a:latin typeface="Arial" panose="020B0604020202020204" pitchFamily="34" charset="0"/>
                <a:cs typeface="Arial" panose="020B0604020202020204" pitchFamily="34" charset="0"/>
              </a:rPr>
              <a:t>Tongue twisters</a:t>
            </a:r>
          </a:p>
          <a:p>
            <a:pPr>
              <a:spcBef>
                <a:spcPct val="20000"/>
              </a:spcBef>
              <a:buFontTx/>
              <a:buChar char="•"/>
            </a:pPr>
            <a:r>
              <a:rPr lang="en-GB" sz="2800" cap="none" dirty="0" smtClean="0">
                <a:latin typeface="Arial" panose="020B0604020202020204" pitchFamily="34" charset="0"/>
                <a:cs typeface="Arial" panose="020B0604020202020204" pitchFamily="34" charset="0"/>
              </a:rPr>
              <a:t> Categorising</a:t>
            </a:r>
          </a:p>
          <a:p>
            <a:pPr>
              <a:spcBef>
                <a:spcPct val="20000"/>
              </a:spcBef>
              <a:buFontTx/>
              <a:buChar char="•"/>
            </a:pPr>
            <a:r>
              <a:rPr lang="en-GB" sz="2800" cap="none" dirty="0">
                <a:latin typeface="Arial" panose="020B0604020202020204" pitchFamily="34" charset="0"/>
                <a:cs typeface="Arial" panose="020B0604020202020204" pitchFamily="34" charset="0"/>
              </a:rPr>
              <a:t> </a:t>
            </a:r>
            <a:r>
              <a:rPr lang="en-GB" sz="2800" cap="none" dirty="0" smtClean="0">
                <a:latin typeface="Arial" panose="020B0604020202020204" pitchFamily="34" charset="0"/>
                <a:cs typeface="Arial" panose="020B0604020202020204" pitchFamily="34" charset="0"/>
              </a:rPr>
              <a:t>Reading comic strips </a:t>
            </a:r>
          </a:p>
          <a:p>
            <a:pPr>
              <a:spcBef>
                <a:spcPct val="20000"/>
              </a:spcBef>
              <a:buFontTx/>
              <a:buChar char="•"/>
            </a:pPr>
            <a:r>
              <a:rPr lang="en-GB" sz="2800" cap="none" dirty="0" smtClean="0">
                <a:latin typeface="Arial" panose="020B0604020202020204" pitchFamily="34" charset="0"/>
                <a:cs typeface="Arial" panose="020B0604020202020204" pitchFamily="34" charset="0"/>
              </a:rPr>
              <a:t> Song / story (with or without gap-fills)</a:t>
            </a:r>
          </a:p>
        </p:txBody>
      </p:sp>
      <p:sp>
        <p:nvSpPr>
          <p:cNvPr id="6" name="Text Placeholder 5"/>
          <p:cNvSpPr>
            <a:spLocks noGrp="1"/>
          </p:cNvSpPr>
          <p:nvPr>
            <p:ph type="body" sz="quarter" idx="3"/>
          </p:nvPr>
        </p:nvSpPr>
        <p:spPr>
          <a:xfrm>
            <a:off x="4493846" y="797213"/>
            <a:ext cx="3596671" cy="679994"/>
          </a:xfrm>
        </p:spPr>
        <p:txBody>
          <a:bodyPr/>
          <a:lstStyle/>
          <a:p>
            <a:r>
              <a:rPr lang="en-GB" dirty="0" smtClean="0"/>
              <a:t>Transcription tasks</a:t>
            </a:r>
            <a:endParaRPr lang="en-GB" dirty="0"/>
          </a:p>
        </p:txBody>
      </p:sp>
      <p:sp>
        <p:nvSpPr>
          <p:cNvPr id="7" name="Content Placeholder 6"/>
          <p:cNvSpPr>
            <a:spLocks noGrp="1"/>
          </p:cNvSpPr>
          <p:nvPr>
            <p:ph sz="quarter" idx="14"/>
          </p:nvPr>
        </p:nvSpPr>
        <p:spPr>
          <a:xfrm>
            <a:off x="4412366" y="1477207"/>
            <a:ext cx="4173076" cy="2845204"/>
          </a:xfrm>
        </p:spPr>
        <p:txBody>
          <a:bodyPr>
            <a:normAutofit/>
          </a:bodyPr>
          <a:lstStyle/>
          <a:p>
            <a:pPr>
              <a:spcBef>
                <a:spcPct val="20000"/>
              </a:spcBef>
              <a:buFontTx/>
              <a:buChar char="•"/>
            </a:pPr>
            <a:r>
              <a:rPr lang="en-GB" sz="2800" cap="none" dirty="0" smtClean="0">
                <a:latin typeface="Arial" panose="020B0604020202020204" pitchFamily="34" charset="0"/>
                <a:cs typeface="Arial" panose="020B0604020202020204" pitchFamily="34" charset="0"/>
              </a:rPr>
              <a:t> Cognate recognition</a:t>
            </a:r>
          </a:p>
          <a:p>
            <a:pPr>
              <a:spcBef>
                <a:spcPct val="20000"/>
              </a:spcBef>
              <a:buFontTx/>
              <a:buChar char="•"/>
            </a:pPr>
            <a:r>
              <a:rPr lang="en-GB" sz="2800" cap="none" dirty="0" smtClean="0">
                <a:latin typeface="Arial" panose="020B0604020202020204" pitchFamily="34" charset="0"/>
                <a:cs typeface="Arial" panose="020B0604020202020204" pitchFamily="34" charset="0"/>
              </a:rPr>
              <a:t> Syllable squares</a:t>
            </a:r>
          </a:p>
          <a:p>
            <a:pPr>
              <a:spcBef>
                <a:spcPct val="20000"/>
              </a:spcBef>
              <a:buFontTx/>
              <a:buChar char="•"/>
            </a:pPr>
            <a:r>
              <a:rPr lang="en-GB" sz="2800" cap="none" dirty="0" smtClean="0">
                <a:latin typeface="Arial" panose="020B0604020202020204" pitchFamily="34" charset="0"/>
                <a:cs typeface="Arial" panose="020B0604020202020204" pitchFamily="34" charset="0"/>
              </a:rPr>
              <a:t> Transcription</a:t>
            </a:r>
          </a:p>
          <a:p>
            <a:pPr>
              <a:spcBef>
                <a:spcPct val="20000"/>
              </a:spcBef>
              <a:buFontTx/>
              <a:buChar char="•"/>
            </a:pPr>
            <a:r>
              <a:rPr lang="en-GB" sz="2800" cap="none" dirty="0" smtClean="0">
                <a:latin typeface="Arial" panose="020B0604020202020204" pitchFamily="34" charset="0"/>
                <a:cs typeface="Arial" panose="020B0604020202020204" pitchFamily="34" charset="0"/>
              </a:rPr>
              <a:t> Integrated transcription</a:t>
            </a:r>
            <a:endParaRPr lang="en-GB" sz="28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054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500"/>
                                        <p:tgtEl>
                                          <p:spTgt spid="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fade">
                                      <p:cBhvr>
                                        <p:cTn id="42" dur="500"/>
                                        <p:tgtEl>
                                          <p:spTgt spid="7">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fade">
                                      <p:cBhvr>
                                        <p:cTn id="47" dur="500"/>
                                        <p:tgtEl>
                                          <p:spTgt spid="7">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Effect transition="in" filter="fade">
                                      <p:cBhvr>
                                        <p:cTn id="5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091" name="Picture 19" descr="bo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836613"/>
            <a:ext cx="1506537" cy="1458912"/>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cartoon_girl_st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1775" y="476250"/>
            <a:ext cx="1343025" cy="1979613"/>
          </a:xfrm>
          <a:prstGeom prst="rect">
            <a:avLst/>
          </a:prstGeom>
          <a:noFill/>
          <a:extLst>
            <a:ext uri="{909E8E84-426E-40DD-AFC4-6F175D3DCCD1}">
              <a14:hiddenFill xmlns:a14="http://schemas.microsoft.com/office/drawing/2010/main">
                <a:solidFill>
                  <a:srgbClr val="FFFFFF"/>
                </a:solidFill>
              </a14:hiddenFill>
            </a:ext>
          </a:extLst>
        </p:spPr>
      </p:pic>
      <p:sp>
        <p:nvSpPr>
          <p:cNvPr id="3093" name="Rectangle 21">
            <a:hlinkClick r:id="" action="ppaction://noaction">
              <a:snd r:embed="rId5" name="nino.wav"/>
            </a:hlinkClick>
          </p:cNvPr>
          <p:cNvSpPr>
            <a:spLocks noChangeArrowheads="1"/>
          </p:cNvSpPr>
          <p:nvPr/>
        </p:nvSpPr>
        <p:spPr bwMode="auto">
          <a:xfrm>
            <a:off x="122238"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rPr>
              <a:t>ni</a:t>
            </a:r>
            <a:r>
              <a:rPr lang="en-GB" sz="2800" b="1">
                <a:solidFill>
                  <a:prstClr val="black"/>
                </a:solidFill>
                <a:cs typeface="Times New Roman" pitchFamily="18" charset="0"/>
              </a:rPr>
              <a:t>ño</a:t>
            </a:r>
          </a:p>
        </p:txBody>
      </p:sp>
      <p:sp>
        <p:nvSpPr>
          <p:cNvPr id="3094" name="Rectangle 22">
            <a:hlinkClick r:id="" action="ppaction://noaction">
              <a:snd r:embed="rId6" name="nina.wav"/>
            </a:hlinkClick>
          </p:cNvPr>
          <p:cNvSpPr>
            <a:spLocks noChangeArrowheads="1"/>
          </p:cNvSpPr>
          <p:nvPr/>
        </p:nvSpPr>
        <p:spPr bwMode="auto">
          <a:xfrm>
            <a:off x="236855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rPr>
              <a:t>ni</a:t>
            </a:r>
            <a:r>
              <a:rPr lang="en-GB" sz="2800" b="1">
                <a:solidFill>
                  <a:prstClr val="black"/>
                </a:solidFill>
                <a:cs typeface="Times New Roman" pitchFamily="18" charset="0"/>
              </a:rPr>
              <a:t>ña</a:t>
            </a:r>
          </a:p>
        </p:txBody>
      </p:sp>
      <p:pic>
        <p:nvPicPr>
          <p:cNvPr id="3095" name="Picture 23" descr="arg_spider_bw_url"/>
          <p:cNvPicPr>
            <a:picLocks noChangeAspect="1" noChangeArrowheads="1"/>
          </p:cNvPicPr>
          <p:nvPr/>
        </p:nvPicPr>
        <p:blipFill>
          <a:blip r:embed="rId7" cstate="print">
            <a:extLst>
              <a:ext uri="{28A0092B-C50C-407E-A947-70E740481C1C}">
                <a14:useLocalDpi xmlns:a14="http://schemas.microsoft.com/office/drawing/2010/main" val="0"/>
              </a:ext>
            </a:extLst>
          </a:blip>
          <a:srcRect b="5006"/>
          <a:stretch>
            <a:fillRect/>
          </a:stretch>
        </p:blipFill>
        <p:spPr bwMode="auto">
          <a:xfrm>
            <a:off x="4725988" y="333375"/>
            <a:ext cx="1717675" cy="2325688"/>
          </a:xfrm>
          <a:prstGeom prst="rect">
            <a:avLst/>
          </a:prstGeom>
          <a:noFill/>
          <a:extLst>
            <a:ext uri="{909E8E84-426E-40DD-AFC4-6F175D3DCCD1}">
              <a14:hiddenFill xmlns:a14="http://schemas.microsoft.com/office/drawing/2010/main">
                <a:solidFill>
                  <a:srgbClr val="FFFFFF"/>
                </a:solidFill>
              </a14:hiddenFill>
            </a:ext>
          </a:extLst>
        </p:spPr>
      </p:pic>
      <p:sp>
        <p:nvSpPr>
          <p:cNvPr id="3096" name="Rectangle 24">
            <a:hlinkClick r:id="" action="ppaction://noaction">
              <a:snd r:embed="rId8" name="arana.wav"/>
            </a:hlinkClick>
          </p:cNvPr>
          <p:cNvSpPr>
            <a:spLocks noChangeArrowheads="1"/>
          </p:cNvSpPr>
          <p:nvPr/>
        </p:nvSpPr>
        <p:spPr bwMode="auto">
          <a:xfrm>
            <a:off x="4672013"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rPr>
              <a:t>ara</a:t>
            </a:r>
            <a:r>
              <a:rPr lang="en-GB" sz="2800" b="1">
                <a:solidFill>
                  <a:prstClr val="black"/>
                </a:solidFill>
                <a:cs typeface="Times New Roman" pitchFamily="18" charset="0"/>
              </a:rPr>
              <a:t>ña</a:t>
            </a:r>
          </a:p>
        </p:txBody>
      </p:sp>
      <p:pic>
        <p:nvPicPr>
          <p:cNvPr id="3097" name="Picture 25" descr="man8_nt"/>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3850" y="3500438"/>
            <a:ext cx="1628775" cy="2316162"/>
          </a:xfrm>
          <a:prstGeom prst="rect">
            <a:avLst/>
          </a:prstGeom>
          <a:noFill/>
          <a:extLst>
            <a:ext uri="{909E8E84-426E-40DD-AFC4-6F175D3DCCD1}">
              <a14:hiddenFill xmlns:a14="http://schemas.microsoft.com/office/drawing/2010/main">
                <a:solidFill>
                  <a:srgbClr val="FFFFFF"/>
                </a:solidFill>
              </a14:hiddenFill>
            </a:ext>
          </a:extLst>
        </p:spPr>
      </p:pic>
      <p:sp>
        <p:nvSpPr>
          <p:cNvPr id="3098" name="Rectangle 26">
            <a:hlinkClick r:id="" action="ppaction://noaction">
              <a:snd r:embed="rId10" name="senor.wav"/>
            </a:hlinkClick>
          </p:cNvPr>
          <p:cNvSpPr>
            <a:spLocks noChangeArrowheads="1"/>
          </p:cNvSpPr>
          <p:nvPr/>
        </p:nvSpPr>
        <p:spPr bwMode="auto">
          <a:xfrm>
            <a:off x="1079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rPr>
              <a:t>se</a:t>
            </a:r>
            <a:r>
              <a:rPr lang="en-GB" sz="2800" b="1">
                <a:solidFill>
                  <a:prstClr val="black"/>
                </a:solidFill>
                <a:cs typeface="Times New Roman" pitchFamily="18" charset="0"/>
              </a:rPr>
              <a:t>ñor</a:t>
            </a:r>
          </a:p>
        </p:txBody>
      </p:sp>
      <p:pic>
        <p:nvPicPr>
          <p:cNvPr id="3099" name="Picture 27" descr="audio_trails_cartoon_lady"/>
          <p:cNvPicPr>
            <a:picLocks noChangeAspect="1" noChangeArrowheads="1"/>
          </p:cNvPicPr>
          <p:nvPr/>
        </p:nvPicPr>
        <p:blipFill>
          <a:blip r:embed="rId11" cstate="print">
            <a:extLst>
              <a:ext uri="{28A0092B-C50C-407E-A947-70E740481C1C}">
                <a14:useLocalDpi xmlns:a14="http://schemas.microsoft.com/office/drawing/2010/main" val="0"/>
              </a:ext>
            </a:extLst>
          </a:blip>
          <a:srcRect l="4724"/>
          <a:stretch>
            <a:fillRect/>
          </a:stretch>
        </p:blipFill>
        <p:spPr bwMode="auto">
          <a:xfrm>
            <a:off x="3100388" y="3500438"/>
            <a:ext cx="820737" cy="2520950"/>
          </a:xfrm>
          <a:prstGeom prst="rect">
            <a:avLst/>
          </a:prstGeom>
          <a:noFill/>
          <a:extLst>
            <a:ext uri="{909E8E84-426E-40DD-AFC4-6F175D3DCCD1}">
              <a14:hiddenFill xmlns:a14="http://schemas.microsoft.com/office/drawing/2010/main">
                <a:solidFill>
                  <a:srgbClr val="FFFFFF"/>
                </a:solidFill>
              </a14:hiddenFill>
            </a:ext>
          </a:extLst>
        </p:spPr>
      </p:pic>
      <p:sp>
        <p:nvSpPr>
          <p:cNvPr id="3100" name="Rectangle 28">
            <a:hlinkClick r:id="" action="ppaction://noaction">
              <a:snd r:embed="rId12" name="senora.wav"/>
            </a:hlinkClick>
          </p:cNvPr>
          <p:cNvSpPr>
            <a:spLocks noChangeArrowheads="1"/>
          </p:cNvSpPr>
          <p:nvPr/>
        </p:nvSpPr>
        <p:spPr bwMode="auto">
          <a:xfrm>
            <a:off x="23685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rPr>
              <a:t>se</a:t>
            </a:r>
            <a:r>
              <a:rPr lang="en-GB" sz="2800" b="1">
                <a:solidFill>
                  <a:prstClr val="black"/>
                </a:solidFill>
                <a:cs typeface="Times New Roman" pitchFamily="18" charset="0"/>
              </a:rPr>
              <a:t>ñora</a:t>
            </a:r>
          </a:p>
        </p:txBody>
      </p:sp>
      <p:pic>
        <p:nvPicPr>
          <p:cNvPr id="3101" name="Picture 29" descr="ananas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51725" y="333375"/>
            <a:ext cx="1231900" cy="2159000"/>
          </a:xfrm>
          <a:prstGeom prst="rect">
            <a:avLst/>
          </a:prstGeom>
          <a:noFill/>
          <a:extLst>
            <a:ext uri="{909E8E84-426E-40DD-AFC4-6F175D3DCCD1}">
              <a14:hiddenFill xmlns:a14="http://schemas.microsoft.com/office/drawing/2010/main">
                <a:solidFill>
                  <a:srgbClr val="FFFFFF"/>
                </a:solidFill>
              </a14:hiddenFill>
            </a:ext>
          </a:extLst>
        </p:spPr>
      </p:pic>
      <p:sp>
        <p:nvSpPr>
          <p:cNvPr id="3102" name="Rectangle 30">
            <a:hlinkClick r:id="" action="ppaction://noaction">
              <a:snd r:embed="rId14" name="pina.wav"/>
            </a:hlinkClick>
          </p:cNvPr>
          <p:cNvSpPr>
            <a:spLocks noChangeArrowheads="1"/>
          </p:cNvSpPr>
          <p:nvPr/>
        </p:nvSpPr>
        <p:spPr bwMode="auto">
          <a:xfrm>
            <a:off x="694690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rPr>
              <a:t>pi</a:t>
            </a:r>
            <a:r>
              <a:rPr lang="en-GB" sz="2800" b="1">
                <a:solidFill>
                  <a:prstClr val="black"/>
                </a:solidFill>
                <a:cs typeface="Times New Roman" pitchFamily="18" charset="0"/>
              </a:rPr>
              <a:t>ña</a:t>
            </a:r>
          </a:p>
        </p:txBody>
      </p:sp>
      <p:pic>
        <p:nvPicPr>
          <p:cNvPr id="3103" name="Picture 31" descr="espana"/>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33925" y="3776663"/>
            <a:ext cx="1998663" cy="2028825"/>
          </a:xfrm>
          <a:prstGeom prst="rect">
            <a:avLst/>
          </a:prstGeom>
          <a:noFill/>
          <a:extLst>
            <a:ext uri="{909E8E84-426E-40DD-AFC4-6F175D3DCCD1}">
              <a14:hiddenFill xmlns:a14="http://schemas.microsoft.com/office/drawing/2010/main">
                <a:solidFill>
                  <a:srgbClr val="FFFFFF"/>
                </a:solidFill>
              </a14:hiddenFill>
            </a:ext>
          </a:extLst>
        </p:spPr>
      </p:pic>
      <p:sp>
        <p:nvSpPr>
          <p:cNvPr id="3104" name="Rectangle 32">
            <a:hlinkClick r:id="" action="ppaction://noaction">
              <a:snd r:embed="rId16" name="espana.wav"/>
            </a:hlinkClick>
          </p:cNvPr>
          <p:cNvSpPr>
            <a:spLocks noChangeArrowheads="1"/>
          </p:cNvSpPr>
          <p:nvPr/>
        </p:nvSpPr>
        <p:spPr bwMode="auto">
          <a:xfrm>
            <a:off x="4672013"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rPr>
              <a:t>Espa</a:t>
            </a:r>
            <a:r>
              <a:rPr lang="en-GB" sz="2800" b="1">
                <a:solidFill>
                  <a:prstClr val="black"/>
                </a:solidFill>
                <a:cs typeface="Times New Roman" pitchFamily="18" charset="0"/>
              </a:rPr>
              <a:t>ña</a:t>
            </a:r>
          </a:p>
        </p:txBody>
      </p:sp>
      <p:sp>
        <p:nvSpPr>
          <p:cNvPr id="3105" name="Rectangle 33">
            <a:hlinkClick r:id="" action="ppaction://noaction">
              <a:snd r:embed="rId17" name="cumpleanos.wav"/>
            </a:hlinkClick>
          </p:cNvPr>
          <p:cNvSpPr>
            <a:spLocks noChangeArrowheads="1"/>
          </p:cNvSpPr>
          <p:nvPr/>
        </p:nvSpPr>
        <p:spPr bwMode="auto">
          <a:xfrm>
            <a:off x="694690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700" b="1">
                <a:solidFill>
                  <a:prstClr val="black"/>
                </a:solidFill>
              </a:rPr>
              <a:t>cumplea</a:t>
            </a:r>
            <a:r>
              <a:rPr lang="en-GB" sz="2700" b="1">
                <a:solidFill>
                  <a:prstClr val="black"/>
                </a:solidFill>
                <a:cs typeface="Times New Roman" pitchFamily="18" charset="0"/>
              </a:rPr>
              <a:t>ños</a:t>
            </a:r>
          </a:p>
        </p:txBody>
      </p:sp>
      <p:pic>
        <p:nvPicPr>
          <p:cNvPr id="3106" name="Picture 34" descr="birthday%20balloons"/>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948488" y="3621088"/>
            <a:ext cx="2011362" cy="2255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07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ñ</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ñ</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ñ</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ñ</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ñ</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ñ</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ñ</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ñ</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35794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6643" name="Rectangle 19">
            <a:hlinkClick r:id="" action="ppaction://noaction">
              <a:snd r:embed="rId3" name="coche.wav"/>
            </a:hlinkClick>
          </p:cNvPr>
          <p:cNvSpPr>
            <a:spLocks noChangeArrowheads="1"/>
          </p:cNvSpPr>
          <p:nvPr/>
        </p:nvSpPr>
        <p:spPr bwMode="auto">
          <a:xfrm>
            <a:off x="122238"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cs typeface="Arial" charset="0"/>
              </a:rPr>
              <a:t>coche</a:t>
            </a:r>
          </a:p>
        </p:txBody>
      </p:sp>
      <p:sp>
        <p:nvSpPr>
          <p:cNvPr id="26644" name="Rectangle 20">
            <a:hlinkClick r:id="" action="ppaction://noaction">
              <a:snd r:embed="rId4" name="colegio.wav"/>
            </a:hlinkClick>
          </p:cNvPr>
          <p:cNvSpPr>
            <a:spLocks noChangeArrowheads="1"/>
          </p:cNvSpPr>
          <p:nvPr/>
        </p:nvSpPr>
        <p:spPr bwMode="auto">
          <a:xfrm>
            <a:off x="236855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cs typeface="Arial" charset="0"/>
              </a:rPr>
              <a:t>colegio</a:t>
            </a:r>
          </a:p>
        </p:txBody>
      </p:sp>
      <p:sp>
        <p:nvSpPr>
          <p:cNvPr id="26645" name="Rectangle 21">
            <a:hlinkClick r:id="" action="ppaction://noaction">
              <a:snd r:embed="rId5" name="cocodrilo.wav"/>
            </a:hlinkClick>
          </p:cNvPr>
          <p:cNvSpPr>
            <a:spLocks noChangeArrowheads="1"/>
          </p:cNvSpPr>
          <p:nvPr/>
        </p:nvSpPr>
        <p:spPr bwMode="auto">
          <a:xfrm>
            <a:off x="4672013"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cs typeface="Arial" charset="0"/>
              </a:rPr>
              <a:t>cocodrilo</a:t>
            </a:r>
          </a:p>
        </p:txBody>
      </p:sp>
      <p:sp>
        <p:nvSpPr>
          <p:cNvPr id="26646" name="Rectangle 22">
            <a:hlinkClick r:id="" action="ppaction://noaction">
              <a:snd r:embed="rId6" name="cobra.wav"/>
            </a:hlinkClick>
          </p:cNvPr>
          <p:cNvSpPr>
            <a:spLocks noChangeArrowheads="1"/>
          </p:cNvSpPr>
          <p:nvPr/>
        </p:nvSpPr>
        <p:spPr bwMode="auto">
          <a:xfrm>
            <a:off x="1079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cs typeface="Arial" charset="0"/>
              </a:rPr>
              <a:t>cobra</a:t>
            </a:r>
          </a:p>
        </p:txBody>
      </p:sp>
      <p:sp>
        <p:nvSpPr>
          <p:cNvPr id="26647" name="Rectangle 23">
            <a:hlinkClick r:id="" action="ppaction://noaction">
              <a:snd r:embed="rId7" name="COHETE.wav"/>
            </a:hlinkClick>
          </p:cNvPr>
          <p:cNvSpPr>
            <a:spLocks noChangeArrowheads="1"/>
          </p:cNvSpPr>
          <p:nvPr/>
        </p:nvSpPr>
        <p:spPr bwMode="auto">
          <a:xfrm>
            <a:off x="236855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cs typeface="Arial" charset="0"/>
              </a:rPr>
              <a:t>cohete</a:t>
            </a:r>
          </a:p>
        </p:txBody>
      </p:sp>
      <p:sp>
        <p:nvSpPr>
          <p:cNvPr id="26648" name="Rectangle 24">
            <a:hlinkClick r:id="" action="ppaction://noaction">
              <a:snd r:embed="rId8" name="conejo.wav"/>
            </a:hlinkClick>
          </p:cNvPr>
          <p:cNvSpPr>
            <a:spLocks noChangeArrowheads="1"/>
          </p:cNvSpPr>
          <p:nvPr/>
        </p:nvSpPr>
        <p:spPr bwMode="auto">
          <a:xfrm>
            <a:off x="6946900" y="270827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cs typeface="Arial" charset="0"/>
              </a:rPr>
              <a:t>conejo</a:t>
            </a:r>
          </a:p>
        </p:txBody>
      </p:sp>
      <p:sp>
        <p:nvSpPr>
          <p:cNvPr id="26649" name="Rectangle 25">
            <a:hlinkClick r:id="" action="ppaction://noaction">
              <a:snd r:embed="rId9" name="coliflor.wav"/>
            </a:hlinkClick>
          </p:cNvPr>
          <p:cNvSpPr>
            <a:spLocks noChangeArrowheads="1"/>
          </p:cNvSpPr>
          <p:nvPr/>
        </p:nvSpPr>
        <p:spPr bwMode="auto">
          <a:xfrm>
            <a:off x="4672013"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800" b="1">
                <a:solidFill>
                  <a:prstClr val="black"/>
                </a:solidFill>
                <a:cs typeface="Times New Roman" pitchFamily="18" charset="0"/>
              </a:rPr>
              <a:t>coliflor</a:t>
            </a:r>
          </a:p>
        </p:txBody>
      </p:sp>
      <p:sp>
        <p:nvSpPr>
          <p:cNvPr id="26650" name="Rectangle 26">
            <a:hlinkClick r:id="" action="ppaction://noaction">
              <a:snd r:embed="rId10" name="cocina.wav"/>
            </a:hlinkClick>
          </p:cNvPr>
          <p:cNvSpPr>
            <a:spLocks noChangeArrowheads="1"/>
          </p:cNvSpPr>
          <p:nvPr/>
        </p:nvSpPr>
        <p:spPr bwMode="auto">
          <a:xfrm>
            <a:off x="6946900" y="6092825"/>
            <a:ext cx="2089150" cy="649288"/>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sz="2700" b="1">
                <a:solidFill>
                  <a:prstClr val="black"/>
                </a:solidFill>
                <a:cs typeface="Times New Roman" pitchFamily="18" charset="0"/>
              </a:rPr>
              <a:t>cocina</a:t>
            </a:r>
          </a:p>
        </p:txBody>
      </p:sp>
      <p:pic>
        <p:nvPicPr>
          <p:cNvPr id="26652" name="Picture 28" descr="CA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2238" y="1125538"/>
            <a:ext cx="2146300" cy="901700"/>
          </a:xfrm>
          <a:prstGeom prst="rect">
            <a:avLst/>
          </a:prstGeom>
          <a:noFill/>
          <a:extLst>
            <a:ext uri="{909E8E84-426E-40DD-AFC4-6F175D3DCCD1}">
              <a14:hiddenFill xmlns:a14="http://schemas.microsoft.com/office/drawing/2010/main">
                <a:solidFill>
                  <a:srgbClr val="FFFFFF"/>
                </a:solidFill>
              </a14:hiddenFill>
            </a:ext>
          </a:extLst>
        </p:spPr>
      </p:pic>
      <p:pic>
        <p:nvPicPr>
          <p:cNvPr id="26654" name="Picture 30" descr="Okapilco_School_Clipart_Image_Colo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339975" y="404813"/>
            <a:ext cx="2160588" cy="2241550"/>
          </a:xfrm>
          <a:prstGeom prst="rect">
            <a:avLst/>
          </a:prstGeom>
          <a:noFill/>
          <a:extLst>
            <a:ext uri="{909E8E84-426E-40DD-AFC4-6F175D3DCCD1}">
              <a14:hiddenFill xmlns:a14="http://schemas.microsoft.com/office/drawing/2010/main">
                <a:solidFill>
                  <a:srgbClr val="FFFFFF"/>
                </a:solidFill>
              </a14:hiddenFill>
            </a:ext>
          </a:extLst>
        </p:spPr>
      </p:pic>
      <p:sp>
        <p:nvSpPr>
          <p:cNvPr id="26655" name="Rectangle 31"/>
          <p:cNvSpPr>
            <a:spLocks noChangeArrowheads="1"/>
          </p:cNvSpPr>
          <p:nvPr/>
        </p:nvSpPr>
        <p:spPr bwMode="auto">
          <a:xfrm rot="-2140263">
            <a:off x="2282825" y="592138"/>
            <a:ext cx="1296988" cy="3603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26656" name="Rectangle 32"/>
          <p:cNvSpPr>
            <a:spLocks noChangeArrowheads="1"/>
          </p:cNvSpPr>
          <p:nvPr/>
        </p:nvSpPr>
        <p:spPr bwMode="auto">
          <a:xfrm rot="2849373">
            <a:off x="3398044" y="613569"/>
            <a:ext cx="1152525" cy="3603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pic>
        <p:nvPicPr>
          <p:cNvPr id="26658" name="Picture 34" descr="crocadil"/>
          <p:cNvPicPr>
            <a:picLocks noChangeAspect="1" noChangeArrowheads="1"/>
          </p:cNvPicPr>
          <p:nvPr/>
        </p:nvPicPr>
        <p:blipFill>
          <a:blip r:embed="rId13" cstate="print">
            <a:extLst>
              <a:ext uri="{28A0092B-C50C-407E-A947-70E740481C1C}">
                <a14:useLocalDpi xmlns:a14="http://schemas.microsoft.com/office/drawing/2010/main" val="0"/>
              </a:ext>
            </a:extLst>
          </a:blip>
          <a:srcRect l="9691" r="14537"/>
          <a:stretch>
            <a:fillRect/>
          </a:stretch>
        </p:blipFill>
        <p:spPr bwMode="auto">
          <a:xfrm>
            <a:off x="4675188" y="403225"/>
            <a:ext cx="2057400" cy="2089150"/>
          </a:xfrm>
          <a:prstGeom prst="rect">
            <a:avLst/>
          </a:prstGeom>
          <a:noFill/>
          <a:extLst>
            <a:ext uri="{909E8E84-426E-40DD-AFC4-6F175D3DCCD1}">
              <a14:hiddenFill xmlns:a14="http://schemas.microsoft.com/office/drawing/2010/main">
                <a:solidFill>
                  <a:srgbClr val="FFFFFF"/>
                </a:solidFill>
              </a14:hiddenFill>
            </a:ext>
          </a:extLst>
        </p:spPr>
      </p:pic>
      <p:pic>
        <p:nvPicPr>
          <p:cNvPr id="26660" name="Picture 36" descr="rabbit"/>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48488" y="333375"/>
            <a:ext cx="1951037" cy="2100263"/>
          </a:xfrm>
          <a:prstGeom prst="rect">
            <a:avLst/>
          </a:prstGeom>
          <a:noFill/>
          <a:extLst>
            <a:ext uri="{909E8E84-426E-40DD-AFC4-6F175D3DCCD1}">
              <a14:hiddenFill xmlns:a14="http://schemas.microsoft.com/office/drawing/2010/main">
                <a:solidFill>
                  <a:srgbClr val="FFFFFF"/>
                </a:solidFill>
              </a14:hiddenFill>
            </a:ext>
          </a:extLst>
        </p:spPr>
      </p:pic>
      <p:pic>
        <p:nvPicPr>
          <p:cNvPr id="26664" name="Picture 40" descr="Cobra"/>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38150" y="3644900"/>
            <a:ext cx="1612900" cy="2151063"/>
          </a:xfrm>
          <a:prstGeom prst="rect">
            <a:avLst/>
          </a:prstGeom>
          <a:noFill/>
          <a:extLst>
            <a:ext uri="{909E8E84-426E-40DD-AFC4-6F175D3DCCD1}">
              <a14:hiddenFill xmlns:a14="http://schemas.microsoft.com/office/drawing/2010/main">
                <a:solidFill>
                  <a:srgbClr val="FFFFFF"/>
                </a:solidFill>
              </a14:hiddenFill>
            </a:ext>
          </a:extLst>
        </p:spPr>
      </p:pic>
      <p:pic>
        <p:nvPicPr>
          <p:cNvPr id="26666" name="Picture 42" descr="rocket"/>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11413" y="3711575"/>
            <a:ext cx="2093912" cy="2093913"/>
          </a:xfrm>
          <a:prstGeom prst="rect">
            <a:avLst/>
          </a:prstGeom>
          <a:noFill/>
          <a:extLst>
            <a:ext uri="{909E8E84-426E-40DD-AFC4-6F175D3DCCD1}">
              <a14:hiddenFill xmlns:a14="http://schemas.microsoft.com/office/drawing/2010/main">
                <a:solidFill>
                  <a:srgbClr val="FFFFFF"/>
                </a:solidFill>
              </a14:hiddenFill>
            </a:ext>
          </a:extLst>
        </p:spPr>
      </p:pic>
      <p:pic>
        <p:nvPicPr>
          <p:cNvPr id="26668" name="Picture 44" descr="ClipartCauli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724400" y="3984625"/>
            <a:ext cx="1863725" cy="1535113"/>
          </a:xfrm>
          <a:prstGeom prst="rect">
            <a:avLst/>
          </a:prstGeom>
          <a:noFill/>
          <a:extLst>
            <a:ext uri="{909E8E84-426E-40DD-AFC4-6F175D3DCCD1}">
              <a14:hiddenFill xmlns:a14="http://schemas.microsoft.com/office/drawing/2010/main">
                <a:solidFill>
                  <a:srgbClr val="FFFFFF"/>
                </a:solidFill>
              </a14:hiddenFill>
            </a:ext>
          </a:extLst>
        </p:spPr>
      </p:pic>
      <p:pic>
        <p:nvPicPr>
          <p:cNvPr id="26670" name="Picture 46" descr="toxmystery_kitchen"/>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948488" y="3933825"/>
            <a:ext cx="2087562" cy="158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467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368809"/>
            <a:ext cx="7797662" cy="1151965"/>
          </a:xfrm>
        </p:spPr>
        <p:txBody>
          <a:bodyPr/>
          <a:lstStyle/>
          <a:p>
            <a:r>
              <a:rPr lang="en-GB" b="1" cap="none" dirty="0" smtClean="0">
                <a:latin typeface="Arial" panose="020B0604020202020204" pitchFamily="34" charset="0"/>
                <a:cs typeface="Arial" panose="020B0604020202020204" pitchFamily="34" charset="0"/>
              </a:rPr>
              <a:t>Why?</a:t>
            </a:r>
            <a:endParaRPr lang="en-GB" b="1" cap="none"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416815" y="1667078"/>
            <a:ext cx="7796030" cy="3587674"/>
          </a:xfrm>
        </p:spPr>
        <p:txBody>
          <a:bodyPr anchor="t">
            <a:noAutofit/>
          </a:bodyPr>
          <a:lstStyle/>
          <a:p>
            <a:pPr>
              <a:spcBef>
                <a:spcPct val="20000"/>
              </a:spcBef>
              <a:buFontTx/>
              <a:buChar char="•"/>
            </a:pPr>
            <a:r>
              <a:rPr lang="en-GB" sz="2800" cap="none" dirty="0" smtClean="0">
                <a:latin typeface="Arial" panose="020B0604020202020204" pitchFamily="34" charset="0"/>
                <a:cs typeface="Arial" panose="020B0604020202020204" pitchFamily="34" charset="0"/>
              </a:rPr>
              <a:t>Develops pronunciation</a:t>
            </a:r>
          </a:p>
          <a:p>
            <a:pPr>
              <a:spcBef>
                <a:spcPct val="20000"/>
              </a:spcBef>
              <a:buFontTx/>
              <a:buChar char="•"/>
            </a:pPr>
            <a:r>
              <a:rPr lang="en-GB" sz="2800" cap="none" dirty="0" smtClean="0">
                <a:latin typeface="Arial" panose="020B0604020202020204" pitchFamily="34" charset="0"/>
                <a:cs typeface="Arial" panose="020B0604020202020204" pitchFamily="34" charset="0"/>
              </a:rPr>
              <a:t>Builds pattern-finding and link-making</a:t>
            </a:r>
          </a:p>
          <a:p>
            <a:pPr>
              <a:spcBef>
                <a:spcPct val="20000"/>
              </a:spcBef>
              <a:buFontTx/>
              <a:buChar char="•"/>
            </a:pPr>
            <a:r>
              <a:rPr lang="en-GB" sz="2800" cap="none" dirty="0" smtClean="0">
                <a:latin typeface="Arial" panose="020B0604020202020204" pitchFamily="34" charset="0"/>
                <a:cs typeface="Arial" panose="020B0604020202020204" pitchFamily="34" charset="0"/>
              </a:rPr>
              <a:t>Increases autonomy</a:t>
            </a:r>
          </a:p>
          <a:p>
            <a:pPr>
              <a:spcBef>
                <a:spcPct val="20000"/>
              </a:spcBef>
              <a:buFontTx/>
              <a:buChar char="•"/>
            </a:pPr>
            <a:r>
              <a:rPr lang="en-GB" sz="2800" cap="none" dirty="0" smtClean="0">
                <a:latin typeface="Arial" panose="020B0604020202020204" pitchFamily="34" charset="0"/>
                <a:cs typeface="Arial" panose="020B0604020202020204" pitchFamily="34" charset="0"/>
              </a:rPr>
              <a:t>Improves confidence in production and performance</a:t>
            </a:r>
          </a:p>
          <a:p>
            <a:pPr>
              <a:spcBef>
                <a:spcPct val="20000"/>
              </a:spcBef>
              <a:buFontTx/>
              <a:buChar char="•"/>
            </a:pPr>
            <a:r>
              <a:rPr lang="en-GB" sz="2800" cap="none" dirty="0" smtClean="0">
                <a:latin typeface="Arial" panose="020B0604020202020204" pitchFamily="34" charset="0"/>
                <a:cs typeface="Arial" panose="020B0604020202020204" pitchFamily="34" charset="0"/>
              </a:rPr>
              <a:t>Facilitates comprehension</a:t>
            </a:r>
            <a:endParaRPr lang="en-GB" sz="28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211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Group 2"/>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342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co</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co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co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co</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co</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co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co</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9600" b="1" i="0" u="none" strike="noStrike" cap="none" normalizeH="0" baseline="0" smtClean="0">
                          <a:ln>
                            <a:noFill/>
                          </a:ln>
                          <a:solidFill>
                            <a:schemeClr val="tx1"/>
                          </a:solidFill>
                          <a:effectLst/>
                          <a:latin typeface="Arial" charset="0"/>
                          <a:cs typeface="Times New Roman" pitchFamily="18" charset="0"/>
                        </a:rPr>
                        <a:t>co</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2828408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ChangeArrowheads="1"/>
          </p:cNvSpPr>
          <p:nvPr/>
        </p:nvSpPr>
        <p:spPr bwMode="auto">
          <a:xfrm>
            <a:off x="2000250" y="1847566"/>
            <a:ext cx="607218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GB" sz="2400" i="1" dirty="0">
                <a:solidFill>
                  <a:prstClr val="black"/>
                </a:solidFill>
                <a:latin typeface="Arial" panose="020B0604020202020204" pitchFamily="34" charset="0"/>
                <a:ea typeface="Times New Roman" panose="02020603050405020304" pitchFamily="18" charset="0"/>
                <a:cs typeface="Arial" panose="020B0604020202020204" pitchFamily="34" charset="0"/>
              </a:rPr>
              <a:t>1. </a:t>
            </a:r>
            <a:r>
              <a:rPr lang="en-GB" sz="24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Ich</a:t>
            </a:r>
            <a:r>
              <a:rPr lang="en-GB" sz="2400"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GB" sz="24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schlafe</a:t>
            </a:r>
            <a:r>
              <a:rPr lang="en-GB" sz="2400" i="1" dirty="0">
                <a:solidFill>
                  <a:prstClr val="black"/>
                </a:solidFill>
                <a:latin typeface="Arial" panose="020B0604020202020204" pitchFamily="34" charset="0"/>
                <a:ea typeface="Times New Roman" panose="02020603050405020304" pitchFamily="18" charset="0"/>
                <a:cs typeface="Arial" panose="020B0604020202020204" pitchFamily="34" charset="0"/>
              </a:rPr>
              <a:t> auf </a:t>
            </a:r>
            <a:r>
              <a:rPr lang="en-GB" sz="24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einer</a:t>
            </a:r>
            <a:r>
              <a:rPr lang="en-GB" sz="2400"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GB" sz="24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Matratze</a:t>
            </a:r>
            <a:r>
              <a:rPr lang="en-GB" sz="2400" i="1"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pPr>
            <a:r>
              <a:rPr lang="en-GB" sz="2400"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GB" sz="24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Ich</a:t>
            </a:r>
            <a:r>
              <a:rPr lang="en-GB" sz="2400" i="1" dirty="0">
                <a:solidFill>
                  <a:prstClr val="black"/>
                </a:solidFill>
                <a:latin typeface="Arial" panose="020B0604020202020204" pitchFamily="34" charset="0"/>
                <a:ea typeface="Times New Roman" panose="02020603050405020304" pitchFamily="18" charset="0"/>
                <a:cs typeface="Arial" panose="020B0604020202020204" pitchFamily="34" charset="0"/>
              </a:rPr>
              <a:t> bin </a:t>
            </a:r>
            <a:r>
              <a:rPr lang="en-GB" sz="24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eine</a:t>
            </a:r>
            <a:r>
              <a:rPr lang="en-GB" sz="2400"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GB" sz="2400" i="1" dirty="0" err="1">
                <a:solidFill>
                  <a:prstClr val="black"/>
                </a:solidFill>
                <a:latin typeface="Arial" panose="020B0604020202020204" pitchFamily="34" charset="0"/>
                <a:ea typeface="Times New Roman" panose="02020603050405020304" pitchFamily="18" charset="0"/>
                <a:cs typeface="Arial" panose="020B0604020202020204" pitchFamily="34" charset="0"/>
              </a:rPr>
              <a:t>kleine</a:t>
            </a:r>
            <a:r>
              <a:rPr lang="en-GB" sz="2400" i="1"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sz="12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eaLnBrk="0" fontAlgn="base" hangingPunct="0">
              <a:spcBef>
                <a:spcPct val="0"/>
              </a:spcBef>
              <a:spcAft>
                <a:spcPct val="0"/>
              </a:spcAft>
            </a:pPr>
            <a:r>
              <a:rPr lang="en-GB" sz="2400" i="1" dirty="0">
                <a:solidFill>
                  <a:prstClr val="black"/>
                </a:solidFill>
                <a:latin typeface="Arial" panose="020B0604020202020204" pitchFamily="34" charset="0"/>
                <a:cs typeface="Arial" panose="020B0604020202020204" pitchFamily="34" charset="0"/>
              </a:rPr>
              <a:t>2. </a:t>
            </a:r>
            <a:r>
              <a:rPr lang="en-GB" sz="2400" i="1" dirty="0" err="1">
                <a:solidFill>
                  <a:prstClr val="black"/>
                </a:solidFill>
                <a:latin typeface="Arial" panose="020B0604020202020204" pitchFamily="34" charset="0"/>
                <a:cs typeface="Arial" panose="020B0604020202020204" pitchFamily="34" charset="0"/>
              </a:rPr>
              <a:t>Hier</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ist</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mein</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neues</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Haus</a:t>
            </a:r>
            <a:r>
              <a:rPr lang="en-GB" sz="2400" i="1" dirty="0">
                <a:solidFill>
                  <a:prstClr val="black"/>
                </a:solidFill>
                <a:latin typeface="Arial" panose="020B0604020202020204" pitchFamily="34" charset="0"/>
                <a:cs typeface="Arial" panose="020B0604020202020204" pitchFamily="34" charset="0"/>
              </a:rPr>
              <a:t>,</a:t>
            </a:r>
            <a:endParaRPr lang="en-US" sz="120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Hier</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wohnt</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meine</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liebe</a:t>
            </a:r>
            <a:r>
              <a:rPr lang="en-GB" sz="2400" i="1" dirty="0">
                <a:solidFill>
                  <a:prstClr val="black"/>
                </a:solidFill>
                <a:latin typeface="Arial" panose="020B0604020202020204" pitchFamily="34" charset="0"/>
                <a:cs typeface="Arial" panose="020B0604020202020204" pitchFamily="34" charset="0"/>
              </a:rPr>
              <a:t> ………………….</a:t>
            </a:r>
            <a:endParaRPr lang="en-US" sz="120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GB" sz="2400" i="1" dirty="0">
                <a:solidFill>
                  <a:prstClr val="black"/>
                </a:solidFill>
                <a:latin typeface="Arial" panose="020B0604020202020204" pitchFamily="34" charset="0"/>
                <a:cs typeface="Arial" panose="020B0604020202020204" pitchFamily="34" charset="0"/>
              </a:rPr>
              <a:t>3. </a:t>
            </a:r>
            <a:r>
              <a:rPr lang="en-GB" sz="2400" i="1" dirty="0" err="1">
                <a:solidFill>
                  <a:prstClr val="black"/>
                </a:solidFill>
                <a:latin typeface="Arial" panose="020B0604020202020204" pitchFamily="34" charset="0"/>
                <a:cs typeface="Arial" panose="020B0604020202020204" pitchFamily="34" charset="0"/>
              </a:rPr>
              <a:t>Wie</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heißt</a:t>
            </a:r>
            <a:r>
              <a:rPr lang="en-GB" sz="2400" i="1" dirty="0">
                <a:solidFill>
                  <a:prstClr val="black"/>
                </a:solidFill>
                <a:latin typeface="Arial" panose="020B0604020202020204" pitchFamily="34" charset="0"/>
                <a:cs typeface="Arial" panose="020B0604020202020204" pitchFamily="34" charset="0"/>
              </a:rPr>
              <a:t> du?</a:t>
            </a:r>
            <a:endParaRPr lang="en-US" sz="120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GB" sz="2400" i="1" dirty="0">
                <a:solidFill>
                  <a:prstClr val="black"/>
                </a:solidFill>
                <a:latin typeface="Arial" panose="020B0604020202020204" pitchFamily="34" charset="0"/>
                <a:cs typeface="Arial" panose="020B0604020202020204" pitchFamily="34" charset="0"/>
              </a:rPr>
              <a:t>   Und </a:t>
            </a:r>
            <a:r>
              <a:rPr lang="en-GB" sz="2400" i="1" dirty="0" err="1">
                <a:solidFill>
                  <a:prstClr val="black"/>
                </a:solidFill>
                <a:latin typeface="Arial" panose="020B0604020202020204" pitchFamily="34" charset="0"/>
                <a:cs typeface="Arial" panose="020B0604020202020204" pitchFamily="34" charset="0"/>
              </a:rPr>
              <a:t>wie</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heißt</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deine</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schöne</a:t>
            </a:r>
            <a:r>
              <a:rPr lang="en-GB" sz="2400" i="1" dirty="0">
                <a:solidFill>
                  <a:prstClr val="black"/>
                </a:solidFill>
                <a:latin typeface="Arial" panose="020B0604020202020204" pitchFamily="34" charset="0"/>
                <a:cs typeface="Arial" panose="020B0604020202020204" pitchFamily="34" charset="0"/>
              </a:rPr>
              <a:t> …………..?</a:t>
            </a:r>
            <a:endParaRPr lang="en-US" sz="120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GB" sz="2400" i="1" dirty="0" smtClean="0">
                <a:solidFill>
                  <a:prstClr val="black"/>
                </a:solidFill>
                <a:latin typeface="Arial" panose="020B0604020202020204" pitchFamily="34" charset="0"/>
                <a:cs typeface="Arial" panose="020B0604020202020204" pitchFamily="34" charset="0"/>
              </a:rPr>
              <a:t>4. </a:t>
            </a:r>
            <a:r>
              <a:rPr lang="en-GB" sz="2400" i="1" dirty="0">
                <a:solidFill>
                  <a:prstClr val="black"/>
                </a:solidFill>
                <a:latin typeface="Arial" panose="020B0604020202020204" pitchFamily="34" charset="0"/>
                <a:cs typeface="Arial" panose="020B0604020202020204" pitchFamily="34" charset="0"/>
              </a:rPr>
              <a:t>Was </a:t>
            </a:r>
            <a:r>
              <a:rPr lang="en-GB" sz="2400" i="1" dirty="0" err="1">
                <a:solidFill>
                  <a:prstClr val="black"/>
                </a:solidFill>
                <a:latin typeface="Arial" panose="020B0604020202020204" pitchFamily="34" charset="0"/>
                <a:cs typeface="Arial" panose="020B0604020202020204" pitchFamily="34" charset="0"/>
              </a:rPr>
              <a:t>ist</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unter</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dem</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Tisch</a:t>
            </a:r>
            <a:r>
              <a:rPr lang="en-GB" sz="2400" i="1" dirty="0">
                <a:solidFill>
                  <a:prstClr val="black"/>
                </a:solidFill>
                <a:latin typeface="Arial" panose="020B0604020202020204" pitchFamily="34" charset="0"/>
                <a:cs typeface="Arial" panose="020B0604020202020204" pitchFamily="34" charset="0"/>
              </a:rPr>
              <a:t>?</a:t>
            </a:r>
            <a:endParaRPr lang="en-US" sz="1200" dirty="0">
              <a:solidFill>
                <a:prstClr val="black"/>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GB" sz="2400" i="1" dirty="0">
                <a:solidFill>
                  <a:prstClr val="black"/>
                </a:solidFill>
                <a:latin typeface="Arial" panose="020B0604020202020204" pitchFamily="34" charset="0"/>
                <a:cs typeface="Arial" panose="020B0604020202020204" pitchFamily="34" charset="0"/>
              </a:rPr>
              <a:t>   Ach, nein, das </a:t>
            </a:r>
            <a:r>
              <a:rPr lang="en-GB" sz="2400" i="1" dirty="0" err="1">
                <a:solidFill>
                  <a:prstClr val="black"/>
                </a:solidFill>
                <a:latin typeface="Arial" panose="020B0604020202020204" pitchFamily="34" charset="0"/>
                <a:cs typeface="Arial" panose="020B0604020202020204" pitchFamily="34" charset="0"/>
              </a:rPr>
              <a:t>ist</a:t>
            </a:r>
            <a:r>
              <a:rPr lang="en-GB" sz="2400" i="1" dirty="0">
                <a:solidFill>
                  <a:prstClr val="black"/>
                </a:solidFill>
                <a:latin typeface="Arial" panose="020B0604020202020204" pitchFamily="34" charset="0"/>
                <a:cs typeface="Arial" panose="020B0604020202020204" pitchFamily="34" charset="0"/>
              </a:rPr>
              <a:t> </a:t>
            </a:r>
            <a:r>
              <a:rPr lang="en-GB" sz="2400" i="1" dirty="0" err="1">
                <a:solidFill>
                  <a:prstClr val="black"/>
                </a:solidFill>
                <a:latin typeface="Arial" panose="020B0604020202020204" pitchFamily="34" charset="0"/>
                <a:cs typeface="Arial" panose="020B0604020202020204" pitchFamily="34" charset="0"/>
              </a:rPr>
              <a:t>mein</a:t>
            </a:r>
            <a:r>
              <a:rPr lang="en-GB" sz="2400" i="1" dirty="0">
                <a:solidFill>
                  <a:prstClr val="black"/>
                </a:solidFill>
                <a:latin typeface="Arial" panose="020B0604020202020204" pitchFamily="34" charset="0"/>
                <a:cs typeface="Arial" panose="020B0604020202020204" pitchFamily="34" charset="0"/>
              </a:rPr>
              <a:t> …………….</a:t>
            </a:r>
            <a:endParaRPr lang="en-GB" sz="2000" dirty="0">
              <a:solidFill>
                <a:prstClr val="black"/>
              </a:solidFill>
              <a:latin typeface="Arial" panose="020B0604020202020204" pitchFamily="34" charset="0"/>
              <a:cs typeface="Arial" panose="020B0604020202020204" pitchFamily="34" charset="0"/>
            </a:endParaRPr>
          </a:p>
        </p:txBody>
      </p:sp>
      <p:sp>
        <p:nvSpPr>
          <p:cNvPr id="2051" name="Rectangle 2"/>
          <p:cNvSpPr>
            <a:spLocks noChangeArrowheads="1"/>
          </p:cNvSpPr>
          <p:nvPr/>
        </p:nvSpPr>
        <p:spPr bwMode="auto">
          <a:xfrm>
            <a:off x="1071563" y="214313"/>
            <a:ext cx="6715125" cy="6461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GB" sz="3600" b="1">
                <a:solidFill>
                  <a:prstClr val="black"/>
                </a:solidFill>
                <a:latin typeface="AntigoniBd" pitchFamily="34" charset="0"/>
              </a:rPr>
              <a:t>Welches Tier ist das? </a:t>
            </a:r>
            <a:endParaRPr lang="en-US" sz="3600" b="1">
              <a:solidFill>
                <a:prstClr val="black"/>
              </a:solidFill>
              <a:latin typeface="AntigoniBd" pitchFamily="34" charset="0"/>
            </a:endParaRPr>
          </a:p>
        </p:txBody>
      </p:sp>
      <p:pic>
        <p:nvPicPr>
          <p:cNvPr id="2052" name="Picture 2" descr="fd0093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8063" y="1071563"/>
            <a:ext cx="13081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3" descr="bd08716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850" y="1243633"/>
            <a:ext cx="15494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4" descr="bd07893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0850" y="4929188"/>
            <a:ext cx="17145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5" descr="an02354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6625" y="4929188"/>
            <a:ext cx="14732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9779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357188" y="1571625"/>
            <a:ext cx="8429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GB" sz="3200">
                <a:solidFill>
                  <a:prstClr val="black"/>
                </a:solidFill>
              </a:rPr>
              <a:t>Una cacatrepa que trepa tiene tres cacatrepitos</a:t>
            </a:r>
            <a:endParaRPr lang="en-US" sz="3200">
              <a:solidFill>
                <a:prstClr val="black"/>
              </a:solidFill>
            </a:endParaRPr>
          </a:p>
        </p:txBody>
      </p:sp>
      <p:sp>
        <p:nvSpPr>
          <p:cNvPr id="2051" name="TextBox 4"/>
          <p:cNvSpPr txBox="1">
            <a:spLocks noChangeArrowheads="1"/>
          </p:cNvSpPr>
          <p:nvPr/>
        </p:nvSpPr>
        <p:spPr bwMode="auto">
          <a:xfrm>
            <a:off x="500063" y="4286250"/>
            <a:ext cx="8429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GB" sz="3600">
                <a:solidFill>
                  <a:prstClr val="black"/>
                </a:solidFill>
              </a:rPr>
              <a:t>Tres tristes tigres tragaban trigo en un trigal</a:t>
            </a:r>
            <a:endParaRPr lang="en-US" sz="3600">
              <a:solidFill>
                <a:prstClr val="black"/>
              </a:solidFill>
            </a:endParaRPr>
          </a:p>
        </p:txBody>
      </p:sp>
      <p:sp>
        <p:nvSpPr>
          <p:cNvPr id="2052" name="TextBox 5"/>
          <p:cNvSpPr txBox="1">
            <a:spLocks noChangeArrowheads="1"/>
          </p:cNvSpPr>
          <p:nvPr/>
        </p:nvSpPr>
        <p:spPr bwMode="auto">
          <a:xfrm>
            <a:off x="428625" y="4867275"/>
            <a:ext cx="8429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GB" sz="2400" i="1">
                <a:solidFill>
                  <a:prstClr val="black"/>
                </a:solidFill>
              </a:rPr>
              <a:t>(Three sad tigers were swallowing wheat in a wheat field )</a:t>
            </a:r>
            <a:endParaRPr lang="en-US" sz="2400" i="1">
              <a:solidFill>
                <a:prstClr val="black"/>
              </a:solidFill>
            </a:endParaRPr>
          </a:p>
        </p:txBody>
      </p:sp>
      <p:sp>
        <p:nvSpPr>
          <p:cNvPr id="2053" name="TextBox 6"/>
          <p:cNvSpPr txBox="1">
            <a:spLocks noChangeArrowheads="1"/>
          </p:cNvSpPr>
          <p:nvPr/>
        </p:nvSpPr>
        <p:spPr bwMode="auto">
          <a:xfrm>
            <a:off x="285750" y="2143125"/>
            <a:ext cx="8429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GB" sz="2800" i="1">
                <a:solidFill>
                  <a:prstClr val="black"/>
                </a:solidFill>
              </a:rPr>
              <a:t>(A caterpillar that climbs has three baby caterpillars)</a:t>
            </a:r>
            <a:r>
              <a:rPr lang="en-GB" sz="3600">
                <a:solidFill>
                  <a:prstClr val="black"/>
                </a:solidFill>
              </a:rPr>
              <a:t> </a:t>
            </a:r>
            <a:endParaRPr lang="en-US" sz="3600">
              <a:solidFill>
                <a:prstClr val="black"/>
              </a:solidFill>
            </a:endParaRPr>
          </a:p>
        </p:txBody>
      </p:sp>
      <p:pic>
        <p:nvPicPr>
          <p:cNvPr id="2054" name="Picture 7" descr="lengua.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5750" y="0"/>
            <a:ext cx="12096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71938" y="2571750"/>
            <a:ext cx="42957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86063" y="3214688"/>
            <a:ext cx="113823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71750" y="3643313"/>
            <a:ext cx="113823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3063" y="3429000"/>
            <a:ext cx="11382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2" descr="TigerCartoon.jpg"/>
          <p:cNvPicPr>
            <a:picLocks noChangeAspect="1"/>
          </p:cNvPicPr>
          <p:nvPr/>
        </p:nvPicPr>
        <p:blipFill>
          <a:blip r:embed="rId6">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2000250" y="5129213"/>
            <a:ext cx="1728788"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3" descr="TigerCartoon.jpg"/>
          <p:cNvPicPr>
            <a:picLocks noChangeAspect="1"/>
          </p:cNvPicPr>
          <p:nvPr/>
        </p:nvPicPr>
        <p:blipFill>
          <a:blip r:embed="rId6">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3914775" y="5143500"/>
            <a:ext cx="1728788"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4" descr="TigerCartoon.jpg"/>
          <p:cNvPicPr>
            <a:picLocks noChangeAspect="1"/>
          </p:cNvPicPr>
          <p:nvPr/>
        </p:nvPicPr>
        <p:blipFill>
          <a:blip r:embed="rId6">
            <a:clrChange>
              <a:clrFrom>
                <a:srgbClr val="C0C0C0"/>
              </a:clrFrom>
              <a:clrTo>
                <a:srgbClr val="C0C0C0">
                  <a:alpha val="0"/>
                </a:srgbClr>
              </a:clrTo>
            </a:clrChange>
            <a:extLst>
              <a:ext uri="{28A0092B-C50C-407E-A947-70E740481C1C}">
                <a14:useLocalDpi xmlns:a14="http://schemas.microsoft.com/office/drawing/2010/main" val="0"/>
              </a:ext>
            </a:extLst>
          </a:blip>
          <a:srcRect/>
          <a:stretch>
            <a:fillRect/>
          </a:stretch>
        </p:blipFill>
        <p:spPr bwMode="auto">
          <a:xfrm>
            <a:off x="5786438" y="5143500"/>
            <a:ext cx="1728787"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77317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714375" y="285750"/>
            <a:ext cx="79537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sz="2000" dirty="0" err="1"/>
              <a:t>Clasifica</a:t>
            </a:r>
            <a:r>
              <a:rPr lang="en-GB" sz="2000" dirty="0"/>
              <a:t> </a:t>
            </a:r>
            <a:r>
              <a:rPr lang="en-GB" sz="2000" dirty="0" err="1"/>
              <a:t>estas</a:t>
            </a:r>
            <a:r>
              <a:rPr lang="en-GB" sz="2000" dirty="0"/>
              <a:t> </a:t>
            </a:r>
            <a:r>
              <a:rPr lang="en-GB" sz="2000" dirty="0" err="1"/>
              <a:t>palabras</a:t>
            </a:r>
            <a:r>
              <a:rPr lang="en-GB" sz="2000" dirty="0"/>
              <a:t> </a:t>
            </a:r>
            <a:r>
              <a:rPr lang="en-GB" sz="2000" dirty="0" err="1"/>
              <a:t>según</a:t>
            </a:r>
            <a:r>
              <a:rPr lang="en-GB" sz="2000" dirty="0"/>
              <a:t> el </a:t>
            </a:r>
            <a:r>
              <a:rPr lang="en-GB" sz="2000" dirty="0" err="1"/>
              <a:t>número</a:t>
            </a:r>
            <a:r>
              <a:rPr lang="en-GB" sz="2000" dirty="0"/>
              <a:t> de </a:t>
            </a:r>
            <a:r>
              <a:rPr lang="en-GB" sz="2000" dirty="0" err="1"/>
              <a:t>sílabas</a:t>
            </a:r>
            <a:r>
              <a:rPr lang="en-GB" sz="2000" dirty="0"/>
              <a:t>.</a:t>
            </a:r>
            <a:endParaRPr lang="en-US" sz="2000" dirty="0"/>
          </a:p>
        </p:txBody>
      </p:sp>
      <p:graphicFrame>
        <p:nvGraphicFramePr>
          <p:cNvPr id="3" name="Table 2"/>
          <p:cNvGraphicFramePr>
            <a:graphicFrameLocks noGrp="1"/>
          </p:cNvGraphicFramePr>
          <p:nvPr>
            <p:extLst>
              <p:ext uri="{D42A27DB-BD31-4B8C-83A1-F6EECF244321}">
                <p14:modId xmlns:p14="http://schemas.microsoft.com/office/powerpoint/2010/main" val="963765592"/>
              </p:ext>
            </p:extLst>
          </p:nvPr>
        </p:nvGraphicFramePr>
        <p:xfrm>
          <a:off x="142873" y="785813"/>
          <a:ext cx="8702952" cy="2833685"/>
        </p:xfrm>
        <a:graphic>
          <a:graphicData uri="http://schemas.openxmlformats.org/drawingml/2006/table">
            <a:tbl>
              <a:tblPr firstRow="1" bandRow="1">
                <a:tableStyleId>{5940675A-B579-460E-94D1-54222C63F5DA}</a:tableStyleId>
              </a:tblPr>
              <a:tblGrid>
                <a:gridCol w="2175738"/>
                <a:gridCol w="2175738"/>
                <a:gridCol w="2175738"/>
                <a:gridCol w="2175738"/>
              </a:tblGrid>
              <a:tr h="566737">
                <a:tc>
                  <a:txBody>
                    <a:bodyPr/>
                    <a:lstStyle/>
                    <a:p>
                      <a:pPr algn="ctr"/>
                      <a:endParaRPr lang="en-US" dirty="0"/>
                    </a:p>
                  </a:txBody>
                  <a:tcPr marL="91439" marR="91439" anchor="ctr"/>
                </a:tc>
                <a:tc>
                  <a:txBody>
                    <a:bodyPr/>
                    <a:lstStyle/>
                    <a:p>
                      <a:pPr algn="ctr"/>
                      <a:endParaRPr lang="en-US" dirty="0"/>
                    </a:p>
                  </a:txBody>
                  <a:tcPr marL="91439" marR="91439" anchor="ctr"/>
                </a:tc>
                <a:tc>
                  <a:txBody>
                    <a:bodyPr/>
                    <a:lstStyle/>
                    <a:p>
                      <a:pPr algn="ctr"/>
                      <a:endParaRPr lang="en-US"/>
                    </a:p>
                  </a:txBody>
                  <a:tcPr marL="91439" marR="91439" anchor="ctr"/>
                </a:tc>
                <a:tc>
                  <a:txBody>
                    <a:bodyPr/>
                    <a:lstStyle/>
                    <a:p>
                      <a:pPr algn="ctr"/>
                      <a:endParaRPr lang="en-US"/>
                    </a:p>
                  </a:txBody>
                  <a:tcPr marL="91439" marR="91439" anchor="ctr"/>
                </a:tc>
              </a:tr>
              <a:tr h="566737">
                <a:tc>
                  <a:txBody>
                    <a:bodyPr/>
                    <a:lstStyle/>
                    <a:p>
                      <a:pPr algn="ctr"/>
                      <a:endParaRPr lang="en-US"/>
                    </a:p>
                  </a:txBody>
                  <a:tcPr marL="91439" marR="91439" anchor="ctr"/>
                </a:tc>
                <a:tc>
                  <a:txBody>
                    <a:bodyPr/>
                    <a:lstStyle/>
                    <a:p>
                      <a:pPr algn="ctr"/>
                      <a:endParaRPr lang="en-US" dirty="0"/>
                    </a:p>
                  </a:txBody>
                  <a:tcPr marL="91439" marR="91439" anchor="ctr"/>
                </a:tc>
                <a:tc>
                  <a:txBody>
                    <a:bodyPr/>
                    <a:lstStyle/>
                    <a:p>
                      <a:pPr algn="ctr"/>
                      <a:endParaRPr lang="en-US" dirty="0"/>
                    </a:p>
                  </a:txBody>
                  <a:tcPr marL="91439" marR="91439" anchor="ctr"/>
                </a:tc>
                <a:tc>
                  <a:txBody>
                    <a:bodyPr/>
                    <a:lstStyle/>
                    <a:p>
                      <a:pPr algn="ctr"/>
                      <a:endParaRPr lang="en-US" dirty="0"/>
                    </a:p>
                  </a:txBody>
                  <a:tcPr marL="91439" marR="91439" anchor="ctr"/>
                </a:tc>
              </a:tr>
              <a:tr h="566737">
                <a:tc>
                  <a:txBody>
                    <a:bodyPr/>
                    <a:lstStyle/>
                    <a:p>
                      <a:pPr algn="ctr"/>
                      <a:endParaRPr lang="en-US" dirty="0"/>
                    </a:p>
                  </a:txBody>
                  <a:tcPr marL="91439" marR="91439" anchor="ctr"/>
                </a:tc>
                <a:tc>
                  <a:txBody>
                    <a:bodyPr/>
                    <a:lstStyle/>
                    <a:p>
                      <a:pPr algn="ctr"/>
                      <a:endParaRPr lang="en-US"/>
                    </a:p>
                  </a:txBody>
                  <a:tcPr marL="91439" marR="91439" anchor="ctr"/>
                </a:tc>
                <a:tc>
                  <a:txBody>
                    <a:bodyPr/>
                    <a:lstStyle/>
                    <a:p>
                      <a:pPr algn="ctr"/>
                      <a:endParaRPr lang="en-US" dirty="0"/>
                    </a:p>
                  </a:txBody>
                  <a:tcPr marL="91439" marR="91439" anchor="ctr"/>
                </a:tc>
                <a:tc>
                  <a:txBody>
                    <a:bodyPr/>
                    <a:lstStyle/>
                    <a:p>
                      <a:pPr algn="ctr"/>
                      <a:endParaRPr lang="en-US" dirty="0"/>
                    </a:p>
                  </a:txBody>
                  <a:tcPr marL="91439" marR="91439" anchor="ctr"/>
                </a:tc>
              </a:tr>
              <a:tr h="566737">
                <a:tc>
                  <a:txBody>
                    <a:bodyPr/>
                    <a:lstStyle/>
                    <a:p>
                      <a:pPr algn="ctr"/>
                      <a:endParaRPr lang="en-US"/>
                    </a:p>
                  </a:txBody>
                  <a:tcPr marL="91439" marR="91439" anchor="ctr"/>
                </a:tc>
                <a:tc>
                  <a:txBody>
                    <a:bodyPr/>
                    <a:lstStyle/>
                    <a:p>
                      <a:pPr algn="ctr"/>
                      <a:endParaRPr lang="en-US"/>
                    </a:p>
                  </a:txBody>
                  <a:tcPr marL="91439" marR="91439" anchor="ctr"/>
                </a:tc>
                <a:tc>
                  <a:txBody>
                    <a:bodyPr/>
                    <a:lstStyle/>
                    <a:p>
                      <a:pPr algn="ctr"/>
                      <a:endParaRPr lang="en-US" dirty="0"/>
                    </a:p>
                  </a:txBody>
                  <a:tcPr marL="91439" marR="91439" anchor="ctr"/>
                </a:tc>
                <a:tc>
                  <a:txBody>
                    <a:bodyPr/>
                    <a:lstStyle/>
                    <a:p>
                      <a:pPr algn="ctr"/>
                      <a:endParaRPr lang="en-US" dirty="0"/>
                    </a:p>
                  </a:txBody>
                  <a:tcPr marL="91439" marR="91439" anchor="ctr"/>
                </a:tc>
              </a:tr>
              <a:tr h="566737">
                <a:tc>
                  <a:txBody>
                    <a:bodyPr/>
                    <a:lstStyle/>
                    <a:p>
                      <a:pPr algn="ctr"/>
                      <a:endParaRPr lang="en-US"/>
                    </a:p>
                  </a:txBody>
                  <a:tcPr marL="91439" marR="91439" anchor="ctr"/>
                </a:tc>
                <a:tc>
                  <a:txBody>
                    <a:bodyPr/>
                    <a:lstStyle/>
                    <a:p>
                      <a:pPr algn="ctr"/>
                      <a:endParaRPr lang="en-US" dirty="0"/>
                    </a:p>
                  </a:txBody>
                  <a:tcPr marL="91439" marR="91439" anchor="ctr"/>
                </a:tc>
                <a:tc>
                  <a:txBody>
                    <a:bodyPr/>
                    <a:lstStyle/>
                    <a:p>
                      <a:pPr algn="ctr"/>
                      <a:endParaRPr lang="en-US"/>
                    </a:p>
                  </a:txBody>
                  <a:tcPr marL="91439" marR="91439" anchor="ctr"/>
                </a:tc>
                <a:tc>
                  <a:txBody>
                    <a:bodyPr/>
                    <a:lstStyle/>
                    <a:p>
                      <a:pPr algn="ctr"/>
                      <a:endParaRPr lang="en-US" dirty="0"/>
                    </a:p>
                  </a:txBody>
                  <a:tcPr marL="91439" marR="91439" anchor="ctr"/>
                </a:tc>
              </a:tr>
            </a:tbl>
          </a:graphicData>
        </a:graphic>
      </p:graphicFrame>
      <p:sp>
        <p:nvSpPr>
          <p:cNvPr id="4" name="Oval 3"/>
          <p:cNvSpPr/>
          <p:nvPr/>
        </p:nvSpPr>
        <p:spPr>
          <a:xfrm>
            <a:off x="1024060" y="908990"/>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2958869" y="900063"/>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3444957" y="915373"/>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4891297" y="896323"/>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5439503" y="908989"/>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5963572" y="920685"/>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6801468" y="923327"/>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7301532" y="923328"/>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8301658" y="923329"/>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14" name="Table 13"/>
          <p:cNvGraphicFramePr>
            <a:graphicFrameLocks noGrp="1"/>
          </p:cNvGraphicFramePr>
          <p:nvPr>
            <p:extLst>
              <p:ext uri="{D42A27DB-BD31-4B8C-83A1-F6EECF244321}">
                <p14:modId xmlns:p14="http://schemas.microsoft.com/office/powerpoint/2010/main" val="249736869"/>
              </p:ext>
            </p:extLst>
          </p:nvPr>
        </p:nvGraphicFramePr>
        <p:xfrm>
          <a:off x="467981" y="4110245"/>
          <a:ext cx="8134556" cy="1981200"/>
        </p:xfrm>
        <a:graphic>
          <a:graphicData uri="http://schemas.openxmlformats.org/drawingml/2006/table">
            <a:tbl>
              <a:tblPr firstRow="1" bandRow="1">
                <a:tableStyleId>{5940675A-B579-460E-94D1-54222C63F5DA}</a:tableStyleId>
              </a:tblPr>
              <a:tblGrid>
                <a:gridCol w="2033639"/>
                <a:gridCol w="2033639"/>
                <a:gridCol w="2033639"/>
                <a:gridCol w="2033639"/>
              </a:tblGrid>
              <a:tr h="495300">
                <a:tc>
                  <a:txBody>
                    <a:bodyPr/>
                    <a:lstStyle/>
                    <a:p>
                      <a:pPr algn="ctr"/>
                      <a:r>
                        <a:rPr lang="en-GB" sz="2400" b="1" dirty="0" smtClean="0"/>
                        <a:t>mal</a:t>
                      </a:r>
                      <a:endParaRPr lang="en-US" sz="2400" b="1" dirty="0"/>
                    </a:p>
                  </a:txBody>
                  <a:tcPr marL="91439" marR="91439" marT="45740" marB="45740" anchor="ctr"/>
                </a:tc>
                <a:tc>
                  <a:txBody>
                    <a:bodyPr/>
                    <a:lstStyle/>
                    <a:p>
                      <a:pPr algn="ctr"/>
                      <a:r>
                        <a:rPr lang="en-GB" sz="2400" b="1" dirty="0" err="1" smtClean="0"/>
                        <a:t>delicado</a:t>
                      </a:r>
                      <a:endParaRPr lang="en-US" sz="2400" b="1" dirty="0"/>
                    </a:p>
                  </a:txBody>
                  <a:tcPr marL="91439" marR="91439" marT="45740" marB="45740" anchor="ctr"/>
                </a:tc>
                <a:tc>
                  <a:txBody>
                    <a:bodyPr/>
                    <a:lstStyle/>
                    <a:p>
                      <a:pPr algn="ctr"/>
                      <a:r>
                        <a:rPr lang="en-GB" sz="2400" b="1" dirty="0" err="1" smtClean="0"/>
                        <a:t>grande</a:t>
                      </a:r>
                      <a:endParaRPr lang="en-US" sz="2400" b="1" dirty="0"/>
                    </a:p>
                  </a:txBody>
                  <a:tcPr marL="91439" marR="91439" marT="45740" marB="45740" anchor="ctr"/>
                </a:tc>
                <a:tc>
                  <a:txBody>
                    <a:bodyPr/>
                    <a:lstStyle/>
                    <a:p>
                      <a:pPr algn="ctr"/>
                      <a:r>
                        <a:rPr lang="en-GB" sz="2400" b="1" dirty="0" err="1" smtClean="0"/>
                        <a:t>muy</a:t>
                      </a:r>
                      <a:endParaRPr lang="en-US" sz="2400" b="1" dirty="0"/>
                    </a:p>
                  </a:txBody>
                  <a:tcPr marL="91439" marR="91439" marT="45740" marB="45740" anchor="ctr"/>
                </a:tc>
              </a:tr>
              <a:tr h="495300">
                <a:tc>
                  <a:txBody>
                    <a:bodyPr/>
                    <a:lstStyle/>
                    <a:p>
                      <a:pPr algn="ctr"/>
                      <a:r>
                        <a:rPr lang="en-GB" sz="2400" b="1" dirty="0" err="1" smtClean="0"/>
                        <a:t>robusto</a:t>
                      </a:r>
                      <a:endParaRPr lang="en-US" sz="2400" b="1" dirty="0"/>
                    </a:p>
                  </a:txBody>
                  <a:tcPr marL="91439" marR="91439" marT="45740" marB="45740" anchor="ctr"/>
                </a:tc>
                <a:tc>
                  <a:txBody>
                    <a:bodyPr/>
                    <a:lstStyle/>
                    <a:p>
                      <a:pPr algn="ctr"/>
                      <a:r>
                        <a:rPr lang="en-GB" sz="2400" b="1" dirty="0" err="1" smtClean="0"/>
                        <a:t>pequeño</a:t>
                      </a:r>
                      <a:endParaRPr lang="en-US" sz="2400" b="1" dirty="0"/>
                    </a:p>
                  </a:txBody>
                  <a:tcPr marL="91439" marR="91439" marT="45740" marB="45740" anchor="ctr"/>
                </a:tc>
                <a:tc>
                  <a:txBody>
                    <a:bodyPr/>
                    <a:lstStyle/>
                    <a:p>
                      <a:pPr algn="ctr"/>
                      <a:r>
                        <a:rPr lang="en-GB" sz="2400" b="1" dirty="0" err="1" smtClean="0"/>
                        <a:t>yo</a:t>
                      </a:r>
                      <a:endParaRPr lang="en-US" sz="2400" b="1" dirty="0"/>
                    </a:p>
                  </a:txBody>
                  <a:tcPr marL="91439" marR="91439" marT="45740" marB="45740" anchor="ctr"/>
                </a:tc>
                <a:tc>
                  <a:txBody>
                    <a:bodyPr/>
                    <a:lstStyle/>
                    <a:p>
                      <a:pPr algn="ctr"/>
                      <a:r>
                        <a:rPr lang="en-GB" sz="2400" b="1" dirty="0" err="1" smtClean="0"/>
                        <a:t>feo</a:t>
                      </a:r>
                      <a:endParaRPr lang="en-US" sz="2400" b="1" dirty="0"/>
                    </a:p>
                  </a:txBody>
                  <a:tcPr marL="91439" marR="91439" marT="45740" marB="45740" anchor="ctr"/>
                </a:tc>
              </a:tr>
              <a:tr h="495300">
                <a:tc>
                  <a:txBody>
                    <a:bodyPr/>
                    <a:lstStyle/>
                    <a:p>
                      <a:pPr algn="ctr"/>
                      <a:r>
                        <a:rPr lang="en-GB" sz="2400" b="1" dirty="0" err="1" smtClean="0"/>
                        <a:t>deportista</a:t>
                      </a:r>
                      <a:endParaRPr lang="en-US" sz="2400" b="1" dirty="0"/>
                    </a:p>
                  </a:txBody>
                  <a:tcPr marL="91439" marR="91439" marT="45740" marB="45740" anchor="ctr"/>
                </a:tc>
                <a:tc>
                  <a:txBody>
                    <a:bodyPr/>
                    <a:lstStyle/>
                    <a:p>
                      <a:pPr algn="ctr"/>
                      <a:r>
                        <a:rPr lang="en-GB" sz="2400" b="1" dirty="0" smtClean="0"/>
                        <a:t>tan</a:t>
                      </a:r>
                      <a:endParaRPr lang="en-US" sz="2400" b="1" dirty="0"/>
                    </a:p>
                  </a:txBody>
                  <a:tcPr marL="91439" marR="91439" marT="45740" marB="45740" anchor="ctr"/>
                </a:tc>
                <a:tc>
                  <a:txBody>
                    <a:bodyPr/>
                    <a:lstStyle/>
                    <a:p>
                      <a:pPr algn="ctr"/>
                      <a:r>
                        <a:rPr lang="en-GB" sz="2400" b="1" dirty="0" err="1" smtClean="0"/>
                        <a:t>elegante</a:t>
                      </a:r>
                      <a:endParaRPr lang="en-US" sz="2400" b="1" dirty="0"/>
                    </a:p>
                  </a:txBody>
                  <a:tcPr marL="91439" marR="91439" marT="45740" marB="45740" anchor="ctr"/>
                </a:tc>
                <a:tc>
                  <a:txBody>
                    <a:bodyPr/>
                    <a:lstStyle/>
                    <a:p>
                      <a:pPr algn="ctr"/>
                      <a:r>
                        <a:rPr lang="en-GB" sz="2400" b="1" dirty="0" smtClean="0"/>
                        <a:t>alto</a:t>
                      </a:r>
                      <a:endParaRPr lang="en-US" sz="2400" b="1" dirty="0"/>
                    </a:p>
                  </a:txBody>
                  <a:tcPr marL="91439" marR="91439" marT="45740" marB="45740" anchor="ctr"/>
                </a:tc>
              </a:tr>
              <a:tr h="495300">
                <a:tc>
                  <a:txBody>
                    <a:bodyPr/>
                    <a:lstStyle/>
                    <a:p>
                      <a:pPr algn="ctr"/>
                      <a:r>
                        <a:rPr lang="en-GB" sz="2400" b="1" dirty="0" err="1" smtClean="0"/>
                        <a:t>bronceado</a:t>
                      </a:r>
                      <a:endParaRPr lang="en-US" sz="2400" b="1" dirty="0"/>
                    </a:p>
                  </a:txBody>
                  <a:tcPr marL="91439" marR="91439" marT="45740" marB="45740" anchor="ctr"/>
                </a:tc>
                <a:tc>
                  <a:txBody>
                    <a:bodyPr/>
                    <a:lstStyle/>
                    <a:p>
                      <a:pPr algn="ctr"/>
                      <a:r>
                        <a:rPr lang="en-GB" sz="2400" b="1" dirty="0" err="1" smtClean="0"/>
                        <a:t>rizado</a:t>
                      </a:r>
                      <a:endParaRPr lang="en-US" sz="2400" b="1" dirty="0"/>
                    </a:p>
                  </a:txBody>
                  <a:tcPr marL="91439" marR="91439" marT="45740" marB="45740" anchor="ctr"/>
                </a:tc>
                <a:tc>
                  <a:txBody>
                    <a:bodyPr/>
                    <a:lstStyle/>
                    <a:p>
                      <a:pPr algn="ctr"/>
                      <a:r>
                        <a:rPr lang="en-GB" sz="2400" b="1" dirty="0" err="1" smtClean="0"/>
                        <a:t>moreno</a:t>
                      </a:r>
                      <a:endParaRPr lang="en-US" sz="2400" b="1" dirty="0"/>
                    </a:p>
                  </a:txBody>
                  <a:tcPr marL="91439" marR="91439" marT="45740" marB="45740" anchor="ctr"/>
                </a:tc>
                <a:tc>
                  <a:txBody>
                    <a:bodyPr/>
                    <a:lstStyle/>
                    <a:p>
                      <a:pPr algn="ctr"/>
                      <a:r>
                        <a:rPr lang="en-GB" sz="2400" b="1" dirty="0" err="1" smtClean="0"/>
                        <a:t>bajo</a:t>
                      </a:r>
                      <a:endParaRPr lang="en-US" sz="2400" b="1" dirty="0"/>
                    </a:p>
                  </a:txBody>
                  <a:tcPr marL="91439" marR="91439" marT="45740" marB="45740" anchor="ctr"/>
                </a:tc>
              </a:tr>
            </a:tbl>
          </a:graphicData>
        </a:graphic>
      </p:graphicFrame>
      <p:sp>
        <p:nvSpPr>
          <p:cNvPr id="15" name="Oval 14"/>
          <p:cNvSpPr/>
          <p:nvPr/>
        </p:nvSpPr>
        <p:spPr>
          <a:xfrm>
            <a:off x="7801594" y="923328"/>
            <a:ext cx="361536" cy="29008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181141" y="-1"/>
            <a:ext cx="765017" cy="923330"/>
          </a:xfrm>
          <a:prstGeom prst="rect">
            <a:avLst/>
          </a:prstGeom>
          <a:noFill/>
        </p:spPr>
        <p:txBody>
          <a:bodyPr wrap="square">
            <a:spAutoFit/>
          </a:bodyPr>
          <a:lstStyle/>
          <a:p>
            <a:pPr algn="ctr" fontAlgn="auto">
              <a:spcBef>
                <a:spcPts val="0"/>
              </a:spcBef>
              <a:spcAft>
                <a:spcPts val="0"/>
              </a:spcAft>
              <a:defRPr/>
            </a:pP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A</a:t>
            </a:r>
          </a:p>
        </p:txBody>
      </p:sp>
    </p:spTree>
    <p:extLst>
      <p:ext uri="{BB962C8B-B14F-4D97-AF65-F5344CB8AC3E}">
        <p14:creationId xmlns:p14="http://schemas.microsoft.com/office/powerpoint/2010/main" val="23395146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7"/>
          <p:cNvSpPr txBox="1">
            <a:spLocks noChangeArrowheads="1"/>
          </p:cNvSpPr>
          <p:nvPr/>
        </p:nvSpPr>
        <p:spPr bwMode="auto">
          <a:xfrm>
            <a:off x="752475" y="285751"/>
            <a:ext cx="6286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sz="2400" dirty="0" err="1">
                <a:latin typeface="Calibri" panose="020F0502020204030204" pitchFamily="34" charset="0"/>
              </a:rPr>
              <a:t>Clasifica</a:t>
            </a:r>
            <a:r>
              <a:rPr lang="en-GB" sz="2400" dirty="0">
                <a:latin typeface="Calibri" panose="020F0502020204030204" pitchFamily="34" charset="0"/>
              </a:rPr>
              <a:t> </a:t>
            </a:r>
            <a:r>
              <a:rPr lang="en-GB" sz="2400" dirty="0" err="1">
                <a:latin typeface="Calibri" panose="020F0502020204030204" pitchFamily="34" charset="0"/>
              </a:rPr>
              <a:t>estas</a:t>
            </a:r>
            <a:r>
              <a:rPr lang="en-GB" sz="2400" dirty="0">
                <a:latin typeface="Calibri" panose="020F0502020204030204" pitchFamily="34" charset="0"/>
              </a:rPr>
              <a:t> </a:t>
            </a:r>
            <a:r>
              <a:rPr lang="en-GB" sz="2400" dirty="0" err="1">
                <a:latin typeface="Calibri" panose="020F0502020204030204" pitchFamily="34" charset="0"/>
              </a:rPr>
              <a:t>palabras</a:t>
            </a:r>
            <a:r>
              <a:rPr lang="en-GB" sz="2400" dirty="0">
                <a:latin typeface="Calibri" panose="020F0502020204030204" pitchFamily="34" charset="0"/>
              </a:rPr>
              <a:t> </a:t>
            </a:r>
            <a:r>
              <a:rPr lang="en-GB" sz="2400" dirty="0" err="1">
                <a:latin typeface="Calibri" panose="020F0502020204030204" pitchFamily="34" charset="0"/>
              </a:rPr>
              <a:t>según</a:t>
            </a:r>
            <a:r>
              <a:rPr lang="en-GB" sz="2400" dirty="0">
                <a:latin typeface="Calibri" panose="020F0502020204030204" pitchFamily="34" charset="0"/>
              </a:rPr>
              <a:t> el </a:t>
            </a:r>
            <a:r>
              <a:rPr lang="en-GB" sz="2400" dirty="0" err="1">
                <a:latin typeface="Calibri" panose="020F0502020204030204" pitchFamily="34" charset="0"/>
              </a:rPr>
              <a:t>sonido</a:t>
            </a:r>
            <a:r>
              <a:rPr lang="en-GB" sz="2400" dirty="0">
                <a:latin typeface="Calibri" panose="020F0502020204030204" pitchFamily="34" charset="0"/>
              </a:rPr>
              <a:t> - /</a:t>
            </a:r>
            <a:r>
              <a:rPr lang="en-GB" sz="2400" dirty="0" err="1">
                <a:latin typeface="Calibri" panose="020F0502020204030204" pitchFamily="34" charset="0"/>
              </a:rPr>
              <a:t>ka</a:t>
            </a:r>
            <a:r>
              <a:rPr lang="en-GB" sz="2400" dirty="0">
                <a:latin typeface="Calibri" panose="020F0502020204030204" pitchFamily="34" charset="0"/>
              </a:rPr>
              <a:t>/</a:t>
            </a:r>
            <a:r>
              <a:rPr lang="en-GB" sz="2400" dirty="0" err="1">
                <a:latin typeface="Calibri" panose="020F0502020204030204" pitchFamily="34" charset="0"/>
              </a:rPr>
              <a:t>thé</a:t>
            </a:r>
            <a:r>
              <a:rPr lang="en-GB" sz="2400" dirty="0">
                <a:latin typeface="Calibri" panose="020F0502020204030204" pitchFamily="34" charset="0"/>
              </a:rPr>
              <a:t>/</a:t>
            </a:r>
            <a:r>
              <a:rPr lang="en-GB" sz="2400" dirty="0" err="1">
                <a:latin typeface="Calibri" panose="020F0502020204030204" pitchFamily="34" charset="0"/>
              </a:rPr>
              <a:t>ché</a:t>
            </a:r>
            <a:endParaRPr lang="en-US" sz="2400" dirty="0">
              <a:latin typeface="Calibri" panose="020F0502020204030204" pitchFamily="34" charset="0"/>
            </a:endParaRPr>
          </a:p>
        </p:txBody>
      </p:sp>
      <p:sp>
        <p:nvSpPr>
          <p:cNvPr id="3" name="Rectangle 2"/>
          <p:cNvSpPr/>
          <p:nvPr/>
        </p:nvSpPr>
        <p:spPr>
          <a:xfrm>
            <a:off x="209110" y="0"/>
            <a:ext cx="659155" cy="1107996"/>
          </a:xfrm>
          <a:prstGeom prst="rect">
            <a:avLst/>
          </a:prstGeom>
          <a:noFill/>
        </p:spPr>
        <p:txBody>
          <a:bodyPr wrap="none">
            <a:spAutoFit/>
          </a:bodyPr>
          <a:lstStyle/>
          <a:p>
            <a:pPr algn="ctr" fontAlgn="auto">
              <a:spcBef>
                <a:spcPts val="0"/>
              </a:spcBef>
              <a:spcAft>
                <a:spcPts val="0"/>
              </a:spcAft>
              <a:defRPr/>
            </a:pPr>
            <a:r>
              <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B</a:t>
            </a:r>
          </a:p>
        </p:txBody>
      </p:sp>
      <p:graphicFrame>
        <p:nvGraphicFramePr>
          <p:cNvPr id="4" name="Table 3"/>
          <p:cNvGraphicFramePr>
            <a:graphicFrameLocks noGrp="1"/>
          </p:cNvGraphicFramePr>
          <p:nvPr>
            <p:extLst>
              <p:ext uri="{D42A27DB-BD31-4B8C-83A1-F6EECF244321}">
                <p14:modId xmlns:p14="http://schemas.microsoft.com/office/powerpoint/2010/main" val="2904097768"/>
              </p:ext>
            </p:extLst>
          </p:nvPr>
        </p:nvGraphicFramePr>
        <p:xfrm>
          <a:off x="2390775" y="1210468"/>
          <a:ext cx="3214689" cy="1828960"/>
        </p:xfrm>
        <a:graphic>
          <a:graphicData uri="http://schemas.openxmlformats.org/drawingml/2006/table">
            <a:tbl>
              <a:tblPr firstRow="1" bandRow="1">
                <a:tableStyleId>{5940675A-B579-460E-94D1-54222C63F5DA}</a:tableStyleId>
              </a:tblPr>
              <a:tblGrid>
                <a:gridCol w="1071563"/>
                <a:gridCol w="1071563"/>
                <a:gridCol w="1071563"/>
              </a:tblGrid>
              <a:tr h="365919">
                <a:tc>
                  <a:txBody>
                    <a:bodyPr/>
                    <a:lstStyle/>
                    <a:p>
                      <a:pPr algn="ctr"/>
                      <a:r>
                        <a:rPr lang="en-GB" sz="2400" dirty="0" smtClean="0"/>
                        <a:t>/ka/</a:t>
                      </a:r>
                      <a:endParaRPr lang="en-US" sz="2400" dirty="0"/>
                    </a:p>
                  </a:txBody>
                  <a:tcPr marL="91439" marR="91439" marT="45740" marB="45740" anchor="ctr"/>
                </a:tc>
                <a:tc>
                  <a:txBody>
                    <a:bodyPr/>
                    <a:lstStyle/>
                    <a:p>
                      <a:pPr algn="ctr"/>
                      <a:r>
                        <a:rPr lang="en-GB" sz="2400" dirty="0" smtClean="0"/>
                        <a:t>/</a:t>
                      </a:r>
                      <a:r>
                        <a:rPr lang="en-GB" sz="2400" dirty="0" err="1" smtClean="0"/>
                        <a:t>thé</a:t>
                      </a:r>
                      <a:r>
                        <a:rPr lang="en-GB" sz="2400" dirty="0" smtClean="0"/>
                        <a:t>/</a:t>
                      </a:r>
                      <a:endParaRPr lang="en-US" sz="2400" dirty="0"/>
                    </a:p>
                  </a:txBody>
                  <a:tcPr marL="91439" marR="91439" marT="45740" marB="4574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smtClean="0"/>
                        <a:t>/</a:t>
                      </a:r>
                      <a:r>
                        <a:rPr lang="en-GB" sz="2400" dirty="0" err="1" smtClean="0"/>
                        <a:t>ché</a:t>
                      </a:r>
                      <a:r>
                        <a:rPr lang="en-GB" sz="2400" dirty="0" smtClean="0"/>
                        <a:t>/</a:t>
                      </a:r>
                      <a:endParaRPr lang="en-US" sz="2400" dirty="0" smtClean="0"/>
                    </a:p>
                  </a:txBody>
                  <a:tcPr marL="91439" marR="91439" marT="45740" marB="45740" anchor="ctr"/>
                </a:tc>
              </a:tr>
              <a:tr h="365919">
                <a:tc>
                  <a:txBody>
                    <a:bodyPr/>
                    <a:lstStyle/>
                    <a:p>
                      <a:pPr algn="ctr"/>
                      <a:endParaRPr lang="en-US" sz="2400" dirty="0"/>
                    </a:p>
                  </a:txBody>
                  <a:tcPr marL="91439" marR="91439" marT="45740" marB="45740" anchor="ctr"/>
                </a:tc>
                <a:tc>
                  <a:txBody>
                    <a:bodyPr/>
                    <a:lstStyle/>
                    <a:p>
                      <a:pPr algn="ctr"/>
                      <a:endParaRPr lang="en-US" sz="2400" dirty="0"/>
                    </a:p>
                  </a:txBody>
                  <a:tcPr marL="91439" marR="91439" marT="45740" marB="45740" anchor="ctr"/>
                </a:tc>
                <a:tc>
                  <a:txBody>
                    <a:bodyPr/>
                    <a:lstStyle/>
                    <a:p>
                      <a:pPr algn="ctr"/>
                      <a:endParaRPr lang="en-US" sz="2400" dirty="0"/>
                    </a:p>
                  </a:txBody>
                  <a:tcPr marL="91439" marR="91439" marT="45740" marB="45740" anchor="ctr"/>
                </a:tc>
              </a:tr>
              <a:tr h="365919">
                <a:tc>
                  <a:txBody>
                    <a:bodyPr/>
                    <a:lstStyle/>
                    <a:p>
                      <a:pPr algn="ctr"/>
                      <a:endParaRPr lang="en-US" sz="2400" dirty="0"/>
                    </a:p>
                  </a:txBody>
                  <a:tcPr marL="91439" marR="91439" marT="45740" marB="45740" anchor="ctr"/>
                </a:tc>
                <a:tc>
                  <a:txBody>
                    <a:bodyPr/>
                    <a:lstStyle/>
                    <a:p>
                      <a:pPr algn="ctr"/>
                      <a:endParaRPr lang="en-US" sz="2400" dirty="0"/>
                    </a:p>
                  </a:txBody>
                  <a:tcPr marL="91439" marR="91439" marT="45740" marB="45740" anchor="ctr"/>
                </a:tc>
                <a:tc>
                  <a:txBody>
                    <a:bodyPr/>
                    <a:lstStyle/>
                    <a:p>
                      <a:pPr algn="ctr"/>
                      <a:endParaRPr lang="en-US" sz="2400" dirty="0"/>
                    </a:p>
                  </a:txBody>
                  <a:tcPr marL="91439" marR="91439" marT="45740" marB="45740" anchor="ctr"/>
                </a:tc>
              </a:tr>
              <a:tr h="365919">
                <a:tc>
                  <a:txBody>
                    <a:bodyPr/>
                    <a:lstStyle/>
                    <a:p>
                      <a:pPr algn="ctr"/>
                      <a:endParaRPr lang="en-US" sz="2400" dirty="0"/>
                    </a:p>
                  </a:txBody>
                  <a:tcPr marL="91439" marR="91439" marT="45740" marB="45740" anchor="ctr"/>
                </a:tc>
                <a:tc>
                  <a:txBody>
                    <a:bodyPr/>
                    <a:lstStyle/>
                    <a:p>
                      <a:pPr algn="ctr"/>
                      <a:endParaRPr lang="en-US" sz="2400" dirty="0"/>
                    </a:p>
                  </a:txBody>
                  <a:tcPr marL="91439" marR="91439" marT="45740" marB="45740" anchor="ctr"/>
                </a:tc>
                <a:tc>
                  <a:txBody>
                    <a:bodyPr/>
                    <a:lstStyle/>
                    <a:p>
                      <a:pPr algn="ctr"/>
                      <a:endParaRPr lang="en-US" sz="2400" dirty="0"/>
                    </a:p>
                  </a:txBody>
                  <a:tcPr marL="91439" marR="91439" marT="45740" marB="45740" anchor="ct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58181453"/>
              </p:ext>
            </p:extLst>
          </p:nvPr>
        </p:nvGraphicFramePr>
        <p:xfrm>
          <a:off x="962025" y="3282156"/>
          <a:ext cx="6210300" cy="1371522"/>
        </p:xfrm>
        <a:graphic>
          <a:graphicData uri="http://schemas.openxmlformats.org/drawingml/2006/table">
            <a:tbl>
              <a:tblPr firstRow="1" bandRow="1">
                <a:tableStyleId>{5940675A-B579-460E-94D1-54222C63F5DA}</a:tableStyleId>
              </a:tblPr>
              <a:tblGrid>
                <a:gridCol w="2070100"/>
                <a:gridCol w="2269627"/>
                <a:gridCol w="1870573"/>
              </a:tblGrid>
              <a:tr h="365654">
                <a:tc>
                  <a:txBody>
                    <a:bodyPr/>
                    <a:lstStyle/>
                    <a:p>
                      <a:pPr algn="ctr"/>
                      <a:r>
                        <a:rPr lang="en-GB" sz="2400" dirty="0" err="1" smtClean="0"/>
                        <a:t>una</a:t>
                      </a:r>
                      <a:r>
                        <a:rPr lang="en-GB" sz="2400" baseline="0" dirty="0" smtClean="0"/>
                        <a:t> </a:t>
                      </a:r>
                      <a:r>
                        <a:rPr lang="en-GB" sz="2400" dirty="0" err="1" smtClean="0"/>
                        <a:t>camisa</a:t>
                      </a:r>
                      <a:endParaRPr lang="en-US" sz="2400" dirty="0"/>
                    </a:p>
                  </a:txBody>
                  <a:tcPr marL="91439" marR="91439" marT="45707" marB="45707" anchor="ctr"/>
                </a:tc>
                <a:tc>
                  <a:txBody>
                    <a:bodyPr/>
                    <a:lstStyle/>
                    <a:p>
                      <a:pPr algn="ctr"/>
                      <a:r>
                        <a:rPr lang="en-GB" sz="2400" dirty="0" err="1" smtClean="0"/>
                        <a:t>ducharse</a:t>
                      </a:r>
                      <a:endParaRPr lang="en-US" sz="2400" dirty="0"/>
                    </a:p>
                  </a:txBody>
                  <a:tcPr marL="91439" marR="91439" marT="45707" marB="45707" anchor="ctr"/>
                </a:tc>
                <a:tc>
                  <a:txBody>
                    <a:bodyPr/>
                    <a:lstStyle/>
                    <a:p>
                      <a:pPr algn="ctr"/>
                      <a:r>
                        <a:rPr lang="en-GB" sz="2400" dirty="0" err="1" smtClean="0"/>
                        <a:t>hacer</a:t>
                      </a:r>
                      <a:endParaRPr lang="en-US" sz="2400" dirty="0"/>
                    </a:p>
                  </a:txBody>
                  <a:tcPr marL="91439" marR="91439" marT="45707" marB="45707" anchor="ctr"/>
                </a:tc>
              </a:tr>
              <a:tr h="365654">
                <a:tc>
                  <a:txBody>
                    <a:bodyPr/>
                    <a:lstStyle/>
                    <a:p>
                      <a:pPr algn="ctr"/>
                      <a:r>
                        <a:rPr lang="en-GB" sz="2400" dirty="0" err="1" smtClean="0"/>
                        <a:t>una</a:t>
                      </a:r>
                      <a:r>
                        <a:rPr lang="en-GB" sz="2400" dirty="0" smtClean="0"/>
                        <a:t> </a:t>
                      </a:r>
                      <a:r>
                        <a:rPr lang="en-GB" sz="2400" dirty="0" err="1" smtClean="0"/>
                        <a:t>discoteca</a:t>
                      </a:r>
                      <a:endParaRPr lang="en-US" sz="2400" dirty="0"/>
                    </a:p>
                  </a:txBody>
                  <a:tcPr marL="91439" marR="91439" marT="45707" marB="45707" anchor="ctr"/>
                </a:tc>
                <a:tc>
                  <a:txBody>
                    <a:bodyPr/>
                    <a:lstStyle/>
                    <a:p>
                      <a:pPr algn="ctr"/>
                      <a:r>
                        <a:rPr lang="en-GB" sz="2400" dirty="0" smtClean="0"/>
                        <a:t>un </a:t>
                      </a:r>
                      <a:r>
                        <a:rPr lang="en-GB" sz="2400" dirty="0" err="1" smtClean="0"/>
                        <a:t>chiste</a:t>
                      </a:r>
                      <a:endParaRPr lang="en-US" sz="2400" dirty="0"/>
                    </a:p>
                  </a:txBody>
                  <a:tcPr marL="91439" marR="91439" marT="45707" marB="45707" anchor="ctr"/>
                </a:tc>
                <a:tc>
                  <a:txBody>
                    <a:bodyPr/>
                    <a:lstStyle/>
                    <a:p>
                      <a:pPr algn="ctr"/>
                      <a:r>
                        <a:rPr lang="en-GB" sz="2400" dirty="0" err="1" smtClean="0"/>
                        <a:t>chulo</a:t>
                      </a:r>
                      <a:endParaRPr lang="en-US" sz="2400" dirty="0"/>
                    </a:p>
                  </a:txBody>
                  <a:tcPr marL="91439" marR="91439" marT="45707" marB="45707" anchor="ctr"/>
                </a:tc>
              </a:tr>
              <a:tr h="365654">
                <a:tc>
                  <a:txBody>
                    <a:bodyPr/>
                    <a:lstStyle/>
                    <a:p>
                      <a:pPr algn="ctr"/>
                      <a:r>
                        <a:rPr lang="en-GB" sz="2400" dirty="0" smtClean="0"/>
                        <a:t>cero</a:t>
                      </a:r>
                      <a:endParaRPr lang="en-US" sz="2400" dirty="0"/>
                    </a:p>
                  </a:txBody>
                  <a:tcPr marL="91439" marR="91439" marT="45707" marB="45707" anchor="ctr"/>
                </a:tc>
                <a:tc>
                  <a:txBody>
                    <a:bodyPr/>
                    <a:lstStyle/>
                    <a:p>
                      <a:pPr algn="ctr"/>
                      <a:r>
                        <a:rPr lang="en-GB" sz="2400" dirty="0" err="1" smtClean="0"/>
                        <a:t>una</a:t>
                      </a:r>
                      <a:r>
                        <a:rPr lang="en-GB" sz="2400" dirty="0" smtClean="0"/>
                        <a:t> casa</a:t>
                      </a:r>
                      <a:endParaRPr lang="en-US" sz="2400" dirty="0"/>
                    </a:p>
                  </a:txBody>
                  <a:tcPr marL="91439" marR="91439" marT="45707" marB="45707" anchor="ctr"/>
                </a:tc>
                <a:tc>
                  <a:txBody>
                    <a:bodyPr/>
                    <a:lstStyle/>
                    <a:p>
                      <a:pPr algn="ctr"/>
                      <a:r>
                        <a:rPr lang="en-GB" sz="2400" dirty="0" err="1" smtClean="0"/>
                        <a:t>cinco</a:t>
                      </a:r>
                      <a:endParaRPr lang="en-US" sz="2400" dirty="0"/>
                    </a:p>
                  </a:txBody>
                  <a:tcPr marL="91439" marR="91439" marT="45707" marB="45707" anchor="ctr"/>
                </a:tc>
              </a:tr>
            </a:tbl>
          </a:graphicData>
        </a:graphic>
      </p:graphicFrame>
    </p:spTree>
    <p:extLst>
      <p:ext uri="{BB962C8B-B14F-4D97-AF65-F5344CB8AC3E}">
        <p14:creationId xmlns:p14="http://schemas.microsoft.com/office/powerpoint/2010/main" val="42246024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4"/>
          <p:cNvSpPr txBox="1">
            <a:spLocks noChangeArrowheads="1"/>
          </p:cNvSpPr>
          <p:nvPr/>
        </p:nvSpPr>
        <p:spPr bwMode="auto">
          <a:xfrm>
            <a:off x="357188" y="857250"/>
            <a:ext cx="45720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s-ES">
                <a:solidFill>
                  <a:prstClr val="black"/>
                </a:solidFill>
                <a:latin typeface="Calibri" pitchFamily="34" charset="0"/>
              </a:rPr>
              <a:t/>
            </a:r>
            <a:br>
              <a:rPr lang="es-ES">
                <a:solidFill>
                  <a:prstClr val="black"/>
                </a:solidFill>
                <a:latin typeface="Calibri" pitchFamily="34" charset="0"/>
              </a:rPr>
            </a:br>
            <a:endParaRPr lang="es-ES">
              <a:solidFill>
                <a:prstClr val="black"/>
              </a:solidFill>
              <a:latin typeface="Calibri" pitchFamily="34" charset="0"/>
            </a:endParaRPr>
          </a:p>
          <a:p>
            <a:pPr eaLnBrk="1" hangingPunct="1"/>
            <a:r>
              <a:rPr lang="es-ES">
                <a:solidFill>
                  <a:prstClr val="black"/>
                </a:solidFill>
                <a:latin typeface="Calibri" pitchFamily="34" charset="0"/>
              </a:rPr>
              <a:t/>
            </a:r>
            <a:br>
              <a:rPr lang="es-ES">
                <a:solidFill>
                  <a:prstClr val="black"/>
                </a:solidFill>
                <a:latin typeface="Calibri" pitchFamily="34" charset="0"/>
              </a:rPr>
            </a:br>
            <a:r>
              <a:rPr lang="es-ES" sz="2800">
                <a:solidFill>
                  <a:prstClr val="black"/>
                </a:solidFill>
                <a:latin typeface="Calibri" pitchFamily="34" charset="0"/>
              </a:rPr>
              <a:t>La pequeña araña</a:t>
            </a:r>
            <a:br>
              <a:rPr lang="es-ES" sz="2800">
                <a:solidFill>
                  <a:prstClr val="black"/>
                </a:solidFill>
                <a:latin typeface="Calibri" pitchFamily="34" charset="0"/>
              </a:rPr>
            </a:br>
            <a:r>
              <a:rPr lang="es-ES" sz="2800">
                <a:solidFill>
                  <a:prstClr val="black"/>
                </a:solidFill>
                <a:latin typeface="Calibri" pitchFamily="34" charset="0"/>
              </a:rPr>
              <a:t>subió, subió, subió</a:t>
            </a:r>
            <a:br>
              <a:rPr lang="es-ES" sz="2800">
                <a:solidFill>
                  <a:prstClr val="black"/>
                </a:solidFill>
                <a:latin typeface="Calibri" pitchFamily="34" charset="0"/>
              </a:rPr>
            </a:br>
            <a:r>
              <a:rPr lang="es-ES" sz="2800">
                <a:solidFill>
                  <a:prstClr val="black"/>
                </a:solidFill>
                <a:latin typeface="Calibri" pitchFamily="34" charset="0"/>
              </a:rPr>
              <a:t>vino la lluvia</a:t>
            </a:r>
            <a:br>
              <a:rPr lang="es-ES" sz="2800">
                <a:solidFill>
                  <a:prstClr val="black"/>
                </a:solidFill>
                <a:latin typeface="Calibri" pitchFamily="34" charset="0"/>
              </a:rPr>
            </a:br>
            <a:r>
              <a:rPr lang="es-ES" sz="2800">
                <a:solidFill>
                  <a:prstClr val="black"/>
                </a:solidFill>
                <a:latin typeface="Calibri" pitchFamily="34" charset="0"/>
              </a:rPr>
              <a:t>y se la llevó.</a:t>
            </a:r>
            <a:br>
              <a:rPr lang="es-ES" sz="2800">
                <a:solidFill>
                  <a:prstClr val="black"/>
                </a:solidFill>
                <a:latin typeface="Calibri" pitchFamily="34" charset="0"/>
              </a:rPr>
            </a:br>
            <a:r>
              <a:rPr lang="es-ES" sz="2800">
                <a:solidFill>
                  <a:prstClr val="black"/>
                </a:solidFill>
                <a:latin typeface="Calibri" pitchFamily="34" charset="0"/>
              </a:rPr>
              <a:t/>
            </a:r>
            <a:br>
              <a:rPr lang="es-ES" sz="2800">
                <a:solidFill>
                  <a:prstClr val="black"/>
                </a:solidFill>
                <a:latin typeface="Calibri" pitchFamily="34" charset="0"/>
              </a:rPr>
            </a:br>
            <a:r>
              <a:rPr lang="es-ES" sz="2800">
                <a:solidFill>
                  <a:prstClr val="black"/>
                </a:solidFill>
                <a:latin typeface="Calibri" pitchFamily="34" charset="0"/>
              </a:rPr>
              <a:t>Salió el sol </a:t>
            </a:r>
            <a:br>
              <a:rPr lang="es-ES" sz="2800">
                <a:solidFill>
                  <a:prstClr val="black"/>
                </a:solidFill>
                <a:latin typeface="Calibri" pitchFamily="34" charset="0"/>
              </a:rPr>
            </a:br>
            <a:r>
              <a:rPr lang="es-ES" sz="2800">
                <a:solidFill>
                  <a:prstClr val="black"/>
                </a:solidFill>
                <a:latin typeface="Calibri" pitchFamily="34" charset="0"/>
              </a:rPr>
              <a:t>y todo lo secó</a:t>
            </a:r>
            <a:br>
              <a:rPr lang="es-ES" sz="2800">
                <a:solidFill>
                  <a:prstClr val="black"/>
                </a:solidFill>
                <a:latin typeface="Calibri" pitchFamily="34" charset="0"/>
              </a:rPr>
            </a:br>
            <a:r>
              <a:rPr lang="es-ES" sz="2800">
                <a:solidFill>
                  <a:prstClr val="black"/>
                </a:solidFill>
                <a:latin typeface="Calibri" pitchFamily="34" charset="0"/>
              </a:rPr>
              <a:t>y la pequeña araña</a:t>
            </a:r>
            <a:br>
              <a:rPr lang="es-ES" sz="2800">
                <a:solidFill>
                  <a:prstClr val="black"/>
                </a:solidFill>
                <a:latin typeface="Calibri" pitchFamily="34" charset="0"/>
              </a:rPr>
            </a:br>
            <a:r>
              <a:rPr lang="es-ES" sz="2800">
                <a:solidFill>
                  <a:prstClr val="black"/>
                </a:solidFill>
                <a:latin typeface="Calibri" pitchFamily="34" charset="0"/>
              </a:rPr>
              <a:t>subió, subió, subió.</a:t>
            </a:r>
            <a:endParaRPr lang="es-ES">
              <a:solidFill>
                <a:prstClr val="black"/>
              </a:solidFill>
              <a:latin typeface="Calibri" pitchFamily="34" charset="0"/>
            </a:endParaRPr>
          </a:p>
          <a:p>
            <a:pPr eaLnBrk="1" hangingPunct="1"/>
            <a:endParaRPr lang="en-US">
              <a:solidFill>
                <a:prstClr val="black"/>
              </a:solidFill>
              <a:latin typeface="Calibri" pitchFamily="34" charset="0"/>
            </a:endParaRPr>
          </a:p>
        </p:txBody>
      </p:sp>
      <p:pic>
        <p:nvPicPr>
          <p:cNvPr id="47107" name="Picture 6" descr="girl sings 1.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063" y="500063"/>
            <a:ext cx="7429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1" descr="pequena_arana.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4750" y="785813"/>
            <a:ext cx="5181600"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2"/>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00250" y="2428875"/>
            <a:ext cx="1651000"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2385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3375"/>
            <a:ext cx="8610600"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500438"/>
            <a:ext cx="8382000" cy="245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67875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79876"/>
                                        </p:tgtEl>
                                        <p:attrNameLst>
                                          <p:attrName>style.visibility</p:attrName>
                                        </p:attrNameLst>
                                      </p:cBhvr>
                                      <p:to>
                                        <p:strVal val="visible"/>
                                      </p:to>
                                    </p:set>
                                    <p:anim calcmode="lin" valueType="num">
                                      <p:cBhvr>
                                        <p:cTn id="7" dur="1000" fill="hold"/>
                                        <p:tgtEl>
                                          <p:spTgt spid="79876"/>
                                        </p:tgtEl>
                                        <p:attrNameLst>
                                          <p:attrName>ppt_w</p:attrName>
                                        </p:attrNameLst>
                                      </p:cBhvr>
                                      <p:tavLst>
                                        <p:tav tm="0">
                                          <p:val>
                                            <p:strVal val="#ppt_w+.3"/>
                                          </p:val>
                                        </p:tav>
                                        <p:tav tm="100000">
                                          <p:val>
                                            <p:strVal val="#ppt_w"/>
                                          </p:val>
                                        </p:tav>
                                      </p:tavLst>
                                    </p:anim>
                                    <p:anim calcmode="lin" valueType="num">
                                      <p:cBhvr>
                                        <p:cTn id="8" dur="1000" fill="hold"/>
                                        <p:tgtEl>
                                          <p:spTgt spid="79876"/>
                                        </p:tgtEl>
                                        <p:attrNameLst>
                                          <p:attrName>ppt_h</p:attrName>
                                        </p:attrNameLst>
                                      </p:cBhvr>
                                      <p:tavLst>
                                        <p:tav tm="0">
                                          <p:val>
                                            <p:strVal val="#ppt_h"/>
                                          </p:val>
                                        </p:tav>
                                        <p:tav tm="100000">
                                          <p:val>
                                            <p:strVal val="#ppt_h"/>
                                          </p:val>
                                        </p:tav>
                                      </p:tavLst>
                                    </p:anim>
                                    <p:animEffect transition="in" filter="fade">
                                      <p:cBhvr>
                                        <p:cTn id="9" dur="1000"/>
                                        <p:tgtEl>
                                          <p:spTgt spid="7987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79877"/>
                                        </p:tgtEl>
                                        <p:attrNameLst>
                                          <p:attrName>style.visibility</p:attrName>
                                        </p:attrNameLst>
                                      </p:cBhvr>
                                      <p:to>
                                        <p:strVal val="visible"/>
                                      </p:to>
                                    </p:set>
                                    <p:anim calcmode="lin" valueType="num">
                                      <p:cBhvr>
                                        <p:cTn id="14" dur="1000" fill="hold"/>
                                        <p:tgtEl>
                                          <p:spTgt spid="79877"/>
                                        </p:tgtEl>
                                        <p:attrNameLst>
                                          <p:attrName>ppt_w</p:attrName>
                                        </p:attrNameLst>
                                      </p:cBhvr>
                                      <p:tavLst>
                                        <p:tav tm="0">
                                          <p:val>
                                            <p:strVal val="#ppt_w+.3"/>
                                          </p:val>
                                        </p:tav>
                                        <p:tav tm="100000">
                                          <p:val>
                                            <p:strVal val="#ppt_w"/>
                                          </p:val>
                                        </p:tav>
                                      </p:tavLst>
                                    </p:anim>
                                    <p:anim calcmode="lin" valueType="num">
                                      <p:cBhvr>
                                        <p:cTn id="15" dur="1000" fill="hold"/>
                                        <p:tgtEl>
                                          <p:spTgt spid="79877"/>
                                        </p:tgtEl>
                                        <p:attrNameLst>
                                          <p:attrName>ppt_h</p:attrName>
                                        </p:attrNameLst>
                                      </p:cBhvr>
                                      <p:tavLst>
                                        <p:tav tm="0">
                                          <p:val>
                                            <p:strVal val="#ppt_h"/>
                                          </p:val>
                                        </p:tav>
                                        <p:tav tm="100000">
                                          <p:val>
                                            <p:strVal val="#ppt_h"/>
                                          </p:val>
                                        </p:tav>
                                      </p:tavLst>
                                    </p:anim>
                                    <p:animEffect transition="in" filter="fade">
                                      <p:cBhvr>
                                        <p:cTn id="16" dur="1000"/>
                                        <p:tgtEl>
                                          <p:spTgt spid="79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214313" y="214313"/>
            <a:ext cx="8715375" cy="5238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800">
                <a:solidFill>
                  <a:prstClr val="white"/>
                </a:solidFill>
                <a:latin typeface="Calibri" panose="020F0502020204030204" pitchFamily="34" charset="0"/>
              </a:rPr>
              <a:t>Escucha  bien y elige el artículo apropiado</a:t>
            </a:r>
            <a:r>
              <a:rPr lang="en-GB">
                <a:solidFill>
                  <a:prstClr val="white"/>
                </a:solidFill>
                <a:latin typeface="Calibri" panose="020F0502020204030204" pitchFamily="34" charset="0"/>
              </a:rPr>
              <a:t>.</a:t>
            </a:r>
            <a:endParaRPr lang="en-US">
              <a:solidFill>
                <a:prstClr val="white"/>
              </a:solidFill>
              <a:latin typeface="Calibri" panose="020F0502020204030204" pitchFamily="34" charset="0"/>
            </a:endParaRPr>
          </a:p>
        </p:txBody>
      </p:sp>
      <p:sp>
        <p:nvSpPr>
          <p:cNvPr id="2051" name="TextBox 4"/>
          <p:cNvSpPr txBox="1">
            <a:spLocks noChangeArrowheads="1"/>
          </p:cNvSpPr>
          <p:nvPr/>
        </p:nvSpPr>
        <p:spPr bwMode="auto">
          <a:xfrm>
            <a:off x="71438" y="1000125"/>
            <a:ext cx="500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2400" b="1">
                <a:solidFill>
                  <a:prstClr val="black"/>
                </a:solidFill>
                <a:latin typeface="Calibri" panose="020F0502020204030204" pitchFamily="34" charset="0"/>
              </a:rPr>
              <a:t>1</a:t>
            </a:r>
            <a:endParaRPr lang="en-US" sz="2400" b="1">
              <a:solidFill>
                <a:prstClr val="black"/>
              </a:solidFill>
              <a:latin typeface="Calibri" panose="020F0502020204030204" pitchFamily="34" charset="0"/>
            </a:endParaRPr>
          </a:p>
        </p:txBody>
      </p:sp>
      <p:sp>
        <p:nvSpPr>
          <p:cNvPr id="2052" name="TextBox 5"/>
          <p:cNvSpPr txBox="1">
            <a:spLocks noChangeArrowheads="1"/>
          </p:cNvSpPr>
          <p:nvPr/>
        </p:nvSpPr>
        <p:spPr bwMode="auto">
          <a:xfrm>
            <a:off x="71438" y="2466975"/>
            <a:ext cx="500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2400" b="1">
                <a:solidFill>
                  <a:prstClr val="black"/>
                </a:solidFill>
                <a:latin typeface="Calibri" panose="020F0502020204030204" pitchFamily="34" charset="0"/>
              </a:rPr>
              <a:t>2</a:t>
            </a:r>
            <a:endParaRPr lang="en-US" sz="2400" b="1">
              <a:solidFill>
                <a:prstClr val="black"/>
              </a:solidFill>
              <a:latin typeface="Calibri" panose="020F0502020204030204" pitchFamily="34" charset="0"/>
            </a:endParaRPr>
          </a:p>
        </p:txBody>
      </p:sp>
      <p:sp>
        <p:nvSpPr>
          <p:cNvPr id="2053" name="TextBox 6"/>
          <p:cNvSpPr txBox="1">
            <a:spLocks noChangeArrowheads="1"/>
          </p:cNvSpPr>
          <p:nvPr/>
        </p:nvSpPr>
        <p:spPr bwMode="auto">
          <a:xfrm>
            <a:off x="71438" y="3929063"/>
            <a:ext cx="5000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2400" b="1">
                <a:solidFill>
                  <a:prstClr val="black"/>
                </a:solidFill>
                <a:latin typeface="Calibri" panose="020F0502020204030204" pitchFamily="34" charset="0"/>
              </a:rPr>
              <a:t>3</a:t>
            </a:r>
            <a:endParaRPr lang="en-US" sz="2400" b="1">
              <a:solidFill>
                <a:prstClr val="black"/>
              </a:solidFill>
              <a:latin typeface="Calibri" panose="020F0502020204030204" pitchFamily="34" charset="0"/>
            </a:endParaRPr>
          </a:p>
        </p:txBody>
      </p:sp>
      <p:sp>
        <p:nvSpPr>
          <p:cNvPr id="2054" name="TextBox 7"/>
          <p:cNvSpPr txBox="1">
            <a:spLocks noChangeArrowheads="1"/>
          </p:cNvSpPr>
          <p:nvPr/>
        </p:nvSpPr>
        <p:spPr bwMode="auto">
          <a:xfrm>
            <a:off x="71438" y="5429250"/>
            <a:ext cx="500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2400" b="1">
                <a:solidFill>
                  <a:prstClr val="black"/>
                </a:solidFill>
                <a:latin typeface="Calibri" panose="020F0502020204030204" pitchFamily="34" charset="0"/>
              </a:rPr>
              <a:t>4</a:t>
            </a:r>
            <a:endParaRPr lang="en-US" sz="2400" b="1">
              <a:solidFill>
                <a:prstClr val="black"/>
              </a:solidFill>
              <a:latin typeface="Calibri" panose="020F0502020204030204" pitchFamily="34" charset="0"/>
            </a:endParaRPr>
          </a:p>
        </p:txBody>
      </p:sp>
      <p:sp>
        <p:nvSpPr>
          <p:cNvPr id="9" name="Rounded Rectangle 8"/>
          <p:cNvSpPr/>
          <p:nvPr/>
        </p:nvSpPr>
        <p:spPr>
          <a:xfrm>
            <a:off x="1214438" y="1000125"/>
            <a:ext cx="1714500" cy="1214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0" name="Rounded Rectangle 9"/>
          <p:cNvSpPr/>
          <p:nvPr/>
        </p:nvSpPr>
        <p:spPr>
          <a:xfrm>
            <a:off x="3857625" y="1000125"/>
            <a:ext cx="1714500" cy="1214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1" name="Rounded Rectangle 10"/>
          <p:cNvSpPr/>
          <p:nvPr/>
        </p:nvSpPr>
        <p:spPr>
          <a:xfrm>
            <a:off x="6429375" y="1000125"/>
            <a:ext cx="1714500" cy="12144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58" name="TextBox 11"/>
          <p:cNvSpPr txBox="1">
            <a:spLocks noChangeArrowheads="1"/>
          </p:cNvSpPr>
          <p:nvPr/>
        </p:nvSpPr>
        <p:spPr bwMode="auto">
          <a:xfrm>
            <a:off x="1214438" y="957263"/>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A</a:t>
            </a:r>
            <a:endParaRPr lang="en-US" sz="2000" b="1">
              <a:solidFill>
                <a:prstClr val="black"/>
              </a:solidFill>
              <a:latin typeface="Calibri" panose="020F0502020204030204" pitchFamily="34" charset="0"/>
            </a:endParaRPr>
          </a:p>
        </p:txBody>
      </p:sp>
      <p:sp>
        <p:nvSpPr>
          <p:cNvPr id="2059" name="TextBox 12"/>
          <p:cNvSpPr txBox="1">
            <a:spLocks noChangeArrowheads="1"/>
          </p:cNvSpPr>
          <p:nvPr/>
        </p:nvSpPr>
        <p:spPr bwMode="auto">
          <a:xfrm>
            <a:off x="3857625" y="957263"/>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B</a:t>
            </a:r>
            <a:endParaRPr lang="en-US" sz="2000" b="1">
              <a:solidFill>
                <a:prstClr val="black"/>
              </a:solidFill>
              <a:latin typeface="Calibri" panose="020F0502020204030204" pitchFamily="34" charset="0"/>
            </a:endParaRPr>
          </a:p>
        </p:txBody>
      </p:sp>
      <p:sp>
        <p:nvSpPr>
          <p:cNvPr id="2060" name="TextBox 13"/>
          <p:cNvSpPr txBox="1">
            <a:spLocks noChangeArrowheads="1"/>
          </p:cNvSpPr>
          <p:nvPr/>
        </p:nvSpPr>
        <p:spPr bwMode="auto">
          <a:xfrm>
            <a:off x="6429375" y="957263"/>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C</a:t>
            </a:r>
            <a:endParaRPr lang="en-US" sz="2000" b="1">
              <a:solidFill>
                <a:prstClr val="black"/>
              </a:solidFill>
              <a:latin typeface="Calibri" panose="020F0502020204030204" pitchFamily="34" charset="0"/>
            </a:endParaRPr>
          </a:p>
        </p:txBody>
      </p:sp>
      <p:sp>
        <p:nvSpPr>
          <p:cNvPr id="15" name="Rounded Rectangle 14"/>
          <p:cNvSpPr/>
          <p:nvPr/>
        </p:nvSpPr>
        <p:spPr>
          <a:xfrm>
            <a:off x="1214438" y="2471738"/>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6" name="Rounded Rectangle 15"/>
          <p:cNvSpPr/>
          <p:nvPr/>
        </p:nvSpPr>
        <p:spPr>
          <a:xfrm>
            <a:off x="3857625" y="2471738"/>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7" name="Rounded Rectangle 16"/>
          <p:cNvSpPr/>
          <p:nvPr/>
        </p:nvSpPr>
        <p:spPr>
          <a:xfrm>
            <a:off x="6429375" y="2471738"/>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64" name="TextBox 17"/>
          <p:cNvSpPr txBox="1">
            <a:spLocks noChangeArrowheads="1"/>
          </p:cNvSpPr>
          <p:nvPr/>
        </p:nvSpPr>
        <p:spPr bwMode="auto">
          <a:xfrm>
            <a:off x="1214438" y="2428875"/>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A</a:t>
            </a:r>
            <a:endParaRPr lang="en-US" sz="2000" b="1">
              <a:solidFill>
                <a:prstClr val="black"/>
              </a:solidFill>
              <a:latin typeface="Calibri" panose="020F0502020204030204" pitchFamily="34" charset="0"/>
            </a:endParaRPr>
          </a:p>
        </p:txBody>
      </p:sp>
      <p:sp>
        <p:nvSpPr>
          <p:cNvPr id="2065" name="TextBox 18"/>
          <p:cNvSpPr txBox="1">
            <a:spLocks noChangeArrowheads="1"/>
          </p:cNvSpPr>
          <p:nvPr/>
        </p:nvSpPr>
        <p:spPr bwMode="auto">
          <a:xfrm>
            <a:off x="3857625" y="2428875"/>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B</a:t>
            </a:r>
            <a:endParaRPr lang="en-US" sz="2000" b="1">
              <a:solidFill>
                <a:prstClr val="black"/>
              </a:solidFill>
              <a:latin typeface="Calibri" panose="020F0502020204030204" pitchFamily="34" charset="0"/>
            </a:endParaRPr>
          </a:p>
        </p:txBody>
      </p:sp>
      <p:sp>
        <p:nvSpPr>
          <p:cNvPr id="2066" name="TextBox 19"/>
          <p:cNvSpPr txBox="1">
            <a:spLocks noChangeArrowheads="1"/>
          </p:cNvSpPr>
          <p:nvPr/>
        </p:nvSpPr>
        <p:spPr bwMode="auto">
          <a:xfrm>
            <a:off x="6429375" y="2428875"/>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C</a:t>
            </a:r>
            <a:endParaRPr lang="en-US" sz="2000" b="1">
              <a:solidFill>
                <a:prstClr val="black"/>
              </a:solidFill>
              <a:latin typeface="Calibri" panose="020F0502020204030204" pitchFamily="34" charset="0"/>
            </a:endParaRPr>
          </a:p>
        </p:txBody>
      </p:sp>
      <p:sp>
        <p:nvSpPr>
          <p:cNvPr id="21" name="Rounded Rectangle 20"/>
          <p:cNvSpPr/>
          <p:nvPr/>
        </p:nvSpPr>
        <p:spPr>
          <a:xfrm>
            <a:off x="1214438" y="4014788"/>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2" name="Rounded Rectangle 21"/>
          <p:cNvSpPr/>
          <p:nvPr/>
        </p:nvSpPr>
        <p:spPr>
          <a:xfrm>
            <a:off x="3857625" y="4014788"/>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3" name="Rounded Rectangle 22"/>
          <p:cNvSpPr/>
          <p:nvPr/>
        </p:nvSpPr>
        <p:spPr>
          <a:xfrm>
            <a:off x="6429375" y="4014788"/>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70" name="TextBox 23"/>
          <p:cNvSpPr txBox="1">
            <a:spLocks noChangeArrowheads="1"/>
          </p:cNvSpPr>
          <p:nvPr/>
        </p:nvSpPr>
        <p:spPr bwMode="auto">
          <a:xfrm>
            <a:off x="1214438" y="3971925"/>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A</a:t>
            </a:r>
            <a:endParaRPr lang="en-US" sz="2000" b="1">
              <a:solidFill>
                <a:prstClr val="black"/>
              </a:solidFill>
              <a:latin typeface="Calibri" panose="020F0502020204030204" pitchFamily="34" charset="0"/>
            </a:endParaRPr>
          </a:p>
        </p:txBody>
      </p:sp>
      <p:sp>
        <p:nvSpPr>
          <p:cNvPr id="2071" name="TextBox 24"/>
          <p:cNvSpPr txBox="1">
            <a:spLocks noChangeArrowheads="1"/>
          </p:cNvSpPr>
          <p:nvPr/>
        </p:nvSpPr>
        <p:spPr bwMode="auto">
          <a:xfrm>
            <a:off x="3857625" y="3971925"/>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B</a:t>
            </a:r>
            <a:endParaRPr lang="en-US" sz="2000" b="1">
              <a:solidFill>
                <a:prstClr val="black"/>
              </a:solidFill>
              <a:latin typeface="Calibri" panose="020F0502020204030204" pitchFamily="34" charset="0"/>
            </a:endParaRPr>
          </a:p>
        </p:txBody>
      </p:sp>
      <p:sp>
        <p:nvSpPr>
          <p:cNvPr id="2072" name="TextBox 25"/>
          <p:cNvSpPr txBox="1">
            <a:spLocks noChangeArrowheads="1"/>
          </p:cNvSpPr>
          <p:nvPr/>
        </p:nvSpPr>
        <p:spPr bwMode="auto">
          <a:xfrm>
            <a:off x="6429375" y="3971925"/>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C</a:t>
            </a:r>
            <a:endParaRPr lang="en-US" sz="2000" b="1">
              <a:solidFill>
                <a:prstClr val="black"/>
              </a:solidFill>
              <a:latin typeface="Calibri" panose="020F0502020204030204" pitchFamily="34" charset="0"/>
            </a:endParaRPr>
          </a:p>
        </p:txBody>
      </p:sp>
      <p:sp>
        <p:nvSpPr>
          <p:cNvPr id="27" name="Rounded Rectangle 26"/>
          <p:cNvSpPr/>
          <p:nvPr/>
        </p:nvSpPr>
        <p:spPr>
          <a:xfrm>
            <a:off x="1214438" y="5472113"/>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8" name="Rounded Rectangle 27"/>
          <p:cNvSpPr/>
          <p:nvPr/>
        </p:nvSpPr>
        <p:spPr>
          <a:xfrm>
            <a:off x="3857625" y="5472113"/>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9" name="Rounded Rectangle 28"/>
          <p:cNvSpPr/>
          <p:nvPr/>
        </p:nvSpPr>
        <p:spPr>
          <a:xfrm>
            <a:off x="6429375" y="5472113"/>
            <a:ext cx="1714500" cy="12144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76" name="TextBox 29"/>
          <p:cNvSpPr txBox="1">
            <a:spLocks noChangeArrowheads="1"/>
          </p:cNvSpPr>
          <p:nvPr/>
        </p:nvSpPr>
        <p:spPr bwMode="auto">
          <a:xfrm>
            <a:off x="1214438" y="5429250"/>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A</a:t>
            </a:r>
            <a:endParaRPr lang="en-US" sz="2000" b="1">
              <a:solidFill>
                <a:prstClr val="black"/>
              </a:solidFill>
              <a:latin typeface="Calibri" panose="020F0502020204030204" pitchFamily="34" charset="0"/>
            </a:endParaRPr>
          </a:p>
        </p:txBody>
      </p:sp>
      <p:sp>
        <p:nvSpPr>
          <p:cNvPr id="2077" name="TextBox 30"/>
          <p:cNvSpPr txBox="1">
            <a:spLocks noChangeArrowheads="1"/>
          </p:cNvSpPr>
          <p:nvPr/>
        </p:nvSpPr>
        <p:spPr bwMode="auto">
          <a:xfrm>
            <a:off x="3857625" y="5429250"/>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B</a:t>
            </a:r>
            <a:endParaRPr lang="en-US" sz="2000" b="1">
              <a:solidFill>
                <a:prstClr val="black"/>
              </a:solidFill>
              <a:latin typeface="Calibri" panose="020F0502020204030204" pitchFamily="34" charset="0"/>
            </a:endParaRPr>
          </a:p>
        </p:txBody>
      </p:sp>
      <p:sp>
        <p:nvSpPr>
          <p:cNvPr id="2078" name="TextBox 31"/>
          <p:cNvSpPr txBox="1">
            <a:spLocks noChangeArrowheads="1"/>
          </p:cNvSpPr>
          <p:nvPr/>
        </p:nvSpPr>
        <p:spPr bwMode="auto">
          <a:xfrm>
            <a:off x="6429375" y="5429250"/>
            <a:ext cx="571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GB" sz="2000" b="1">
                <a:solidFill>
                  <a:prstClr val="black"/>
                </a:solidFill>
                <a:latin typeface="Calibri" panose="020F0502020204030204" pitchFamily="34" charset="0"/>
              </a:rPr>
              <a:t>C</a:t>
            </a:r>
            <a:endParaRPr lang="en-US" sz="2000" b="1">
              <a:solidFill>
                <a:prstClr val="black"/>
              </a:solidFill>
              <a:latin typeface="Calibri" panose="020F0502020204030204" pitchFamily="34" charset="0"/>
            </a:endParaRPr>
          </a:p>
        </p:txBody>
      </p:sp>
      <p:pic>
        <p:nvPicPr>
          <p:cNvPr id="2079" name="Picture 30" descr="1215441305125576364lemmling_Cartoon_giraffe.svg.med.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9125" y="1000125"/>
            <a:ext cx="64135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0" name="Picture 31" descr="12161376851595770453lemmling_Cartoon_elephant.svg.med.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0188" y="1000125"/>
            <a:ext cx="122713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1" name="Picture 32" descr="lion.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43688" y="1071563"/>
            <a:ext cx="1439862"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2" name="Picture 3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43375" y="2571750"/>
            <a:ext cx="1249363"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3" name="Picture 35" descr="11949860301279678518coffee_ganson.svg.med.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00875" y="2571750"/>
            <a:ext cx="928688"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4" name="Picture 36" descr="1197088349720718094Gerald_G_Fast_Food_Dishes_(FF_Menu)_1.svg.med.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00188" y="2571750"/>
            <a:ext cx="128587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5" name="Picture 37" descr="Bus.svg.med.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249363" y="4429125"/>
            <a:ext cx="160813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6" name="Picture 38" descr="car.svg.med.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000500" y="4286250"/>
            <a:ext cx="1398588"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7" name="Picture 39" descr="bicycle.svg.med.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500813" y="4143375"/>
            <a:ext cx="1506537"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Cloud"/>
          <p:cNvSpPr>
            <a:spLocks noChangeAspect="1" noEditPoints="1" noChangeArrowheads="1"/>
          </p:cNvSpPr>
          <p:nvPr/>
        </p:nvSpPr>
        <p:spPr bwMode="auto">
          <a:xfrm>
            <a:off x="6643688" y="5643563"/>
            <a:ext cx="1296987" cy="8683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99CC"/>
          </a:solidFill>
          <a:ln w="9525">
            <a:solidFill>
              <a:srgbClr val="000000"/>
            </a:solidFill>
            <a:miter lim="800000"/>
            <a:headEnd/>
            <a:tailEnd/>
          </a:ln>
          <a:effectLst>
            <a:outerShdw dist="107763" dir="2700000" algn="ctr" rotWithShape="0">
              <a:srgbClr val="808080"/>
            </a:outerShdw>
          </a:effectLst>
        </p:spPr>
        <p:txBody>
          <a:bodyPr/>
          <a:lstStyle/>
          <a:p>
            <a:pPr fontAlgn="base">
              <a:spcBef>
                <a:spcPct val="0"/>
              </a:spcBef>
              <a:spcAft>
                <a:spcPct val="0"/>
              </a:spcAft>
              <a:defRPr/>
            </a:pPr>
            <a:endParaRPr lang="en-US">
              <a:solidFill>
                <a:prstClr val="black"/>
              </a:solidFill>
              <a:latin typeface="Arial" panose="020B0604020202020204" pitchFamily="34" charset="0"/>
            </a:endParaRPr>
          </a:p>
        </p:txBody>
      </p:sp>
      <p:sp>
        <p:nvSpPr>
          <p:cNvPr id="42" name="Cloud"/>
          <p:cNvSpPr>
            <a:spLocks noChangeAspect="1" noEditPoints="1" noChangeArrowheads="1"/>
          </p:cNvSpPr>
          <p:nvPr/>
        </p:nvSpPr>
        <p:spPr bwMode="auto">
          <a:xfrm>
            <a:off x="1428750" y="5643563"/>
            <a:ext cx="1296988" cy="8683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69696"/>
          </a:solidFill>
          <a:ln w="9525">
            <a:solidFill>
              <a:srgbClr val="000000"/>
            </a:solidFill>
            <a:miter lim="800000"/>
            <a:headEnd/>
            <a:tailEnd/>
          </a:ln>
          <a:effectLst>
            <a:outerShdw dist="107763" dir="2700000" algn="ctr" rotWithShape="0">
              <a:srgbClr val="808080"/>
            </a:outerShdw>
          </a:effectLst>
        </p:spPr>
        <p:txBody>
          <a:bodyPr/>
          <a:lstStyle/>
          <a:p>
            <a:pPr fontAlgn="base">
              <a:spcBef>
                <a:spcPct val="0"/>
              </a:spcBef>
              <a:spcAft>
                <a:spcPct val="0"/>
              </a:spcAft>
              <a:defRPr/>
            </a:pPr>
            <a:endParaRPr lang="en-US">
              <a:solidFill>
                <a:prstClr val="black"/>
              </a:solidFill>
              <a:latin typeface="Arial" panose="020B0604020202020204" pitchFamily="34" charset="0"/>
            </a:endParaRPr>
          </a:p>
        </p:txBody>
      </p:sp>
      <p:sp>
        <p:nvSpPr>
          <p:cNvPr id="43" name="Cloud"/>
          <p:cNvSpPr>
            <a:spLocks noChangeAspect="1" noEditPoints="1" noChangeArrowheads="1"/>
          </p:cNvSpPr>
          <p:nvPr/>
        </p:nvSpPr>
        <p:spPr bwMode="auto">
          <a:xfrm>
            <a:off x="4071938" y="5643563"/>
            <a:ext cx="1296987" cy="8683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a:effectLst>
            <a:outerShdw dist="107763" dir="2700000" algn="ctr" rotWithShape="0">
              <a:srgbClr val="808080"/>
            </a:outerShdw>
          </a:effectLst>
        </p:spPr>
        <p:txBody>
          <a:bodyPr/>
          <a:lstStyle/>
          <a:p>
            <a:pPr fontAlgn="base">
              <a:spcBef>
                <a:spcPct val="0"/>
              </a:spcBef>
              <a:spcAft>
                <a:spcPct val="0"/>
              </a:spcAft>
              <a:defRPr/>
            </a:pPr>
            <a:endParaRPr lang="en-US">
              <a:solidFill>
                <a:prstClr val="black"/>
              </a:solidFill>
              <a:latin typeface="Arial" panose="020B0604020202020204" pitchFamily="34" charset="0"/>
            </a:endParaRPr>
          </a:p>
        </p:txBody>
      </p:sp>
    </p:spTree>
    <p:extLst>
      <p:ext uri="{BB962C8B-B14F-4D97-AF65-F5344CB8AC3E}">
        <p14:creationId xmlns:p14="http://schemas.microsoft.com/office/powerpoint/2010/main" val="30530890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solidFill>
            <a:srgbClr val="FF0000"/>
          </a:solidFill>
        </p:spPr>
        <p:txBody>
          <a:bodyPr/>
          <a:lstStyle/>
          <a:p>
            <a:pPr eaLnBrk="1" hangingPunct="1"/>
            <a:r>
              <a:rPr lang="en-US" sz="6000" b="1" smtClean="0">
                <a:solidFill>
                  <a:srgbClr val="FFFF00"/>
                </a:solidFill>
                <a:latin typeface="Tempus Sans ITC" panose="04020404030D07020202" pitchFamily="82" charset="0"/>
                <a:cs typeface="Arial" panose="020B0604020202020204" pitchFamily="34" charset="0"/>
              </a:rPr>
              <a:t>¿Qué es un cognado?</a:t>
            </a:r>
          </a:p>
        </p:txBody>
      </p:sp>
      <p:sp>
        <p:nvSpPr>
          <p:cNvPr id="4101" name="AutoShape 5"/>
          <p:cNvSpPr>
            <a:spLocks noChangeArrowheads="1"/>
          </p:cNvSpPr>
          <p:nvPr/>
        </p:nvSpPr>
        <p:spPr bwMode="auto">
          <a:xfrm>
            <a:off x="901700" y="2638425"/>
            <a:ext cx="2303463" cy="1871663"/>
          </a:xfrm>
          <a:prstGeom prst="diamond">
            <a:avLst/>
          </a:prstGeom>
          <a:solidFill>
            <a:schemeClr val="bg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3200">
                <a:solidFill>
                  <a:srgbClr val="000000"/>
                </a:solidFill>
              </a:rPr>
              <a:t>un animal</a:t>
            </a:r>
          </a:p>
        </p:txBody>
      </p:sp>
      <p:sp>
        <p:nvSpPr>
          <p:cNvPr id="4102" name="AutoShape 6"/>
          <p:cNvSpPr>
            <a:spLocks noChangeArrowheads="1"/>
          </p:cNvSpPr>
          <p:nvPr/>
        </p:nvSpPr>
        <p:spPr bwMode="auto">
          <a:xfrm>
            <a:off x="6227763" y="2636838"/>
            <a:ext cx="2303462" cy="1871662"/>
          </a:xfrm>
          <a:prstGeom prst="diamond">
            <a:avLst/>
          </a:prstGeom>
          <a:solidFill>
            <a:schemeClr val="bg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3200">
                <a:solidFill>
                  <a:srgbClr val="000000"/>
                </a:solidFill>
              </a:rPr>
              <a:t>el</a:t>
            </a:r>
            <a:r>
              <a:rPr lang="en-US" sz="3200">
                <a:solidFill>
                  <a:srgbClr val="000000"/>
                </a:solidFill>
                <a:cs typeface="Arial" panose="020B0604020202020204" pitchFamily="34" charset="0"/>
              </a:rPr>
              <a:t>éctrico</a:t>
            </a:r>
          </a:p>
        </p:txBody>
      </p:sp>
      <p:sp>
        <p:nvSpPr>
          <p:cNvPr id="4103" name="AutoShape 7"/>
          <p:cNvSpPr>
            <a:spLocks noChangeArrowheads="1"/>
          </p:cNvSpPr>
          <p:nvPr/>
        </p:nvSpPr>
        <p:spPr bwMode="auto">
          <a:xfrm>
            <a:off x="3635375" y="4870450"/>
            <a:ext cx="2303463" cy="1871663"/>
          </a:xfrm>
          <a:prstGeom prst="diamond">
            <a:avLst/>
          </a:prstGeom>
          <a:solidFill>
            <a:schemeClr val="bg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3200">
                <a:solidFill>
                  <a:srgbClr val="000000"/>
                </a:solidFill>
              </a:rPr>
              <a:t>enorme</a:t>
            </a:r>
          </a:p>
        </p:txBody>
      </p:sp>
      <p:sp>
        <p:nvSpPr>
          <p:cNvPr id="4104" name="AutoShape 8"/>
          <p:cNvSpPr>
            <a:spLocks noChangeArrowheads="1"/>
          </p:cNvSpPr>
          <p:nvPr/>
        </p:nvSpPr>
        <p:spPr bwMode="auto">
          <a:xfrm>
            <a:off x="3563938" y="2636838"/>
            <a:ext cx="2303462" cy="1871662"/>
          </a:xfrm>
          <a:prstGeom prst="diamond">
            <a:avLst/>
          </a:prstGeom>
          <a:solidFill>
            <a:schemeClr val="bg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3200">
                <a:solidFill>
                  <a:srgbClr val="000000"/>
                </a:solidFill>
              </a:rPr>
              <a:t>celebrar</a:t>
            </a:r>
          </a:p>
        </p:txBody>
      </p:sp>
      <p:sp>
        <p:nvSpPr>
          <p:cNvPr id="4105" name="AutoShape 9"/>
          <p:cNvSpPr>
            <a:spLocks noChangeArrowheads="1"/>
          </p:cNvSpPr>
          <p:nvPr/>
        </p:nvSpPr>
        <p:spPr bwMode="auto">
          <a:xfrm>
            <a:off x="4932363" y="3717925"/>
            <a:ext cx="2303462" cy="1871663"/>
          </a:xfrm>
          <a:prstGeom prst="diamond">
            <a:avLst/>
          </a:prstGeom>
          <a:solidFill>
            <a:schemeClr val="bg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3200">
                <a:solidFill>
                  <a:srgbClr val="000000"/>
                </a:solidFill>
              </a:rPr>
              <a:t>un c</a:t>
            </a:r>
            <a:r>
              <a:rPr lang="en-US" sz="3200">
                <a:solidFill>
                  <a:srgbClr val="000000"/>
                </a:solidFill>
                <a:cs typeface="Arial" panose="020B0604020202020204" pitchFamily="34" charset="0"/>
              </a:rPr>
              <a:t>írculo</a:t>
            </a:r>
          </a:p>
        </p:txBody>
      </p:sp>
      <p:sp>
        <p:nvSpPr>
          <p:cNvPr id="4106" name="AutoShape 10"/>
          <p:cNvSpPr>
            <a:spLocks noChangeArrowheads="1"/>
          </p:cNvSpPr>
          <p:nvPr/>
        </p:nvSpPr>
        <p:spPr bwMode="auto">
          <a:xfrm>
            <a:off x="2270125" y="3717925"/>
            <a:ext cx="2303463" cy="1871663"/>
          </a:xfrm>
          <a:prstGeom prst="diamond">
            <a:avLst/>
          </a:prstGeom>
          <a:solidFill>
            <a:schemeClr val="bg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3200">
                <a:solidFill>
                  <a:srgbClr val="000000"/>
                </a:solidFill>
              </a:rPr>
              <a:t>una familia</a:t>
            </a:r>
          </a:p>
        </p:txBody>
      </p:sp>
      <p:sp>
        <p:nvSpPr>
          <p:cNvPr id="4107" name="AutoShape 11"/>
          <p:cNvSpPr>
            <a:spLocks noChangeArrowheads="1"/>
          </p:cNvSpPr>
          <p:nvPr/>
        </p:nvSpPr>
        <p:spPr bwMode="auto">
          <a:xfrm>
            <a:off x="2268538" y="1557338"/>
            <a:ext cx="2303462" cy="1871662"/>
          </a:xfrm>
          <a:prstGeom prst="diamond">
            <a:avLst/>
          </a:prstGeom>
          <a:solidFill>
            <a:schemeClr val="bg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3200">
                <a:solidFill>
                  <a:srgbClr val="000000"/>
                </a:solidFill>
              </a:rPr>
              <a:t>un hospital</a:t>
            </a:r>
          </a:p>
        </p:txBody>
      </p:sp>
      <p:sp>
        <p:nvSpPr>
          <p:cNvPr id="4108" name="AutoShape 12"/>
          <p:cNvSpPr>
            <a:spLocks noChangeArrowheads="1"/>
          </p:cNvSpPr>
          <p:nvPr/>
        </p:nvSpPr>
        <p:spPr bwMode="auto">
          <a:xfrm>
            <a:off x="4859338" y="1557338"/>
            <a:ext cx="2303462" cy="1871662"/>
          </a:xfrm>
          <a:prstGeom prst="diamond">
            <a:avLst/>
          </a:prstGeom>
          <a:solidFill>
            <a:schemeClr val="bg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3200">
                <a:solidFill>
                  <a:srgbClr val="000000"/>
                </a:solidFill>
              </a:rPr>
              <a:t>un adulto</a:t>
            </a:r>
          </a:p>
        </p:txBody>
      </p:sp>
      <p:sp>
        <p:nvSpPr>
          <p:cNvPr id="4109" name="AutoShape 13"/>
          <p:cNvSpPr>
            <a:spLocks noChangeArrowheads="1"/>
          </p:cNvSpPr>
          <p:nvPr/>
        </p:nvSpPr>
        <p:spPr bwMode="auto">
          <a:xfrm>
            <a:off x="900113" y="4797425"/>
            <a:ext cx="2303462" cy="1871663"/>
          </a:xfrm>
          <a:prstGeom prst="diamond">
            <a:avLst/>
          </a:prstGeom>
          <a:solidFill>
            <a:schemeClr val="bg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2400">
                <a:solidFill>
                  <a:srgbClr val="000000"/>
                </a:solidFill>
              </a:rPr>
              <a:t>un continente</a:t>
            </a:r>
          </a:p>
        </p:txBody>
      </p:sp>
    </p:spTree>
    <p:extLst>
      <p:ext uri="{BB962C8B-B14F-4D97-AF65-F5344CB8AC3E}">
        <p14:creationId xmlns:p14="http://schemas.microsoft.com/office/powerpoint/2010/main" val="2912143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fade">
                                      <p:cBhvr>
                                        <p:cTn id="7" dur="1000"/>
                                        <p:tgtEl>
                                          <p:spTgt spid="4101"/>
                                        </p:tgtEl>
                                      </p:cBhvr>
                                    </p:animEffect>
                                    <p:anim calcmode="lin" valueType="num">
                                      <p:cBhvr>
                                        <p:cTn id="8" dur="1000" fill="hold"/>
                                        <p:tgtEl>
                                          <p:spTgt spid="4101"/>
                                        </p:tgtEl>
                                        <p:attrNameLst>
                                          <p:attrName>ppt_x</p:attrName>
                                        </p:attrNameLst>
                                      </p:cBhvr>
                                      <p:tavLst>
                                        <p:tav tm="0">
                                          <p:val>
                                            <p:strVal val="#ppt_x"/>
                                          </p:val>
                                        </p:tav>
                                        <p:tav tm="100000">
                                          <p:val>
                                            <p:strVal val="#ppt_x"/>
                                          </p:val>
                                        </p:tav>
                                      </p:tavLst>
                                    </p:anim>
                                    <p:anim calcmode="lin" valueType="num">
                                      <p:cBhvr>
                                        <p:cTn id="9" dur="900" decel="100000" fill="hold"/>
                                        <p:tgtEl>
                                          <p:spTgt spid="410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101"/>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4102"/>
                                        </p:tgtEl>
                                        <p:attrNameLst>
                                          <p:attrName>style.visibility</p:attrName>
                                        </p:attrNameLst>
                                      </p:cBhvr>
                                      <p:to>
                                        <p:strVal val="visible"/>
                                      </p:to>
                                    </p:set>
                                    <p:animEffect transition="in" filter="fade">
                                      <p:cBhvr>
                                        <p:cTn id="15" dur="1000"/>
                                        <p:tgtEl>
                                          <p:spTgt spid="4102"/>
                                        </p:tgtEl>
                                      </p:cBhvr>
                                    </p:animEffect>
                                    <p:anim calcmode="lin" valueType="num">
                                      <p:cBhvr>
                                        <p:cTn id="16" dur="1000" fill="hold"/>
                                        <p:tgtEl>
                                          <p:spTgt spid="4102"/>
                                        </p:tgtEl>
                                        <p:attrNameLst>
                                          <p:attrName>ppt_x</p:attrName>
                                        </p:attrNameLst>
                                      </p:cBhvr>
                                      <p:tavLst>
                                        <p:tav tm="0">
                                          <p:val>
                                            <p:strVal val="#ppt_x"/>
                                          </p:val>
                                        </p:tav>
                                        <p:tav tm="100000">
                                          <p:val>
                                            <p:strVal val="#ppt_x"/>
                                          </p:val>
                                        </p:tav>
                                      </p:tavLst>
                                    </p:anim>
                                    <p:anim calcmode="lin" valueType="num">
                                      <p:cBhvr>
                                        <p:cTn id="17" dur="900" decel="100000" fill="hold"/>
                                        <p:tgtEl>
                                          <p:spTgt spid="410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102"/>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103"/>
                                        </p:tgtEl>
                                        <p:attrNameLst>
                                          <p:attrName>style.visibility</p:attrName>
                                        </p:attrNameLst>
                                      </p:cBhvr>
                                      <p:to>
                                        <p:strVal val="visible"/>
                                      </p:to>
                                    </p:set>
                                    <p:animEffect transition="in" filter="fade">
                                      <p:cBhvr>
                                        <p:cTn id="23" dur="1000"/>
                                        <p:tgtEl>
                                          <p:spTgt spid="4103"/>
                                        </p:tgtEl>
                                      </p:cBhvr>
                                    </p:animEffect>
                                    <p:anim calcmode="lin" valueType="num">
                                      <p:cBhvr>
                                        <p:cTn id="24" dur="1000" fill="hold"/>
                                        <p:tgtEl>
                                          <p:spTgt spid="4103"/>
                                        </p:tgtEl>
                                        <p:attrNameLst>
                                          <p:attrName>ppt_x</p:attrName>
                                        </p:attrNameLst>
                                      </p:cBhvr>
                                      <p:tavLst>
                                        <p:tav tm="0">
                                          <p:val>
                                            <p:strVal val="#ppt_x"/>
                                          </p:val>
                                        </p:tav>
                                        <p:tav tm="100000">
                                          <p:val>
                                            <p:strVal val="#ppt_x"/>
                                          </p:val>
                                        </p:tav>
                                      </p:tavLst>
                                    </p:anim>
                                    <p:anim calcmode="lin" valueType="num">
                                      <p:cBhvr>
                                        <p:cTn id="25" dur="900" decel="100000" fill="hold"/>
                                        <p:tgtEl>
                                          <p:spTgt spid="410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103"/>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104"/>
                                        </p:tgtEl>
                                        <p:attrNameLst>
                                          <p:attrName>style.visibility</p:attrName>
                                        </p:attrNameLst>
                                      </p:cBhvr>
                                      <p:to>
                                        <p:strVal val="visible"/>
                                      </p:to>
                                    </p:set>
                                    <p:animEffect transition="in" filter="fade">
                                      <p:cBhvr>
                                        <p:cTn id="31" dur="1000"/>
                                        <p:tgtEl>
                                          <p:spTgt spid="4104"/>
                                        </p:tgtEl>
                                      </p:cBhvr>
                                    </p:animEffect>
                                    <p:anim calcmode="lin" valueType="num">
                                      <p:cBhvr>
                                        <p:cTn id="32" dur="1000" fill="hold"/>
                                        <p:tgtEl>
                                          <p:spTgt spid="4104"/>
                                        </p:tgtEl>
                                        <p:attrNameLst>
                                          <p:attrName>ppt_x</p:attrName>
                                        </p:attrNameLst>
                                      </p:cBhvr>
                                      <p:tavLst>
                                        <p:tav tm="0">
                                          <p:val>
                                            <p:strVal val="#ppt_x"/>
                                          </p:val>
                                        </p:tav>
                                        <p:tav tm="100000">
                                          <p:val>
                                            <p:strVal val="#ppt_x"/>
                                          </p:val>
                                        </p:tav>
                                      </p:tavLst>
                                    </p:anim>
                                    <p:anim calcmode="lin" valueType="num">
                                      <p:cBhvr>
                                        <p:cTn id="33" dur="900" decel="100000" fill="hold"/>
                                        <p:tgtEl>
                                          <p:spTgt spid="410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104"/>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105"/>
                                        </p:tgtEl>
                                        <p:attrNameLst>
                                          <p:attrName>style.visibility</p:attrName>
                                        </p:attrNameLst>
                                      </p:cBhvr>
                                      <p:to>
                                        <p:strVal val="visible"/>
                                      </p:to>
                                    </p:set>
                                    <p:animEffect transition="in" filter="fade">
                                      <p:cBhvr>
                                        <p:cTn id="39" dur="1000"/>
                                        <p:tgtEl>
                                          <p:spTgt spid="4105"/>
                                        </p:tgtEl>
                                      </p:cBhvr>
                                    </p:animEffect>
                                    <p:anim calcmode="lin" valueType="num">
                                      <p:cBhvr>
                                        <p:cTn id="40" dur="1000" fill="hold"/>
                                        <p:tgtEl>
                                          <p:spTgt spid="4105"/>
                                        </p:tgtEl>
                                        <p:attrNameLst>
                                          <p:attrName>ppt_x</p:attrName>
                                        </p:attrNameLst>
                                      </p:cBhvr>
                                      <p:tavLst>
                                        <p:tav tm="0">
                                          <p:val>
                                            <p:strVal val="#ppt_x"/>
                                          </p:val>
                                        </p:tav>
                                        <p:tav tm="100000">
                                          <p:val>
                                            <p:strVal val="#ppt_x"/>
                                          </p:val>
                                        </p:tav>
                                      </p:tavLst>
                                    </p:anim>
                                    <p:anim calcmode="lin" valueType="num">
                                      <p:cBhvr>
                                        <p:cTn id="41" dur="900" decel="100000" fill="hold"/>
                                        <p:tgtEl>
                                          <p:spTgt spid="4105"/>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105"/>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4106"/>
                                        </p:tgtEl>
                                        <p:attrNameLst>
                                          <p:attrName>style.visibility</p:attrName>
                                        </p:attrNameLst>
                                      </p:cBhvr>
                                      <p:to>
                                        <p:strVal val="visible"/>
                                      </p:to>
                                    </p:set>
                                    <p:animEffect transition="in" filter="fade">
                                      <p:cBhvr>
                                        <p:cTn id="47" dur="1000"/>
                                        <p:tgtEl>
                                          <p:spTgt spid="4106"/>
                                        </p:tgtEl>
                                      </p:cBhvr>
                                    </p:animEffect>
                                    <p:anim calcmode="lin" valueType="num">
                                      <p:cBhvr>
                                        <p:cTn id="48" dur="1000" fill="hold"/>
                                        <p:tgtEl>
                                          <p:spTgt spid="4106"/>
                                        </p:tgtEl>
                                        <p:attrNameLst>
                                          <p:attrName>ppt_x</p:attrName>
                                        </p:attrNameLst>
                                      </p:cBhvr>
                                      <p:tavLst>
                                        <p:tav tm="0">
                                          <p:val>
                                            <p:strVal val="#ppt_x"/>
                                          </p:val>
                                        </p:tav>
                                        <p:tav tm="100000">
                                          <p:val>
                                            <p:strVal val="#ppt_x"/>
                                          </p:val>
                                        </p:tav>
                                      </p:tavLst>
                                    </p:anim>
                                    <p:anim calcmode="lin" valueType="num">
                                      <p:cBhvr>
                                        <p:cTn id="49" dur="900" decel="100000" fill="hold"/>
                                        <p:tgtEl>
                                          <p:spTgt spid="410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106"/>
                                        </p:tgtEl>
                                        <p:attrNameLst>
                                          <p:attrName>ppt_y</p:attrName>
                                        </p:attrNameLst>
                                      </p:cBhvr>
                                      <p:tavLst>
                                        <p:tav tm="0">
                                          <p:val>
                                            <p:strVal val="#ppt_y-.03"/>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7" presetClass="entr" presetSubtype="0" fill="hold" grpId="0" nodeType="clickEffect">
                                  <p:stCondLst>
                                    <p:cond delay="0"/>
                                  </p:stCondLst>
                                  <p:childTnLst>
                                    <p:set>
                                      <p:cBhvr>
                                        <p:cTn id="54" dur="1" fill="hold">
                                          <p:stCondLst>
                                            <p:cond delay="0"/>
                                          </p:stCondLst>
                                        </p:cTn>
                                        <p:tgtEl>
                                          <p:spTgt spid="4107"/>
                                        </p:tgtEl>
                                        <p:attrNameLst>
                                          <p:attrName>style.visibility</p:attrName>
                                        </p:attrNameLst>
                                      </p:cBhvr>
                                      <p:to>
                                        <p:strVal val="visible"/>
                                      </p:to>
                                    </p:set>
                                    <p:animEffect transition="in" filter="fade">
                                      <p:cBhvr>
                                        <p:cTn id="55" dur="1000"/>
                                        <p:tgtEl>
                                          <p:spTgt spid="4107"/>
                                        </p:tgtEl>
                                      </p:cBhvr>
                                    </p:animEffect>
                                    <p:anim calcmode="lin" valueType="num">
                                      <p:cBhvr>
                                        <p:cTn id="56" dur="1000" fill="hold"/>
                                        <p:tgtEl>
                                          <p:spTgt spid="4107"/>
                                        </p:tgtEl>
                                        <p:attrNameLst>
                                          <p:attrName>ppt_x</p:attrName>
                                        </p:attrNameLst>
                                      </p:cBhvr>
                                      <p:tavLst>
                                        <p:tav tm="0">
                                          <p:val>
                                            <p:strVal val="#ppt_x"/>
                                          </p:val>
                                        </p:tav>
                                        <p:tav tm="100000">
                                          <p:val>
                                            <p:strVal val="#ppt_x"/>
                                          </p:val>
                                        </p:tav>
                                      </p:tavLst>
                                    </p:anim>
                                    <p:anim calcmode="lin" valueType="num">
                                      <p:cBhvr>
                                        <p:cTn id="57" dur="900" decel="100000" fill="hold"/>
                                        <p:tgtEl>
                                          <p:spTgt spid="410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4107"/>
                                        </p:tgtEl>
                                        <p:attrNameLst>
                                          <p:attrName>ppt_y</p:attrName>
                                        </p:attrNameLst>
                                      </p:cBhvr>
                                      <p:tavLst>
                                        <p:tav tm="0">
                                          <p:val>
                                            <p:strVal val="#ppt_y-.03"/>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4108"/>
                                        </p:tgtEl>
                                        <p:attrNameLst>
                                          <p:attrName>style.visibility</p:attrName>
                                        </p:attrNameLst>
                                      </p:cBhvr>
                                      <p:to>
                                        <p:strVal val="visible"/>
                                      </p:to>
                                    </p:set>
                                    <p:animEffect transition="in" filter="fade">
                                      <p:cBhvr>
                                        <p:cTn id="63" dur="1000"/>
                                        <p:tgtEl>
                                          <p:spTgt spid="4108"/>
                                        </p:tgtEl>
                                      </p:cBhvr>
                                    </p:animEffect>
                                    <p:anim calcmode="lin" valueType="num">
                                      <p:cBhvr>
                                        <p:cTn id="64" dur="1000" fill="hold"/>
                                        <p:tgtEl>
                                          <p:spTgt spid="4108"/>
                                        </p:tgtEl>
                                        <p:attrNameLst>
                                          <p:attrName>ppt_x</p:attrName>
                                        </p:attrNameLst>
                                      </p:cBhvr>
                                      <p:tavLst>
                                        <p:tav tm="0">
                                          <p:val>
                                            <p:strVal val="#ppt_x"/>
                                          </p:val>
                                        </p:tav>
                                        <p:tav tm="100000">
                                          <p:val>
                                            <p:strVal val="#ppt_x"/>
                                          </p:val>
                                        </p:tav>
                                      </p:tavLst>
                                    </p:anim>
                                    <p:anim calcmode="lin" valueType="num">
                                      <p:cBhvr>
                                        <p:cTn id="65" dur="900" decel="100000" fill="hold"/>
                                        <p:tgtEl>
                                          <p:spTgt spid="410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4108"/>
                                        </p:tgtEl>
                                        <p:attrNameLst>
                                          <p:attrName>ppt_y</p:attrName>
                                        </p:attrNameLst>
                                      </p:cBhvr>
                                      <p:tavLst>
                                        <p:tav tm="0">
                                          <p:val>
                                            <p:strVal val="#ppt_y-.03"/>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37" presetClass="entr" presetSubtype="0" fill="hold" grpId="0" nodeType="clickEffect">
                                  <p:stCondLst>
                                    <p:cond delay="0"/>
                                  </p:stCondLst>
                                  <p:childTnLst>
                                    <p:set>
                                      <p:cBhvr>
                                        <p:cTn id="70" dur="1" fill="hold">
                                          <p:stCondLst>
                                            <p:cond delay="0"/>
                                          </p:stCondLst>
                                        </p:cTn>
                                        <p:tgtEl>
                                          <p:spTgt spid="4109"/>
                                        </p:tgtEl>
                                        <p:attrNameLst>
                                          <p:attrName>style.visibility</p:attrName>
                                        </p:attrNameLst>
                                      </p:cBhvr>
                                      <p:to>
                                        <p:strVal val="visible"/>
                                      </p:to>
                                    </p:set>
                                    <p:animEffect transition="in" filter="fade">
                                      <p:cBhvr>
                                        <p:cTn id="71" dur="1000"/>
                                        <p:tgtEl>
                                          <p:spTgt spid="4109"/>
                                        </p:tgtEl>
                                      </p:cBhvr>
                                    </p:animEffect>
                                    <p:anim calcmode="lin" valueType="num">
                                      <p:cBhvr>
                                        <p:cTn id="72" dur="1000" fill="hold"/>
                                        <p:tgtEl>
                                          <p:spTgt spid="4109"/>
                                        </p:tgtEl>
                                        <p:attrNameLst>
                                          <p:attrName>ppt_x</p:attrName>
                                        </p:attrNameLst>
                                      </p:cBhvr>
                                      <p:tavLst>
                                        <p:tav tm="0">
                                          <p:val>
                                            <p:strVal val="#ppt_x"/>
                                          </p:val>
                                        </p:tav>
                                        <p:tav tm="100000">
                                          <p:val>
                                            <p:strVal val="#ppt_x"/>
                                          </p:val>
                                        </p:tav>
                                      </p:tavLst>
                                    </p:anim>
                                    <p:anim calcmode="lin" valueType="num">
                                      <p:cBhvr>
                                        <p:cTn id="73" dur="900" decel="100000" fill="hold"/>
                                        <p:tgtEl>
                                          <p:spTgt spid="4109"/>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410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4105" grpId="0" animBg="1"/>
      <p:bldP spid="4106" grpId="0" animBg="1"/>
      <p:bldP spid="4107" grpId="0" animBg="1"/>
      <p:bldP spid="4108" grpId="0" animBg="1"/>
      <p:bldP spid="410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solidFill>
            <a:srgbClr val="FF0000"/>
          </a:solidFill>
        </p:spPr>
        <p:txBody>
          <a:bodyPr/>
          <a:lstStyle/>
          <a:p>
            <a:pPr eaLnBrk="1" hangingPunct="1"/>
            <a:r>
              <a:rPr lang="en-US" sz="6000" b="1" smtClean="0">
                <a:solidFill>
                  <a:srgbClr val="FFFF00"/>
                </a:solidFill>
                <a:latin typeface="Tempus Sans ITC" panose="04020404030D07020202" pitchFamily="82" charset="0"/>
                <a:cs typeface="Arial" panose="020B0604020202020204" pitchFamily="34" charset="0"/>
              </a:rPr>
              <a:t>¿Qué son estas palabras?</a:t>
            </a:r>
          </a:p>
        </p:txBody>
      </p:sp>
      <p:graphicFrame>
        <p:nvGraphicFramePr>
          <p:cNvPr id="6223" name="Group 79"/>
          <p:cNvGraphicFramePr>
            <a:graphicFrameLocks noGrp="1"/>
          </p:cNvGraphicFramePr>
          <p:nvPr>
            <p:ph sz="half" idx="1"/>
          </p:nvPr>
        </p:nvGraphicFramePr>
        <p:xfrm>
          <a:off x="457200" y="5373688"/>
          <a:ext cx="8362950" cy="1189038"/>
        </p:xfrm>
        <a:graphic>
          <a:graphicData uri="http://schemas.openxmlformats.org/drawingml/2006/table">
            <a:tbl>
              <a:tblPr/>
              <a:tblGrid>
                <a:gridCol w="2090738"/>
                <a:gridCol w="2092325"/>
                <a:gridCol w="2089150"/>
                <a:gridCol w="2090737"/>
              </a:tblGrid>
              <a:tr h="3963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 group</a:t>
                      </a:r>
                    </a:p>
                  </a:txBody>
                  <a:tcPr marT="45732" marB="457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2. lion</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3. map</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4. million</a:t>
                      </a:r>
                    </a:p>
                  </a:txBody>
                  <a:tcPr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lnTlToBr>
                      <a:noFill/>
                    </a:lnTlToBr>
                    <a:lnBlToTr>
                      <a:noFill/>
                    </a:lnBlToTr>
                    <a:noFill/>
                  </a:tcPr>
                </a:tc>
              </a:tr>
              <a:tr h="3963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5. plant</a:t>
                      </a:r>
                    </a:p>
                  </a:txBody>
                  <a:tcPr marT="45732" marB="457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6. list</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7. park</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8. photo</a:t>
                      </a:r>
                    </a:p>
                  </a:txBody>
                  <a:tcPr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34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9. much/a lot</a:t>
                      </a:r>
                    </a:p>
                  </a:txBody>
                  <a:tcPr marT="45732" marB="4573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10. part</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11. plans</a:t>
                      </a:r>
                    </a:p>
                  </a:txBody>
                  <a:tcPr marT="45732" marB="4573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Arial" pitchFamily="34" charset="0"/>
                        </a:rPr>
                        <a:t>12. sofa</a:t>
                      </a:r>
                    </a:p>
                  </a:txBody>
                  <a:tcPr marT="45732" marB="4573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6229" name="Group 85"/>
          <p:cNvGraphicFramePr>
            <a:graphicFrameLocks noGrp="1"/>
          </p:cNvGraphicFramePr>
          <p:nvPr>
            <p:ph sz="half" idx="2"/>
          </p:nvPr>
        </p:nvGraphicFramePr>
        <p:xfrm>
          <a:off x="539750" y="1600200"/>
          <a:ext cx="8135938" cy="3484564"/>
        </p:xfrm>
        <a:graphic>
          <a:graphicData uri="http://schemas.openxmlformats.org/drawingml/2006/table">
            <a:tbl>
              <a:tblPr/>
              <a:tblGrid>
                <a:gridCol w="1355725"/>
                <a:gridCol w="1357313"/>
                <a:gridCol w="1355725"/>
                <a:gridCol w="1354137"/>
                <a:gridCol w="1357313"/>
                <a:gridCol w="1355725"/>
              </a:tblGrid>
              <a:tr h="871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pa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pitchFamily="34" charset="0"/>
                          <a:cs typeface="Arial" pitchFamily="34" charset="0"/>
                        </a:rPr>
                        <a:t>ón</a:t>
                      </a:r>
                      <a:endParaRPr kumimoji="0" lang="en-GB" sz="3600" b="0" i="0" u="none" strike="noStrike" cap="none" normalizeH="0" baseline="0" smtClean="0">
                        <a:ln>
                          <a:noFill/>
                        </a:ln>
                        <a:solidFill>
                          <a:schemeClr val="tx1"/>
                        </a:solidFill>
                        <a:effectLst/>
                        <a:latin typeface="Arial" pitchFamily="34" charset="0"/>
                        <a:cs typeface="Arial"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par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fo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li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po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1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nes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cho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gru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plan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f</a:t>
                      </a:r>
                      <a:r>
                        <a:rPr kumimoji="0" lang="en-US" sz="3600" b="0" i="0" u="none" strike="noStrike" cap="none" normalizeH="0" baseline="0" smtClean="0">
                          <a:ln>
                            <a:noFill/>
                          </a:ln>
                          <a:solidFill>
                            <a:schemeClr val="tx1"/>
                          </a:solidFill>
                          <a:effectLst/>
                          <a:latin typeface="Arial" pitchFamily="34" charset="0"/>
                          <a:cs typeface="Arial" pitchFamily="34" charset="0"/>
                        </a:rPr>
                        <a:t>á</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mi</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99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ll</a:t>
                      </a:r>
                      <a:r>
                        <a:rPr kumimoji="0" lang="en-US" sz="3600" b="0" i="0" u="none" strike="noStrike" cap="none" normalizeH="0" baseline="0" smtClean="0">
                          <a:ln>
                            <a:noFill/>
                          </a:ln>
                          <a:solidFill>
                            <a:schemeClr val="tx1"/>
                          </a:solidFill>
                          <a:effectLst/>
                          <a:latin typeface="Arial" pitchFamily="34" charset="0"/>
                          <a:cs typeface="Arial" pitchFamily="34" charset="0"/>
                        </a:rPr>
                        <a:t>ón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sta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pla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mu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te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15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par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ta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so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smtClean="0">
                          <a:ln>
                            <a:noFill/>
                          </a:ln>
                          <a:solidFill>
                            <a:schemeClr val="tx1"/>
                          </a:solidFill>
                          <a:effectLst/>
                          <a:latin typeface="Arial" pitchFamily="34" charset="0"/>
                          <a:cs typeface="Arial" pitchFamily="34" charset="0"/>
                        </a:rPr>
                        <a:t>que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3600" b="0" i="0" u="none" strike="noStrike" cap="none" normalizeH="0" baseline="0" smtClean="0">
                          <a:ln>
                            <a:noFill/>
                          </a:ln>
                          <a:solidFill>
                            <a:schemeClr val="tx1"/>
                          </a:solidFill>
                          <a:effectLst/>
                          <a:latin typeface="Arial" pitchFamily="34" charset="0"/>
                        </a:rPr>
                        <a:t>ma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26994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9007" y="149353"/>
            <a:ext cx="7797662" cy="1151965"/>
          </a:xfrm>
        </p:spPr>
        <p:txBody>
          <a:bodyPr/>
          <a:lstStyle/>
          <a:p>
            <a:r>
              <a:rPr lang="en-GB" b="1" cap="none" dirty="0" smtClean="0">
                <a:latin typeface="Arial" panose="020B0604020202020204" pitchFamily="34" charset="0"/>
                <a:cs typeface="Arial" panose="020B0604020202020204" pitchFamily="34" charset="0"/>
              </a:rPr>
              <a:t>O </a:t>
            </a:r>
            <a:r>
              <a:rPr lang="en-GB" b="1" cap="none" dirty="0" err="1" smtClean="0">
                <a:latin typeface="Arial" panose="020B0604020202020204" pitchFamily="34" charset="0"/>
                <a:cs typeface="Arial" panose="020B0604020202020204" pitchFamily="34" charset="0"/>
              </a:rPr>
              <a:t>português</a:t>
            </a:r>
            <a:endParaRPr lang="en-GB" b="1" cap="none"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8709220"/>
              </p:ext>
            </p:extLst>
          </p:nvPr>
        </p:nvGraphicFramePr>
        <p:xfrm>
          <a:off x="667628" y="1219201"/>
          <a:ext cx="7866771" cy="5181600"/>
        </p:xfrm>
        <a:graphic>
          <a:graphicData uri="http://schemas.openxmlformats.org/drawingml/2006/table">
            <a:tbl>
              <a:tblPr firstRow="1" bandRow="1">
                <a:tableStyleId>{5940675A-B579-460E-94D1-54222C63F5DA}</a:tableStyleId>
              </a:tblPr>
              <a:tblGrid>
                <a:gridCol w="2622257"/>
                <a:gridCol w="2622257"/>
                <a:gridCol w="2622257"/>
              </a:tblGrid>
              <a:tr h="1727200">
                <a:tc>
                  <a:txBody>
                    <a:bodyPr/>
                    <a:lstStyle/>
                    <a:p>
                      <a:endParaRPr lang="en-GB" dirty="0"/>
                    </a:p>
                  </a:txBody>
                  <a:tcPr/>
                </a:tc>
                <a:tc>
                  <a:txBody>
                    <a:bodyPr/>
                    <a:lstStyle/>
                    <a:p>
                      <a:endParaRPr lang="en-GB"/>
                    </a:p>
                  </a:txBody>
                  <a:tcPr/>
                </a:tc>
                <a:tc>
                  <a:txBody>
                    <a:bodyPr/>
                    <a:lstStyle/>
                    <a:p>
                      <a:endParaRPr lang="en-GB"/>
                    </a:p>
                  </a:txBody>
                  <a:tcPr/>
                </a:tc>
              </a:tr>
              <a:tr h="1727200">
                <a:tc>
                  <a:txBody>
                    <a:bodyPr/>
                    <a:lstStyle/>
                    <a:p>
                      <a:endParaRPr lang="en-GB"/>
                    </a:p>
                  </a:txBody>
                  <a:tcPr/>
                </a:tc>
                <a:tc>
                  <a:txBody>
                    <a:bodyPr/>
                    <a:lstStyle/>
                    <a:p>
                      <a:endParaRPr lang="en-GB"/>
                    </a:p>
                  </a:txBody>
                  <a:tcPr/>
                </a:tc>
                <a:tc>
                  <a:txBody>
                    <a:bodyPr/>
                    <a:lstStyle/>
                    <a:p>
                      <a:endParaRPr lang="en-GB"/>
                    </a:p>
                  </a:txBody>
                  <a:tcPr/>
                </a:tc>
              </a:tr>
              <a:tr h="1727200">
                <a:tc>
                  <a:txBody>
                    <a:bodyPr/>
                    <a:lstStyle/>
                    <a:p>
                      <a:endParaRPr lang="en-GB"/>
                    </a:p>
                  </a:txBody>
                  <a:tcPr/>
                </a:tc>
                <a:tc>
                  <a:txBody>
                    <a:bodyPr/>
                    <a:lstStyle/>
                    <a:p>
                      <a:endParaRPr lang="en-GB"/>
                    </a:p>
                  </a:txBody>
                  <a:tcPr/>
                </a:tc>
                <a:tc>
                  <a:txBody>
                    <a:bodyPr/>
                    <a:lstStyle/>
                    <a:p>
                      <a:endParaRPr lang="en-GB" dirty="0"/>
                    </a:p>
                  </a:txBody>
                  <a:tcPr/>
                </a:tc>
              </a:tr>
            </a:tbl>
          </a:graphicData>
        </a:graphic>
      </p:graphicFrame>
      <p:pic>
        <p:nvPicPr>
          <p:cNvPr id="6" name="Picture 9"/>
          <p:cNvPicPr>
            <a:picLocks noChangeAspect="1" noChangeArrowheads="1"/>
          </p:cNvPicPr>
          <p:nvPr/>
        </p:nvPicPr>
        <p:blipFill>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658746" y="1301318"/>
            <a:ext cx="1444882" cy="1600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1"/>
          <p:cNvSpPr txBox="1">
            <a:spLocks noChangeArrowheads="1"/>
          </p:cNvSpPr>
          <p:nvPr/>
        </p:nvSpPr>
        <p:spPr bwMode="auto">
          <a:xfrm>
            <a:off x="1199070" y="130131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err="1">
                <a:latin typeface="Calibri" pitchFamily="34" charset="0"/>
              </a:rPr>
              <a:t>i</a:t>
            </a:r>
            <a:r>
              <a:rPr lang="en-GB" sz="2800" b="1" dirty="0" err="1" smtClean="0">
                <a:latin typeface="Calibri" pitchFamily="34" charset="0"/>
              </a:rPr>
              <a:t>déia</a:t>
            </a:r>
            <a:endParaRPr lang="en-GB" sz="2800" b="1" dirty="0">
              <a:latin typeface="Calibri" pitchFamily="34" charset="0"/>
              <a:cs typeface="Times New Roman" pitchFamily="18" charset="0"/>
            </a:endParaRPr>
          </a:p>
        </p:txBody>
      </p:sp>
      <p:pic>
        <p:nvPicPr>
          <p:cNvPr id="8" name="Picture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60471" y="3204043"/>
            <a:ext cx="1443661" cy="1270421"/>
          </a:xfrm>
          <a:prstGeom prst="rect">
            <a:avLst/>
          </a:prstGeom>
        </p:spPr>
      </p:pic>
      <p:sp>
        <p:nvSpPr>
          <p:cNvPr id="9" name="Text Box 51"/>
          <p:cNvSpPr txBox="1">
            <a:spLocks noChangeArrowheads="1"/>
          </p:cNvSpPr>
          <p:nvPr/>
        </p:nvSpPr>
        <p:spPr bwMode="auto">
          <a:xfrm>
            <a:off x="4081861" y="3440183"/>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err="1" smtClean="0">
                <a:latin typeface="Calibri" pitchFamily="34" charset="0"/>
              </a:rPr>
              <a:t>ch</a:t>
            </a:r>
            <a:r>
              <a:rPr lang="en-GB" sz="2800" b="1" dirty="0" err="1" smtClean="0">
                <a:latin typeface="Calibri" pitchFamily="34" charset="0"/>
              </a:rPr>
              <a:t>iclete</a:t>
            </a:r>
            <a:endParaRPr lang="en-GB" sz="2800" b="1" dirty="0">
              <a:latin typeface="Calibri" pitchFamily="34" charset="0"/>
              <a:cs typeface="Times New Roman" pitchFamily="18" charset="0"/>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32813" r="11059"/>
          <a:stretch/>
        </p:blipFill>
        <p:spPr>
          <a:xfrm>
            <a:off x="689734" y="3645408"/>
            <a:ext cx="2453207" cy="882759"/>
          </a:xfrm>
          <a:prstGeom prst="rect">
            <a:avLst/>
          </a:prstGeom>
        </p:spPr>
      </p:pic>
      <p:sp>
        <p:nvSpPr>
          <p:cNvPr id="12" name="Text Box 51"/>
          <p:cNvSpPr txBox="1">
            <a:spLocks noChangeArrowheads="1"/>
          </p:cNvSpPr>
          <p:nvPr/>
        </p:nvSpPr>
        <p:spPr bwMode="auto">
          <a:xfrm>
            <a:off x="818580" y="3180627"/>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err="1" smtClean="0">
                <a:latin typeface="Calibri" pitchFamily="34" charset="0"/>
              </a:rPr>
              <a:t>ci</a:t>
            </a:r>
            <a:r>
              <a:rPr lang="en-GB" sz="2800" b="1" dirty="0" err="1" smtClean="0">
                <a:latin typeface="Calibri" pitchFamily="34" charset="0"/>
              </a:rPr>
              <a:t>da</a:t>
            </a:r>
            <a:r>
              <a:rPr lang="en-GB" sz="2800" b="1" u="sng" dirty="0" err="1" smtClean="0">
                <a:latin typeface="Calibri" pitchFamily="34" charset="0"/>
              </a:rPr>
              <a:t>d</a:t>
            </a:r>
            <a:r>
              <a:rPr lang="en-GB" sz="2800" b="1" dirty="0" err="1" smtClean="0">
                <a:latin typeface="Calibri" pitchFamily="34" charset="0"/>
              </a:rPr>
              <a:t>e</a:t>
            </a:r>
            <a:endParaRPr lang="en-GB" sz="2800" b="1" dirty="0">
              <a:latin typeface="Calibri" pitchFamily="34" charset="0"/>
              <a:cs typeface="Times New Roman" pitchFamily="18" charset="0"/>
            </a:endParaRPr>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10376" y="1621985"/>
            <a:ext cx="1792570" cy="1159195"/>
          </a:xfrm>
          <a:prstGeom prst="rect">
            <a:avLst/>
          </a:prstGeom>
        </p:spPr>
      </p:pic>
      <p:sp>
        <p:nvSpPr>
          <p:cNvPr id="14" name="Text Box 51"/>
          <p:cNvSpPr txBox="1">
            <a:spLocks noChangeArrowheads="1"/>
          </p:cNvSpPr>
          <p:nvPr/>
        </p:nvSpPr>
        <p:spPr bwMode="auto">
          <a:xfrm>
            <a:off x="2812620" y="1228241"/>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err="1" smtClean="0">
                <a:latin typeface="Calibri" pitchFamily="34" charset="0"/>
              </a:rPr>
              <a:t>que</a:t>
            </a:r>
            <a:r>
              <a:rPr lang="en-GB" sz="2800" b="1" dirty="0" err="1" smtClean="0">
                <a:latin typeface="Calibri" pitchFamily="34" charset="0"/>
              </a:rPr>
              <a:t>i</a:t>
            </a:r>
            <a:r>
              <a:rPr lang="en-GB" sz="2800" b="1" u="sng" dirty="0" err="1" smtClean="0">
                <a:latin typeface="Calibri" pitchFamily="34" charset="0"/>
              </a:rPr>
              <a:t>j</a:t>
            </a:r>
            <a:r>
              <a:rPr lang="en-GB" sz="2800" b="1" dirty="0" err="1" smtClean="0">
                <a:latin typeface="Calibri" pitchFamily="34" charset="0"/>
              </a:rPr>
              <a:t>o</a:t>
            </a:r>
            <a:endParaRPr lang="en-GB" sz="2800" b="1" dirty="0">
              <a:latin typeface="Calibri" pitchFamily="34" charset="0"/>
              <a:cs typeface="Times New Roman" pitchFamily="18" charset="0"/>
            </a:endParaRPr>
          </a:p>
        </p:txBody>
      </p:sp>
      <p:pic>
        <p:nvPicPr>
          <p:cNvPr id="15" name="Picture 14"/>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87804" y="3132762"/>
            <a:ext cx="1889221" cy="1533723"/>
          </a:xfrm>
          <a:prstGeom prst="rect">
            <a:avLst/>
          </a:prstGeom>
        </p:spPr>
      </p:pic>
      <p:sp>
        <p:nvSpPr>
          <p:cNvPr id="16" name="Text Box 51"/>
          <p:cNvSpPr txBox="1">
            <a:spLocks noChangeArrowheads="1"/>
          </p:cNvSpPr>
          <p:nvPr/>
        </p:nvSpPr>
        <p:spPr bwMode="auto">
          <a:xfrm>
            <a:off x="5583087" y="2870403"/>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dirty="0" err="1" smtClean="0">
                <a:latin typeface="Calibri" pitchFamily="34" charset="0"/>
              </a:rPr>
              <a:t>coraç</a:t>
            </a:r>
            <a:r>
              <a:rPr lang="en-GB" sz="2800" b="1" u="sng" dirty="0" err="1" smtClean="0">
                <a:latin typeface="Calibri" pitchFamily="34" charset="0"/>
              </a:rPr>
              <a:t>ão</a:t>
            </a:r>
            <a:endParaRPr lang="en-GB" sz="2800" b="1" u="sng" dirty="0">
              <a:latin typeface="Calibri" pitchFamily="34" charset="0"/>
              <a:cs typeface="Times New Roman" pitchFamily="18" charset="0"/>
            </a:endParaRPr>
          </a:p>
        </p:txBody>
      </p:sp>
      <p:sp>
        <p:nvSpPr>
          <p:cNvPr id="17" name="Text Box 51"/>
          <p:cNvSpPr txBox="1">
            <a:spLocks noChangeArrowheads="1"/>
          </p:cNvSpPr>
          <p:nvPr/>
        </p:nvSpPr>
        <p:spPr bwMode="auto">
          <a:xfrm>
            <a:off x="5418876" y="1199122"/>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err="1" smtClean="0">
                <a:latin typeface="Calibri" pitchFamily="34" charset="0"/>
              </a:rPr>
              <a:t>qua</a:t>
            </a:r>
            <a:r>
              <a:rPr lang="en-GB" sz="2800" b="1" dirty="0" err="1" smtClean="0">
                <a:latin typeface="Calibri" pitchFamily="34" charset="0"/>
              </a:rPr>
              <a:t>ndo</a:t>
            </a:r>
            <a:endParaRPr lang="en-GB" sz="2800" b="1" dirty="0">
              <a:latin typeface="Calibri" pitchFamily="34" charset="0"/>
              <a:cs typeface="Times New Roman" pitchFamily="18" charset="0"/>
            </a:endParaRPr>
          </a:p>
        </p:txBody>
      </p:sp>
      <p:pic>
        <p:nvPicPr>
          <p:cNvPr id="18" name="Picture 17"/>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13689" y="1632519"/>
            <a:ext cx="2153499" cy="1169042"/>
          </a:xfrm>
          <a:prstGeom prst="rect">
            <a:avLst/>
          </a:prstGeom>
        </p:spPr>
      </p:pic>
      <p:sp>
        <p:nvSpPr>
          <p:cNvPr id="19" name="Text Box 51"/>
          <p:cNvSpPr txBox="1">
            <a:spLocks noChangeArrowheads="1"/>
          </p:cNvSpPr>
          <p:nvPr/>
        </p:nvSpPr>
        <p:spPr bwMode="auto">
          <a:xfrm>
            <a:off x="283430" y="4666485"/>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dirty="0" err="1" smtClean="0">
                <a:latin typeface="Calibri" pitchFamily="34" charset="0"/>
              </a:rPr>
              <a:t>traba</a:t>
            </a:r>
            <a:r>
              <a:rPr lang="en-GB" sz="2800" b="1" u="sng" dirty="0" err="1" smtClean="0">
                <a:latin typeface="Calibri" pitchFamily="34" charset="0"/>
              </a:rPr>
              <a:t>lh</a:t>
            </a:r>
            <a:r>
              <a:rPr lang="en-GB" sz="2800" b="1" dirty="0" err="1" smtClean="0">
                <a:latin typeface="Calibri" pitchFamily="34" charset="0"/>
              </a:rPr>
              <a:t>o</a:t>
            </a:r>
            <a:endParaRPr lang="en-GB" sz="2800" b="1" u="sng" dirty="0">
              <a:latin typeface="Calibri" pitchFamily="34" charset="0"/>
              <a:cs typeface="Times New Roman" pitchFamily="18" charset="0"/>
            </a:endParaRPr>
          </a:p>
        </p:txBody>
      </p:sp>
      <p:sp>
        <p:nvSpPr>
          <p:cNvPr id="20" name="Text Box 51"/>
          <p:cNvSpPr txBox="1">
            <a:spLocks noChangeArrowheads="1"/>
          </p:cNvSpPr>
          <p:nvPr/>
        </p:nvSpPr>
        <p:spPr bwMode="auto">
          <a:xfrm>
            <a:off x="2884544" y="4645520"/>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dirty="0" err="1" smtClean="0">
                <a:latin typeface="Calibri" pitchFamily="34" charset="0"/>
              </a:rPr>
              <a:t>pr</a:t>
            </a:r>
            <a:r>
              <a:rPr lang="en-GB" sz="2800" b="1" u="sng" dirty="0" err="1" smtClean="0">
                <a:latin typeface="Calibri" pitchFamily="34" charset="0"/>
              </a:rPr>
              <a:t>ai</a:t>
            </a:r>
            <a:r>
              <a:rPr lang="en-GB" sz="2800" b="1" dirty="0" err="1" smtClean="0">
                <a:latin typeface="Calibri" pitchFamily="34" charset="0"/>
              </a:rPr>
              <a:t>a</a:t>
            </a:r>
            <a:endParaRPr lang="en-GB" sz="2800" b="1" u="sng" dirty="0">
              <a:latin typeface="Calibri" pitchFamily="34" charset="0"/>
              <a:cs typeface="Times New Roman" pitchFamily="18" charset="0"/>
            </a:endParaRPr>
          </a:p>
        </p:txBody>
      </p:sp>
      <p:sp>
        <p:nvSpPr>
          <p:cNvPr id="21" name="Text Box 51"/>
          <p:cNvSpPr txBox="1">
            <a:spLocks noChangeArrowheads="1"/>
          </p:cNvSpPr>
          <p:nvPr/>
        </p:nvSpPr>
        <p:spPr bwMode="auto">
          <a:xfrm>
            <a:off x="5363261" y="461829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dirty="0" err="1" smtClean="0">
                <a:latin typeface="Calibri" pitchFamily="34" charset="0"/>
              </a:rPr>
              <a:t>feli</a:t>
            </a:r>
            <a:r>
              <a:rPr lang="en-GB" sz="2800" b="1" u="sng" dirty="0" err="1" smtClean="0">
                <a:latin typeface="Calibri" pitchFamily="34" charset="0"/>
              </a:rPr>
              <a:t>z</a:t>
            </a:r>
            <a:endParaRPr lang="en-GB" sz="2800" b="1" u="sng" dirty="0">
              <a:latin typeface="Calibri" pitchFamily="34" charset="0"/>
              <a:cs typeface="Times New Roman" pitchFamily="18" charset="0"/>
            </a:endParaRPr>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42921" y="4997686"/>
            <a:ext cx="1199057" cy="1199057"/>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1861" y="4997686"/>
            <a:ext cx="1571702" cy="1273079"/>
          </a:xfrm>
          <a:prstGeom prst="rect">
            <a:avLst/>
          </a:prstGeom>
        </p:spPr>
      </p:pic>
      <p:pic>
        <p:nvPicPr>
          <p:cNvPr id="25" name="Picture 2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95721" y="4926041"/>
            <a:ext cx="1588893" cy="1390281"/>
          </a:xfrm>
          <a:prstGeom prst="rect">
            <a:avLst/>
          </a:prstGeom>
        </p:spPr>
      </p:pic>
    </p:spTree>
    <p:extLst>
      <p:ext uri="{BB962C8B-B14F-4D97-AF65-F5344CB8AC3E}">
        <p14:creationId xmlns:p14="http://schemas.microsoft.com/office/powerpoint/2010/main" val="146575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4" grpId="0"/>
      <p:bldP spid="16" grpId="0"/>
      <p:bldP spid="17" grpId="0"/>
      <p:bldP spid="19" grpId="0"/>
      <p:bldP spid="20" grpId="0"/>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Group 2"/>
          <p:cNvGraphicFramePr>
            <a:graphicFrameLocks noGrp="1"/>
          </p:cNvGraphicFramePr>
          <p:nvPr/>
        </p:nvGraphicFramePr>
        <p:xfrm>
          <a:off x="395288" y="333375"/>
          <a:ext cx="6121400" cy="6119815"/>
        </p:xfrm>
        <a:graphic>
          <a:graphicData uri="http://schemas.openxmlformats.org/drawingml/2006/table">
            <a:tbl>
              <a:tblPr/>
              <a:tblGrid>
                <a:gridCol w="1020762"/>
                <a:gridCol w="1019175"/>
                <a:gridCol w="1020763"/>
                <a:gridCol w="1020762"/>
                <a:gridCol w="1019175"/>
                <a:gridCol w="1020763"/>
              </a:tblGrid>
              <a:tr h="1223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ta</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riz</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ma</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es</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ma</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lla</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3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ca</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ro</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gar</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re</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de</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pal</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3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es</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da</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di</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no</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bra</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o</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3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na</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pie</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be</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do</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gan</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to</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239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jas</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za</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zo</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na</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go</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800" b="0" i="0" u="none" strike="noStrike" cap="none" normalizeH="0" baseline="0" smtClean="0">
                          <a:ln>
                            <a:noFill/>
                          </a:ln>
                          <a:solidFill>
                            <a:schemeClr val="tx1"/>
                          </a:solidFill>
                          <a:effectLst/>
                          <a:latin typeface="Arial" charset="0"/>
                        </a:rPr>
                        <a:t>pier</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142" name="Text Box 46"/>
          <p:cNvSpPr txBox="1">
            <a:spLocks noChangeArrowheads="1"/>
          </p:cNvSpPr>
          <p:nvPr/>
        </p:nvSpPr>
        <p:spPr bwMode="auto">
          <a:xfrm>
            <a:off x="6588125" y="188913"/>
            <a:ext cx="2087563" cy="648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prstClr val="black"/>
                </a:solidFill>
              </a:rPr>
              <a:t>1. </a:t>
            </a:r>
          </a:p>
          <a:p>
            <a:pPr>
              <a:spcBef>
                <a:spcPct val="50000"/>
              </a:spcBef>
            </a:pPr>
            <a:r>
              <a:rPr lang="en-GB" sz="2400">
                <a:solidFill>
                  <a:prstClr val="black"/>
                </a:solidFill>
              </a:rPr>
              <a:t>2.</a:t>
            </a:r>
          </a:p>
          <a:p>
            <a:pPr>
              <a:spcBef>
                <a:spcPct val="50000"/>
              </a:spcBef>
            </a:pPr>
            <a:r>
              <a:rPr lang="en-GB" sz="2400">
                <a:solidFill>
                  <a:prstClr val="black"/>
                </a:solidFill>
              </a:rPr>
              <a:t>3.</a:t>
            </a:r>
          </a:p>
          <a:p>
            <a:pPr>
              <a:spcBef>
                <a:spcPct val="50000"/>
              </a:spcBef>
            </a:pPr>
            <a:r>
              <a:rPr lang="en-GB" sz="2400">
                <a:solidFill>
                  <a:prstClr val="black"/>
                </a:solidFill>
              </a:rPr>
              <a:t>4.</a:t>
            </a:r>
          </a:p>
          <a:p>
            <a:pPr>
              <a:spcBef>
                <a:spcPct val="50000"/>
              </a:spcBef>
            </a:pPr>
            <a:r>
              <a:rPr lang="en-GB" sz="2400">
                <a:solidFill>
                  <a:prstClr val="black"/>
                </a:solidFill>
              </a:rPr>
              <a:t>5.</a:t>
            </a:r>
          </a:p>
          <a:p>
            <a:pPr>
              <a:spcBef>
                <a:spcPct val="50000"/>
              </a:spcBef>
            </a:pPr>
            <a:r>
              <a:rPr lang="en-GB" sz="2400">
                <a:solidFill>
                  <a:prstClr val="black"/>
                </a:solidFill>
              </a:rPr>
              <a:t>6.</a:t>
            </a:r>
          </a:p>
          <a:p>
            <a:pPr>
              <a:spcBef>
                <a:spcPct val="50000"/>
              </a:spcBef>
            </a:pPr>
            <a:r>
              <a:rPr lang="en-GB" sz="2400">
                <a:solidFill>
                  <a:prstClr val="black"/>
                </a:solidFill>
              </a:rPr>
              <a:t>7.</a:t>
            </a:r>
          </a:p>
          <a:p>
            <a:pPr>
              <a:spcBef>
                <a:spcPct val="50000"/>
              </a:spcBef>
            </a:pPr>
            <a:r>
              <a:rPr lang="en-GB" sz="2400">
                <a:solidFill>
                  <a:prstClr val="black"/>
                </a:solidFill>
              </a:rPr>
              <a:t>8.</a:t>
            </a:r>
          </a:p>
          <a:p>
            <a:pPr>
              <a:spcBef>
                <a:spcPct val="50000"/>
              </a:spcBef>
            </a:pPr>
            <a:r>
              <a:rPr lang="en-GB" sz="2400">
                <a:solidFill>
                  <a:prstClr val="black"/>
                </a:solidFill>
              </a:rPr>
              <a:t>9.</a:t>
            </a:r>
          </a:p>
          <a:p>
            <a:pPr>
              <a:spcBef>
                <a:spcPct val="50000"/>
              </a:spcBef>
            </a:pPr>
            <a:r>
              <a:rPr lang="en-GB" sz="2400">
                <a:solidFill>
                  <a:prstClr val="black"/>
                </a:solidFill>
              </a:rPr>
              <a:t>10.</a:t>
            </a:r>
          </a:p>
          <a:p>
            <a:pPr>
              <a:spcBef>
                <a:spcPct val="50000"/>
              </a:spcBef>
            </a:pPr>
            <a:r>
              <a:rPr lang="en-GB" sz="2400">
                <a:solidFill>
                  <a:prstClr val="black"/>
                </a:solidFill>
              </a:rPr>
              <a:t>11.</a:t>
            </a:r>
          </a:p>
          <a:p>
            <a:pPr>
              <a:spcBef>
                <a:spcPct val="50000"/>
              </a:spcBef>
            </a:pPr>
            <a:r>
              <a:rPr lang="en-GB" sz="2400">
                <a:solidFill>
                  <a:prstClr val="black"/>
                </a:solidFill>
              </a:rPr>
              <a:t>12.</a:t>
            </a:r>
          </a:p>
        </p:txBody>
      </p:sp>
      <p:sp>
        <p:nvSpPr>
          <p:cNvPr id="4143" name="Text Box 47"/>
          <p:cNvSpPr txBox="1">
            <a:spLocks noChangeArrowheads="1"/>
          </p:cNvSpPr>
          <p:nvPr/>
        </p:nvSpPr>
        <p:spPr bwMode="auto">
          <a:xfrm>
            <a:off x="6948488" y="163513"/>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garganta</a:t>
            </a:r>
          </a:p>
        </p:txBody>
      </p:sp>
      <p:sp>
        <p:nvSpPr>
          <p:cNvPr id="4144" name="Text Box 48"/>
          <p:cNvSpPr txBox="1">
            <a:spLocks noChangeArrowheads="1"/>
          </p:cNvSpPr>
          <p:nvPr/>
        </p:nvSpPr>
        <p:spPr bwMode="auto">
          <a:xfrm>
            <a:off x="6948488" y="739775"/>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cabeza</a:t>
            </a:r>
          </a:p>
        </p:txBody>
      </p:sp>
      <p:sp>
        <p:nvSpPr>
          <p:cNvPr id="4145" name="Text Box 49"/>
          <p:cNvSpPr txBox="1">
            <a:spLocks noChangeArrowheads="1"/>
          </p:cNvSpPr>
          <p:nvPr/>
        </p:nvSpPr>
        <p:spPr bwMode="auto">
          <a:xfrm>
            <a:off x="6948488" y="1243013"/>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espalda</a:t>
            </a:r>
          </a:p>
        </p:txBody>
      </p:sp>
      <p:sp>
        <p:nvSpPr>
          <p:cNvPr id="4146" name="Text Box 50"/>
          <p:cNvSpPr txBox="1">
            <a:spLocks noChangeArrowheads="1"/>
          </p:cNvSpPr>
          <p:nvPr/>
        </p:nvSpPr>
        <p:spPr bwMode="auto">
          <a:xfrm>
            <a:off x="6948488" y="1819275"/>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mano</a:t>
            </a:r>
          </a:p>
        </p:txBody>
      </p:sp>
      <p:sp>
        <p:nvSpPr>
          <p:cNvPr id="4147" name="Text Box 51"/>
          <p:cNvSpPr txBox="1">
            <a:spLocks noChangeArrowheads="1"/>
          </p:cNvSpPr>
          <p:nvPr/>
        </p:nvSpPr>
        <p:spPr bwMode="auto">
          <a:xfrm>
            <a:off x="6948488" y="2349500"/>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pierna</a:t>
            </a:r>
          </a:p>
        </p:txBody>
      </p:sp>
      <p:sp>
        <p:nvSpPr>
          <p:cNvPr id="4148" name="Text Box 52"/>
          <p:cNvSpPr txBox="1">
            <a:spLocks noChangeArrowheads="1"/>
          </p:cNvSpPr>
          <p:nvPr/>
        </p:nvSpPr>
        <p:spPr bwMode="auto">
          <a:xfrm>
            <a:off x="6948488" y="2900363"/>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rodilla</a:t>
            </a:r>
          </a:p>
        </p:txBody>
      </p:sp>
      <p:sp>
        <p:nvSpPr>
          <p:cNvPr id="4149" name="Text Box 53"/>
          <p:cNvSpPr txBox="1">
            <a:spLocks noChangeArrowheads="1"/>
          </p:cNvSpPr>
          <p:nvPr/>
        </p:nvSpPr>
        <p:spPr bwMode="auto">
          <a:xfrm>
            <a:off x="6948488" y="3476625"/>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nariz</a:t>
            </a:r>
          </a:p>
        </p:txBody>
      </p:sp>
      <p:sp>
        <p:nvSpPr>
          <p:cNvPr id="4150" name="Text Box 54"/>
          <p:cNvSpPr txBox="1">
            <a:spLocks noChangeArrowheads="1"/>
          </p:cNvSpPr>
          <p:nvPr/>
        </p:nvSpPr>
        <p:spPr bwMode="auto">
          <a:xfrm>
            <a:off x="6948488" y="4005263"/>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orejas</a:t>
            </a:r>
          </a:p>
        </p:txBody>
      </p:sp>
      <p:sp>
        <p:nvSpPr>
          <p:cNvPr id="4151" name="Text Box 55"/>
          <p:cNvSpPr txBox="1">
            <a:spLocks noChangeArrowheads="1"/>
          </p:cNvSpPr>
          <p:nvPr/>
        </p:nvSpPr>
        <p:spPr bwMode="auto">
          <a:xfrm>
            <a:off x="6948488" y="4508500"/>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est</a:t>
            </a:r>
            <a:r>
              <a:rPr lang="en-GB" sz="2400">
                <a:solidFill>
                  <a:srgbClr val="C0504D"/>
                </a:solidFill>
                <a:cs typeface="Arial" charset="0"/>
              </a:rPr>
              <a:t>ómago</a:t>
            </a:r>
          </a:p>
        </p:txBody>
      </p:sp>
      <p:sp>
        <p:nvSpPr>
          <p:cNvPr id="4152" name="Text Box 56"/>
          <p:cNvSpPr txBox="1">
            <a:spLocks noChangeArrowheads="1"/>
          </p:cNvSpPr>
          <p:nvPr/>
        </p:nvSpPr>
        <p:spPr bwMode="auto">
          <a:xfrm>
            <a:off x="7019925" y="5132388"/>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brazo</a:t>
            </a:r>
            <a:endParaRPr lang="en-GB" sz="2400">
              <a:solidFill>
                <a:srgbClr val="C0504D"/>
              </a:solidFill>
              <a:cs typeface="Arial" charset="0"/>
            </a:endParaRPr>
          </a:p>
        </p:txBody>
      </p:sp>
      <p:sp>
        <p:nvSpPr>
          <p:cNvPr id="4153" name="Text Box 57"/>
          <p:cNvSpPr txBox="1">
            <a:spLocks noChangeArrowheads="1"/>
          </p:cNvSpPr>
          <p:nvPr/>
        </p:nvSpPr>
        <p:spPr bwMode="auto">
          <a:xfrm>
            <a:off x="7019925" y="5661025"/>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dedo</a:t>
            </a:r>
            <a:endParaRPr lang="en-GB" sz="2400">
              <a:solidFill>
                <a:srgbClr val="C0504D"/>
              </a:solidFill>
              <a:cs typeface="Arial" charset="0"/>
            </a:endParaRPr>
          </a:p>
        </p:txBody>
      </p:sp>
      <p:sp>
        <p:nvSpPr>
          <p:cNvPr id="4154" name="Text Box 58"/>
          <p:cNvSpPr txBox="1">
            <a:spLocks noChangeArrowheads="1"/>
          </p:cNvSpPr>
          <p:nvPr/>
        </p:nvSpPr>
        <p:spPr bwMode="auto">
          <a:xfrm>
            <a:off x="7019925" y="6211888"/>
            <a:ext cx="2016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rgbClr val="C0504D"/>
                </a:solidFill>
              </a:rPr>
              <a:t>pie</a:t>
            </a:r>
            <a:endParaRPr lang="en-GB" sz="2400">
              <a:solidFill>
                <a:srgbClr val="C0504D"/>
              </a:solidFill>
              <a:cs typeface="Arial" charset="0"/>
            </a:endParaRPr>
          </a:p>
        </p:txBody>
      </p:sp>
      <p:sp>
        <p:nvSpPr>
          <p:cNvPr id="4155" name="AutoShape 59">
            <a:hlinkClick r:id="" action="ppaction://noaction" highlightClick="1">
              <a:snd r:embed="rId3" name="garganta.wav"/>
            </a:hlinkClick>
          </p:cNvPr>
          <p:cNvSpPr>
            <a:spLocks noChangeArrowheads="1"/>
          </p:cNvSpPr>
          <p:nvPr/>
        </p:nvSpPr>
        <p:spPr bwMode="auto">
          <a:xfrm>
            <a:off x="8423275" y="260350"/>
            <a:ext cx="612775" cy="360363"/>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56" name="AutoShape 60">
            <a:hlinkClick r:id="" action="ppaction://noaction" highlightClick="1">
              <a:snd r:embed="rId4" name="cabeza.wav"/>
            </a:hlinkClick>
          </p:cNvPr>
          <p:cNvSpPr>
            <a:spLocks noChangeArrowheads="1"/>
          </p:cNvSpPr>
          <p:nvPr/>
        </p:nvSpPr>
        <p:spPr bwMode="auto">
          <a:xfrm>
            <a:off x="8434388" y="836613"/>
            <a:ext cx="612775" cy="360362"/>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57" name="AutoShape 61">
            <a:hlinkClick r:id="" action="ppaction://noaction" highlightClick="1">
              <a:snd r:embed="rId5" name="espalda.wav"/>
            </a:hlinkClick>
          </p:cNvPr>
          <p:cNvSpPr>
            <a:spLocks noChangeArrowheads="1"/>
          </p:cNvSpPr>
          <p:nvPr/>
        </p:nvSpPr>
        <p:spPr bwMode="auto">
          <a:xfrm>
            <a:off x="8447088" y="1339850"/>
            <a:ext cx="612775" cy="360363"/>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58" name="AutoShape 62">
            <a:hlinkClick r:id="" action="ppaction://noaction" highlightClick="1">
              <a:snd r:embed="rId6" name="mano.wav"/>
            </a:hlinkClick>
          </p:cNvPr>
          <p:cNvSpPr>
            <a:spLocks noChangeArrowheads="1"/>
          </p:cNvSpPr>
          <p:nvPr/>
        </p:nvSpPr>
        <p:spPr bwMode="auto">
          <a:xfrm>
            <a:off x="8459788" y="1916113"/>
            <a:ext cx="612775" cy="360362"/>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59" name="AutoShape 63">
            <a:hlinkClick r:id="" action="ppaction://noaction" highlightClick="1">
              <a:snd r:embed="rId7" name="pierna.wav"/>
            </a:hlinkClick>
          </p:cNvPr>
          <p:cNvSpPr>
            <a:spLocks noChangeArrowheads="1"/>
          </p:cNvSpPr>
          <p:nvPr/>
        </p:nvSpPr>
        <p:spPr bwMode="auto">
          <a:xfrm>
            <a:off x="8459788" y="2420938"/>
            <a:ext cx="612775" cy="360362"/>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60" name="AutoShape 64">
            <a:hlinkClick r:id="" action="ppaction://noaction" highlightClick="1">
              <a:snd r:embed="rId8" name="rodilla.wav"/>
            </a:hlinkClick>
          </p:cNvPr>
          <p:cNvSpPr>
            <a:spLocks noChangeArrowheads="1"/>
          </p:cNvSpPr>
          <p:nvPr/>
        </p:nvSpPr>
        <p:spPr bwMode="auto">
          <a:xfrm>
            <a:off x="8459788" y="2959100"/>
            <a:ext cx="612775" cy="360363"/>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61" name="AutoShape 65">
            <a:hlinkClick r:id="" action="ppaction://noaction" highlightClick="1">
              <a:snd r:embed="rId9" name="nariz.wav"/>
            </a:hlinkClick>
          </p:cNvPr>
          <p:cNvSpPr>
            <a:spLocks noChangeArrowheads="1"/>
          </p:cNvSpPr>
          <p:nvPr/>
        </p:nvSpPr>
        <p:spPr bwMode="auto">
          <a:xfrm>
            <a:off x="8459788" y="3573463"/>
            <a:ext cx="612775" cy="360362"/>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62" name="AutoShape 66">
            <a:hlinkClick r:id="" action="ppaction://noaction" highlightClick="1">
              <a:snd r:embed="rId10" name="orejas.wav"/>
            </a:hlinkClick>
          </p:cNvPr>
          <p:cNvSpPr>
            <a:spLocks noChangeArrowheads="1"/>
          </p:cNvSpPr>
          <p:nvPr/>
        </p:nvSpPr>
        <p:spPr bwMode="auto">
          <a:xfrm>
            <a:off x="8459788" y="4148138"/>
            <a:ext cx="612775" cy="360362"/>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63" name="AutoShape 67">
            <a:hlinkClick r:id="" action="ppaction://noaction" highlightClick="1">
              <a:snd r:embed="rId11" name="estomago.wav"/>
            </a:hlinkClick>
          </p:cNvPr>
          <p:cNvSpPr>
            <a:spLocks noChangeArrowheads="1"/>
          </p:cNvSpPr>
          <p:nvPr/>
        </p:nvSpPr>
        <p:spPr bwMode="auto">
          <a:xfrm>
            <a:off x="8459788" y="4581525"/>
            <a:ext cx="612775" cy="360363"/>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64" name="AutoShape 68">
            <a:hlinkClick r:id="" action="ppaction://noaction" highlightClick="1">
              <a:snd r:embed="rId12" name="brazo.wav"/>
            </a:hlinkClick>
          </p:cNvPr>
          <p:cNvSpPr>
            <a:spLocks noChangeArrowheads="1"/>
          </p:cNvSpPr>
          <p:nvPr/>
        </p:nvSpPr>
        <p:spPr bwMode="auto">
          <a:xfrm>
            <a:off x="8459788" y="5156200"/>
            <a:ext cx="612775" cy="360363"/>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65" name="AutoShape 69">
            <a:hlinkClick r:id="" action="ppaction://noaction" highlightClick="1">
              <a:snd r:embed="rId13" name="dedo.wav"/>
            </a:hlinkClick>
          </p:cNvPr>
          <p:cNvSpPr>
            <a:spLocks noChangeArrowheads="1"/>
          </p:cNvSpPr>
          <p:nvPr/>
        </p:nvSpPr>
        <p:spPr bwMode="auto">
          <a:xfrm>
            <a:off x="8459788" y="5732463"/>
            <a:ext cx="612775" cy="360362"/>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
        <p:nvSpPr>
          <p:cNvPr id="4166" name="AutoShape 70">
            <a:hlinkClick r:id="" action="ppaction://noaction" highlightClick="1">
              <a:snd r:embed="rId14" name="pie.wav"/>
            </a:hlinkClick>
          </p:cNvPr>
          <p:cNvSpPr>
            <a:spLocks noChangeArrowheads="1"/>
          </p:cNvSpPr>
          <p:nvPr/>
        </p:nvSpPr>
        <p:spPr bwMode="auto">
          <a:xfrm>
            <a:off x="8459788" y="6308725"/>
            <a:ext cx="612775" cy="360363"/>
          </a:xfrm>
          <a:prstGeom prst="actionButtonSound">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solidFill>
                <a:prstClr val="black"/>
              </a:solidFill>
            </a:endParaRPr>
          </a:p>
        </p:txBody>
      </p:sp>
    </p:spTree>
    <p:extLst>
      <p:ext uri="{BB962C8B-B14F-4D97-AF65-F5344CB8AC3E}">
        <p14:creationId xmlns:p14="http://schemas.microsoft.com/office/powerpoint/2010/main" val="21081065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4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4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4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14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5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15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5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153"/>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3" grpId="0"/>
      <p:bldP spid="4144" grpId="0"/>
      <p:bldP spid="4145" grpId="0"/>
      <p:bldP spid="4146" grpId="0"/>
      <p:bldP spid="4147" grpId="0"/>
      <p:bldP spid="4148" grpId="0"/>
      <p:bldP spid="4149" grpId="0"/>
      <p:bldP spid="4150" grpId="0"/>
      <p:bldP spid="4151" grpId="0"/>
      <p:bldP spid="4152" grpId="0"/>
      <p:bldP spid="4153" grpId="0"/>
      <p:bldP spid="415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t>Wer</a:t>
            </a:r>
            <a:r>
              <a:rPr lang="en-GB" b="1" dirty="0" smtClean="0"/>
              <a:t> </a:t>
            </a:r>
            <a:r>
              <a:rPr lang="en-GB" b="1" dirty="0" err="1" smtClean="0"/>
              <a:t>ist</a:t>
            </a:r>
            <a:r>
              <a:rPr lang="en-GB" b="1" dirty="0" smtClean="0"/>
              <a:t> das?</a:t>
            </a:r>
            <a:endParaRPr lang="en-GB" b="1" dirty="0"/>
          </a:p>
        </p:txBody>
      </p:sp>
      <p:sp>
        <p:nvSpPr>
          <p:cNvPr id="3" name="Content Placeholder 2"/>
          <p:cNvSpPr>
            <a:spLocks noGrp="1"/>
          </p:cNvSpPr>
          <p:nvPr>
            <p:ph idx="1"/>
          </p:nvPr>
        </p:nvSpPr>
        <p:spPr/>
        <p:txBody>
          <a:bodyPr/>
          <a:lstStyle/>
          <a:p>
            <a:r>
              <a:rPr lang="en-GB" dirty="0" err="1" smtClean="0"/>
              <a:t>Er</a:t>
            </a:r>
            <a:r>
              <a:rPr lang="en-GB" dirty="0" smtClean="0"/>
              <a:t> </a:t>
            </a:r>
            <a:r>
              <a:rPr lang="en-GB" dirty="0" err="1" smtClean="0"/>
              <a:t>spielt</a:t>
            </a:r>
            <a:r>
              <a:rPr lang="en-GB" dirty="0" smtClean="0"/>
              <a:t> </a:t>
            </a:r>
            <a:r>
              <a:rPr lang="en-GB" dirty="0" err="1" smtClean="0"/>
              <a:t>gern</a:t>
            </a:r>
            <a:r>
              <a:rPr lang="en-GB" dirty="0" smtClean="0"/>
              <a:t> </a:t>
            </a:r>
            <a:r>
              <a:rPr lang="en-GB" dirty="0" err="1" smtClean="0"/>
              <a:t>Fußball</a:t>
            </a:r>
            <a:r>
              <a:rPr lang="en-GB" dirty="0" smtClean="0"/>
              <a:t>.</a:t>
            </a:r>
          </a:p>
          <a:p>
            <a:r>
              <a:rPr lang="en-GB" dirty="0" err="1" smtClean="0"/>
              <a:t>Er</a:t>
            </a:r>
            <a:r>
              <a:rPr lang="en-GB" dirty="0" smtClean="0"/>
              <a:t> </a:t>
            </a:r>
            <a:r>
              <a:rPr lang="en-GB" dirty="0" err="1" smtClean="0"/>
              <a:t>macht</a:t>
            </a:r>
            <a:r>
              <a:rPr lang="en-GB" dirty="0" smtClean="0"/>
              <a:t> </a:t>
            </a:r>
            <a:r>
              <a:rPr lang="en-GB" dirty="0" err="1" smtClean="0"/>
              <a:t>viel</a:t>
            </a:r>
            <a:r>
              <a:rPr lang="en-GB" dirty="0" smtClean="0"/>
              <a:t> Sport.</a:t>
            </a:r>
          </a:p>
          <a:p>
            <a:r>
              <a:rPr lang="en-GB" dirty="0" err="1" smtClean="0"/>
              <a:t>Er</a:t>
            </a:r>
            <a:r>
              <a:rPr lang="en-GB" dirty="0" smtClean="0"/>
              <a:t> hat an der </a:t>
            </a:r>
            <a:r>
              <a:rPr lang="en-GB" dirty="0" err="1" smtClean="0"/>
              <a:t>Uni</a:t>
            </a:r>
            <a:r>
              <a:rPr lang="en-GB" dirty="0" smtClean="0"/>
              <a:t> in Cambridge </a:t>
            </a:r>
            <a:r>
              <a:rPr lang="en-GB" dirty="0" err="1" smtClean="0"/>
              <a:t>studiert</a:t>
            </a:r>
            <a:r>
              <a:rPr lang="en-GB" dirty="0" smtClean="0"/>
              <a:t>.</a:t>
            </a:r>
          </a:p>
          <a:p>
            <a:r>
              <a:rPr lang="en-GB" dirty="0" err="1" smtClean="0"/>
              <a:t>Er</a:t>
            </a:r>
            <a:r>
              <a:rPr lang="en-GB" dirty="0" smtClean="0"/>
              <a:t> </a:t>
            </a:r>
            <a:r>
              <a:rPr lang="en-GB" dirty="0" err="1" smtClean="0"/>
              <a:t>wohnt</a:t>
            </a:r>
            <a:r>
              <a:rPr lang="en-GB" dirty="0" smtClean="0"/>
              <a:t> </a:t>
            </a:r>
            <a:r>
              <a:rPr lang="en-GB" dirty="0" err="1" smtClean="0"/>
              <a:t>nicht</a:t>
            </a:r>
            <a:r>
              <a:rPr lang="en-GB" dirty="0" smtClean="0"/>
              <a:t> in </a:t>
            </a:r>
            <a:r>
              <a:rPr lang="en-GB" dirty="0" err="1" smtClean="0"/>
              <a:t>Comberton</a:t>
            </a:r>
            <a:r>
              <a:rPr lang="en-GB" dirty="0" smtClean="0"/>
              <a:t>.</a:t>
            </a:r>
          </a:p>
          <a:p>
            <a:r>
              <a:rPr lang="en-GB" dirty="0" err="1" smtClean="0"/>
              <a:t>Er</a:t>
            </a:r>
            <a:r>
              <a:rPr lang="en-GB" dirty="0" smtClean="0"/>
              <a:t> </a:t>
            </a:r>
            <a:r>
              <a:rPr lang="en-GB" dirty="0" err="1" smtClean="0"/>
              <a:t>arbeitet</a:t>
            </a:r>
            <a:r>
              <a:rPr lang="en-GB" dirty="0" smtClean="0"/>
              <a:t> an CVC.</a:t>
            </a:r>
          </a:p>
          <a:p>
            <a:r>
              <a:rPr lang="en-GB" dirty="0" err="1" smtClean="0"/>
              <a:t>Er</a:t>
            </a:r>
            <a:r>
              <a:rPr lang="en-GB" dirty="0" smtClean="0"/>
              <a:t> </a:t>
            </a:r>
            <a:r>
              <a:rPr lang="en-GB" dirty="0" err="1" smtClean="0"/>
              <a:t>ist</a:t>
            </a:r>
            <a:r>
              <a:rPr lang="en-GB" dirty="0" smtClean="0"/>
              <a:t> </a:t>
            </a:r>
            <a:r>
              <a:rPr lang="en-GB" dirty="0" err="1" smtClean="0"/>
              <a:t>älter</a:t>
            </a:r>
            <a:r>
              <a:rPr lang="en-GB" dirty="0" smtClean="0"/>
              <a:t> </a:t>
            </a:r>
            <a:r>
              <a:rPr lang="en-GB" dirty="0" err="1" smtClean="0"/>
              <a:t>als</a:t>
            </a:r>
            <a:r>
              <a:rPr lang="en-GB" dirty="0" smtClean="0"/>
              <a:t> Frau Hawkes.</a:t>
            </a:r>
          </a:p>
          <a:p>
            <a:r>
              <a:rPr lang="en-GB" dirty="0" err="1" smtClean="0"/>
              <a:t>Er</a:t>
            </a:r>
            <a:r>
              <a:rPr lang="en-GB" dirty="0" smtClean="0"/>
              <a:t> </a:t>
            </a:r>
            <a:r>
              <a:rPr lang="en-GB" dirty="0" err="1" smtClean="0"/>
              <a:t>ist</a:t>
            </a:r>
            <a:r>
              <a:rPr lang="en-GB" dirty="0" smtClean="0"/>
              <a:t> </a:t>
            </a:r>
            <a:r>
              <a:rPr lang="en-GB" dirty="0" err="1" smtClean="0"/>
              <a:t>unser</a:t>
            </a:r>
            <a:r>
              <a:rPr lang="en-GB" dirty="0" smtClean="0"/>
              <a:t> </a:t>
            </a:r>
            <a:r>
              <a:rPr lang="en-GB" dirty="0" err="1" smtClean="0"/>
              <a:t>Schuldirektor</a:t>
            </a:r>
            <a:r>
              <a:rPr lang="en-GB" dirty="0" smtClean="0"/>
              <a:t>.</a:t>
            </a:r>
            <a:endParaRPr lang="en-GB" dirty="0"/>
          </a:p>
        </p:txBody>
      </p:sp>
      <p:pic>
        <p:nvPicPr>
          <p:cNvPr id="4" name="Picture 3"/>
          <p:cNvPicPr>
            <a:picLocks noChangeAspect="1"/>
          </p:cNvPicPr>
          <p:nvPr/>
        </p:nvPicPr>
        <p:blipFill>
          <a:blip r:embed="rId3"/>
          <a:stretch>
            <a:fillRect/>
          </a:stretch>
        </p:blipFill>
        <p:spPr>
          <a:xfrm>
            <a:off x="6162675" y="3573016"/>
            <a:ext cx="2524125" cy="2857500"/>
          </a:xfrm>
          <a:prstGeom prst="rect">
            <a:avLst/>
          </a:prstGeom>
        </p:spPr>
      </p:pic>
    </p:spTree>
    <p:extLst>
      <p:ext uri="{BB962C8B-B14F-4D97-AF65-F5344CB8AC3E}">
        <p14:creationId xmlns:p14="http://schemas.microsoft.com/office/powerpoint/2010/main" val="257445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539552" y="1364202"/>
            <a:ext cx="7488832" cy="3528392"/>
          </a:xfrm>
          <a:prstGeom prst="flowChartDocument">
            <a:avLst/>
          </a:prstGeom>
          <a:solidFill>
            <a:schemeClr val="accent6">
              <a:lumMod val="20000"/>
              <a:lumOff val="80000"/>
            </a:schemeClr>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683568" y="1508218"/>
            <a:ext cx="5904656" cy="3046988"/>
          </a:xfrm>
          <a:prstGeom prst="rect">
            <a:avLst/>
          </a:prstGeom>
        </p:spPr>
        <p:txBody>
          <a:bodyPr wrap="square">
            <a:spAutoFit/>
          </a:bodyPr>
          <a:lstStyle/>
          <a:p>
            <a:pPr fontAlgn="base">
              <a:spcBef>
                <a:spcPct val="50000"/>
              </a:spcBef>
              <a:spcAft>
                <a:spcPct val="0"/>
              </a:spcAft>
            </a:pPr>
            <a:r>
              <a:rPr lang="en-US" altLang="en-US" sz="2400" dirty="0">
                <a:solidFill>
                  <a:srgbClr val="000000"/>
                </a:solidFill>
                <a:latin typeface="Arial" charset="0"/>
                <a:cs typeface="Arial" charset="0"/>
              </a:rPr>
              <a:t>Me </a:t>
            </a:r>
            <a:r>
              <a:rPr lang="en-US" altLang="en-US" sz="2400" dirty="0" err="1">
                <a:solidFill>
                  <a:srgbClr val="000000"/>
                </a:solidFill>
                <a:latin typeface="Arial" charset="0"/>
                <a:cs typeface="Arial" charset="0"/>
              </a:rPr>
              <a:t>llamo</a:t>
            </a:r>
            <a:r>
              <a:rPr lang="en-US" altLang="en-US" sz="2400" dirty="0">
                <a:solidFill>
                  <a:srgbClr val="000000"/>
                </a:solidFill>
                <a:latin typeface="Arial" charset="0"/>
                <a:cs typeface="Arial" charset="0"/>
              </a:rPr>
              <a:t> Carlos Vicente.  Soy de </a:t>
            </a:r>
            <a:r>
              <a:rPr lang="en-US" altLang="en-US" sz="2400" dirty="0" err="1">
                <a:solidFill>
                  <a:srgbClr val="000000"/>
                </a:solidFill>
                <a:latin typeface="Arial" charset="0"/>
                <a:cs typeface="Arial" charset="0"/>
              </a:rPr>
              <a:t>España</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pero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mis</a:t>
            </a:r>
            <a:r>
              <a:rPr lang="en-US" altLang="en-US" sz="2400" dirty="0">
                <a:solidFill>
                  <a:srgbClr val="000000"/>
                </a:solidFill>
                <a:latin typeface="Arial" charset="0"/>
                <a:cs typeface="Arial" charset="0"/>
              </a:rPr>
              <a:t> padres son de Argentina </a:t>
            </a:r>
            <a:r>
              <a:rPr lang="en-US" altLang="en-US" sz="2400" dirty="0" err="1">
                <a:solidFill>
                  <a:srgbClr val="000000"/>
                </a:solidFill>
                <a:latin typeface="Arial" charset="0"/>
                <a:cs typeface="Arial" charset="0"/>
              </a:rPr>
              <a:t>así</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que</a:t>
            </a:r>
            <a:r>
              <a:rPr lang="en-US" altLang="en-US" sz="2400" dirty="0">
                <a:solidFill>
                  <a:srgbClr val="000000"/>
                </a:solidFill>
                <a:latin typeface="Arial" charset="0"/>
                <a:cs typeface="Arial" charset="0"/>
              </a:rPr>
              <a:t> soy </a:t>
            </a:r>
            <a:r>
              <a:rPr lang="en-US" altLang="en-US" sz="2400" dirty="0" err="1">
                <a:solidFill>
                  <a:srgbClr val="000000"/>
                </a:solidFill>
                <a:latin typeface="Arial" charset="0"/>
                <a:cs typeface="Arial" charset="0"/>
              </a:rPr>
              <a:t>medio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argentino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medio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español</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Hablo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español</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por</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supuesto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inglés</a:t>
            </a:r>
            <a:r>
              <a:rPr lang="en-US" altLang="en-US" sz="2400" dirty="0">
                <a:solidFill>
                  <a:srgbClr val="000000"/>
                </a:solidFill>
                <a:latin typeface="Arial" charset="0"/>
                <a:cs typeface="Arial" charset="0"/>
              </a:rPr>
              <a:t> y un </a:t>
            </a:r>
            <a:r>
              <a:rPr lang="en-US" altLang="en-US" sz="2400" dirty="0" err="1">
                <a:solidFill>
                  <a:srgbClr val="000000"/>
                </a:solidFill>
                <a:latin typeface="Arial" charset="0"/>
                <a:cs typeface="Arial" charset="0"/>
              </a:rPr>
              <a:t>poco</a:t>
            </a:r>
            <a:r>
              <a:rPr lang="en-US" altLang="en-US" sz="2400" dirty="0">
                <a:solidFill>
                  <a:srgbClr val="000000"/>
                </a:solidFill>
                <a:latin typeface="Arial" charset="0"/>
                <a:cs typeface="Arial" charset="0"/>
              </a:rPr>
              <a:t> de </a:t>
            </a:r>
            <a:r>
              <a:rPr lang="en-US" altLang="en-US" sz="2400" dirty="0" err="1">
                <a:solidFill>
                  <a:srgbClr val="000000"/>
                </a:solidFill>
                <a:latin typeface="Arial" charset="0"/>
                <a:cs typeface="Arial" charset="0"/>
              </a:rPr>
              <a:t>francés</a:t>
            </a:r>
            <a:r>
              <a:rPr lang="en-US" altLang="en-US" sz="2400" dirty="0">
                <a:solidFill>
                  <a:srgbClr val="000000"/>
                </a:solidFill>
                <a:latin typeface="Arial" charset="0"/>
                <a:cs typeface="Arial" charset="0"/>
              </a:rPr>
              <a:t>.  Vivo </a:t>
            </a:r>
            <a:r>
              <a:rPr lang="en-US" altLang="en-US" sz="2400" dirty="0" err="1">
                <a:solidFill>
                  <a:srgbClr val="000000"/>
                </a:solidFill>
                <a:latin typeface="Arial" charset="0"/>
                <a:cs typeface="Arial" charset="0"/>
              </a:rPr>
              <a:t>ahora</a:t>
            </a:r>
            <a:r>
              <a:rPr lang="en-US" altLang="en-US" sz="2400" dirty="0">
                <a:solidFill>
                  <a:srgbClr val="000000"/>
                </a:solidFill>
                <a:latin typeface="Arial" charset="0"/>
                <a:cs typeface="Arial" charset="0"/>
              </a:rPr>
              <a:t> con </a:t>
            </a:r>
            <a:r>
              <a:rPr lang="en-US" altLang="en-US" sz="2400" dirty="0" err="1">
                <a:solidFill>
                  <a:srgbClr val="000000"/>
                </a:solidFill>
                <a:latin typeface="Arial" charset="0"/>
                <a:cs typeface="Arial" charset="0"/>
              </a:rPr>
              <a:t>mis</a:t>
            </a:r>
            <a:r>
              <a:rPr lang="en-US" altLang="en-US" sz="2400" dirty="0">
                <a:solidFill>
                  <a:srgbClr val="000000"/>
                </a:solidFill>
                <a:latin typeface="Arial" charset="0"/>
                <a:cs typeface="Arial" charset="0"/>
              </a:rPr>
              <a:t> padres; </a:t>
            </a:r>
            <a:r>
              <a:rPr lang="en-US" altLang="en-US" sz="2400" dirty="0" err="1">
                <a:solidFill>
                  <a:srgbClr val="000000"/>
                </a:solidFill>
                <a:latin typeface="Arial" charset="0"/>
                <a:cs typeface="Arial" charset="0"/>
              </a:rPr>
              <a:t>vivimos</a:t>
            </a:r>
            <a:r>
              <a:rPr lang="en-US" altLang="en-US" sz="2400" dirty="0">
                <a:solidFill>
                  <a:srgbClr val="000000"/>
                </a:solidFill>
                <a:latin typeface="Arial" charset="0"/>
                <a:cs typeface="Arial" charset="0"/>
              </a:rPr>
              <a:t> en Valencia, en el </a:t>
            </a:r>
            <a:r>
              <a:rPr lang="en-US" altLang="en-US" sz="2400" dirty="0" err="1">
                <a:solidFill>
                  <a:srgbClr val="000000"/>
                </a:solidFill>
                <a:latin typeface="Arial" charset="0"/>
                <a:cs typeface="Arial" charset="0"/>
              </a:rPr>
              <a:t>este</a:t>
            </a:r>
            <a:r>
              <a:rPr lang="en-US" altLang="en-US" sz="2400" dirty="0">
                <a:solidFill>
                  <a:srgbClr val="000000"/>
                </a:solidFill>
                <a:latin typeface="Arial" charset="0"/>
                <a:cs typeface="Arial" charset="0"/>
              </a:rPr>
              <a:t> del </a:t>
            </a:r>
            <a:r>
              <a:rPr lang="en-US" altLang="en-US" sz="2400" dirty="0" err="1">
                <a:solidFill>
                  <a:srgbClr val="000000"/>
                </a:solidFill>
                <a:latin typeface="Arial" charset="0"/>
                <a:cs typeface="Arial" charset="0"/>
              </a:rPr>
              <a:t>país</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Mi</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hermana</a:t>
            </a:r>
            <a:r>
              <a:rPr lang="en-US" altLang="en-US" sz="2400" dirty="0">
                <a:solidFill>
                  <a:srgbClr val="000000"/>
                </a:solidFill>
                <a:latin typeface="Arial" charset="0"/>
                <a:cs typeface="Arial" charset="0"/>
              </a:rPr>
              <a:t> no vive </a:t>
            </a:r>
            <a:r>
              <a:rPr lang="en-US" altLang="en-US" sz="2400" dirty="0" err="1">
                <a:solidFill>
                  <a:srgbClr val="000000"/>
                </a:solidFill>
                <a:latin typeface="Arial" charset="0"/>
                <a:cs typeface="Arial" charset="0"/>
              </a:rPr>
              <a:t>allí</a:t>
            </a:r>
            <a:r>
              <a:rPr lang="en-US" altLang="en-US" sz="2400" dirty="0">
                <a:solidFill>
                  <a:srgbClr val="000000"/>
                </a:solidFill>
                <a:latin typeface="Arial" charset="0"/>
                <a:cs typeface="Arial" charset="0"/>
              </a:rPr>
              <a:t>.  Ella y </a:t>
            </a:r>
            <a:r>
              <a:rPr lang="en-US" altLang="en-US" sz="2400" dirty="0" err="1">
                <a:solidFill>
                  <a:srgbClr val="000000"/>
                </a:solidFill>
                <a:latin typeface="Arial" charset="0"/>
                <a:cs typeface="Arial" charset="0"/>
              </a:rPr>
              <a:t>su</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amiga</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viven</a:t>
            </a:r>
            <a:r>
              <a:rPr lang="en-US" altLang="en-US" sz="2400" dirty="0">
                <a:solidFill>
                  <a:srgbClr val="000000"/>
                </a:solidFill>
                <a:latin typeface="Arial" charset="0"/>
                <a:cs typeface="Arial" charset="0"/>
              </a:rPr>
              <a:t> en Barcelona.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612" y="1004162"/>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4355976" y="4395784"/>
            <a:ext cx="3888432" cy="1841528"/>
            <a:chOff x="4716016" y="3796286"/>
            <a:chExt cx="3888432" cy="1841528"/>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4229699"/>
              <a:ext cx="1566462" cy="114351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6251" y="4318889"/>
              <a:ext cx="1391861" cy="955744"/>
            </a:xfrm>
            <a:prstGeom prst="rect">
              <a:avLst/>
            </a:prstGeom>
          </p:spPr>
        </p:pic>
        <p:sp>
          <p:nvSpPr>
            <p:cNvPr id="7" name="Oval Callout 6"/>
            <p:cNvSpPr/>
            <p:nvPr/>
          </p:nvSpPr>
          <p:spPr>
            <a:xfrm>
              <a:off x="7172236" y="3796286"/>
              <a:ext cx="1051752" cy="698011"/>
            </a:xfrm>
            <a:prstGeom prst="wedgeEllipseCallout">
              <a:avLst>
                <a:gd name="adj1" fmla="val -66647"/>
                <a:gd name="adj2" fmla="val 227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white"/>
                </a:solidFill>
                <a:latin typeface="Arial Rounded MT Bold" pitchFamily="34" charset="0"/>
              </a:endParaRPr>
            </a:p>
          </p:txBody>
        </p:sp>
        <p:sp>
          <p:nvSpPr>
            <p:cNvPr id="8" name="Oval Callout 7"/>
            <p:cNvSpPr/>
            <p:nvPr/>
          </p:nvSpPr>
          <p:spPr>
            <a:xfrm>
              <a:off x="5796136" y="3933056"/>
              <a:ext cx="792088" cy="601921"/>
            </a:xfrm>
            <a:prstGeom prst="wedgeEllipseCallout">
              <a:avLst>
                <a:gd name="adj1" fmla="val 41862"/>
                <a:gd name="adj2" fmla="val 47355"/>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white"/>
                </a:solidFill>
                <a:latin typeface="Arial Rounded MT Bold" pitchFamily="34" charset="0"/>
              </a:endParaRPr>
            </a:p>
          </p:txBody>
        </p:sp>
        <p:sp>
          <p:nvSpPr>
            <p:cNvPr id="9" name="Oval Callout 8"/>
            <p:cNvSpPr/>
            <p:nvPr/>
          </p:nvSpPr>
          <p:spPr>
            <a:xfrm>
              <a:off x="6671545" y="5278780"/>
              <a:ext cx="661271" cy="359034"/>
            </a:xfrm>
            <a:prstGeom prst="wedgeEllipseCallout">
              <a:avLst>
                <a:gd name="adj1" fmla="val 4470"/>
                <a:gd name="adj2" fmla="val -88073"/>
              </a:avLst>
            </a:prstGeom>
            <a:solidFill>
              <a:srgbClr val="F698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black"/>
                </a:solidFill>
                <a:latin typeface="Arial Rounded MT Bold" pitchFamily="34" charset="0"/>
              </a:endParaRPr>
            </a:p>
          </p:txBody>
        </p:sp>
        <p:sp>
          <p:nvSpPr>
            <p:cNvPr id="10" name="Oval Callout 9"/>
            <p:cNvSpPr/>
            <p:nvPr/>
          </p:nvSpPr>
          <p:spPr>
            <a:xfrm>
              <a:off x="7698112" y="4494297"/>
              <a:ext cx="906336" cy="659994"/>
            </a:xfrm>
            <a:prstGeom prst="wedgeEllipseCallout">
              <a:avLst>
                <a:gd name="adj1" fmla="val -51806"/>
                <a:gd name="adj2" fmla="val -40251"/>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white"/>
                </a:solidFill>
                <a:latin typeface="Arial Rounded MT Bold" pitchFamily="34" charset="0"/>
              </a:endParaRPr>
            </a:p>
          </p:txBody>
        </p:sp>
      </p:gr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8021" y="44624"/>
            <a:ext cx="868475" cy="1224137"/>
          </a:xfrm>
          <a:prstGeom prst="rect">
            <a:avLst/>
          </a:prstGeom>
        </p:spPr>
      </p:pic>
    </p:spTree>
    <p:extLst>
      <p:ext uri="{BB962C8B-B14F-4D97-AF65-F5344CB8AC3E}">
        <p14:creationId xmlns:p14="http://schemas.microsoft.com/office/powerpoint/2010/main" val="200399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899592" y="764704"/>
            <a:ext cx="7488832" cy="3528392"/>
          </a:xfrm>
          <a:prstGeom prst="flowChartDocument">
            <a:avLst/>
          </a:prstGeom>
          <a:solidFill>
            <a:schemeClr val="accent6">
              <a:lumMod val="20000"/>
              <a:lumOff val="80000"/>
            </a:schemeClr>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1043608" y="908720"/>
            <a:ext cx="5904656" cy="3046988"/>
          </a:xfrm>
          <a:prstGeom prst="rect">
            <a:avLst/>
          </a:prstGeom>
        </p:spPr>
        <p:txBody>
          <a:bodyPr wrap="square">
            <a:spAutoFit/>
          </a:bodyPr>
          <a:lstStyle/>
          <a:p>
            <a:pPr fontAlgn="base">
              <a:spcBef>
                <a:spcPct val="50000"/>
              </a:spcBef>
              <a:spcAft>
                <a:spcPct val="0"/>
              </a:spcAft>
            </a:pPr>
            <a:r>
              <a:rPr lang="en-US" altLang="en-US" sz="2400" b="1" u="sng" dirty="0">
                <a:solidFill>
                  <a:srgbClr val="000000"/>
                </a:solidFill>
                <a:latin typeface="Arial" charset="0"/>
                <a:cs typeface="Arial" charset="0"/>
              </a:rPr>
              <a:t>Me </a:t>
            </a:r>
            <a:r>
              <a:rPr lang="en-US" altLang="en-US" sz="2400" b="1" u="sng" dirty="0" err="1">
                <a:solidFill>
                  <a:srgbClr val="000000"/>
                </a:solidFill>
                <a:latin typeface="Arial" charset="0"/>
                <a:cs typeface="Arial" charset="0"/>
              </a:rPr>
              <a:t>llamo</a:t>
            </a:r>
            <a:r>
              <a:rPr lang="en-US" altLang="en-US" sz="2400" b="1" u="sng" dirty="0">
                <a:solidFill>
                  <a:srgbClr val="000000"/>
                </a:solidFill>
                <a:latin typeface="Arial" charset="0"/>
                <a:cs typeface="Arial" charset="0"/>
              </a:rPr>
              <a:t> </a:t>
            </a:r>
            <a:r>
              <a:rPr lang="en-US" altLang="en-US" sz="2400" dirty="0">
                <a:solidFill>
                  <a:srgbClr val="000000"/>
                </a:solidFill>
                <a:latin typeface="Arial" charset="0"/>
                <a:cs typeface="Arial" charset="0"/>
              </a:rPr>
              <a:t>Carlos Vicente.  Soy de </a:t>
            </a:r>
            <a:r>
              <a:rPr lang="en-US" altLang="en-US" sz="2400" dirty="0" err="1">
                <a:solidFill>
                  <a:srgbClr val="000000"/>
                </a:solidFill>
                <a:latin typeface="Arial" charset="0"/>
                <a:cs typeface="Arial" charset="0"/>
              </a:rPr>
              <a:t>España</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pero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mis</a:t>
            </a:r>
            <a:r>
              <a:rPr lang="en-US" altLang="en-US" sz="2400" dirty="0">
                <a:solidFill>
                  <a:srgbClr val="000000"/>
                </a:solidFill>
                <a:latin typeface="Arial" charset="0"/>
                <a:cs typeface="Arial" charset="0"/>
              </a:rPr>
              <a:t> padres son </a:t>
            </a:r>
            <a:r>
              <a:rPr lang="en-US" altLang="en-US" sz="2400" b="1" u="sng" dirty="0">
                <a:solidFill>
                  <a:srgbClr val="000000"/>
                </a:solidFill>
                <a:latin typeface="Arial" charset="0"/>
                <a:cs typeface="Arial" charset="0"/>
              </a:rPr>
              <a:t>de Argentina </a:t>
            </a:r>
            <a:r>
              <a:rPr lang="en-US" altLang="en-US" sz="2400" dirty="0" err="1">
                <a:solidFill>
                  <a:srgbClr val="000000"/>
                </a:solidFill>
                <a:latin typeface="Arial" charset="0"/>
                <a:cs typeface="Arial" charset="0"/>
              </a:rPr>
              <a:t>así</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que</a:t>
            </a:r>
            <a:r>
              <a:rPr lang="en-US" altLang="en-US" sz="2400" dirty="0">
                <a:solidFill>
                  <a:srgbClr val="000000"/>
                </a:solidFill>
                <a:latin typeface="Arial" charset="0"/>
                <a:cs typeface="Arial" charset="0"/>
              </a:rPr>
              <a:t> soy </a:t>
            </a:r>
            <a:r>
              <a:rPr lang="en-US" altLang="en-US" sz="2400" dirty="0" err="1">
                <a:solidFill>
                  <a:srgbClr val="000000"/>
                </a:solidFill>
                <a:latin typeface="Arial" charset="0"/>
                <a:cs typeface="Arial" charset="0"/>
              </a:rPr>
              <a:t>medio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argentino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medio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español</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Hablo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español</a:t>
            </a:r>
            <a:r>
              <a:rPr lang="en-US" altLang="en-US" sz="2400" dirty="0">
                <a:solidFill>
                  <a:srgbClr val="000000"/>
                </a:solidFill>
                <a:latin typeface="Arial" charset="0"/>
                <a:cs typeface="Arial" charset="0"/>
              </a:rPr>
              <a:t>, </a:t>
            </a:r>
            <a:r>
              <a:rPr lang="en-US" altLang="en-US" sz="2400" b="1" u="sng" dirty="0" err="1">
                <a:solidFill>
                  <a:srgbClr val="000000"/>
                </a:solidFill>
                <a:latin typeface="Arial" charset="0"/>
                <a:cs typeface="Arial" charset="0"/>
              </a:rPr>
              <a:t>por</a:t>
            </a:r>
            <a:r>
              <a:rPr lang="en-US" altLang="en-US" sz="2400" b="1" u="sng" dirty="0">
                <a:solidFill>
                  <a:srgbClr val="000000"/>
                </a:solidFill>
                <a:latin typeface="Arial" charset="0"/>
                <a:cs typeface="Arial" charset="0"/>
              </a:rPr>
              <a:t> </a:t>
            </a:r>
            <a:r>
              <a:rPr lang="en-US" altLang="en-US" sz="2400" b="1" u="sng" dirty="0" err="1">
                <a:solidFill>
                  <a:srgbClr val="000000"/>
                </a:solidFill>
                <a:latin typeface="Arial" charset="0"/>
                <a:cs typeface="Arial" charset="0"/>
              </a:rPr>
              <a:t>supuesto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inglés</a:t>
            </a:r>
            <a:r>
              <a:rPr lang="en-US" altLang="en-US" sz="2400" dirty="0">
                <a:solidFill>
                  <a:srgbClr val="000000"/>
                </a:solidFill>
                <a:latin typeface="Arial" charset="0"/>
                <a:cs typeface="Arial" charset="0"/>
              </a:rPr>
              <a:t> y un </a:t>
            </a:r>
            <a:r>
              <a:rPr lang="en-US" altLang="en-US" sz="2400" dirty="0" err="1">
                <a:solidFill>
                  <a:srgbClr val="000000"/>
                </a:solidFill>
                <a:latin typeface="Arial" charset="0"/>
                <a:cs typeface="Arial" charset="0"/>
              </a:rPr>
              <a:t>poco</a:t>
            </a:r>
            <a:r>
              <a:rPr lang="en-US" altLang="en-US" sz="2400" dirty="0">
                <a:solidFill>
                  <a:srgbClr val="000000"/>
                </a:solidFill>
                <a:latin typeface="Arial" charset="0"/>
                <a:cs typeface="Arial" charset="0"/>
              </a:rPr>
              <a:t> de </a:t>
            </a:r>
            <a:r>
              <a:rPr lang="en-US" altLang="en-US" sz="2400" dirty="0" err="1">
                <a:solidFill>
                  <a:srgbClr val="000000"/>
                </a:solidFill>
                <a:latin typeface="Arial" charset="0"/>
                <a:cs typeface="Arial" charset="0"/>
              </a:rPr>
              <a:t>francés</a:t>
            </a:r>
            <a:r>
              <a:rPr lang="en-US" altLang="en-US" sz="2400" dirty="0">
                <a:solidFill>
                  <a:srgbClr val="000000"/>
                </a:solidFill>
                <a:latin typeface="Arial" charset="0"/>
                <a:cs typeface="Arial" charset="0"/>
              </a:rPr>
              <a:t>.  Vivo </a:t>
            </a:r>
            <a:r>
              <a:rPr lang="en-US" altLang="en-US" sz="2400" dirty="0" err="1">
                <a:solidFill>
                  <a:srgbClr val="000000"/>
                </a:solidFill>
                <a:latin typeface="Arial" charset="0"/>
                <a:cs typeface="Arial" charset="0"/>
              </a:rPr>
              <a:t>ahora</a:t>
            </a:r>
            <a:r>
              <a:rPr lang="en-US" altLang="en-US" sz="2400" dirty="0">
                <a:solidFill>
                  <a:srgbClr val="000000"/>
                </a:solidFill>
                <a:latin typeface="Arial" charset="0"/>
                <a:cs typeface="Arial" charset="0"/>
              </a:rPr>
              <a:t> con </a:t>
            </a:r>
            <a:r>
              <a:rPr lang="en-US" altLang="en-US" sz="2400" b="1" u="sng" dirty="0" err="1">
                <a:solidFill>
                  <a:srgbClr val="000000"/>
                </a:solidFill>
                <a:latin typeface="Arial" charset="0"/>
                <a:cs typeface="Arial" charset="0"/>
              </a:rPr>
              <a:t>mis</a:t>
            </a:r>
            <a:r>
              <a:rPr lang="en-US" altLang="en-US" sz="2400" b="1" u="sng" dirty="0">
                <a:solidFill>
                  <a:srgbClr val="000000"/>
                </a:solidFill>
                <a:latin typeface="Arial" charset="0"/>
                <a:cs typeface="Arial" charset="0"/>
              </a:rPr>
              <a:t> padres</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vivimos</a:t>
            </a:r>
            <a:r>
              <a:rPr lang="en-US" altLang="en-US" sz="2400" dirty="0">
                <a:solidFill>
                  <a:srgbClr val="000000"/>
                </a:solidFill>
                <a:latin typeface="Arial" charset="0"/>
                <a:cs typeface="Arial" charset="0"/>
              </a:rPr>
              <a:t> en Valencia, en el </a:t>
            </a:r>
            <a:r>
              <a:rPr lang="en-US" altLang="en-US" sz="2400" dirty="0" err="1">
                <a:solidFill>
                  <a:srgbClr val="000000"/>
                </a:solidFill>
                <a:latin typeface="Arial" charset="0"/>
                <a:cs typeface="Arial" charset="0"/>
              </a:rPr>
              <a:t>este</a:t>
            </a:r>
            <a:r>
              <a:rPr lang="en-US" altLang="en-US" sz="2400" dirty="0">
                <a:solidFill>
                  <a:srgbClr val="000000"/>
                </a:solidFill>
                <a:latin typeface="Arial" charset="0"/>
                <a:cs typeface="Arial" charset="0"/>
              </a:rPr>
              <a:t> </a:t>
            </a:r>
            <a:r>
              <a:rPr lang="en-US" altLang="en-US" sz="2400" b="1" u="sng" dirty="0">
                <a:solidFill>
                  <a:srgbClr val="000000"/>
                </a:solidFill>
                <a:latin typeface="Arial" charset="0"/>
                <a:cs typeface="Arial" charset="0"/>
              </a:rPr>
              <a:t>del </a:t>
            </a:r>
            <a:r>
              <a:rPr lang="en-US" altLang="en-US" sz="2400" b="1" u="sng" dirty="0" err="1">
                <a:solidFill>
                  <a:srgbClr val="000000"/>
                </a:solidFill>
                <a:latin typeface="Arial" charset="0"/>
                <a:cs typeface="Arial" charset="0"/>
              </a:rPr>
              <a:t>país</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Mi</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hermana</a:t>
            </a:r>
            <a:r>
              <a:rPr lang="en-US" altLang="en-US" sz="2400" dirty="0">
                <a:solidFill>
                  <a:srgbClr val="000000"/>
                </a:solidFill>
                <a:latin typeface="Arial" charset="0"/>
                <a:cs typeface="Arial" charset="0"/>
              </a:rPr>
              <a:t> no vive </a:t>
            </a:r>
            <a:r>
              <a:rPr lang="en-US" altLang="en-US" sz="2400" dirty="0" err="1">
                <a:solidFill>
                  <a:srgbClr val="000000"/>
                </a:solidFill>
                <a:latin typeface="Arial" charset="0"/>
                <a:cs typeface="Arial" charset="0"/>
              </a:rPr>
              <a:t>allí</a:t>
            </a:r>
            <a:r>
              <a:rPr lang="en-US" altLang="en-US" sz="2400" dirty="0">
                <a:solidFill>
                  <a:srgbClr val="000000"/>
                </a:solidFill>
                <a:latin typeface="Arial" charset="0"/>
                <a:cs typeface="Arial" charset="0"/>
              </a:rPr>
              <a:t>.  Ella y </a:t>
            </a:r>
            <a:r>
              <a:rPr lang="en-US" altLang="en-US" sz="2400" dirty="0" err="1">
                <a:solidFill>
                  <a:srgbClr val="000000"/>
                </a:solidFill>
                <a:latin typeface="Arial" charset="0"/>
                <a:cs typeface="Arial" charset="0"/>
              </a:rPr>
              <a:t>su</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amiga</a:t>
            </a:r>
            <a:r>
              <a:rPr lang="en-US" altLang="en-US" sz="2400" dirty="0">
                <a:solidFill>
                  <a:srgbClr val="000000"/>
                </a:solidFill>
                <a:latin typeface="Arial" charset="0"/>
                <a:cs typeface="Arial" charset="0"/>
              </a:rPr>
              <a:t> </a:t>
            </a:r>
            <a:r>
              <a:rPr lang="en-US" altLang="en-US" sz="2400" b="1" u="sng" dirty="0" err="1">
                <a:solidFill>
                  <a:srgbClr val="000000"/>
                </a:solidFill>
                <a:latin typeface="Arial" charset="0"/>
                <a:cs typeface="Arial" charset="0"/>
              </a:rPr>
              <a:t>viven</a:t>
            </a:r>
            <a:r>
              <a:rPr lang="en-US" altLang="en-US" sz="2400" dirty="0">
                <a:solidFill>
                  <a:srgbClr val="000000"/>
                </a:solidFill>
                <a:latin typeface="Arial" charset="0"/>
                <a:cs typeface="Arial" charset="0"/>
              </a:rPr>
              <a:t> en Barcelona.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652" y="404664"/>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4716016" y="3796286"/>
            <a:ext cx="3888432" cy="1841528"/>
            <a:chOff x="4716016" y="3796286"/>
            <a:chExt cx="3888432" cy="1841528"/>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4229699"/>
              <a:ext cx="1566462" cy="114351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6251" y="4318889"/>
              <a:ext cx="1391861" cy="955744"/>
            </a:xfrm>
            <a:prstGeom prst="rect">
              <a:avLst/>
            </a:prstGeom>
          </p:spPr>
        </p:pic>
        <p:sp>
          <p:nvSpPr>
            <p:cNvPr id="7" name="Oval Callout 6"/>
            <p:cNvSpPr/>
            <p:nvPr/>
          </p:nvSpPr>
          <p:spPr>
            <a:xfrm>
              <a:off x="7172236" y="3796286"/>
              <a:ext cx="1051752" cy="698011"/>
            </a:xfrm>
            <a:prstGeom prst="wedgeEllipseCallout">
              <a:avLst>
                <a:gd name="adj1" fmla="val -66647"/>
                <a:gd name="adj2" fmla="val 2278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white"/>
                </a:solidFill>
                <a:latin typeface="Arial Rounded MT Bold" pitchFamily="34" charset="0"/>
              </a:endParaRPr>
            </a:p>
          </p:txBody>
        </p:sp>
        <p:sp>
          <p:nvSpPr>
            <p:cNvPr id="8" name="Oval Callout 7"/>
            <p:cNvSpPr/>
            <p:nvPr/>
          </p:nvSpPr>
          <p:spPr>
            <a:xfrm>
              <a:off x="5796136" y="3933056"/>
              <a:ext cx="792088" cy="601921"/>
            </a:xfrm>
            <a:prstGeom prst="wedgeEllipseCallout">
              <a:avLst>
                <a:gd name="adj1" fmla="val 41862"/>
                <a:gd name="adj2" fmla="val 47355"/>
              </a:avLst>
            </a:prstGeom>
            <a:solidFill>
              <a:srgbClr val="0000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white"/>
                </a:solidFill>
                <a:latin typeface="Arial Rounded MT Bold" pitchFamily="34" charset="0"/>
              </a:endParaRPr>
            </a:p>
          </p:txBody>
        </p:sp>
        <p:sp>
          <p:nvSpPr>
            <p:cNvPr id="9" name="Oval Callout 8"/>
            <p:cNvSpPr/>
            <p:nvPr/>
          </p:nvSpPr>
          <p:spPr>
            <a:xfrm>
              <a:off x="6671545" y="5278780"/>
              <a:ext cx="661271" cy="359034"/>
            </a:xfrm>
            <a:prstGeom prst="wedgeEllipseCallout">
              <a:avLst>
                <a:gd name="adj1" fmla="val 4470"/>
                <a:gd name="adj2" fmla="val -88073"/>
              </a:avLst>
            </a:prstGeom>
            <a:solidFill>
              <a:srgbClr val="F6980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black"/>
                </a:solidFill>
                <a:latin typeface="Arial Rounded MT Bold" pitchFamily="34" charset="0"/>
              </a:endParaRPr>
            </a:p>
          </p:txBody>
        </p:sp>
        <p:sp>
          <p:nvSpPr>
            <p:cNvPr id="10" name="Oval Callout 9"/>
            <p:cNvSpPr/>
            <p:nvPr/>
          </p:nvSpPr>
          <p:spPr>
            <a:xfrm>
              <a:off x="7698112" y="4494297"/>
              <a:ext cx="906336" cy="659994"/>
            </a:xfrm>
            <a:prstGeom prst="wedgeEllipseCallout">
              <a:avLst>
                <a:gd name="adj1" fmla="val -51806"/>
                <a:gd name="adj2" fmla="val -40251"/>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dirty="0">
                <a:solidFill>
                  <a:prstClr val="white"/>
                </a:solidFill>
                <a:latin typeface="Arial Rounded MT Bold" pitchFamily="34" charset="0"/>
              </a:endParaRPr>
            </a:p>
          </p:txBody>
        </p:sp>
      </p:grpSp>
    </p:spTree>
    <p:extLst>
      <p:ext uri="{BB962C8B-B14F-4D97-AF65-F5344CB8AC3E}">
        <p14:creationId xmlns:p14="http://schemas.microsoft.com/office/powerpoint/2010/main" val="4051717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Document 2"/>
          <p:cNvSpPr/>
          <p:nvPr/>
        </p:nvSpPr>
        <p:spPr>
          <a:xfrm>
            <a:off x="899592" y="764704"/>
            <a:ext cx="7488832" cy="4104456"/>
          </a:xfrm>
          <a:prstGeom prst="flowChartDocument">
            <a:avLst/>
          </a:prstGeom>
          <a:solidFill>
            <a:schemeClr val="accent6">
              <a:lumMod val="20000"/>
              <a:lumOff val="80000"/>
            </a:schemeClr>
          </a:solidFill>
          <a:ln w="57150">
            <a:solidFill>
              <a:srgbClr val="C000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2" name="Rectangle 1"/>
          <p:cNvSpPr/>
          <p:nvPr/>
        </p:nvSpPr>
        <p:spPr>
          <a:xfrm>
            <a:off x="1043608" y="908720"/>
            <a:ext cx="5904656" cy="3416320"/>
          </a:xfrm>
          <a:prstGeom prst="rect">
            <a:avLst/>
          </a:prstGeom>
        </p:spPr>
        <p:txBody>
          <a:bodyPr wrap="square">
            <a:spAutoFit/>
          </a:bodyPr>
          <a:lstStyle/>
          <a:p>
            <a:pPr fontAlgn="base">
              <a:spcBef>
                <a:spcPct val="50000"/>
              </a:spcBef>
              <a:spcAft>
                <a:spcPct val="0"/>
              </a:spcAft>
            </a:pPr>
            <a:r>
              <a:rPr lang="en-US" altLang="en-US" sz="2400" b="1" u="sng" dirty="0">
                <a:solidFill>
                  <a:srgbClr val="000000"/>
                </a:solidFill>
                <a:latin typeface="Arial" charset="0"/>
                <a:cs typeface="Arial" charset="0"/>
              </a:rPr>
              <a:t>___________ </a:t>
            </a:r>
            <a:r>
              <a:rPr lang="en-US" altLang="en-US" sz="2400" dirty="0">
                <a:solidFill>
                  <a:srgbClr val="000000"/>
                </a:solidFill>
                <a:latin typeface="Arial" charset="0"/>
                <a:cs typeface="Arial" charset="0"/>
              </a:rPr>
              <a:t>Carlos Vicente.  Soy de </a:t>
            </a:r>
            <a:r>
              <a:rPr lang="en-US" altLang="en-US" sz="2400" dirty="0" err="1">
                <a:solidFill>
                  <a:srgbClr val="000000"/>
                </a:solidFill>
                <a:latin typeface="Arial" charset="0"/>
                <a:cs typeface="Arial" charset="0"/>
              </a:rPr>
              <a:t>España</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pero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mis</a:t>
            </a:r>
            <a:r>
              <a:rPr lang="en-US" altLang="en-US" sz="2400" dirty="0">
                <a:solidFill>
                  <a:srgbClr val="000000"/>
                </a:solidFill>
                <a:latin typeface="Arial" charset="0"/>
                <a:cs typeface="Arial" charset="0"/>
              </a:rPr>
              <a:t> padres son </a:t>
            </a:r>
            <a:r>
              <a:rPr lang="en-US" altLang="en-US" sz="2400" b="1" u="sng" dirty="0">
                <a:solidFill>
                  <a:srgbClr val="000000"/>
                </a:solidFill>
                <a:latin typeface="Arial" charset="0"/>
                <a:cs typeface="Arial" charset="0"/>
              </a:rPr>
              <a:t>__________ </a:t>
            </a:r>
            <a:r>
              <a:rPr lang="en-US" altLang="en-US" sz="2400" dirty="0" err="1">
                <a:solidFill>
                  <a:srgbClr val="000000"/>
                </a:solidFill>
                <a:latin typeface="Arial" charset="0"/>
                <a:cs typeface="Arial" charset="0"/>
              </a:rPr>
              <a:t>así</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que</a:t>
            </a:r>
            <a:r>
              <a:rPr lang="en-US" altLang="en-US" sz="2400" dirty="0">
                <a:solidFill>
                  <a:srgbClr val="000000"/>
                </a:solidFill>
                <a:latin typeface="Arial" charset="0"/>
                <a:cs typeface="Arial" charset="0"/>
              </a:rPr>
              <a:t> soy </a:t>
            </a:r>
            <a:r>
              <a:rPr lang="en-US" altLang="en-US" sz="2400" dirty="0" err="1">
                <a:solidFill>
                  <a:srgbClr val="000000"/>
                </a:solidFill>
                <a:latin typeface="Arial" charset="0"/>
                <a:cs typeface="Arial" charset="0"/>
              </a:rPr>
              <a:t>medio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argentino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medio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español</a:t>
            </a:r>
            <a:r>
              <a:rPr lang="en-US" altLang="en-US" sz="2400" dirty="0">
                <a:solidFill>
                  <a:srgbClr val="000000"/>
                </a:solidFill>
                <a:latin typeface="Arial" charset="0"/>
                <a:cs typeface="Arial" charset="0"/>
              </a:rPr>
              <a:t>. .  </a:t>
            </a:r>
            <a:r>
              <a:rPr lang="en-US" altLang="en-US" sz="2400" dirty="0" err="1">
                <a:solidFill>
                  <a:srgbClr val="000000"/>
                </a:solidFill>
                <a:latin typeface="Arial" charset="0"/>
                <a:cs typeface="Arial" charset="0"/>
              </a:rPr>
              <a:t>Hablo</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español</a:t>
            </a:r>
            <a:r>
              <a:rPr lang="en-US" altLang="en-US" sz="2400" dirty="0">
                <a:solidFill>
                  <a:srgbClr val="000000"/>
                </a:solidFill>
                <a:latin typeface="Arial" charset="0"/>
                <a:cs typeface="Arial" charset="0"/>
              </a:rPr>
              <a:t>, </a:t>
            </a:r>
            <a:r>
              <a:rPr lang="en-US" altLang="en-US" sz="2400" b="1" u="sng" dirty="0">
                <a:solidFill>
                  <a:srgbClr val="000000"/>
                </a:solidFill>
                <a:latin typeface="Arial" charset="0"/>
                <a:cs typeface="Arial" charset="0"/>
              </a:rPr>
              <a:t>__________</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inglés</a:t>
            </a:r>
            <a:r>
              <a:rPr lang="en-US" altLang="en-US" sz="2400" dirty="0">
                <a:solidFill>
                  <a:srgbClr val="000000"/>
                </a:solidFill>
                <a:latin typeface="Arial" charset="0"/>
                <a:cs typeface="Arial" charset="0"/>
              </a:rPr>
              <a:t> y un </a:t>
            </a:r>
            <a:r>
              <a:rPr lang="en-US" altLang="en-US" sz="2400" dirty="0" err="1">
                <a:solidFill>
                  <a:srgbClr val="000000"/>
                </a:solidFill>
                <a:latin typeface="Arial" charset="0"/>
                <a:cs typeface="Arial" charset="0"/>
              </a:rPr>
              <a:t>poco</a:t>
            </a:r>
            <a:r>
              <a:rPr lang="en-US" altLang="en-US" sz="2400" dirty="0">
                <a:solidFill>
                  <a:srgbClr val="000000"/>
                </a:solidFill>
                <a:latin typeface="Arial" charset="0"/>
                <a:cs typeface="Arial" charset="0"/>
              </a:rPr>
              <a:t> de </a:t>
            </a:r>
            <a:r>
              <a:rPr lang="en-US" altLang="en-US" sz="2400" dirty="0" err="1">
                <a:solidFill>
                  <a:srgbClr val="000000"/>
                </a:solidFill>
                <a:latin typeface="Arial" charset="0"/>
                <a:cs typeface="Arial" charset="0"/>
              </a:rPr>
              <a:t>francés</a:t>
            </a:r>
            <a:r>
              <a:rPr lang="en-US" altLang="en-US" sz="2400" dirty="0">
                <a:solidFill>
                  <a:srgbClr val="000000"/>
                </a:solidFill>
                <a:latin typeface="Arial" charset="0"/>
                <a:cs typeface="Arial" charset="0"/>
              </a:rPr>
              <a:t>.  Vivo </a:t>
            </a:r>
            <a:r>
              <a:rPr lang="en-US" altLang="en-US" sz="2400" dirty="0" err="1">
                <a:solidFill>
                  <a:srgbClr val="000000"/>
                </a:solidFill>
                <a:latin typeface="Arial" charset="0"/>
                <a:cs typeface="Arial" charset="0"/>
              </a:rPr>
              <a:t>ahora</a:t>
            </a:r>
            <a:r>
              <a:rPr lang="en-US" altLang="en-US" sz="2400" dirty="0">
                <a:solidFill>
                  <a:srgbClr val="000000"/>
                </a:solidFill>
                <a:latin typeface="Arial" charset="0"/>
                <a:cs typeface="Arial" charset="0"/>
              </a:rPr>
              <a:t> con </a:t>
            </a:r>
            <a:r>
              <a:rPr lang="en-US" altLang="en-US" sz="2400" b="1" u="sng" dirty="0">
                <a:solidFill>
                  <a:srgbClr val="000000"/>
                </a:solidFill>
                <a:latin typeface="Arial" charset="0"/>
                <a:cs typeface="Arial" charset="0"/>
              </a:rPr>
              <a:t>___________</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vivimos</a:t>
            </a:r>
            <a:r>
              <a:rPr lang="en-US" altLang="en-US" sz="2400" dirty="0">
                <a:solidFill>
                  <a:srgbClr val="000000"/>
                </a:solidFill>
                <a:latin typeface="Arial" charset="0"/>
                <a:cs typeface="Arial" charset="0"/>
              </a:rPr>
              <a:t> en Valencia, en el </a:t>
            </a:r>
            <a:r>
              <a:rPr lang="en-US" altLang="en-US" sz="2400" dirty="0" err="1">
                <a:solidFill>
                  <a:srgbClr val="000000"/>
                </a:solidFill>
                <a:latin typeface="Arial" charset="0"/>
                <a:cs typeface="Arial" charset="0"/>
              </a:rPr>
              <a:t>este</a:t>
            </a:r>
            <a:r>
              <a:rPr lang="en-US" altLang="en-US" sz="2400" dirty="0">
                <a:solidFill>
                  <a:srgbClr val="000000"/>
                </a:solidFill>
                <a:latin typeface="Arial" charset="0"/>
                <a:cs typeface="Arial" charset="0"/>
              </a:rPr>
              <a:t> </a:t>
            </a:r>
            <a:r>
              <a:rPr lang="en-US" altLang="en-US" sz="2400" b="1" u="sng" dirty="0">
                <a:solidFill>
                  <a:srgbClr val="000000"/>
                </a:solidFill>
                <a:latin typeface="Arial" charset="0"/>
                <a:cs typeface="Arial" charset="0"/>
              </a:rPr>
              <a:t>__________</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Mi</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hermana</a:t>
            </a:r>
            <a:r>
              <a:rPr lang="en-US" altLang="en-US" sz="2400" dirty="0">
                <a:solidFill>
                  <a:srgbClr val="000000"/>
                </a:solidFill>
                <a:latin typeface="Arial" charset="0"/>
                <a:cs typeface="Arial" charset="0"/>
              </a:rPr>
              <a:t> no vive </a:t>
            </a:r>
            <a:r>
              <a:rPr lang="en-US" altLang="en-US" sz="2400" dirty="0" err="1">
                <a:solidFill>
                  <a:srgbClr val="000000"/>
                </a:solidFill>
                <a:latin typeface="Arial" charset="0"/>
                <a:cs typeface="Arial" charset="0"/>
              </a:rPr>
              <a:t>allí</a:t>
            </a:r>
            <a:r>
              <a:rPr lang="en-US" altLang="en-US" sz="2400" dirty="0">
                <a:solidFill>
                  <a:srgbClr val="000000"/>
                </a:solidFill>
                <a:latin typeface="Arial" charset="0"/>
                <a:cs typeface="Arial" charset="0"/>
              </a:rPr>
              <a:t>.  Ella y </a:t>
            </a:r>
            <a:r>
              <a:rPr lang="en-US" altLang="en-US" sz="2400" dirty="0" err="1">
                <a:solidFill>
                  <a:srgbClr val="000000"/>
                </a:solidFill>
                <a:latin typeface="Arial" charset="0"/>
                <a:cs typeface="Arial" charset="0"/>
              </a:rPr>
              <a:t>su</a:t>
            </a:r>
            <a:r>
              <a:rPr lang="en-US" altLang="en-US" sz="2400" dirty="0">
                <a:solidFill>
                  <a:srgbClr val="000000"/>
                </a:solidFill>
                <a:latin typeface="Arial" charset="0"/>
                <a:cs typeface="Arial" charset="0"/>
              </a:rPr>
              <a:t> </a:t>
            </a:r>
            <a:r>
              <a:rPr lang="en-US" altLang="en-US" sz="2400" dirty="0" err="1">
                <a:solidFill>
                  <a:srgbClr val="000000"/>
                </a:solidFill>
                <a:latin typeface="Arial" charset="0"/>
                <a:cs typeface="Arial" charset="0"/>
              </a:rPr>
              <a:t>amiga</a:t>
            </a:r>
            <a:r>
              <a:rPr lang="en-US" altLang="en-US" sz="2400" dirty="0">
                <a:solidFill>
                  <a:srgbClr val="000000"/>
                </a:solidFill>
                <a:latin typeface="Arial" charset="0"/>
                <a:cs typeface="Arial" charset="0"/>
              </a:rPr>
              <a:t> </a:t>
            </a:r>
            <a:r>
              <a:rPr lang="en-US" altLang="en-US" sz="2400" b="1" u="sng" dirty="0">
                <a:solidFill>
                  <a:srgbClr val="000000"/>
                </a:solidFill>
                <a:latin typeface="Arial" charset="0"/>
                <a:cs typeface="Arial" charset="0"/>
              </a:rPr>
              <a:t>________________</a:t>
            </a:r>
            <a:r>
              <a:rPr lang="en-US" altLang="en-US" sz="2400" dirty="0">
                <a:solidFill>
                  <a:srgbClr val="000000"/>
                </a:solidFill>
                <a:latin typeface="Arial" charset="0"/>
                <a:cs typeface="Arial" charset="0"/>
              </a:rPr>
              <a:t> en Barcelona.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4652" y="404664"/>
            <a:ext cx="1347788" cy="201930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55576" y="817548"/>
            <a:ext cx="2520280" cy="523220"/>
          </a:xfrm>
          <a:prstGeom prst="rect">
            <a:avLst/>
          </a:prstGeom>
          <a:noFill/>
        </p:spPr>
        <p:txBody>
          <a:bodyPr wrap="square" rtlCol="0">
            <a:spAutoFit/>
          </a:bodyPr>
          <a:lstStyle/>
          <a:p>
            <a:pPr algn="ctr"/>
            <a:r>
              <a:rPr lang="en-GB" sz="2800" b="1" dirty="0" err="1">
                <a:solidFill>
                  <a:srgbClr val="7030A0"/>
                </a:solidFill>
              </a:rPr>
              <a:t>Mi</a:t>
            </a:r>
            <a:r>
              <a:rPr lang="en-GB" sz="2800" b="1" dirty="0">
                <a:solidFill>
                  <a:srgbClr val="7030A0"/>
                </a:solidFill>
              </a:rPr>
              <a:t> </a:t>
            </a:r>
            <a:r>
              <a:rPr lang="en-GB" sz="2800" b="1" dirty="0" err="1">
                <a:solidFill>
                  <a:srgbClr val="7030A0"/>
                </a:solidFill>
              </a:rPr>
              <a:t>nombre</a:t>
            </a:r>
            <a:r>
              <a:rPr lang="en-GB" sz="2800" b="1" dirty="0">
                <a:solidFill>
                  <a:srgbClr val="7030A0"/>
                </a:solidFill>
              </a:rPr>
              <a:t> </a:t>
            </a:r>
            <a:r>
              <a:rPr lang="en-GB" sz="2800" b="1" dirty="0" err="1">
                <a:solidFill>
                  <a:srgbClr val="7030A0"/>
                </a:solidFill>
              </a:rPr>
              <a:t>es</a:t>
            </a:r>
            <a:endParaRPr lang="en-GB" sz="2800" b="1" dirty="0">
              <a:solidFill>
                <a:srgbClr val="7030A0"/>
              </a:solidFill>
            </a:endParaRPr>
          </a:p>
        </p:txBody>
      </p:sp>
      <p:sp>
        <p:nvSpPr>
          <p:cNvPr id="13" name="TextBox 12"/>
          <p:cNvSpPr txBox="1"/>
          <p:nvPr/>
        </p:nvSpPr>
        <p:spPr>
          <a:xfrm>
            <a:off x="4644008" y="1196752"/>
            <a:ext cx="2520280" cy="523220"/>
          </a:xfrm>
          <a:prstGeom prst="rect">
            <a:avLst/>
          </a:prstGeom>
          <a:noFill/>
        </p:spPr>
        <p:txBody>
          <a:bodyPr wrap="square" rtlCol="0">
            <a:spAutoFit/>
          </a:bodyPr>
          <a:lstStyle/>
          <a:p>
            <a:pPr algn="ctr"/>
            <a:r>
              <a:rPr lang="en-GB" sz="2800" b="1" dirty="0" err="1">
                <a:solidFill>
                  <a:srgbClr val="7030A0"/>
                </a:solidFill>
              </a:rPr>
              <a:t>argentinos</a:t>
            </a:r>
            <a:endParaRPr lang="en-GB" sz="2800" b="1" dirty="0">
              <a:solidFill>
                <a:srgbClr val="7030A0"/>
              </a:solidFill>
            </a:endParaRPr>
          </a:p>
        </p:txBody>
      </p:sp>
      <p:sp>
        <p:nvSpPr>
          <p:cNvPr id="14" name="TextBox 13"/>
          <p:cNvSpPr txBox="1"/>
          <p:nvPr/>
        </p:nvSpPr>
        <p:spPr>
          <a:xfrm>
            <a:off x="4243736" y="1969676"/>
            <a:ext cx="2520280" cy="523220"/>
          </a:xfrm>
          <a:prstGeom prst="rect">
            <a:avLst/>
          </a:prstGeom>
          <a:noFill/>
        </p:spPr>
        <p:txBody>
          <a:bodyPr wrap="square" rtlCol="0">
            <a:spAutoFit/>
          </a:bodyPr>
          <a:lstStyle/>
          <a:p>
            <a:pPr algn="ctr"/>
            <a:r>
              <a:rPr lang="en-GB" sz="2800" b="1" dirty="0" err="1">
                <a:solidFill>
                  <a:srgbClr val="7030A0"/>
                </a:solidFill>
              </a:rPr>
              <a:t>claro</a:t>
            </a:r>
            <a:endParaRPr lang="en-GB" sz="2800" b="1" dirty="0">
              <a:solidFill>
                <a:srgbClr val="7030A0"/>
              </a:solidFill>
            </a:endParaRPr>
          </a:p>
        </p:txBody>
      </p:sp>
      <p:sp>
        <p:nvSpPr>
          <p:cNvPr id="15" name="TextBox 14"/>
          <p:cNvSpPr txBox="1"/>
          <p:nvPr/>
        </p:nvSpPr>
        <p:spPr>
          <a:xfrm>
            <a:off x="1403648" y="2689756"/>
            <a:ext cx="2520280" cy="523220"/>
          </a:xfrm>
          <a:prstGeom prst="rect">
            <a:avLst/>
          </a:prstGeom>
          <a:noFill/>
        </p:spPr>
        <p:txBody>
          <a:bodyPr wrap="square" rtlCol="0">
            <a:spAutoFit/>
          </a:bodyPr>
          <a:lstStyle/>
          <a:p>
            <a:pPr algn="ctr"/>
            <a:r>
              <a:rPr lang="en-GB" sz="2800" b="1" dirty="0">
                <a:solidFill>
                  <a:srgbClr val="7030A0"/>
                </a:solidFill>
              </a:rPr>
              <a:t>mi </a:t>
            </a:r>
            <a:r>
              <a:rPr lang="en-GB" sz="2800" b="1" dirty="0" err="1">
                <a:solidFill>
                  <a:srgbClr val="7030A0"/>
                </a:solidFill>
              </a:rPr>
              <a:t>familia</a:t>
            </a:r>
            <a:endParaRPr lang="en-GB" sz="2800" b="1" dirty="0">
              <a:solidFill>
                <a:srgbClr val="7030A0"/>
              </a:solidFill>
            </a:endParaRPr>
          </a:p>
        </p:txBody>
      </p:sp>
      <p:sp>
        <p:nvSpPr>
          <p:cNvPr id="16" name="TextBox 15"/>
          <p:cNvSpPr txBox="1"/>
          <p:nvPr/>
        </p:nvSpPr>
        <p:spPr>
          <a:xfrm>
            <a:off x="2123728" y="3068960"/>
            <a:ext cx="2520280" cy="523220"/>
          </a:xfrm>
          <a:prstGeom prst="rect">
            <a:avLst/>
          </a:prstGeom>
          <a:noFill/>
        </p:spPr>
        <p:txBody>
          <a:bodyPr wrap="square" rtlCol="0">
            <a:spAutoFit/>
          </a:bodyPr>
          <a:lstStyle/>
          <a:p>
            <a:pPr algn="ctr"/>
            <a:r>
              <a:rPr lang="en-GB" sz="2800" b="1" dirty="0">
                <a:solidFill>
                  <a:srgbClr val="7030A0"/>
                </a:solidFill>
              </a:rPr>
              <a:t>de </a:t>
            </a:r>
            <a:r>
              <a:rPr lang="en-GB" sz="2800" b="1" dirty="0" err="1">
                <a:solidFill>
                  <a:srgbClr val="7030A0"/>
                </a:solidFill>
              </a:rPr>
              <a:t>España</a:t>
            </a:r>
            <a:endParaRPr lang="en-GB" sz="2800" b="1" dirty="0">
              <a:solidFill>
                <a:srgbClr val="7030A0"/>
              </a:solidFill>
            </a:endParaRPr>
          </a:p>
        </p:txBody>
      </p:sp>
      <p:sp>
        <p:nvSpPr>
          <p:cNvPr id="17" name="TextBox 16"/>
          <p:cNvSpPr txBox="1"/>
          <p:nvPr/>
        </p:nvSpPr>
        <p:spPr>
          <a:xfrm>
            <a:off x="683568" y="3831431"/>
            <a:ext cx="3448000" cy="461665"/>
          </a:xfrm>
          <a:prstGeom prst="rect">
            <a:avLst/>
          </a:prstGeom>
          <a:noFill/>
        </p:spPr>
        <p:txBody>
          <a:bodyPr wrap="square" rtlCol="0">
            <a:spAutoFit/>
          </a:bodyPr>
          <a:lstStyle/>
          <a:p>
            <a:pPr algn="ctr"/>
            <a:r>
              <a:rPr lang="en-GB" sz="2400" b="1" dirty="0" err="1">
                <a:solidFill>
                  <a:srgbClr val="7030A0"/>
                </a:solidFill>
              </a:rPr>
              <a:t>tienen</a:t>
            </a:r>
            <a:r>
              <a:rPr lang="en-GB" sz="2400" b="1" dirty="0">
                <a:solidFill>
                  <a:srgbClr val="7030A0"/>
                </a:solidFill>
              </a:rPr>
              <a:t> un </a:t>
            </a:r>
            <a:r>
              <a:rPr lang="en-GB" sz="2400" b="1" dirty="0" err="1">
                <a:solidFill>
                  <a:srgbClr val="7030A0"/>
                </a:solidFill>
              </a:rPr>
              <a:t>apartamento</a:t>
            </a:r>
            <a:endParaRPr lang="en-GB" sz="2400" b="1" dirty="0">
              <a:solidFill>
                <a:srgbClr val="7030A0"/>
              </a:solidFill>
            </a:endParaRPr>
          </a:p>
        </p:txBody>
      </p:sp>
    </p:spTree>
    <p:extLst>
      <p:ext uri="{BB962C8B-B14F-4D97-AF65-F5344CB8AC3E}">
        <p14:creationId xmlns:p14="http://schemas.microsoft.com/office/powerpoint/2010/main" val="272011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4" grpId="0"/>
      <p:bldP spid="15" grpId="0"/>
      <p:bldP spid="16"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368809"/>
            <a:ext cx="7797662" cy="1151965"/>
          </a:xfrm>
        </p:spPr>
        <p:txBody>
          <a:bodyPr/>
          <a:lstStyle/>
          <a:p>
            <a:r>
              <a:rPr lang="en-GB" b="1" cap="none" dirty="0" smtClean="0">
                <a:latin typeface="Arial" panose="020B0604020202020204" pitchFamily="34" charset="0"/>
                <a:cs typeface="Arial" panose="020B0604020202020204" pitchFamily="34" charset="0"/>
              </a:rPr>
              <a:t>The sounds of French</a:t>
            </a:r>
            <a:endParaRPr lang="en-GB" b="1" cap="none" dirty="0">
              <a:latin typeface="Arial" panose="020B0604020202020204" pitchFamily="34" charset="0"/>
              <a:cs typeface="Arial" panose="020B0604020202020204" pitchFamily="34" charset="0"/>
            </a:endParaRPr>
          </a:p>
        </p:txBody>
      </p:sp>
      <p:sp>
        <p:nvSpPr>
          <p:cNvPr id="5" name="Text Box 5"/>
          <p:cNvSpPr txBox="1">
            <a:spLocks noChangeArrowheads="1"/>
          </p:cNvSpPr>
          <p:nvPr/>
        </p:nvSpPr>
        <p:spPr bwMode="auto">
          <a:xfrm>
            <a:off x="323850" y="1268413"/>
            <a:ext cx="84963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2800" dirty="0">
                <a:latin typeface="Calibri" pitchFamily="34" charset="0"/>
              </a:rPr>
              <a:t>Almost all the French phonemes are contained in the French words for </a:t>
            </a:r>
            <a:r>
              <a:rPr lang="en-GB" sz="2800" b="1" dirty="0">
                <a:solidFill>
                  <a:srgbClr val="BD4643"/>
                </a:solidFill>
                <a:latin typeface="Segoe Print" pitchFamily="2" charset="0"/>
              </a:rPr>
              <a:t>animals, colours </a:t>
            </a:r>
            <a:r>
              <a:rPr lang="en-GB" sz="2800" dirty="0">
                <a:latin typeface="Calibri" pitchFamily="34" charset="0"/>
              </a:rPr>
              <a:t>and the </a:t>
            </a:r>
            <a:r>
              <a:rPr lang="en-GB" sz="2800" b="1" dirty="0">
                <a:solidFill>
                  <a:srgbClr val="BD4643"/>
                </a:solidFill>
                <a:latin typeface="Segoe Print" pitchFamily="2" charset="0"/>
              </a:rPr>
              <a:t>numbers 1-20.</a:t>
            </a:r>
          </a:p>
        </p:txBody>
      </p:sp>
      <p:sp>
        <p:nvSpPr>
          <p:cNvPr id="6" name="Text Box 6"/>
          <p:cNvSpPr txBox="1">
            <a:spLocks noChangeArrowheads="1"/>
          </p:cNvSpPr>
          <p:nvPr/>
        </p:nvSpPr>
        <p:spPr bwMode="auto">
          <a:xfrm>
            <a:off x="1679507" y="2529264"/>
            <a:ext cx="5467350" cy="24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3200" dirty="0">
                <a:latin typeface="Calibri" pitchFamily="34" charset="0"/>
              </a:rPr>
              <a:t>Par </a:t>
            </a:r>
            <a:r>
              <a:rPr lang="en-GB" sz="3200" dirty="0" err="1">
                <a:latin typeface="Calibri" pitchFamily="34" charset="0"/>
              </a:rPr>
              <a:t>exemple</a:t>
            </a:r>
            <a:r>
              <a:rPr lang="en-GB" sz="3200" dirty="0">
                <a:latin typeface="Calibri" pitchFamily="34" charset="0"/>
              </a:rPr>
              <a:t>:  OU</a:t>
            </a:r>
          </a:p>
          <a:p>
            <a:pPr eaLnBrk="1" hangingPunct="1">
              <a:spcBef>
                <a:spcPct val="50000"/>
              </a:spcBef>
            </a:pPr>
            <a:r>
              <a:rPr lang="en-GB" sz="3200" dirty="0" err="1" smtClean="0">
                <a:solidFill>
                  <a:srgbClr val="FF0000"/>
                </a:solidFill>
                <a:latin typeface="Calibri" pitchFamily="34" charset="0"/>
              </a:rPr>
              <a:t>dou</a:t>
            </a:r>
            <a:r>
              <a:rPr lang="en-GB" sz="3200" dirty="0" err="1" smtClean="0">
                <a:latin typeface="Calibri" pitchFamily="34" charset="0"/>
              </a:rPr>
              <a:t>ze</a:t>
            </a:r>
            <a:r>
              <a:rPr lang="en-GB" sz="3200" dirty="0">
                <a:latin typeface="Calibri" pitchFamily="34" charset="0"/>
              </a:rPr>
              <a:t>	</a:t>
            </a:r>
            <a:r>
              <a:rPr lang="en-GB" sz="3200" dirty="0" smtClean="0">
                <a:latin typeface="Calibri" pitchFamily="34" charset="0"/>
              </a:rPr>
              <a:t>les </a:t>
            </a:r>
            <a:r>
              <a:rPr lang="en-GB" sz="3200" dirty="0" err="1">
                <a:latin typeface="Calibri" pitchFamily="34" charset="0"/>
              </a:rPr>
              <a:t>c</a:t>
            </a:r>
            <a:r>
              <a:rPr lang="en-GB" sz="3200" dirty="0" err="1">
                <a:solidFill>
                  <a:srgbClr val="FF0000"/>
                </a:solidFill>
                <a:latin typeface="Calibri" pitchFamily="34" charset="0"/>
              </a:rPr>
              <a:t>ou</a:t>
            </a:r>
            <a:r>
              <a:rPr lang="en-GB" sz="3200" dirty="0" err="1">
                <a:latin typeface="Calibri" pitchFamily="34" charset="0"/>
              </a:rPr>
              <a:t>leurs</a:t>
            </a:r>
            <a:endParaRPr lang="en-GB" sz="3200" dirty="0">
              <a:latin typeface="Calibri" pitchFamily="34" charset="0"/>
            </a:endParaRPr>
          </a:p>
          <a:p>
            <a:pPr eaLnBrk="1" hangingPunct="1">
              <a:spcBef>
                <a:spcPct val="50000"/>
              </a:spcBef>
            </a:pPr>
            <a:r>
              <a:rPr lang="en-GB" sz="3200" dirty="0">
                <a:latin typeface="Calibri" pitchFamily="34" charset="0"/>
              </a:rPr>
              <a:t>r</a:t>
            </a:r>
            <a:r>
              <a:rPr lang="en-GB" sz="3200" dirty="0" smtClean="0">
                <a:solidFill>
                  <a:srgbClr val="FF0000"/>
                </a:solidFill>
                <a:latin typeface="Calibri" pitchFamily="34" charset="0"/>
              </a:rPr>
              <a:t>ou</a:t>
            </a:r>
            <a:r>
              <a:rPr lang="en-GB" sz="3200" dirty="0" smtClean="0">
                <a:latin typeface="Calibri" pitchFamily="34" charset="0"/>
              </a:rPr>
              <a:t>ge	</a:t>
            </a:r>
            <a:r>
              <a:rPr lang="en-GB" sz="3200" dirty="0" err="1" smtClean="0">
                <a:latin typeface="Calibri" pitchFamily="34" charset="0"/>
              </a:rPr>
              <a:t>une</a:t>
            </a:r>
            <a:r>
              <a:rPr lang="en-GB" sz="3200" dirty="0" smtClean="0">
                <a:latin typeface="Calibri" pitchFamily="34" charset="0"/>
              </a:rPr>
              <a:t> </a:t>
            </a:r>
            <a:r>
              <a:rPr lang="en-GB" sz="3200" dirty="0" err="1">
                <a:latin typeface="Calibri" pitchFamily="34" charset="0"/>
              </a:rPr>
              <a:t>s</a:t>
            </a:r>
            <a:r>
              <a:rPr lang="en-GB" sz="3200" dirty="0" err="1">
                <a:solidFill>
                  <a:srgbClr val="FF0000"/>
                </a:solidFill>
                <a:latin typeface="Calibri" pitchFamily="34" charset="0"/>
              </a:rPr>
              <a:t>ou</a:t>
            </a:r>
            <a:r>
              <a:rPr lang="en-GB" sz="3200" dirty="0" err="1">
                <a:latin typeface="Calibri" pitchFamily="34" charset="0"/>
              </a:rPr>
              <a:t>ris</a:t>
            </a:r>
            <a:endParaRPr lang="en-GB" sz="3200" dirty="0">
              <a:latin typeface="Calibri" pitchFamily="34" charset="0"/>
            </a:endParaRPr>
          </a:p>
          <a:p>
            <a:pPr eaLnBrk="1" hangingPunct="1">
              <a:spcBef>
                <a:spcPct val="50000"/>
              </a:spcBef>
            </a:pPr>
            <a:endParaRPr lang="en-GB" dirty="0">
              <a:latin typeface="Calibri" pitchFamily="34" charset="0"/>
            </a:endParaRPr>
          </a:p>
        </p:txBody>
      </p:sp>
    </p:spTree>
    <p:extLst>
      <p:ext uri="{BB962C8B-B14F-4D97-AF65-F5344CB8AC3E}">
        <p14:creationId xmlns:p14="http://schemas.microsoft.com/office/powerpoint/2010/main" val="244345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16448"/>
            <a:ext cx="7797662" cy="1151965"/>
          </a:xfrm>
        </p:spPr>
        <p:txBody>
          <a:bodyPr/>
          <a:lstStyle/>
          <a:p>
            <a:r>
              <a:rPr lang="en-GB" b="1" cap="none" dirty="0" smtClean="0">
                <a:latin typeface="Arial" panose="020B0604020202020204" pitchFamily="34" charset="0"/>
                <a:cs typeface="Arial" panose="020B0604020202020204" pitchFamily="34" charset="0"/>
              </a:rPr>
              <a:t>Songs are very useful</a:t>
            </a:r>
            <a:endParaRPr lang="en-GB" b="1" cap="none" dirty="0">
              <a:latin typeface="Arial" panose="020B0604020202020204" pitchFamily="34" charset="0"/>
              <a:cs typeface="Arial" panose="020B0604020202020204" pitchFamily="34" charset="0"/>
            </a:endParaRPr>
          </a:p>
        </p:txBody>
      </p:sp>
      <p:sp>
        <p:nvSpPr>
          <p:cNvPr id="7" name="Text Box 4"/>
          <p:cNvSpPr txBox="1">
            <a:spLocks noChangeArrowheads="1"/>
          </p:cNvSpPr>
          <p:nvPr/>
        </p:nvSpPr>
        <p:spPr bwMode="auto">
          <a:xfrm>
            <a:off x="323850" y="1190625"/>
            <a:ext cx="8137525"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GB" sz="4400" dirty="0">
                <a:latin typeface="Calibri" pitchFamily="34" charset="0"/>
              </a:rPr>
              <a:t>Il </a:t>
            </a:r>
            <a:r>
              <a:rPr lang="en-GB" sz="4400" dirty="0" err="1">
                <a:latin typeface="Calibri" pitchFamily="34" charset="0"/>
              </a:rPr>
              <a:t>est</a:t>
            </a:r>
            <a:r>
              <a:rPr lang="en-GB" sz="4400" dirty="0">
                <a:latin typeface="Calibri" pitchFamily="34" charset="0"/>
              </a:rPr>
              <a:t> n</a:t>
            </a:r>
            <a:r>
              <a:rPr lang="en-US" sz="4400" dirty="0">
                <a:latin typeface="Calibri" pitchFamily="34" charset="0"/>
                <a:cs typeface="Arial" pitchFamily="34" charset="0"/>
              </a:rPr>
              <a:t>é le </a:t>
            </a:r>
            <a:r>
              <a:rPr lang="en-US" sz="4400" dirty="0" err="1">
                <a:latin typeface="Calibri" pitchFamily="34" charset="0"/>
                <a:cs typeface="Arial" pitchFamily="34" charset="0"/>
              </a:rPr>
              <a:t>divin</a:t>
            </a:r>
            <a:r>
              <a:rPr lang="en-US" sz="4400" dirty="0">
                <a:latin typeface="Calibri" pitchFamily="34" charset="0"/>
                <a:cs typeface="Arial" pitchFamily="34" charset="0"/>
              </a:rPr>
              <a:t> </a:t>
            </a:r>
            <a:r>
              <a:rPr lang="en-US" sz="4400" dirty="0">
                <a:solidFill>
                  <a:srgbClr val="FF0000"/>
                </a:solidFill>
                <a:latin typeface="Calibri" pitchFamily="34" charset="0"/>
                <a:cs typeface="Arial" pitchFamily="34" charset="0"/>
              </a:rPr>
              <a:t>en</a:t>
            </a:r>
            <a:r>
              <a:rPr lang="en-US" sz="4400" dirty="0">
                <a:latin typeface="Calibri" pitchFamily="34" charset="0"/>
                <a:cs typeface="Arial" pitchFamily="34" charset="0"/>
              </a:rPr>
              <a:t>f</a:t>
            </a:r>
            <a:r>
              <a:rPr lang="en-US" sz="4400" dirty="0">
                <a:solidFill>
                  <a:srgbClr val="FF0000"/>
                </a:solidFill>
                <a:latin typeface="Calibri" pitchFamily="34" charset="0"/>
                <a:cs typeface="Arial" pitchFamily="34" charset="0"/>
              </a:rPr>
              <a:t>an</a:t>
            </a:r>
            <a:r>
              <a:rPr lang="en-US" sz="4400" dirty="0">
                <a:latin typeface="Calibri" pitchFamily="34" charset="0"/>
                <a:cs typeface="Arial" pitchFamily="34" charset="0"/>
              </a:rPr>
              <a:t>t</a:t>
            </a:r>
          </a:p>
          <a:p>
            <a:pPr eaLnBrk="1" hangingPunct="1">
              <a:spcBef>
                <a:spcPct val="50000"/>
              </a:spcBef>
            </a:pPr>
            <a:r>
              <a:rPr lang="en-US" sz="4400" dirty="0" err="1">
                <a:latin typeface="Calibri" pitchFamily="34" charset="0"/>
                <a:cs typeface="Arial" pitchFamily="34" charset="0"/>
              </a:rPr>
              <a:t>Jouez</a:t>
            </a:r>
            <a:r>
              <a:rPr lang="en-US" sz="4400" dirty="0">
                <a:latin typeface="Calibri" pitchFamily="34" charset="0"/>
                <a:cs typeface="Arial" pitchFamily="34" charset="0"/>
              </a:rPr>
              <a:t> </a:t>
            </a:r>
            <a:r>
              <a:rPr lang="en-US" sz="4400" dirty="0" err="1">
                <a:latin typeface="Calibri" pitchFamily="34" charset="0"/>
                <a:cs typeface="Arial" pitchFamily="34" charset="0"/>
              </a:rPr>
              <a:t>hautbois</a:t>
            </a:r>
            <a:r>
              <a:rPr lang="en-US" sz="4400" dirty="0">
                <a:latin typeface="Calibri" pitchFamily="34" charset="0"/>
                <a:cs typeface="Arial" pitchFamily="34" charset="0"/>
              </a:rPr>
              <a:t>, </a:t>
            </a:r>
            <a:r>
              <a:rPr lang="en-US" sz="4400" dirty="0" err="1">
                <a:latin typeface="Calibri" pitchFamily="34" charset="0"/>
                <a:cs typeface="Arial" pitchFamily="34" charset="0"/>
              </a:rPr>
              <a:t>rés</a:t>
            </a:r>
            <a:r>
              <a:rPr lang="en-US" sz="4400" dirty="0" err="1">
                <a:solidFill>
                  <a:srgbClr val="FF0000"/>
                </a:solidFill>
                <a:latin typeface="Calibri" pitchFamily="34" charset="0"/>
                <a:cs typeface="Arial" pitchFamily="34" charset="0"/>
              </a:rPr>
              <a:t>on</a:t>
            </a:r>
            <a:r>
              <a:rPr lang="en-US" sz="4400" dirty="0" err="1">
                <a:latin typeface="Calibri" pitchFamily="34" charset="0"/>
                <a:cs typeface="Arial" pitchFamily="34" charset="0"/>
              </a:rPr>
              <a:t>nez</a:t>
            </a:r>
            <a:r>
              <a:rPr lang="en-US" sz="4400" dirty="0">
                <a:latin typeface="Calibri" pitchFamily="34" charset="0"/>
                <a:cs typeface="Arial" pitchFamily="34" charset="0"/>
              </a:rPr>
              <a:t> musettes</a:t>
            </a:r>
          </a:p>
          <a:p>
            <a:pPr eaLnBrk="1" hangingPunct="1">
              <a:spcBef>
                <a:spcPct val="50000"/>
              </a:spcBef>
            </a:pPr>
            <a:r>
              <a:rPr lang="en-US" sz="4400" dirty="0">
                <a:latin typeface="Calibri" pitchFamily="34" charset="0"/>
                <a:cs typeface="Arial" pitchFamily="34" charset="0"/>
              </a:rPr>
              <a:t>Il </a:t>
            </a:r>
            <a:r>
              <a:rPr lang="en-US" sz="4400" dirty="0" err="1">
                <a:latin typeface="Calibri" pitchFamily="34" charset="0"/>
                <a:cs typeface="Arial" pitchFamily="34" charset="0"/>
              </a:rPr>
              <a:t>est</a:t>
            </a:r>
            <a:r>
              <a:rPr lang="en-US" sz="4400" dirty="0">
                <a:latin typeface="Calibri" pitchFamily="34" charset="0"/>
                <a:cs typeface="Arial" pitchFamily="34" charset="0"/>
              </a:rPr>
              <a:t> né le </a:t>
            </a:r>
            <a:r>
              <a:rPr lang="en-US" sz="4400" dirty="0" err="1">
                <a:latin typeface="Calibri" pitchFamily="34" charset="0"/>
                <a:cs typeface="Arial" pitchFamily="34" charset="0"/>
              </a:rPr>
              <a:t>divin</a:t>
            </a:r>
            <a:r>
              <a:rPr lang="en-US" sz="4400" dirty="0">
                <a:latin typeface="Calibri" pitchFamily="34" charset="0"/>
                <a:cs typeface="Arial" pitchFamily="34" charset="0"/>
              </a:rPr>
              <a:t> </a:t>
            </a:r>
            <a:r>
              <a:rPr lang="en-US" sz="4400" dirty="0">
                <a:solidFill>
                  <a:srgbClr val="FF0000"/>
                </a:solidFill>
                <a:latin typeface="Calibri" pitchFamily="34" charset="0"/>
                <a:cs typeface="Arial" pitchFamily="34" charset="0"/>
              </a:rPr>
              <a:t>en</a:t>
            </a:r>
            <a:r>
              <a:rPr lang="en-US" sz="4400" dirty="0">
                <a:latin typeface="Calibri" pitchFamily="34" charset="0"/>
                <a:cs typeface="Arial" pitchFamily="34" charset="0"/>
              </a:rPr>
              <a:t>f</a:t>
            </a:r>
            <a:r>
              <a:rPr lang="en-US" sz="4400" dirty="0">
                <a:solidFill>
                  <a:srgbClr val="FF0000"/>
                </a:solidFill>
                <a:latin typeface="Calibri" pitchFamily="34" charset="0"/>
                <a:cs typeface="Arial" pitchFamily="34" charset="0"/>
              </a:rPr>
              <a:t>an</a:t>
            </a:r>
            <a:r>
              <a:rPr lang="en-US" sz="4400" dirty="0">
                <a:latin typeface="Calibri" pitchFamily="34" charset="0"/>
                <a:cs typeface="Arial" pitchFamily="34" charset="0"/>
              </a:rPr>
              <a:t>t</a:t>
            </a:r>
          </a:p>
          <a:p>
            <a:pPr eaLnBrk="1" hangingPunct="1">
              <a:spcBef>
                <a:spcPct val="50000"/>
              </a:spcBef>
            </a:pPr>
            <a:r>
              <a:rPr lang="en-US" sz="4400" dirty="0" err="1">
                <a:latin typeface="Calibri" pitchFamily="34" charset="0"/>
                <a:cs typeface="Arial" pitchFamily="34" charset="0"/>
              </a:rPr>
              <a:t>Ch</a:t>
            </a:r>
            <a:r>
              <a:rPr lang="en-US" sz="4400" dirty="0" err="1">
                <a:solidFill>
                  <a:srgbClr val="FF0000"/>
                </a:solidFill>
                <a:latin typeface="Calibri" pitchFamily="34" charset="0"/>
                <a:cs typeface="Arial" pitchFamily="34" charset="0"/>
              </a:rPr>
              <a:t>an</a:t>
            </a:r>
            <a:r>
              <a:rPr lang="en-US" sz="4400" dirty="0" err="1">
                <a:latin typeface="Calibri" pitchFamily="34" charset="0"/>
                <a:cs typeface="Arial" pitchFamily="34" charset="0"/>
              </a:rPr>
              <a:t>t</a:t>
            </a:r>
            <a:r>
              <a:rPr lang="en-US" sz="4400" dirty="0" err="1">
                <a:solidFill>
                  <a:srgbClr val="FF0000"/>
                </a:solidFill>
                <a:latin typeface="Calibri" pitchFamily="34" charset="0"/>
                <a:cs typeface="Arial" pitchFamily="34" charset="0"/>
              </a:rPr>
              <a:t>on</a:t>
            </a:r>
            <a:r>
              <a:rPr lang="en-US" sz="4400" dirty="0" err="1">
                <a:latin typeface="Calibri" pitchFamily="34" charset="0"/>
                <a:cs typeface="Arial" pitchFamily="34" charset="0"/>
              </a:rPr>
              <a:t>s</a:t>
            </a:r>
            <a:r>
              <a:rPr lang="en-US" sz="4400" dirty="0">
                <a:latin typeface="Calibri" pitchFamily="34" charset="0"/>
                <a:cs typeface="Arial" pitchFamily="34" charset="0"/>
              </a:rPr>
              <a:t> </a:t>
            </a:r>
            <a:r>
              <a:rPr lang="en-US" sz="4400" dirty="0" err="1">
                <a:latin typeface="Calibri" pitchFamily="34" charset="0"/>
                <a:cs typeface="Arial" pitchFamily="34" charset="0"/>
              </a:rPr>
              <a:t>tous</a:t>
            </a:r>
            <a:r>
              <a:rPr lang="en-US" sz="4400" dirty="0">
                <a:latin typeface="Calibri" pitchFamily="34" charset="0"/>
                <a:cs typeface="Arial" pitchFamily="34" charset="0"/>
              </a:rPr>
              <a:t> s</a:t>
            </a:r>
            <a:r>
              <a:rPr lang="en-US" sz="4400" dirty="0">
                <a:solidFill>
                  <a:srgbClr val="FF0000"/>
                </a:solidFill>
                <a:latin typeface="Calibri" pitchFamily="34" charset="0"/>
                <a:cs typeface="Arial" pitchFamily="34" charset="0"/>
              </a:rPr>
              <a:t>on</a:t>
            </a:r>
            <a:r>
              <a:rPr lang="en-US" sz="4400" dirty="0">
                <a:latin typeface="Calibri" pitchFamily="34" charset="0"/>
                <a:cs typeface="Arial" pitchFamily="34" charset="0"/>
              </a:rPr>
              <a:t> </a:t>
            </a:r>
            <a:r>
              <a:rPr lang="en-US" sz="4400" dirty="0" err="1">
                <a:latin typeface="Calibri" pitchFamily="34" charset="0"/>
                <a:cs typeface="Arial" pitchFamily="34" charset="0"/>
              </a:rPr>
              <a:t>avènem</a:t>
            </a:r>
            <a:r>
              <a:rPr lang="en-US" sz="4400" dirty="0" err="1">
                <a:solidFill>
                  <a:srgbClr val="FF0000"/>
                </a:solidFill>
                <a:latin typeface="Calibri" pitchFamily="34" charset="0"/>
                <a:cs typeface="Arial" pitchFamily="34" charset="0"/>
              </a:rPr>
              <a:t>en</a:t>
            </a:r>
            <a:r>
              <a:rPr lang="en-US" sz="4400" dirty="0" err="1">
                <a:latin typeface="Calibri" pitchFamily="34" charset="0"/>
                <a:cs typeface="Arial" pitchFamily="34" charset="0"/>
              </a:rPr>
              <a:t>t</a:t>
            </a:r>
            <a:endParaRPr lang="en-US" sz="4400" dirty="0">
              <a:latin typeface="Calibri" pitchFamily="34" charset="0"/>
              <a:cs typeface="Arial" pitchFamily="34" charset="0"/>
            </a:endParaRPr>
          </a:p>
        </p:txBody>
      </p:sp>
      <p:pic>
        <p:nvPicPr>
          <p:cNvPr id="8" name="Picture 6" descr="j0354706"/>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7050" y="1196975"/>
            <a:ext cx="129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25917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283602"/>
            <a:ext cx="7797662" cy="1151965"/>
          </a:xfrm>
        </p:spPr>
        <p:txBody>
          <a:bodyPr/>
          <a:lstStyle/>
          <a:p>
            <a:pPr algn="ctr"/>
            <a:r>
              <a:rPr lang="fr-FR" b="1" u="sng" dirty="0">
                <a:solidFill>
                  <a:srgbClr val="FF0000"/>
                </a:solidFill>
                <a:latin typeface="Calibri" pitchFamily="34" charset="0"/>
              </a:rPr>
              <a:t>En</a:t>
            </a:r>
            <a:r>
              <a:rPr lang="fr-FR" b="1" u="sng" dirty="0">
                <a:latin typeface="Calibri" pitchFamily="34" charset="0"/>
              </a:rPr>
              <a:t> </a:t>
            </a:r>
            <a:r>
              <a:rPr lang="fr-FR" b="1" u="sng" dirty="0">
                <a:solidFill>
                  <a:schemeClr val="tx1"/>
                </a:solidFill>
                <a:latin typeface="Calibri" pitchFamily="34" charset="0"/>
              </a:rPr>
              <a:t>Fr</a:t>
            </a:r>
            <a:r>
              <a:rPr lang="fr-FR" b="1" u="sng" dirty="0">
                <a:solidFill>
                  <a:srgbClr val="FF0000"/>
                </a:solidFill>
                <a:latin typeface="Calibri" pitchFamily="34" charset="0"/>
              </a:rPr>
              <a:t>an</a:t>
            </a:r>
            <a:r>
              <a:rPr lang="fr-FR" b="1" u="sng" dirty="0">
                <a:solidFill>
                  <a:schemeClr val="tx1"/>
                </a:solidFill>
                <a:latin typeface="Calibri" pitchFamily="34" charset="0"/>
              </a:rPr>
              <a:t>ce</a:t>
            </a:r>
            <a:endParaRPr lang="fr-FR" dirty="0">
              <a:solidFill>
                <a:schemeClr val="tx1"/>
              </a:solidFill>
              <a:latin typeface="Calibri" pitchFamily="34" charset="0"/>
            </a:endParaRPr>
          </a:p>
        </p:txBody>
      </p:sp>
      <p:sp>
        <p:nvSpPr>
          <p:cNvPr id="5" name="Text Box 5"/>
          <p:cNvSpPr txBox="1">
            <a:spLocks noChangeArrowheads="1"/>
          </p:cNvSpPr>
          <p:nvPr/>
        </p:nvSpPr>
        <p:spPr bwMode="auto">
          <a:xfrm>
            <a:off x="1052443" y="546100"/>
            <a:ext cx="6911975"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fr-FR" sz="3600" dirty="0" smtClean="0">
                <a:solidFill>
                  <a:srgbClr val="FF0000"/>
                </a:solidFill>
                <a:latin typeface="Calibri" pitchFamily="34" charset="0"/>
              </a:rPr>
              <a:t>En</a:t>
            </a:r>
            <a:r>
              <a:rPr lang="fr-FR" sz="3600" dirty="0" smtClean="0">
                <a:latin typeface="Calibri" pitchFamily="34" charset="0"/>
              </a:rPr>
              <a:t> </a:t>
            </a:r>
            <a:r>
              <a:rPr lang="fr-FR" sz="3600" dirty="0">
                <a:latin typeface="Calibri" pitchFamily="34" charset="0"/>
              </a:rPr>
              <a:t>Fr</a:t>
            </a:r>
            <a:r>
              <a:rPr lang="fr-FR" sz="3600" dirty="0">
                <a:solidFill>
                  <a:srgbClr val="FF0000"/>
                </a:solidFill>
                <a:latin typeface="Calibri" pitchFamily="34" charset="0"/>
              </a:rPr>
              <a:t>an</a:t>
            </a:r>
            <a:r>
              <a:rPr lang="fr-FR" sz="3600" dirty="0">
                <a:latin typeface="Calibri" pitchFamily="34" charset="0"/>
              </a:rPr>
              <a:t>ce </a:t>
            </a:r>
            <a:r>
              <a:rPr lang="fr-FR" sz="3600" dirty="0">
                <a:solidFill>
                  <a:srgbClr val="FF0000"/>
                </a:solidFill>
                <a:latin typeface="Calibri" pitchFamily="34" charset="0"/>
              </a:rPr>
              <a:t>on</a:t>
            </a:r>
            <a:r>
              <a:rPr lang="fr-FR" sz="3600" dirty="0">
                <a:latin typeface="Calibri" pitchFamily="34" charset="0"/>
              </a:rPr>
              <a:t> aime les b</a:t>
            </a:r>
            <a:r>
              <a:rPr lang="fr-FR" sz="3600" dirty="0">
                <a:solidFill>
                  <a:srgbClr val="FF0000"/>
                </a:solidFill>
                <a:latin typeface="Calibri" pitchFamily="34" charset="0"/>
              </a:rPr>
              <a:t>on</a:t>
            </a:r>
            <a:r>
              <a:rPr lang="fr-FR" sz="3600" dirty="0">
                <a:latin typeface="Calibri" pitchFamily="34" charset="0"/>
              </a:rPr>
              <a:t>b</a:t>
            </a:r>
            <a:r>
              <a:rPr lang="fr-FR" sz="3600" dirty="0">
                <a:solidFill>
                  <a:srgbClr val="FF0000"/>
                </a:solidFill>
                <a:latin typeface="Calibri" pitchFamily="34" charset="0"/>
              </a:rPr>
              <a:t>on</a:t>
            </a:r>
            <a:r>
              <a:rPr lang="fr-FR" sz="3600" dirty="0">
                <a:latin typeface="Calibri" pitchFamily="34" charset="0"/>
              </a:rPr>
              <a:t>s!</a:t>
            </a:r>
          </a:p>
          <a:p>
            <a:pPr algn="ctr" eaLnBrk="1" hangingPunct="1"/>
            <a:r>
              <a:rPr lang="fr-FR" sz="3600" dirty="0">
                <a:solidFill>
                  <a:srgbClr val="FF0000"/>
                </a:solidFill>
                <a:latin typeface="Calibri" pitchFamily="34" charset="0"/>
              </a:rPr>
              <a:t>On</a:t>
            </a:r>
            <a:r>
              <a:rPr lang="fr-FR" sz="3600" dirty="0">
                <a:latin typeface="Calibri" pitchFamily="34" charset="0"/>
              </a:rPr>
              <a:t> a des gr</a:t>
            </a:r>
            <a:r>
              <a:rPr lang="fr-FR" sz="3600" dirty="0">
                <a:solidFill>
                  <a:srgbClr val="FF0000"/>
                </a:solidFill>
                <a:latin typeface="Calibri" pitchFamily="34" charset="0"/>
              </a:rPr>
              <a:t>an</a:t>
            </a:r>
            <a:r>
              <a:rPr lang="fr-FR" sz="3600" dirty="0">
                <a:latin typeface="Calibri" pitchFamily="34" charset="0"/>
              </a:rPr>
              <a:t>ds b</a:t>
            </a:r>
            <a:r>
              <a:rPr lang="fr-FR" sz="3600" dirty="0">
                <a:solidFill>
                  <a:srgbClr val="FF0000"/>
                </a:solidFill>
                <a:latin typeface="Calibri" pitchFamily="34" charset="0"/>
              </a:rPr>
              <a:t>on</a:t>
            </a:r>
            <a:r>
              <a:rPr lang="fr-FR" sz="3600" dirty="0">
                <a:latin typeface="Calibri" pitchFamily="34" charset="0"/>
              </a:rPr>
              <a:t>b</a:t>
            </a:r>
            <a:r>
              <a:rPr lang="fr-FR" sz="3600" dirty="0">
                <a:solidFill>
                  <a:srgbClr val="FF0000"/>
                </a:solidFill>
                <a:latin typeface="Calibri" pitchFamily="34" charset="0"/>
              </a:rPr>
              <a:t>on</a:t>
            </a:r>
            <a:r>
              <a:rPr lang="fr-FR" sz="3600" dirty="0">
                <a:latin typeface="Calibri" pitchFamily="34" charset="0"/>
              </a:rPr>
              <a:t>s.</a:t>
            </a:r>
          </a:p>
          <a:p>
            <a:pPr algn="ctr" eaLnBrk="1" hangingPunct="1"/>
            <a:r>
              <a:rPr lang="fr-FR" sz="3600" dirty="0">
                <a:latin typeface="Calibri" pitchFamily="34" charset="0"/>
              </a:rPr>
              <a:t>Nous aim</a:t>
            </a:r>
            <a:r>
              <a:rPr lang="fr-FR" sz="3600" dirty="0">
                <a:solidFill>
                  <a:srgbClr val="FF0000"/>
                </a:solidFill>
                <a:latin typeface="Calibri" pitchFamily="34" charset="0"/>
              </a:rPr>
              <a:t>on</a:t>
            </a:r>
            <a:r>
              <a:rPr lang="fr-FR" sz="3600" dirty="0">
                <a:latin typeface="Calibri" pitchFamily="34" charset="0"/>
              </a:rPr>
              <a:t>s les b</a:t>
            </a:r>
            <a:r>
              <a:rPr lang="fr-FR" sz="3600" dirty="0">
                <a:solidFill>
                  <a:srgbClr val="FF0000"/>
                </a:solidFill>
                <a:latin typeface="Calibri" pitchFamily="34" charset="0"/>
              </a:rPr>
              <a:t>on</a:t>
            </a:r>
            <a:r>
              <a:rPr lang="fr-FR" sz="3600" dirty="0">
                <a:latin typeface="Calibri" pitchFamily="34" charset="0"/>
              </a:rPr>
              <a:t>b</a:t>
            </a:r>
            <a:r>
              <a:rPr lang="fr-FR" sz="3600" dirty="0">
                <a:solidFill>
                  <a:srgbClr val="FF0000"/>
                </a:solidFill>
                <a:latin typeface="Calibri" pitchFamily="34" charset="0"/>
              </a:rPr>
              <a:t>on</a:t>
            </a:r>
            <a:r>
              <a:rPr lang="fr-FR" sz="3600" dirty="0">
                <a:latin typeface="Calibri" pitchFamily="34" charset="0"/>
              </a:rPr>
              <a:t>s!</a:t>
            </a:r>
          </a:p>
          <a:p>
            <a:pPr algn="ctr" eaLnBrk="1" hangingPunct="1"/>
            <a:r>
              <a:rPr lang="fr-FR" sz="3600" dirty="0">
                <a:latin typeface="Calibri" pitchFamily="34" charset="0"/>
              </a:rPr>
              <a:t>All</a:t>
            </a:r>
            <a:r>
              <a:rPr lang="fr-FR" sz="3600" dirty="0">
                <a:solidFill>
                  <a:srgbClr val="FF0000"/>
                </a:solidFill>
                <a:latin typeface="Calibri" pitchFamily="34" charset="0"/>
              </a:rPr>
              <a:t>on</a:t>
            </a:r>
            <a:r>
              <a:rPr lang="fr-FR" sz="3600" dirty="0">
                <a:latin typeface="Calibri" pitchFamily="34" charset="0"/>
              </a:rPr>
              <a:t>s et trouv</a:t>
            </a:r>
            <a:r>
              <a:rPr lang="fr-FR" sz="3600" dirty="0">
                <a:solidFill>
                  <a:srgbClr val="FF0000"/>
                </a:solidFill>
                <a:latin typeface="Calibri" pitchFamily="34" charset="0"/>
              </a:rPr>
              <a:t>on</a:t>
            </a:r>
            <a:r>
              <a:rPr lang="fr-FR" sz="3600" dirty="0">
                <a:latin typeface="Calibri" pitchFamily="34" charset="0"/>
              </a:rPr>
              <a:t>s des b</a:t>
            </a:r>
            <a:r>
              <a:rPr lang="fr-FR" sz="3600" dirty="0">
                <a:solidFill>
                  <a:srgbClr val="FF0000"/>
                </a:solidFill>
                <a:latin typeface="Calibri" pitchFamily="34" charset="0"/>
              </a:rPr>
              <a:t>on</a:t>
            </a:r>
            <a:r>
              <a:rPr lang="fr-FR" sz="3600" dirty="0">
                <a:latin typeface="Calibri" pitchFamily="34" charset="0"/>
              </a:rPr>
              <a:t>b</a:t>
            </a:r>
            <a:r>
              <a:rPr lang="fr-FR" sz="3600" dirty="0">
                <a:solidFill>
                  <a:srgbClr val="FF0000"/>
                </a:solidFill>
                <a:latin typeface="Calibri" pitchFamily="34" charset="0"/>
              </a:rPr>
              <a:t>on</a:t>
            </a:r>
            <a:r>
              <a:rPr lang="fr-FR" sz="3600" dirty="0">
                <a:latin typeface="Calibri" pitchFamily="34" charset="0"/>
              </a:rPr>
              <a:t>s!</a:t>
            </a:r>
            <a:br>
              <a:rPr lang="fr-FR" sz="3600" dirty="0">
                <a:latin typeface="Calibri" pitchFamily="34" charset="0"/>
              </a:rPr>
            </a:br>
            <a:endParaRPr lang="fr-FR" sz="3600" dirty="0">
              <a:latin typeface="Calibri" pitchFamily="34" charset="0"/>
            </a:endParaRPr>
          </a:p>
          <a:p>
            <a:pPr algn="ctr" eaLnBrk="1" hangingPunct="1"/>
            <a:r>
              <a:rPr lang="fr-FR" sz="3600" dirty="0">
                <a:solidFill>
                  <a:srgbClr val="FF0000"/>
                </a:solidFill>
                <a:latin typeface="Calibri" pitchFamily="34" charset="0"/>
              </a:rPr>
              <a:t>En</a:t>
            </a:r>
            <a:r>
              <a:rPr lang="fr-FR" sz="3600" dirty="0">
                <a:latin typeface="Calibri" pitchFamily="34" charset="0"/>
              </a:rPr>
              <a:t> Fr</a:t>
            </a:r>
            <a:r>
              <a:rPr lang="fr-FR" sz="3600" dirty="0">
                <a:solidFill>
                  <a:srgbClr val="FF0000"/>
                </a:solidFill>
                <a:latin typeface="Calibri" pitchFamily="34" charset="0"/>
              </a:rPr>
              <a:t>an</a:t>
            </a:r>
            <a:r>
              <a:rPr lang="fr-FR" sz="3600" dirty="0">
                <a:latin typeface="Calibri" pitchFamily="34" charset="0"/>
              </a:rPr>
              <a:t>ce </a:t>
            </a:r>
            <a:r>
              <a:rPr lang="fr-FR" sz="3600" dirty="0">
                <a:solidFill>
                  <a:srgbClr val="FF0000"/>
                </a:solidFill>
                <a:latin typeface="Calibri" pitchFamily="34" charset="0"/>
              </a:rPr>
              <a:t>on</a:t>
            </a:r>
            <a:r>
              <a:rPr lang="fr-FR" sz="3600" dirty="0">
                <a:latin typeface="Calibri" pitchFamily="34" charset="0"/>
              </a:rPr>
              <a:t> porte des p</a:t>
            </a:r>
            <a:r>
              <a:rPr lang="fr-FR" sz="3600" dirty="0">
                <a:solidFill>
                  <a:srgbClr val="FF0000"/>
                </a:solidFill>
                <a:latin typeface="Calibri" pitchFamily="34" charset="0"/>
              </a:rPr>
              <a:t>an</a:t>
            </a:r>
            <a:r>
              <a:rPr lang="fr-FR" sz="3600" dirty="0">
                <a:latin typeface="Calibri" pitchFamily="34" charset="0"/>
              </a:rPr>
              <a:t>tal</a:t>
            </a:r>
            <a:r>
              <a:rPr lang="fr-FR" sz="3600" dirty="0">
                <a:solidFill>
                  <a:srgbClr val="FF0000"/>
                </a:solidFill>
                <a:latin typeface="Calibri" pitchFamily="34" charset="0"/>
              </a:rPr>
              <a:t>on</a:t>
            </a:r>
            <a:r>
              <a:rPr lang="fr-FR" sz="3600" dirty="0">
                <a:latin typeface="Calibri" pitchFamily="34" charset="0"/>
              </a:rPr>
              <a:t>s!</a:t>
            </a:r>
          </a:p>
          <a:p>
            <a:pPr algn="ctr" eaLnBrk="1" hangingPunct="1"/>
            <a:r>
              <a:rPr lang="fr-FR" sz="3600" dirty="0">
                <a:solidFill>
                  <a:srgbClr val="FF0000"/>
                </a:solidFill>
                <a:latin typeface="Calibri" pitchFamily="34" charset="0"/>
              </a:rPr>
              <a:t>On</a:t>
            </a:r>
            <a:r>
              <a:rPr lang="fr-FR" sz="3600" dirty="0">
                <a:latin typeface="Calibri" pitchFamily="34" charset="0"/>
              </a:rPr>
              <a:t> porte des gr</a:t>
            </a:r>
            <a:r>
              <a:rPr lang="fr-FR" sz="3600" dirty="0">
                <a:solidFill>
                  <a:srgbClr val="FF0000"/>
                </a:solidFill>
                <a:latin typeface="Calibri" pitchFamily="34" charset="0"/>
              </a:rPr>
              <a:t>an</a:t>
            </a:r>
            <a:r>
              <a:rPr lang="fr-FR" sz="3600" dirty="0">
                <a:latin typeface="Calibri" pitchFamily="34" charset="0"/>
              </a:rPr>
              <a:t>ds p</a:t>
            </a:r>
            <a:r>
              <a:rPr lang="fr-FR" sz="3600" dirty="0">
                <a:solidFill>
                  <a:srgbClr val="FF0000"/>
                </a:solidFill>
                <a:latin typeface="Calibri" pitchFamily="34" charset="0"/>
              </a:rPr>
              <a:t>an</a:t>
            </a:r>
            <a:r>
              <a:rPr lang="fr-FR" sz="3600" dirty="0">
                <a:latin typeface="Calibri" pitchFamily="34" charset="0"/>
              </a:rPr>
              <a:t>tal</a:t>
            </a:r>
            <a:r>
              <a:rPr lang="fr-FR" sz="3600" dirty="0">
                <a:solidFill>
                  <a:srgbClr val="FF0000"/>
                </a:solidFill>
                <a:latin typeface="Calibri" pitchFamily="34" charset="0"/>
              </a:rPr>
              <a:t>on</a:t>
            </a:r>
            <a:r>
              <a:rPr lang="fr-FR" sz="3600" dirty="0">
                <a:latin typeface="Calibri" pitchFamily="34" charset="0"/>
              </a:rPr>
              <a:t>s.</a:t>
            </a:r>
          </a:p>
          <a:p>
            <a:pPr algn="ctr" eaLnBrk="1" hangingPunct="1"/>
            <a:r>
              <a:rPr lang="fr-FR" sz="3600" dirty="0">
                <a:latin typeface="Calibri" pitchFamily="34" charset="0"/>
              </a:rPr>
              <a:t>Nous aim</a:t>
            </a:r>
            <a:r>
              <a:rPr lang="fr-FR" sz="3600" dirty="0">
                <a:solidFill>
                  <a:srgbClr val="FF0000"/>
                </a:solidFill>
                <a:latin typeface="Calibri" pitchFamily="34" charset="0"/>
              </a:rPr>
              <a:t>on</a:t>
            </a:r>
            <a:r>
              <a:rPr lang="fr-FR" sz="3600" dirty="0">
                <a:latin typeface="Calibri" pitchFamily="34" charset="0"/>
              </a:rPr>
              <a:t>s les p</a:t>
            </a:r>
            <a:r>
              <a:rPr lang="fr-FR" sz="3600" dirty="0">
                <a:solidFill>
                  <a:srgbClr val="FF0000"/>
                </a:solidFill>
                <a:latin typeface="Calibri" pitchFamily="34" charset="0"/>
              </a:rPr>
              <a:t>an</a:t>
            </a:r>
            <a:r>
              <a:rPr lang="fr-FR" sz="3600" dirty="0">
                <a:latin typeface="Calibri" pitchFamily="34" charset="0"/>
              </a:rPr>
              <a:t>tal</a:t>
            </a:r>
            <a:r>
              <a:rPr lang="fr-FR" sz="3600" dirty="0">
                <a:solidFill>
                  <a:srgbClr val="FF0000"/>
                </a:solidFill>
                <a:latin typeface="Calibri" pitchFamily="34" charset="0"/>
              </a:rPr>
              <a:t>on</a:t>
            </a:r>
            <a:r>
              <a:rPr lang="fr-FR" sz="3600" dirty="0">
                <a:latin typeface="Calibri" pitchFamily="34" charset="0"/>
              </a:rPr>
              <a:t>s .</a:t>
            </a:r>
          </a:p>
          <a:p>
            <a:pPr algn="ctr" eaLnBrk="1" hangingPunct="1"/>
            <a:r>
              <a:rPr lang="fr-FR" sz="3600" dirty="0">
                <a:latin typeface="Calibri" pitchFamily="34" charset="0"/>
              </a:rPr>
              <a:t>All</a:t>
            </a:r>
            <a:r>
              <a:rPr lang="fr-FR" sz="3600" dirty="0">
                <a:solidFill>
                  <a:srgbClr val="FF0000"/>
                </a:solidFill>
                <a:latin typeface="Calibri" pitchFamily="34" charset="0"/>
              </a:rPr>
              <a:t>on</a:t>
            </a:r>
            <a:r>
              <a:rPr lang="fr-FR" sz="3600" dirty="0">
                <a:latin typeface="Calibri" pitchFamily="34" charset="0"/>
              </a:rPr>
              <a:t>s et trouv</a:t>
            </a:r>
            <a:r>
              <a:rPr lang="fr-FR" sz="3600" dirty="0">
                <a:solidFill>
                  <a:srgbClr val="FF0000"/>
                </a:solidFill>
                <a:latin typeface="Calibri" pitchFamily="34" charset="0"/>
              </a:rPr>
              <a:t>on</a:t>
            </a:r>
            <a:r>
              <a:rPr lang="fr-FR" sz="3600" dirty="0">
                <a:latin typeface="Calibri" pitchFamily="34" charset="0"/>
              </a:rPr>
              <a:t>s  les p</a:t>
            </a:r>
            <a:r>
              <a:rPr lang="fr-FR" sz="3600" dirty="0">
                <a:solidFill>
                  <a:srgbClr val="FF0000"/>
                </a:solidFill>
                <a:latin typeface="Calibri" pitchFamily="34" charset="0"/>
              </a:rPr>
              <a:t>an</a:t>
            </a:r>
            <a:r>
              <a:rPr lang="fr-FR" sz="3600" dirty="0">
                <a:latin typeface="Calibri" pitchFamily="34" charset="0"/>
              </a:rPr>
              <a:t>tal</a:t>
            </a:r>
            <a:r>
              <a:rPr lang="fr-FR" sz="3600" dirty="0">
                <a:solidFill>
                  <a:srgbClr val="FF0000"/>
                </a:solidFill>
                <a:latin typeface="Calibri" pitchFamily="34" charset="0"/>
              </a:rPr>
              <a:t>on</a:t>
            </a:r>
            <a:r>
              <a:rPr lang="fr-FR" sz="3600" dirty="0">
                <a:latin typeface="Calibri" pitchFamily="34" charset="0"/>
              </a:rPr>
              <a:t>s!</a:t>
            </a:r>
            <a:endParaRPr lang="en-GB" sz="3600" dirty="0">
              <a:latin typeface="Calibri" pitchFamily="34" charset="0"/>
            </a:endParaRPr>
          </a:p>
        </p:txBody>
      </p:sp>
    </p:spTree>
    <p:extLst>
      <p:ext uri="{BB962C8B-B14F-4D97-AF65-F5344CB8AC3E}">
        <p14:creationId xmlns:p14="http://schemas.microsoft.com/office/powerpoint/2010/main" val="12974032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a:t>
            </a:r>
            <a:endParaRPr lang="en-GB" dirty="0"/>
          </a:p>
        </p:txBody>
      </p:sp>
      <p:sp>
        <p:nvSpPr>
          <p:cNvPr id="3" name="Content Placeholder 2"/>
          <p:cNvSpPr>
            <a:spLocks noGrp="1"/>
          </p:cNvSpPr>
          <p:nvPr>
            <p:ph sz="quarter" idx="13"/>
          </p:nvPr>
        </p:nvSpPr>
        <p:spPr>
          <a:xfrm>
            <a:off x="333375" y="1749071"/>
            <a:ext cx="8210549" cy="3670654"/>
          </a:xfrm>
        </p:spPr>
        <p:txBody>
          <a:bodyPr anchor="t">
            <a:normAutofit lnSpcReduction="10000"/>
          </a:bodyPr>
          <a:lstStyle/>
          <a:p>
            <a:r>
              <a:rPr lang="en-GB" cap="none" dirty="0" smtClean="0">
                <a:latin typeface="Arial" panose="020B0604020202020204" pitchFamily="34" charset="0"/>
                <a:cs typeface="Arial" panose="020B0604020202020204" pitchFamily="34" charset="0"/>
              </a:rPr>
              <a:t> Think about a specific class you teach which is not as good at pronouncing from text or as confident when they speak as you would like</a:t>
            </a:r>
          </a:p>
          <a:p>
            <a:r>
              <a:rPr lang="en-GB" cap="none" dirty="0" smtClean="0">
                <a:latin typeface="Arial" panose="020B0604020202020204" pitchFamily="34" charset="0"/>
                <a:cs typeface="Arial" panose="020B0604020202020204" pitchFamily="34" charset="0"/>
              </a:rPr>
              <a:t>Decide what sort of intervention is needed (</a:t>
            </a:r>
            <a:r>
              <a:rPr lang="en-GB" cap="none" dirty="0" err="1" smtClean="0">
                <a:latin typeface="Arial" panose="020B0604020202020204" pitchFamily="34" charset="0"/>
                <a:cs typeface="Arial" panose="020B0604020202020204" pitchFamily="34" charset="0"/>
              </a:rPr>
              <a:t>e.g</a:t>
            </a:r>
            <a:r>
              <a:rPr lang="en-GB" cap="none" dirty="0" smtClean="0">
                <a:latin typeface="Arial" panose="020B0604020202020204" pitchFamily="34" charset="0"/>
                <a:cs typeface="Arial" panose="020B0604020202020204" pitchFamily="34" charset="0"/>
              </a:rPr>
              <a:t> phonics key words teaching?  Just more practice with anticipating the spelling?)</a:t>
            </a:r>
          </a:p>
          <a:p>
            <a:r>
              <a:rPr lang="en-GB" cap="none" dirty="0" smtClean="0">
                <a:latin typeface="Arial" panose="020B0604020202020204" pitchFamily="34" charset="0"/>
                <a:cs typeface="Arial" panose="020B0604020202020204" pitchFamily="34" charset="0"/>
              </a:rPr>
              <a:t>Look at the key language you are teaching that class next week.  Which key sounds can you usefully focus on?  </a:t>
            </a:r>
            <a:endParaRPr lang="en-GB" cap="none" dirty="0">
              <a:latin typeface="Arial" panose="020B0604020202020204" pitchFamily="34" charset="0"/>
              <a:cs typeface="Arial" panose="020B0604020202020204" pitchFamily="34" charset="0"/>
            </a:endParaRPr>
          </a:p>
          <a:p>
            <a:r>
              <a:rPr lang="en-GB" cap="none" dirty="0" smtClean="0">
                <a:latin typeface="Arial" panose="020B0604020202020204" pitchFamily="34" charset="0"/>
                <a:cs typeface="Arial" panose="020B0604020202020204" pitchFamily="34" charset="0"/>
              </a:rPr>
              <a:t>Which activities can you build in to support and develop the sound-writing relationship for that class?</a:t>
            </a:r>
            <a:endParaRPr lang="en-GB"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016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err="1" smtClean="0"/>
              <a:t>PHonics</a:t>
            </a:r>
            <a:endParaRPr lang="en-GB" dirty="0"/>
          </a:p>
        </p:txBody>
      </p:sp>
      <p:sp>
        <p:nvSpPr>
          <p:cNvPr id="3" name="Subtitle 2"/>
          <p:cNvSpPr>
            <a:spLocks noGrp="1"/>
          </p:cNvSpPr>
          <p:nvPr>
            <p:ph type="subTitle" idx="1"/>
          </p:nvPr>
        </p:nvSpPr>
        <p:spPr>
          <a:xfrm rot="21420000">
            <a:off x="162305" y="3457099"/>
            <a:ext cx="7905243" cy="579250"/>
          </a:xfrm>
        </p:spPr>
        <p:txBody>
          <a:bodyPr/>
          <a:lstStyle/>
          <a:p>
            <a:r>
              <a:rPr lang="en-GB" dirty="0" smtClean="0"/>
              <a:t>A sound foundation for language learning at Ks2 and ks3</a:t>
            </a:r>
            <a:endParaRPr lang="en-GB" dirty="0"/>
          </a:p>
        </p:txBody>
      </p:sp>
      <p:sp>
        <p:nvSpPr>
          <p:cNvPr id="5" name="TextBox 4"/>
          <p:cNvSpPr txBox="1"/>
          <p:nvPr/>
        </p:nvSpPr>
        <p:spPr>
          <a:xfrm rot="21344047">
            <a:off x="832206" y="3978405"/>
            <a:ext cx="7484872" cy="369332"/>
          </a:xfrm>
          <a:prstGeom prst="rect">
            <a:avLst/>
          </a:prstGeom>
          <a:noFill/>
        </p:spPr>
        <p:txBody>
          <a:bodyPr wrap="square" rtlCol="0">
            <a:spAutoFit/>
          </a:bodyPr>
          <a:lstStyle/>
          <a:p>
            <a:r>
              <a:rPr lang="en-GB" dirty="0" smtClean="0">
                <a:solidFill>
                  <a:schemeClr val="bg1"/>
                </a:solidFill>
                <a:hlinkClick r:id="rId3"/>
              </a:rPr>
              <a:t>http://www.rachelhawkes.com/Resources/Phonics/Phonics.php</a:t>
            </a:r>
            <a:r>
              <a:rPr lang="en-GB" dirty="0" smtClean="0">
                <a:solidFill>
                  <a:schemeClr val="bg1"/>
                </a:solidFill>
              </a:rPr>
              <a:t> </a:t>
            </a:r>
            <a:endParaRPr lang="en-GB" dirty="0">
              <a:solidFill>
                <a:schemeClr val="bg1"/>
              </a:solidFill>
            </a:endParaRPr>
          </a:p>
        </p:txBody>
      </p:sp>
      <p:sp>
        <p:nvSpPr>
          <p:cNvPr id="6" name="Rectangle 5"/>
          <p:cNvSpPr/>
          <p:nvPr/>
        </p:nvSpPr>
        <p:spPr>
          <a:xfrm>
            <a:off x="828838" y="1885801"/>
            <a:ext cx="7819861" cy="369332"/>
          </a:xfrm>
          <a:prstGeom prst="rect">
            <a:avLst/>
          </a:prstGeom>
        </p:spPr>
        <p:txBody>
          <a:bodyPr wrap="square">
            <a:spAutoFit/>
          </a:bodyPr>
          <a:lstStyle/>
          <a:p>
            <a:r>
              <a:rPr lang="en-GB" dirty="0" smtClean="0"/>
              <a:t>http://www.rachelhawkes.com/PandT/2014_Curriculum/2014Curr.php</a:t>
            </a:r>
            <a:endParaRPr lang="en-GB" dirty="0"/>
          </a:p>
        </p:txBody>
      </p:sp>
    </p:spTree>
    <p:extLst>
      <p:ext uri="{BB962C8B-B14F-4D97-AF65-F5344CB8AC3E}">
        <p14:creationId xmlns:p14="http://schemas.microsoft.com/office/powerpoint/2010/main" val="3209225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77952" y="307849"/>
            <a:ext cx="7797662" cy="1151965"/>
          </a:xfrm>
        </p:spPr>
        <p:txBody>
          <a:bodyPr/>
          <a:lstStyle/>
          <a:p>
            <a:r>
              <a:rPr lang="en-GB" b="1" cap="none" dirty="0" smtClean="0">
                <a:latin typeface="Arial" panose="020B0604020202020204" pitchFamily="34" charset="0"/>
                <a:cs typeface="Arial" panose="020B0604020202020204" pitchFamily="34" charset="0"/>
              </a:rPr>
              <a:t>Para </a:t>
            </a:r>
            <a:r>
              <a:rPr lang="en-GB" b="1" cap="none" dirty="0" err="1" smtClean="0">
                <a:latin typeface="Arial" panose="020B0604020202020204" pitchFamily="34" charset="0"/>
                <a:cs typeface="Arial" panose="020B0604020202020204" pitchFamily="34" charset="0"/>
              </a:rPr>
              <a:t>praticar</a:t>
            </a:r>
            <a:endParaRPr lang="en-GB" b="1" cap="none" dirty="0">
              <a:latin typeface="Arial" panose="020B0604020202020204" pitchFamily="34" charset="0"/>
              <a:cs typeface="Arial" panose="020B0604020202020204" pitchFamily="34" charset="0"/>
            </a:endParaRPr>
          </a:p>
        </p:txBody>
      </p:sp>
      <p:sp>
        <p:nvSpPr>
          <p:cNvPr id="4" name="Rectangle 3"/>
          <p:cNvSpPr/>
          <p:nvPr/>
        </p:nvSpPr>
        <p:spPr>
          <a:xfrm>
            <a:off x="377952" y="2606282"/>
            <a:ext cx="7190993" cy="707886"/>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I</a:t>
            </a:r>
            <a:r>
              <a:rPr lang="en-GB" sz="2000" cap="none" dirty="0" smtClean="0">
                <a:latin typeface="Arial" panose="020B0604020202020204" pitchFamily="34" charset="0"/>
                <a:cs typeface="Arial" panose="020B0604020202020204" pitchFamily="34" charset="0"/>
              </a:rPr>
              <a:t>f you can look, see. If you can see, notice.</a:t>
            </a:r>
            <a:br>
              <a:rPr lang="en-GB" sz="2000" cap="none" dirty="0" smtClean="0">
                <a:latin typeface="Arial" panose="020B0604020202020204" pitchFamily="34" charset="0"/>
                <a:cs typeface="Arial" panose="020B0604020202020204" pitchFamily="34" charset="0"/>
              </a:rPr>
            </a:br>
            <a:r>
              <a:rPr lang="en-GB" sz="2000" i="1" dirty="0">
                <a:latin typeface="Arial" panose="020B0604020202020204" pitchFamily="34" charset="0"/>
                <a:cs typeface="Arial" panose="020B0604020202020204" pitchFamily="34" charset="0"/>
              </a:rPr>
              <a:t>J</a:t>
            </a:r>
            <a:r>
              <a:rPr lang="en-GB" sz="2000" i="1" cap="none" dirty="0" smtClean="0">
                <a:latin typeface="Arial" panose="020B0604020202020204" pitchFamily="34" charset="0"/>
                <a:cs typeface="Arial" panose="020B0604020202020204" pitchFamily="34" charset="0"/>
              </a:rPr>
              <a:t>osé </a:t>
            </a:r>
            <a:r>
              <a:rPr lang="en-GB" sz="2000" i="1" dirty="0" err="1">
                <a:latin typeface="Arial" panose="020B0604020202020204" pitchFamily="34" charset="0"/>
                <a:cs typeface="Arial" panose="020B0604020202020204" pitchFamily="34" charset="0"/>
              </a:rPr>
              <a:t>S</a:t>
            </a:r>
            <a:r>
              <a:rPr lang="en-GB" sz="2000" i="1" cap="none" dirty="0" err="1" smtClean="0">
                <a:latin typeface="Arial" panose="020B0604020202020204" pitchFamily="34" charset="0"/>
                <a:cs typeface="Arial" panose="020B0604020202020204" pitchFamily="34" charset="0"/>
              </a:rPr>
              <a:t>aramago</a:t>
            </a:r>
            <a:r>
              <a:rPr lang="en-GB" sz="2000" i="1" cap="none" dirty="0" smtClean="0">
                <a:latin typeface="Arial" panose="020B0604020202020204" pitchFamily="34" charset="0"/>
                <a:cs typeface="Arial" panose="020B0604020202020204" pitchFamily="34" charset="0"/>
              </a:rPr>
              <a:t>, </a:t>
            </a:r>
            <a:r>
              <a:rPr lang="en-GB" sz="2000" i="1" cap="none" dirty="0" err="1" smtClean="0">
                <a:latin typeface="Arial" panose="020B0604020202020204" pitchFamily="34" charset="0"/>
                <a:cs typeface="Arial" panose="020B0604020202020204" pitchFamily="34" charset="0"/>
              </a:rPr>
              <a:t>nobel</a:t>
            </a:r>
            <a:r>
              <a:rPr lang="en-GB" sz="2000" i="1" cap="none" dirty="0" smtClean="0">
                <a:latin typeface="Arial" panose="020B0604020202020204" pitchFamily="34" charset="0"/>
                <a:cs typeface="Arial" panose="020B0604020202020204" pitchFamily="34" charset="0"/>
              </a:rPr>
              <a:t> prize in literature 1998 </a:t>
            </a:r>
            <a:endParaRPr lang="en-GB" sz="2000" i="1" dirty="0"/>
          </a:p>
        </p:txBody>
      </p:sp>
      <p:sp>
        <p:nvSpPr>
          <p:cNvPr id="5" name="Rectangle 4"/>
          <p:cNvSpPr/>
          <p:nvPr/>
        </p:nvSpPr>
        <p:spPr>
          <a:xfrm>
            <a:off x="377952" y="1837766"/>
            <a:ext cx="8863584" cy="1200329"/>
          </a:xfrm>
          <a:prstGeom prst="rect">
            <a:avLst/>
          </a:prstGeom>
        </p:spPr>
        <p:txBody>
          <a:bodyPr wrap="square">
            <a:spAutoFit/>
          </a:bodyPr>
          <a:lstStyle/>
          <a:p>
            <a:r>
              <a:rPr lang="en-GB" sz="3600" cap="none" dirty="0" smtClean="0">
                <a:latin typeface="Arial" panose="020B0604020202020204" pitchFamily="34" charset="0"/>
                <a:cs typeface="Arial" panose="020B0604020202020204" pitchFamily="34" charset="0"/>
              </a:rPr>
              <a:t>Se </a:t>
            </a:r>
            <a:r>
              <a:rPr lang="en-GB" sz="3600" cap="none" dirty="0" err="1" smtClean="0">
                <a:latin typeface="Arial" panose="020B0604020202020204" pitchFamily="34" charset="0"/>
                <a:cs typeface="Arial" panose="020B0604020202020204" pitchFamily="34" charset="0"/>
              </a:rPr>
              <a:t>podes</a:t>
            </a:r>
            <a:r>
              <a:rPr lang="en-GB" sz="3600" cap="none" dirty="0" smtClean="0">
                <a:latin typeface="Arial" panose="020B0604020202020204" pitchFamily="34" charset="0"/>
                <a:cs typeface="Arial" panose="020B0604020202020204" pitchFamily="34" charset="0"/>
              </a:rPr>
              <a:t> </a:t>
            </a:r>
            <a:r>
              <a:rPr lang="en-GB" sz="3600" cap="none" dirty="0" err="1" smtClean="0">
                <a:latin typeface="Arial" panose="020B0604020202020204" pitchFamily="34" charset="0"/>
                <a:cs typeface="Arial" panose="020B0604020202020204" pitchFamily="34" charset="0"/>
              </a:rPr>
              <a:t>olhar</a:t>
            </a:r>
            <a:r>
              <a:rPr lang="en-GB" sz="3600" cap="none" dirty="0" smtClean="0">
                <a:latin typeface="Arial" panose="020B0604020202020204" pitchFamily="34" charset="0"/>
                <a:cs typeface="Arial" panose="020B0604020202020204" pitchFamily="34" charset="0"/>
              </a:rPr>
              <a:t>, </a:t>
            </a:r>
            <a:r>
              <a:rPr lang="en-GB" sz="3600" cap="none" dirty="0" err="1" smtClean="0">
                <a:latin typeface="Arial" panose="020B0604020202020204" pitchFamily="34" charset="0"/>
                <a:cs typeface="Arial" panose="020B0604020202020204" pitchFamily="34" charset="0"/>
              </a:rPr>
              <a:t>vê</a:t>
            </a:r>
            <a:r>
              <a:rPr lang="en-GB" sz="3600" cap="none" dirty="0" smtClean="0">
                <a:latin typeface="Arial" panose="020B0604020202020204" pitchFamily="34" charset="0"/>
                <a:cs typeface="Arial" panose="020B0604020202020204" pitchFamily="34" charset="0"/>
              </a:rPr>
              <a:t>. Se </a:t>
            </a:r>
            <a:r>
              <a:rPr lang="en-GB" sz="3600" cap="none" dirty="0" err="1" smtClean="0">
                <a:latin typeface="Arial" panose="020B0604020202020204" pitchFamily="34" charset="0"/>
                <a:cs typeface="Arial" panose="020B0604020202020204" pitchFamily="34" charset="0"/>
              </a:rPr>
              <a:t>podes</a:t>
            </a:r>
            <a:r>
              <a:rPr lang="en-GB" sz="3600" cap="none" dirty="0" smtClean="0">
                <a:latin typeface="Arial" panose="020B0604020202020204" pitchFamily="34" charset="0"/>
                <a:cs typeface="Arial" panose="020B0604020202020204" pitchFamily="34" charset="0"/>
              </a:rPr>
              <a:t> </a:t>
            </a:r>
            <a:r>
              <a:rPr lang="en-GB" sz="3600" cap="none" dirty="0" err="1" smtClean="0">
                <a:latin typeface="Arial" panose="020B0604020202020204" pitchFamily="34" charset="0"/>
                <a:cs typeface="Arial" panose="020B0604020202020204" pitchFamily="34" charset="0"/>
              </a:rPr>
              <a:t>ver</a:t>
            </a:r>
            <a:r>
              <a:rPr lang="en-GB" sz="3600" cap="none" dirty="0" smtClean="0">
                <a:latin typeface="Arial" panose="020B0604020202020204" pitchFamily="34" charset="0"/>
                <a:cs typeface="Arial" panose="020B0604020202020204" pitchFamily="34" charset="0"/>
              </a:rPr>
              <a:t>, </a:t>
            </a:r>
            <a:r>
              <a:rPr lang="en-GB" sz="3600" cap="none" dirty="0" err="1" smtClean="0">
                <a:latin typeface="Arial" panose="020B0604020202020204" pitchFamily="34" charset="0"/>
                <a:cs typeface="Arial" panose="020B0604020202020204" pitchFamily="34" charset="0"/>
              </a:rPr>
              <a:t>repara</a:t>
            </a:r>
            <a:r>
              <a:rPr lang="en-GB" sz="3600" cap="none" dirty="0" smtClean="0">
                <a:latin typeface="Arial" panose="020B0604020202020204" pitchFamily="34" charset="0"/>
                <a:cs typeface="Arial" panose="020B0604020202020204" pitchFamily="34" charset="0"/>
              </a:rPr>
              <a:t>.</a:t>
            </a:r>
            <a:br>
              <a:rPr lang="en-GB" sz="3600" cap="none" dirty="0" smtClean="0">
                <a:latin typeface="Arial" panose="020B0604020202020204" pitchFamily="34" charset="0"/>
                <a:cs typeface="Arial" panose="020B0604020202020204" pitchFamily="34" charset="0"/>
              </a:rPr>
            </a:br>
            <a:endParaRPr lang="en-GB" sz="3600" cap="none" dirty="0">
              <a:latin typeface="Arial" panose="020B0604020202020204" pitchFamily="34" charset="0"/>
              <a:cs typeface="Arial" panose="020B0604020202020204" pitchFamily="34" charset="0"/>
            </a:endParaRPr>
          </a:p>
        </p:txBody>
      </p:sp>
      <p:sp>
        <p:nvSpPr>
          <p:cNvPr id="6" name="Rectangle 5"/>
          <p:cNvSpPr/>
          <p:nvPr/>
        </p:nvSpPr>
        <p:spPr>
          <a:xfrm>
            <a:off x="280416" y="3750352"/>
            <a:ext cx="8863584" cy="1754326"/>
          </a:xfrm>
          <a:prstGeom prst="rect">
            <a:avLst/>
          </a:prstGeom>
        </p:spPr>
        <p:txBody>
          <a:bodyPr wrap="square">
            <a:spAutoFit/>
          </a:bodyPr>
          <a:lstStyle/>
          <a:p>
            <a:r>
              <a:rPr lang="en-GB" sz="3600" dirty="0" err="1">
                <a:latin typeface="Arial" panose="020B0604020202020204" pitchFamily="34" charset="0"/>
                <a:cs typeface="Arial" panose="020B0604020202020204" pitchFamily="34" charset="0"/>
              </a:rPr>
              <a:t>Nenhuma</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ideia</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brilhante</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consegue</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entrar</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em</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circulação</a:t>
            </a:r>
            <a:r>
              <a:rPr lang="en-GB" sz="3600" dirty="0">
                <a:latin typeface="Arial" panose="020B0604020202020204" pitchFamily="34" charset="0"/>
                <a:cs typeface="Arial" panose="020B0604020202020204" pitchFamily="34" charset="0"/>
              </a:rPr>
              <a:t> se </a:t>
            </a:r>
            <a:r>
              <a:rPr lang="en-GB" sz="3600" dirty="0" err="1">
                <a:latin typeface="Arial" panose="020B0604020202020204" pitchFamily="34" charset="0"/>
                <a:cs typeface="Arial" panose="020B0604020202020204" pitchFamily="34" charset="0"/>
              </a:rPr>
              <a:t>não</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agregando</a:t>
            </a:r>
            <a:r>
              <a:rPr lang="en-GB" sz="3600" dirty="0">
                <a:latin typeface="Arial" panose="020B0604020202020204" pitchFamily="34" charset="0"/>
                <a:cs typeface="Arial" panose="020B0604020202020204" pitchFamily="34" charset="0"/>
              </a:rPr>
              <a:t> a </a:t>
            </a:r>
            <a:r>
              <a:rPr lang="en-GB" sz="3600" dirty="0" err="1">
                <a:latin typeface="Arial" panose="020B0604020202020204" pitchFamily="34" charset="0"/>
                <a:cs typeface="Arial" panose="020B0604020202020204" pitchFamily="34" charset="0"/>
              </a:rPr>
              <a:t>si</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qualquer</a:t>
            </a:r>
            <a:r>
              <a:rPr lang="en-GB" sz="3600" dirty="0">
                <a:latin typeface="Arial" panose="020B0604020202020204" pitchFamily="34" charset="0"/>
                <a:cs typeface="Arial" panose="020B0604020202020204" pitchFamily="34" charset="0"/>
              </a:rPr>
              <a:t> </a:t>
            </a:r>
            <a:r>
              <a:rPr lang="en-GB" sz="3600" dirty="0" err="1">
                <a:latin typeface="Arial" panose="020B0604020202020204" pitchFamily="34" charset="0"/>
                <a:cs typeface="Arial" panose="020B0604020202020204" pitchFamily="34" charset="0"/>
              </a:rPr>
              <a:t>elemento</a:t>
            </a:r>
            <a:r>
              <a:rPr lang="en-GB" sz="3600" dirty="0">
                <a:latin typeface="Arial" panose="020B0604020202020204" pitchFamily="34" charset="0"/>
                <a:cs typeface="Arial" panose="020B0604020202020204" pitchFamily="34" charset="0"/>
              </a:rPr>
              <a:t> de </a:t>
            </a:r>
            <a:r>
              <a:rPr lang="en-GB" sz="3600" dirty="0" err="1" smtClean="0">
                <a:latin typeface="Arial" panose="020B0604020202020204" pitchFamily="34" charset="0"/>
                <a:cs typeface="Arial" panose="020B0604020202020204" pitchFamily="34" charset="0"/>
              </a:rPr>
              <a:t>estupidez</a:t>
            </a:r>
            <a:r>
              <a:rPr lang="en-GB" sz="3600" dirty="0" smtClean="0">
                <a:latin typeface="Arial" panose="020B0604020202020204" pitchFamily="34" charset="0"/>
                <a:cs typeface="Arial" panose="020B0604020202020204" pitchFamily="34" charset="0"/>
              </a:rPr>
              <a:t>.</a:t>
            </a:r>
            <a:endParaRPr lang="en-GB" sz="3600" cap="none" dirty="0">
              <a:latin typeface="Arial" panose="020B0604020202020204" pitchFamily="34" charset="0"/>
              <a:cs typeface="Arial" panose="020B0604020202020204" pitchFamily="34" charset="0"/>
            </a:endParaRPr>
          </a:p>
        </p:txBody>
      </p:sp>
      <p:sp>
        <p:nvSpPr>
          <p:cNvPr id="7" name="Rectangle 6"/>
          <p:cNvSpPr/>
          <p:nvPr/>
        </p:nvSpPr>
        <p:spPr>
          <a:xfrm>
            <a:off x="280416" y="5726708"/>
            <a:ext cx="8607552" cy="923330"/>
          </a:xfrm>
          <a:prstGeom prst="rect">
            <a:avLst/>
          </a:prstGeom>
        </p:spPr>
        <p:txBody>
          <a:bodyPr wrap="square">
            <a:spAutoFit/>
          </a:bodyPr>
          <a:lstStyle/>
          <a:p>
            <a:r>
              <a:rPr lang="en-GB" dirty="0" smtClean="0">
                <a:solidFill>
                  <a:srgbClr val="000000"/>
                </a:solidFill>
                <a:effectLst/>
                <a:latin typeface="Verdana" panose="020B0604030504040204" pitchFamily="34" charset="0"/>
                <a:ea typeface="Times New Roman" panose="02020603050405020304" pitchFamily="18" charset="0"/>
              </a:rPr>
              <a:t>No intelligent idea can gain general acceptance unless some element of stupidity is mixed in with it.</a:t>
            </a:r>
            <a:r>
              <a:rPr lang="en-GB" i="1" dirty="0" smtClean="0">
                <a:solidFill>
                  <a:srgbClr val="000000"/>
                </a:solidFill>
                <a:effectLst/>
                <a:latin typeface="Verdana" panose="020B0604030504040204" pitchFamily="34" charset="0"/>
                <a:ea typeface="Times New Roman" panose="02020603050405020304" pitchFamily="18" charset="0"/>
              </a:rPr>
              <a:t/>
            </a:r>
            <a:br>
              <a:rPr lang="en-GB" i="1" dirty="0" smtClean="0">
                <a:solidFill>
                  <a:srgbClr val="000000"/>
                </a:solidFill>
                <a:effectLst/>
                <a:latin typeface="Verdana" panose="020B0604030504040204" pitchFamily="34" charset="0"/>
                <a:ea typeface="Times New Roman" panose="02020603050405020304" pitchFamily="18" charset="0"/>
              </a:rPr>
            </a:br>
            <a:r>
              <a:rPr lang="en-GB" i="1" dirty="0" smtClean="0">
                <a:solidFill>
                  <a:srgbClr val="000000"/>
                </a:solidFill>
                <a:effectLst/>
                <a:latin typeface="Verdana" panose="020B0604030504040204" pitchFamily="34" charset="0"/>
                <a:ea typeface="Times New Roman" panose="02020603050405020304" pitchFamily="18" charset="0"/>
              </a:rPr>
              <a:t>Fernando Pessoa, Portuguese poet and writer, 1888-1935</a:t>
            </a:r>
            <a:endParaRPr lang="en-GB" sz="3200"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16375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930947"/>
            <a:ext cx="4572000" cy="2677656"/>
          </a:xfrm>
          <a:prstGeom prst="rect">
            <a:avLst/>
          </a:prstGeom>
        </p:spPr>
        <p:txBody>
          <a:bodyPr>
            <a:spAutoFit/>
          </a:bodyPr>
          <a:lstStyle/>
          <a:p>
            <a:pPr marL="171450" indent="-171450" defTabSz="914400">
              <a:buFont typeface="Wingdings" pitchFamily="2" charset="2"/>
              <a:buChar char="§"/>
            </a:pPr>
            <a:r>
              <a:rPr lang="en-GB" sz="2800" dirty="0">
                <a:solidFill>
                  <a:prstClr val="black"/>
                </a:solidFill>
                <a:latin typeface="Arial" panose="020B0604020202020204" pitchFamily="34" charset="0"/>
                <a:cs typeface="Arial" panose="020B0604020202020204" pitchFamily="34" charset="0"/>
              </a:rPr>
              <a:t> explore the patterns and sounds of language through songs and rhymes and </a:t>
            </a:r>
            <a:r>
              <a:rPr lang="en-GB" sz="2800" b="1" dirty="0">
                <a:solidFill>
                  <a:prstClr val="black"/>
                </a:solidFill>
                <a:latin typeface="Arial" panose="020B0604020202020204" pitchFamily="34" charset="0"/>
                <a:cs typeface="Arial" panose="020B0604020202020204" pitchFamily="34" charset="0"/>
              </a:rPr>
              <a:t>link the spelling, sound and meaning of words </a:t>
            </a:r>
          </a:p>
        </p:txBody>
      </p:sp>
      <p:sp>
        <p:nvSpPr>
          <p:cNvPr id="3" name="Rectangle 2"/>
          <p:cNvSpPr/>
          <p:nvPr/>
        </p:nvSpPr>
        <p:spPr>
          <a:xfrm rot="20746334">
            <a:off x="4154688" y="3148811"/>
            <a:ext cx="4572000" cy="1815882"/>
          </a:xfrm>
          <a:prstGeom prst="rect">
            <a:avLst/>
          </a:prstGeom>
        </p:spPr>
        <p:txBody>
          <a:bodyPr>
            <a:spAutoFit/>
          </a:bodyPr>
          <a:lstStyle/>
          <a:p>
            <a:pPr marL="171450" indent="-171450" defTabSz="914400">
              <a:buFont typeface="Wingdings" pitchFamily="2" charset="2"/>
              <a:buChar char="§"/>
            </a:pPr>
            <a:r>
              <a:rPr lang="en-GB" sz="2800" b="1" dirty="0">
                <a:solidFill>
                  <a:prstClr val="black"/>
                </a:solidFill>
              </a:rPr>
              <a:t> </a:t>
            </a:r>
            <a:r>
              <a:rPr lang="en-GB" sz="2800" b="1" dirty="0">
                <a:solidFill>
                  <a:prstClr val="black"/>
                </a:solidFill>
                <a:latin typeface="Arial" panose="020B0604020202020204" pitchFamily="34" charset="0"/>
                <a:cs typeface="Arial" panose="020B0604020202020204" pitchFamily="34" charset="0"/>
              </a:rPr>
              <a:t>transcribe</a:t>
            </a:r>
            <a:r>
              <a:rPr lang="en-GB" sz="2800" dirty="0">
                <a:solidFill>
                  <a:prstClr val="black"/>
                </a:solidFill>
                <a:latin typeface="Arial" panose="020B0604020202020204" pitchFamily="34" charset="0"/>
                <a:cs typeface="Arial" panose="020B0604020202020204" pitchFamily="34" charset="0"/>
              </a:rPr>
              <a:t> words and short sentences that they hear with increasing accuracy </a:t>
            </a:r>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KS2</a:t>
            </a:r>
          </a:p>
        </p:txBody>
      </p:sp>
      <p:sp>
        <p:nvSpPr>
          <p:cNvPr id="5" name="Rectangle 4"/>
          <p:cNvSpPr/>
          <p:nvPr/>
        </p:nvSpPr>
        <p:spPr>
          <a:xfrm>
            <a:off x="7280488" y="4566270"/>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KS3</a:t>
            </a:r>
          </a:p>
        </p:txBody>
      </p:sp>
      <p:sp>
        <p:nvSpPr>
          <p:cNvPr id="6" name="TextBox 5"/>
          <p:cNvSpPr txBox="1"/>
          <p:nvPr/>
        </p:nvSpPr>
        <p:spPr>
          <a:xfrm>
            <a:off x="61468" y="5674266"/>
            <a:ext cx="7091858" cy="461665"/>
          </a:xfrm>
          <a:prstGeom prst="rect">
            <a:avLst/>
          </a:prstGeom>
          <a:noFill/>
        </p:spPr>
        <p:txBody>
          <a:bodyPr wrap="square" rtlCol="0">
            <a:spAutoFit/>
          </a:bodyPr>
          <a:lstStyle/>
          <a:p>
            <a:r>
              <a:rPr lang="en-GB" sz="2400" b="1" dirty="0" smtClean="0">
                <a:solidFill>
                  <a:schemeClr val="bg1"/>
                </a:solidFill>
                <a:latin typeface="Arial" panose="020B0604020202020204" pitchFamily="34" charset="0"/>
                <a:cs typeface="Arial" panose="020B0604020202020204" pitchFamily="34" charset="0"/>
              </a:rPr>
              <a:t>Programme of Study for languages 2014</a:t>
            </a:r>
            <a:endParaRPr lang="en-GB"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6285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76276">
            <a:off x="507813" y="715503"/>
            <a:ext cx="4572000" cy="3108543"/>
          </a:xfrm>
          <a:prstGeom prst="rect">
            <a:avLst/>
          </a:prstGeom>
        </p:spPr>
        <p:txBody>
          <a:bodyPr>
            <a:spAutoFit/>
          </a:bodyPr>
          <a:lstStyle/>
          <a:p>
            <a:pPr marL="171450" lvl="0" indent="-171450" defTabSz="914400">
              <a:buFont typeface="Wingdings" pitchFamily="2" charset="2"/>
              <a:buChar char="§"/>
            </a:pPr>
            <a:r>
              <a:rPr lang="en-GB" sz="2800" dirty="0">
                <a:solidFill>
                  <a:prstClr val="black"/>
                </a:solidFill>
                <a:latin typeface="Arial" panose="020B0604020202020204" pitchFamily="34" charset="0"/>
                <a:cs typeface="Arial" panose="020B0604020202020204" pitchFamily="34" charset="0"/>
              </a:rPr>
              <a:t> </a:t>
            </a:r>
            <a:r>
              <a:rPr lang="en-GB" sz="2800" b="1" dirty="0">
                <a:latin typeface="Arial" panose="020B0604020202020204" pitchFamily="34" charset="0"/>
                <a:cs typeface="Arial" panose="020B0604020202020204" pitchFamily="34" charset="0"/>
              </a:rPr>
              <a:t>develop accurate pronunciation and intonation </a:t>
            </a:r>
            <a:r>
              <a:rPr lang="en-GB" sz="2800" dirty="0">
                <a:latin typeface="Arial" panose="020B0604020202020204" pitchFamily="34" charset="0"/>
                <a:cs typeface="Arial" panose="020B0604020202020204" pitchFamily="34" charset="0"/>
              </a:rPr>
              <a:t>so that others understand when they are reading aloud or using familiar words and phrases* </a:t>
            </a:r>
          </a:p>
        </p:txBody>
      </p:sp>
      <p:sp>
        <p:nvSpPr>
          <p:cNvPr id="3" name="Rectangle 2"/>
          <p:cNvSpPr/>
          <p:nvPr/>
        </p:nvSpPr>
        <p:spPr>
          <a:xfrm rot="20746334">
            <a:off x="3898656" y="2797163"/>
            <a:ext cx="4572000" cy="2246769"/>
          </a:xfrm>
          <a:prstGeom prst="rect">
            <a:avLst/>
          </a:prstGeom>
        </p:spPr>
        <p:txBody>
          <a:bodyPr>
            <a:spAutoFit/>
          </a:bodyPr>
          <a:lstStyle/>
          <a:p>
            <a:pPr marL="171450" lvl="0" indent="-171450">
              <a:buFont typeface="Wingdings" pitchFamily="2" charset="2"/>
              <a:buChar char="§"/>
            </a:pPr>
            <a:r>
              <a:rPr lang="en-GB" sz="2800" b="1" dirty="0" smtClean="0"/>
              <a:t> </a:t>
            </a:r>
            <a:r>
              <a:rPr lang="en-GB" sz="2800" b="1" dirty="0" smtClean="0">
                <a:latin typeface="Arial" panose="020B0604020202020204" pitchFamily="34" charset="0"/>
                <a:cs typeface="Arial" panose="020B0604020202020204" pitchFamily="34" charset="0"/>
              </a:rPr>
              <a:t>speak </a:t>
            </a:r>
            <a:r>
              <a:rPr lang="en-GB" sz="2800" b="1" dirty="0">
                <a:latin typeface="Arial" panose="020B0604020202020204" pitchFamily="34" charset="0"/>
                <a:cs typeface="Arial" panose="020B0604020202020204" pitchFamily="34" charset="0"/>
              </a:rPr>
              <a:t>coherently and confidently, with increasingly accurate pronunciation and intonation </a:t>
            </a:r>
          </a:p>
        </p:txBody>
      </p:sp>
      <p:sp>
        <p:nvSpPr>
          <p:cNvPr id="4" name="Rectangle 3"/>
          <p:cNvSpPr/>
          <p:nvPr/>
        </p:nvSpPr>
        <p:spPr>
          <a:xfrm>
            <a:off x="61468" y="44624"/>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KS2</a:t>
            </a:r>
          </a:p>
        </p:txBody>
      </p:sp>
      <p:sp>
        <p:nvSpPr>
          <p:cNvPr id="5" name="Rectangle 4"/>
          <p:cNvSpPr/>
          <p:nvPr/>
        </p:nvSpPr>
        <p:spPr>
          <a:xfrm>
            <a:off x="7304872" y="4463325"/>
            <a:ext cx="1472070" cy="1107996"/>
          </a:xfrm>
          <a:prstGeom prst="rect">
            <a:avLst/>
          </a:prstGeom>
          <a:noFill/>
        </p:spPr>
        <p:txBody>
          <a:bodyPr wrap="none" lIns="91440" tIns="45720" rIns="91440" bIns="45720">
            <a:spAutoFit/>
          </a:bodyPr>
          <a:lstStyle/>
          <a:p>
            <a:pPr algn="ctr" defTabSz="914400"/>
            <a:r>
              <a:rPr lang="en-US" sz="6600" b="1" dirty="0">
                <a:ln w="19050">
                  <a:solidFill>
                    <a:srgbClr val="1F497D">
                      <a:tint val="1000"/>
                    </a:srgbClr>
                  </a:solidFill>
                  <a:prstDash val="solid"/>
                </a:ln>
                <a:solidFill>
                  <a:srgbClr val="FF0000"/>
                </a:solidFill>
                <a:effectLst>
                  <a:outerShdw blurRad="50000" dist="50800" dir="7500000" algn="tl">
                    <a:srgbClr val="000000">
                      <a:shade val="5000"/>
                      <a:alpha val="35000"/>
                    </a:srgbClr>
                  </a:outerShdw>
                </a:effectLst>
              </a:rPr>
              <a:t>KS3</a:t>
            </a:r>
          </a:p>
        </p:txBody>
      </p:sp>
      <p:sp>
        <p:nvSpPr>
          <p:cNvPr id="6" name="TextBox 5"/>
          <p:cNvSpPr txBox="1"/>
          <p:nvPr/>
        </p:nvSpPr>
        <p:spPr>
          <a:xfrm>
            <a:off x="61468" y="5674266"/>
            <a:ext cx="7091858" cy="461665"/>
          </a:xfrm>
          <a:prstGeom prst="rect">
            <a:avLst/>
          </a:prstGeom>
          <a:noFill/>
        </p:spPr>
        <p:txBody>
          <a:bodyPr wrap="square" rtlCol="0">
            <a:spAutoFit/>
          </a:bodyPr>
          <a:lstStyle/>
          <a:p>
            <a:r>
              <a:rPr lang="en-GB" sz="2400" b="1" dirty="0" smtClean="0">
                <a:solidFill>
                  <a:schemeClr val="bg1"/>
                </a:solidFill>
                <a:latin typeface="Arial" panose="020B0604020202020204" pitchFamily="34" charset="0"/>
                <a:cs typeface="Arial" panose="020B0604020202020204" pitchFamily="34" charset="0"/>
              </a:rPr>
              <a:t>Programme of Study for languages 2014</a:t>
            </a:r>
            <a:endParaRPr lang="en-GB"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22718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82702" y="210313"/>
            <a:ext cx="8519921" cy="1151965"/>
          </a:xfrm>
        </p:spPr>
        <p:txBody>
          <a:bodyPr/>
          <a:lstStyle/>
          <a:p>
            <a:r>
              <a:rPr lang="en-GB" b="1" cap="none" dirty="0" smtClean="0">
                <a:latin typeface="Arial" panose="020B0604020202020204" pitchFamily="34" charset="0"/>
                <a:cs typeface="Arial" panose="020B0604020202020204" pitchFamily="34" charset="0"/>
              </a:rPr>
              <a:t>How does it work in practice?</a:t>
            </a:r>
            <a:endParaRPr lang="en-GB" b="1" cap="none" dirty="0">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380239" y="1197764"/>
            <a:ext cx="7796030" cy="5251804"/>
          </a:xfrm>
        </p:spPr>
        <p:txBody>
          <a:bodyPr anchor="t">
            <a:normAutofit/>
          </a:bodyPr>
          <a:lstStyle/>
          <a:p>
            <a:r>
              <a:rPr lang="en-GB" sz="2400" cap="none" dirty="0" smtClean="0">
                <a:latin typeface="Arial" panose="020B0604020202020204" pitchFamily="34" charset="0"/>
                <a:cs typeface="Arial" panose="020B0604020202020204" pitchFamily="34" charset="0"/>
              </a:rPr>
              <a:t>Teach the key sounds as key language</a:t>
            </a:r>
          </a:p>
          <a:p>
            <a:r>
              <a:rPr lang="en-GB" sz="2400" cap="none" dirty="0" smtClean="0">
                <a:latin typeface="Arial" panose="020B0604020202020204" pitchFamily="34" charset="0"/>
                <a:cs typeface="Arial" panose="020B0604020202020204" pitchFamily="34" charset="0"/>
              </a:rPr>
              <a:t>Use words that can have a picture and a gesture associated with them</a:t>
            </a:r>
          </a:p>
          <a:p>
            <a:r>
              <a:rPr lang="en-GB" sz="2400" cap="none" dirty="0" smtClean="0">
                <a:latin typeface="Arial" panose="020B0604020202020204" pitchFamily="34" charset="0"/>
                <a:cs typeface="Arial" panose="020B0604020202020204" pitchFamily="34" charset="0"/>
              </a:rPr>
              <a:t>Use the original phonics words to make a ‘bridge’ to other similar words when reading, listening, speaking and writing</a:t>
            </a:r>
          </a:p>
          <a:p>
            <a:r>
              <a:rPr lang="en-GB" sz="2400" cap="none" dirty="0" smtClean="0">
                <a:latin typeface="Arial" panose="020B0604020202020204" pitchFamily="34" charset="0"/>
                <a:cs typeface="Arial" panose="020B0604020202020204" pitchFamily="34" charset="0"/>
              </a:rPr>
              <a:t>Build in planned tasks that develop the sound-writing relationship</a:t>
            </a:r>
          </a:p>
          <a:p>
            <a:r>
              <a:rPr lang="en-GB" sz="2400" cap="none" dirty="0" smtClean="0">
                <a:latin typeface="Arial" panose="020B0604020202020204" pitchFamily="34" charset="0"/>
                <a:cs typeface="Arial" panose="020B0604020202020204" pitchFamily="34" charset="0"/>
              </a:rPr>
              <a:t>Respond to spontaneous opportunities to build the links</a:t>
            </a:r>
            <a:endParaRPr lang="en-GB" sz="24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9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26655" name="Group 31"/>
          <p:cNvGraphicFramePr>
            <a:graphicFrameLocks noGrp="1"/>
          </p:cNvGraphicFramePr>
          <p:nvPr/>
        </p:nvGraphicFramePr>
        <p:xfrm>
          <a:off x="0" y="0"/>
          <a:ext cx="9144000" cy="6858000"/>
        </p:xfrm>
        <a:graphic>
          <a:graphicData uri="http://schemas.openxmlformats.org/drawingml/2006/table">
            <a:tbl>
              <a:tblPr/>
              <a:tblGrid>
                <a:gridCol w="2286000"/>
                <a:gridCol w="2286000"/>
                <a:gridCol w="2286000"/>
                <a:gridCol w="2286000"/>
              </a:tblGrid>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145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GB" sz="2800" b="0" i="0" u="none" strike="noStrike" cap="none" normalizeH="0" baseline="0" smtClean="0">
                          <a:ln>
                            <a:noFill/>
                          </a:ln>
                          <a:solidFill>
                            <a:schemeClr val="tx1"/>
                          </a:solidFill>
                          <a:effectLst/>
                          <a:latin typeface="Arial Rounded MT Bold" pitchFamily="34" charset="0"/>
                        </a:rPr>
                        <a:t>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37" name="Text Box 49"/>
          <p:cNvSpPr txBox="1">
            <a:spLocks noChangeArrowheads="1"/>
          </p:cNvSpPr>
          <p:nvPr/>
        </p:nvSpPr>
        <p:spPr bwMode="auto">
          <a:xfrm>
            <a:off x="73025" y="1196975"/>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a</a:t>
            </a:r>
            <a:r>
              <a:rPr lang="en-GB" sz="2800" b="1">
                <a:latin typeface="Calibri" pitchFamily="34" charset="0"/>
              </a:rPr>
              <a:t>r</a:t>
            </a:r>
            <a:r>
              <a:rPr lang="en-GB" sz="2800" b="1" u="sng">
                <a:latin typeface="Calibri" pitchFamily="34" charset="0"/>
              </a:rPr>
              <a:t>a</a:t>
            </a:r>
            <a:r>
              <a:rPr lang="en-GB" sz="2800" b="1">
                <a:latin typeface="Calibri" pitchFamily="34" charset="0"/>
                <a:cs typeface="Times New Roman" pitchFamily="18" charset="0"/>
              </a:rPr>
              <a:t>ñ</a:t>
            </a:r>
            <a:r>
              <a:rPr lang="en-GB" sz="2800" b="1" u="sng">
                <a:latin typeface="Calibri" pitchFamily="34" charset="0"/>
                <a:cs typeface="Times New Roman" pitchFamily="18" charset="0"/>
              </a:rPr>
              <a:t>a</a:t>
            </a:r>
          </a:p>
        </p:txBody>
      </p:sp>
      <p:sp>
        <p:nvSpPr>
          <p:cNvPr id="43038" name="Text Box 50"/>
          <p:cNvSpPr txBox="1">
            <a:spLocks noChangeArrowheads="1"/>
          </p:cNvSpPr>
          <p:nvPr/>
        </p:nvSpPr>
        <p:spPr bwMode="auto">
          <a:xfrm>
            <a:off x="2305050" y="1181100"/>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e</a:t>
            </a:r>
            <a:r>
              <a:rPr lang="en-GB" sz="2800" b="1">
                <a:latin typeface="Calibri" pitchFamily="34" charset="0"/>
              </a:rPr>
              <a:t>l</a:t>
            </a:r>
            <a:r>
              <a:rPr lang="en-GB" sz="2800" b="1" u="sng">
                <a:latin typeface="Calibri" pitchFamily="34" charset="0"/>
              </a:rPr>
              <a:t>e</a:t>
            </a:r>
            <a:r>
              <a:rPr lang="en-GB" sz="2800" b="1">
                <a:latin typeface="Calibri" pitchFamily="34" charset="0"/>
              </a:rPr>
              <a:t>fant</a:t>
            </a:r>
            <a:r>
              <a:rPr lang="en-GB" sz="2800" b="1" u="sng">
                <a:latin typeface="Calibri" pitchFamily="34" charset="0"/>
              </a:rPr>
              <a:t>e</a:t>
            </a:r>
            <a:endParaRPr lang="en-GB" sz="2800" b="1" u="sng">
              <a:latin typeface="Calibri" pitchFamily="34" charset="0"/>
              <a:cs typeface="Times New Roman" pitchFamily="18" charset="0"/>
            </a:endParaRPr>
          </a:p>
        </p:txBody>
      </p:sp>
      <p:sp>
        <p:nvSpPr>
          <p:cNvPr id="43039" name="Text Box 51"/>
          <p:cNvSpPr txBox="1">
            <a:spLocks noChangeArrowheads="1"/>
          </p:cNvSpPr>
          <p:nvPr/>
        </p:nvSpPr>
        <p:spPr bwMode="auto">
          <a:xfrm rot="-5400000">
            <a:off x="5173662" y="811213"/>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a:latin typeface="Calibri" pitchFamily="34" charset="0"/>
              </a:rPr>
              <a:t>i</a:t>
            </a:r>
            <a:r>
              <a:rPr lang="en-GB" sz="2800" b="1" dirty="0">
                <a:latin typeface="Calibri" pitchFamily="34" charset="0"/>
              </a:rPr>
              <a:t>dea</a:t>
            </a:r>
            <a:endParaRPr lang="en-GB" sz="2800" b="1" dirty="0">
              <a:latin typeface="Calibri" pitchFamily="34" charset="0"/>
              <a:cs typeface="Times New Roman" pitchFamily="18" charset="0"/>
            </a:endParaRPr>
          </a:p>
        </p:txBody>
      </p:sp>
      <p:sp>
        <p:nvSpPr>
          <p:cNvPr id="43040" name="Text Box 52"/>
          <p:cNvSpPr txBox="1">
            <a:spLocks noChangeArrowheads="1"/>
          </p:cNvSpPr>
          <p:nvPr/>
        </p:nvSpPr>
        <p:spPr bwMode="auto">
          <a:xfrm>
            <a:off x="6913563" y="1196975"/>
            <a:ext cx="21955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o</a:t>
            </a:r>
            <a:r>
              <a:rPr lang="en-GB" sz="2800" b="1">
                <a:latin typeface="Calibri" pitchFamily="34" charset="0"/>
              </a:rPr>
              <a:t>lvidar</a:t>
            </a:r>
            <a:endParaRPr lang="en-GB" sz="2800" b="1">
              <a:latin typeface="Calibri" pitchFamily="34" charset="0"/>
              <a:cs typeface="Times New Roman" pitchFamily="18" charset="0"/>
            </a:endParaRPr>
          </a:p>
        </p:txBody>
      </p:sp>
      <p:sp>
        <p:nvSpPr>
          <p:cNvPr id="43041" name="Text Box 53"/>
          <p:cNvSpPr txBox="1">
            <a:spLocks noChangeArrowheads="1"/>
          </p:cNvSpPr>
          <p:nvPr/>
        </p:nvSpPr>
        <p:spPr bwMode="auto">
          <a:xfrm>
            <a:off x="73025" y="290988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u</a:t>
            </a:r>
            <a:r>
              <a:rPr lang="en-GB" sz="2800" b="1">
                <a:latin typeface="Calibri" pitchFamily="34" charset="0"/>
              </a:rPr>
              <a:t>niverso</a:t>
            </a:r>
            <a:endParaRPr lang="en-GB" sz="2800" b="1">
              <a:latin typeface="Calibri" pitchFamily="34" charset="0"/>
              <a:cs typeface="Times New Roman" pitchFamily="18" charset="0"/>
            </a:endParaRPr>
          </a:p>
        </p:txBody>
      </p:sp>
      <p:sp>
        <p:nvSpPr>
          <p:cNvPr id="43042" name="Text Box 54"/>
          <p:cNvSpPr txBox="1">
            <a:spLocks noChangeArrowheads="1"/>
          </p:cNvSpPr>
          <p:nvPr/>
        </p:nvSpPr>
        <p:spPr bwMode="auto">
          <a:xfrm>
            <a:off x="2305050" y="290988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ce</a:t>
            </a:r>
            <a:r>
              <a:rPr lang="en-GB" sz="2800" b="1">
                <a:latin typeface="Calibri" pitchFamily="34" charset="0"/>
              </a:rPr>
              <a:t>rdo</a:t>
            </a:r>
            <a:endParaRPr lang="en-GB" sz="2800" b="1">
              <a:latin typeface="Calibri" pitchFamily="34" charset="0"/>
              <a:cs typeface="Times New Roman" pitchFamily="18" charset="0"/>
            </a:endParaRPr>
          </a:p>
        </p:txBody>
      </p:sp>
      <p:sp>
        <p:nvSpPr>
          <p:cNvPr id="43043" name="Text Box 55"/>
          <p:cNvSpPr txBox="1">
            <a:spLocks noChangeArrowheads="1"/>
          </p:cNvSpPr>
          <p:nvPr/>
        </p:nvSpPr>
        <p:spPr bwMode="auto">
          <a:xfrm>
            <a:off x="4608513" y="290988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ci</a:t>
            </a:r>
            <a:r>
              <a:rPr lang="en-GB" sz="2800" b="1">
                <a:latin typeface="Calibri" pitchFamily="34" charset="0"/>
              </a:rPr>
              <a:t>clista</a:t>
            </a:r>
            <a:endParaRPr lang="en-GB" sz="2800" b="1">
              <a:latin typeface="Calibri" pitchFamily="34" charset="0"/>
              <a:cs typeface="Times New Roman" pitchFamily="18" charset="0"/>
            </a:endParaRPr>
          </a:p>
        </p:txBody>
      </p:sp>
      <p:sp>
        <p:nvSpPr>
          <p:cNvPr id="43044" name="Text Box 56"/>
          <p:cNvSpPr txBox="1">
            <a:spLocks noChangeArrowheads="1"/>
          </p:cNvSpPr>
          <p:nvPr/>
        </p:nvSpPr>
        <p:spPr bwMode="auto">
          <a:xfrm>
            <a:off x="6877050" y="285273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ca</a:t>
            </a:r>
            <a:r>
              <a:rPr lang="en-GB" sz="2800" b="1">
                <a:latin typeface="Calibri" pitchFamily="34" charset="0"/>
              </a:rPr>
              <a:t>sa</a:t>
            </a:r>
            <a:endParaRPr lang="en-GB" sz="2800" b="1">
              <a:latin typeface="Calibri" pitchFamily="34" charset="0"/>
              <a:cs typeface="Times New Roman" pitchFamily="18" charset="0"/>
            </a:endParaRPr>
          </a:p>
        </p:txBody>
      </p:sp>
      <p:sp>
        <p:nvSpPr>
          <p:cNvPr id="43045" name="Text Box 57"/>
          <p:cNvSpPr txBox="1">
            <a:spLocks noChangeArrowheads="1"/>
          </p:cNvSpPr>
          <p:nvPr/>
        </p:nvSpPr>
        <p:spPr bwMode="auto">
          <a:xfrm>
            <a:off x="73025" y="4565650"/>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co</a:t>
            </a:r>
            <a:r>
              <a:rPr lang="en-GB" sz="2800" b="1">
                <a:latin typeface="Calibri" pitchFamily="34" charset="0"/>
              </a:rPr>
              <a:t>che</a:t>
            </a:r>
            <a:endParaRPr lang="en-GB" sz="2800" b="1">
              <a:latin typeface="Calibri" pitchFamily="34" charset="0"/>
              <a:cs typeface="Times New Roman" pitchFamily="18" charset="0"/>
            </a:endParaRPr>
          </a:p>
        </p:txBody>
      </p:sp>
      <p:sp>
        <p:nvSpPr>
          <p:cNvPr id="43046" name="Text Box 58"/>
          <p:cNvSpPr txBox="1">
            <a:spLocks noChangeArrowheads="1"/>
          </p:cNvSpPr>
          <p:nvPr/>
        </p:nvSpPr>
        <p:spPr bwMode="auto">
          <a:xfrm>
            <a:off x="2339975" y="4581525"/>
            <a:ext cx="21955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cu</a:t>
            </a:r>
            <a:r>
              <a:rPr lang="en-GB" sz="2800" b="1">
                <a:latin typeface="Calibri" pitchFamily="34" charset="0"/>
              </a:rPr>
              <a:t>caracha</a:t>
            </a:r>
            <a:endParaRPr lang="en-GB" sz="2800" b="1">
              <a:latin typeface="Calibri" pitchFamily="34" charset="0"/>
              <a:cs typeface="Times New Roman" pitchFamily="18" charset="0"/>
            </a:endParaRPr>
          </a:p>
        </p:txBody>
      </p:sp>
      <p:sp>
        <p:nvSpPr>
          <p:cNvPr id="43047" name="Text Box 59"/>
          <p:cNvSpPr txBox="1">
            <a:spLocks noChangeArrowheads="1"/>
          </p:cNvSpPr>
          <p:nvPr/>
        </p:nvSpPr>
        <p:spPr bwMode="auto">
          <a:xfrm>
            <a:off x="4681538" y="4581525"/>
            <a:ext cx="21955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gi</a:t>
            </a:r>
            <a:r>
              <a:rPr lang="en-GB" sz="2800" b="1">
                <a:latin typeface="Calibri" pitchFamily="34" charset="0"/>
              </a:rPr>
              <a:t>mn</a:t>
            </a:r>
            <a:r>
              <a:rPr lang="en-GB" sz="2800" b="1">
                <a:latin typeface="Calibri" pitchFamily="34" charset="0"/>
                <a:cs typeface="Arial" pitchFamily="34" charset="0"/>
              </a:rPr>
              <a:t>asia</a:t>
            </a:r>
            <a:endParaRPr lang="en-GB" sz="2800" b="1">
              <a:latin typeface="Calibri" pitchFamily="34" charset="0"/>
              <a:cs typeface="Times New Roman" pitchFamily="18" charset="0"/>
            </a:endParaRPr>
          </a:p>
        </p:txBody>
      </p:sp>
      <p:sp>
        <p:nvSpPr>
          <p:cNvPr id="43048" name="Text Box 60"/>
          <p:cNvSpPr txBox="1">
            <a:spLocks noChangeArrowheads="1"/>
          </p:cNvSpPr>
          <p:nvPr/>
        </p:nvSpPr>
        <p:spPr bwMode="auto">
          <a:xfrm>
            <a:off x="6877050" y="4627563"/>
            <a:ext cx="2195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000" b="1" u="sng">
                <a:latin typeface="Calibri" pitchFamily="34" charset="0"/>
              </a:rPr>
              <a:t>h</a:t>
            </a:r>
            <a:r>
              <a:rPr lang="en-GB" sz="2000" b="1">
                <a:latin typeface="Calibri" pitchFamily="34" charset="0"/>
              </a:rPr>
              <a:t>amburguesa</a:t>
            </a:r>
            <a:endParaRPr lang="en-GB" sz="2000" b="1">
              <a:latin typeface="Calibri" pitchFamily="34" charset="0"/>
              <a:cs typeface="Times New Roman" pitchFamily="18" charset="0"/>
            </a:endParaRPr>
          </a:p>
        </p:txBody>
      </p:sp>
      <p:sp>
        <p:nvSpPr>
          <p:cNvPr id="43049" name="Text Box 61"/>
          <p:cNvSpPr txBox="1">
            <a:spLocks noChangeArrowheads="1"/>
          </p:cNvSpPr>
          <p:nvPr/>
        </p:nvSpPr>
        <p:spPr bwMode="auto">
          <a:xfrm>
            <a:off x="73025" y="629443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a:latin typeface="Calibri" pitchFamily="34" charset="0"/>
              </a:rPr>
              <a:t>Espa</a:t>
            </a:r>
            <a:r>
              <a:rPr lang="en-GB" sz="2800" b="1" u="sng">
                <a:latin typeface="Calibri" pitchFamily="34" charset="0"/>
                <a:cs typeface="Times New Roman" pitchFamily="18" charset="0"/>
              </a:rPr>
              <a:t>ñ</a:t>
            </a:r>
            <a:r>
              <a:rPr lang="en-GB" sz="2800" b="1">
                <a:latin typeface="Calibri" pitchFamily="34" charset="0"/>
                <a:cs typeface="Times New Roman" pitchFamily="18" charset="0"/>
              </a:rPr>
              <a:t>a</a:t>
            </a:r>
          </a:p>
        </p:txBody>
      </p:sp>
      <p:sp>
        <p:nvSpPr>
          <p:cNvPr id="43050" name="Text Box 62"/>
          <p:cNvSpPr txBox="1">
            <a:spLocks noChangeArrowheads="1"/>
          </p:cNvSpPr>
          <p:nvPr/>
        </p:nvSpPr>
        <p:spPr bwMode="auto">
          <a:xfrm>
            <a:off x="2376488" y="629443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z</a:t>
            </a:r>
            <a:r>
              <a:rPr lang="en-GB" sz="2800" b="1">
                <a:latin typeface="Calibri" pitchFamily="34" charset="0"/>
              </a:rPr>
              <a:t>umo</a:t>
            </a:r>
            <a:endParaRPr lang="en-GB" sz="2800" b="1">
              <a:latin typeface="Calibri" pitchFamily="34" charset="0"/>
              <a:cs typeface="Times New Roman" pitchFamily="18" charset="0"/>
            </a:endParaRPr>
          </a:p>
        </p:txBody>
      </p:sp>
      <p:sp>
        <p:nvSpPr>
          <p:cNvPr id="43051" name="Text Box 63"/>
          <p:cNvSpPr txBox="1">
            <a:spLocks noChangeArrowheads="1"/>
          </p:cNvSpPr>
          <p:nvPr/>
        </p:nvSpPr>
        <p:spPr bwMode="auto">
          <a:xfrm>
            <a:off x="4537075" y="6294438"/>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dirty="0" err="1" smtClean="0">
                <a:latin typeface="Calibri" pitchFamily="34" charset="0"/>
              </a:rPr>
              <a:t>gu</a:t>
            </a:r>
            <a:r>
              <a:rPr lang="en-GB" sz="2800" b="1" dirty="0" err="1" smtClean="0">
                <a:latin typeface="Calibri" pitchFamily="34" charset="0"/>
              </a:rPr>
              <a:t>sano</a:t>
            </a:r>
            <a:endParaRPr lang="en-GB" sz="2800" b="1" dirty="0">
              <a:latin typeface="Calibri" pitchFamily="34" charset="0"/>
              <a:cs typeface="Times New Roman" pitchFamily="18" charset="0"/>
            </a:endParaRPr>
          </a:p>
        </p:txBody>
      </p:sp>
      <p:sp>
        <p:nvSpPr>
          <p:cNvPr id="43052" name="Text Box 64"/>
          <p:cNvSpPr txBox="1">
            <a:spLocks noChangeArrowheads="1"/>
          </p:cNvSpPr>
          <p:nvPr/>
        </p:nvSpPr>
        <p:spPr bwMode="auto">
          <a:xfrm>
            <a:off x="6913563" y="629443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GB" sz="2800" b="1" u="sng">
                <a:latin typeface="Calibri" pitchFamily="34" charset="0"/>
              </a:rPr>
              <a:t>ll</a:t>
            </a:r>
            <a:r>
              <a:rPr lang="en-GB" sz="2800" b="1">
                <a:latin typeface="Calibri" pitchFamily="34" charset="0"/>
              </a:rPr>
              <a:t>ave</a:t>
            </a:r>
            <a:endParaRPr lang="en-GB" sz="2800" b="1">
              <a:latin typeface="Calibri" pitchFamily="34" charset="0"/>
              <a:cs typeface="Times New Roman" pitchFamily="18" charset="0"/>
            </a:endParaRPr>
          </a:p>
        </p:txBody>
      </p:sp>
      <p:pic>
        <p:nvPicPr>
          <p:cNvPr id="43053" name="Picture 6" descr="elephant"/>
          <p:cNvPicPr>
            <a:picLocks noChangeAspect="1" noChangeArrowheads="1"/>
          </p:cNvPicPr>
          <p:nvPr/>
        </p:nvPicPr>
        <p:blipFill>
          <a:blip r:embed="rId3"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2714625" y="285750"/>
            <a:ext cx="1239838"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4" name="Picture 12"/>
          <p:cNvPicPr>
            <a:picLocks noChangeAspect="1" noChangeArrowheads="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358063" y="0"/>
            <a:ext cx="1085850"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5" name="Picture 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t="13364"/>
          <a:stretch>
            <a:fillRect/>
          </a:stretch>
        </p:blipFill>
        <p:spPr bwMode="auto">
          <a:xfrm>
            <a:off x="571500" y="-285750"/>
            <a:ext cx="1479550"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6" name="Picture 5" descr="ca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50" y="3500438"/>
            <a:ext cx="1749425" cy="119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7" name="Picture 7" descr="cosmos"/>
          <p:cNvPicPr>
            <a:picLocks noChangeAspect="1" noChangeArrowheads="1"/>
          </p:cNvPicPr>
          <p:nvPr/>
        </p:nvPicPr>
        <p:blipFill>
          <a:blip r:embed="rId7" cstate="print">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rot="-806604">
            <a:off x="107162" y="1795713"/>
            <a:ext cx="17145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8" name="Picture 9"/>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72313" y="1857375"/>
            <a:ext cx="1736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59" name="Picture 10"/>
          <p:cNvPicPr>
            <a:picLocks noChangeAspect="1" noChangeArrowheads="1"/>
          </p:cNvPicPr>
          <p:nvPr/>
        </p:nvPicPr>
        <p:blipFill>
          <a:blip r:embed="rId9" cstate="print">
            <a:clrChange>
              <a:clrFrom>
                <a:srgbClr val="FCFDFB"/>
              </a:clrFrom>
              <a:clrTo>
                <a:srgbClr val="FCFDFB">
                  <a:alpha val="0"/>
                </a:srgbClr>
              </a:clrTo>
            </a:clrChange>
            <a:extLst>
              <a:ext uri="{28A0092B-C50C-407E-A947-70E740481C1C}">
                <a14:useLocalDpi xmlns:a14="http://schemas.microsoft.com/office/drawing/2010/main" val="0"/>
              </a:ext>
            </a:extLst>
          </a:blip>
          <a:srcRect/>
          <a:stretch>
            <a:fillRect/>
          </a:stretch>
        </p:blipFill>
        <p:spPr bwMode="auto">
          <a:xfrm>
            <a:off x="2714625" y="3643313"/>
            <a:ext cx="1562100"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1" name="Picture 6"/>
          <p:cNvPicPr>
            <a:picLocks noChangeAspect="1" noChangeArrowheads="1"/>
          </p:cNvPicPr>
          <p:nvPr/>
        </p:nvPicPr>
        <p:blipFill>
          <a:blip r:embed="rId10" cstate="print">
            <a:clrChange>
              <a:clrFrom>
                <a:srgbClr val="FEFEFC"/>
              </a:clrFrom>
              <a:clrTo>
                <a:srgbClr val="FEFEFC">
                  <a:alpha val="0"/>
                </a:srgbClr>
              </a:clrTo>
            </a:clrChange>
            <a:extLst>
              <a:ext uri="{28A0092B-C50C-407E-A947-70E740481C1C}">
                <a14:useLocalDpi xmlns:a14="http://schemas.microsoft.com/office/drawing/2010/main" val="0"/>
              </a:ext>
            </a:extLst>
          </a:blip>
          <a:srcRect/>
          <a:stretch>
            <a:fillRect/>
          </a:stretch>
        </p:blipFill>
        <p:spPr bwMode="auto">
          <a:xfrm>
            <a:off x="5286375" y="3571875"/>
            <a:ext cx="6413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2" name="Picture 9"/>
          <p:cNvPicPr>
            <a:picLocks noChangeAspect="1" noChangeArrowheads="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643438" y="285750"/>
            <a:ext cx="1312862"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3" name="Picture 6"/>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18686">
            <a:off x="7219950" y="5434013"/>
            <a:ext cx="219551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4" name="Picture 4"/>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00938" y="3500438"/>
            <a:ext cx="1109662"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5" name="Picture 5"/>
          <p:cNvPicPr>
            <a:picLocks noChangeAspect="1" noChangeArrowheads="1"/>
          </p:cNvPicPr>
          <p:nvPr/>
        </p:nvPicPr>
        <p:blipFill>
          <a:blip r:embed="rId14" cstate="print">
            <a:clrChange>
              <a:clrFrom>
                <a:srgbClr val="FEFFFD"/>
              </a:clrFrom>
              <a:clrTo>
                <a:srgbClr val="FEFFFD">
                  <a:alpha val="0"/>
                </a:srgbClr>
              </a:clrTo>
            </a:clrChange>
            <a:extLst>
              <a:ext uri="{28A0092B-C50C-407E-A947-70E740481C1C}">
                <a14:useLocalDpi xmlns:a14="http://schemas.microsoft.com/office/drawing/2010/main" val="0"/>
              </a:ext>
            </a:extLst>
          </a:blip>
          <a:srcRect/>
          <a:stretch>
            <a:fillRect/>
          </a:stretch>
        </p:blipFill>
        <p:spPr bwMode="auto">
          <a:xfrm>
            <a:off x="2873375" y="5143500"/>
            <a:ext cx="13065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6" name="Picture 5"/>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43188" y="1714500"/>
            <a:ext cx="14287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7" name="Picture 4"/>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14938" y="1857375"/>
            <a:ext cx="908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68" name="Picture 14"/>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42938" y="5500688"/>
            <a:ext cx="1190625"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7" descr="worm"/>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34225" y="5297908"/>
            <a:ext cx="1490137" cy="104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5950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p:cNvPicPr>
            <a:picLocks noChangeAspect="1"/>
          </p:cNvPicPr>
          <p:nvPr/>
        </p:nvPicPr>
        <p:blipFill>
          <a:blip r:embed="rId3">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5041679" y="3699647"/>
            <a:ext cx="1703341" cy="1145056"/>
          </a:xfrm>
          <a:prstGeom prst="rect">
            <a:avLst/>
          </a:prstGeom>
          <a:solidFill>
            <a:schemeClr val="bg1"/>
          </a:solidFill>
        </p:spPr>
      </p:pic>
      <p:graphicFrame>
        <p:nvGraphicFramePr>
          <p:cNvPr id="4" name="Table 3"/>
          <p:cNvGraphicFramePr>
            <a:graphicFrameLocks noGrp="1"/>
          </p:cNvGraphicFramePr>
          <p:nvPr/>
        </p:nvGraphicFramePr>
        <p:xfrm>
          <a:off x="0" y="23247"/>
          <a:ext cx="9144000" cy="6834752"/>
        </p:xfrm>
        <a:graphic>
          <a:graphicData uri="http://schemas.openxmlformats.org/drawingml/2006/table">
            <a:tbl>
              <a:tblPr firstRow="1" bandRow="1">
                <a:tableStyleId>{5940675A-B579-460E-94D1-54222C63F5DA}</a:tableStyleId>
              </a:tblPr>
              <a:tblGrid>
                <a:gridCol w="2286000"/>
                <a:gridCol w="2286000"/>
                <a:gridCol w="2286000"/>
                <a:gridCol w="2286000"/>
              </a:tblGrid>
              <a:tr h="1708688">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tr>
              <a:tr h="1708688">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r>
              <a:tr h="1708688">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r>
              <a:tr h="1708688">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r>
            </a:tbl>
          </a:graphicData>
        </a:graphic>
      </p:graphicFrame>
      <p:pic>
        <p:nvPicPr>
          <p:cNvPr id="12" name="Picture 13" descr="boy_playing_video_games_hg_clr.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92213" y="-27384"/>
            <a:ext cx="1163180" cy="1746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32769189"/>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3060" y="69071"/>
            <a:ext cx="1588284" cy="1588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6"/>
          <p:cNvSpPr txBox="1">
            <a:spLocks noChangeArrowheads="1"/>
          </p:cNvSpPr>
          <p:nvPr/>
        </p:nvSpPr>
        <p:spPr bwMode="auto">
          <a:xfrm>
            <a:off x="-274281" y="1262885"/>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p</a:t>
            </a:r>
            <a:r>
              <a:rPr lang="en-GB" sz="2800" b="1" i="1" u="sng" dirty="0" err="1">
                <a:solidFill>
                  <a:srgbClr val="0000FF"/>
                </a:solidFill>
                <a:latin typeface="Calibri" panose="020F0502020204030204" pitchFamily="34" charset="0"/>
                <a:cs typeface="Arial" panose="020B0604020202020204" pitchFamily="34" charset="0"/>
              </a:rPr>
              <a:t>oi</a:t>
            </a:r>
            <a:r>
              <a:rPr lang="en-GB" sz="2800" b="1" dirty="0" err="1">
                <a:solidFill>
                  <a:prstClr val="black"/>
                </a:solidFill>
                <a:latin typeface="Calibri" panose="020F0502020204030204" pitchFamily="34" charset="0"/>
                <a:cs typeface="Arial" panose="020B0604020202020204" pitchFamily="34" charset="0"/>
              </a:rPr>
              <a:t>sson</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7" name="Oval 23"/>
          <p:cNvSpPr>
            <a:spLocks noChangeArrowheads="1"/>
          </p:cNvSpPr>
          <p:nvPr/>
        </p:nvSpPr>
        <p:spPr bwMode="auto">
          <a:xfrm>
            <a:off x="37662" y="69071"/>
            <a:ext cx="710773" cy="59785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dirty="0" err="1">
                <a:solidFill>
                  <a:prstClr val="black"/>
                </a:solidFill>
                <a:latin typeface="AntigoniBd" pitchFamily="34" charset="0"/>
                <a:ea typeface="Batang" panose="02030600000101010101" pitchFamily="18" charset="-127"/>
              </a:rPr>
              <a:t>oi</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8" name="Oval 23"/>
          <p:cNvSpPr>
            <a:spLocks noChangeArrowheads="1"/>
          </p:cNvSpPr>
          <p:nvPr/>
        </p:nvSpPr>
        <p:spPr bwMode="auto">
          <a:xfrm>
            <a:off x="2351734" y="44625"/>
            <a:ext cx="705906" cy="575202"/>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ui</a:t>
            </a:r>
          </a:p>
        </p:txBody>
      </p:sp>
      <p:pic>
        <p:nvPicPr>
          <p:cNvPr id="9" name="Picture 8"/>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75486" y="379415"/>
            <a:ext cx="1185374" cy="1185374"/>
          </a:xfrm>
          <a:prstGeom prst="rect">
            <a:avLst/>
          </a:prstGeom>
        </p:spPr>
      </p:pic>
      <p:sp>
        <p:nvSpPr>
          <p:cNvPr id="10" name="Text Box 36"/>
          <p:cNvSpPr txBox="1">
            <a:spLocks noChangeArrowheads="1"/>
          </p:cNvSpPr>
          <p:nvPr/>
        </p:nvSpPr>
        <p:spPr bwMode="auto">
          <a:xfrm>
            <a:off x="1587202" y="1262885"/>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err="1">
                <a:solidFill>
                  <a:prstClr val="black"/>
                </a:solidFill>
                <a:latin typeface="Calibri" panose="020F0502020204030204" pitchFamily="34" charset="0"/>
                <a:cs typeface="Arial" panose="020B0604020202020204" pitchFamily="34" charset="0"/>
              </a:rPr>
              <a:t>O</a:t>
            </a:r>
            <a:r>
              <a:rPr lang="en-GB" sz="2800" b="1" i="1" u="sng" dirty="0" err="1">
                <a:solidFill>
                  <a:srgbClr val="0000FF"/>
                </a:solidFill>
                <a:latin typeface="Calibri" panose="020F0502020204030204" pitchFamily="34" charset="0"/>
                <a:cs typeface="Arial" panose="020B0604020202020204" pitchFamily="34" charset="0"/>
              </a:rPr>
              <a:t>ui</a:t>
            </a:r>
            <a:r>
              <a:rPr lang="en-GB" sz="2800" b="1" dirty="0">
                <a:solidFill>
                  <a:prstClr val="black"/>
                </a:solidFill>
                <a:latin typeface="Calibri" panose="020F0502020204030204" pitchFamily="34" charset="0"/>
                <a:cs typeface="Arial" panose="020B0604020202020204" pitchFamily="34" charset="0"/>
              </a:rPr>
              <a:t>!</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14" name="Rectangle 13"/>
          <p:cNvSpPr/>
          <p:nvPr/>
        </p:nvSpPr>
        <p:spPr>
          <a:xfrm>
            <a:off x="5220072" y="1096189"/>
            <a:ext cx="1224136" cy="604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endParaRPr>
          </a:p>
        </p:txBody>
      </p:sp>
      <p:sp>
        <p:nvSpPr>
          <p:cNvPr id="13" name="Oval 23"/>
          <p:cNvSpPr>
            <a:spLocks noChangeArrowheads="1"/>
          </p:cNvSpPr>
          <p:nvPr/>
        </p:nvSpPr>
        <p:spPr bwMode="auto">
          <a:xfrm>
            <a:off x="4615509" y="44624"/>
            <a:ext cx="732080" cy="575203"/>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dirty="0" err="1">
                <a:solidFill>
                  <a:prstClr val="black"/>
                </a:solidFill>
                <a:latin typeface="AntigoniBd" pitchFamily="34" charset="0"/>
                <a:ea typeface="Batang" panose="02030600000101010101" pitchFamily="18" charset="-127"/>
              </a:rPr>
              <a:t>eu</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11" name="Text Box 36"/>
          <p:cNvSpPr txBox="1">
            <a:spLocks noChangeArrowheads="1"/>
          </p:cNvSpPr>
          <p:nvPr/>
        </p:nvSpPr>
        <p:spPr bwMode="auto">
          <a:xfrm>
            <a:off x="4404506" y="1262885"/>
            <a:ext cx="2195512" cy="519112"/>
          </a:xfrm>
          <a:prstGeom prst="rect">
            <a:avLst/>
          </a:prstGeom>
          <a:noFill/>
          <a:ln>
            <a:no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j</a:t>
            </a:r>
            <a:r>
              <a:rPr lang="en-GB" sz="2800" b="1" i="1" u="sng" dirty="0" err="1">
                <a:solidFill>
                  <a:srgbClr val="0000FF"/>
                </a:solidFill>
                <a:latin typeface="Calibri" panose="020F0502020204030204" pitchFamily="34" charset="0"/>
                <a:cs typeface="Arial" panose="020B0604020202020204" pitchFamily="34" charset="0"/>
              </a:rPr>
              <a:t>eu</a:t>
            </a:r>
            <a:r>
              <a:rPr lang="en-GB" sz="2800" b="1" dirty="0" err="1">
                <a:solidFill>
                  <a:prstClr val="black"/>
                </a:solidFill>
                <a:latin typeface="Calibri" panose="020F0502020204030204" pitchFamily="34" charset="0"/>
                <a:cs typeface="Arial" panose="020B0604020202020204" pitchFamily="34" charset="0"/>
              </a:rPr>
              <a:t>-vidéo</a:t>
            </a:r>
            <a:endParaRPr lang="en-GB" sz="2800" b="1" u="sng" dirty="0">
              <a:solidFill>
                <a:prstClr val="black"/>
              </a:solidFill>
              <a:latin typeface="Calibri" panose="020F0502020204030204" pitchFamily="34" charset="0"/>
              <a:cs typeface="Times New Roman" panose="02020603050405020304" pitchFamily="18" charset="0"/>
            </a:endParaRPr>
          </a:p>
        </p:txBody>
      </p:sp>
      <p:pic>
        <p:nvPicPr>
          <p:cNvPr id="15" name="Picture 16" descr="scissors_cut_hg_clr.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65221" y="212064"/>
            <a:ext cx="1945129" cy="154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36"/>
          <p:cNvSpPr txBox="1">
            <a:spLocks noChangeArrowheads="1"/>
          </p:cNvSpPr>
          <p:nvPr/>
        </p:nvSpPr>
        <p:spPr bwMode="auto">
          <a:xfrm>
            <a:off x="6600018" y="1246998"/>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les </a:t>
            </a:r>
            <a:r>
              <a:rPr lang="en-GB" sz="2800" b="1" dirty="0" err="1">
                <a:solidFill>
                  <a:prstClr val="black"/>
                </a:solidFill>
                <a:latin typeface="Calibri" panose="020F0502020204030204" pitchFamily="34" charset="0"/>
                <a:cs typeface="Arial" panose="020B0604020202020204" pitchFamily="34" charset="0"/>
              </a:rPr>
              <a:t>cise</a:t>
            </a:r>
            <a:r>
              <a:rPr lang="en-GB" sz="2800" b="1" i="1" u="sng" dirty="0" err="1">
                <a:solidFill>
                  <a:srgbClr val="0000FF"/>
                </a:solidFill>
                <a:latin typeface="Calibri" panose="020F0502020204030204" pitchFamily="34" charset="0"/>
                <a:cs typeface="Arial" panose="020B0604020202020204" pitchFamily="34" charset="0"/>
              </a:rPr>
              <a:t>au</a:t>
            </a:r>
            <a:r>
              <a:rPr lang="en-GB" sz="2800" b="1" dirty="0" err="1">
                <a:solidFill>
                  <a:prstClr val="black"/>
                </a:solidFill>
                <a:latin typeface="Calibri" panose="020F0502020204030204" pitchFamily="34" charset="0"/>
                <a:cs typeface="Arial" panose="020B0604020202020204" pitchFamily="34" charset="0"/>
              </a:rPr>
              <a:t>x</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17" name="Oval 23"/>
          <p:cNvSpPr>
            <a:spLocks noChangeArrowheads="1"/>
          </p:cNvSpPr>
          <p:nvPr/>
        </p:nvSpPr>
        <p:spPr bwMode="auto">
          <a:xfrm>
            <a:off x="6911183" y="44625"/>
            <a:ext cx="675564" cy="62229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dirty="0">
                <a:solidFill>
                  <a:prstClr val="black"/>
                </a:solidFill>
                <a:latin typeface="AntigoniBd" pitchFamily="34" charset="0"/>
                <a:ea typeface="Batang" panose="02030600000101010101" pitchFamily="18" charset="-127"/>
                <a:cs typeface="Arial" panose="020B0604020202020204" pitchFamily="34" charset="0"/>
              </a:rPr>
              <a:t>au</a:t>
            </a:r>
          </a:p>
        </p:txBody>
      </p:sp>
      <p:pic>
        <p:nvPicPr>
          <p:cNvPr id="18" name="Picture 24" descr="chicken_eating_hg_clr.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40620" y="1403017"/>
            <a:ext cx="1249362"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36"/>
          <p:cNvSpPr txBox="1">
            <a:spLocks noChangeArrowheads="1"/>
          </p:cNvSpPr>
          <p:nvPr/>
        </p:nvSpPr>
        <p:spPr bwMode="auto">
          <a:xfrm>
            <a:off x="-430212" y="2973925"/>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a:t>
            </a:r>
            <a:r>
              <a:rPr lang="en-GB" sz="2800" b="1" dirty="0" err="1">
                <a:solidFill>
                  <a:prstClr val="black"/>
                </a:solidFill>
                <a:latin typeface="Calibri" panose="020F0502020204030204" pitchFamily="34" charset="0"/>
                <a:cs typeface="Arial" panose="020B0604020202020204" pitchFamily="34" charset="0"/>
              </a:rPr>
              <a:t>p</a:t>
            </a:r>
            <a:r>
              <a:rPr lang="en-GB" sz="2800" b="1" i="1" u="sng" dirty="0" err="1">
                <a:solidFill>
                  <a:srgbClr val="FF0000"/>
                </a:solidFill>
                <a:latin typeface="Calibri" panose="020F0502020204030204" pitchFamily="34" charset="0"/>
                <a:cs typeface="Arial" panose="020B0604020202020204" pitchFamily="34" charset="0"/>
              </a:rPr>
              <a:t>ou</a:t>
            </a:r>
            <a:r>
              <a:rPr lang="en-GB" sz="2800" b="1" dirty="0" err="1">
                <a:solidFill>
                  <a:prstClr val="black"/>
                </a:solidFill>
                <a:latin typeface="Calibri" panose="020F0502020204030204" pitchFamily="34" charset="0"/>
                <a:cs typeface="Arial" panose="020B0604020202020204" pitchFamily="34" charset="0"/>
              </a:rPr>
              <a:t>le</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20" name="Oval 34"/>
          <p:cNvSpPr>
            <a:spLocks noChangeArrowheads="1"/>
          </p:cNvSpPr>
          <p:nvPr/>
        </p:nvSpPr>
        <p:spPr bwMode="auto">
          <a:xfrm>
            <a:off x="14155" y="1781998"/>
            <a:ext cx="778905" cy="59596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dirty="0" err="1">
                <a:solidFill>
                  <a:prstClr val="black"/>
                </a:solidFill>
                <a:latin typeface="AntigoniBd" pitchFamily="34" charset="0"/>
                <a:ea typeface="Batang" panose="02030600000101010101" pitchFamily="18" charset="-127"/>
              </a:rPr>
              <a:t>ou</a:t>
            </a:r>
            <a:endParaRPr lang="en-GB" sz="4000" b="1" dirty="0">
              <a:solidFill>
                <a:prstClr val="black"/>
              </a:solidFill>
              <a:latin typeface="AntigoniBd" pitchFamily="34" charset="0"/>
              <a:ea typeface="Batang" panose="02030600000101010101" pitchFamily="18" charset="-127"/>
              <a:cs typeface="Arial" panose="020B0604020202020204" pitchFamily="34" charset="0"/>
            </a:endParaRPr>
          </a:p>
        </p:txBody>
      </p:sp>
      <p:sp>
        <p:nvSpPr>
          <p:cNvPr id="21" name="Text Box 36"/>
          <p:cNvSpPr txBox="1">
            <a:spLocks noChangeArrowheads="1"/>
          </p:cNvSpPr>
          <p:nvPr/>
        </p:nvSpPr>
        <p:spPr bwMode="auto">
          <a:xfrm>
            <a:off x="1761200" y="2976306"/>
            <a:ext cx="21955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m</a:t>
            </a:r>
            <a:r>
              <a:rPr lang="en-GB" sz="2800" b="1" i="1" u="sng" dirty="0">
                <a:solidFill>
                  <a:srgbClr val="0000FF"/>
                </a:solidFill>
                <a:latin typeface="Calibri" panose="020F0502020204030204" pitchFamily="34" charset="0"/>
                <a:cs typeface="Arial" panose="020B0604020202020204" pitchFamily="34" charset="0"/>
              </a:rPr>
              <a:t>i</a:t>
            </a:r>
            <a:r>
              <a:rPr lang="en-GB" sz="2800" b="1" dirty="0">
                <a:solidFill>
                  <a:prstClr val="black"/>
                </a:solidFill>
                <a:latin typeface="Calibri" panose="020F0502020204030204" pitchFamily="34" charset="0"/>
                <a:cs typeface="Arial" panose="020B0604020202020204" pitchFamily="34" charset="0"/>
              </a:rPr>
              <a:t>d</a:t>
            </a:r>
            <a:r>
              <a:rPr lang="en-GB" sz="2800" b="1" i="1" u="sng" dirty="0">
                <a:solidFill>
                  <a:srgbClr val="0000FF"/>
                </a:solidFill>
                <a:latin typeface="Calibri" panose="020F0502020204030204" pitchFamily="34" charset="0"/>
                <a:cs typeface="Arial" panose="020B0604020202020204" pitchFamily="34" charset="0"/>
              </a:rPr>
              <a:t>i</a:t>
            </a:r>
            <a:endParaRPr lang="en-GB" sz="2800" b="1" i="1" u="sng" dirty="0">
              <a:solidFill>
                <a:srgbClr val="0000FF"/>
              </a:solidFill>
              <a:latin typeface="Calibri" panose="020F0502020204030204" pitchFamily="34" charset="0"/>
              <a:cs typeface="Times New Roman" panose="02020603050405020304" pitchFamily="18" charset="0"/>
            </a:endParaRPr>
          </a:p>
        </p:txBody>
      </p:sp>
      <p:pic>
        <p:nvPicPr>
          <p:cNvPr id="22" name="Picture 71" descr="MCHH02154_0000[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25004" y="1841216"/>
            <a:ext cx="1266726" cy="12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23"/>
          <p:cNvSpPr>
            <a:spLocks noChangeArrowheads="1"/>
          </p:cNvSpPr>
          <p:nvPr/>
        </p:nvSpPr>
        <p:spPr bwMode="auto">
          <a:xfrm>
            <a:off x="2309475" y="1788007"/>
            <a:ext cx="683568" cy="58995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i</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sp>
        <p:nvSpPr>
          <p:cNvPr id="24" name="Text Box 36"/>
          <p:cNvSpPr txBox="1">
            <a:spLocks noChangeArrowheads="1"/>
          </p:cNvSpPr>
          <p:nvPr/>
        </p:nvSpPr>
        <p:spPr bwMode="auto">
          <a:xfrm>
            <a:off x="4392146" y="2971543"/>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les l</a:t>
            </a:r>
            <a:r>
              <a:rPr lang="en-GB" sz="2800" b="1" i="1" u="sng" dirty="0">
                <a:solidFill>
                  <a:srgbClr val="FF0000"/>
                </a:solidFill>
                <a:latin typeface="Calibri" panose="020F0502020204030204" pitchFamily="34" charset="0"/>
                <a:cs typeface="Arial" panose="020B0604020202020204" pitchFamily="34" charset="0"/>
              </a:rPr>
              <a:t>u</a:t>
            </a:r>
            <a:r>
              <a:rPr lang="en-GB" sz="2800" b="1" dirty="0">
                <a:solidFill>
                  <a:prstClr val="black"/>
                </a:solidFill>
                <a:latin typeface="Calibri" panose="020F0502020204030204" pitchFamily="34" charset="0"/>
                <a:cs typeface="Arial" panose="020B0604020202020204" pitchFamily="34" charset="0"/>
              </a:rPr>
              <a:t>nettes</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25" name="Oval 23"/>
          <p:cNvSpPr>
            <a:spLocks noChangeArrowheads="1"/>
          </p:cNvSpPr>
          <p:nvPr/>
        </p:nvSpPr>
        <p:spPr bwMode="auto">
          <a:xfrm>
            <a:off x="4647481" y="1781834"/>
            <a:ext cx="732080" cy="580077"/>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u</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504006" y="1919735"/>
            <a:ext cx="1145224" cy="1141407"/>
          </a:xfrm>
          <a:prstGeom prst="rect">
            <a:avLst/>
          </a:prstGeom>
        </p:spPr>
      </p:pic>
      <p:sp>
        <p:nvSpPr>
          <p:cNvPr id="28" name="Text Box 36"/>
          <p:cNvSpPr txBox="1">
            <a:spLocks noChangeArrowheads="1"/>
          </p:cNvSpPr>
          <p:nvPr/>
        </p:nvSpPr>
        <p:spPr bwMode="auto">
          <a:xfrm>
            <a:off x="6361810" y="2971542"/>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b</a:t>
            </a:r>
            <a:r>
              <a:rPr lang="en-GB" sz="2800" b="1" i="1" u="sng" dirty="0" err="1">
                <a:solidFill>
                  <a:srgbClr val="0000FF"/>
                </a:solidFill>
                <a:latin typeface="Calibri" panose="020F0502020204030204" pitchFamily="34" charset="0"/>
                <a:cs typeface="Arial" panose="020B0604020202020204" pitchFamily="34" charset="0"/>
              </a:rPr>
              <a:t>é</a:t>
            </a:r>
            <a:r>
              <a:rPr lang="en-GB" sz="2800" b="1" dirty="0" err="1">
                <a:solidFill>
                  <a:prstClr val="black"/>
                </a:solidFill>
                <a:latin typeface="Calibri" panose="020F0502020204030204" pitchFamily="34" charset="0"/>
                <a:cs typeface="Arial" panose="020B0604020202020204" pitchFamily="34" charset="0"/>
              </a:rPr>
              <a:t>b</a:t>
            </a:r>
            <a:r>
              <a:rPr lang="en-GB" sz="2800" b="1" i="1" u="sng" dirty="0" err="1">
                <a:solidFill>
                  <a:srgbClr val="0000FF"/>
                </a:solidFill>
                <a:latin typeface="Calibri" panose="020F0502020204030204" pitchFamily="34" charset="0"/>
                <a:cs typeface="Arial" panose="020B0604020202020204" pitchFamily="34" charset="0"/>
              </a:rPr>
              <a:t>é</a:t>
            </a:r>
            <a:endParaRPr lang="en-GB" sz="2800" b="1" i="1" u="sng" dirty="0">
              <a:solidFill>
                <a:srgbClr val="0000FF"/>
              </a:solidFill>
              <a:latin typeface="Calibri" panose="020F0502020204030204" pitchFamily="34" charset="0"/>
              <a:cs typeface="Times New Roman" panose="02020603050405020304" pitchFamily="18" charset="0"/>
            </a:endParaRPr>
          </a:p>
        </p:txBody>
      </p:sp>
      <p:sp>
        <p:nvSpPr>
          <p:cNvPr id="29" name="Oval 23"/>
          <p:cNvSpPr>
            <a:spLocks noChangeArrowheads="1"/>
          </p:cNvSpPr>
          <p:nvPr/>
        </p:nvSpPr>
        <p:spPr bwMode="auto">
          <a:xfrm>
            <a:off x="6907191" y="1759876"/>
            <a:ext cx="710382" cy="573161"/>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é</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38428" y="1841216"/>
            <a:ext cx="994771" cy="1363209"/>
          </a:xfrm>
          <a:prstGeom prst="rect">
            <a:avLst/>
          </a:prstGeom>
        </p:spPr>
      </p:pic>
      <p:pic>
        <p:nvPicPr>
          <p:cNvPr id="31" name="Picture 20" descr="red_nosed_man_hg_clr.gif"/>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008773" y="3411106"/>
            <a:ext cx="1204367" cy="173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36"/>
          <p:cNvSpPr txBox="1">
            <a:spLocks noChangeArrowheads="1"/>
          </p:cNvSpPr>
          <p:nvPr/>
        </p:nvSpPr>
        <p:spPr bwMode="auto">
          <a:xfrm>
            <a:off x="-584556" y="4627208"/>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n</a:t>
            </a:r>
            <a:r>
              <a:rPr lang="en-GB" sz="2800" b="1" i="1" u="sng" dirty="0" err="1">
                <a:solidFill>
                  <a:srgbClr val="0000FF"/>
                </a:solidFill>
                <a:latin typeface="Calibri" panose="020F0502020204030204" pitchFamily="34" charset="0"/>
                <a:cs typeface="Arial" panose="020B0604020202020204" pitchFamily="34" charset="0"/>
              </a:rPr>
              <a:t>ez</a:t>
            </a:r>
            <a:endParaRPr lang="en-GB" sz="2800" b="1" i="1" u="sng" dirty="0">
              <a:solidFill>
                <a:srgbClr val="0000FF"/>
              </a:solidFill>
              <a:latin typeface="Calibri" panose="020F0502020204030204" pitchFamily="34" charset="0"/>
              <a:cs typeface="Times New Roman" panose="02020603050405020304" pitchFamily="18" charset="0"/>
            </a:endParaRPr>
          </a:p>
        </p:txBody>
      </p:sp>
      <p:sp>
        <p:nvSpPr>
          <p:cNvPr id="33" name="Oval 23"/>
          <p:cNvSpPr>
            <a:spLocks noChangeArrowheads="1"/>
          </p:cNvSpPr>
          <p:nvPr/>
        </p:nvSpPr>
        <p:spPr bwMode="auto">
          <a:xfrm>
            <a:off x="37662" y="3490729"/>
            <a:ext cx="727081" cy="60303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ez</a:t>
            </a:r>
          </a:p>
        </p:txBody>
      </p:sp>
      <p:sp>
        <p:nvSpPr>
          <p:cNvPr id="34" name="Text Box 36"/>
          <p:cNvSpPr txBox="1">
            <a:spLocks noChangeArrowheads="1"/>
          </p:cNvSpPr>
          <p:nvPr/>
        </p:nvSpPr>
        <p:spPr bwMode="auto">
          <a:xfrm>
            <a:off x="1754268" y="4622445"/>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err="1">
                <a:solidFill>
                  <a:prstClr val="black"/>
                </a:solidFill>
                <a:latin typeface="Calibri" panose="020F0502020204030204" pitchFamily="34" charset="0"/>
                <a:cs typeface="Arial" panose="020B0604020202020204" pitchFamily="34" charset="0"/>
              </a:rPr>
              <a:t>dans</a:t>
            </a:r>
            <a:r>
              <a:rPr lang="en-GB" sz="2800" b="1" i="1" u="sng" dirty="0" err="1">
                <a:solidFill>
                  <a:srgbClr val="0000FF"/>
                </a:solidFill>
                <a:latin typeface="Calibri" panose="020F0502020204030204" pitchFamily="34" charset="0"/>
                <a:cs typeface="Arial" panose="020B0604020202020204" pitchFamily="34" charset="0"/>
              </a:rPr>
              <a:t>er</a:t>
            </a:r>
            <a:endParaRPr lang="en-GB" sz="2800" b="1" i="1" u="sng" dirty="0">
              <a:solidFill>
                <a:srgbClr val="0000FF"/>
              </a:solidFill>
              <a:latin typeface="Calibri" panose="020F0502020204030204" pitchFamily="34" charset="0"/>
              <a:cs typeface="Times New Roman" panose="02020603050405020304" pitchFamily="18" charset="0"/>
            </a:endParaRPr>
          </a:p>
        </p:txBody>
      </p:sp>
      <p:pic>
        <p:nvPicPr>
          <p:cNvPr id="35" name="Picture 29" descr="Homer fingers.gif"/>
          <p:cNvPicPr>
            <a:picLocks noChangeAspect="1"/>
          </p:cNvPicPr>
          <p:nvPr/>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80620" y="3490729"/>
            <a:ext cx="818977" cy="163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Oval 23"/>
          <p:cNvSpPr>
            <a:spLocks noChangeArrowheads="1"/>
          </p:cNvSpPr>
          <p:nvPr/>
        </p:nvSpPr>
        <p:spPr bwMode="auto">
          <a:xfrm>
            <a:off x="2328350" y="3497799"/>
            <a:ext cx="742594" cy="657200"/>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er</a:t>
            </a:r>
          </a:p>
        </p:txBody>
      </p:sp>
      <p:sp>
        <p:nvSpPr>
          <p:cNvPr id="37" name="Text Box 36"/>
          <p:cNvSpPr txBox="1">
            <a:spLocks noChangeArrowheads="1"/>
          </p:cNvSpPr>
          <p:nvPr/>
        </p:nvSpPr>
        <p:spPr bwMode="auto">
          <a:xfrm>
            <a:off x="-576644" y="6375843"/>
            <a:ext cx="21955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a:solidFill>
                  <a:prstClr val="black"/>
                </a:solidFill>
                <a:latin typeface="Calibri" panose="020F0502020204030204" pitchFamily="34" charset="0"/>
                <a:cs typeface="Arial" panose="020B0604020202020204" pitchFamily="34" charset="0"/>
              </a:rPr>
              <a:t>le v</a:t>
            </a:r>
            <a:r>
              <a:rPr lang="en-GB" sz="2800" b="1" i="1" u="sng">
                <a:solidFill>
                  <a:srgbClr val="0000FF"/>
                </a:solidFill>
                <a:latin typeface="Calibri" panose="020F0502020204030204" pitchFamily="34" charset="0"/>
                <a:cs typeface="Arial" panose="020B0604020202020204" pitchFamily="34" charset="0"/>
              </a:rPr>
              <a:t>in</a:t>
            </a:r>
            <a:endParaRPr lang="en-GB" sz="2800" b="1" i="1" u="sng">
              <a:solidFill>
                <a:srgbClr val="0000FF"/>
              </a:solidFill>
              <a:latin typeface="Calibri" panose="020F0502020204030204" pitchFamily="34" charset="0"/>
              <a:cs typeface="Times New Roman" panose="02020603050405020304" pitchFamily="18" charset="0"/>
            </a:endParaRPr>
          </a:p>
        </p:txBody>
      </p:sp>
      <p:pic>
        <p:nvPicPr>
          <p:cNvPr id="38" name="Picture 14" descr="ice_bucket_wine_chilling_hg_clr.gif"/>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87287" y="5128683"/>
            <a:ext cx="139065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Oval 23"/>
          <p:cNvSpPr>
            <a:spLocks noChangeArrowheads="1"/>
          </p:cNvSpPr>
          <p:nvPr/>
        </p:nvSpPr>
        <p:spPr bwMode="auto">
          <a:xfrm>
            <a:off x="63921" y="5223171"/>
            <a:ext cx="677045" cy="570229"/>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in</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sp>
        <p:nvSpPr>
          <p:cNvPr id="40" name="Text Box 36"/>
          <p:cNvSpPr txBox="1">
            <a:spLocks noChangeArrowheads="1"/>
          </p:cNvSpPr>
          <p:nvPr/>
        </p:nvSpPr>
        <p:spPr bwMode="auto">
          <a:xfrm>
            <a:off x="2005486" y="6355373"/>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serp</a:t>
            </a:r>
            <a:r>
              <a:rPr lang="en-GB" sz="2800" b="1" i="1" u="sng" dirty="0">
                <a:solidFill>
                  <a:srgbClr val="0000FF"/>
                </a:solidFill>
                <a:latin typeface="Calibri" panose="020F0502020204030204" pitchFamily="34" charset="0"/>
                <a:cs typeface="Arial" panose="020B0604020202020204" pitchFamily="34" charset="0"/>
              </a:rPr>
              <a:t>en</a:t>
            </a:r>
            <a:r>
              <a:rPr lang="en-GB" sz="2800" b="1" dirty="0">
                <a:solidFill>
                  <a:prstClr val="black"/>
                </a:solidFill>
                <a:latin typeface="Calibri" panose="020F0502020204030204" pitchFamily="34" charset="0"/>
                <a:cs typeface="Arial" panose="020B0604020202020204" pitchFamily="34" charset="0"/>
              </a:rPr>
              <a:t>t</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41" name="Oval 28"/>
          <p:cNvSpPr>
            <a:spLocks noChangeArrowheads="1"/>
          </p:cNvSpPr>
          <p:nvPr/>
        </p:nvSpPr>
        <p:spPr bwMode="auto">
          <a:xfrm>
            <a:off x="2351734" y="5179623"/>
            <a:ext cx="773270" cy="61377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en</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pic>
        <p:nvPicPr>
          <p:cNvPr id="42" name="Picture 41"/>
          <p:cNvPicPr>
            <a:picLocks noChangeAspect="1"/>
          </p:cNvPicPr>
          <p:nvPr/>
        </p:nvPicPr>
        <p:blipFill>
          <a:blip r:embed="rId1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73545" y="5231423"/>
            <a:ext cx="1215906" cy="1163041"/>
          </a:xfrm>
          <a:prstGeom prst="rect">
            <a:avLst/>
          </a:prstGeom>
        </p:spPr>
      </p:pic>
      <p:sp>
        <p:nvSpPr>
          <p:cNvPr id="44" name="Text Box 36"/>
          <p:cNvSpPr txBox="1">
            <a:spLocks noChangeArrowheads="1"/>
          </p:cNvSpPr>
          <p:nvPr/>
        </p:nvSpPr>
        <p:spPr bwMode="auto">
          <a:xfrm>
            <a:off x="6608192" y="4673868"/>
            <a:ext cx="25003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a:t>
            </a:r>
            <a:r>
              <a:rPr lang="en-GB" sz="2800" b="1" dirty="0" err="1">
                <a:solidFill>
                  <a:prstClr val="black"/>
                </a:solidFill>
                <a:latin typeface="Calibri" panose="020F0502020204030204" pitchFamily="34" charset="0"/>
                <a:cs typeface="Arial" panose="020B0604020202020204" pitchFamily="34" charset="0"/>
              </a:rPr>
              <a:t>monta</a:t>
            </a:r>
            <a:r>
              <a:rPr lang="en-GB" sz="2800" b="1" i="1" u="sng" dirty="0" err="1">
                <a:solidFill>
                  <a:srgbClr val="FF0000"/>
                </a:solidFill>
                <a:latin typeface="Calibri" panose="020F0502020204030204" pitchFamily="34" charset="0"/>
                <a:cs typeface="Arial" panose="020B0604020202020204" pitchFamily="34" charset="0"/>
              </a:rPr>
              <a:t>gn</a:t>
            </a:r>
            <a:r>
              <a:rPr lang="en-GB" sz="2800" b="1" dirty="0" err="1">
                <a:solidFill>
                  <a:prstClr val="black"/>
                </a:solidFill>
                <a:latin typeface="Calibri" panose="020F0502020204030204" pitchFamily="34" charset="0"/>
                <a:cs typeface="Arial" panose="020B0604020202020204" pitchFamily="34" charset="0"/>
              </a:rPr>
              <a:t>e</a:t>
            </a:r>
            <a:endParaRPr lang="en-GB" sz="2800" b="1" u="sng" dirty="0">
              <a:solidFill>
                <a:prstClr val="black"/>
              </a:solidFill>
              <a:latin typeface="Calibri" panose="020F0502020204030204" pitchFamily="34" charset="0"/>
              <a:cs typeface="Times New Roman" panose="02020603050405020304" pitchFamily="18" charset="0"/>
            </a:endParaRPr>
          </a:p>
        </p:txBody>
      </p:sp>
      <p:pic>
        <p:nvPicPr>
          <p:cNvPr id="45" name="Picture 31" descr="32806940"/>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7664339" y="4733992"/>
            <a:ext cx="1570037"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 Box 36"/>
          <p:cNvSpPr txBox="1">
            <a:spLocks noChangeArrowheads="1"/>
          </p:cNvSpPr>
          <p:nvPr/>
        </p:nvSpPr>
        <p:spPr bwMode="auto">
          <a:xfrm>
            <a:off x="6620373" y="6394464"/>
            <a:ext cx="2195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pollu</a:t>
            </a:r>
            <a:r>
              <a:rPr lang="en-GB" sz="2800" b="1" i="1" u="sng" dirty="0">
                <a:solidFill>
                  <a:srgbClr val="FF0000"/>
                </a:solidFill>
                <a:latin typeface="Calibri" panose="020F0502020204030204" pitchFamily="34" charset="0"/>
                <a:cs typeface="Arial" panose="020B0604020202020204" pitchFamily="34" charset="0"/>
              </a:rPr>
              <a:t>tion</a:t>
            </a:r>
            <a:endParaRPr lang="en-GB" sz="2800" b="1" i="1" u="sng" dirty="0">
              <a:solidFill>
                <a:srgbClr val="FF0000"/>
              </a:solidFill>
              <a:latin typeface="Calibri" panose="020F0502020204030204" pitchFamily="34" charset="0"/>
              <a:cs typeface="Times New Roman" panose="02020603050405020304" pitchFamily="18" charset="0"/>
            </a:endParaRPr>
          </a:p>
        </p:txBody>
      </p:sp>
      <p:sp>
        <p:nvSpPr>
          <p:cNvPr id="47" name="Oval 23"/>
          <p:cNvSpPr>
            <a:spLocks noChangeArrowheads="1"/>
          </p:cNvSpPr>
          <p:nvPr/>
        </p:nvSpPr>
        <p:spPr bwMode="auto">
          <a:xfrm>
            <a:off x="6904140" y="5197088"/>
            <a:ext cx="1079500" cy="719138"/>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tion</a:t>
            </a:r>
          </a:p>
        </p:txBody>
      </p:sp>
      <p:sp>
        <p:nvSpPr>
          <p:cNvPr id="48" name="Oval 23"/>
          <p:cNvSpPr>
            <a:spLocks noChangeArrowheads="1"/>
          </p:cNvSpPr>
          <p:nvPr/>
        </p:nvSpPr>
        <p:spPr bwMode="auto">
          <a:xfrm>
            <a:off x="4624297" y="3486840"/>
            <a:ext cx="767741" cy="679117"/>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qu</a:t>
            </a:r>
          </a:p>
        </p:txBody>
      </p:sp>
      <p:sp>
        <p:nvSpPr>
          <p:cNvPr id="49" name="Oval 23"/>
          <p:cNvSpPr>
            <a:spLocks noChangeArrowheads="1"/>
          </p:cNvSpPr>
          <p:nvPr/>
        </p:nvSpPr>
        <p:spPr bwMode="auto">
          <a:xfrm>
            <a:off x="6893749" y="3517807"/>
            <a:ext cx="772561" cy="661654"/>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cs typeface="Arial" panose="020B0604020202020204" pitchFamily="34" charset="0"/>
              </a:rPr>
              <a:t>gn</a:t>
            </a:r>
          </a:p>
        </p:txBody>
      </p:sp>
      <p:sp>
        <p:nvSpPr>
          <p:cNvPr id="50" name="Text Box 36"/>
          <p:cNvSpPr txBox="1">
            <a:spLocks noChangeArrowheads="1"/>
          </p:cNvSpPr>
          <p:nvPr/>
        </p:nvSpPr>
        <p:spPr bwMode="auto">
          <a:xfrm>
            <a:off x="3916612" y="6368564"/>
            <a:ext cx="2500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le </a:t>
            </a:r>
            <a:r>
              <a:rPr lang="en-GB" sz="2800" b="1" dirty="0" err="1">
                <a:solidFill>
                  <a:prstClr val="black"/>
                </a:solidFill>
                <a:latin typeface="Calibri" panose="020F0502020204030204" pitchFamily="34" charset="0"/>
                <a:cs typeface="Arial" panose="020B0604020202020204" pitchFamily="34" charset="0"/>
              </a:rPr>
              <a:t>p</a:t>
            </a:r>
            <a:r>
              <a:rPr lang="en-GB" sz="2800" b="1" i="1" u="sng" dirty="0" err="1">
                <a:solidFill>
                  <a:srgbClr val="0000FF"/>
                </a:solidFill>
                <a:latin typeface="Calibri" panose="020F0502020204030204" pitchFamily="34" charset="0"/>
                <a:cs typeface="Arial" panose="020B0604020202020204" pitchFamily="34" charset="0"/>
              </a:rPr>
              <a:t>on</a:t>
            </a:r>
            <a:r>
              <a:rPr lang="en-GB" sz="2800" b="1" dirty="0" err="1">
                <a:solidFill>
                  <a:prstClr val="black"/>
                </a:solidFill>
                <a:latin typeface="Calibri" panose="020F0502020204030204" pitchFamily="34" charset="0"/>
                <a:cs typeface="Arial" panose="020B0604020202020204" pitchFamily="34" charset="0"/>
              </a:rPr>
              <a:t>t</a:t>
            </a:r>
            <a:endParaRPr lang="en-GB" sz="2800" b="1" u="sng" dirty="0">
              <a:solidFill>
                <a:prstClr val="black"/>
              </a:solidFill>
              <a:latin typeface="Calibri" panose="020F0502020204030204" pitchFamily="34" charset="0"/>
              <a:cs typeface="Times New Roman" panose="02020603050405020304" pitchFamily="18" charset="0"/>
            </a:endParaRPr>
          </a:p>
        </p:txBody>
      </p:sp>
      <p:sp>
        <p:nvSpPr>
          <p:cNvPr id="52" name="Oval 23"/>
          <p:cNvSpPr>
            <a:spLocks noChangeArrowheads="1"/>
          </p:cNvSpPr>
          <p:nvPr/>
        </p:nvSpPr>
        <p:spPr bwMode="auto">
          <a:xfrm>
            <a:off x="4637992" y="5179623"/>
            <a:ext cx="754046" cy="626969"/>
          </a:xfrm>
          <a:prstGeom prst="ellipse">
            <a:avLst/>
          </a:prstGeom>
          <a:solidFill>
            <a:srgbClr val="FFFF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GB" sz="4000" b="1">
                <a:solidFill>
                  <a:prstClr val="black"/>
                </a:solidFill>
                <a:latin typeface="AntigoniBd" pitchFamily="34" charset="0"/>
                <a:ea typeface="Batang" panose="02030600000101010101" pitchFamily="18" charset="-127"/>
              </a:rPr>
              <a:t>on</a:t>
            </a:r>
            <a:endParaRPr lang="en-GB" sz="4000" b="1">
              <a:solidFill>
                <a:prstClr val="black"/>
              </a:solidFill>
              <a:latin typeface="AntigoniBd" pitchFamily="34" charset="0"/>
              <a:ea typeface="Batang" panose="02030600000101010101" pitchFamily="18" charset="-127"/>
              <a:cs typeface="Arial" panose="020B0604020202020204" pitchFamily="34" charset="0"/>
            </a:endParaRPr>
          </a:p>
        </p:txBody>
      </p:sp>
      <p:sp>
        <p:nvSpPr>
          <p:cNvPr id="53" name="Text Box 36"/>
          <p:cNvSpPr txBox="1">
            <a:spLocks noChangeArrowheads="1"/>
          </p:cNvSpPr>
          <p:nvPr/>
        </p:nvSpPr>
        <p:spPr bwMode="auto">
          <a:xfrm>
            <a:off x="4360860" y="4661536"/>
            <a:ext cx="21955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GB" sz="2800" b="1" dirty="0">
                <a:solidFill>
                  <a:prstClr val="black"/>
                </a:solidFill>
                <a:latin typeface="Calibri" panose="020F0502020204030204" pitchFamily="34" charset="0"/>
                <a:cs typeface="Arial" panose="020B0604020202020204" pitchFamily="34" charset="0"/>
              </a:rPr>
              <a:t>la </a:t>
            </a:r>
            <a:r>
              <a:rPr lang="en-GB" sz="2800" b="1" i="1" u="sng" dirty="0">
                <a:solidFill>
                  <a:srgbClr val="FF0000"/>
                </a:solidFill>
                <a:latin typeface="Calibri" panose="020F0502020204030204" pitchFamily="34" charset="0"/>
                <a:cs typeface="Arial" panose="020B0604020202020204" pitchFamily="34" charset="0"/>
              </a:rPr>
              <a:t>qu</a:t>
            </a:r>
            <a:r>
              <a:rPr lang="en-GB" sz="2800" b="1" dirty="0">
                <a:solidFill>
                  <a:prstClr val="black"/>
                </a:solidFill>
                <a:latin typeface="Calibri" panose="020F0502020204030204" pitchFamily="34" charset="0"/>
                <a:cs typeface="Arial" panose="020B0604020202020204" pitchFamily="34" charset="0"/>
              </a:rPr>
              <a:t>estion</a:t>
            </a:r>
            <a:endParaRPr lang="en-GB" sz="2800" b="1" u="sng" dirty="0">
              <a:solidFill>
                <a:prstClr val="black"/>
              </a:solidFill>
              <a:latin typeface="Calibri" panose="020F0502020204030204" pitchFamily="34" charset="0"/>
              <a:cs typeface="Times New Roman" panose="02020603050405020304" pitchFamily="18" charset="0"/>
            </a:endParaRPr>
          </a:p>
        </p:txBody>
      </p:sp>
      <p:pic>
        <p:nvPicPr>
          <p:cNvPr id="55" name="Picture 3" descr="mountain_clipart_9_1_"/>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718129" y="3594186"/>
            <a:ext cx="1280590" cy="111409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434331" y="5309473"/>
            <a:ext cx="1314835" cy="1229824"/>
          </a:xfrm>
          <a:prstGeom prst="rect">
            <a:avLst/>
          </a:prstGeom>
        </p:spPr>
      </p:pic>
    </p:spTree>
    <p:extLst>
      <p:ext uri="{BB962C8B-B14F-4D97-AF65-F5344CB8AC3E}">
        <p14:creationId xmlns:p14="http://schemas.microsoft.com/office/powerpoint/2010/main" val="42777034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TC104033927[[fn=Main Event]]</Template>
  <TotalTime>461</TotalTime>
  <Words>2402</Words>
  <Application>Microsoft Office PowerPoint</Application>
  <PresentationFormat>On-screen Show (4:3)</PresentationFormat>
  <Paragraphs>482</Paragraphs>
  <Slides>39</Slides>
  <Notes>23</Notes>
  <HiddenSlides>0</HiddenSlides>
  <MMClips>0</MMClips>
  <ScaleCrop>false</ScaleCrop>
  <HeadingPairs>
    <vt:vector size="6" baseType="variant">
      <vt:variant>
        <vt:lpstr>Fonts Used</vt:lpstr>
      </vt:variant>
      <vt:variant>
        <vt:i4>12</vt:i4>
      </vt:variant>
      <vt:variant>
        <vt:lpstr>Theme</vt:lpstr>
      </vt:variant>
      <vt:variant>
        <vt:i4>13</vt:i4>
      </vt:variant>
      <vt:variant>
        <vt:lpstr>Slide Titles</vt:lpstr>
      </vt:variant>
      <vt:variant>
        <vt:i4>39</vt:i4>
      </vt:variant>
    </vt:vector>
  </HeadingPairs>
  <TitlesOfParts>
    <vt:vector size="64" baseType="lpstr">
      <vt:lpstr>Batang</vt:lpstr>
      <vt:lpstr>AntigoniBd</vt:lpstr>
      <vt:lpstr>Arial</vt:lpstr>
      <vt:lpstr>Arial Rounded MT Bold</vt:lpstr>
      <vt:lpstr>Calibri</vt:lpstr>
      <vt:lpstr>Calibri Light</vt:lpstr>
      <vt:lpstr>Impact</vt:lpstr>
      <vt:lpstr>Segoe Print</vt:lpstr>
      <vt:lpstr>Tempus Sans ITC</vt:lpstr>
      <vt:lpstr>Times New Roman</vt:lpstr>
      <vt:lpstr>Verdana</vt:lpstr>
      <vt:lpstr>Wingdings</vt:lpstr>
      <vt:lpstr>Main Event</vt:lpstr>
      <vt:lpstr>1_Office Theme</vt:lpstr>
      <vt:lpstr>Default Design</vt:lpstr>
      <vt:lpstr>Office Theme</vt:lpstr>
      <vt:lpstr>2_Office Theme</vt:lpstr>
      <vt:lpstr>3_Office Theme</vt:lpstr>
      <vt:lpstr>4_Office Theme</vt:lpstr>
      <vt:lpstr>1_Default Design</vt:lpstr>
      <vt:lpstr>2_Default Design</vt:lpstr>
      <vt:lpstr>5_Office Theme</vt:lpstr>
      <vt:lpstr>6_Office Theme</vt:lpstr>
      <vt:lpstr>7_Office Theme</vt:lpstr>
      <vt:lpstr>8_Office Theme</vt:lpstr>
      <vt:lpstr>PHonics</vt:lpstr>
      <vt:lpstr>Why?</vt:lpstr>
      <vt:lpstr>O português</vt:lpstr>
      <vt:lpstr>Para praticar</vt:lpstr>
      <vt:lpstr>PowerPoint Presentation</vt:lpstr>
      <vt:lpstr>PowerPoint Presentation</vt:lpstr>
      <vt:lpstr>How does it work in practice?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Task ideas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¿Qué es un cognado?</vt:lpstr>
      <vt:lpstr>¿Qué son estas palabras?</vt:lpstr>
      <vt:lpstr>PowerPoint Presentation</vt:lpstr>
      <vt:lpstr>Wer ist das?</vt:lpstr>
      <vt:lpstr>PowerPoint Presentation</vt:lpstr>
      <vt:lpstr>PowerPoint Presentation</vt:lpstr>
      <vt:lpstr>PowerPoint Presentation</vt:lpstr>
      <vt:lpstr>The sounds of French</vt:lpstr>
      <vt:lpstr>Songs are very useful</vt:lpstr>
      <vt:lpstr>En France</vt:lpstr>
      <vt:lpstr>Next Steps</vt:lpstr>
      <vt:lpstr>PHonics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PHonics</dc:title>
  <dc:creator>55WD</dc:creator>
  <cp:lastModifiedBy>55WD</cp:lastModifiedBy>
  <cp:revision>45</cp:revision>
  <dcterms:created xsi:type="dcterms:W3CDTF">2014-04-26T14:32:54Z</dcterms:created>
  <dcterms:modified xsi:type="dcterms:W3CDTF">2014-09-20T15:32:06Z</dcterms:modified>
</cp:coreProperties>
</file>