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28"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98" r:id="rId26"/>
    <p:sldId id="399" r:id="rId27"/>
    <p:sldId id="400" r:id="rId28"/>
    <p:sldId id="401" r:id="rId29"/>
    <p:sldId id="402" r:id="rId30"/>
    <p:sldId id="352" r:id="rId31"/>
    <p:sldId id="353" r:id="rId32"/>
    <p:sldId id="354" r:id="rId33"/>
    <p:sldId id="355" r:id="rId34"/>
    <p:sldId id="356" r:id="rId35"/>
    <p:sldId id="396" r:id="rId36"/>
    <p:sldId id="397"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85" r:id="rId60"/>
    <p:sldId id="386" r:id="rId61"/>
    <p:sldId id="387" r:id="rId62"/>
    <p:sldId id="388" r:id="rId63"/>
    <p:sldId id="389" r:id="rId64"/>
    <p:sldId id="390" r:id="rId65"/>
    <p:sldId id="391" r:id="rId66"/>
    <p:sldId id="392" r:id="rId67"/>
    <p:sldId id="393" r:id="rId68"/>
    <p:sldId id="394" r:id="rId69"/>
    <p:sldId id="403" r:id="rId70"/>
    <p:sldId id="404" r:id="rId71"/>
    <p:sldId id="405" r:id="rId72"/>
    <p:sldId id="406" r:id="rId73"/>
    <p:sldId id="407" r:id="rId74"/>
    <p:sldId id="408" r:id="rId75"/>
    <p:sldId id="39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99FF99"/>
    <a:srgbClr val="B7F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56" autoAdjust="0"/>
  </p:normalViewPr>
  <p:slideViewPr>
    <p:cSldViewPr>
      <p:cViewPr>
        <p:scale>
          <a:sx n="41" d="100"/>
          <a:sy n="41" d="100"/>
        </p:scale>
        <p:origin x="-3654" y="-1014"/>
      </p:cViewPr>
      <p:guideLst>
        <p:guide orient="horz" pos="2160"/>
        <p:guide pos="2880"/>
      </p:guideLst>
    </p:cSldViewPr>
  </p:slideViewPr>
  <p:notesTextViewPr>
    <p:cViewPr>
      <p:scale>
        <a:sx n="1" d="1"/>
        <a:sy n="1" d="1"/>
      </p:scale>
      <p:origin x="0" y="0"/>
    </p:cViewPr>
  </p:notesTextViewPr>
  <p:sorterViewPr>
    <p:cViewPr>
      <p:scale>
        <a:sx n="100" d="100"/>
        <a:sy n="100" d="100"/>
      </p:scale>
      <p:origin x="0" y="90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15004-09F0-4630-A591-315DF8BB40DF}" type="datetimeFigureOut">
              <a:rPr lang="en-GB" smtClean="0"/>
              <a:t>25/02/2013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BA812-D06D-4ED8-9ECA-CA15D65AF92E}" type="slidenum">
              <a:rPr lang="en-GB" smtClean="0"/>
              <a:t>‹#›</a:t>
            </a:fld>
            <a:endParaRPr lang="en-GB"/>
          </a:p>
        </p:txBody>
      </p:sp>
    </p:spTree>
    <p:extLst>
      <p:ext uri="{BB962C8B-B14F-4D97-AF65-F5344CB8AC3E}">
        <p14:creationId xmlns:p14="http://schemas.microsoft.com/office/powerpoint/2010/main" val="56520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concept</a:t>
            </a:r>
            <a:r>
              <a:rPr lang="en-GB" baseline="0" dirty="0" smtClean="0"/>
              <a:t> that students in my Y10 class have really gone for.  Some called it my ‘</a:t>
            </a:r>
            <a:r>
              <a:rPr lang="en-GB" baseline="0" dirty="0" err="1" smtClean="0"/>
              <a:t>saco</a:t>
            </a:r>
            <a:r>
              <a:rPr lang="en-GB" baseline="0" dirty="0" smtClean="0"/>
              <a:t> </a:t>
            </a:r>
            <a:r>
              <a:rPr lang="en-GB" baseline="0" dirty="0" err="1" smtClean="0"/>
              <a:t>mágico</a:t>
            </a:r>
            <a:r>
              <a:rPr lang="en-GB" baseline="0" dirty="0" smtClean="0"/>
              <a:t>’ others say ‘my swag bag’ but they are clear what its purpose is and have ‘bought into’ the idea of revisiting work in their exercise books, synthesising my feedback with their initial work, improving it and then ‘banking it’ in the swag bag ( a purple wallet folder for each).  </a:t>
            </a:r>
          </a:p>
        </p:txBody>
      </p:sp>
      <p:sp>
        <p:nvSpPr>
          <p:cNvPr id="4" name="Slide Number Placeholder 3"/>
          <p:cNvSpPr>
            <a:spLocks noGrp="1"/>
          </p:cNvSpPr>
          <p:nvPr>
            <p:ph type="sldNum" sz="quarter" idx="10"/>
          </p:nvPr>
        </p:nvSpPr>
        <p:spPr/>
        <p:txBody>
          <a:bodyPr/>
          <a:lstStyle/>
          <a:p>
            <a:fld id="{337BA812-D06D-4ED8-9ECA-CA15D65AF92E}" type="slidenum">
              <a:rPr lang="en-GB" smtClean="0"/>
              <a:t>12</a:t>
            </a:fld>
            <a:endParaRPr lang="en-GB"/>
          </a:p>
        </p:txBody>
      </p:sp>
    </p:spTree>
    <p:extLst>
      <p:ext uri="{BB962C8B-B14F-4D97-AF65-F5344CB8AC3E}">
        <p14:creationId xmlns:p14="http://schemas.microsoft.com/office/powerpoint/2010/main" val="395905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reinforces the idea that old words need to be retained</a:t>
            </a:r>
            <a:r>
              <a:rPr lang="en-GB" baseline="0" dirty="0" smtClean="0"/>
              <a:t> with new words to ‘grow’ a vocabulary and also that action is needed to stop the ‘melt down’ – revisiting vocabulary, knowing well what is in your book from memory.  I mostly to do this activity orally but have done it also with mini whiteboards and to practise writing/accuracy.  It is much more engaging that teacher/whole class mini whiteboard work and students are on task throughout leaving the teacher time to circulate and assess how students are doing.</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15</a:t>
            </a:fld>
            <a:endParaRPr lang="en-GB"/>
          </a:p>
        </p:txBody>
      </p:sp>
    </p:spTree>
    <p:extLst>
      <p:ext uri="{BB962C8B-B14F-4D97-AF65-F5344CB8AC3E}">
        <p14:creationId xmlns:p14="http://schemas.microsoft.com/office/powerpoint/2010/main" val="61618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Speed-dating</a:t>
            </a:r>
            <a:r>
              <a:rPr lang="en-GB" baseline="0" dirty="0" smtClean="0"/>
              <a:t> style test.  Assessors face the board, </a:t>
            </a:r>
            <a:r>
              <a:rPr lang="en-GB" baseline="0" dirty="0" err="1" smtClean="0"/>
              <a:t>assessees</a:t>
            </a:r>
            <a:r>
              <a:rPr lang="en-GB" baseline="0" dirty="0" smtClean="0"/>
              <a:t> face away.  Can be done orally (I do it most often like that) but mini whiteboards work too.</a:t>
            </a:r>
            <a:endParaRPr lang="en-GB" dirty="0"/>
          </a:p>
        </p:txBody>
      </p:sp>
      <p:sp>
        <p:nvSpPr>
          <p:cNvPr id="4" name="Slide Number Placeholder 3"/>
          <p:cNvSpPr>
            <a:spLocks noGrp="1"/>
          </p:cNvSpPr>
          <p:nvPr>
            <p:ph type="sldNum" sz="quarter" idx="10"/>
          </p:nvPr>
        </p:nvSpPr>
        <p:spPr/>
        <p:txBody>
          <a:bodyPr/>
          <a:lstStyle/>
          <a:p>
            <a:fld id="{D097DA8C-777D-4606-8280-35E71DF36B1E}" type="slidenum">
              <a:rPr lang="en-GB" smtClean="0"/>
              <a:t>16</a:t>
            </a:fld>
            <a:endParaRPr lang="en-GB"/>
          </a:p>
        </p:txBody>
      </p:sp>
    </p:spTree>
    <p:extLst>
      <p:ext uri="{BB962C8B-B14F-4D97-AF65-F5344CB8AC3E}">
        <p14:creationId xmlns:p14="http://schemas.microsoft.com/office/powerpoint/2010/main" val="2146522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Marking grid for each round.  Students move on when teacher</a:t>
            </a:r>
            <a:r>
              <a:rPr lang="en-GB" baseline="0" dirty="0" smtClean="0"/>
              <a:t> gives the signal (Can play music at times too during this activity – makes it feel even more like a game).  Those assessing mark with tick or cross each attempt made.  Students see their own progress in one lesson and this is the motivation.</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17</a:t>
            </a:fld>
            <a:endParaRPr lang="en-GB"/>
          </a:p>
        </p:txBody>
      </p:sp>
    </p:spTree>
    <p:extLst>
      <p:ext uri="{BB962C8B-B14F-4D97-AF65-F5344CB8AC3E}">
        <p14:creationId xmlns:p14="http://schemas.microsoft.com/office/powerpoint/2010/main" val="2183671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This is basically a way of ‘selling’ or presenting</a:t>
            </a:r>
            <a:r>
              <a:rPr lang="en-GB" baseline="0" dirty="0" smtClean="0"/>
              <a:t> the notion that there are some ‘staple’ or essential components that every GCSE student needs to build sentences and text and that these are the structures that transfer from topic to topic, context to context.  It’s helpful for students to be able to have a way of conceptualising and categorising this essential but non topic-specific language to highlight its importance, raise its profile.  Obviously it’s not just enough to do that the once, so I think that the tool box also helps us as teachers in our planning as we can think of how students can use this language in combination with the new topic language to express themselves and build opportunities for this synthesis into every single lesson.  That’s the only way this is going to stick ultimately is just frequency of exposure.  I have found that to be true particularly this year with awkward constructs like ‘she and he likes’  and My brother likes in Spanish.  We have put this into our ‘tool box’ and used it every single time new language has come up.  </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sorts of things will you have in your toolbox?</a:t>
            </a:r>
            <a:r>
              <a:rPr lang="en-GB" baseline="0" dirty="0" smtClean="0"/>
              <a:t>  </a:t>
            </a:r>
            <a:br>
              <a:rPr lang="en-GB" baseline="0" dirty="0" smtClean="0"/>
            </a:br>
            <a:r>
              <a:rPr lang="en-GB" baseline="0" dirty="0" smtClean="0"/>
              <a:t>Key expressions like these</a:t>
            </a:r>
            <a:br>
              <a:rPr lang="en-GB" baseline="0" dirty="0" smtClean="0"/>
            </a:br>
            <a:r>
              <a:rPr lang="en-GB" baseline="0" dirty="0" smtClean="0"/>
              <a:t>Starters + infinitives as these are easy on manipulation and rich in possibilities for self-expression.</a:t>
            </a:r>
            <a:br>
              <a:rPr lang="en-GB" baseline="0" dirty="0" smtClean="0"/>
            </a:br>
            <a:r>
              <a:rPr lang="en-GB" baseline="0" dirty="0" smtClean="0"/>
              <a:t>Frequency expressions</a:t>
            </a:r>
            <a:br>
              <a:rPr lang="en-GB" baseline="0" dirty="0" smtClean="0"/>
            </a:br>
            <a:r>
              <a:rPr lang="en-GB" baseline="0" dirty="0" smtClean="0"/>
              <a:t>Time expressions</a:t>
            </a:r>
            <a:br>
              <a:rPr lang="en-GB" baseline="0" dirty="0" smtClean="0"/>
            </a:br>
            <a:r>
              <a:rPr lang="en-GB" baseline="0" dirty="0" smtClean="0"/>
              <a:t>What else?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19</a:t>
            </a:fld>
            <a:endParaRPr lang="en-GB"/>
          </a:p>
        </p:txBody>
      </p:sp>
    </p:spTree>
    <p:extLst>
      <p:ext uri="{BB962C8B-B14F-4D97-AF65-F5344CB8AC3E}">
        <p14:creationId xmlns:p14="http://schemas.microsoft.com/office/powerpoint/2010/main" val="2186621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found this year that our</a:t>
            </a:r>
            <a:r>
              <a:rPr lang="en-GB" baseline="0" dirty="0" smtClean="0"/>
              <a:t> toolkit in Spanish needs to include a few essential verbs that we can conjugate in 3 tenses.  Ultimately for my group this year it’s less important for them to learn a paradigm and manipulate accurately 100 AR </a:t>
            </a:r>
            <a:r>
              <a:rPr lang="en-GB" baseline="0" dirty="0" err="1" smtClean="0"/>
              <a:t>reg</a:t>
            </a:r>
            <a:r>
              <a:rPr lang="en-GB" baseline="0" dirty="0" smtClean="0"/>
              <a:t> verbs than it is for them to be completely happy and secure with the most useful verbs (invariably irregular).  Consistency in presentation is helpful here.</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20</a:t>
            </a:fld>
            <a:endParaRPr lang="en-GB"/>
          </a:p>
        </p:txBody>
      </p:sp>
    </p:spTree>
    <p:extLst>
      <p:ext uri="{BB962C8B-B14F-4D97-AF65-F5344CB8AC3E}">
        <p14:creationId xmlns:p14="http://schemas.microsoft.com/office/powerpoint/2010/main" val="683564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GB" dirty="0" smtClean="0"/>
              <a:t>This is an idea to get students to make links between language they learn and use in one topic in further topics.  For example, when finishing the theme of holidays, students should be encouraged to do a mind map of key language, focusing on the verbs and sentences starters that they have practised and learnt during that topic.  Then they should be given a new piece of paper and told the new theme.  Their first task is to take all of the language they know from the context of holidays and adapt it to the new context.  So, for example, I used to go on holiday to France can become I used to go to Milton Primary School.  We went on holiday to Mallorca can become we went on an excursion to Alton Towers theme park with the school.  It’s a very visual and practical way to get students to take stock of what they know already before starting a unit, so they never feel that they are beginning from scratch.   If preferred, they could actually cross out the holidays related vocabulary and write the new possibilities (e.g. school/world of work) over the top.</a:t>
            </a:r>
          </a:p>
          <a:p>
            <a:pPr eaLnBrk="1" hangingPunct="1">
              <a:spcBef>
                <a:spcPct val="0"/>
              </a:spcBef>
            </a:pPr>
            <a:r>
              <a:rPr lang="en-GB" dirty="0" smtClean="0"/>
              <a:t>This type of activity could also be done in different ways </a:t>
            </a:r>
            <a:r>
              <a:rPr lang="en-GB" dirty="0" err="1" smtClean="0"/>
              <a:t>i.e</a:t>
            </a:r>
            <a:r>
              <a:rPr lang="en-GB" dirty="0" smtClean="0"/>
              <a:t> the teacher could present them with a list of language from the holidays theme and they could highlight any language that they could use in the new theme.</a:t>
            </a:r>
          </a:p>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Re-do this mind map with the theme of school and world of work in mind.  How could you re-use the language in the new context?</a:t>
            </a:r>
            <a:br>
              <a:rPr lang="en-GB" smtClean="0"/>
            </a:br>
            <a:r>
              <a:rPr lang="en-GB" smtClean="0"/>
              <a:t>This can be simplified or extended, depending on the level of your students and the grades they are targeting.  </a:t>
            </a: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4B9D5A-DEBF-434F-AD9D-63F927C04FB5}"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err="1" smtClean="0"/>
              <a:t>Wordle</a:t>
            </a:r>
            <a:r>
              <a:rPr lang="en-GB" dirty="0" smtClean="0"/>
              <a:t> can be used in all sorts of ways.  A great starter for sentence-building practice for</a:t>
            </a:r>
            <a:r>
              <a:rPr lang="en-GB" baseline="0" dirty="0" smtClean="0"/>
              <a:t> writing.  At word level to start a new topic and sort out all the already known words from unfamiliar language etc..</a:t>
            </a:r>
          </a:p>
          <a:p>
            <a:endParaRPr lang="en-GB" baseline="0" dirty="0" smtClean="0"/>
          </a:p>
          <a:p>
            <a:r>
              <a:rPr lang="en-GB" baseline="0" dirty="0" smtClean="0"/>
              <a:t>It would even be good as part of the revising process that they made their own </a:t>
            </a:r>
            <a:r>
              <a:rPr lang="en-GB" baseline="0" dirty="0" err="1" smtClean="0"/>
              <a:t>wordles</a:t>
            </a:r>
            <a:r>
              <a:rPr lang="en-GB" baseline="0" dirty="0" smtClean="0"/>
              <a:t> by going through their books to produce a summary </a:t>
            </a:r>
            <a:r>
              <a:rPr lang="en-GB" baseline="0" dirty="0" err="1" smtClean="0"/>
              <a:t>wordle</a:t>
            </a:r>
            <a:r>
              <a:rPr lang="en-GB" baseline="0" dirty="0" smtClean="0"/>
              <a:t> of the topic.</a:t>
            </a:r>
            <a:br>
              <a:rPr lang="en-GB" baseline="0" dirty="0" smtClean="0"/>
            </a:br>
            <a:r>
              <a:rPr lang="en-GB" baseline="0" dirty="0" smtClean="0"/>
              <a:t/>
            </a:r>
            <a:br>
              <a:rPr lang="en-GB" baseline="0" dirty="0" smtClean="0"/>
            </a:br>
            <a:r>
              <a:rPr lang="en-GB" baseline="0" dirty="0" smtClean="0"/>
              <a:t>Or they can paste in a piece of their writing to see if it is too repetitive (AS do this too)</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www.wordle.net</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t>26</a:t>
            </a:fld>
            <a:endParaRPr lang="fr-FR"/>
          </a:p>
        </p:txBody>
      </p:sp>
    </p:spTree>
    <p:extLst>
      <p:ext uri="{BB962C8B-B14F-4D97-AF65-F5344CB8AC3E}">
        <p14:creationId xmlns:p14="http://schemas.microsoft.com/office/powerpoint/2010/main" val="2571232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t>27</a:t>
            </a:fld>
            <a:endParaRPr lang="fr-FR"/>
          </a:p>
        </p:txBody>
      </p:sp>
    </p:spTree>
    <p:extLst>
      <p:ext uri="{BB962C8B-B14F-4D97-AF65-F5344CB8AC3E}">
        <p14:creationId xmlns:p14="http://schemas.microsoft.com/office/powerpoint/2010/main" val="211021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At KS3 we embed an idea of ratio when we set written homework.</a:t>
            </a:r>
            <a:r>
              <a:rPr lang="en-GB" baseline="0" dirty="0" smtClean="0"/>
              <a:t>  The idea that 80% of what they produce should be recycled and adapted language from the lessons.  i.e. As the teacher I can recognise where the language comes from.  20% can be ‘experimental’ and researched language, particularly we encourage them to use online referencing tools to help them to conjugate new verbs.</a:t>
            </a:r>
            <a:br>
              <a:rPr lang="en-GB" baseline="0" dirty="0" smtClean="0"/>
            </a:br>
            <a:r>
              <a:rPr lang="en-GB" baseline="0" dirty="0" smtClean="0"/>
              <a:t>I think it is still a good ‘rule of thumb’ at KS4 to think in terms of 80:20 ratio, so some of the classroom or homework tasks involve using www.verbix.com to find out specific verbs forms.</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It is hard to get students to use what they have learnt already sometimes.  To focus them back on what is in their books, maybe choose 9 questions in the TL OR 9 phrases in English that are the equivalent of essential target language on the topic and give them the task of finding them from their books. </a:t>
            </a: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22A2A-028E-4074-8E6A-9181F4E438AE}"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Students need to be secure with dictionaries and this is clearly not just a KS4</a:t>
            </a:r>
            <a:r>
              <a:rPr lang="en-GB" baseline="0" dirty="0" smtClean="0"/>
              <a:t> thing that we want to surprise them with.  We need to build in the </a:t>
            </a:r>
            <a:r>
              <a:rPr lang="en-GB" baseline="0" dirty="0" err="1" smtClean="0"/>
              <a:t>dev</a:t>
            </a:r>
            <a:r>
              <a:rPr lang="en-GB" baseline="0" dirty="0" smtClean="0"/>
              <a:t> of dictionary skills from the outset.  I’ve drawn together a collection of resources from the TES and help here.</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37</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bit</a:t>
            </a:r>
            <a:r>
              <a:rPr lang="en-GB" baseline="0" dirty="0" smtClean="0"/>
              <a:t> of a wordy one to explain but essentially it’s about getting students to think outside the box and use their language creatively.  On the right are the main sub-themes from a topic, school in this case.  On the left are various language ‘functions’.  By mixing up the combinations some creative sentences can be written that are not usually found within textbooks.</a:t>
            </a:r>
          </a:p>
          <a:p>
            <a:r>
              <a:rPr lang="en-GB" baseline="0" dirty="0" smtClean="0"/>
              <a:t>For example – </a:t>
            </a:r>
            <a:r>
              <a:rPr lang="en-GB" baseline="0" dirty="0" err="1" smtClean="0"/>
              <a:t>comparisions</a:t>
            </a:r>
            <a:r>
              <a:rPr lang="en-GB" baseline="0" dirty="0" smtClean="0"/>
              <a:t> are often drawn between subjects (G5) but not so often between future plans (G1) or school rules (G8) and yet, with a little bit of thinking, students can come up with content and language that </a:t>
            </a:r>
            <a:r>
              <a:rPr lang="en-GB" baseline="0" dirty="0" err="1" smtClean="0"/>
              <a:t>fulfills</a:t>
            </a:r>
            <a:r>
              <a:rPr lang="en-GB" baseline="0" dirty="0" smtClean="0"/>
              <a:t> on these new combinations and makes for more interesting work.</a:t>
            </a:r>
          </a:p>
          <a:p>
            <a:r>
              <a:rPr lang="en-GB" baseline="0" dirty="0" smtClean="0"/>
              <a:t>With one class I put them into groups and gave combinations.  We collated all responses electronically and after oral feedback, all students got all of the work, not just theirs, sent out to them.</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39</a:t>
            </a:fld>
            <a:endParaRPr lang="en-GB"/>
          </a:p>
        </p:txBody>
      </p:sp>
    </p:spTree>
    <p:extLst>
      <p:ext uri="{BB962C8B-B14F-4D97-AF65-F5344CB8AC3E}">
        <p14:creationId xmlns:p14="http://schemas.microsoft.com/office/powerpoint/2010/main" val="1067143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This type of task can be excellent to produce thinking and planning to write.</a:t>
            </a:r>
            <a:r>
              <a:rPr lang="en-GB" baseline="0" dirty="0" smtClean="0"/>
              <a:t>  Also it can highlight very well the need to link each paragraph.</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t>This is just a quick and easy strategy to get students to focus on the length of their sentences and to help them to notice and think about extending sentences.  At the end of a piece of writing, they can total the words and divide between the number of sentences – this gives them their </a:t>
            </a:r>
            <a:r>
              <a:rPr lang="en-GB" dirty="0" err="1" smtClean="0"/>
              <a:t>ASL</a:t>
            </a:r>
            <a:r>
              <a:rPr lang="en-GB" dirty="0" smtClean="0"/>
              <a:t>.  Obviously an </a:t>
            </a:r>
            <a:r>
              <a:rPr lang="en-GB" dirty="0" err="1" smtClean="0"/>
              <a:t>ASL</a:t>
            </a:r>
            <a:r>
              <a:rPr lang="en-GB" dirty="0" smtClean="0"/>
              <a:t> of 7-9 indicates that they are not often using subordination, connectives or other conjunctions.    </a:t>
            </a:r>
            <a:r>
              <a:rPr lang="en-GB" dirty="0" err="1" smtClean="0"/>
              <a:t>ASL</a:t>
            </a:r>
            <a:r>
              <a:rPr lang="en-GB" dirty="0" smtClean="0"/>
              <a:t> of 11-15 would indicate that they are doing this.  Clearly it doesn’t measure success with accuracy but it is just a useful measure that highlights this aspect of quality of language.</a:t>
            </a: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 is essentially a pre-writing</a:t>
            </a:r>
            <a:r>
              <a:rPr lang="en-US" baseline="0" dirty="0" smtClean="0"/>
              <a:t> and a post-writing set of tasks rolled into one.  The pre-writing ‘scopes out’ the task with the students, inviting them to anticipate the task and what language they will need to address a given question and to think through how and when they will be able to use certain structures.  Very consciousness-raising.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After they have written the task, they get formative feedback, i.e. a tick (5-bar gate) to note each correct example and in the sad face the incorrect attempts, still worth flagging up to them.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They then return to the work and re-draft.  The 2</a:t>
            </a:r>
            <a:r>
              <a:rPr lang="en-US" baseline="30000" dirty="0" smtClean="0"/>
              <a:t>nd</a:t>
            </a:r>
            <a:r>
              <a:rPr lang="en-US" baseline="0" dirty="0" smtClean="0"/>
              <a:t> time around they get a grade/mark.</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There are lots of other ways to use the tick grid.</a:t>
            </a: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46</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0D0FCA-DE4C-4DDF-9B7F-4FA04DF2CB95}" type="slidenum">
              <a:rPr lang="en-GB" smtClean="0"/>
              <a:pPr eaLnBrk="1" fontAlgn="base" hangingPunct="1">
                <a:spcBef>
                  <a:spcPct val="0"/>
                </a:spcBef>
                <a:spcAft>
                  <a:spcPct val="0"/>
                </a:spcAft>
              </a:pPr>
              <a:t>47</a:t>
            </a:fld>
            <a:endParaRPr lang="en-GB" smtClean="0"/>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charset="0"/>
              </a:rPr>
              <a:t>Peer assessment before handing in homework can be very useful – students can use the tick grid OR they can do a Quality of Language check only as in this tally sheet.</a:t>
            </a:r>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Match the </a:t>
            </a:r>
            <a:r>
              <a:rPr lang="en-GB" dirty="0" err="1" smtClean="0"/>
              <a:t>txtspk</a:t>
            </a:r>
            <a:r>
              <a:rPr lang="en-GB" baseline="0" dirty="0" smtClean="0"/>
              <a:t> to the ‘proper’ 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52</a:t>
            </a:fld>
            <a:endParaRPr lang="en-GB"/>
          </a:p>
        </p:txBody>
      </p:sp>
    </p:spTree>
    <p:extLst>
      <p:ext uri="{BB962C8B-B14F-4D97-AF65-F5344CB8AC3E}">
        <p14:creationId xmlns:p14="http://schemas.microsoft.com/office/powerpoint/2010/main" val="1004030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couple of slides giving the ‘rules’ or patterns of </a:t>
            </a:r>
            <a:r>
              <a:rPr lang="en-GB" dirty="0" err="1" smtClean="0"/>
              <a:t>txtspk</a:t>
            </a:r>
            <a:r>
              <a:rPr lang="en-GB" baseline="0" dirty="0" smtClean="0"/>
              <a:t> in Spanish.  Similar to what we do in English – leave out vowels, use numbers that ‘sound’ like the word or part of the word e.g. l8r etc..</a:t>
            </a:r>
            <a:endParaRPr lang="en-GB" dirty="0" smtClean="0"/>
          </a:p>
          <a:p>
            <a:endParaRPr lang="en-GB" dirty="0" smtClean="0"/>
          </a:p>
          <a:p>
            <a:endParaRPr lang="en-GB" dirty="0" smtClean="0"/>
          </a:p>
          <a:p>
            <a:r>
              <a:rPr lang="en-GB" dirty="0" smtClean="0"/>
              <a:t>http://matadornetwork.com/abroad/global-netspeak-20-words-and-phrases-to-get-started-texting-in-spanish/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53</a:t>
            </a:fld>
            <a:endParaRPr lang="en-GB"/>
          </a:p>
        </p:txBody>
      </p:sp>
    </p:spTree>
    <p:extLst>
      <p:ext uri="{BB962C8B-B14F-4D97-AF65-F5344CB8AC3E}">
        <p14:creationId xmlns:p14="http://schemas.microsoft.com/office/powerpoint/2010/main" val="4035459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what you see’ </a:t>
            </a:r>
            <a:r>
              <a:rPr lang="en-GB" dirty="0" err="1" smtClean="0"/>
              <a:t>ess-tres</a:t>
            </a:r>
            <a:r>
              <a:rPr lang="en-GB" baseline="0" dirty="0" smtClean="0"/>
              <a:t> </a:t>
            </a:r>
            <a:r>
              <a:rPr lang="en-GB" baseline="0" dirty="0" smtClean="0">
                <a:sym typeface="Wingdings" pitchFamily="2" charset="2"/>
              </a:rPr>
              <a:t> </a:t>
            </a:r>
            <a:r>
              <a:rPr lang="en-GB" baseline="0" dirty="0" err="1" smtClean="0">
                <a:sym typeface="Wingdings" pitchFamily="2" charset="2"/>
              </a:rPr>
              <a:t>estrés</a:t>
            </a:r>
            <a:r>
              <a:rPr lang="en-GB" baseline="0" dirty="0" smtClean="0">
                <a:sym typeface="Wingdings" pitchFamily="2" charset="2"/>
              </a:rPr>
              <a:t> (stress)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55</a:t>
            </a:fld>
            <a:endParaRPr lang="en-GB"/>
          </a:p>
        </p:txBody>
      </p:sp>
    </p:spTree>
    <p:extLst>
      <p:ext uri="{BB962C8B-B14F-4D97-AF65-F5344CB8AC3E}">
        <p14:creationId xmlns:p14="http://schemas.microsoft.com/office/powerpoint/2010/main" val="382604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start with 100 points and take one away for each mistake, including accents!</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56</a:t>
            </a:fld>
            <a:endParaRPr lang="en-GB"/>
          </a:p>
        </p:txBody>
      </p:sp>
    </p:spTree>
    <p:extLst>
      <p:ext uri="{BB962C8B-B14F-4D97-AF65-F5344CB8AC3E}">
        <p14:creationId xmlns:p14="http://schemas.microsoft.com/office/powerpoint/2010/main" val="371717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t>According to Vygotsky, support should be contingent – i.e. dependent on and responsive to learner need.  One way to individualise/differentiate support is to move from implicit to explicit support in terms of prompts for improvement.  Here are 3 different types of prompt that could be used to structure formative feedback/target:</a:t>
            </a:r>
          </a:p>
          <a:p>
            <a:pPr marL="179388" lvl="1" eaLnBrk="1" hangingPunct="1">
              <a:buFontTx/>
              <a:buChar char="•"/>
              <a:defRPr/>
            </a:pPr>
            <a:r>
              <a:rPr lang="en-GB" dirty="0" smtClean="0"/>
              <a:t>reminder</a:t>
            </a:r>
          </a:p>
          <a:p>
            <a:pPr marL="179388" lvl="1" eaLnBrk="1" hangingPunct="1">
              <a:buFontTx/>
              <a:buChar char="•"/>
              <a:defRPr/>
            </a:pPr>
            <a:r>
              <a:rPr lang="en-GB" dirty="0" smtClean="0"/>
              <a:t>scaffold</a:t>
            </a:r>
          </a:p>
          <a:p>
            <a:pPr marL="179388" lvl="1" eaLnBrk="1" hangingPunct="1">
              <a:buFontTx/>
              <a:buChar char="•"/>
              <a:defRPr/>
            </a:pPr>
            <a:r>
              <a:rPr lang="en-GB" dirty="0" smtClean="0"/>
              <a:t>Example</a:t>
            </a:r>
          </a:p>
          <a:p>
            <a:pPr marL="179388" lvl="1" eaLnBrk="1" hangingPunct="1">
              <a:defRPr/>
            </a:pPr>
            <a:endParaRPr lang="en-GB" dirty="0" smtClean="0"/>
          </a:p>
          <a:p>
            <a:pPr eaLnBrk="1" hangingPunct="1">
              <a:buFontTx/>
              <a:buChar char="•"/>
              <a:defRPr/>
            </a:pPr>
            <a:endParaRPr lang="en-GB" dirty="0" smtClean="0"/>
          </a:p>
          <a:p>
            <a:pPr eaLnBrk="1" hangingPunct="1">
              <a:defRPr/>
            </a:pPr>
            <a:r>
              <a:rPr lang="en-GB" dirty="0" smtClean="0"/>
              <a:t>Here is an example of each.  Reminders are clearly the most implicit and examples the most explicit and supportive.</a:t>
            </a:r>
          </a:p>
          <a:p>
            <a:pPr eaLnBrk="1" hangingPunct="1">
              <a:defRPr/>
            </a:pPr>
            <a:r>
              <a:rPr lang="en-US" i="1" dirty="0" smtClean="0">
                <a:solidFill>
                  <a:srgbClr val="4D4D4D"/>
                </a:solidFill>
                <a:latin typeface="Georgia" pitchFamily="18" charset="0"/>
              </a:rPr>
              <a:t>‘Say more about how you feel about this person.’</a:t>
            </a:r>
            <a:endParaRPr lang="en-GB" dirty="0" smtClean="0"/>
          </a:p>
          <a:p>
            <a:pPr marL="342900" indent="-342900">
              <a:lnSpc>
                <a:spcPct val="115000"/>
              </a:lnSpc>
              <a:spcBef>
                <a:spcPct val="20000"/>
              </a:spcBef>
              <a:defRPr/>
            </a:pPr>
            <a:r>
              <a:rPr lang="en-US" i="1" dirty="0" smtClean="0">
                <a:solidFill>
                  <a:srgbClr val="4D4D4D"/>
                </a:solidFill>
                <a:latin typeface="Georgia" pitchFamily="18" charset="0"/>
              </a:rPr>
              <a:t>‘Can you describe how this person is a ‘good friend’?’</a:t>
            </a:r>
          </a:p>
          <a:p>
            <a:pPr marL="342900" indent="-342900">
              <a:lnSpc>
                <a:spcPct val="115000"/>
              </a:lnSpc>
              <a:spcBef>
                <a:spcPct val="20000"/>
              </a:spcBef>
              <a:defRPr/>
            </a:pPr>
            <a:r>
              <a:rPr lang="en-US" i="1" dirty="0" smtClean="0">
                <a:solidFill>
                  <a:srgbClr val="4D4D4D"/>
                </a:solidFill>
                <a:latin typeface="Georgia" pitchFamily="18" charset="0"/>
              </a:rPr>
              <a:t>‘Describe something that happened that showed they are a good friend.’</a:t>
            </a:r>
          </a:p>
          <a:p>
            <a:pPr eaLnBrk="1" hangingPunct="1">
              <a:defRPr/>
            </a:pPr>
            <a:r>
              <a:rPr lang="en-US" b="1" i="1" dirty="0" smtClean="0">
                <a:solidFill>
                  <a:srgbClr val="4D4D4D"/>
                </a:solidFill>
                <a:latin typeface="Georgia" pitchFamily="18" charset="0"/>
              </a:rPr>
              <a:t>‘</a:t>
            </a:r>
            <a:r>
              <a:rPr lang="en-US" i="1" dirty="0" smtClean="0">
                <a:solidFill>
                  <a:srgbClr val="4D4D4D"/>
                </a:solidFill>
                <a:latin typeface="Georgia" pitchFamily="18" charset="0"/>
              </a:rPr>
              <a:t>Choose one of these or your own: “He is a good friend because he never says unkind things about me”, “My friend is a friend because he never tells me lies.’”</a:t>
            </a:r>
            <a:r>
              <a:rPr lang="en-US" dirty="0" smtClean="0">
                <a:solidFill>
                  <a:srgbClr val="4D4D4D"/>
                </a:solidFill>
                <a:latin typeface="Georgia" pitchFamily="18" charset="0"/>
              </a:rPr>
              <a:t>	(Shirley Clarke)	</a:t>
            </a:r>
            <a:endParaRPr lang="en-GB" dirty="0" smtClean="0"/>
          </a:p>
          <a:p>
            <a:pPr eaLnBrk="1" hangingPunct="1">
              <a:defRPr/>
            </a:pPr>
            <a:r>
              <a:rPr lang="en-GB" dirty="0" smtClean="0"/>
              <a:t>Handout – Decide which of the prompts belongs to where on the spectrum.</a:t>
            </a: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30987016-5C1A-49BF-B329-01922A37D76F}"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finish…….</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57</a:t>
            </a:fld>
            <a:endParaRPr lang="en-GB"/>
          </a:p>
        </p:txBody>
      </p:sp>
    </p:spTree>
    <p:extLst>
      <p:ext uri="{BB962C8B-B14F-4D97-AF65-F5344CB8AC3E}">
        <p14:creationId xmlns:p14="http://schemas.microsoft.com/office/powerpoint/2010/main" val="2831086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similar reading text.  This time the idea is to work memory AND</a:t>
            </a:r>
            <a:r>
              <a:rPr lang="en-GB" baseline="0" dirty="0" smtClean="0"/>
              <a:t> attention to detail, first by re-writing the text as </a:t>
            </a:r>
            <a:r>
              <a:rPr lang="en-GB" baseline="0" dirty="0" err="1" smtClean="0"/>
              <a:t>textspeak</a:t>
            </a:r>
            <a:r>
              <a:rPr lang="en-GB" baseline="0" dirty="0" smtClean="0"/>
              <a:t> and then by trying to re-construct the text again and then comparing with the original version.</a:t>
            </a:r>
            <a:endParaRPr lang="en-GB" dirty="0"/>
          </a:p>
        </p:txBody>
      </p:sp>
      <p:sp>
        <p:nvSpPr>
          <p:cNvPr id="4" name="Slide Number Placeholder 3"/>
          <p:cNvSpPr>
            <a:spLocks noGrp="1"/>
          </p:cNvSpPr>
          <p:nvPr>
            <p:ph type="sldNum" sz="quarter" idx="10"/>
          </p:nvPr>
        </p:nvSpPr>
        <p:spPr/>
        <p:txBody>
          <a:bodyPr/>
          <a:lstStyle/>
          <a:p>
            <a:fld id="{775170EA-3AF3-46CD-AE52-58E7C28F3C3F}" type="slidenum">
              <a:rPr lang="en-GB" smtClean="0"/>
              <a:t>58</a:t>
            </a:fld>
            <a:endParaRPr lang="en-GB"/>
          </a:p>
        </p:txBody>
      </p:sp>
    </p:spTree>
    <p:extLst>
      <p:ext uri="{BB962C8B-B14F-4D97-AF65-F5344CB8AC3E}">
        <p14:creationId xmlns:p14="http://schemas.microsoft.com/office/powerpoint/2010/main" val="641905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the first box and then ask</a:t>
            </a:r>
            <a:r>
              <a:rPr lang="en-GB" baseline="0" dirty="0" smtClean="0"/>
              <a:t> students to complete the task.  Go through the verbs with them, making sure they have identified correctly and also know what each means.</a:t>
            </a:r>
            <a:br>
              <a:rPr lang="en-GB" baseline="0" dirty="0" smtClean="0"/>
            </a:br>
            <a:r>
              <a:rPr lang="en-GB" baseline="0" dirty="0" smtClean="0"/>
              <a:t/>
            </a:r>
            <a:br>
              <a:rPr lang="en-GB" baseline="0" dirty="0" smtClean="0"/>
            </a:br>
            <a:r>
              <a:rPr lang="en-GB" baseline="0" dirty="0" smtClean="0"/>
              <a:t>Give them a choice of </a:t>
            </a:r>
            <a:r>
              <a:rPr lang="en-GB" baseline="0" dirty="0" err="1" smtClean="0"/>
              <a:t>HW</a:t>
            </a:r>
            <a:r>
              <a:rPr lang="en-GB" baseline="0" dirty="0" smtClean="0"/>
              <a:t> task</a:t>
            </a:r>
            <a:endParaRPr lang="en-GB" dirty="0"/>
          </a:p>
        </p:txBody>
      </p:sp>
      <p:sp>
        <p:nvSpPr>
          <p:cNvPr id="4" name="Slide Number Placeholder 3"/>
          <p:cNvSpPr>
            <a:spLocks noGrp="1"/>
          </p:cNvSpPr>
          <p:nvPr>
            <p:ph type="sldNum" sz="quarter" idx="10"/>
          </p:nvPr>
        </p:nvSpPr>
        <p:spPr/>
        <p:txBody>
          <a:bodyPr/>
          <a:lstStyle/>
          <a:p>
            <a:fld id="{A7C83999-04E4-4B7A-BBF4-1CB69C862DFF}" type="slidenum">
              <a:rPr lang="en-GB" smtClean="0"/>
              <a:pPr/>
              <a:t>60</a:t>
            </a:fld>
            <a:endParaRPr lang="en-GB"/>
          </a:p>
        </p:txBody>
      </p:sp>
    </p:spTree>
    <p:extLst>
      <p:ext uri="{BB962C8B-B14F-4D97-AF65-F5344CB8AC3E}">
        <p14:creationId xmlns:p14="http://schemas.microsoft.com/office/powerpoint/2010/main" val="2125158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Easier NOT to cut this one and just cut the text cards I think</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61</a:t>
            </a:fld>
            <a:endParaRPr lang="en-GB"/>
          </a:p>
        </p:txBody>
      </p:sp>
    </p:spTree>
    <p:extLst>
      <p:ext uri="{BB962C8B-B14F-4D97-AF65-F5344CB8AC3E}">
        <p14:creationId xmlns:p14="http://schemas.microsoft.com/office/powerpoint/2010/main" val="70428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62</a:t>
            </a:fld>
            <a:endParaRPr lang="en-GB"/>
          </a:p>
        </p:txBody>
      </p:sp>
    </p:spTree>
    <p:extLst>
      <p:ext uri="{BB962C8B-B14F-4D97-AF65-F5344CB8AC3E}">
        <p14:creationId xmlns:p14="http://schemas.microsoft.com/office/powerpoint/2010/main" val="21748028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63</a:t>
            </a:fld>
            <a:endParaRPr lang="en-GB"/>
          </a:p>
        </p:txBody>
      </p:sp>
    </p:spTree>
    <p:extLst>
      <p:ext uri="{BB962C8B-B14F-4D97-AF65-F5344CB8AC3E}">
        <p14:creationId xmlns:p14="http://schemas.microsoft.com/office/powerpoint/2010/main" val="2174802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Most people will want to download these to use them in class.  Here are the links to each one:</a:t>
            </a:r>
          </a:p>
          <a:p>
            <a:pPr>
              <a:spcBef>
                <a:spcPct val="0"/>
              </a:spcBef>
            </a:pPr>
            <a:r>
              <a:rPr lang="en-GB" smtClean="0"/>
              <a:t>Red = episode 3 - http://www.youtube.com/watch?v=8i9juY3ezrg&amp;feature=related</a:t>
            </a:r>
            <a:br>
              <a:rPr lang="en-GB" smtClean="0"/>
            </a:br>
            <a:r>
              <a:rPr lang="en-GB" smtClean="0"/>
              <a:t>Yellow = episode 6 - http://www.youtube.com/watch?v=w0cpY4lrevY&amp;feature=related</a:t>
            </a:r>
            <a:br>
              <a:rPr lang="en-GB" smtClean="0"/>
            </a:br>
            <a:r>
              <a:rPr lang="en-GB" smtClean="0"/>
              <a:t>Green = episode 13 - http://www.youtube.com/watch?v=UxjYJZC4j0c&amp;feature=fvsr</a:t>
            </a:r>
            <a:br>
              <a:rPr lang="en-GB" smtClean="0"/>
            </a:br>
            <a:r>
              <a:rPr lang="en-GB" smtClean="0"/>
              <a:t>Blue = episode 14 - http://www.youtube.com/watch?v=11HZt2JCj7g&amp;feature=related</a:t>
            </a:r>
          </a:p>
          <a:p>
            <a:pPr>
              <a:spcBef>
                <a:spcPct val="0"/>
              </a:spcBef>
            </a:pPr>
            <a:endParaRPr lang="en-GB" smtClean="0"/>
          </a:p>
          <a:p>
            <a:pPr>
              <a:spcBef>
                <a:spcPct val="0"/>
              </a:spcBef>
            </a:pPr>
            <a:r>
              <a:rPr lang="en-GB" smtClean="0"/>
              <a:t>It will be helpful to provide some useful verbs for each one, plus a reminder of some key narrative links.  These are on the next slide.</a:t>
            </a:r>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9537A3-7804-4730-8828-2792BA77C398}" type="slidenum">
              <a:rPr lang="en-US"/>
              <a:pPr eaLnBrk="1" hangingPunct="1"/>
              <a:t>65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They should write their narration in the preterite (+ imperfect) and use a maximum of 9 stages as with episode 4.  If on computers they should be encouraged to use an online verb conjugator to check the preterite forms.  The next slide shows a screen shot of an example of this to model to students.</a:t>
            </a: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68A8D9-3CFB-4153-8000-784D0460675B}" type="slidenum">
              <a:rPr lang="en-US"/>
              <a:pPr eaLnBrk="1" hangingPunct="1"/>
              <a:t>67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http://www.verbix.com/languages/spanish.shtml</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874032-02C2-426A-92CC-231781B7C944}" type="slidenum">
              <a:rPr lang="en-US"/>
              <a:pPr eaLnBrk="1" hangingPunct="1"/>
              <a:t>68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students</a:t>
            </a:r>
            <a:r>
              <a:rPr lang="en-GB" baseline="0" dirty="0" smtClean="0"/>
              <a:t> need a whole example adding of the sort of length and interest that’s required.  But I have been conscious in the past that students have managed to ignore my additions/corrections and reproduce their own original errors in subsequent work, so we have to be really sure that there is a ‘follow up’ and some action in response to our marking otherwise it is time wasted.  Students need to really ‘get that’ and sometimes explicit examples are required.</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6</a:t>
            </a:fld>
            <a:endParaRPr lang="en-GB"/>
          </a:p>
        </p:txBody>
      </p:sp>
    </p:spTree>
    <p:extLst>
      <p:ext uri="{BB962C8B-B14F-4D97-AF65-F5344CB8AC3E}">
        <p14:creationId xmlns:p14="http://schemas.microsoft.com/office/powerpoint/2010/main" val="1530027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69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75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really works in terms of getting students to understand ‘perfectly</a:t>
            </a:r>
            <a:r>
              <a:rPr lang="en-GB" baseline="0" dirty="0" smtClean="0"/>
              <a:t> formed’ but ‘bigger and more’ notions and applying them to their writing.  With a marked tendency to ‘under express’ many students don’t show what they can really do with the language they know.  This flags this up in both writing and speaking.</a:t>
            </a:r>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9</a:t>
            </a:fld>
            <a:endParaRPr lang="en-GB"/>
          </a:p>
        </p:txBody>
      </p:sp>
    </p:spTree>
    <p:extLst>
      <p:ext uri="{BB962C8B-B14F-4D97-AF65-F5344CB8AC3E}">
        <p14:creationId xmlns:p14="http://schemas.microsoft.com/office/powerpoint/2010/main" val="148340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‘refer back to your book’ issue or</a:t>
            </a:r>
            <a:r>
              <a:rPr lang="en-GB" baseline="0" dirty="0" smtClean="0"/>
              <a:t> lack of it.  I have experienced students completely missing out this stage when it comes to producing new pieces of work, just turning to a new page and starting to write off the tops of their heads.  Flagging up the stage of refining, improving, correcting and re-producing previous attempts is what the ‘</a:t>
            </a:r>
            <a:r>
              <a:rPr lang="en-GB" baseline="0" dirty="0" err="1" smtClean="0"/>
              <a:t>saco</a:t>
            </a:r>
            <a:r>
              <a:rPr lang="en-GB" baseline="0" dirty="0" smtClean="0"/>
              <a:t> </a:t>
            </a:r>
            <a:r>
              <a:rPr lang="en-GB" baseline="0" dirty="0" err="1" smtClean="0"/>
              <a:t>mágico</a:t>
            </a:r>
            <a:r>
              <a:rPr lang="en-GB" baseline="0" dirty="0" smtClean="0"/>
              <a:t>’ or swag bag idea is all about.  Students periodically go back through their books harvesting all of the best bits.  </a:t>
            </a:r>
            <a:endParaRPr lang="en-GB" dirty="0" smtClean="0"/>
          </a:p>
          <a:p>
            <a:endParaRPr lang="en-GB" dirty="0"/>
          </a:p>
        </p:txBody>
      </p:sp>
      <p:sp>
        <p:nvSpPr>
          <p:cNvPr id="4" name="Slide Number Placeholder 3"/>
          <p:cNvSpPr>
            <a:spLocks noGrp="1"/>
          </p:cNvSpPr>
          <p:nvPr>
            <p:ph type="sldNum" sz="quarter" idx="10"/>
          </p:nvPr>
        </p:nvSpPr>
        <p:spPr/>
        <p:txBody>
          <a:bodyPr/>
          <a:lstStyle/>
          <a:p>
            <a:fld id="{337BA812-D06D-4ED8-9ECA-CA15D65AF92E}" type="slidenum">
              <a:rPr lang="en-GB" smtClean="0"/>
              <a:t>10</a:t>
            </a:fld>
            <a:endParaRPr lang="en-GB"/>
          </a:p>
        </p:txBody>
      </p:sp>
    </p:spTree>
    <p:extLst>
      <p:ext uri="{BB962C8B-B14F-4D97-AF65-F5344CB8AC3E}">
        <p14:creationId xmlns:p14="http://schemas.microsoft.com/office/powerpoint/2010/main" val="353742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11</a:t>
            </a:fld>
            <a:endParaRPr lang="en-US"/>
          </a:p>
        </p:txBody>
      </p:sp>
    </p:spTree>
    <p:extLst>
      <p:ext uri="{BB962C8B-B14F-4D97-AF65-F5344CB8AC3E}">
        <p14:creationId xmlns:p14="http://schemas.microsoft.com/office/powerpoint/2010/main" val="232252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25/02/2013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414125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25/02/2013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82407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25/02/2013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332209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25/02/2013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34496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CD1A8-92F4-41AE-B781-BD971F67238D}" type="datetimeFigureOut">
              <a:rPr lang="en-GB" smtClean="0"/>
              <a:t>25/02/2013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1611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ACD1A8-92F4-41AE-B781-BD971F67238D}" type="datetimeFigureOut">
              <a:rPr lang="en-GB" smtClean="0"/>
              <a:t>25/02/2013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30104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ACD1A8-92F4-41AE-B781-BD971F67238D}" type="datetimeFigureOut">
              <a:rPr lang="en-GB" smtClean="0"/>
              <a:t>25/02/2013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45506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ACD1A8-92F4-41AE-B781-BD971F67238D}" type="datetimeFigureOut">
              <a:rPr lang="en-GB" smtClean="0"/>
              <a:t>25/02/2013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103228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D1A8-92F4-41AE-B781-BD971F67238D}" type="datetimeFigureOut">
              <a:rPr lang="en-GB" smtClean="0"/>
              <a:t>25/02/2013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61739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t>25/02/2013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65643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t>25/02/2013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36847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D1A8-92F4-41AE-B781-BD971F67238D}" type="datetimeFigureOut">
              <a:rPr lang="en-GB" smtClean="0"/>
              <a:t>25/02/2013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C057E-D267-4098-B430-34F9046DFE32}" type="slidenum">
              <a:rPr lang="en-GB" smtClean="0"/>
              <a:t>‹#›</a:t>
            </a:fld>
            <a:endParaRPr lang="en-GB"/>
          </a:p>
        </p:txBody>
      </p:sp>
    </p:spTree>
    <p:extLst>
      <p:ext uri="{BB962C8B-B14F-4D97-AF65-F5344CB8AC3E}">
        <p14:creationId xmlns:p14="http://schemas.microsoft.com/office/powerpoint/2010/main" val="158786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www.tagxedo.com/"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hyperlink" Target="http://www.verbix.com/" TargetMode="External"/><Relationship Id="rId7" Type="http://schemas.openxmlformats.org/officeDocument/2006/relationships/hyperlink" Target="http://spanish.typeit.org/" TargetMode="External"/><Relationship Id="rId2" Type="http://schemas.openxmlformats.org/officeDocument/2006/relationships/hyperlink" Target="http://www.wordreference.com/" TargetMode="External"/><Relationship Id="rId1" Type="http://schemas.openxmlformats.org/officeDocument/2006/relationships/slideLayout" Target="../slideLayouts/slideLayout7.xml"/><Relationship Id="rId6" Type="http://schemas.openxmlformats.org/officeDocument/2006/relationships/hyperlink" Target="http://german.typeit.org/" TargetMode="External"/><Relationship Id="rId5" Type="http://schemas.openxmlformats.org/officeDocument/2006/relationships/hyperlink" Target="http://french.typeit.org/" TargetMode="External"/><Relationship Id="rId4" Type="http://schemas.openxmlformats.org/officeDocument/2006/relationships/hyperlink" Target="http://www.conjugation.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hyperlink" Target="http://www.verbi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g"/><Relationship Id="rId7"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www.tes.co.uk/article.aspx?storyCode=6067974" TargetMode="Externa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33.wmf"/><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6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5.png"/><Relationship Id="rId9" Type="http://schemas.openxmlformats.org/officeDocument/2006/relationships/image" Target="../media/image48.png"/></Relationships>
</file>

<file path=ppt/slides/_rels/slide6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5.png"/><Relationship Id="rId9" Type="http://schemas.openxmlformats.org/officeDocument/2006/relationships/image" Target="../media/image48.png"/></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video" Target="file:///M:\Resources\Development\NewSecCurricDevelopment\Citizenship\Media\Morph\Morph13.wmv" TargetMode="External"/><Relationship Id="rId7" Type="http://schemas.openxmlformats.org/officeDocument/2006/relationships/image" Target="../media/image50.png"/><Relationship Id="rId2" Type="http://schemas.openxmlformats.org/officeDocument/2006/relationships/video" Target="file:///M:\Resources\Development\NewSecCurricDevelopment\Citizenship\Media\Morph\Morph6.wmv" TargetMode="External"/><Relationship Id="rId1" Type="http://schemas.openxmlformats.org/officeDocument/2006/relationships/video" Target="file:///M:\Resources\Development\NewSecCurricDevelopment\Citizenship\Media\Morph\Morph3.wmv" TargetMode="External"/><Relationship Id="rId6" Type="http://schemas.openxmlformats.org/officeDocument/2006/relationships/notesSlide" Target="../notesSlides/notesSlide47.xml"/><Relationship Id="rId5" Type="http://schemas.openxmlformats.org/officeDocument/2006/relationships/slideLayout" Target="../slideLayouts/slideLayout7.xml"/><Relationship Id="rId4" Type="http://schemas.openxmlformats.org/officeDocument/2006/relationships/video" Target="file:///M:\Resources\Development\NewSecCurricDevelopment\Citizenship\Media\Morph\Morph14.wmv"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verbix.com/languages/spanish.shtml"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file:///M:\WiderProfessionalRoles\LP\LP%20work%202010-11\LP%20Seminar%20-%20planning\Session2_GCSE\SuperStructures&amp;WonderfulWords.ppt#-1,1,Super structures "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73808763"/>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r>
                        <a:rPr lang="en-US" sz="2800" b="1" dirty="0" err="1" smtClean="0">
                          <a:solidFill>
                            <a:schemeClr val="tx1">
                              <a:lumMod val="85000"/>
                              <a:lumOff val="15000"/>
                            </a:schemeClr>
                          </a:solidFill>
                        </a:rPr>
                        <a:t>Programme</a:t>
                      </a:r>
                      <a:endParaRPr lang="en-US" sz="2800" b="1" dirty="0">
                        <a:solidFill>
                          <a:schemeClr val="tx1">
                            <a:lumMod val="85000"/>
                            <a:lumOff val="15000"/>
                          </a:schemeClr>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38888384"/>
              </p:ext>
            </p:extLst>
          </p:nvPr>
        </p:nvGraphicFramePr>
        <p:xfrm>
          <a:off x="755576" y="3429000"/>
          <a:ext cx="7776864" cy="1917472"/>
        </p:xfrm>
        <a:graphic>
          <a:graphicData uri="http://schemas.openxmlformats.org/drawingml/2006/table">
            <a:tbl>
              <a:tblPr firstRow="1" bandRow="1">
                <a:tableStyleId>{5940675A-B579-460E-94D1-54222C63F5DA}</a:tableStyleId>
              </a:tblPr>
              <a:tblGrid>
                <a:gridCol w="5400600"/>
                <a:gridCol w="2376264"/>
              </a:tblGrid>
              <a:tr h="514616">
                <a:tc>
                  <a:txBody>
                    <a:bodyPr/>
                    <a:lstStyle/>
                    <a:p>
                      <a:r>
                        <a:rPr lang="en-GB" sz="2400" dirty="0" smtClean="0"/>
                        <a:t>Priorities</a:t>
                      </a:r>
                      <a:endParaRPr lang="en-GB" sz="2400" dirty="0"/>
                    </a:p>
                  </a:txBody>
                  <a:tcPr anchor="ctr"/>
                </a:tc>
                <a:tc>
                  <a:txBody>
                    <a:bodyPr/>
                    <a:lstStyle/>
                    <a:p>
                      <a:r>
                        <a:rPr lang="en-GB" sz="2400" dirty="0" smtClean="0"/>
                        <a:t>Timing</a:t>
                      </a:r>
                      <a:endParaRPr lang="en-GB" sz="2400" dirty="0"/>
                    </a:p>
                  </a:txBody>
                  <a:tcPr anchor="ctr"/>
                </a:tc>
              </a:tr>
              <a:tr h="888240">
                <a:tc>
                  <a:txBody>
                    <a:bodyPr/>
                    <a:lstStyle/>
                    <a:p>
                      <a:r>
                        <a:rPr lang="en-GB" sz="2400" dirty="0" smtClean="0"/>
                        <a:t>1   Strategies</a:t>
                      </a:r>
                      <a:r>
                        <a:rPr lang="en-GB" sz="2400" baseline="0" dirty="0" smtClean="0"/>
                        <a:t> for Speaking</a:t>
                      </a:r>
                      <a:endParaRPr lang="en-GB" sz="2400" dirty="0"/>
                    </a:p>
                  </a:txBody>
                  <a:tcPr anchor="ctr"/>
                </a:tc>
                <a:tc>
                  <a:txBody>
                    <a:bodyPr/>
                    <a:lstStyle/>
                    <a:p>
                      <a:r>
                        <a:rPr lang="en-GB" sz="2400" dirty="0" smtClean="0"/>
                        <a:t>9.10– 10.40</a:t>
                      </a:r>
                      <a:endParaRPr lang="en-GB" sz="2400" dirty="0"/>
                    </a:p>
                  </a:txBody>
                  <a:tcPr anchor="ctr"/>
                </a:tc>
              </a:tr>
              <a:tr h="514616">
                <a:tc>
                  <a:txBody>
                    <a:bodyPr/>
                    <a:lstStyle/>
                    <a:p>
                      <a:pPr marL="342900" indent="-342900">
                        <a:buAutoNum type="arabicPlain" startAt="2"/>
                      </a:pPr>
                      <a:r>
                        <a:rPr lang="en-GB" sz="2400" dirty="0" smtClean="0"/>
                        <a:t> Strategies for Writing</a:t>
                      </a:r>
                      <a:endParaRPr lang="en-GB" sz="2400" dirty="0"/>
                    </a:p>
                  </a:txBody>
                  <a:tcPr anchor="ctr"/>
                </a:tc>
                <a:tc>
                  <a:txBody>
                    <a:bodyPr/>
                    <a:lstStyle/>
                    <a:p>
                      <a:r>
                        <a:rPr lang="en-GB" sz="2400" dirty="0" smtClean="0"/>
                        <a:t>11.15 </a:t>
                      </a:r>
                      <a:r>
                        <a:rPr lang="en-GB" sz="2400" dirty="0" smtClean="0"/>
                        <a:t>– </a:t>
                      </a:r>
                      <a:r>
                        <a:rPr lang="en-GB" sz="2400" dirty="0" smtClean="0"/>
                        <a:t>12.45</a:t>
                      </a:r>
                      <a:endParaRPr lang="en-GB" sz="2400" dirty="0"/>
                    </a:p>
                  </a:txBody>
                  <a:tcPr anchor="ct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2" name="Rectangle 1"/>
          <p:cNvSpPr/>
          <p:nvPr/>
        </p:nvSpPr>
        <p:spPr>
          <a:xfrm>
            <a:off x="179512" y="188640"/>
            <a:ext cx="4120039" cy="523220"/>
          </a:xfrm>
          <a:prstGeom prst="rect">
            <a:avLst/>
          </a:prstGeom>
        </p:spPr>
        <p:txBody>
          <a:bodyPr wrap="none">
            <a:spAutoFit/>
          </a:bodyPr>
          <a:lstStyle/>
          <a:p>
            <a:r>
              <a:rPr lang="en-GB" sz="2800" b="1" dirty="0"/>
              <a:t>Comberton Village College</a:t>
            </a:r>
            <a:endParaRPr lang="en-US" sz="2800" b="1" dirty="0"/>
          </a:p>
        </p:txBody>
      </p:sp>
      <p:sp>
        <p:nvSpPr>
          <p:cNvPr id="8" name="Oval 7"/>
          <p:cNvSpPr/>
          <p:nvPr/>
        </p:nvSpPr>
        <p:spPr>
          <a:xfrm>
            <a:off x="1115616" y="4797152"/>
            <a:ext cx="3024336" cy="576064"/>
          </a:xfrm>
          <a:prstGeom prst="ellipse">
            <a:avLst/>
          </a:prstGeom>
          <a:no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
        <p:nvSpPr>
          <p:cNvPr id="10" name="Rectangle 9"/>
          <p:cNvSpPr/>
          <p:nvPr/>
        </p:nvSpPr>
        <p:spPr>
          <a:xfrm>
            <a:off x="455982" y="1384291"/>
            <a:ext cx="8078982" cy="1384995"/>
          </a:xfrm>
          <a:prstGeom prst="rect">
            <a:avLst/>
          </a:prstGeom>
        </p:spPr>
        <p:txBody>
          <a:bodyPr wrap="square">
            <a:spAutoFit/>
          </a:bodyPr>
          <a:lstStyle/>
          <a:p>
            <a:pPr algn="ctr"/>
            <a:r>
              <a:rPr lang="en-GB" sz="2800" b="1" dirty="0">
                <a:latin typeface="+mn-lt"/>
              </a:rPr>
              <a:t>MFL Neighbourhood </a:t>
            </a:r>
            <a:r>
              <a:rPr lang="en-GB" sz="2800" b="1" dirty="0" smtClean="0">
                <a:latin typeface="+mn-lt"/>
              </a:rPr>
              <a:t>INSET</a:t>
            </a:r>
            <a:endParaRPr lang="fr-FR" sz="2800" dirty="0">
              <a:latin typeface="+mn-lt"/>
            </a:endParaRPr>
          </a:p>
          <a:p>
            <a:pPr algn="ctr"/>
            <a:r>
              <a:rPr lang="en-GB" sz="2800" b="1" dirty="0">
                <a:latin typeface="+mn-lt"/>
              </a:rPr>
              <a:t>Friday 1</a:t>
            </a:r>
            <a:r>
              <a:rPr lang="en-GB" sz="2800" b="1" baseline="30000" dirty="0">
                <a:latin typeface="+mn-lt"/>
              </a:rPr>
              <a:t>st</a:t>
            </a:r>
            <a:r>
              <a:rPr lang="en-GB" sz="2800" b="1" dirty="0">
                <a:latin typeface="+mn-lt"/>
              </a:rPr>
              <a:t> March </a:t>
            </a:r>
            <a:r>
              <a:rPr lang="en-GB" sz="2800" b="1" dirty="0" smtClean="0">
                <a:latin typeface="+mn-lt"/>
              </a:rPr>
              <a:t>2013</a:t>
            </a:r>
            <a:br>
              <a:rPr lang="en-GB" sz="2800" b="1" dirty="0" smtClean="0">
                <a:latin typeface="+mn-lt"/>
              </a:rPr>
            </a:br>
            <a:r>
              <a:rPr lang="en-GB" sz="2800" b="1" dirty="0" err="1" smtClean="0">
                <a:latin typeface="+mn-lt"/>
              </a:rPr>
              <a:t>Darrick</a:t>
            </a:r>
            <a:r>
              <a:rPr lang="en-GB" sz="2800" b="1" dirty="0" smtClean="0">
                <a:latin typeface="+mn-lt"/>
              </a:rPr>
              <a:t> </a:t>
            </a:r>
            <a:r>
              <a:rPr lang="en-GB" sz="2800" b="1" dirty="0">
                <a:latin typeface="+mn-lt"/>
              </a:rPr>
              <a:t>Wood School</a:t>
            </a:r>
            <a:endParaRPr lang="fr-FR" sz="2800" dirty="0">
              <a:latin typeface="+mn-lt"/>
            </a:endParaRPr>
          </a:p>
        </p:txBody>
      </p:sp>
    </p:spTree>
    <p:extLst>
      <p:ext uri="{BB962C8B-B14F-4D97-AF65-F5344CB8AC3E}">
        <p14:creationId xmlns:p14="http://schemas.microsoft.com/office/powerpoint/2010/main" val="35625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769441"/>
          </a:xfrm>
          <a:prstGeom prst="rect">
            <a:avLst/>
          </a:prstGeom>
          <a:noFill/>
        </p:spPr>
        <p:txBody>
          <a:bodyPr wrap="square" rtlCol="0">
            <a:spAutoFit/>
          </a:bodyPr>
          <a:lstStyle/>
          <a:p>
            <a:r>
              <a:rPr lang="en-GB" sz="4400" b="1" dirty="0" smtClean="0"/>
              <a:t>Simple as 1, 2, 3!</a:t>
            </a:r>
            <a:endParaRPr lang="en-GB" sz="4400" b="1" dirty="0"/>
          </a:p>
        </p:txBody>
      </p:sp>
      <p:sp>
        <p:nvSpPr>
          <p:cNvPr id="3" name="TextBox 2"/>
          <p:cNvSpPr txBox="1"/>
          <p:nvPr/>
        </p:nvSpPr>
        <p:spPr>
          <a:xfrm>
            <a:off x="179512" y="1141278"/>
            <a:ext cx="8496944" cy="1200329"/>
          </a:xfrm>
          <a:prstGeom prst="rect">
            <a:avLst/>
          </a:prstGeom>
          <a:noFill/>
        </p:spPr>
        <p:txBody>
          <a:bodyPr wrap="square" rtlCol="0">
            <a:spAutoFit/>
          </a:bodyPr>
          <a:lstStyle/>
          <a:p>
            <a:r>
              <a:rPr lang="en-GB" sz="3600" b="1" dirty="0" smtClean="0"/>
              <a:t>1.  Pimp my Spanish = better language = better grade!</a:t>
            </a:r>
            <a:endParaRPr lang="en-GB" sz="3600" b="1" dirty="0"/>
          </a:p>
        </p:txBody>
      </p:sp>
      <p:sp>
        <p:nvSpPr>
          <p:cNvPr id="4" name="TextBox 3"/>
          <p:cNvSpPr txBox="1"/>
          <p:nvPr/>
        </p:nvSpPr>
        <p:spPr>
          <a:xfrm>
            <a:off x="179512" y="2852936"/>
            <a:ext cx="8496944" cy="1200329"/>
          </a:xfrm>
          <a:prstGeom prst="rect">
            <a:avLst/>
          </a:prstGeom>
          <a:noFill/>
        </p:spPr>
        <p:txBody>
          <a:bodyPr wrap="square" rtlCol="0">
            <a:spAutoFit/>
          </a:bodyPr>
          <a:lstStyle/>
          <a:p>
            <a:r>
              <a:rPr lang="en-GB" sz="3600" b="1" dirty="0" smtClean="0"/>
              <a:t>2.  Saco </a:t>
            </a:r>
            <a:r>
              <a:rPr lang="en-GB" sz="3600" b="1" dirty="0" err="1" smtClean="0"/>
              <a:t>mágico</a:t>
            </a:r>
            <a:r>
              <a:rPr lang="en-GB" sz="3600" b="1" dirty="0" smtClean="0"/>
              <a:t> = collect all your ‘best stuff’ in one place where you can use it!</a:t>
            </a:r>
            <a:endParaRPr lang="en-GB" sz="3600" b="1" dirty="0"/>
          </a:p>
        </p:txBody>
      </p:sp>
      <p:sp>
        <p:nvSpPr>
          <p:cNvPr id="5" name="TextBox 4"/>
          <p:cNvSpPr txBox="1"/>
          <p:nvPr/>
        </p:nvSpPr>
        <p:spPr>
          <a:xfrm>
            <a:off x="179512" y="4725144"/>
            <a:ext cx="8496944" cy="1754326"/>
          </a:xfrm>
          <a:prstGeom prst="rect">
            <a:avLst/>
          </a:prstGeom>
          <a:noFill/>
        </p:spPr>
        <p:txBody>
          <a:bodyPr wrap="square" rtlCol="0">
            <a:spAutoFit/>
          </a:bodyPr>
          <a:lstStyle/>
          <a:p>
            <a:r>
              <a:rPr lang="en-GB" sz="3600" b="1" dirty="0" smtClean="0"/>
              <a:t>3.  Snowball effect! = this stage is to move what’s in your book to what’s in your head so it can come out of your mouth/pen!</a:t>
            </a:r>
            <a:endParaRPr lang="en-GB" sz="3600" b="1" dirty="0"/>
          </a:p>
        </p:txBody>
      </p:sp>
    </p:spTree>
    <p:extLst>
      <p:ext uri="{BB962C8B-B14F-4D97-AF65-F5344CB8AC3E}">
        <p14:creationId xmlns:p14="http://schemas.microsoft.com/office/powerpoint/2010/main" val="31724567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9901256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SWAG BAG (SACO </a:t>
            </a:r>
            <a:r>
              <a:rPr lang="en-GB" sz="4000" b="1" cap="all" dirty="0" err="1" smtClean="0">
                <a:latin typeface="+mj-lt"/>
                <a:ea typeface="+mj-ea"/>
                <a:cs typeface="+mj-cs"/>
              </a:rPr>
              <a:t>MáGICO</a:t>
            </a:r>
            <a:r>
              <a:rPr lang="en-GB" sz="4000" b="1" cap="all" dirty="0" smtClean="0">
                <a:latin typeface="+mj-lt"/>
                <a:ea typeface="+mj-ea"/>
                <a:cs typeface="+mj-cs"/>
              </a:rPr>
              <a:t>)</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3</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2150915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411760" y="1052736"/>
            <a:ext cx="3936454" cy="462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71800" y="3364621"/>
            <a:ext cx="3431132" cy="830997"/>
          </a:xfrm>
          <a:prstGeom prst="rect">
            <a:avLst/>
          </a:prstGeom>
        </p:spPr>
        <p:txBody>
          <a:bodyPr wrap="none">
            <a:spAutoFit/>
          </a:bodyPr>
          <a:lstStyle/>
          <a:p>
            <a:r>
              <a:rPr lang="en-GB" sz="4800" b="1" dirty="0" err="1" smtClean="0">
                <a:solidFill>
                  <a:srgbClr val="FFFFCC"/>
                </a:solidFill>
              </a:rPr>
              <a:t>saco</a:t>
            </a:r>
            <a:r>
              <a:rPr lang="en-GB" sz="4800" b="1" dirty="0" smtClean="0">
                <a:solidFill>
                  <a:srgbClr val="FFFFCC"/>
                </a:solidFill>
              </a:rPr>
              <a:t> </a:t>
            </a:r>
            <a:r>
              <a:rPr lang="en-GB" sz="4800" b="1" dirty="0" err="1">
                <a:solidFill>
                  <a:srgbClr val="FFFFCC"/>
                </a:solidFill>
              </a:rPr>
              <a:t>mágico</a:t>
            </a:r>
            <a:r>
              <a:rPr lang="en-GB" sz="4800" b="1" dirty="0">
                <a:solidFill>
                  <a:srgbClr val="FFFFCC"/>
                </a:solidFill>
              </a:rPr>
              <a:t> </a:t>
            </a:r>
            <a:endParaRPr lang="en-GB" sz="4800" dirty="0">
              <a:solidFill>
                <a:srgbClr val="FFFFCC"/>
              </a:solidFill>
            </a:endParaRPr>
          </a:p>
        </p:txBody>
      </p:sp>
      <p:pic>
        <p:nvPicPr>
          <p:cNvPr id="614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27822"/>
            <a:ext cx="4265274" cy="426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0364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769441"/>
          </a:xfrm>
          <a:prstGeom prst="rect">
            <a:avLst/>
          </a:prstGeom>
          <a:noFill/>
        </p:spPr>
        <p:txBody>
          <a:bodyPr wrap="square" rtlCol="0">
            <a:spAutoFit/>
          </a:bodyPr>
          <a:lstStyle/>
          <a:p>
            <a:r>
              <a:rPr lang="en-GB" sz="4400" b="1" dirty="0" smtClean="0"/>
              <a:t>Simple as 1, 2, 3!</a:t>
            </a:r>
            <a:endParaRPr lang="en-GB" sz="4400" b="1" dirty="0"/>
          </a:p>
        </p:txBody>
      </p:sp>
      <p:sp>
        <p:nvSpPr>
          <p:cNvPr id="3" name="TextBox 2"/>
          <p:cNvSpPr txBox="1"/>
          <p:nvPr/>
        </p:nvSpPr>
        <p:spPr>
          <a:xfrm>
            <a:off x="179512" y="1141278"/>
            <a:ext cx="8496944" cy="1200329"/>
          </a:xfrm>
          <a:prstGeom prst="rect">
            <a:avLst/>
          </a:prstGeom>
          <a:noFill/>
        </p:spPr>
        <p:txBody>
          <a:bodyPr wrap="square" rtlCol="0">
            <a:spAutoFit/>
          </a:bodyPr>
          <a:lstStyle/>
          <a:p>
            <a:r>
              <a:rPr lang="en-GB" sz="3600" b="1" dirty="0" smtClean="0"/>
              <a:t>1.  Pimp my Spanish = better language = better grade!</a:t>
            </a:r>
            <a:endParaRPr lang="en-GB" sz="3600" b="1" dirty="0"/>
          </a:p>
        </p:txBody>
      </p:sp>
      <p:sp>
        <p:nvSpPr>
          <p:cNvPr id="4" name="TextBox 3"/>
          <p:cNvSpPr txBox="1"/>
          <p:nvPr/>
        </p:nvSpPr>
        <p:spPr>
          <a:xfrm>
            <a:off x="179512" y="2852936"/>
            <a:ext cx="8496944" cy="1200329"/>
          </a:xfrm>
          <a:prstGeom prst="rect">
            <a:avLst/>
          </a:prstGeom>
          <a:noFill/>
        </p:spPr>
        <p:txBody>
          <a:bodyPr wrap="square" rtlCol="0">
            <a:spAutoFit/>
          </a:bodyPr>
          <a:lstStyle/>
          <a:p>
            <a:r>
              <a:rPr lang="en-GB" sz="3600" b="1" dirty="0" smtClean="0"/>
              <a:t>2.  Saco </a:t>
            </a:r>
            <a:r>
              <a:rPr lang="en-GB" sz="3600" b="1" dirty="0" err="1" smtClean="0"/>
              <a:t>mágico</a:t>
            </a:r>
            <a:r>
              <a:rPr lang="en-GB" sz="3600" b="1" dirty="0" smtClean="0"/>
              <a:t> = collect all your ‘best stuff’ in one place where you can use it!</a:t>
            </a:r>
            <a:endParaRPr lang="en-GB" sz="3600" b="1" dirty="0"/>
          </a:p>
        </p:txBody>
      </p:sp>
      <p:sp>
        <p:nvSpPr>
          <p:cNvPr id="5" name="TextBox 4"/>
          <p:cNvSpPr txBox="1"/>
          <p:nvPr/>
        </p:nvSpPr>
        <p:spPr>
          <a:xfrm>
            <a:off x="179512" y="4725144"/>
            <a:ext cx="8496944" cy="1754326"/>
          </a:xfrm>
          <a:prstGeom prst="rect">
            <a:avLst/>
          </a:prstGeom>
          <a:noFill/>
        </p:spPr>
        <p:txBody>
          <a:bodyPr wrap="square" rtlCol="0">
            <a:spAutoFit/>
          </a:bodyPr>
          <a:lstStyle/>
          <a:p>
            <a:r>
              <a:rPr lang="en-GB" sz="3600" b="1" dirty="0" smtClean="0"/>
              <a:t>3.  Snowball effect! = this stage is to move what’s in your book to what’s in your head so it can come out of your mouth/pen!</a:t>
            </a:r>
            <a:endParaRPr lang="en-GB" sz="3600" b="1" dirty="0"/>
          </a:p>
        </p:txBody>
      </p:sp>
    </p:spTree>
    <p:extLst>
      <p:ext uri="{BB962C8B-B14F-4D97-AF65-F5344CB8AC3E}">
        <p14:creationId xmlns:p14="http://schemas.microsoft.com/office/powerpoint/2010/main" val="37349831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0939741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THE ‘SNOWBALL EFFECT’</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4</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0650796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184" y="548680"/>
            <a:ext cx="7292335" cy="394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3879" y="4725143"/>
            <a:ext cx="8496944" cy="1107996"/>
          </a:xfrm>
          <a:prstGeom prst="rect">
            <a:avLst/>
          </a:prstGeom>
          <a:noFill/>
        </p:spPr>
        <p:txBody>
          <a:bodyPr wrap="square" rtlCol="0">
            <a:spAutoFit/>
          </a:bodyPr>
          <a:lstStyle/>
          <a:p>
            <a:pPr algn="ctr"/>
            <a:r>
              <a:rPr lang="en-GB" sz="6600" b="1" dirty="0" smtClean="0"/>
              <a:t>The ‘snowball’ effect</a:t>
            </a:r>
            <a:endParaRPr lang="en-GB" sz="6600" b="1" dirty="0"/>
          </a:p>
        </p:txBody>
      </p:sp>
      <p:sp>
        <p:nvSpPr>
          <p:cNvPr id="2" name="TextBox 1"/>
          <p:cNvSpPr txBox="1"/>
          <p:nvPr/>
        </p:nvSpPr>
        <p:spPr>
          <a:xfrm>
            <a:off x="4211960" y="6237312"/>
            <a:ext cx="4824536" cy="461665"/>
          </a:xfrm>
          <a:prstGeom prst="rect">
            <a:avLst/>
          </a:prstGeom>
          <a:noFill/>
        </p:spPr>
        <p:txBody>
          <a:bodyPr wrap="square" rtlCol="0">
            <a:spAutoFit/>
          </a:bodyPr>
          <a:lstStyle/>
          <a:p>
            <a:pPr algn="r"/>
            <a:r>
              <a:rPr lang="en-GB" sz="2400" b="1" i="1" dirty="0" smtClean="0"/>
              <a:t>A ‘Vincent Everett’ phrase!</a:t>
            </a:r>
            <a:endParaRPr lang="en-GB" sz="2400" b="1" i="1" dirty="0"/>
          </a:p>
        </p:txBody>
      </p:sp>
    </p:spTree>
    <p:extLst>
      <p:ext uri="{BB962C8B-B14F-4D97-AF65-F5344CB8AC3E}">
        <p14:creationId xmlns:p14="http://schemas.microsoft.com/office/powerpoint/2010/main" val="200268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0471694"/>
              </p:ext>
            </p:extLst>
          </p:nvPr>
        </p:nvGraphicFramePr>
        <p:xfrm>
          <a:off x="251518" y="188640"/>
          <a:ext cx="8568954" cy="6070077"/>
        </p:xfrm>
        <a:graphic>
          <a:graphicData uri="http://schemas.openxmlformats.org/drawingml/2006/table">
            <a:tbl>
              <a:tblPr firstRow="1" bandRow="1">
                <a:tableStyleId>{5940675A-B579-460E-94D1-54222C63F5DA}</a:tableStyleId>
              </a:tblPr>
              <a:tblGrid>
                <a:gridCol w="846316"/>
                <a:gridCol w="3491056"/>
                <a:gridCol w="4231582"/>
              </a:tblGrid>
              <a:tr h="290832">
                <a:tc>
                  <a:txBody>
                    <a:bodyPr/>
                    <a:lstStyle/>
                    <a:p>
                      <a:pPr algn="ctr"/>
                      <a:r>
                        <a:rPr lang="en-GB" sz="1600" dirty="0" smtClean="0"/>
                        <a:t>1</a:t>
                      </a:r>
                      <a:endParaRPr lang="en-GB" sz="1600" dirty="0"/>
                    </a:p>
                  </a:txBody>
                  <a:tcPr anchor="ctr"/>
                </a:tc>
                <a:tc>
                  <a:txBody>
                    <a:bodyPr/>
                    <a:lstStyle/>
                    <a:p>
                      <a:pPr algn="l"/>
                      <a:r>
                        <a:rPr lang="en-GB" dirty="0" smtClean="0"/>
                        <a:t>I like comedies </a:t>
                      </a:r>
                      <a:endParaRPr lang="en-GB" dirty="0"/>
                    </a:p>
                  </a:txBody>
                  <a:tcPr anchor="ctr"/>
                </a:tc>
                <a:tc>
                  <a:txBody>
                    <a:bodyPr/>
                    <a:lstStyle/>
                    <a:p>
                      <a:pPr algn="l" eaLnBrk="1" hangingPunct="1">
                        <a:spcBef>
                          <a:spcPct val="50000"/>
                        </a:spcBef>
                      </a:pPr>
                      <a:r>
                        <a:rPr lang="en-GB" sz="1800" dirty="0" smtClean="0"/>
                        <a:t>me </a:t>
                      </a:r>
                      <a:r>
                        <a:rPr lang="en-GB" sz="1800" dirty="0" err="1" smtClean="0"/>
                        <a:t>gustan</a:t>
                      </a:r>
                      <a:r>
                        <a:rPr lang="en-GB" sz="1800" dirty="0" smtClean="0"/>
                        <a:t> </a:t>
                      </a:r>
                      <a:r>
                        <a:rPr lang="en-GB" sz="1800" dirty="0" err="1" smtClean="0"/>
                        <a:t>las</a:t>
                      </a:r>
                      <a:r>
                        <a:rPr lang="en-GB" sz="1800" dirty="0" smtClean="0"/>
                        <a:t> </a:t>
                      </a:r>
                      <a:r>
                        <a:rPr lang="en-GB" sz="1800" dirty="0" err="1" smtClean="0"/>
                        <a:t>comedias</a:t>
                      </a:r>
                      <a:endParaRPr lang="en-GB" sz="1800" dirty="0"/>
                    </a:p>
                  </a:txBody>
                  <a:tcPr anchor="ctr"/>
                </a:tc>
              </a:tr>
              <a:tr h="290832">
                <a:tc>
                  <a:txBody>
                    <a:bodyPr/>
                    <a:lstStyle/>
                    <a:p>
                      <a:pPr algn="ctr"/>
                      <a:r>
                        <a:rPr lang="en-GB" sz="1600" dirty="0" smtClean="0"/>
                        <a:t>2</a:t>
                      </a:r>
                      <a:endParaRPr lang="en-GB" sz="1600" dirty="0"/>
                    </a:p>
                  </a:txBody>
                  <a:tcPr anchor="ctr"/>
                </a:tc>
                <a:tc>
                  <a:txBody>
                    <a:bodyPr/>
                    <a:lstStyle/>
                    <a:p>
                      <a:pPr algn="l"/>
                      <a:r>
                        <a:rPr lang="en-GB" dirty="0" smtClean="0"/>
                        <a:t>because they make me laugh</a:t>
                      </a:r>
                      <a:endParaRPr lang="en-GB" dirty="0"/>
                    </a:p>
                  </a:txBody>
                  <a:tcPr anchor="ctr"/>
                </a:tc>
                <a:tc>
                  <a:txBody>
                    <a:bodyPr/>
                    <a:lstStyle/>
                    <a:p>
                      <a:pPr algn="l"/>
                      <a:r>
                        <a:rPr lang="en-GB" dirty="0" err="1" smtClean="0"/>
                        <a:t>porque</a:t>
                      </a:r>
                      <a:r>
                        <a:rPr lang="en-GB" dirty="0" smtClean="0"/>
                        <a:t> me </a:t>
                      </a:r>
                      <a:r>
                        <a:rPr lang="en-GB" dirty="0" err="1" smtClean="0"/>
                        <a:t>hacen</a:t>
                      </a:r>
                      <a:r>
                        <a:rPr lang="en-GB" dirty="0" smtClean="0"/>
                        <a:t> </a:t>
                      </a:r>
                      <a:r>
                        <a:rPr lang="en-GB" dirty="0" err="1" smtClean="0"/>
                        <a:t>reír</a:t>
                      </a:r>
                      <a:endParaRPr lang="en-GB" dirty="0"/>
                    </a:p>
                  </a:txBody>
                  <a:tcPr anchor="ctr"/>
                </a:tc>
              </a:tr>
              <a:tr h="290832">
                <a:tc>
                  <a:txBody>
                    <a:bodyPr/>
                    <a:lstStyle/>
                    <a:p>
                      <a:pPr algn="ctr"/>
                      <a:r>
                        <a:rPr lang="en-GB" sz="1600" dirty="0" smtClean="0"/>
                        <a:t>3</a:t>
                      </a:r>
                      <a:endParaRPr lang="en-GB" sz="1600" dirty="0"/>
                    </a:p>
                  </a:txBody>
                  <a:tcPr anchor="ctr"/>
                </a:tc>
                <a:tc>
                  <a:txBody>
                    <a:bodyPr/>
                    <a:lstStyle/>
                    <a:p>
                      <a:pPr algn="l"/>
                      <a:r>
                        <a:rPr lang="en-GB" dirty="0" smtClean="0"/>
                        <a:t>I like horror films</a:t>
                      </a:r>
                      <a:endParaRPr lang="en-GB" dirty="0"/>
                    </a:p>
                  </a:txBody>
                  <a:tcPr anchor="ctr"/>
                </a:tc>
                <a:tc>
                  <a:txBody>
                    <a:bodyPr/>
                    <a:lstStyle/>
                    <a:p>
                      <a:pPr algn="l"/>
                      <a:r>
                        <a:rPr lang="en-GB" dirty="0" smtClean="0"/>
                        <a:t>me </a:t>
                      </a:r>
                      <a:r>
                        <a:rPr lang="en-GB" dirty="0" err="1" smtClean="0"/>
                        <a:t>gustan</a:t>
                      </a:r>
                      <a:r>
                        <a:rPr lang="en-GB" dirty="0" smtClean="0"/>
                        <a:t> </a:t>
                      </a:r>
                      <a:r>
                        <a:rPr lang="en-GB" dirty="0" err="1" smtClean="0"/>
                        <a:t>las</a:t>
                      </a:r>
                      <a:r>
                        <a:rPr lang="en-GB" dirty="0" smtClean="0"/>
                        <a:t> </a:t>
                      </a:r>
                      <a:r>
                        <a:rPr lang="en-GB" dirty="0" err="1" smtClean="0"/>
                        <a:t>películas</a:t>
                      </a:r>
                      <a:r>
                        <a:rPr lang="en-GB" baseline="0" dirty="0" smtClean="0"/>
                        <a:t> de terror</a:t>
                      </a:r>
                      <a:endParaRPr lang="en-GB" dirty="0"/>
                    </a:p>
                  </a:txBody>
                  <a:tcPr anchor="ctr"/>
                </a:tc>
              </a:tr>
              <a:tr h="2908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because they make</a:t>
                      </a:r>
                      <a:r>
                        <a:rPr lang="en-GB" baseline="0" dirty="0" smtClean="0"/>
                        <a:t> me scared</a:t>
                      </a:r>
                      <a:endParaRPr lang="en-GB" dirty="0" smtClean="0"/>
                    </a:p>
                  </a:txBody>
                  <a:tcPr anchor="ctr"/>
                </a:tc>
                <a:tc>
                  <a:txBody>
                    <a:bodyPr/>
                    <a:lstStyle/>
                    <a:p>
                      <a:pPr algn="l" eaLnBrk="1" hangingPunct="1">
                        <a:spcBef>
                          <a:spcPct val="50000"/>
                        </a:spcBef>
                      </a:pPr>
                      <a:r>
                        <a:rPr lang="en-GB" sz="1800" dirty="0" err="1" smtClean="0"/>
                        <a:t>porque</a:t>
                      </a:r>
                      <a:r>
                        <a:rPr lang="en-GB" sz="1800" dirty="0" smtClean="0"/>
                        <a:t> me </a:t>
                      </a:r>
                      <a:r>
                        <a:rPr lang="en-GB" sz="1800" dirty="0" err="1" smtClean="0"/>
                        <a:t>dan</a:t>
                      </a:r>
                      <a:r>
                        <a:rPr lang="en-GB" sz="1800" dirty="0" smtClean="0"/>
                        <a:t> </a:t>
                      </a:r>
                      <a:r>
                        <a:rPr lang="en-GB" sz="1800" dirty="0" err="1" smtClean="0"/>
                        <a:t>miedo</a:t>
                      </a:r>
                      <a:endParaRPr lang="en-GB" sz="1800" dirty="0"/>
                    </a:p>
                  </a:txBody>
                  <a:tcPr anchor="ctr"/>
                </a:tc>
              </a:tr>
              <a:tr h="290832">
                <a:tc>
                  <a:txBody>
                    <a:bodyPr/>
                    <a:lstStyle/>
                    <a:p>
                      <a:pPr algn="ctr"/>
                      <a:r>
                        <a:rPr lang="en-GB" sz="1600" dirty="0" smtClean="0"/>
                        <a:t>5</a:t>
                      </a:r>
                      <a:endParaRPr lang="en-GB" sz="1600" dirty="0"/>
                    </a:p>
                  </a:txBody>
                  <a:tcPr anchor="ctr"/>
                </a:tc>
                <a:tc>
                  <a:txBody>
                    <a:bodyPr/>
                    <a:lstStyle/>
                    <a:p>
                      <a:pPr algn="l"/>
                      <a:r>
                        <a:rPr lang="en-GB" dirty="0" smtClean="0"/>
                        <a:t>my mum</a:t>
                      </a:r>
                      <a:r>
                        <a:rPr lang="en-GB" baseline="0" dirty="0" smtClean="0"/>
                        <a:t> loves soap operas</a:t>
                      </a:r>
                      <a:endParaRPr lang="en-GB" dirty="0"/>
                    </a:p>
                  </a:txBody>
                  <a:tcPr anchor="ctr"/>
                </a:tc>
                <a:tc>
                  <a:txBody>
                    <a:bodyPr/>
                    <a:lstStyle/>
                    <a:p>
                      <a:pPr algn="l" eaLnBrk="1" hangingPunct="1">
                        <a:spcBef>
                          <a:spcPct val="50000"/>
                        </a:spcBef>
                      </a:pPr>
                      <a:r>
                        <a:rPr lang="en-GB" sz="1800" dirty="0" smtClean="0"/>
                        <a:t>a mi </a:t>
                      </a:r>
                      <a:r>
                        <a:rPr lang="en-GB" sz="1800" dirty="0" err="1" smtClean="0"/>
                        <a:t>madre</a:t>
                      </a:r>
                      <a:r>
                        <a:rPr lang="en-GB" sz="1800" baseline="0" dirty="0" smtClean="0"/>
                        <a:t> le </a:t>
                      </a:r>
                      <a:r>
                        <a:rPr lang="en-GB" sz="1800" baseline="0" dirty="0" err="1" smtClean="0"/>
                        <a:t>encantan</a:t>
                      </a:r>
                      <a:r>
                        <a:rPr lang="en-GB" sz="1800" baseline="0" dirty="0" smtClean="0"/>
                        <a:t> </a:t>
                      </a:r>
                      <a:r>
                        <a:rPr lang="en-GB" sz="1800" baseline="0" dirty="0" err="1" smtClean="0"/>
                        <a:t>las</a:t>
                      </a:r>
                      <a:r>
                        <a:rPr lang="en-GB" sz="1800" baseline="0" dirty="0" smtClean="0"/>
                        <a:t> </a:t>
                      </a:r>
                      <a:r>
                        <a:rPr lang="en-GB" sz="1800" baseline="0" dirty="0" err="1" smtClean="0"/>
                        <a:t>telenovelas</a:t>
                      </a:r>
                      <a:endParaRPr lang="en-GB" sz="1800" dirty="0"/>
                    </a:p>
                  </a:txBody>
                  <a:tcPr anchor="ctr"/>
                </a:tc>
              </a:tr>
              <a:tr h="290832">
                <a:tc>
                  <a:txBody>
                    <a:bodyPr/>
                    <a:lstStyle/>
                    <a:p>
                      <a:pPr algn="ctr"/>
                      <a:r>
                        <a:rPr lang="en-GB" sz="1600" dirty="0" smtClean="0"/>
                        <a:t>6</a:t>
                      </a:r>
                      <a:endParaRPr lang="en-GB" sz="1600" dirty="0"/>
                    </a:p>
                  </a:txBody>
                  <a:tcPr anchor="ctr"/>
                </a:tc>
                <a:tc>
                  <a:txBody>
                    <a:bodyPr/>
                    <a:lstStyle/>
                    <a:p>
                      <a:pPr algn="l"/>
                      <a:r>
                        <a:rPr lang="en-GB" dirty="0" smtClean="0"/>
                        <a:t>like </a:t>
                      </a:r>
                      <a:r>
                        <a:rPr lang="en-GB" dirty="0" err="1" smtClean="0"/>
                        <a:t>Eastenders</a:t>
                      </a:r>
                      <a:r>
                        <a:rPr lang="en-GB" dirty="0" smtClean="0"/>
                        <a:t> for</a:t>
                      </a:r>
                      <a:r>
                        <a:rPr lang="en-GB" baseline="0" dirty="0" smtClean="0"/>
                        <a:t> example</a:t>
                      </a:r>
                      <a:endParaRPr lang="en-GB" dirty="0"/>
                    </a:p>
                  </a:txBody>
                  <a:tcPr anchor="ctr"/>
                </a:tc>
                <a:tc>
                  <a:txBody>
                    <a:bodyPr/>
                    <a:lstStyle/>
                    <a:p>
                      <a:pPr algn="l" eaLnBrk="1" hangingPunct="1">
                        <a:spcBef>
                          <a:spcPct val="50000"/>
                        </a:spcBef>
                      </a:pPr>
                      <a:r>
                        <a:rPr lang="en-GB" sz="1800" dirty="0" err="1" smtClean="0"/>
                        <a:t>como</a:t>
                      </a:r>
                      <a:r>
                        <a:rPr lang="en-GB" sz="1800" dirty="0" smtClean="0"/>
                        <a:t> </a:t>
                      </a:r>
                      <a:r>
                        <a:rPr lang="en-GB" sz="1800" dirty="0" err="1" smtClean="0"/>
                        <a:t>Eastenders</a:t>
                      </a:r>
                      <a:r>
                        <a:rPr lang="en-GB" sz="1800" baseline="0" dirty="0" smtClean="0"/>
                        <a:t> </a:t>
                      </a:r>
                      <a:r>
                        <a:rPr lang="en-GB" sz="1800" baseline="0" dirty="0" err="1" smtClean="0"/>
                        <a:t>por</a:t>
                      </a:r>
                      <a:r>
                        <a:rPr lang="en-GB" sz="1800" baseline="0" dirty="0" smtClean="0"/>
                        <a:t> </a:t>
                      </a:r>
                      <a:r>
                        <a:rPr lang="en-GB" sz="1800" baseline="0" dirty="0" err="1" smtClean="0"/>
                        <a:t>ejemplo</a:t>
                      </a:r>
                      <a:endParaRPr lang="en-GB" sz="1800" dirty="0"/>
                    </a:p>
                  </a:txBody>
                  <a:tcPr anchor="ctr"/>
                </a:tc>
              </a:tr>
              <a:tr h="313573">
                <a:tc>
                  <a:txBody>
                    <a:bodyPr/>
                    <a:lstStyle/>
                    <a:p>
                      <a:pPr algn="ctr"/>
                      <a:r>
                        <a:rPr lang="en-GB" sz="1600" dirty="0" smtClean="0"/>
                        <a:t>7</a:t>
                      </a:r>
                      <a:endParaRPr lang="en-GB" sz="1600" dirty="0"/>
                    </a:p>
                  </a:txBody>
                  <a:tcPr anchor="ctr"/>
                </a:tc>
                <a:tc>
                  <a:txBody>
                    <a:bodyPr/>
                    <a:lstStyle/>
                    <a:p>
                      <a:pPr algn="l"/>
                      <a:r>
                        <a:rPr lang="en-GB" dirty="0" smtClean="0"/>
                        <a:t>my dad likes sports programmes</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a mi padre le </a:t>
                      </a:r>
                      <a:r>
                        <a:rPr lang="en-GB" sz="1800" dirty="0" err="1" smtClean="0"/>
                        <a:t>gustan</a:t>
                      </a:r>
                      <a:r>
                        <a:rPr lang="en-GB" sz="1800" dirty="0" smtClean="0"/>
                        <a:t> los </a:t>
                      </a:r>
                      <a:r>
                        <a:rPr lang="en-GB" sz="1800" dirty="0" err="1" smtClean="0"/>
                        <a:t>programas</a:t>
                      </a:r>
                      <a:r>
                        <a:rPr lang="en-GB" sz="1800" dirty="0" smtClean="0"/>
                        <a:t> de </a:t>
                      </a:r>
                      <a:r>
                        <a:rPr lang="en-GB" sz="1800" dirty="0" err="1" smtClean="0"/>
                        <a:t>deportes</a:t>
                      </a:r>
                      <a:endParaRPr lang="en-GB" sz="1800" dirty="0" smtClean="0"/>
                    </a:p>
                  </a:txBody>
                  <a:tcPr anchor="ctr"/>
                </a:tc>
              </a:tr>
              <a:tr h="400797">
                <a:tc>
                  <a:txBody>
                    <a:bodyPr/>
                    <a:lstStyle/>
                    <a:p>
                      <a:pPr algn="ctr"/>
                      <a:r>
                        <a:rPr lang="en-GB" sz="1600" dirty="0" smtClean="0"/>
                        <a:t>8</a:t>
                      </a:r>
                      <a:endParaRPr lang="en-GB" sz="1600" dirty="0"/>
                    </a:p>
                  </a:txBody>
                  <a:tcPr anchor="ctr"/>
                </a:tc>
                <a:tc>
                  <a:txBody>
                    <a:bodyPr/>
                    <a:lstStyle/>
                    <a:p>
                      <a:pPr algn="l"/>
                      <a:r>
                        <a:rPr lang="en-GB" dirty="0" smtClean="0"/>
                        <a:t>my favourite programme</a:t>
                      </a:r>
                      <a:r>
                        <a:rPr lang="en-GB" baseline="0" dirty="0" smtClean="0"/>
                        <a:t> is Educating Essex</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smtClean="0"/>
                        <a:t>mi </a:t>
                      </a:r>
                      <a:r>
                        <a:rPr lang="en-GB" sz="1800" dirty="0" err="1" smtClean="0"/>
                        <a:t>programa</a:t>
                      </a:r>
                      <a:r>
                        <a:rPr lang="en-GB" sz="1800" dirty="0" smtClean="0"/>
                        <a:t> </a:t>
                      </a:r>
                      <a:r>
                        <a:rPr lang="en-GB" sz="1800" dirty="0" err="1" smtClean="0"/>
                        <a:t>favorito</a:t>
                      </a:r>
                      <a:r>
                        <a:rPr lang="en-GB" sz="1800" baseline="0" dirty="0" smtClean="0"/>
                        <a:t> </a:t>
                      </a:r>
                      <a:r>
                        <a:rPr lang="en-GB" sz="1800" baseline="0" dirty="0" err="1" smtClean="0"/>
                        <a:t>es</a:t>
                      </a:r>
                      <a:r>
                        <a:rPr lang="en-GB" sz="1800" baseline="0" dirty="0" smtClean="0"/>
                        <a:t> Educating Essex</a:t>
                      </a:r>
                      <a:endParaRPr lang="en-GB" sz="1800" dirty="0" smtClean="0"/>
                    </a:p>
                  </a:txBody>
                  <a:tcPr anchor="ctr"/>
                </a:tc>
              </a:tr>
              <a:tr h="290832">
                <a:tc>
                  <a:txBody>
                    <a:bodyPr/>
                    <a:lstStyle/>
                    <a:p>
                      <a:pPr algn="ctr"/>
                      <a:r>
                        <a:rPr lang="en-GB" sz="1600" dirty="0" smtClean="0"/>
                        <a:t>9</a:t>
                      </a:r>
                      <a:endParaRPr lang="en-GB" sz="1600" dirty="0"/>
                    </a:p>
                  </a:txBody>
                  <a:tcPr anchor="ctr"/>
                </a:tc>
                <a:tc>
                  <a:txBody>
                    <a:bodyPr/>
                    <a:lstStyle/>
                    <a:p>
                      <a:pPr algn="l"/>
                      <a:r>
                        <a:rPr lang="en-GB" dirty="0" smtClean="0"/>
                        <a:t>it is a reality show</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es</a:t>
                      </a:r>
                      <a:r>
                        <a:rPr lang="en-GB" sz="1800" dirty="0" smtClean="0"/>
                        <a:t> un </a:t>
                      </a:r>
                      <a:r>
                        <a:rPr lang="en-GB" sz="1800" dirty="0" err="1" smtClean="0"/>
                        <a:t>programa</a:t>
                      </a:r>
                      <a:r>
                        <a:rPr lang="en-GB" sz="1800" dirty="0" smtClean="0"/>
                        <a:t> de </a:t>
                      </a:r>
                      <a:r>
                        <a:rPr lang="en-GB" sz="1800" dirty="0" err="1" smtClean="0"/>
                        <a:t>tele-realidad</a:t>
                      </a:r>
                      <a:endParaRPr lang="en-GB" sz="1800" dirty="0" smtClean="0"/>
                    </a:p>
                  </a:txBody>
                  <a:tcPr anchor="ctr"/>
                </a:tc>
              </a:tr>
              <a:tr h="400797">
                <a:tc>
                  <a:txBody>
                    <a:bodyPr/>
                    <a:lstStyle/>
                    <a:p>
                      <a:pPr algn="ctr"/>
                      <a:r>
                        <a:rPr lang="en-GB" sz="1600" dirty="0" smtClean="0"/>
                        <a:t>10</a:t>
                      </a:r>
                      <a:endParaRPr lang="en-GB" sz="1600" dirty="0"/>
                    </a:p>
                  </a:txBody>
                  <a:tcPr anchor="ctr"/>
                </a:tc>
                <a:tc>
                  <a:txBody>
                    <a:bodyPr/>
                    <a:lstStyle/>
                    <a:p>
                      <a:pPr algn="l"/>
                      <a:r>
                        <a:rPr lang="en-GB" dirty="0" smtClean="0"/>
                        <a:t>it takes</a:t>
                      </a:r>
                      <a:r>
                        <a:rPr lang="en-GB" baseline="0" dirty="0" smtClean="0"/>
                        <a:t> place in Essex in England</a:t>
                      </a:r>
                      <a:endParaRPr lang="en-GB"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GB" sz="1800" dirty="0" err="1" smtClean="0"/>
                        <a:t>tiene</a:t>
                      </a:r>
                      <a:r>
                        <a:rPr lang="en-GB" sz="1800" dirty="0" smtClean="0"/>
                        <a:t> </a:t>
                      </a:r>
                      <a:r>
                        <a:rPr lang="en-GB" sz="1800" dirty="0" err="1" smtClean="0"/>
                        <a:t>lugar</a:t>
                      </a:r>
                      <a:r>
                        <a:rPr lang="en-GB" sz="1800" dirty="0" smtClean="0"/>
                        <a:t> en</a:t>
                      </a:r>
                      <a:r>
                        <a:rPr lang="en-GB" sz="1800" baseline="0" dirty="0" smtClean="0"/>
                        <a:t> Essex en </a:t>
                      </a:r>
                      <a:r>
                        <a:rPr lang="en-GB" sz="1800" baseline="0" dirty="0" err="1" smtClean="0"/>
                        <a:t>Inglaterra</a:t>
                      </a:r>
                      <a:endParaRPr lang="en-GB" sz="1800" dirty="0" smtClean="0"/>
                    </a:p>
                  </a:txBody>
                  <a:tcPr anchor="ctr"/>
                </a:tc>
              </a:tr>
              <a:tr h="290832">
                <a:tc>
                  <a:txBody>
                    <a:bodyPr/>
                    <a:lstStyle/>
                    <a:p>
                      <a:pPr algn="ctr"/>
                      <a:r>
                        <a:rPr lang="en-GB" sz="1600" dirty="0" smtClean="0"/>
                        <a:t>11</a:t>
                      </a:r>
                      <a:endParaRPr lang="en-GB" sz="1600" dirty="0"/>
                    </a:p>
                  </a:txBody>
                  <a:tcPr anchor="ctr"/>
                </a:tc>
                <a:tc>
                  <a:txBody>
                    <a:bodyPr/>
                    <a:lstStyle/>
                    <a:p>
                      <a:pPr algn="l"/>
                      <a:r>
                        <a:rPr lang="en-GB" dirty="0" smtClean="0"/>
                        <a:t>it’s about life in a school</a:t>
                      </a:r>
                      <a:endParaRPr lang="en-GB" dirty="0"/>
                    </a:p>
                  </a:txBody>
                  <a:tcPr anchor="ctr"/>
                </a:tc>
                <a:tc>
                  <a:txBody>
                    <a:bodyPr/>
                    <a:lstStyle/>
                    <a:p>
                      <a:pPr algn="l" eaLnBrk="1" hangingPunct="1">
                        <a:spcBef>
                          <a:spcPct val="50000"/>
                        </a:spcBef>
                      </a:pPr>
                      <a:r>
                        <a:rPr lang="en-GB" sz="1800" dirty="0" err="1" smtClean="0"/>
                        <a:t>trata</a:t>
                      </a:r>
                      <a:r>
                        <a:rPr lang="en-GB" sz="1800" dirty="0" smtClean="0"/>
                        <a:t> de la </a:t>
                      </a:r>
                      <a:r>
                        <a:rPr lang="en-GB" sz="1800" dirty="0" err="1" smtClean="0"/>
                        <a:t>vida</a:t>
                      </a:r>
                      <a:r>
                        <a:rPr lang="en-GB" sz="1800" baseline="0" dirty="0" smtClean="0"/>
                        <a:t> en un </a:t>
                      </a:r>
                      <a:r>
                        <a:rPr lang="en-GB" sz="1800" baseline="0" dirty="0" err="1" smtClean="0"/>
                        <a:t>colegio</a:t>
                      </a:r>
                      <a:endParaRPr lang="en-GB" sz="1800" dirty="0"/>
                    </a:p>
                  </a:txBody>
                  <a:tcPr anchor="ctr"/>
                </a:tc>
              </a:tr>
              <a:tr h="290832">
                <a:tc>
                  <a:txBody>
                    <a:bodyPr/>
                    <a:lstStyle/>
                    <a:p>
                      <a:pPr algn="ctr"/>
                      <a:r>
                        <a:rPr lang="en-GB" sz="1600" dirty="0" smtClean="0"/>
                        <a:t>12</a:t>
                      </a:r>
                      <a:endParaRPr lang="en-GB" sz="1600" dirty="0"/>
                    </a:p>
                  </a:txBody>
                  <a:tcPr anchor="ctr"/>
                </a:tc>
                <a:tc>
                  <a:txBody>
                    <a:bodyPr/>
                    <a:lstStyle/>
                    <a:p>
                      <a:pPr algn="l"/>
                      <a:r>
                        <a:rPr lang="en-GB" dirty="0" smtClean="0"/>
                        <a:t>it’s a programme</a:t>
                      </a:r>
                      <a:r>
                        <a:rPr lang="en-GB" baseline="0" dirty="0" smtClean="0"/>
                        <a:t> for teenagers</a:t>
                      </a:r>
                      <a:endParaRPr lang="en-GB" dirty="0"/>
                    </a:p>
                  </a:txBody>
                  <a:tcPr anchor="ctr"/>
                </a:tc>
                <a:tc>
                  <a:txBody>
                    <a:bodyPr/>
                    <a:lstStyle/>
                    <a:p>
                      <a:pPr algn="l" eaLnBrk="1" hangingPunct="1">
                        <a:spcBef>
                          <a:spcPct val="50000"/>
                        </a:spcBef>
                      </a:pPr>
                      <a:r>
                        <a:rPr lang="en-GB" sz="1800" dirty="0" err="1" smtClean="0"/>
                        <a:t>es</a:t>
                      </a:r>
                      <a:r>
                        <a:rPr lang="en-GB" sz="1800" dirty="0" smtClean="0"/>
                        <a:t> un </a:t>
                      </a:r>
                      <a:r>
                        <a:rPr lang="en-GB" sz="1800" dirty="0" err="1" smtClean="0"/>
                        <a:t>programa</a:t>
                      </a:r>
                      <a:r>
                        <a:rPr lang="en-GB" sz="1800" baseline="0" dirty="0" smtClean="0"/>
                        <a:t> </a:t>
                      </a:r>
                      <a:r>
                        <a:rPr lang="en-GB" sz="1800" baseline="0" dirty="0" err="1" smtClean="0"/>
                        <a:t>para</a:t>
                      </a:r>
                      <a:r>
                        <a:rPr lang="en-GB" sz="1800" baseline="0" dirty="0" smtClean="0"/>
                        <a:t> los </a:t>
                      </a:r>
                      <a:r>
                        <a:rPr lang="en-GB" sz="1800" baseline="0" dirty="0" err="1" smtClean="0"/>
                        <a:t>jóvenes</a:t>
                      </a:r>
                      <a:endParaRPr lang="en-GB" sz="1800" dirty="0"/>
                    </a:p>
                  </a:txBody>
                  <a:tcPr anchor="ctr"/>
                </a:tc>
              </a:tr>
              <a:tr h="290832">
                <a:tc>
                  <a:txBody>
                    <a:bodyPr/>
                    <a:lstStyle/>
                    <a:p>
                      <a:pPr algn="ctr"/>
                      <a:r>
                        <a:rPr lang="en-GB" sz="1600" dirty="0" smtClean="0"/>
                        <a:t>13</a:t>
                      </a:r>
                      <a:endParaRPr lang="en-GB" sz="1600" dirty="0"/>
                    </a:p>
                  </a:txBody>
                  <a:tcPr anchor="ctr"/>
                </a:tc>
                <a:tc>
                  <a:txBody>
                    <a:bodyPr/>
                    <a:lstStyle/>
                    <a:p>
                      <a:pPr algn="l"/>
                      <a:r>
                        <a:rPr lang="en-GB" dirty="0" smtClean="0"/>
                        <a:t>I prefer watching </a:t>
                      </a:r>
                      <a:r>
                        <a:rPr lang="en-GB" dirty="0" err="1" smtClean="0"/>
                        <a:t>tv</a:t>
                      </a:r>
                      <a:endParaRPr lang="en-GB" dirty="0"/>
                    </a:p>
                  </a:txBody>
                  <a:tcPr anchor="ctr"/>
                </a:tc>
                <a:tc>
                  <a:txBody>
                    <a:bodyPr/>
                    <a:lstStyle/>
                    <a:p>
                      <a:pPr algn="l" eaLnBrk="1" hangingPunct="1">
                        <a:spcBef>
                          <a:spcPct val="50000"/>
                        </a:spcBef>
                      </a:pPr>
                      <a:r>
                        <a:rPr lang="en-GB" sz="1800" dirty="0" err="1" smtClean="0"/>
                        <a:t>prefiero</a:t>
                      </a:r>
                      <a:r>
                        <a:rPr lang="en-GB" sz="1800" dirty="0" smtClean="0"/>
                        <a:t> </a:t>
                      </a:r>
                      <a:r>
                        <a:rPr lang="en-GB" sz="1800" dirty="0" err="1" smtClean="0"/>
                        <a:t>ver</a:t>
                      </a:r>
                      <a:r>
                        <a:rPr lang="en-GB" sz="1800" dirty="0" smtClean="0"/>
                        <a:t> la </a:t>
                      </a:r>
                      <a:r>
                        <a:rPr lang="en-GB" sz="1800" dirty="0" err="1" smtClean="0"/>
                        <a:t>tele</a:t>
                      </a:r>
                      <a:endParaRPr lang="en-GB" sz="1800" dirty="0"/>
                    </a:p>
                  </a:txBody>
                  <a:tcPr anchor="ctr"/>
                </a:tc>
              </a:tr>
              <a:tr h="290832">
                <a:tc>
                  <a:txBody>
                    <a:bodyPr/>
                    <a:lstStyle/>
                    <a:p>
                      <a:pPr algn="ctr"/>
                      <a:r>
                        <a:rPr lang="en-GB" sz="1600" dirty="0" smtClean="0"/>
                        <a:t>14</a:t>
                      </a:r>
                      <a:endParaRPr lang="en-GB" sz="1600" dirty="0"/>
                    </a:p>
                  </a:txBody>
                  <a:tcPr anchor="ctr"/>
                </a:tc>
                <a:tc>
                  <a:txBody>
                    <a:bodyPr/>
                    <a:lstStyle/>
                    <a:p>
                      <a:pPr algn="l"/>
                      <a:r>
                        <a:rPr lang="en-GB" dirty="0" smtClean="0"/>
                        <a:t>because it</a:t>
                      </a:r>
                      <a:r>
                        <a:rPr lang="en-GB" baseline="0" dirty="0" smtClean="0"/>
                        <a:t> is cheaper than…</a:t>
                      </a:r>
                      <a:endParaRPr lang="en-GB" dirty="0"/>
                    </a:p>
                  </a:txBody>
                  <a:tcPr anchor="ctr"/>
                </a:tc>
                <a:tc>
                  <a:txBody>
                    <a:bodyPr/>
                    <a:lstStyle/>
                    <a:p>
                      <a:pPr algn="l" eaLnBrk="1" hangingPunct="1">
                        <a:spcBef>
                          <a:spcPct val="50000"/>
                        </a:spcBef>
                      </a:pPr>
                      <a:r>
                        <a:rPr lang="en-GB" sz="1800" dirty="0" err="1" smtClean="0"/>
                        <a:t>porque</a:t>
                      </a:r>
                      <a:r>
                        <a:rPr lang="en-GB" sz="1800" dirty="0" smtClean="0"/>
                        <a:t> </a:t>
                      </a:r>
                      <a:r>
                        <a:rPr lang="en-GB" sz="1800" dirty="0" err="1" smtClean="0"/>
                        <a:t>es</a:t>
                      </a:r>
                      <a:r>
                        <a:rPr lang="en-GB" sz="1800" dirty="0" smtClean="0"/>
                        <a:t> </a:t>
                      </a:r>
                      <a:r>
                        <a:rPr lang="en-GB" sz="1800" dirty="0" err="1" smtClean="0"/>
                        <a:t>más</a:t>
                      </a:r>
                      <a:r>
                        <a:rPr lang="en-GB" sz="1800" dirty="0" smtClean="0"/>
                        <a:t> </a:t>
                      </a:r>
                      <a:r>
                        <a:rPr lang="en-GB" sz="1800" dirty="0" err="1" smtClean="0"/>
                        <a:t>barato</a:t>
                      </a:r>
                      <a:r>
                        <a:rPr lang="en-GB" sz="1800" dirty="0" smtClean="0"/>
                        <a:t> </a:t>
                      </a:r>
                      <a:r>
                        <a:rPr lang="en-GB" sz="1800" dirty="0" err="1" smtClean="0"/>
                        <a:t>que</a:t>
                      </a:r>
                      <a:endParaRPr lang="en-GB" sz="1800" dirty="0"/>
                    </a:p>
                  </a:txBody>
                  <a:tcPr anchor="ctr"/>
                </a:tc>
              </a:tr>
              <a:tr h="290832">
                <a:tc>
                  <a:txBody>
                    <a:bodyPr/>
                    <a:lstStyle/>
                    <a:p>
                      <a:pPr algn="ctr"/>
                      <a:r>
                        <a:rPr lang="en-GB" sz="1600" dirty="0" smtClean="0"/>
                        <a:t>15</a:t>
                      </a:r>
                      <a:endParaRPr lang="en-GB" sz="1600" dirty="0"/>
                    </a:p>
                  </a:txBody>
                  <a:tcPr anchor="ctr"/>
                </a:tc>
                <a:tc>
                  <a:txBody>
                    <a:bodyPr/>
                    <a:lstStyle/>
                    <a:p>
                      <a:pPr algn="l"/>
                      <a:r>
                        <a:rPr lang="en-GB" dirty="0" smtClean="0"/>
                        <a:t>going to the cinema</a:t>
                      </a:r>
                      <a:endParaRPr lang="en-GB" dirty="0"/>
                    </a:p>
                  </a:txBody>
                  <a:tcPr anchor="ctr"/>
                </a:tc>
                <a:tc>
                  <a:txBody>
                    <a:bodyPr/>
                    <a:lstStyle/>
                    <a:p>
                      <a:pPr algn="l" eaLnBrk="1" hangingPunct="1">
                        <a:spcBef>
                          <a:spcPct val="50000"/>
                        </a:spcBef>
                      </a:pPr>
                      <a:r>
                        <a:rPr lang="en-GB" sz="1800" dirty="0" err="1" smtClean="0"/>
                        <a:t>ir</a:t>
                      </a:r>
                      <a:r>
                        <a:rPr lang="en-GB" sz="1800" dirty="0" smtClean="0"/>
                        <a:t> al cine</a:t>
                      </a:r>
                      <a:endParaRPr lang="en-GB" sz="1800" dirty="0"/>
                    </a:p>
                  </a:txBody>
                  <a:tcPr anchor="ctr"/>
                </a:tc>
              </a:tr>
            </a:tbl>
          </a:graphicData>
        </a:graphic>
      </p:graphicFrame>
    </p:spTree>
    <p:extLst>
      <p:ext uri="{BB962C8B-B14F-4D97-AF65-F5344CB8AC3E}">
        <p14:creationId xmlns:p14="http://schemas.microsoft.com/office/powerpoint/2010/main" val="21938353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88878999"/>
              </p:ext>
            </p:extLst>
          </p:nvPr>
        </p:nvGraphicFramePr>
        <p:xfrm>
          <a:off x="179512" y="836712"/>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2" name="TextBox 1"/>
          <p:cNvSpPr txBox="1"/>
          <p:nvPr/>
        </p:nvSpPr>
        <p:spPr>
          <a:xfrm>
            <a:off x="179512" y="323364"/>
            <a:ext cx="4032448" cy="369332"/>
          </a:xfrm>
          <a:prstGeom prst="rect">
            <a:avLst/>
          </a:prstGeom>
          <a:noFill/>
        </p:spPr>
        <p:txBody>
          <a:bodyPr wrap="square" rtlCol="0">
            <a:spAutoFit/>
          </a:bodyPr>
          <a:lstStyle/>
          <a:p>
            <a:r>
              <a:rPr lang="en-GB" dirty="0" err="1" smtClean="0"/>
              <a:t>Nombre</a:t>
            </a:r>
            <a:r>
              <a:rPr lang="en-GB" dirty="0" smtClean="0"/>
              <a:t>: _________________________</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66294015"/>
              </p:ext>
            </p:extLst>
          </p:nvPr>
        </p:nvGraphicFramePr>
        <p:xfrm>
          <a:off x="4788025" y="846004"/>
          <a:ext cx="4248471" cy="5954760"/>
        </p:xfrm>
        <a:graphic>
          <a:graphicData uri="http://schemas.openxmlformats.org/drawingml/2006/table">
            <a:tbl>
              <a:tblPr firstRow="1" bandRow="1">
                <a:tableStyleId>{5940675A-B579-460E-94D1-54222C63F5DA}</a:tableStyleId>
              </a:tblPr>
              <a:tblGrid>
                <a:gridCol w="720080"/>
                <a:gridCol w="2158038"/>
                <a:gridCol w="325648"/>
                <a:gridCol w="348235"/>
                <a:gridCol w="348235"/>
                <a:gridCol w="348235"/>
              </a:tblGrid>
              <a:tr h="322354">
                <a:tc>
                  <a:txBody>
                    <a:bodyPr/>
                    <a:lstStyle/>
                    <a:p>
                      <a:pPr algn="ctr"/>
                      <a:r>
                        <a:rPr lang="en-GB" sz="1800" dirty="0" smtClean="0"/>
                        <a:t>1</a:t>
                      </a:r>
                      <a:endParaRPr lang="en-GB" sz="1800" dirty="0"/>
                    </a:p>
                  </a:txBody>
                  <a:tcPr anchor="ctr"/>
                </a:tc>
                <a:tc>
                  <a:txBody>
                    <a:bodyPr/>
                    <a:lstStyle/>
                    <a:p>
                      <a:pPr algn="l"/>
                      <a:r>
                        <a:rPr lang="en-GB" sz="1200" dirty="0" smtClean="0"/>
                        <a:t>I like comedies </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2</a:t>
                      </a:r>
                      <a:endParaRPr lang="en-GB" sz="1800" dirty="0"/>
                    </a:p>
                  </a:txBody>
                  <a:tcPr anchor="ctr"/>
                </a:tc>
                <a:tc>
                  <a:txBody>
                    <a:bodyPr/>
                    <a:lstStyle/>
                    <a:p>
                      <a:pPr algn="l"/>
                      <a:r>
                        <a:rPr lang="en-GB" sz="1200" dirty="0" smtClean="0"/>
                        <a:t>because they make me laugh</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algn="ctr"/>
                      <a:r>
                        <a:rPr lang="en-GB" sz="1800" dirty="0" smtClean="0"/>
                        <a:t>3</a:t>
                      </a:r>
                      <a:endParaRPr lang="en-GB" sz="1800" dirty="0"/>
                    </a:p>
                  </a:txBody>
                  <a:tcPr anchor="ctr"/>
                </a:tc>
                <a:tc>
                  <a:txBody>
                    <a:bodyPr/>
                    <a:lstStyle/>
                    <a:p>
                      <a:pPr algn="l"/>
                      <a:r>
                        <a:rPr lang="en-GB" sz="1200" dirty="0" smtClean="0"/>
                        <a:t>I like horror films</a:t>
                      </a:r>
                      <a:endParaRPr lang="en-GB" sz="12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c>
                  <a:txBody>
                    <a:bodyPr/>
                    <a:lstStyle/>
                    <a:p>
                      <a:pPr algn="l"/>
                      <a:endParaRPr lang="en-GB" sz="1800" dirty="0"/>
                    </a:p>
                  </a:txBody>
                  <a:tcPr anchor="ctr"/>
                </a:tc>
              </a:tr>
              <a:tr h="322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because they make</a:t>
                      </a:r>
                      <a:r>
                        <a:rPr lang="en-GB" sz="1200" baseline="0" dirty="0" smtClean="0"/>
                        <a:t> me scared</a:t>
                      </a:r>
                      <a:endParaRPr lang="en-GB" sz="1200" dirty="0" smtClean="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5</a:t>
                      </a:r>
                      <a:endParaRPr lang="en-GB" sz="1800" dirty="0"/>
                    </a:p>
                  </a:txBody>
                  <a:tcPr anchor="ctr"/>
                </a:tc>
                <a:tc>
                  <a:txBody>
                    <a:bodyPr/>
                    <a:lstStyle/>
                    <a:p>
                      <a:pPr algn="l"/>
                      <a:r>
                        <a:rPr lang="en-GB" sz="1200" dirty="0" smtClean="0"/>
                        <a:t>my mum</a:t>
                      </a:r>
                      <a:r>
                        <a:rPr lang="en-GB" sz="1200" baseline="0" dirty="0" smtClean="0"/>
                        <a:t> loves soap operas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6</a:t>
                      </a:r>
                      <a:endParaRPr lang="en-GB" sz="1800" dirty="0"/>
                    </a:p>
                  </a:txBody>
                  <a:tcPr anchor="ctr"/>
                </a:tc>
                <a:tc>
                  <a:txBody>
                    <a:bodyPr/>
                    <a:lstStyle/>
                    <a:p>
                      <a:pPr algn="l"/>
                      <a:r>
                        <a:rPr lang="en-GB" sz="1200" dirty="0" smtClean="0"/>
                        <a:t>like </a:t>
                      </a:r>
                      <a:r>
                        <a:rPr lang="en-GB" sz="1200" dirty="0" err="1" smtClean="0"/>
                        <a:t>Eastenders</a:t>
                      </a:r>
                      <a:r>
                        <a:rPr lang="en-GB" sz="1200" dirty="0" smtClean="0"/>
                        <a:t> for</a:t>
                      </a:r>
                      <a:r>
                        <a:rPr lang="en-GB" sz="1200" baseline="0" dirty="0" smtClean="0"/>
                        <a:t> example</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322354">
                <a:tc>
                  <a:txBody>
                    <a:bodyPr/>
                    <a:lstStyle/>
                    <a:p>
                      <a:pPr algn="ctr"/>
                      <a:r>
                        <a:rPr lang="en-GB" sz="1800" dirty="0" smtClean="0"/>
                        <a:t>7</a:t>
                      </a:r>
                      <a:endParaRPr lang="en-GB" sz="1800" dirty="0"/>
                    </a:p>
                  </a:txBody>
                  <a:tcPr anchor="ctr"/>
                </a:tc>
                <a:tc>
                  <a:txBody>
                    <a:bodyPr/>
                    <a:lstStyle/>
                    <a:p>
                      <a:pPr algn="l"/>
                      <a:r>
                        <a:rPr lang="en-GB" sz="1200" dirty="0" smtClean="0"/>
                        <a:t>my dad likes sports programmes</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8</a:t>
                      </a:r>
                      <a:endParaRPr lang="en-GB" sz="1800" dirty="0"/>
                    </a:p>
                  </a:txBody>
                  <a:tcPr anchor="ctr"/>
                </a:tc>
                <a:tc>
                  <a:txBody>
                    <a:bodyPr/>
                    <a:lstStyle/>
                    <a:p>
                      <a:pPr algn="l"/>
                      <a:r>
                        <a:rPr lang="en-GB" sz="1200" dirty="0" smtClean="0"/>
                        <a:t>my favourite programme</a:t>
                      </a:r>
                      <a:r>
                        <a:rPr lang="en-GB" sz="1200" baseline="0" dirty="0" smtClean="0"/>
                        <a:t> is Educating Essex</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322354">
                <a:tc>
                  <a:txBody>
                    <a:bodyPr/>
                    <a:lstStyle/>
                    <a:p>
                      <a:pPr algn="ctr"/>
                      <a:r>
                        <a:rPr lang="en-GB" sz="1800" dirty="0" smtClean="0"/>
                        <a:t>9</a:t>
                      </a:r>
                      <a:endParaRPr lang="en-GB" sz="1800" dirty="0"/>
                    </a:p>
                  </a:txBody>
                  <a:tcPr anchor="ctr"/>
                </a:tc>
                <a:tc>
                  <a:txBody>
                    <a:bodyPr/>
                    <a:lstStyle/>
                    <a:p>
                      <a:pPr algn="l"/>
                      <a:r>
                        <a:rPr lang="en-GB" sz="1200" dirty="0" smtClean="0"/>
                        <a:t>it is a reality show</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10</a:t>
                      </a:r>
                      <a:endParaRPr lang="en-GB" sz="1800" dirty="0"/>
                    </a:p>
                  </a:txBody>
                  <a:tcPr anchor="ctr"/>
                </a:tc>
                <a:tc>
                  <a:txBody>
                    <a:bodyPr/>
                    <a:lstStyle/>
                    <a:p>
                      <a:pPr algn="l"/>
                      <a:r>
                        <a:rPr lang="en-GB" sz="1200" dirty="0" smtClean="0"/>
                        <a:t>it takes</a:t>
                      </a:r>
                      <a:r>
                        <a:rPr lang="en-GB" sz="1200" baseline="0" dirty="0" smtClean="0"/>
                        <a:t> place in Essex in England</a:t>
                      </a:r>
                      <a:endParaRPr lang="en-GB" sz="1200" dirty="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dirty="0" smtClean="0"/>
                    </a:p>
                  </a:txBody>
                  <a:tcPr anchor="ctr"/>
                </a:tc>
              </a:tr>
              <a:tr h="404568">
                <a:tc>
                  <a:txBody>
                    <a:bodyPr/>
                    <a:lstStyle/>
                    <a:p>
                      <a:pPr algn="ctr"/>
                      <a:r>
                        <a:rPr lang="en-GB" sz="1800" dirty="0" smtClean="0"/>
                        <a:t>11</a:t>
                      </a:r>
                      <a:endParaRPr lang="en-GB" sz="1800" dirty="0"/>
                    </a:p>
                  </a:txBody>
                  <a:tcPr anchor="ctr"/>
                </a:tc>
                <a:tc>
                  <a:txBody>
                    <a:bodyPr/>
                    <a:lstStyle/>
                    <a:p>
                      <a:pPr algn="l"/>
                      <a:r>
                        <a:rPr lang="en-GB" sz="1200" dirty="0" smtClean="0"/>
                        <a:t>it’s about life in a school</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12</a:t>
                      </a:r>
                      <a:endParaRPr lang="en-GB" sz="1800" dirty="0"/>
                    </a:p>
                  </a:txBody>
                  <a:tcPr anchor="ctr"/>
                </a:tc>
                <a:tc>
                  <a:txBody>
                    <a:bodyPr/>
                    <a:lstStyle/>
                    <a:p>
                      <a:pPr algn="l"/>
                      <a:r>
                        <a:rPr lang="en-GB" sz="1200" dirty="0" smtClean="0"/>
                        <a:t>it’s a programme</a:t>
                      </a:r>
                      <a:r>
                        <a:rPr lang="en-GB" sz="1200" baseline="0" dirty="0" smtClean="0"/>
                        <a:t> for teenagers</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13</a:t>
                      </a:r>
                      <a:endParaRPr lang="en-GB" sz="1800" dirty="0"/>
                    </a:p>
                  </a:txBody>
                  <a:tcPr anchor="ctr"/>
                </a:tc>
                <a:tc>
                  <a:txBody>
                    <a:bodyPr/>
                    <a:lstStyle/>
                    <a:p>
                      <a:pPr algn="l"/>
                      <a:r>
                        <a:rPr lang="en-GB" sz="1200" dirty="0" smtClean="0"/>
                        <a:t>I prefer watching </a:t>
                      </a:r>
                      <a:r>
                        <a:rPr lang="en-GB" sz="1200" dirty="0" err="1" smtClean="0"/>
                        <a:t>tv</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14</a:t>
                      </a:r>
                      <a:endParaRPr lang="en-GB" sz="1800" dirty="0"/>
                    </a:p>
                  </a:txBody>
                  <a:tcPr anchor="ctr"/>
                </a:tc>
                <a:tc>
                  <a:txBody>
                    <a:bodyPr/>
                    <a:lstStyle/>
                    <a:p>
                      <a:pPr algn="l"/>
                      <a:r>
                        <a:rPr lang="en-GB" sz="1200" dirty="0" smtClean="0"/>
                        <a:t>because it</a:t>
                      </a:r>
                      <a:r>
                        <a:rPr lang="en-GB" sz="1200" baseline="0" dirty="0" smtClean="0"/>
                        <a:t> is cheaper than…</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r h="404568">
                <a:tc>
                  <a:txBody>
                    <a:bodyPr/>
                    <a:lstStyle/>
                    <a:p>
                      <a:pPr algn="ctr"/>
                      <a:r>
                        <a:rPr lang="en-GB" sz="1800" dirty="0" smtClean="0"/>
                        <a:t>15</a:t>
                      </a:r>
                      <a:endParaRPr lang="en-GB" sz="1800" dirty="0"/>
                    </a:p>
                  </a:txBody>
                  <a:tcPr anchor="ctr"/>
                </a:tc>
                <a:tc>
                  <a:txBody>
                    <a:bodyPr/>
                    <a:lstStyle/>
                    <a:p>
                      <a:pPr algn="l"/>
                      <a:r>
                        <a:rPr lang="en-GB" sz="1200" dirty="0" smtClean="0"/>
                        <a:t>going to the cinema</a:t>
                      </a:r>
                      <a:endParaRPr lang="en-GB" sz="12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c>
                  <a:txBody>
                    <a:bodyPr/>
                    <a:lstStyle/>
                    <a:p>
                      <a:pPr algn="l" eaLnBrk="1" hangingPunct="1">
                        <a:spcBef>
                          <a:spcPct val="50000"/>
                        </a:spcBef>
                      </a:pPr>
                      <a:endParaRPr lang="en-GB" sz="1800" dirty="0"/>
                    </a:p>
                  </a:txBody>
                  <a:tcPr anchor="ctr"/>
                </a:tc>
              </a:tr>
            </a:tbl>
          </a:graphicData>
        </a:graphic>
      </p:graphicFrame>
      <p:sp>
        <p:nvSpPr>
          <p:cNvPr id="7" name="TextBox 6"/>
          <p:cNvSpPr txBox="1"/>
          <p:nvPr/>
        </p:nvSpPr>
        <p:spPr>
          <a:xfrm>
            <a:off x="4788025" y="332656"/>
            <a:ext cx="4032448" cy="369332"/>
          </a:xfrm>
          <a:prstGeom prst="rect">
            <a:avLst/>
          </a:prstGeom>
          <a:noFill/>
        </p:spPr>
        <p:txBody>
          <a:bodyPr wrap="square" rtlCol="0">
            <a:spAutoFit/>
          </a:bodyPr>
          <a:lstStyle/>
          <a:p>
            <a:r>
              <a:rPr lang="en-GB" dirty="0" err="1" smtClean="0"/>
              <a:t>Nombre</a:t>
            </a:r>
            <a:r>
              <a:rPr lang="en-GB" dirty="0" smtClean="0"/>
              <a:t>: _________________________</a:t>
            </a:r>
            <a:endParaRPr lang="en-GB" dirty="0"/>
          </a:p>
        </p:txBody>
      </p:sp>
    </p:spTree>
    <p:extLst>
      <p:ext uri="{BB962C8B-B14F-4D97-AF65-F5344CB8AC3E}">
        <p14:creationId xmlns:p14="http://schemas.microsoft.com/office/powerpoint/2010/main" val="30199458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3240043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r>
                        <a:rPr lang="en-US" sz="2800" b="1" dirty="0" smtClean="0">
                          <a:solidFill>
                            <a:schemeClr val="tx1">
                              <a:lumMod val="85000"/>
                              <a:lumOff val="15000"/>
                            </a:schemeClr>
                          </a:solidFill>
                        </a:rPr>
                        <a:t>Manipulating language</a:t>
                      </a:r>
                      <a:endParaRPr lang="en-US" sz="2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8"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a:latin typeface="+mj-lt"/>
                <a:ea typeface="+mj-ea"/>
                <a:cs typeface="+mj-cs"/>
              </a:rPr>
              <a:t>TOOL BOX</a:t>
            </a:r>
            <a:endParaRPr lang="en-US" sz="4000" b="1" cap="all" dirty="0">
              <a:latin typeface="+mj-lt"/>
              <a:ea typeface="+mj-ea"/>
              <a:cs typeface="+mj-cs"/>
            </a:endParaRPr>
          </a:p>
        </p:txBody>
      </p:sp>
      <p:sp>
        <p:nvSpPr>
          <p:cNvPr id="9" name="TextBox 8"/>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5</a:t>
            </a:r>
            <a:endParaRPr lang="en-GB" sz="2400" b="1" dirty="0">
              <a:solidFill>
                <a:schemeClr val="tx1">
                  <a:lumMod val="85000"/>
                  <a:lumOff val="15000"/>
                </a:schemeClr>
              </a:solidFill>
            </a:endParaRPr>
          </a:p>
        </p:txBody>
      </p:sp>
      <p:sp>
        <p:nvSpPr>
          <p:cNvPr id="10" name="Rectangle 9"/>
          <p:cNvSpPr/>
          <p:nvPr/>
        </p:nvSpPr>
        <p:spPr>
          <a:xfrm>
            <a:off x="179512" y="220578"/>
            <a:ext cx="2996333" cy="400110"/>
          </a:xfrm>
          <a:prstGeom prst="rect">
            <a:avLst/>
          </a:prstGeom>
        </p:spPr>
        <p:txBody>
          <a:bodyPr wrap="none">
            <a:spAutoFit/>
          </a:bodyPr>
          <a:lstStyle/>
          <a:p>
            <a:r>
              <a:rPr lang="en-GB" sz="2000" b="1" dirty="0"/>
              <a:t>Comberton Village College</a:t>
            </a:r>
            <a:endParaRPr lang="en-US" sz="2000" b="1" dirty="0"/>
          </a:p>
        </p:txBody>
      </p:sp>
      <p:pic>
        <p:nvPicPr>
          <p:cNvPr id="11" name="Picture 10"/>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2701212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75" y="785813"/>
            <a:ext cx="314325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9"/>
          <p:cNvGraphicFramePr>
            <a:graphicFrameLocks noGrp="1"/>
          </p:cNvGraphicFramePr>
          <p:nvPr>
            <p:extLst>
              <p:ext uri="{D42A27DB-BD31-4B8C-83A1-F6EECF244321}">
                <p14:modId xmlns:p14="http://schemas.microsoft.com/office/powerpoint/2010/main" val="3631849977"/>
              </p:ext>
            </p:extLst>
          </p:nvPr>
        </p:nvGraphicFramePr>
        <p:xfrm>
          <a:off x="1403648" y="3212976"/>
          <a:ext cx="6768752" cy="3078348"/>
        </p:xfrm>
        <a:graphic>
          <a:graphicData uri="http://schemas.openxmlformats.org/drawingml/2006/table">
            <a:tbl>
              <a:tblPr/>
              <a:tblGrid>
                <a:gridCol w="2433572"/>
                <a:gridCol w="948396"/>
                <a:gridCol w="3386784"/>
              </a:tblGrid>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peux</a:t>
                      </a:r>
                      <a:r>
                        <a:rPr kumimoji="0" lang="en-GB" sz="2000" b="1" i="0" u="none" strike="noStrike" cap="none" normalizeH="0" baseline="0" dirty="0" smtClean="0">
                          <a:ln>
                            <a:noFill/>
                          </a:ln>
                          <a:solidFill>
                            <a:schemeClr val="tx1"/>
                          </a:solidFill>
                          <a:effectLst/>
                          <a:latin typeface="Calibri" pitchFamily="34" charset="0"/>
                        </a:rPr>
                        <a:t> / on </a:t>
                      </a:r>
                      <a:r>
                        <a:rPr kumimoji="0" lang="en-GB" sz="2000" b="1" i="0" u="none" strike="noStrike" cap="none" normalizeH="0" baseline="0" dirty="0" err="1" smtClean="0">
                          <a:ln>
                            <a:noFill/>
                          </a:ln>
                          <a:solidFill>
                            <a:schemeClr val="tx1"/>
                          </a:solidFill>
                          <a:effectLst/>
                          <a:latin typeface="Calibri" pitchFamily="34" charset="0"/>
                        </a:rPr>
                        <a:t>peut</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I can /   you/we can...</a:t>
                      </a:r>
                    </a:p>
                  </a:txBody>
                  <a:tcPr marL="91439" marR="91439" marT="45715" marB="45715" horzOverflow="overflow">
                    <a:lnL w="12700" cap="flat" cmpd="sng" algn="ctr">
                      <a:solidFill>
                        <a:schemeClr val="tx1"/>
                      </a:solidFill>
                      <a:prstDash val="sysDot"/>
                      <a:round/>
                      <a:headEnd type="none" w="med" len="med"/>
                      <a:tailEnd type="none" w="med" len="med"/>
                    </a:lnL>
                    <a:lnR>
                      <a:noFill/>
                    </a:lnR>
                    <a:lnT>
                      <a:noFill/>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veux</a:t>
                      </a:r>
                      <a:r>
                        <a:rPr kumimoji="0" lang="en-GB" sz="2000" b="1" i="0" u="none" strike="noStrike" cap="none" normalizeH="0" baseline="0" dirty="0" smtClean="0">
                          <a:ln>
                            <a:noFill/>
                          </a:ln>
                          <a:solidFill>
                            <a:schemeClr val="tx1"/>
                          </a:solidFill>
                          <a:effectLst/>
                          <a:latin typeface="Calibri" pitchFamily="34" charset="0"/>
                        </a:rPr>
                        <a:t> </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want to.. </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Je </a:t>
                      </a:r>
                      <a:r>
                        <a:rPr kumimoji="0" lang="en-GB" sz="2000" b="1" i="0" u="none" strike="noStrike" cap="none" normalizeH="0" baseline="0" dirty="0" err="1" smtClean="0">
                          <a:ln>
                            <a:noFill/>
                          </a:ln>
                          <a:solidFill>
                            <a:schemeClr val="tx1"/>
                          </a:solidFill>
                          <a:effectLst/>
                          <a:latin typeface="Calibri" pitchFamily="34" charset="0"/>
                        </a:rPr>
                        <a:t>dois</a:t>
                      </a:r>
                      <a:endParaRPr kumimoji="0" lang="en-GB" sz="2000" b="1"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have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Je vais / on va</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 verb</a:t>
                      </a: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I’m going to/we’re going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0096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J’aime /je n’aime pas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like to  / I don’t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smtClean="0">
                          <a:ln>
                            <a:noFill/>
                          </a:ln>
                          <a:solidFill>
                            <a:schemeClr val="tx1"/>
                          </a:solidFill>
                          <a:effectLst/>
                          <a:latin typeface="Calibri" pitchFamily="34" charset="0"/>
                        </a:rPr>
                        <a:t>J’aime beaucoup</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love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Je voudrais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1"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smtClean="0">
                          <a:ln>
                            <a:noFill/>
                          </a:ln>
                          <a:solidFill>
                            <a:schemeClr val="tx1"/>
                          </a:solidFill>
                          <a:effectLst/>
                          <a:latin typeface="Calibri" pitchFamily="34" charset="0"/>
                        </a:rPr>
                        <a:t>I would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a:noFill/>
                    </a:lnB>
                    <a:lnTlToBr>
                      <a:noFill/>
                    </a:lnTlToBr>
                    <a:lnBlToTr>
                      <a:noFill/>
                    </a:lnBlToTr>
                    <a:noFill/>
                  </a:tcPr>
                </a:tc>
              </a:tr>
            </a:tbl>
          </a:graphicData>
        </a:graphic>
      </p:graphicFrame>
      <p:sp>
        <p:nvSpPr>
          <p:cNvPr id="112673" name="TextBox 3"/>
          <p:cNvSpPr txBox="1">
            <a:spLocks noChangeArrowheads="1"/>
          </p:cNvSpPr>
          <p:nvPr/>
        </p:nvSpPr>
        <p:spPr bwMode="auto">
          <a:xfrm>
            <a:off x="500063" y="714375"/>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latin typeface="Calibri" pitchFamily="34" charset="0"/>
              </a:rPr>
              <a:t>Il y a / Il y avait</a:t>
            </a:r>
            <a:endParaRPr lang="en-US" sz="2400" b="1">
              <a:latin typeface="Calibri" pitchFamily="34" charset="0"/>
            </a:endParaRPr>
          </a:p>
        </p:txBody>
      </p:sp>
      <p:sp>
        <p:nvSpPr>
          <p:cNvPr id="112674" name="TextBox 4"/>
          <p:cNvSpPr txBox="1">
            <a:spLocks noChangeArrowheads="1"/>
          </p:cNvSpPr>
          <p:nvPr/>
        </p:nvSpPr>
        <p:spPr bwMode="auto">
          <a:xfrm>
            <a:off x="500063" y="1143000"/>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latin typeface="Calibri" pitchFamily="34" charset="0"/>
              </a:rPr>
              <a:t>C’est/ C’était</a:t>
            </a:r>
            <a:endParaRPr lang="en-US" sz="2400" b="1">
              <a:latin typeface="Calibri" pitchFamily="34" charset="0"/>
            </a:endParaRPr>
          </a:p>
        </p:txBody>
      </p:sp>
      <p:sp>
        <p:nvSpPr>
          <p:cNvPr id="112675" name="TextBox 5"/>
          <p:cNvSpPr txBox="1">
            <a:spLocks noChangeArrowheads="1"/>
          </p:cNvSpPr>
          <p:nvPr/>
        </p:nvSpPr>
        <p:spPr bwMode="auto">
          <a:xfrm>
            <a:off x="6429375" y="642938"/>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latin typeface="Calibri" pitchFamily="34" charset="0"/>
              </a:rPr>
              <a:t>Ne…..pas</a:t>
            </a:r>
            <a:endParaRPr lang="en-US" sz="2400" b="1">
              <a:latin typeface="Calibri" pitchFamily="34" charset="0"/>
            </a:endParaRPr>
          </a:p>
        </p:txBody>
      </p:sp>
    </p:spTree>
    <p:extLst>
      <p:ext uri="{BB962C8B-B14F-4D97-AF65-F5344CB8AC3E}">
        <p14:creationId xmlns:p14="http://schemas.microsoft.com/office/powerpoint/2010/main" val="17735083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3020940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2" name="Rectangle 1"/>
          <p:cNvSpPr/>
          <p:nvPr/>
        </p:nvSpPr>
        <p:spPr>
          <a:xfrm>
            <a:off x="179512" y="188640"/>
            <a:ext cx="4120039" cy="523220"/>
          </a:xfrm>
          <a:prstGeom prst="rect">
            <a:avLst/>
          </a:prstGeom>
        </p:spPr>
        <p:txBody>
          <a:bodyPr wrap="none">
            <a:spAutoFit/>
          </a:bodyPr>
          <a:lstStyle/>
          <a:p>
            <a:r>
              <a:rPr lang="en-GB" sz="2800" b="1" dirty="0"/>
              <a:t>Comberton Village College</a:t>
            </a:r>
            <a:endParaRPr lang="en-US" sz="2800" b="1" dirty="0"/>
          </a:p>
        </p:txBody>
      </p:sp>
      <p:sp>
        <p:nvSpPr>
          <p:cNvPr id="9" name="Title 1"/>
          <p:cNvSpPr txBox="1">
            <a:spLocks/>
          </p:cNvSpPr>
          <p:nvPr/>
        </p:nvSpPr>
        <p:spPr>
          <a:xfrm>
            <a:off x="4387500" y="4593108"/>
            <a:ext cx="4772025" cy="13620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t>WRITING: </a:t>
            </a:r>
            <a:br>
              <a:rPr lang="en-GB" sz="3200" dirty="0" smtClean="0"/>
            </a:br>
            <a:r>
              <a:rPr lang="en-GB" sz="3200" dirty="0" smtClean="0"/>
              <a:t>CLASSROOM STRATEGIES</a:t>
            </a:r>
            <a:endParaRPr lang="en-US" sz="3200" dirty="0" smtClean="0"/>
          </a:p>
        </p:txBody>
      </p:sp>
      <p:sp>
        <p:nvSpPr>
          <p:cNvPr id="10" name="Text Placeholder 2"/>
          <p:cNvSpPr txBox="1">
            <a:spLocks/>
          </p:cNvSpPr>
          <p:nvPr/>
        </p:nvSpPr>
        <p:spPr>
          <a:xfrm>
            <a:off x="4355976" y="4593108"/>
            <a:ext cx="4500563" cy="1500188"/>
          </a:xfrm>
          <a:prstGeom prst="rect">
            <a:avLst/>
          </a:prstGeom>
          <a:ln w="57150">
            <a:solidFill>
              <a:schemeClr val="tx1">
                <a:lumMod val="85000"/>
                <a:lumOff val="15000"/>
              </a:schemeClr>
            </a:solidFill>
            <a:miter lim="800000"/>
            <a:headEnd/>
            <a:tailEnd/>
          </a:ln>
        </p:spPr>
        <p:txBody>
          <a:bodyPr anchor="b"/>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solidFill>
                  <a:schemeClr val="tx1">
                    <a:lumMod val="85000"/>
                    <a:lumOff val="15000"/>
                  </a:schemeClr>
                </a:solidFill>
              </a:rPr>
              <a:t>Manipulation, Quality &amp; Accuracy</a:t>
            </a:r>
            <a:endParaRPr lang="en-US" sz="2400" b="1" dirty="0" smtClean="0">
              <a:solidFill>
                <a:schemeClr val="tx1">
                  <a:lumMod val="85000"/>
                  <a:lumOff val="15000"/>
                </a:schemeClr>
              </a:solidFill>
            </a:endParaRPr>
          </a:p>
        </p:txBody>
      </p:sp>
      <p:sp>
        <p:nvSpPr>
          <p:cNvPr id="13" name="Rounded Rectangle 12"/>
          <p:cNvSpPr/>
          <p:nvPr/>
        </p:nvSpPr>
        <p:spPr>
          <a:xfrm>
            <a:off x="392527" y="4653136"/>
            <a:ext cx="3694008" cy="1430212"/>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5400" b="1">
                <a:solidFill>
                  <a:srgbClr val="FFFFFF"/>
                </a:solidFill>
              </a:rPr>
              <a:t>Accuracy</a:t>
            </a:r>
            <a:endParaRPr lang="en-US" sz="4000" b="1">
              <a:solidFill>
                <a:srgbClr val="FFFFFF"/>
              </a:solidFill>
            </a:endParaRPr>
          </a:p>
        </p:txBody>
      </p:sp>
      <p:sp>
        <p:nvSpPr>
          <p:cNvPr id="14" name="Rounded Rectangle 13"/>
          <p:cNvSpPr/>
          <p:nvPr/>
        </p:nvSpPr>
        <p:spPr>
          <a:xfrm>
            <a:off x="392527" y="1357883"/>
            <a:ext cx="3694008" cy="1351037"/>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3600" b="1" dirty="0">
              <a:solidFill>
                <a:srgbClr val="FFFFFF"/>
              </a:solidFill>
            </a:endParaRPr>
          </a:p>
          <a:p>
            <a:pPr algn="ctr"/>
            <a:r>
              <a:rPr lang="en-GB" sz="3600" b="1" dirty="0">
                <a:solidFill>
                  <a:srgbClr val="FFFFFF"/>
                </a:solidFill>
              </a:rPr>
              <a:t>Manipulating language</a:t>
            </a:r>
            <a:endParaRPr lang="en-GB" sz="2400" b="1" dirty="0">
              <a:solidFill>
                <a:srgbClr val="FFFFFF"/>
              </a:solidFill>
            </a:endParaRPr>
          </a:p>
          <a:p>
            <a:pPr algn="ctr"/>
            <a:endParaRPr lang="en-US" sz="2400" b="1" dirty="0">
              <a:solidFill>
                <a:srgbClr val="FFFFFF"/>
              </a:solidFill>
            </a:endParaRPr>
          </a:p>
        </p:txBody>
      </p:sp>
      <p:sp>
        <p:nvSpPr>
          <p:cNvPr id="15" name="Rounded Rectangle 14"/>
          <p:cNvSpPr/>
          <p:nvPr/>
        </p:nvSpPr>
        <p:spPr>
          <a:xfrm>
            <a:off x="392528" y="2852936"/>
            <a:ext cx="3694008" cy="1656184"/>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3600" b="1" dirty="0">
              <a:solidFill>
                <a:srgbClr val="FFFFFF"/>
              </a:solidFill>
            </a:endParaRPr>
          </a:p>
          <a:p>
            <a:pPr algn="ctr"/>
            <a:r>
              <a:rPr lang="en-GB" sz="3200" b="1" dirty="0">
                <a:solidFill>
                  <a:srgbClr val="FFFFFF"/>
                </a:solidFill>
              </a:rPr>
              <a:t>Developing quality</a:t>
            </a:r>
            <a:br>
              <a:rPr lang="en-GB" sz="3200" b="1" dirty="0">
                <a:solidFill>
                  <a:srgbClr val="FFFFFF"/>
                </a:solidFill>
              </a:rPr>
            </a:br>
            <a:r>
              <a:rPr lang="en-GB" sz="3200" b="1" dirty="0">
                <a:solidFill>
                  <a:srgbClr val="FFFFFF"/>
                </a:solidFill>
              </a:rPr>
              <a:t>(Variety &amp; Range)</a:t>
            </a:r>
            <a:endParaRPr lang="en-GB" sz="2000" b="1" dirty="0">
              <a:solidFill>
                <a:srgbClr val="FFFFFF"/>
              </a:solidFill>
            </a:endParaRPr>
          </a:p>
          <a:p>
            <a:pPr algn="ctr"/>
            <a:endParaRPr lang="en-US" sz="2400" b="1" dirty="0">
              <a:solidFill>
                <a:srgbClr val="FFFFFF"/>
              </a:solidFill>
            </a:endParaRPr>
          </a:p>
        </p:txBody>
      </p:sp>
      <p:pic>
        <p:nvPicPr>
          <p:cNvPr id="1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5815" y="1681223"/>
            <a:ext cx="2300883" cy="2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9" name="Picture 1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pic>
        <p:nvPicPr>
          <p:cNvPr id="20" name="Picture 1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841525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Cj03118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625" y="2474048"/>
            <a:ext cx="2128475" cy="21260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5472" y="1949100"/>
            <a:ext cx="2232248" cy="584775"/>
          </a:xfrm>
          <a:prstGeom prst="rect">
            <a:avLst/>
          </a:prstGeom>
          <a:noFill/>
        </p:spPr>
        <p:txBody>
          <a:bodyPr wrap="square" rtlCol="0">
            <a:spAutoFit/>
          </a:bodyPr>
          <a:lstStyle/>
          <a:p>
            <a:pPr algn="ctr"/>
            <a:r>
              <a:rPr lang="en-GB" sz="3200" b="1" dirty="0" err="1">
                <a:solidFill>
                  <a:srgbClr val="FF0000"/>
                </a:solidFill>
              </a:rPr>
              <a:t>i</a:t>
            </a:r>
            <a:r>
              <a:rPr lang="en-GB" sz="3200" b="1" dirty="0" err="1" smtClean="0">
                <a:solidFill>
                  <a:srgbClr val="FF0000"/>
                </a:solidFill>
              </a:rPr>
              <a:t>r</a:t>
            </a:r>
            <a:r>
              <a:rPr lang="en-GB" sz="3200" b="1" dirty="0" smtClean="0">
                <a:solidFill>
                  <a:srgbClr val="FF0000"/>
                </a:solidFill>
              </a:rPr>
              <a:t> al cine</a:t>
            </a:r>
            <a:endParaRPr lang="en-GB" sz="3200" b="1" dirty="0">
              <a:solidFill>
                <a:srgbClr val="FF0000"/>
              </a:solidFill>
            </a:endParaRPr>
          </a:p>
        </p:txBody>
      </p:sp>
      <p:sp>
        <p:nvSpPr>
          <p:cNvPr id="4" name="Smiley Face 3"/>
          <p:cNvSpPr/>
          <p:nvPr/>
        </p:nvSpPr>
        <p:spPr>
          <a:xfrm>
            <a:off x="3773544" y="504915"/>
            <a:ext cx="936104" cy="864096"/>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5472" y="1516725"/>
            <a:ext cx="2232248" cy="584775"/>
          </a:xfrm>
          <a:prstGeom prst="rect">
            <a:avLst/>
          </a:prstGeom>
          <a:noFill/>
        </p:spPr>
        <p:txBody>
          <a:bodyPr wrap="square" rtlCol="0">
            <a:spAutoFit/>
          </a:bodyPr>
          <a:lstStyle/>
          <a:p>
            <a:pPr algn="ctr"/>
            <a:r>
              <a:rPr lang="en-GB" sz="3200" b="1" dirty="0"/>
              <a:t>m</a:t>
            </a:r>
            <a:r>
              <a:rPr lang="en-GB" sz="3200" b="1" dirty="0" smtClean="0"/>
              <a:t>e </a:t>
            </a:r>
            <a:r>
              <a:rPr lang="en-GB" sz="3200" b="1" dirty="0" err="1" smtClean="0"/>
              <a:t>gusta</a:t>
            </a:r>
            <a:endParaRPr lang="en-GB" sz="3200" b="1" dirty="0"/>
          </a:p>
        </p:txBody>
      </p:sp>
      <p:cxnSp>
        <p:nvCxnSpPr>
          <p:cNvPr id="7" name="Straight Arrow Connector 6"/>
          <p:cNvCxnSpPr/>
          <p:nvPr/>
        </p:nvCxnSpPr>
        <p:spPr>
          <a:xfrm flipV="1">
            <a:off x="5076056" y="1633063"/>
            <a:ext cx="1728192" cy="7158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32240" y="212527"/>
            <a:ext cx="2232248" cy="584775"/>
          </a:xfrm>
          <a:prstGeom prst="rect">
            <a:avLst/>
          </a:prstGeom>
          <a:noFill/>
        </p:spPr>
        <p:txBody>
          <a:bodyPr wrap="square" rtlCol="0">
            <a:spAutoFit/>
          </a:bodyPr>
          <a:lstStyle/>
          <a:p>
            <a:pPr algn="ctr"/>
            <a:r>
              <a:rPr lang="en-GB" sz="3200" b="1" u="sng" dirty="0" err="1" smtClean="0">
                <a:solidFill>
                  <a:srgbClr val="00B050"/>
                </a:solidFill>
              </a:rPr>
              <a:t>presente</a:t>
            </a:r>
            <a:endParaRPr lang="en-GB" sz="3200" b="1" u="sng" dirty="0">
              <a:solidFill>
                <a:srgbClr val="00B050"/>
              </a:solidFill>
            </a:endParaRPr>
          </a:p>
        </p:txBody>
      </p:sp>
      <p:sp>
        <p:nvSpPr>
          <p:cNvPr id="9" name="TextBox 8"/>
          <p:cNvSpPr txBox="1"/>
          <p:nvPr/>
        </p:nvSpPr>
        <p:spPr>
          <a:xfrm>
            <a:off x="6157404" y="4020194"/>
            <a:ext cx="2232248" cy="584775"/>
          </a:xfrm>
          <a:prstGeom prst="rect">
            <a:avLst/>
          </a:prstGeom>
          <a:noFill/>
        </p:spPr>
        <p:txBody>
          <a:bodyPr wrap="square" rtlCol="0">
            <a:spAutoFit/>
          </a:bodyPr>
          <a:lstStyle/>
          <a:p>
            <a:pPr algn="ctr"/>
            <a:r>
              <a:rPr lang="en-GB" sz="3200" b="1" u="sng" dirty="0" err="1" smtClean="0">
                <a:solidFill>
                  <a:srgbClr val="00B050"/>
                </a:solidFill>
              </a:rPr>
              <a:t>pasado</a:t>
            </a:r>
            <a:endParaRPr lang="en-GB" sz="3200" b="1" u="sng" dirty="0">
              <a:solidFill>
                <a:srgbClr val="00B050"/>
              </a:solidFill>
            </a:endParaRPr>
          </a:p>
        </p:txBody>
      </p:sp>
      <p:sp>
        <p:nvSpPr>
          <p:cNvPr id="10" name="TextBox 9"/>
          <p:cNvSpPr txBox="1"/>
          <p:nvPr/>
        </p:nvSpPr>
        <p:spPr>
          <a:xfrm>
            <a:off x="258416" y="4035921"/>
            <a:ext cx="2232248" cy="584775"/>
          </a:xfrm>
          <a:prstGeom prst="rect">
            <a:avLst/>
          </a:prstGeom>
          <a:noFill/>
        </p:spPr>
        <p:txBody>
          <a:bodyPr wrap="square" rtlCol="0">
            <a:spAutoFit/>
          </a:bodyPr>
          <a:lstStyle/>
          <a:p>
            <a:pPr algn="ctr"/>
            <a:r>
              <a:rPr lang="en-GB" sz="3200" b="1" u="sng" dirty="0" err="1" smtClean="0">
                <a:solidFill>
                  <a:srgbClr val="00B050"/>
                </a:solidFill>
              </a:rPr>
              <a:t>futuro</a:t>
            </a:r>
            <a:endParaRPr lang="en-GB" sz="3200" b="1" u="sng" dirty="0">
              <a:solidFill>
                <a:srgbClr val="00B050"/>
              </a:solidFill>
            </a:endParaRPr>
          </a:p>
        </p:txBody>
      </p:sp>
      <p:sp>
        <p:nvSpPr>
          <p:cNvPr id="11" name="TextBox 10"/>
          <p:cNvSpPr txBox="1"/>
          <p:nvPr/>
        </p:nvSpPr>
        <p:spPr>
          <a:xfrm>
            <a:off x="5681248" y="784235"/>
            <a:ext cx="3462752" cy="584775"/>
          </a:xfrm>
          <a:prstGeom prst="rect">
            <a:avLst/>
          </a:prstGeom>
          <a:noFill/>
        </p:spPr>
        <p:txBody>
          <a:bodyPr wrap="square" rtlCol="0">
            <a:spAutoFit/>
          </a:bodyPr>
          <a:lstStyle/>
          <a:p>
            <a:pPr algn="ctr"/>
            <a:r>
              <a:rPr lang="en-GB" sz="3200" b="1" dirty="0" err="1" smtClean="0"/>
              <a:t>Normalmente</a:t>
            </a:r>
            <a:r>
              <a:rPr lang="en-GB" sz="3200" b="1" dirty="0" smtClean="0"/>
              <a:t> ..</a:t>
            </a:r>
            <a:endParaRPr lang="en-GB" sz="3200" b="1" dirty="0"/>
          </a:p>
        </p:txBody>
      </p:sp>
      <p:sp>
        <p:nvSpPr>
          <p:cNvPr id="12" name="TextBox 11"/>
          <p:cNvSpPr txBox="1"/>
          <p:nvPr/>
        </p:nvSpPr>
        <p:spPr>
          <a:xfrm>
            <a:off x="6732240" y="1340676"/>
            <a:ext cx="2232248"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t> al cine</a:t>
            </a:r>
            <a:endParaRPr lang="en-GB" sz="3200" b="1" dirty="0"/>
          </a:p>
        </p:txBody>
      </p:sp>
      <p:sp>
        <p:nvSpPr>
          <p:cNvPr id="13" name="TextBox 12"/>
          <p:cNvSpPr txBox="1"/>
          <p:nvPr/>
        </p:nvSpPr>
        <p:spPr>
          <a:xfrm>
            <a:off x="5357720" y="4600056"/>
            <a:ext cx="3462752" cy="1077218"/>
          </a:xfrm>
          <a:prstGeom prst="rect">
            <a:avLst/>
          </a:prstGeom>
          <a:noFill/>
        </p:spPr>
        <p:txBody>
          <a:bodyPr wrap="square" rtlCol="0">
            <a:spAutoFit/>
          </a:bodyPr>
          <a:lstStyle/>
          <a:p>
            <a:pPr algn="ctr"/>
            <a:r>
              <a:rPr lang="en-GB" sz="3200" b="1" dirty="0" smtClean="0"/>
              <a:t>El fin de </a:t>
            </a:r>
            <a:r>
              <a:rPr lang="en-GB" sz="3200" b="1" dirty="0" err="1" smtClean="0"/>
              <a:t>semana</a:t>
            </a:r>
            <a:r>
              <a:rPr lang="en-GB" sz="3200" b="1" dirty="0" smtClean="0"/>
              <a:t> </a:t>
            </a:r>
            <a:r>
              <a:rPr lang="en-GB" sz="3200" b="1" dirty="0" err="1" smtClean="0"/>
              <a:t>pasado</a:t>
            </a:r>
            <a:r>
              <a:rPr lang="en-GB" sz="3200" b="1" dirty="0" smtClean="0"/>
              <a:t>..</a:t>
            </a:r>
            <a:endParaRPr lang="en-GB" sz="3200" b="1" dirty="0"/>
          </a:p>
        </p:txBody>
      </p:sp>
      <p:sp>
        <p:nvSpPr>
          <p:cNvPr id="14" name="TextBox 13"/>
          <p:cNvSpPr txBox="1"/>
          <p:nvPr/>
        </p:nvSpPr>
        <p:spPr>
          <a:xfrm>
            <a:off x="6114370" y="5877272"/>
            <a:ext cx="2232248" cy="584775"/>
          </a:xfrm>
          <a:prstGeom prst="rect">
            <a:avLst/>
          </a:prstGeom>
          <a:noFill/>
        </p:spPr>
        <p:txBody>
          <a:bodyPr wrap="square" rtlCol="0">
            <a:spAutoFit/>
          </a:bodyPr>
          <a:lstStyle/>
          <a:p>
            <a:pPr algn="ctr"/>
            <a:r>
              <a:rPr lang="en-GB" sz="3200" b="1" dirty="0" err="1" smtClean="0">
                <a:solidFill>
                  <a:srgbClr val="FF0000"/>
                </a:solidFill>
              </a:rPr>
              <a:t>fui</a:t>
            </a:r>
            <a:r>
              <a:rPr lang="en-GB" sz="3200" b="1" dirty="0" smtClean="0"/>
              <a:t> al cine</a:t>
            </a:r>
            <a:endParaRPr lang="en-GB" sz="3200" b="1" dirty="0"/>
          </a:p>
        </p:txBody>
      </p:sp>
      <p:sp>
        <p:nvSpPr>
          <p:cNvPr id="15" name="TextBox 14"/>
          <p:cNvSpPr txBox="1"/>
          <p:nvPr/>
        </p:nvSpPr>
        <p:spPr>
          <a:xfrm>
            <a:off x="258416" y="4600056"/>
            <a:ext cx="3462752" cy="1077218"/>
          </a:xfrm>
          <a:prstGeom prst="rect">
            <a:avLst/>
          </a:prstGeom>
          <a:noFill/>
        </p:spPr>
        <p:txBody>
          <a:bodyPr wrap="square" rtlCol="0">
            <a:spAutoFit/>
          </a:bodyPr>
          <a:lstStyle/>
          <a:p>
            <a:pPr algn="ctr"/>
            <a:r>
              <a:rPr lang="en-GB" sz="3200" b="1" dirty="0" smtClean="0"/>
              <a:t>El </a:t>
            </a:r>
            <a:r>
              <a:rPr lang="en-GB" sz="3200" b="1" dirty="0" err="1" smtClean="0"/>
              <a:t>próximo</a:t>
            </a:r>
            <a:r>
              <a:rPr lang="en-GB" sz="3200" b="1" dirty="0" smtClean="0"/>
              <a:t> fin de </a:t>
            </a:r>
            <a:r>
              <a:rPr lang="en-GB" sz="3200" b="1" dirty="0" err="1" smtClean="0"/>
              <a:t>semana</a:t>
            </a:r>
            <a:r>
              <a:rPr lang="en-GB" sz="3200" b="1" dirty="0" smtClean="0"/>
              <a:t>..</a:t>
            </a:r>
            <a:endParaRPr lang="en-GB" sz="3200" b="1" dirty="0"/>
          </a:p>
        </p:txBody>
      </p:sp>
      <p:sp>
        <p:nvSpPr>
          <p:cNvPr id="16" name="TextBox 15"/>
          <p:cNvSpPr txBox="1"/>
          <p:nvPr/>
        </p:nvSpPr>
        <p:spPr>
          <a:xfrm>
            <a:off x="258416" y="5677274"/>
            <a:ext cx="3233992" cy="584775"/>
          </a:xfrm>
          <a:prstGeom prst="rect">
            <a:avLst/>
          </a:prstGeom>
          <a:noFill/>
        </p:spPr>
        <p:txBody>
          <a:bodyPr wrap="square" rtlCol="0">
            <a:spAutoFit/>
          </a:bodyPr>
          <a:lstStyle/>
          <a:p>
            <a:pPr algn="ctr"/>
            <a:r>
              <a:rPr lang="en-GB" sz="3200" b="1" dirty="0" err="1">
                <a:solidFill>
                  <a:srgbClr val="FF0000"/>
                </a:solidFill>
              </a:rPr>
              <a:t>v</a:t>
            </a:r>
            <a:r>
              <a:rPr lang="en-GB" sz="3200" b="1" dirty="0" err="1" smtClean="0">
                <a:solidFill>
                  <a:srgbClr val="FF0000"/>
                </a:solidFill>
              </a:rPr>
              <a:t>oy</a:t>
            </a:r>
            <a:r>
              <a:rPr lang="en-GB" sz="3200" b="1" dirty="0" smtClean="0">
                <a:solidFill>
                  <a:srgbClr val="FF0000"/>
                </a:solidFill>
              </a:rPr>
              <a:t> a </a:t>
            </a:r>
            <a:r>
              <a:rPr lang="en-GB" sz="3200" b="1" dirty="0" err="1" smtClean="0">
                <a:solidFill>
                  <a:srgbClr val="FF0000"/>
                </a:solidFill>
              </a:rPr>
              <a:t>ir</a:t>
            </a:r>
            <a:r>
              <a:rPr lang="en-GB" sz="3200" b="1" dirty="0" smtClean="0"/>
              <a:t> al cine</a:t>
            </a:r>
            <a:endParaRPr lang="en-GB" sz="3200" b="1" dirty="0"/>
          </a:p>
        </p:txBody>
      </p:sp>
      <p:graphicFrame>
        <p:nvGraphicFramePr>
          <p:cNvPr id="17" name="Table 16"/>
          <p:cNvGraphicFramePr>
            <a:graphicFrameLocks noGrp="1"/>
          </p:cNvGraphicFramePr>
          <p:nvPr>
            <p:extLst>
              <p:ext uri="{D42A27DB-BD31-4B8C-83A1-F6EECF244321}">
                <p14:modId xmlns:p14="http://schemas.microsoft.com/office/powerpoint/2010/main" val="1734009963"/>
              </p:ext>
            </p:extLst>
          </p:nvPr>
        </p:nvGraphicFramePr>
        <p:xfrm>
          <a:off x="258416" y="149703"/>
          <a:ext cx="2867056" cy="2042160"/>
        </p:xfrm>
        <a:graphic>
          <a:graphicData uri="http://schemas.openxmlformats.org/drawingml/2006/table">
            <a:tbl>
              <a:tblPr firstRow="1" bandRow="1">
                <a:tableStyleId>{5940675A-B579-460E-94D1-54222C63F5DA}</a:tableStyleId>
              </a:tblPr>
              <a:tblGrid>
                <a:gridCol w="2867056"/>
              </a:tblGrid>
              <a:tr h="370840">
                <a:tc>
                  <a:txBody>
                    <a:bodyPr/>
                    <a:lstStyle/>
                    <a:p>
                      <a:r>
                        <a:rPr lang="en-GB" sz="2400" b="1" dirty="0" smtClean="0"/>
                        <a:t>To go to the cinema</a:t>
                      </a:r>
                      <a:endParaRPr lang="en-GB" sz="2400" b="1" dirty="0"/>
                    </a:p>
                  </a:txBody>
                  <a:tcPr/>
                </a:tc>
              </a:tr>
              <a:tr h="370840">
                <a:tc>
                  <a:txBody>
                    <a:bodyPr/>
                    <a:lstStyle/>
                    <a:p>
                      <a:r>
                        <a:rPr lang="en-GB" sz="2000" dirty="0" smtClean="0"/>
                        <a:t>I like to go/going</a:t>
                      </a:r>
                      <a:r>
                        <a:rPr lang="en-GB" sz="2000" baseline="0" dirty="0" smtClean="0"/>
                        <a:t> …</a:t>
                      </a:r>
                      <a:endParaRPr lang="en-GB" sz="2000" dirty="0"/>
                    </a:p>
                  </a:txBody>
                  <a:tcPr/>
                </a:tc>
              </a:tr>
              <a:tr h="370840">
                <a:tc>
                  <a:txBody>
                    <a:bodyPr/>
                    <a:lstStyle/>
                    <a:p>
                      <a:r>
                        <a:rPr lang="en-GB" sz="2000" dirty="0" smtClean="0"/>
                        <a:t>I</a:t>
                      </a:r>
                      <a:r>
                        <a:rPr lang="en-GB" sz="2000" baseline="0" dirty="0" smtClean="0"/>
                        <a:t> usually go…</a:t>
                      </a:r>
                      <a:endParaRPr lang="en-GB" sz="2000" dirty="0"/>
                    </a:p>
                  </a:txBody>
                  <a:tcPr/>
                </a:tc>
              </a:tr>
              <a:tr h="370840">
                <a:tc>
                  <a:txBody>
                    <a:bodyPr/>
                    <a:lstStyle/>
                    <a:p>
                      <a:r>
                        <a:rPr lang="en-GB" sz="2000" dirty="0" smtClean="0"/>
                        <a:t>I went...</a:t>
                      </a:r>
                      <a:endParaRPr lang="en-GB" sz="2000" dirty="0"/>
                    </a:p>
                  </a:txBody>
                  <a:tcPr/>
                </a:tc>
              </a:tr>
              <a:tr h="370840">
                <a:tc>
                  <a:txBody>
                    <a:bodyPr/>
                    <a:lstStyle/>
                    <a:p>
                      <a:r>
                        <a:rPr lang="en-GB" sz="2000" dirty="0" smtClean="0"/>
                        <a:t>I’m going to go…</a:t>
                      </a:r>
                      <a:endParaRPr lang="en-GB" sz="2000" dirty="0"/>
                    </a:p>
                  </a:txBody>
                  <a:tcPr/>
                </a:tc>
              </a:tr>
            </a:tbl>
          </a:graphicData>
        </a:graphic>
      </p:graphicFrame>
      <p:cxnSp>
        <p:nvCxnSpPr>
          <p:cNvPr id="18" name="Straight Arrow Connector 17"/>
          <p:cNvCxnSpPr/>
          <p:nvPr/>
        </p:nvCxnSpPr>
        <p:spPr>
          <a:xfrm>
            <a:off x="4485146" y="4976383"/>
            <a:ext cx="1815046" cy="119327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843808" y="5041208"/>
            <a:ext cx="1328956" cy="76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2355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1040514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r>
                        <a:rPr lang="en-US" sz="2800" b="1" dirty="0" smtClean="0">
                          <a:solidFill>
                            <a:schemeClr val="tx1">
                              <a:lumMod val="85000"/>
                              <a:lumOff val="15000"/>
                            </a:schemeClr>
                          </a:solidFill>
                        </a:rPr>
                        <a:t>Manipulating language</a:t>
                      </a:r>
                      <a:endParaRPr lang="en-US" sz="2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2" name="Rectangle 1"/>
          <p:cNvSpPr/>
          <p:nvPr/>
        </p:nvSpPr>
        <p:spPr>
          <a:xfrm>
            <a:off x="179512" y="220578"/>
            <a:ext cx="2996333" cy="400110"/>
          </a:xfrm>
          <a:prstGeom prst="rect">
            <a:avLst/>
          </a:prstGeom>
        </p:spPr>
        <p:txBody>
          <a:bodyPr wrap="none">
            <a:spAutoFit/>
          </a:bodyPr>
          <a:lstStyle/>
          <a:p>
            <a:r>
              <a:rPr lang="en-GB" sz="2000" b="1" dirty="0"/>
              <a:t>Comberton Village College</a:t>
            </a:r>
            <a:endParaRPr lang="en-US" sz="2000" b="1" dirty="0"/>
          </a:p>
        </p:txBody>
      </p:sp>
      <p:sp>
        <p:nvSpPr>
          <p:cNvPr id="9" name="TextBox 8"/>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a:solidFill>
                  <a:schemeClr val="tx1">
                    <a:lumMod val="85000"/>
                    <a:lumOff val="15000"/>
                  </a:schemeClr>
                </a:solidFill>
              </a:rPr>
              <a:t>6</a:t>
            </a:r>
          </a:p>
        </p:txBody>
      </p:sp>
      <p:sp>
        <p:nvSpPr>
          <p:cNvPr id="10"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HARVESTING/CREATIVE TRANSFER</a:t>
            </a:r>
            <a:endParaRPr lang="en-US" dirty="0"/>
          </a:p>
        </p:txBody>
      </p:sp>
      <p:pic>
        <p:nvPicPr>
          <p:cNvPr id="11" name="Picture 9" descr="cid005701c7c4e344506c10lt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180395"/>
            <a:ext cx="1372843" cy="152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pic>
        <p:nvPicPr>
          <p:cNvPr id="15" name="Picture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7693951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latin typeface="Calibri" pitchFamily="34" charset="0"/>
            </a:endParaRPr>
          </a:p>
        </p:txBody>
      </p:sp>
      <p:pic>
        <p:nvPicPr>
          <p:cNvPr id="51203" name="Picture 2" descr="C:\Documents and Settings\Administrator\Local Settings\Temporary Internet Files\Content.IE5\HIOXUBAN\MC9002865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526" y="2662949"/>
            <a:ext cx="1503610" cy="143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Line 9"/>
          <p:cNvSpPr>
            <a:spLocks noChangeShapeType="1"/>
          </p:cNvSpPr>
          <p:nvPr/>
        </p:nvSpPr>
        <p:spPr bwMode="auto">
          <a:xfrm flipV="1">
            <a:off x="5357813" y="1643063"/>
            <a:ext cx="941387" cy="871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5" name="Line 9"/>
          <p:cNvSpPr>
            <a:spLocks noChangeShapeType="1"/>
          </p:cNvSpPr>
          <p:nvPr/>
        </p:nvSpPr>
        <p:spPr bwMode="auto">
          <a:xfrm>
            <a:off x="5357813" y="4143375"/>
            <a:ext cx="1143000" cy="7858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6" name="Text Box 46"/>
          <p:cNvSpPr txBox="1">
            <a:spLocks noChangeArrowheads="1"/>
          </p:cNvSpPr>
          <p:nvPr/>
        </p:nvSpPr>
        <p:spPr bwMode="auto">
          <a:xfrm>
            <a:off x="5572125" y="571500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Quand j’étais plus jeune..</a:t>
            </a:r>
          </a:p>
        </p:txBody>
      </p:sp>
      <p:sp>
        <p:nvSpPr>
          <p:cNvPr id="51207" name="Text Box 46"/>
          <p:cNvSpPr txBox="1">
            <a:spLocks noChangeArrowheads="1"/>
          </p:cNvSpPr>
          <p:nvPr/>
        </p:nvSpPr>
        <p:spPr bwMode="auto">
          <a:xfrm>
            <a:off x="5357813" y="-71438"/>
            <a:ext cx="4214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vacances dernières</a:t>
            </a:r>
          </a:p>
        </p:txBody>
      </p:sp>
      <p:sp>
        <p:nvSpPr>
          <p:cNvPr id="51208" name="Line 9"/>
          <p:cNvSpPr>
            <a:spLocks noChangeShapeType="1"/>
          </p:cNvSpPr>
          <p:nvPr/>
        </p:nvSpPr>
        <p:spPr bwMode="auto">
          <a:xfrm flipH="1">
            <a:off x="2571750" y="4143375"/>
            <a:ext cx="928688"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Text Box 46"/>
          <p:cNvSpPr txBox="1">
            <a:spLocks noChangeArrowheads="1"/>
          </p:cNvSpPr>
          <p:nvPr/>
        </p:nvSpPr>
        <p:spPr bwMode="auto">
          <a:xfrm>
            <a:off x="-71438" y="6396038"/>
            <a:ext cx="3571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L’année prochaine………..</a:t>
            </a:r>
          </a:p>
        </p:txBody>
      </p:sp>
      <p:sp>
        <p:nvSpPr>
          <p:cNvPr id="51210" name="Line 9"/>
          <p:cNvSpPr>
            <a:spLocks noChangeShapeType="1"/>
          </p:cNvSpPr>
          <p:nvPr/>
        </p:nvSpPr>
        <p:spPr bwMode="auto">
          <a:xfrm flipH="1" flipV="1">
            <a:off x="2643188" y="1643063"/>
            <a:ext cx="857250"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Text Box 46"/>
          <p:cNvSpPr txBox="1">
            <a:spLocks noChangeArrowheads="1"/>
          </p:cNvSpPr>
          <p:nvPr/>
        </p:nvSpPr>
        <p:spPr bwMode="auto">
          <a:xfrm>
            <a:off x="-928688" y="-71438"/>
            <a:ext cx="421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préférences</a:t>
            </a:r>
          </a:p>
        </p:txBody>
      </p:sp>
      <p:sp>
        <p:nvSpPr>
          <p:cNvPr id="51212" name="TextBox 35"/>
          <p:cNvSpPr txBox="1">
            <a:spLocks noChangeArrowheads="1"/>
          </p:cNvSpPr>
          <p:nvPr/>
        </p:nvSpPr>
        <p:spPr bwMode="auto">
          <a:xfrm>
            <a:off x="6357938" y="500063"/>
            <a:ext cx="3000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suis allé(e) à  ….</a:t>
            </a:r>
          </a:p>
          <a:p>
            <a:pPr eaLnBrk="1"/>
            <a:r>
              <a:rPr lang="fr-FR">
                <a:latin typeface="Calibri" pitchFamily="34" charset="0"/>
              </a:rPr>
              <a:t>pour…semaines</a:t>
            </a:r>
            <a:endParaRPr lang="en-US">
              <a:latin typeface="Calibri" pitchFamily="34" charset="0"/>
            </a:endParaRPr>
          </a:p>
          <a:p>
            <a:pPr eaLnBrk="1"/>
            <a:r>
              <a:rPr lang="fr-FR">
                <a:latin typeface="Calibri" pitchFamily="34" charset="0"/>
              </a:rPr>
              <a:t>Après être arrivé</a:t>
            </a:r>
            <a:endParaRPr lang="en-US">
              <a:latin typeface="Calibri" pitchFamily="34" charset="0"/>
            </a:endParaRPr>
          </a:p>
          <a:p>
            <a:pPr eaLnBrk="1"/>
            <a:r>
              <a:rPr lang="fr-FR">
                <a:latin typeface="Calibri" pitchFamily="34" charset="0"/>
              </a:rPr>
              <a:t>Avant de partir</a:t>
            </a:r>
            <a:endParaRPr lang="en-US">
              <a:latin typeface="Calibri" pitchFamily="34" charset="0"/>
            </a:endParaRPr>
          </a:p>
          <a:p>
            <a:pPr eaLnBrk="1"/>
            <a:r>
              <a:rPr lang="fr-FR">
                <a:latin typeface="Calibri" pitchFamily="34" charset="0"/>
              </a:rPr>
              <a:t>J’ai joué au golf</a:t>
            </a:r>
            <a:br>
              <a:rPr lang="fr-FR">
                <a:latin typeface="Calibri" pitchFamily="34" charset="0"/>
              </a:rPr>
            </a:br>
            <a:r>
              <a:rPr lang="fr-FR">
                <a:latin typeface="Calibri" pitchFamily="34" charset="0"/>
              </a:rPr>
              <a:t>Je joue au golf </a:t>
            </a:r>
            <a:r>
              <a:rPr lang="fr-FR" u="sng">
                <a:latin typeface="Calibri" pitchFamily="34" charset="0"/>
              </a:rPr>
              <a:t>depuis</a:t>
            </a:r>
            <a:r>
              <a:rPr lang="fr-FR">
                <a:latin typeface="Calibri" pitchFamily="34" charset="0"/>
              </a:rPr>
              <a:t> 3 ans Après avoir (fini)</a:t>
            </a:r>
            <a:endParaRPr lang="en-US">
              <a:latin typeface="Calibri" pitchFamily="34" charset="0"/>
            </a:endParaRPr>
          </a:p>
          <a:p>
            <a:pPr eaLnBrk="1"/>
            <a:r>
              <a:rPr lang="fr-FR">
                <a:latin typeface="Calibri" pitchFamily="34" charset="0"/>
              </a:rPr>
              <a:t>Je me suis bien amusée</a:t>
            </a:r>
            <a:endParaRPr lang="en-US">
              <a:latin typeface="Calibri" pitchFamily="34" charset="0"/>
            </a:endParaRPr>
          </a:p>
        </p:txBody>
      </p:sp>
      <p:sp>
        <p:nvSpPr>
          <p:cNvPr id="51213" name="TextBox 36"/>
          <p:cNvSpPr txBox="1">
            <a:spLocks noChangeArrowheads="1"/>
          </p:cNvSpPr>
          <p:nvPr/>
        </p:nvSpPr>
        <p:spPr bwMode="auto">
          <a:xfrm>
            <a:off x="214313" y="4254500"/>
            <a:ext cx="3143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A l’avenir</a:t>
            </a:r>
            <a:br>
              <a:rPr lang="en-GB">
                <a:latin typeface="Calibri" pitchFamily="34" charset="0"/>
              </a:rPr>
            </a:br>
            <a:r>
              <a:rPr lang="en-GB">
                <a:latin typeface="Calibri" pitchFamily="34" charset="0"/>
              </a:rPr>
              <a:t>J’ai envie de…</a:t>
            </a:r>
            <a:br>
              <a:rPr lang="en-GB">
                <a:latin typeface="Calibri" pitchFamily="34" charset="0"/>
              </a:rPr>
            </a:br>
            <a:r>
              <a:rPr lang="en-GB">
                <a:latin typeface="Calibri" pitchFamily="34" charset="0"/>
              </a:rPr>
              <a:t>J’ai l’intention de..</a:t>
            </a:r>
            <a:br>
              <a:rPr lang="en-GB">
                <a:latin typeface="Calibri" pitchFamily="34" charset="0"/>
              </a:rPr>
            </a:br>
            <a:r>
              <a:rPr lang="en-GB">
                <a:latin typeface="Calibri" pitchFamily="34" charset="0"/>
              </a:rPr>
              <a:t>Je voudrais..</a:t>
            </a:r>
            <a:br>
              <a:rPr lang="en-GB">
                <a:latin typeface="Calibri" pitchFamily="34" charset="0"/>
              </a:rPr>
            </a:br>
            <a:r>
              <a:rPr lang="en-GB">
                <a:latin typeface="Calibri" pitchFamily="34" charset="0"/>
              </a:rPr>
              <a:t>J’amerais…</a:t>
            </a:r>
            <a:br>
              <a:rPr lang="en-GB">
                <a:latin typeface="Calibri" pitchFamily="34" charset="0"/>
              </a:rPr>
            </a:br>
            <a:r>
              <a:rPr lang="en-GB">
                <a:latin typeface="Calibri" pitchFamily="34" charset="0"/>
              </a:rPr>
              <a:t>Ji’irai…..</a:t>
            </a:r>
            <a:br>
              <a:rPr lang="en-GB">
                <a:latin typeface="Calibri" pitchFamily="34" charset="0"/>
              </a:rPr>
            </a:br>
            <a:r>
              <a:rPr lang="en-GB">
                <a:latin typeface="Calibri" pitchFamily="34" charset="0"/>
              </a:rPr>
              <a:t>Si j’avais le choix, j’irai…</a:t>
            </a:r>
            <a:endParaRPr lang="en-US">
              <a:latin typeface="Calibri" pitchFamily="34" charset="0"/>
            </a:endParaRPr>
          </a:p>
        </p:txBody>
      </p:sp>
      <p:sp>
        <p:nvSpPr>
          <p:cNvPr id="51214" name="TextBox 37"/>
          <p:cNvSpPr txBox="1">
            <a:spLocks noChangeArrowheads="1"/>
          </p:cNvSpPr>
          <p:nvPr/>
        </p:nvSpPr>
        <p:spPr bwMode="auto">
          <a:xfrm>
            <a:off x="1857375" y="4429125"/>
            <a:ext cx="49291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a:r>
              <a:rPr lang="en-GB" sz="1200">
                <a:latin typeface="Calibri" pitchFamily="34" charset="0"/>
              </a:rPr>
              <a:t>mais = but</a:t>
            </a:r>
            <a:r>
              <a:rPr lang="en-GB" sz="1200" u="sng">
                <a:latin typeface="Calibri" pitchFamily="34" charset="0"/>
              </a:rPr>
              <a:t> </a:t>
            </a:r>
            <a:endParaRPr lang="en-US" sz="1200">
              <a:latin typeface="Calibri" pitchFamily="34" charset="0"/>
            </a:endParaRPr>
          </a:p>
          <a:p>
            <a:pPr algn="ctr" eaLnBrk="1"/>
            <a:r>
              <a:rPr lang="en-GB" sz="1200">
                <a:latin typeface="Calibri" pitchFamily="34" charset="0"/>
              </a:rPr>
              <a:t>parce que = because</a:t>
            </a:r>
            <a:endParaRPr lang="en-US" sz="1200">
              <a:latin typeface="Calibri" pitchFamily="34" charset="0"/>
            </a:endParaRPr>
          </a:p>
          <a:p>
            <a:pPr algn="ctr" eaLnBrk="1"/>
            <a:r>
              <a:rPr lang="en-GB" sz="1200">
                <a:latin typeface="Calibri" pitchFamily="34" charset="0"/>
              </a:rPr>
              <a:t>aussi = also/as well</a:t>
            </a:r>
            <a:endParaRPr lang="en-US" sz="1200">
              <a:latin typeface="Calibri" pitchFamily="34" charset="0"/>
            </a:endParaRPr>
          </a:p>
          <a:p>
            <a:pPr algn="ctr" eaLnBrk="1"/>
            <a:r>
              <a:rPr lang="en-GB" sz="1200">
                <a:latin typeface="Calibri" pitchFamily="34" charset="0"/>
              </a:rPr>
              <a:t>par exemple = for example</a:t>
            </a:r>
            <a:endParaRPr lang="en-US" sz="1200">
              <a:latin typeface="Calibri" pitchFamily="34" charset="0"/>
            </a:endParaRPr>
          </a:p>
          <a:p>
            <a:pPr algn="ctr" eaLnBrk="1"/>
            <a:r>
              <a:rPr lang="en-GB" sz="1200">
                <a:latin typeface="Calibri" pitchFamily="34" charset="0"/>
              </a:rPr>
              <a:t>pendant = during/whilst</a:t>
            </a:r>
            <a:endParaRPr lang="en-US" sz="1200">
              <a:latin typeface="Calibri" pitchFamily="34" charset="0"/>
            </a:endParaRPr>
          </a:p>
          <a:p>
            <a:pPr algn="ctr" eaLnBrk="1"/>
            <a:r>
              <a:rPr lang="en-GB" sz="1200">
                <a:latin typeface="Calibri" pitchFamily="34" charset="0"/>
              </a:rPr>
              <a:t>peut-etre = perhaps</a:t>
            </a:r>
            <a:endParaRPr lang="en-US" sz="1200">
              <a:latin typeface="Calibri" pitchFamily="34" charset="0"/>
            </a:endParaRPr>
          </a:p>
          <a:p>
            <a:pPr algn="ctr" eaLnBrk="1"/>
            <a:r>
              <a:rPr lang="en-GB" sz="1200">
                <a:latin typeface="Calibri" pitchFamily="34" charset="0"/>
              </a:rPr>
              <a:t>qui = who</a:t>
            </a:r>
            <a:endParaRPr lang="en-US" sz="1200">
              <a:latin typeface="Calibri" pitchFamily="34" charset="0"/>
            </a:endParaRPr>
          </a:p>
          <a:p>
            <a:pPr algn="ctr" eaLnBrk="1"/>
            <a:r>
              <a:rPr lang="en-GB" sz="1200">
                <a:latin typeface="Calibri" pitchFamily="34" charset="0"/>
              </a:rPr>
              <a:t>si = if</a:t>
            </a:r>
            <a:endParaRPr lang="en-US" sz="1200">
              <a:latin typeface="Calibri" pitchFamily="34" charset="0"/>
            </a:endParaRPr>
          </a:p>
          <a:p>
            <a:pPr algn="ctr" eaLnBrk="1"/>
            <a:r>
              <a:rPr lang="en-GB" sz="1200">
                <a:latin typeface="Calibri" pitchFamily="34" charset="0"/>
              </a:rPr>
              <a:t>quand = when</a:t>
            </a:r>
            <a:endParaRPr lang="en-US" sz="1200">
              <a:latin typeface="Calibri" pitchFamily="34" charset="0"/>
            </a:endParaRPr>
          </a:p>
          <a:p>
            <a:pPr algn="ctr" eaLnBrk="1"/>
            <a:r>
              <a:rPr lang="en-GB" sz="1200">
                <a:latin typeface="Calibri" pitchFamily="34" charset="0"/>
              </a:rPr>
              <a:t>et = and</a:t>
            </a:r>
            <a:br>
              <a:rPr lang="en-GB" sz="1200">
                <a:latin typeface="Calibri" pitchFamily="34" charset="0"/>
              </a:rPr>
            </a:br>
            <a:r>
              <a:rPr lang="en-GB" sz="1200">
                <a:latin typeface="Calibri" pitchFamily="34" charset="0"/>
              </a:rPr>
              <a:t> probablement = probably</a:t>
            </a:r>
            <a:endParaRPr lang="en-US" sz="1200">
              <a:latin typeface="Calibri" pitchFamily="34" charset="0"/>
            </a:endParaRPr>
          </a:p>
          <a:p>
            <a:pPr algn="ctr" eaLnBrk="1"/>
            <a:r>
              <a:rPr lang="en-GB" sz="1200">
                <a:latin typeface="Calibri" pitchFamily="34" charset="0"/>
              </a:rPr>
              <a:t>seulement = only</a:t>
            </a:r>
            <a:endParaRPr lang="en-US" sz="1200">
              <a:latin typeface="Calibri" pitchFamily="34" charset="0"/>
            </a:endParaRPr>
          </a:p>
          <a:p>
            <a:pPr algn="ctr" eaLnBrk="1"/>
            <a:endParaRPr lang="en-US" sz="1200">
              <a:latin typeface="Calibri" pitchFamily="34" charset="0"/>
            </a:endParaRPr>
          </a:p>
        </p:txBody>
      </p:sp>
      <p:sp>
        <p:nvSpPr>
          <p:cNvPr id="51215" name="TextBox 38"/>
          <p:cNvSpPr txBox="1">
            <a:spLocks noChangeArrowheads="1"/>
          </p:cNvSpPr>
          <p:nvPr/>
        </p:nvSpPr>
        <p:spPr bwMode="auto">
          <a:xfrm>
            <a:off x="285750" y="571500"/>
            <a:ext cx="4000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m’intéresse à …</a:t>
            </a:r>
            <a:br>
              <a:rPr lang="fr-FR">
                <a:latin typeface="Calibri" pitchFamily="34" charset="0"/>
              </a:rPr>
            </a:br>
            <a:r>
              <a:rPr lang="fr-FR">
                <a:latin typeface="Calibri" pitchFamily="34" charset="0"/>
              </a:rPr>
              <a:t>Ce que m’intéresse le plus c’est..</a:t>
            </a:r>
            <a:br>
              <a:rPr lang="fr-FR">
                <a:latin typeface="Calibri" pitchFamily="34" charset="0"/>
              </a:rPr>
            </a:br>
            <a:r>
              <a:rPr lang="fr-FR">
                <a:latin typeface="Calibri" pitchFamily="34" charset="0"/>
              </a:rPr>
              <a:t>Mes vacances idéales sont…</a:t>
            </a:r>
            <a:br>
              <a:rPr lang="fr-FR">
                <a:latin typeface="Calibri" pitchFamily="34" charset="0"/>
              </a:rPr>
            </a:br>
            <a:r>
              <a:rPr lang="fr-FR">
                <a:latin typeface="Calibri" pitchFamily="34" charset="0"/>
              </a:rPr>
              <a:t>Ma destination préférée, c’est…</a:t>
            </a:r>
            <a:br>
              <a:rPr lang="fr-FR">
                <a:latin typeface="Calibri" pitchFamily="34" charset="0"/>
              </a:rPr>
            </a:br>
            <a:r>
              <a:rPr lang="en-GB">
                <a:latin typeface="Calibri" pitchFamily="34" charset="0"/>
              </a:rPr>
              <a:t> A mon avis</a:t>
            </a:r>
            <a:endParaRPr lang="en-US">
              <a:latin typeface="Calibri" pitchFamily="34" charset="0"/>
            </a:endParaRPr>
          </a:p>
          <a:p>
            <a:pPr eaLnBrk="1"/>
            <a:r>
              <a:rPr lang="en-GB">
                <a:latin typeface="Calibri" pitchFamily="34" charset="0"/>
              </a:rPr>
              <a:t>Je pense que</a:t>
            </a:r>
            <a:endParaRPr lang="en-US">
              <a:latin typeface="Calibri" pitchFamily="34" charset="0"/>
            </a:endParaRPr>
          </a:p>
          <a:p>
            <a:pPr eaLnBrk="1"/>
            <a:r>
              <a:rPr lang="en-GB">
                <a:latin typeface="Calibri" pitchFamily="34" charset="0"/>
              </a:rPr>
              <a:t>Je trouve que</a:t>
            </a:r>
            <a:endParaRPr lang="en-US">
              <a:latin typeface="Calibri" pitchFamily="34" charset="0"/>
            </a:endParaRPr>
          </a:p>
        </p:txBody>
      </p:sp>
      <p:sp>
        <p:nvSpPr>
          <p:cNvPr id="51216" name="TextBox 39"/>
          <p:cNvSpPr txBox="1">
            <a:spLocks noChangeArrowheads="1"/>
          </p:cNvSpPr>
          <p:nvPr/>
        </p:nvSpPr>
        <p:spPr bwMode="auto">
          <a:xfrm>
            <a:off x="3143250" y="1925638"/>
            <a:ext cx="2643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atin typeface="Calibri" pitchFamily="34" charset="0"/>
              </a:rPr>
              <a:t>Je viens de lire ta lettre…..</a:t>
            </a:r>
            <a:endParaRPr lang="en-US">
              <a:latin typeface="Calibri" pitchFamily="34" charset="0"/>
            </a:endParaRPr>
          </a:p>
          <a:p>
            <a:pPr algn="ctr" eaLnBrk="1" hangingPunct="1"/>
            <a:endParaRPr lang="en-US">
              <a:latin typeface="Calibri" pitchFamily="34" charset="0"/>
            </a:endParaRPr>
          </a:p>
        </p:txBody>
      </p:sp>
      <p:sp>
        <p:nvSpPr>
          <p:cNvPr id="51217" name="TextBox 40"/>
          <p:cNvSpPr txBox="1">
            <a:spLocks noChangeArrowheads="1"/>
          </p:cNvSpPr>
          <p:nvPr/>
        </p:nvSpPr>
        <p:spPr bwMode="auto">
          <a:xfrm>
            <a:off x="6572250" y="3643313"/>
            <a:ext cx="3000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J’allais à….</a:t>
            </a:r>
          </a:p>
          <a:p>
            <a:pPr eaLnBrk="1"/>
            <a:r>
              <a:rPr lang="fr-FR">
                <a:latin typeface="Calibri" pitchFamily="34" charset="0"/>
              </a:rPr>
              <a:t>avec ma famille</a:t>
            </a:r>
            <a:br>
              <a:rPr lang="fr-FR">
                <a:latin typeface="Calibri" pitchFamily="34" charset="0"/>
              </a:rPr>
            </a:br>
            <a:r>
              <a:rPr lang="fr-FR">
                <a:latin typeface="Calibri" pitchFamily="34" charset="0"/>
              </a:rPr>
              <a:t>Quand il faisait beau je sortais…</a:t>
            </a:r>
            <a:br>
              <a:rPr lang="fr-FR">
                <a:latin typeface="Calibri" pitchFamily="34" charset="0"/>
              </a:rPr>
            </a:br>
            <a:r>
              <a:rPr lang="fr-FR">
                <a:latin typeface="Calibri" pitchFamily="34" charset="0"/>
              </a:rPr>
              <a:t>Quand il faisait mauvais je restais…</a:t>
            </a:r>
            <a:br>
              <a:rPr lang="fr-FR">
                <a:latin typeface="Calibri" pitchFamily="34" charset="0"/>
              </a:rPr>
            </a:br>
            <a:r>
              <a:rPr lang="fr-FR">
                <a:latin typeface="Calibri" pitchFamily="34" charset="0"/>
              </a:rPr>
              <a:t>j’aimais beaucoup….</a:t>
            </a:r>
            <a:endParaRPr lang="en-US">
              <a:latin typeface="Calibri" pitchFamily="34" charset="0"/>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2670742"/>
            <a:ext cx="19288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561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3726001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8"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err="1" smtClean="0"/>
              <a:t>WORDLE</a:t>
            </a:r>
            <a:endParaRPr lang="en-US"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7</a:t>
            </a:r>
            <a:endParaRPr lang="en-GB" sz="2400" b="1" dirty="0">
              <a:solidFill>
                <a:schemeClr val="tx1">
                  <a:lumMod val="85000"/>
                  <a:lumOff val="15000"/>
                </a:schemeClr>
              </a:solidFill>
            </a:endParaRPr>
          </a:p>
        </p:txBody>
      </p:sp>
      <p:pic>
        <p:nvPicPr>
          <p:cNvPr id="11" name="Picture 10"/>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907333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65" t="19531" r="1855" b="21875"/>
          <a:stretch>
            <a:fillRect/>
          </a:stretch>
        </p:blipFill>
        <p:spPr bwMode="auto">
          <a:xfrm>
            <a:off x="251520" y="620688"/>
            <a:ext cx="8636178" cy="39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3"/>
          <p:cNvSpPr txBox="1">
            <a:spLocks noChangeArrowheads="1"/>
          </p:cNvSpPr>
          <p:nvPr/>
        </p:nvSpPr>
        <p:spPr bwMode="auto">
          <a:xfrm>
            <a:off x="7072313" y="6000750"/>
            <a:ext cx="221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Calibri" pitchFamily="34" charset="0"/>
                <a:hlinkClick r:id="rId3"/>
              </a:rPr>
              <a:t>www.wordle.net</a:t>
            </a:r>
            <a:r>
              <a:rPr lang="en-GB">
                <a:latin typeface="Calibri" pitchFamily="34" charset="0"/>
              </a:rPr>
              <a:t> </a:t>
            </a:r>
            <a:endParaRPr lang="en-US">
              <a:latin typeface="Calibri" pitchFamily="34" charset="0"/>
            </a:endParaRPr>
          </a:p>
        </p:txBody>
      </p:sp>
      <p:sp>
        <p:nvSpPr>
          <p:cNvPr id="116740"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16741" name="Picture 19"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6449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667" y="173352"/>
            <a:ext cx="8709805" cy="954107"/>
          </a:xfrm>
          <a:prstGeom prst="rect">
            <a:avLst/>
          </a:prstGeom>
          <a:noFill/>
        </p:spPr>
        <p:txBody>
          <a:bodyPr wrap="square" rtlCol="0">
            <a:spAutoFit/>
          </a:bodyPr>
          <a:lstStyle/>
          <a:p>
            <a:r>
              <a:rPr lang="en-GB" sz="2800" b="1" dirty="0" smtClean="0">
                <a:solidFill>
                  <a:srgbClr val="0070C0"/>
                </a:solidFill>
                <a:latin typeface="Segoe Print" pitchFamily="2" charset="0"/>
              </a:rPr>
              <a:t>Before I used to live in Hardwick but now I live in </a:t>
            </a:r>
            <a:r>
              <a:rPr lang="en-GB" sz="2800" b="1" dirty="0" err="1" smtClean="0">
                <a:solidFill>
                  <a:srgbClr val="0070C0"/>
                </a:solidFill>
                <a:latin typeface="Segoe Print" pitchFamily="2" charset="0"/>
              </a:rPr>
              <a:t>Cambourne</a:t>
            </a:r>
            <a:r>
              <a:rPr lang="en-GB" sz="2800" b="1" dirty="0" smtClean="0">
                <a:solidFill>
                  <a:srgbClr val="0070C0"/>
                </a:solidFill>
                <a:latin typeface="Segoe Print" pitchFamily="2" charset="0"/>
              </a:rPr>
              <a:t>.</a:t>
            </a:r>
            <a:endParaRPr lang="fr-FR" sz="2800" b="1" dirty="0">
              <a:solidFill>
                <a:srgbClr val="0070C0"/>
              </a:solidFill>
              <a:latin typeface="Segoe Print" pitchFamily="2" charset="0"/>
            </a:endParaRPr>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2712" y="650405"/>
            <a:ext cx="7286320" cy="565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2803" y="5085184"/>
            <a:ext cx="5231285" cy="1569660"/>
          </a:xfrm>
          <a:prstGeom prst="rect">
            <a:avLst/>
          </a:prstGeom>
          <a:noFill/>
        </p:spPr>
        <p:txBody>
          <a:bodyPr wrap="square" rtlCol="0">
            <a:spAutoFit/>
          </a:bodyPr>
          <a:lstStyle/>
          <a:p>
            <a:r>
              <a:rPr lang="en-GB" sz="3200" b="1" dirty="0" smtClean="0">
                <a:solidFill>
                  <a:srgbClr val="0070C0"/>
                </a:solidFill>
                <a:latin typeface="Segoe Print" pitchFamily="2" charset="0"/>
              </a:rPr>
              <a:t>Antes </a:t>
            </a:r>
            <a:r>
              <a:rPr lang="en-GB" sz="3200" b="1" dirty="0" err="1" smtClean="0">
                <a:solidFill>
                  <a:srgbClr val="0070C0"/>
                </a:solidFill>
                <a:latin typeface="Segoe Print" pitchFamily="2" charset="0"/>
              </a:rPr>
              <a:t>vivía</a:t>
            </a:r>
            <a:r>
              <a:rPr lang="en-GB" sz="3200" b="1" dirty="0" smtClean="0">
                <a:solidFill>
                  <a:srgbClr val="0070C0"/>
                </a:solidFill>
                <a:latin typeface="Segoe Print" pitchFamily="2" charset="0"/>
              </a:rPr>
              <a:t> en Hardwick </a:t>
            </a:r>
            <a:r>
              <a:rPr lang="en-GB" sz="3200" b="1" dirty="0" err="1" smtClean="0">
                <a:solidFill>
                  <a:srgbClr val="0070C0"/>
                </a:solidFill>
                <a:latin typeface="Segoe Print" pitchFamily="2" charset="0"/>
              </a:rPr>
              <a:t>pero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ahora</a:t>
            </a:r>
            <a:r>
              <a:rPr lang="en-GB" sz="3200" b="1" dirty="0" smtClean="0">
                <a:solidFill>
                  <a:srgbClr val="0070C0"/>
                </a:solidFill>
                <a:latin typeface="Segoe Print" pitchFamily="2" charset="0"/>
              </a:rPr>
              <a:t> vivo en </a:t>
            </a:r>
            <a:r>
              <a:rPr lang="en-GB" sz="3200" b="1" dirty="0" err="1" smtClean="0">
                <a:solidFill>
                  <a:srgbClr val="0070C0"/>
                </a:solidFill>
                <a:latin typeface="Segoe Print" pitchFamily="2" charset="0"/>
              </a:rPr>
              <a:t>Cambourne</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
        <p:nvSpPr>
          <p:cNvPr id="2" name="Rectangle 1"/>
          <p:cNvSpPr/>
          <p:nvPr/>
        </p:nvSpPr>
        <p:spPr>
          <a:xfrm>
            <a:off x="6228184" y="6372036"/>
            <a:ext cx="2702535" cy="369332"/>
          </a:xfrm>
          <a:prstGeom prst="rect">
            <a:avLst/>
          </a:prstGeom>
        </p:spPr>
        <p:txBody>
          <a:bodyPr wrap="none">
            <a:spAutoFit/>
          </a:bodyPr>
          <a:lstStyle/>
          <a:p>
            <a:r>
              <a:rPr lang="fr-FR" dirty="0">
                <a:hlinkClick r:id="rId3"/>
              </a:rPr>
              <a:t>http://www.tagxedo.com</a:t>
            </a:r>
            <a:r>
              <a:rPr lang="fr-FR" dirty="0" smtClean="0">
                <a:hlinkClick r:id="rId3"/>
              </a:rPr>
              <a:t>/</a:t>
            </a:r>
            <a:r>
              <a:rPr lang="fr-FR" dirty="0" smtClean="0"/>
              <a:t> </a:t>
            </a:r>
            <a:endParaRPr lang="fr-FR" dirty="0"/>
          </a:p>
        </p:txBody>
      </p:sp>
    </p:spTree>
    <p:extLst>
      <p:ext uri="{BB962C8B-B14F-4D97-AF65-F5344CB8AC3E}">
        <p14:creationId xmlns:p14="http://schemas.microsoft.com/office/powerpoint/2010/main" val="358413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667" y="173352"/>
            <a:ext cx="5901493" cy="954107"/>
          </a:xfrm>
          <a:prstGeom prst="rect">
            <a:avLst/>
          </a:prstGeom>
          <a:noFill/>
        </p:spPr>
        <p:txBody>
          <a:bodyPr wrap="square" rtlCol="0">
            <a:spAutoFit/>
          </a:bodyPr>
          <a:lstStyle/>
          <a:p>
            <a:r>
              <a:rPr lang="en-GB" sz="2800" b="1" dirty="0" smtClean="0">
                <a:solidFill>
                  <a:srgbClr val="0070C0"/>
                </a:solidFill>
                <a:latin typeface="Segoe Print" pitchFamily="2" charset="0"/>
              </a:rPr>
              <a:t>The bad thing is that there’s not a lot going on.</a:t>
            </a:r>
            <a:endParaRPr lang="fr-FR" sz="2800" b="1" dirty="0">
              <a:solidFill>
                <a:srgbClr val="0070C0"/>
              </a:solidFill>
              <a:latin typeface="Segoe Print"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40768"/>
            <a:ext cx="790575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6340" y="5517232"/>
            <a:ext cx="4622112" cy="1077218"/>
          </a:xfrm>
          <a:prstGeom prst="rect">
            <a:avLst/>
          </a:prstGeom>
          <a:noFill/>
        </p:spPr>
        <p:txBody>
          <a:bodyPr wrap="square" rtlCol="0">
            <a:spAutoFit/>
          </a:bodyPr>
          <a:lstStyle/>
          <a:p>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malo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no hay </a:t>
            </a:r>
            <a:r>
              <a:rPr lang="en-GB" sz="3200" b="1" dirty="0" err="1" smtClean="0">
                <a:solidFill>
                  <a:srgbClr val="0070C0"/>
                </a:solidFill>
                <a:latin typeface="Segoe Print" pitchFamily="2" charset="0"/>
              </a:rPr>
              <a:t>mucha</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marcha</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364143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r>
              <a:rPr lang="en-GB" sz="2800" b="1" dirty="0" smtClean="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bueno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tengo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muchos</a:t>
            </a:r>
            <a:r>
              <a:rPr lang="en-GB" sz="3200" b="1" dirty="0" smtClean="0">
                <a:solidFill>
                  <a:srgbClr val="0070C0"/>
                </a:solidFill>
                <a:latin typeface="Segoe Print" pitchFamily="2" charset="0"/>
              </a:rPr>
              <a:t> amigos </a:t>
            </a:r>
            <a:r>
              <a:rPr lang="en-GB" sz="3200" b="1" dirty="0" err="1" smtClean="0">
                <a:solidFill>
                  <a:srgbClr val="0070C0"/>
                </a:solidFill>
                <a:latin typeface="Segoe Print" pitchFamily="2" charset="0"/>
              </a:rPr>
              <a:t>allí</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41039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667" y="173352"/>
            <a:ext cx="8493781" cy="954107"/>
          </a:xfrm>
          <a:prstGeom prst="rect">
            <a:avLst/>
          </a:prstGeom>
          <a:noFill/>
        </p:spPr>
        <p:txBody>
          <a:bodyPr wrap="square" rtlCol="0">
            <a:spAutoFit/>
          </a:bodyPr>
          <a:lstStyle/>
          <a:p>
            <a:r>
              <a:rPr lang="en-GB" sz="2800" b="1" dirty="0" err="1" smtClean="0">
                <a:solidFill>
                  <a:srgbClr val="0070C0"/>
                </a:solidFill>
                <a:latin typeface="Segoe Print" pitchFamily="2" charset="0"/>
              </a:rPr>
              <a:t>Comberton</a:t>
            </a:r>
            <a:r>
              <a:rPr lang="en-GB" sz="2800" b="1" dirty="0" smtClean="0">
                <a:solidFill>
                  <a:srgbClr val="0070C0"/>
                </a:solidFill>
                <a:latin typeface="Segoe Print" pitchFamily="2" charset="0"/>
              </a:rPr>
              <a:t> is smaller than Cambridge but it is quiet and very pretty.</a:t>
            </a:r>
            <a:endParaRPr lang="fr-FR" sz="2800" b="1" dirty="0">
              <a:solidFill>
                <a:srgbClr val="0070C0"/>
              </a:solidFill>
              <a:latin typeface="Segoe Print" pitchFamily="2" charset="0"/>
            </a:endParaRPr>
          </a:p>
        </p:txBody>
      </p:sp>
      <p:pic>
        <p:nvPicPr>
          <p:cNvPr id="614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125" t="4444" r="18625" b="7556"/>
          <a:stretch/>
        </p:blipFill>
        <p:spPr bwMode="auto">
          <a:xfrm>
            <a:off x="1403648" y="621765"/>
            <a:ext cx="6277412" cy="606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65416" y="4130281"/>
            <a:ext cx="3899071" cy="2554545"/>
          </a:xfrm>
          <a:prstGeom prst="rect">
            <a:avLst/>
          </a:prstGeom>
          <a:noFill/>
        </p:spPr>
        <p:txBody>
          <a:bodyPr wrap="square" rtlCol="0">
            <a:spAutoFit/>
          </a:bodyPr>
          <a:lstStyle/>
          <a:p>
            <a:r>
              <a:rPr lang="en-GB" sz="3200" b="1" dirty="0" err="1" smtClean="0">
                <a:solidFill>
                  <a:srgbClr val="0070C0"/>
                </a:solidFill>
                <a:latin typeface="Segoe Print" pitchFamily="2" charset="0"/>
              </a:rPr>
              <a:t>Comberton</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más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pequeño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Cambridge </a:t>
            </a:r>
            <a:r>
              <a:rPr lang="en-GB" sz="3200" b="1" dirty="0" err="1" smtClean="0">
                <a:solidFill>
                  <a:srgbClr val="0070C0"/>
                </a:solidFill>
                <a:latin typeface="Segoe Print" pitchFamily="2" charset="0"/>
              </a:rPr>
              <a:t>pero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tranquilo</a:t>
            </a:r>
            <a:r>
              <a:rPr lang="en-GB" sz="3200" b="1" dirty="0" smtClean="0">
                <a:solidFill>
                  <a:srgbClr val="0070C0"/>
                </a:solidFill>
                <a:latin typeface="Segoe Print" pitchFamily="2" charset="0"/>
              </a:rPr>
              <a:t> y </a:t>
            </a:r>
            <a:r>
              <a:rPr lang="en-GB" sz="3200" b="1" dirty="0" err="1" smtClean="0">
                <a:solidFill>
                  <a:srgbClr val="0070C0"/>
                </a:solidFill>
                <a:latin typeface="Segoe Print" pitchFamily="2" charset="0"/>
              </a:rPr>
              <a:t>muy</a:t>
            </a:r>
            <a:r>
              <a:rPr lang="en-GB" sz="3200" b="1" dirty="0" smtClean="0">
                <a:solidFill>
                  <a:srgbClr val="0070C0"/>
                </a:solidFill>
                <a:latin typeface="Segoe Print" pitchFamily="2" charset="0"/>
              </a:rPr>
              <a:t> bonito.</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13288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456" t="4845" r="27174" b="8392"/>
          <a:stretch/>
        </p:blipFill>
        <p:spPr bwMode="auto">
          <a:xfrm>
            <a:off x="251520" y="116632"/>
            <a:ext cx="4464496" cy="652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937110" y="620688"/>
            <a:ext cx="4176464" cy="4525963"/>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dirty="0" smtClean="0">
                <a:solidFill>
                  <a:schemeClr val="tx1"/>
                </a:solidFill>
              </a:rPr>
              <a:t>Before I used to live in Nottingham but now I live in </a:t>
            </a:r>
            <a:r>
              <a:rPr lang="en-GB" dirty="0" err="1" smtClean="0">
                <a:solidFill>
                  <a:schemeClr val="tx1"/>
                </a:solidFill>
              </a:rPr>
              <a:t>Cambourne</a:t>
            </a:r>
            <a:r>
              <a:rPr lang="en-GB" dirty="0" smtClean="0">
                <a:solidFill>
                  <a:schemeClr val="tx1"/>
                </a:solidFill>
              </a:rPr>
              <a:t>.  Nottingham is bigger than </a:t>
            </a:r>
            <a:r>
              <a:rPr lang="en-GB" dirty="0" err="1" smtClean="0">
                <a:solidFill>
                  <a:schemeClr val="tx1"/>
                </a:solidFill>
              </a:rPr>
              <a:t>Cambourne</a:t>
            </a:r>
            <a:r>
              <a:rPr lang="en-GB" dirty="0" smtClean="0">
                <a:solidFill>
                  <a:schemeClr val="tx1"/>
                </a:solidFill>
              </a:rPr>
              <a:t>.  Before in </a:t>
            </a:r>
            <a:r>
              <a:rPr lang="en-GB" dirty="0" err="1" smtClean="0">
                <a:solidFill>
                  <a:schemeClr val="tx1"/>
                </a:solidFill>
              </a:rPr>
              <a:t>Cambourne</a:t>
            </a:r>
            <a:r>
              <a:rPr lang="en-GB" dirty="0" smtClean="0">
                <a:solidFill>
                  <a:schemeClr val="tx1"/>
                </a:solidFill>
              </a:rPr>
              <a:t> there were not many shops nor facilities  but now there is a supermarket, a church, a park and some tennis courts.  I like my town quite a lot because I have lots of friends there.  </a:t>
            </a:r>
            <a:endParaRPr lang="fr-FR" dirty="0">
              <a:solidFill>
                <a:schemeClr val="tx1"/>
              </a:solidFill>
            </a:endParaRPr>
          </a:p>
        </p:txBody>
      </p:sp>
    </p:spTree>
    <p:extLst>
      <p:ext uri="{BB962C8B-B14F-4D97-AF65-F5344CB8AC3E}">
        <p14:creationId xmlns:p14="http://schemas.microsoft.com/office/powerpoint/2010/main" val="3515237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0720202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Expectations and </a:t>
            </a:r>
            <a:br>
              <a:rPr lang="en-GB" sz="4000" b="1" cap="all" dirty="0" smtClean="0">
                <a:latin typeface="+mj-lt"/>
                <a:ea typeface="+mj-ea"/>
                <a:cs typeface="+mj-cs"/>
              </a:rPr>
            </a:br>
            <a:r>
              <a:rPr lang="en-GB" sz="4000" b="1" cap="all" dirty="0" smtClean="0">
                <a:latin typeface="+mj-lt"/>
                <a:ea typeface="+mj-ea"/>
                <a:cs typeface="+mj-cs"/>
              </a:rPr>
              <a:t>shared purpose</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a:solidFill>
                  <a:schemeClr val="tx1">
                    <a:lumMod val="85000"/>
                    <a:lumOff val="15000"/>
                  </a:schemeClr>
                </a:solidFill>
              </a:rPr>
              <a:t>1</a:t>
            </a:r>
          </a:p>
        </p:txBody>
      </p:sp>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232819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504388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8</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ONLINE REFERENCING</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pic>
        <p:nvPicPr>
          <p:cNvPr id="15" name="Picture 1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5459311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357188" y="214313"/>
            <a:ext cx="8358187"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i="1" dirty="0" smtClean="0">
                <a:latin typeface="Calibri" pitchFamily="34" charset="0"/>
              </a:rPr>
              <a:t>Research </a:t>
            </a:r>
            <a:r>
              <a:rPr lang="en-US" sz="2800" b="1" i="1" dirty="0">
                <a:latin typeface="Calibri" pitchFamily="34" charset="0"/>
              </a:rPr>
              <a:t>&amp; reference</a:t>
            </a:r>
            <a:br>
              <a:rPr lang="en-US" sz="2800" b="1" i="1" dirty="0">
                <a:latin typeface="Calibri" pitchFamily="34" charset="0"/>
              </a:rPr>
            </a:br>
            <a:r>
              <a:rPr lang="en-US" sz="2800" dirty="0">
                <a:latin typeface="Calibri" pitchFamily="34" charset="0"/>
              </a:rPr>
              <a:t/>
            </a:r>
            <a:br>
              <a:rPr lang="en-US" sz="2800" dirty="0">
                <a:latin typeface="Calibri" pitchFamily="34" charset="0"/>
              </a:rPr>
            </a:br>
            <a:r>
              <a:rPr lang="en-US" sz="2800" dirty="0">
                <a:latin typeface="Calibri" pitchFamily="34" charset="0"/>
              </a:rPr>
              <a:t>1.  </a:t>
            </a:r>
            <a:r>
              <a:rPr lang="en-US" sz="2800" u="sng" dirty="0">
                <a:latin typeface="Calibri" pitchFamily="34" charset="0"/>
                <a:hlinkClick r:id="rId2"/>
              </a:rPr>
              <a:t>www.wordreference.com</a:t>
            </a:r>
            <a:r>
              <a:rPr lang="en-US" sz="2800" dirty="0">
                <a:latin typeface="Calibri" pitchFamily="34" charset="0"/>
              </a:rPr>
              <a:t> </a:t>
            </a:r>
            <a:br>
              <a:rPr lang="en-US" sz="2800" dirty="0">
                <a:latin typeface="Calibri" pitchFamily="34" charset="0"/>
              </a:rPr>
            </a:br>
            <a:r>
              <a:rPr lang="en-US" sz="2800" dirty="0">
                <a:latin typeface="Calibri" pitchFamily="34" charset="0"/>
              </a:rPr>
              <a:t>Online dictionary – use this and not an online translator</a:t>
            </a:r>
            <a:br>
              <a:rPr lang="en-US" sz="2800" dirty="0">
                <a:latin typeface="Calibri" pitchFamily="34" charset="0"/>
              </a:rPr>
            </a:br>
            <a:r>
              <a:rPr lang="en-US" sz="2800" dirty="0">
                <a:latin typeface="Calibri" pitchFamily="34" charset="0"/>
              </a:rPr>
              <a:t/>
            </a:r>
            <a:br>
              <a:rPr lang="en-US" sz="2800" dirty="0">
                <a:latin typeface="Calibri" pitchFamily="34" charset="0"/>
              </a:rPr>
            </a:br>
            <a:r>
              <a:rPr lang="en-US" sz="2800" dirty="0">
                <a:latin typeface="Calibri" pitchFamily="34" charset="0"/>
              </a:rPr>
              <a:t>2. </a:t>
            </a:r>
            <a:r>
              <a:rPr lang="en-US" sz="2800" dirty="0">
                <a:latin typeface="Calibri" pitchFamily="34" charset="0"/>
                <a:hlinkClick r:id="rId3"/>
              </a:rPr>
              <a:t>http://www.verbix.com/</a:t>
            </a:r>
            <a:r>
              <a:rPr lang="en-US" sz="2800" dirty="0">
                <a:latin typeface="Calibri" pitchFamily="34" charset="0"/>
              </a:rPr>
              <a:t>  (or  </a:t>
            </a:r>
            <a:r>
              <a:rPr lang="en-US" sz="2800" u="sng" dirty="0">
                <a:latin typeface="Calibri" pitchFamily="34" charset="0"/>
                <a:hlinkClick r:id="rId4"/>
              </a:rPr>
              <a:t>http://www.conjugation.org/</a:t>
            </a:r>
            <a:r>
              <a:rPr lang="en-US" sz="2800" dirty="0">
                <a:latin typeface="Calibri" pitchFamily="34" charset="0"/>
              </a:rPr>
              <a:t> )</a:t>
            </a:r>
            <a:br>
              <a:rPr lang="en-US" sz="2800" dirty="0">
                <a:latin typeface="Calibri" pitchFamily="34" charset="0"/>
              </a:rPr>
            </a:br>
            <a:r>
              <a:rPr lang="en-US" sz="2800" dirty="0">
                <a:latin typeface="Calibri" pitchFamily="34" charset="0"/>
              </a:rPr>
              <a:t>Online verb conjugation tool – you type in the verb and it shows you all forms of all tenses</a:t>
            </a:r>
          </a:p>
          <a:p>
            <a:pPr eaLnBrk="1" hangingPunct="1"/>
            <a:endParaRPr lang="en-GB" sz="2800" dirty="0">
              <a:latin typeface="Calibri" pitchFamily="34" charset="0"/>
            </a:endParaRPr>
          </a:p>
          <a:p>
            <a:pPr eaLnBrk="1" hangingPunct="1"/>
            <a:r>
              <a:rPr lang="en-GB" sz="2800" dirty="0">
                <a:latin typeface="Calibri" pitchFamily="34" charset="0"/>
              </a:rPr>
              <a:t>3.  </a:t>
            </a:r>
            <a:r>
              <a:rPr lang="en-GB" sz="2800" dirty="0">
                <a:latin typeface="Calibri" pitchFamily="34" charset="0"/>
                <a:hlinkClick r:id="rId5" tooltip="http://french.typeit.org/"/>
              </a:rPr>
              <a:t>http://french.typeit.org/</a:t>
            </a:r>
            <a:r>
              <a:rPr lang="en-GB" sz="2800" dirty="0">
                <a:latin typeface="Calibri" pitchFamily="34" charset="0"/>
              </a:rPr>
              <a:t>  (</a:t>
            </a:r>
            <a:r>
              <a:rPr lang="en-GB" sz="2800" dirty="0">
                <a:latin typeface="Calibri" pitchFamily="34" charset="0"/>
                <a:hlinkClick r:id="rId6" tooltip="http://german.typeit.org/"/>
              </a:rPr>
              <a:t>http://german.typeit.org/</a:t>
            </a:r>
            <a:r>
              <a:rPr lang="en-GB" sz="2800" dirty="0">
                <a:latin typeface="Calibri" pitchFamily="34" charset="0"/>
              </a:rPr>
              <a:t>   </a:t>
            </a:r>
            <a:r>
              <a:rPr lang="en-GB" sz="2800" dirty="0">
                <a:latin typeface="Calibri" pitchFamily="34" charset="0"/>
                <a:hlinkClick r:id="rId7" tooltip="http://spanish.typeit.org/"/>
              </a:rPr>
              <a:t>http://spanish.typeit.org/</a:t>
            </a:r>
            <a:r>
              <a:rPr lang="en-GB" sz="2800" dirty="0">
                <a:latin typeface="Calibri" pitchFamily="34" charset="0"/>
              </a:rPr>
              <a:t>)</a:t>
            </a:r>
          </a:p>
          <a:p>
            <a:pPr eaLnBrk="1" hangingPunct="1"/>
            <a:r>
              <a:rPr lang="en-GB" sz="2800" dirty="0">
                <a:latin typeface="Calibri" pitchFamily="34" charset="0"/>
              </a:rPr>
              <a:t>Saves pupils having to ask how to type accents or leaving them out on homework completely!</a:t>
            </a:r>
          </a:p>
          <a:p>
            <a:pPr eaLnBrk="1" hangingPunct="1"/>
            <a:endParaRPr lang="en-US" dirty="0">
              <a:latin typeface="Calibri" pitchFamily="34" charset="0"/>
            </a:endParaRPr>
          </a:p>
          <a:p>
            <a:pPr eaLnBrk="1" hangingPunct="1"/>
            <a:endParaRPr lang="en-US" dirty="0">
              <a:latin typeface="Calibri" pitchFamily="34" charset="0"/>
            </a:endParaRPr>
          </a:p>
        </p:txBody>
      </p:sp>
    </p:spTree>
    <p:extLst>
      <p:ext uri="{BB962C8B-B14F-4D97-AF65-F5344CB8AC3E}">
        <p14:creationId xmlns:p14="http://schemas.microsoft.com/office/powerpoint/2010/main" val="34637792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539" r="53493" b="6251"/>
          <a:stretch/>
        </p:blipFill>
        <p:spPr bwMode="auto">
          <a:xfrm>
            <a:off x="4459270" y="2420888"/>
            <a:ext cx="4536141" cy="42582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116632"/>
            <a:ext cx="5760640" cy="584775"/>
          </a:xfrm>
          <a:prstGeom prst="rect">
            <a:avLst/>
          </a:prstGeom>
          <a:noFill/>
        </p:spPr>
        <p:txBody>
          <a:bodyPr wrap="square" rtlCol="0">
            <a:spAutoFit/>
          </a:bodyPr>
          <a:lstStyle/>
          <a:p>
            <a:r>
              <a:rPr lang="en-GB" sz="3200" b="1" dirty="0" err="1"/>
              <a:t>p</a:t>
            </a:r>
            <a:r>
              <a:rPr lang="en-GB" sz="3200" b="1" dirty="0" err="1" smtClean="0"/>
              <a:t>ouvoir</a:t>
            </a:r>
            <a:r>
              <a:rPr lang="en-GB" sz="3200" b="1" dirty="0" smtClean="0"/>
              <a:t> – to be able to</a:t>
            </a:r>
            <a:endParaRPr lang="en-GB" sz="3200" b="1"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993" t="23713" r="25735" b="4963"/>
          <a:stretch/>
        </p:blipFill>
        <p:spPr bwMode="auto">
          <a:xfrm>
            <a:off x="231560" y="737619"/>
            <a:ext cx="3996129" cy="36683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729" y="4895582"/>
            <a:ext cx="3975960" cy="523220"/>
          </a:xfrm>
          <a:prstGeom prst="rect">
            <a:avLst/>
          </a:prstGeom>
        </p:spPr>
        <p:txBody>
          <a:bodyPr wrap="none">
            <a:spAutoFit/>
          </a:bodyPr>
          <a:lstStyle/>
          <a:p>
            <a:r>
              <a:rPr lang="en-US" sz="2800" b="1" dirty="0">
                <a:latin typeface="Calibri" pitchFamily="34" charset="0"/>
                <a:hlinkClick r:id="rId4"/>
              </a:rPr>
              <a:t>http://www.verbix.com/</a:t>
            </a:r>
            <a:r>
              <a:rPr lang="en-US" sz="2800" b="1" dirty="0">
                <a:latin typeface="Calibri" pitchFamily="34" charset="0"/>
              </a:rPr>
              <a:t> </a:t>
            </a:r>
            <a:endParaRPr lang="en-GB" sz="2800" b="1" dirty="0"/>
          </a:p>
        </p:txBody>
      </p:sp>
    </p:spTree>
    <p:extLst>
      <p:ext uri="{BB962C8B-B14F-4D97-AF65-F5344CB8AC3E}">
        <p14:creationId xmlns:p14="http://schemas.microsoft.com/office/powerpoint/2010/main" val="39520049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68983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9</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LOOKING BACK</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9389291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428625"/>
          <a:ext cx="8286750" cy="6000750"/>
        </p:xfrm>
        <a:graphic>
          <a:graphicData uri="http://schemas.openxmlformats.org/drawingml/2006/table">
            <a:tbl>
              <a:tblPr firstRow="1" bandRow="1">
                <a:tableStyleId>{5940675A-B579-460E-94D1-54222C63F5DA}</a:tableStyleId>
              </a:tblPr>
              <a:tblGrid>
                <a:gridCol w="2762250"/>
                <a:gridCol w="2762250"/>
                <a:gridCol w="2762250"/>
              </a:tblGrid>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a:p>
                  </a:txBody>
                  <a:tcPr marL="91439" marR="91439"/>
                </a:tc>
                <a:tc>
                  <a:txBody>
                    <a:bodyPr/>
                    <a:lstStyle/>
                    <a:p>
                      <a:endParaRPr lang="en-US" sz="1800" dirty="0"/>
                    </a:p>
                  </a:txBody>
                  <a:tcPr marL="91439" marR="91439"/>
                </a:tc>
                <a:tc>
                  <a:txBody>
                    <a:bodyPr/>
                    <a:lstStyle/>
                    <a:p>
                      <a:endParaRPr lang="en-US" sz="1800" dirty="0"/>
                    </a:p>
                  </a:txBody>
                  <a:tcPr marL="91439" marR="91439"/>
                </a:tc>
              </a:tr>
            </a:tbl>
          </a:graphicData>
        </a:graphic>
      </p:graphicFrame>
      <p:sp>
        <p:nvSpPr>
          <p:cNvPr id="4" name="Rectangle 3"/>
          <p:cNvSpPr/>
          <p:nvPr/>
        </p:nvSpPr>
        <p:spPr>
          <a:xfrm>
            <a:off x="500063" y="1643063"/>
            <a:ext cx="8286750" cy="785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00063" y="3500438"/>
            <a:ext cx="8286750" cy="928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500063" y="5429250"/>
            <a:ext cx="8286750"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855" name="TextBox 17"/>
          <p:cNvSpPr txBox="1">
            <a:spLocks noChangeArrowheads="1"/>
          </p:cNvSpPr>
          <p:nvPr/>
        </p:nvSpPr>
        <p:spPr bwMode="auto">
          <a:xfrm>
            <a:off x="571500" y="500063"/>
            <a:ext cx="257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1.  My school is a mixed comprehensive school.</a:t>
            </a:r>
            <a:endParaRPr lang="en-US" sz="2000">
              <a:latin typeface="Calibri" pitchFamily="34" charset="0"/>
            </a:endParaRPr>
          </a:p>
        </p:txBody>
      </p:sp>
      <p:sp>
        <p:nvSpPr>
          <p:cNvPr id="12085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20857"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8" name="TextBox 17"/>
          <p:cNvSpPr txBox="1">
            <a:spLocks noChangeArrowheads="1"/>
          </p:cNvSpPr>
          <p:nvPr/>
        </p:nvSpPr>
        <p:spPr bwMode="auto">
          <a:xfrm>
            <a:off x="3286125"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2.  The subject I most like is maths because I always get good marks.</a:t>
            </a:r>
            <a:endParaRPr lang="en-US" sz="2000">
              <a:latin typeface="Calibri" pitchFamily="34" charset="0"/>
            </a:endParaRPr>
          </a:p>
        </p:txBody>
      </p:sp>
      <p:sp>
        <p:nvSpPr>
          <p:cNvPr id="120859" name="TextBox 18"/>
          <p:cNvSpPr txBox="1">
            <a:spLocks noChangeArrowheads="1"/>
          </p:cNvSpPr>
          <p:nvPr/>
        </p:nvSpPr>
        <p:spPr bwMode="auto">
          <a:xfrm>
            <a:off x="6072188"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3.  My ideal teacher has a sense of humour and always wants to help us.</a:t>
            </a:r>
            <a:endParaRPr lang="en-US" sz="2000">
              <a:latin typeface="Calibri" pitchFamily="34" charset="0"/>
            </a:endParaRPr>
          </a:p>
        </p:txBody>
      </p:sp>
      <p:sp>
        <p:nvSpPr>
          <p:cNvPr id="120860" name="TextBox 19"/>
          <p:cNvSpPr txBox="1">
            <a:spLocks noChangeArrowheads="1"/>
          </p:cNvSpPr>
          <p:nvPr/>
        </p:nvSpPr>
        <p:spPr bwMode="auto">
          <a:xfrm>
            <a:off x="500063" y="2428875"/>
            <a:ext cx="2714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4.  The school rules are important but too strict – for example you can’t wear coats inside the building.</a:t>
            </a:r>
            <a:endParaRPr lang="en-US" sz="1600">
              <a:latin typeface="Calibri" pitchFamily="34" charset="0"/>
            </a:endParaRPr>
          </a:p>
        </p:txBody>
      </p:sp>
      <p:sp>
        <p:nvSpPr>
          <p:cNvPr id="120861" name="TextBox 20"/>
          <p:cNvSpPr txBox="1">
            <a:spLocks noChangeArrowheads="1"/>
          </p:cNvSpPr>
          <p:nvPr/>
        </p:nvSpPr>
        <p:spPr bwMode="auto">
          <a:xfrm>
            <a:off x="3286125"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5.  The biggest problem at my school is the stress of exams.</a:t>
            </a:r>
            <a:endParaRPr lang="en-US" sz="2000">
              <a:latin typeface="Calibri" pitchFamily="34" charset="0"/>
            </a:endParaRPr>
          </a:p>
        </p:txBody>
      </p:sp>
      <p:sp>
        <p:nvSpPr>
          <p:cNvPr id="120862" name="TextBox 21"/>
          <p:cNvSpPr txBox="1">
            <a:spLocks noChangeArrowheads="1"/>
          </p:cNvSpPr>
          <p:nvPr/>
        </p:nvSpPr>
        <p:spPr bwMode="auto">
          <a:xfrm>
            <a:off x="6000750"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6.  After school there’s a lot to do.  I usually do dance club on Tuesdays.</a:t>
            </a:r>
            <a:endParaRPr lang="en-US" sz="2000">
              <a:latin typeface="Calibri" pitchFamily="34" charset="0"/>
            </a:endParaRPr>
          </a:p>
        </p:txBody>
      </p:sp>
      <p:sp>
        <p:nvSpPr>
          <p:cNvPr id="120863" name="TextBox 22"/>
          <p:cNvSpPr txBox="1">
            <a:spLocks noChangeArrowheads="1"/>
          </p:cNvSpPr>
          <p:nvPr/>
        </p:nvSpPr>
        <p:spPr bwMode="auto">
          <a:xfrm>
            <a:off x="500063" y="4357688"/>
            <a:ext cx="2714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7.  My primary school was much smaller than this school.  I was able to walk there everyday.</a:t>
            </a:r>
            <a:endParaRPr lang="en-US" sz="1600">
              <a:latin typeface="Calibri" pitchFamily="34" charset="0"/>
            </a:endParaRPr>
          </a:p>
        </p:txBody>
      </p:sp>
      <p:sp>
        <p:nvSpPr>
          <p:cNvPr id="120864" name="TextBox 23"/>
          <p:cNvSpPr txBox="1">
            <a:spLocks noChangeArrowheads="1"/>
          </p:cNvSpPr>
          <p:nvPr/>
        </p:nvSpPr>
        <p:spPr bwMode="auto">
          <a:xfrm>
            <a:off x="3286125"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8.  Last year I did work experience for 2 weeks.  I had a good time and learnt a lot.</a:t>
            </a:r>
            <a:endParaRPr lang="en-US" sz="1600">
              <a:latin typeface="Calibri" pitchFamily="34" charset="0"/>
            </a:endParaRPr>
          </a:p>
        </p:txBody>
      </p:sp>
      <p:sp>
        <p:nvSpPr>
          <p:cNvPr id="120865" name="TextBox 24"/>
          <p:cNvSpPr txBox="1">
            <a:spLocks noChangeArrowheads="1"/>
          </p:cNvSpPr>
          <p:nvPr/>
        </p:nvSpPr>
        <p:spPr bwMode="auto">
          <a:xfrm>
            <a:off x="6000750"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9.  Next year I plan to do A levels.  I want to study English, Spanish and Maths.</a:t>
            </a:r>
            <a:endParaRPr lang="en-US" sz="1600">
              <a:latin typeface="Calibri" pitchFamily="34" charset="0"/>
            </a:endParaRPr>
          </a:p>
        </p:txBody>
      </p:sp>
    </p:spTree>
    <p:extLst>
      <p:ext uri="{BB962C8B-B14F-4D97-AF65-F5344CB8AC3E}">
        <p14:creationId xmlns:p14="http://schemas.microsoft.com/office/powerpoint/2010/main" val="3400400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352928" cy="5386090"/>
          </a:xfrm>
          <a:prstGeom prst="rect">
            <a:avLst/>
          </a:prstGeom>
          <a:noFill/>
        </p:spPr>
        <p:txBody>
          <a:bodyPr wrap="square" rtlCol="0">
            <a:spAutoFit/>
          </a:bodyPr>
          <a:lstStyle/>
          <a:p>
            <a:r>
              <a:rPr lang="en-GB" sz="2000" dirty="0"/>
              <a:t>NAME</a:t>
            </a:r>
            <a:r>
              <a:rPr lang="en-GB" sz="2000" dirty="0" smtClean="0"/>
              <a:t>:__________________________________________________________</a:t>
            </a:r>
            <a:r>
              <a:rPr lang="en-GB" sz="2000" dirty="0"/>
              <a:t/>
            </a:r>
            <a:br>
              <a:rPr lang="en-GB" sz="2000" dirty="0"/>
            </a:br>
            <a:r>
              <a:rPr lang="en-GB" sz="2000" b="1" dirty="0"/>
              <a:t>Translate into French and write your text in the lined space provided below:</a:t>
            </a:r>
            <a:r>
              <a:rPr lang="en-GB" sz="2000" dirty="0"/>
              <a:t/>
            </a:r>
            <a:br>
              <a:rPr lang="en-GB" sz="2000" dirty="0"/>
            </a:br>
            <a:r>
              <a:rPr lang="en-GB" sz="2000" dirty="0"/>
              <a:t>Hello. My name is Claire and I live in Cambridge (3) with my family and my dog (3) who is called </a:t>
            </a:r>
            <a:r>
              <a:rPr lang="en-GB" sz="2000" dirty="0" err="1"/>
              <a:t>Schmitty</a:t>
            </a:r>
            <a:r>
              <a:rPr lang="en-GB" sz="2000" dirty="0"/>
              <a:t> (3).Cambridge is an old city (3). I don’t have any brothers or sisters (3). In Cambridge there is a market, two swimming pools and some museums (3). My mum likes to go to the museums (3) but I prefer to go bowling (3).There isn’t an ice rink in Cambridge (3) but you(‘one’) can go to Peterborough (3). I like Cambridge and in my opinion it’s pretty (3) but it isn’t big (3). Sometimes I go to the café in the village (3). My friends play table football (3) but I can’t play (3) because it’s too difficult (3).</a:t>
            </a:r>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a:p>
            <a:r>
              <a:rPr lang="en-GB" dirty="0" smtClean="0"/>
              <a:t>____________________________________________________________________</a:t>
            </a:r>
            <a:endParaRPr lang="en-GB" dirty="0"/>
          </a:p>
        </p:txBody>
      </p:sp>
    </p:spTree>
    <p:extLst>
      <p:ext uri="{BB962C8B-B14F-4D97-AF65-F5344CB8AC3E}">
        <p14:creationId xmlns:p14="http://schemas.microsoft.com/office/powerpoint/2010/main" val="3442826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4159572"/>
              </p:ext>
            </p:extLst>
          </p:nvPr>
        </p:nvGraphicFramePr>
        <p:xfrm>
          <a:off x="611560" y="476672"/>
          <a:ext cx="8064896" cy="3505200"/>
        </p:xfrm>
        <a:graphic>
          <a:graphicData uri="http://schemas.openxmlformats.org/drawingml/2006/table">
            <a:tbl>
              <a:tblPr firstRow="1" firstCol="1" bandRow="1">
                <a:tableStyleId>{5940675A-B579-460E-94D1-54222C63F5DA}</a:tableStyleId>
              </a:tblPr>
              <a:tblGrid>
                <a:gridCol w="720080"/>
                <a:gridCol w="7344816"/>
              </a:tblGrid>
              <a:tr h="0">
                <a:tc>
                  <a:txBody>
                    <a:bodyPr/>
                    <a:lstStyle/>
                    <a:p>
                      <a:pPr algn="ctr">
                        <a:lnSpc>
                          <a:spcPct val="115000"/>
                        </a:lnSpc>
                        <a:spcAft>
                          <a:spcPts val="1000"/>
                        </a:spcAft>
                      </a:pPr>
                      <a:r>
                        <a:rPr lang="en-GB" sz="2000">
                          <a:effectLst/>
                        </a:rPr>
                        <a:t>Mark</a:t>
                      </a:r>
                      <a:endParaRPr lang="en-GB" sz="2000">
                        <a:effectLst/>
                        <a:latin typeface="Calibri"/>
                        <a:ea typeface="SimSun"/>
                        <a:cs typeface="Times New Roman"/>
                      </a:endParaRPr>
                    </a:p>
                  </a:txBody>
                  <a:tcPr marL="68580" marR="68580" marT="0" marB="0"/>
                </a:tc>
                <a:tc>
                  <a:txBody>
                    <a:bodyPr/>
                    <a:lstStyle/>
                    <a:p>
                      <a:pPr>
                        <a:lnSpc>
                          <a:spcPct val="115000"/>
                        </a:lnSpc>
                        <a:spcAft>
                          <a:spcPts val="1000"/>
                        </a:spcAft>
                      </a:pPr>
                      <a:r>
                        <a:rPr lang="en-GB" sz="2000">
                          <a:effectLst/>
                        </a:rPr>
                        <a:t>Definition</a:t>
                      </a:r>
                      <a:endParaRPr lang="en-GB" sz="2000">
                        <a:effectLst/>
                        <a:latin typeface="Calibri"/>
                        <a:ea typeface="SimSun"/>
                        <a:cs typeface="Times New Roman"/>
                      </a:endParaRPr>
                    </a:p>
                  </a:txBody>
                  <a:tcPr marL="68580" marR="68580" marT="0" marB="0"/>
                </a:tc>
              </a:tr>
              <a:tr h="0">
                <a:tc>
                  <a:txBody>
                    <a:bodyPr/>
                    <a:lstStyle/>
                    <a:p>
                      <a:pPr algn="ctr">
                        <a:lnSpc>
                          <a:spcPct val="115000"/>
                        </a:lnSpc>
                        <a:spcAft>
                          <a:spcPts val="1000"/>
                        </a:spcAft>
                      </a:pPr>
                      <a:r>
                        <a:rPr lang="en-GB" sz="2000">
                          <a:effectLst/>
                        </a:rPr>
                        <a:t>3</a:t>
                      </a:r>
                      <a:endParaRPr lang="en-GB" sz="2000">
                        <a:effectLst/>
                        <a:latin typeface="Calibri"/>
                        <a:ea typeface="SimSun"/>
                        <a:cs typeface="Times New Roman"/>
                      </a:endParaRPr>
                    </a:p>
                  </a:txBody>
                  <a:tcPr marL="68580" marR="68580" marT="0" marB="0"/>
                </a:tc>
                <a:tc>
                  <a:txBody>
                    <a:bodyPr/>
                    <a:lstStyle/>
                    <a:p>
                      <a:pPr>
                        <a:lnSpc>
                          <a:spcPct val="115000"/>
                        </a:lnSpc>
                        <a:spcAft>
                          <a:spcPts val="1000"/>
                        </a:spcAft>
                      </a:pPr>
                      <a:r>
                        <a:rPr lang="en-GB" sz="2000">
                          <a:effectLst/>
                        </a:rPr>
                        <a:t>Fully communicated. Perfect translation – including spelling, grammar and punctuation.</a:t>
                      </a:r>
                      <a:endParaRPr lang="en-GB" sz="2000">
                        <a:effectLst/>
                        <a:latin typeface="Calibri"/>
                        <a:ea typeface="SimSun"/>
                        <a:cs typeface="Times New Roman"/>
                      </a:endParaRPr>
                    </a:p>
                  </a:txBody>
                  <a:tcPr marL="68580" marR="68580" marT="0" marB="0"/>
                </a:tc>
              </a:tr>
              <a:tr h="0">
                <a:tc>
                  <a:txBody>
                    <a:bodyPr/>
                    <a:lstStyle/>
                    <a:p>
                      <a:pPr algn="ctr">
                        <a:lnSpc>
                          <a:spcPct val="115000"/>
                        </a:lnSpc>
                        <a:spcAft>
                          <a:spcPts val="1000"/>
                        </a:spcAft>
                      </a:pPr>
                      <a:r>
                        <a:rPr lang="en-GB" sz="2000">
                          <a:effectLst/>
                        </a:rPr>
                        <a:t>2</a:t>
                      </a:r>
                      <a:endParaRPr lang="en-GB" sz="2000">
                        <a:effectLst/>
                        <a:latin typeface="Calibri"/>
                        <a:ea typeface="SimSun"/>
                        <a:cs typeface="Times New Roman"/>
                      </a:endParaRPr>
                    </a:p>
                  </a:txBody>
                  <a:tcPr marL="68580" marR="68580" marT="0" marB="0"/>
                </a:tc>
                <a:tc>
                  <a:txBody>
                    <a:bodyPr/>
                    <a:lstStyle/>
                    <a:p>
                      <a:pPr>
                        <a:lnSpc>
                          <a:spcPct val="115000"/>
                        </a:lnSpc>
                        <a:spcAft>
                          <a:spcPts val="1000"/>
                        </a:spcAft>
                      </a:pPr>
                      <a:r>
                        <a:rPr lang="en-GB" sz="2000">
                          <a:effectLst/>
                        </a:rPr>
                        <a:t>Fully communicated with only minor error(s). Minor errors include:  understandable spelling, plurals &amp; punctuation. </a:t>
                      </a:r>
                      <a:endParaRPr lang="en-GB" sz="2000">
                        <a:effectLst/>
                        <a:latin typeface="Calibri"/>
                        <a:ea typeface="SimSun"/>
                        <a:cs typeface="Times New Roman"/>
                      </a:endParaRPr>
                    </a:p>
                  </a:txBody>
                  <a:tcPr marL="68580" marR="68580" marT="0" marB="0"/>
                </a:tc>
              </a:tr>
              <a:tr h="0">
                <a:tc>
                  <a:txBody>
                    <a:bodyPr/>
                    <a:lstStyle/>
                    <a:p>
                      <a:pPr algn="ctr">
                        <a:lnSpc>
                          <a:spcPct val="115000"/>
                        </a:lnSpc>
                        <a:spcAft>
                          <a:spcPts val="1000"/>
                        </a:spcAft>
                      </a:pPr>
                      <a:r>
                        <a:rPr lang="en-GB" sz="2000">
                          <a:effectLst/>
                        </a:rPr>
                        <a:t>1</a:t>
                      </a:r>
                      <a:endParaRPr lang="en-GB" sz="2000">
                        <a:effectLst/>
                        <a:latin typeface="Calibri"/>
                        <a:ea typeface="SimSun"/>
                        <a:cs typeface="Times New Roman"/>
                      </a:endParaRPr>
                    </a:p>
                  </a:txBody>
                  <a:tcPr marL="68580" marR="68580" marT="0" marB="0"/>
                </a:tc>
                <a:tc>
                  <a:txBody>
                    <a:bodyPr/>
                    <a:lstStyle/>
                    <a:p>
                      <a:pPr>
                        <a:lnSpc>
                          <a:spcPct val="115000"/>
                        </a:lnSpc>
                        <a:spcAft>
                          <a:spcPts val="1000"/>
                        </a:spcAft>
                      </a:pPr>
                      <a:r>
                        <a:rPr lang="en-GB" sz="2000">
                          <a:effectLst/>
                        </a:rPr>
                        <a:t>Partially communicated/fully communicated but with major areas which have been taught and focussed on in class. Major errors include: possessive adjectives, negatives, verb conjugations &amp; tense.</a:t>
                      </a:r>
                      <a:endParaRPr lang="en-GB" sz="2000">
                        <a:effectLst/>
                        <a:latin typeface="Calibri"/>
                        <a:ea typeface="SimSun"/>
                        <a:cs typeface="Times New Roman"/>
                      </a:endParaRPr>
                    </a:p>
                  </a:txBody>
                  <a:tcPr marL="68580" marR="68580" marT="0" marB="0"/>
                </a:tc>
              </a:tr>
              <a:tr h="0">
                <a:tc>
                  <a:txBody>
                    <a:bodyPr/>
                    <a:lstStyle/>
                    <a:p>
                      <a:pPr algn="ctr">
                        <a:lnSpc>
                          <a:spcPct val="115000"/>
                        </a:lnSpc>
                        <a:spcAft>
                          <a:spcPts val="1000"/>
                        </a:spcAft>
                      </a:pPr>
                      <a:r>
                        <a:rPr lang="en-GB" sz="2000" dirty="0">
                          <a:effectLst/>
                        </a:rPr>
                        <a:t>0</a:t>
                      </a:r>
                      <a:endParaRPr lang="en-GB" sz="2000" dirty="0">
                        <a:effectLst/>
                        <a:latin typeface="Calibri"/>
                        <a:ea typeface="SimSun"/>
                        <a:cs typeface="Times New Roman"/>
                      </a:endParaRPr>
                    </a:p>
                  </a:txBody>
                  <a:tcPr marL="68580" marR="68580" marT="0" marB="0"/>
                </a:tc>
                <a:tc>
                  <a:txBody>
                    <a:bodyPr/>
                    <a:lstStyle/>
                    <a:p>
                      <a:pPr>
                        <a:lnSpc>
                          <a:spcPct val="115000"/>
                        </a:lnSpc>
                        <a:spcAft>
                          <a:spcPts val="1000"/>
                        </a:spcAft>
                      </a:pPr>
                      <a:r>
                        <a:rPr lang="en-GB" sz="2000" dirty="0">
                          <a:effectLst/>
                        </a:rPr>
                        <a:t>Not communicated. Or whole sentence has been done using a translator.</a:t>
                      </a:r>
                      <a:endParaRPr lang="en-GB" sz="2000" dirty="0">
                        <a:effectLst/>
                        <a:latin typeface="Calibri"/>
                        <a:ea typeface="SimSun"/>
                        <a:cs typeface="Times New Roman"/>
                      </a:endParaRPr>
                    </a:p>
                  </a:txBody>
                  <a:tcPr marL="68580" marR="68580" marT="0" marB="0"/>
                </a:tc>
              </a:tr>
            </a:tbl>
          </a:graphicData>
        </a:graphic>
      </p:graphicFrame>
    </p:spTree>
    <p:extLst>
      <p:ext uri="{BB962C8B-B14F-4D97-AF65-F5344CB8AC3E}">
        <p14:creationId xmlns:p14="http://schemas.microsoft.com/office/powerpoint/2010/main" val="4243370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6381327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Manipulating language</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10</a:t>
            </a:r>
            <a:endParaRPr lang="en-GB" sz="2400" b="1" dirty="0">
              <a:solidFill>
                <a:schemeClr val="tx1">
                  <a:lumMod val="85000"/>
                  <a:lumOff val="15000"/>
                </a:schemeClr>
              </a:solidFill>
            </a:endParaRPr>
          </a:p>
        </p:txBody>
      </p:sp>
      <p:sp>
        <p:nvSpPr>
          <p:cNvPr id="11" name="Title 1"/>
          <p:cNvSpPr txBox="1">
            <a:spLocks/>
          </p:cNvSpPr>
          <p:nvPr/>
        </p:nvSpPr>
        <p:spPr>
          <a:xfrm>
            <a:off x="693813" y="1890712"/>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DICTIONARY SKILLS</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2" name="Rectangle 1"/>
          <p:cNvSpPr/>
          <p:nvPr/>
        </p:nvSpPr>
        <p:spPr>
          <a:xfrm>
            <a:off x="323528" y="5703639"/>
            <a:ext cx="7197025" cy="461665"/>
          </a:xfrm>
          <a:prstGeom prst="rect">
            <a:avLst/>
          </a:prstGeom>
        </p:spPr>
        <p:txBody>
          <a:bodyPr wrap="square">
            <a:spAutoFit/>
          </a:bodyPr>
          <a:lstStyle/>
          <a:p>
            <a:r>
              <a:rPr lang="en-GB" sz="2400" dirty="0">
                <a:hlinkClick r:id="rId5"/>
              </a:rPr>
              <a:t>http://</a:t>
            </a:r>
            <a:r>
              <a:rPr lang="en-GB" sz="2400" dirty="0" smtClean="0">
                <a:hlinkClick r:id="rId5"/>
              </a:rPr>
              <a:t>www.tes.co.uk/article.aspx?storyCode=6067974</a:t>
            </a:r>
            <a:r>
              <a:rPr lang="en-GB" sz="2400" dirty="0" smtClean="0"/>
              <a:t> </a:t>
            </a:r>
            <a:endParaRPr lang="en-GB" sz="2400" dirty="0"/>
          </a:p>
        </p:txBody>
      </p:sp>
      <p:pic>
        <p:nvPicPr>
          <p:cNvPr id="2050"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17" t="53776" r="36029" b="15719"/>
          <a:stretch/>
        </p:blipFill>
        <p:spPr bwMode="auto">
          <a:xfrm>
            <a:off x="3822464" y="3717032"/>
            <a:ext cx="4907795" cy="185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813" y="3852419"/>
            <a:ext cx="2667029" cy="1669203"/>
          </a:xfrm>
          <a:prstGeom prst="rect">
            <a:avLst/>
          </a:prstGeom>
        </p:spPr>
      </p:pic>
      <p:pic>
        <p:nvPicPr>
          <p:cNvPr id="15" name="Picture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6194779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833358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11</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FUNCTIONS &amp; THEMES</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14"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Tree>
    <p:extLst>
      <p:ext uri="{BB962C8B-B14F-4D97-AF65-F5344CB8AC3E}">
        <p14:creationId xmlns:p14="http://schemas.microsoft.com/office/powerpoint/2010/main" val="947748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5902406"/>
        </p:xfrm>
        <a:graphic>
          <a:graphicData uri="http://schemas.openxmlformats.org/drawingml/2006/table">
            <a:tbl>
              <a:tblPr/>
              <a:tblGrid>
                <a:gridCol w="779463"/>
                <a:gridCol w="3506787"/>
                <a:gridCol w="779463"/>
                <a:gridCol w="3506787"/>
              </a:tblGrid>
              <a:tr h="63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Functions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Themes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Future plans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Work experience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Suggestions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Uniform</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What others say</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Primary school</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Likes &amp; dislikes (not ‘aimer’)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Subjects and teachers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Extra-curricular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Comparisons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Problems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Past events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School rules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0563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7881" y="3140968"/>
            <a:ext cx="3204356" cy="2911789"/>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71600" y="3140968"/>
            <a:ext cx="3204356" cy="2911789"/>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79512" y="404664"/>
            <a:ext cx="7128792" cy="2308324"/>
          </a:xfrm>
          <a:prstGeom prst="rect">
            <a:avLst/>
          </a:prstGeom>
          <a:noFill/>
        </p:spPr>
        <p:txBody>
          <a:bodyPr wrap="square" rtlCol="0">
            <a:spAutoFit/>
          </a:bodyPr>
          <a:lstStyle/>
          <a:p>
            <a:pPr marL="342900" indent="-342900">
              <a:buFont typeface="Arial" pitchFamily="34" charset="0"/>
              <a:buChar char="•"/>
            </a:pPr>
            <a:r>
              <a:rPr lang="en-GB" sz="3600" dirty="0" smtClean="0"/>
              <a:t>Why do I mark your work?</a:t>
            </a:r>
          </a:p>
          <a:p>
            <a:pPr marL="342900" indent="-342900">
              <a:buFont typeface="Arial" pitchFamily="34" charset="0"/>
              <a:buChar char="•"/>
            </a:pPr>
            <a:r>
              <a:rPr lang="en-GB" sz="3600" dirty="0" smtClean="0"/>
              <a:t>What should your response be?  </a:t>
            </a:r>
          </a:p>
          <a:p>
            <a:r>
              <a:rPr lang="en-GB" sz="3600" dirty="0" smtClean="0"/>
              <a:t>i.e. what should you do when you get your work back?</a:t>
            </a:r>
            <a:endParaRPr lang="en-GB" sz="3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907" y="3186161"/>
            <a:ext cx="2736304" cy="282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066" y="3218755"/>
            <a:ext cx="2816870" cy="275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404664"/>
            <a:ext cx="1659259" cy="248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6650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6156540"/>
        </p:xfrm>
        <a:graphic>
          <a:graphicData uri="http://schemas.openxmlformats.org/drawingml/2006/table">
            <a:tbl>
              <a:tblPr/>
              <a:tblGrid>
                <a:gridCol w="779463"/>
                <a:gridCol w="3506787"/>
                <a:gridCol w="779463"/>
                <a:gridCol w="3506787"/>
              </a:tblGrid>
              <a:tr h="63493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Funciones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Temas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Preguntas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Planes para el futuro</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Opiniones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prácticas laborales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Sugerencias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El uniforme</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Lo que otros dicen</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 escuela primaria</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Gustos y Preferencias (no se permite ‘gustar’)</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Asignaturas y profesores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Costumbres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Actividades extraescolares y responsabilidades</a:t>
                      </a:r>
                      <a:endParaRPr kumimoji="0" lang="en-US" sz="20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Comparaciones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Problemas en 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Acontecimientos pasados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normas del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686776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4928464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12</a:t>
            </a:r>
            <a:endParaRPr lang="en-GB" sz="2400" b="1" dirty="0">
              <a:solidFill>
                <a:schemeClr val="tx1">
                  <a:lumMod val="85000"/>
                  <a:lumOff val="15000"/>
                </a:schemeClr>
              </a:solidFill>
            </a:endParaRPr>
          </a:p>
        </p:txBody>
      </p:sp>
      <p:sp>
        <p:nvSpPr>
          <p:cNvPr id="11"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GROUP WRITING</a:t>
            </a:r>
            <a:endParaRPr lang="en-US" dirty="0"/>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pic>
        <p:nvPicPr>
          <p:cNvPr id="15" name="Picture 6" descr="C:\Documents and Settings\Administrator\My Documents\My Pictures\Microsoft Clip Organizer\j04414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163" y="4155924"/>
            <a:ext cx="1800200" cy="18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8557" y="3693857"/>
            <a:ext cx="2543455" cy="254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41953617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581307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13</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err="1" smtClean="0"/>
              <a:t>ASL</a:t>
            </a:r>
            <a:r>
              <a:rPr lang="en-GB" dirty="0" smtClean="0"/>
              <a:t> (Average Sentence Length)</a:t>
            </a:r>
            <a:endParaRPr lang="en-US"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7702677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85942864"/>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range</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14</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TICK GRID</a:t>
            </a:r>
            <a:endParaRPr lang="en-US"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4363273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3"/>
          <p:cNvSpPr txBox="1">
            <a:spLocks noChangeArrowheads="1"/>
          </p:cNvSpPr>
          <p:nvPr/>
        </p:nvSpPr>
        <p:spPr bwMode="auto">
          <a:xfrm>
            <a:off x="428625" y="571500"/>
            <a:ext cx="4643438"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a:latin typeface="Calibri" pitchFamily="34" charset="0"/>
              </a:rPr>
              <a:t>Johnny Depp</a:t>
            </a:r>
            <a:r>
              <a:rPr lang="fr-FR" sz="2800">
                <a:latin typeface="Calibri" pitchFamily="34" charset="0"/>
              </a:rPr>
              <a:t> est né le 9 juin 1963 à  Owensboro dans le Kentucky, aux États-Unis.  Il est acteur américain, qui est déjà très célèbre. Il est en couple avec la chanteuse et actrice française Vanessa Paradis et ils vivent en France. Ils ont deux enfants ensemble. En 2010, il a refusé le titre de l'homme le plus sexy de l'année pour servir d'exemple à ses deux enfants.</a:t>
            </a:r>
            <a:endParaRPr lang="en-US" sz="2800">
              <a:latin typeface="Calibri" pitchFamily="34" charset="0"/>
            </a:endParaRPr>
          </a:p>
          <a:p>
            <a:pPr eaLnBrk="1" hangingPunct="1"/>
            <a:endParaRPr lang="en-US">
              <a:latin typeface="Calibri" pitchFamily="34" charset="0"/>
            </a:endParaRPr>
          </a:p>
        </p:txBody>
      </p:sp>
      <p:pic>
        <p:nvPicPr>
          <p:cNvPr id="131075" name="ipfPQcucOqoTRG1zM:" descr="t1l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214313"/>
            <a:ext cx="24288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2915"/>
          <p:cNvGraphicFramePr>
            <a:graphicFrameLocks noGrp="1"/>
          </p:cNvGraphicFramePr>
          <p:nvPr/>
        </p:nvGraphicFramePr>
        <p:xfrm>
          <a:off x="5357813" y="1643063"/>
          <a:ext cx="3500437" cy="4785228"/>
        </p:xfrm>
        <a:graphic>
          <a:graphicData uri="http://schemas.openxmlformats.org/drawingml/2006/table">
            <a:tbl>
              <a:tblPr/>
              <a:tblGrid>
                <a:gridCol w="1743043"/>
                <a:gridCol w="448407"/>
                <a:gridCol w="652784"/>
                <a:gridCol w="656203"/>
              </a:tblGrid>
              <a:tr h="82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smtClean="0">
                          <a:ln>
                            <a:noFill/>
                          </a:ln>
                          <a:solidFill>
                            <a:schemeClr val="tx1"/>
                          </a:solidFill>
                          <a:effectLst/>
                          <a:latin typeface="Arial" pitchFamily="34" charset="0"/>
                          <a:sym typeface="Wingdings" pitchFamily="2" charset="2"/>
                        </a:rPr>
                        <a:t></a:t>
                      </a:r>
                      <a:endParaRPr kumimoji="0" lang="en-GB"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pitchFamily="34" charset="0"/>
                          <a:sym typeface="Wingdings" pitchFamily="2" charset="2"/>
                        </a:rPr>
                        <a:t></a:t>
                      </a: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Present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 /</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Past </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Future</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Imperfect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Negatives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Opinions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Reasons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Links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Clauses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Detail/Extras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bl>
          </a:graphicData>
        </a:graphic>
      </p:graphicFrame>
      <p:cxnSp>
        <p:nvCxnSpPr>
          <p:cNvPr id="6" name="Straight Connector 5"/>
          <p:cNvCxnSpPr/>
          <p:nvPr/>
        </p:nvCxnSpPr>
        <p:spPr>
          <a:xfrm>
            <a:off x="7572375" y="2643188"/>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764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80" name="Title 2"/>
          <p:cNvSpPr>
            <a:spLocks noGrp="1"/>
          </p:cNvSpPr>
          <p:nvPr>
            <p:ph type="title"/>
          </p:nvPr>
        </p:nvSpPr>
        <p:spPr>
          <a:xfrm>
            <a:off x="2571750" y="274638"/>
            <a:ext cx="6115050" cy="1143000"/>
          </a:xfrm>
        </p:spPr>
        <p:txBody>
          <a:bodyPr/>
          <a:lstStyle/>
          <a:p>
            <a:pPr eaLnBrk="1" hangingPunct="1"/>
            <a:r>
              <a:rPr lang="en-GB" smtClean="0"/>
              <a:t>How to use the tick grid</a:t>
            </a:r>
            <a:endParaRPr lang="en-US" smtClean="0"/>
          </a:p>
        </p:txBody>
      </p:sp>
      <p:sp>
        <p:nvSpPr>
          <p:cNvPr id="132181" name="Content Placeholder 4"/>
          <p:cNvSpPr>
            <a:spLocks noGrp="1"/>
          </p:cNvSpPr>
          <p:nvPr>
            <p:ph sz="half" idx="2"/>
          </p:nvPr>
        </p:nvSpPr>
        <p:spPr>
          <a:xfrm>
            <a:off x="2714625" y="1600200"/>
            <a:ext cx="5972175" cy="4525963"/>
          </a:xfrm>
        </p:spPr>
        <p:txBody>
          <a:bodyPr/>
          <a:lstStyle/>
          <a:p>
            <a:pPr eaLnBrk="1" hangingPunct="1"/>
            <a:r>
              <a:rPr lang="en-GB" smtClean="0"/>
              <a:t>With text book listening tasks</a:t>
            </a:r>
          </a:p>
          <a:p>
            <a:pPr eaLnBrk="1" hangingPunct="1"/>
            <a:r>
              <a:rPr lang="en-GB" smtClean="0"/>
              <a:t>With written text</a:t>
            </a:r>
          </a:p>
          <a:p>
            <a:pPr eaLnBrk="1" hangingPunct="1"/>
            <a:r>
              <a:rPr lang="en-GB" smtClean="0"/>
              <a:t>When peer assessing</a:t>
            </a:r>
          </a:p>
          <a:p>
            <a:pPr eaLnBrk="1" hangingPunct="1"/>
            <a:r>
              <a:rPr lang="en-GB" smtClean="0"/>
              <a:t>When completing speaking preparation for GCSE tasks</a:t>
            </a:r>
          </a:p>
          <a:p>
            <a:pPr eaLnBrk="1" hangingPunct="1"/>
            <a:r>
              <a:rPr lang="en-GB" smtClean="0"/>
              <a:t>When listening to exam board sample material</a:t>
            </a:r>
          </a:p>
          <a:p>
            <a:pPr eaLnBrk="1" hangingPunct="1"/>
            <a:r>
              <a:rPr lang="en-GB" smtClean="0"/>
              <a:t>When assessing model answer provided by the teacher</a:t>
            </a:r>
          </a:p>
          <a:p>
            <a:pPr eaLnBrk="1" hangingPunct="1"/>
            <a:endParaRPr lang="en-GB" smtClean="0"/>
          </a:p>
          <a:p>
            <a:pPr eaLnBrk="1" hangingPunct="1"/>
            <a:endParaRPr lang="en-US" smtClean="0"/>
          </a:p>
        </p:txBody>
      </p:sp>
      <p:graphicFrame>
        <p:nvGraphicFramePr>
          <p:cNvPr id="7" name="Group 3612"/>
          <p:cNvGraphicFramePr>
            <a:graphicFrameLocks noGrp="1"/>
          </p:cNvGraphicFramePr>
          <p:nvPr>
            <p:extLst>
              <p:ext uri="{D42A27DB-BD31-4B8C-83A1-F6EECF244321}">
                <p14:modId xmlns:p14="http://schemas.microsoft.com/office/powerpoint/2010/main" val="1058186035"/>
              </p:ext>
            </p:extLst>
          </p:nvPr>
        </p:nvGraphicFramePr>
        <p:xfrm>
          <a:off x="179958" y="1576928"/>
          <a:ext cx="2519834" cy="4084320"/>
        </p:xfrm>
        <a:graphic>
          <a:graphicData uri="http://schemas.openxmlformats.org/drawingml/2006/table">
            <a:tbl>
              <a:tblPr/>
              <a:tblGrid>
                <a:gridCol w="1513234"/>
                <a:gridCol w="502189"/>
                <a:gridCol w="504411"/>
              </a:tblGrid>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rPr>
                        <a:t>GCSE German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endParaRPr kumimoji="0" lang="en-GB"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dirty="0" smtClean="0">
                          <a:ln>
                            <a:noFill/>
                          </a:ln>
                          <a:solidFill>
                            <a:schemeClr val="tx1"/>
                          </a:solidFill>
                          <a:effectLst/>
                          <a:latin typeface="Arial" pitchFamily="34" charset="0"/>
                        </a:rPr>
                        <a:t>present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past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future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opinions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WO1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WO3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wann? wie? wo?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prepositions + R2/3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modal verbs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um…zu +INF</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adjective endings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no communication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spelling/capitals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Tree>
    <p:extLst>
      <p:ext uri="{BB962C8B-B14F-4D97-AF65-F5344CB8AC3E}">
        <p14:creationId xmlns:p14="http://schemas.microsoft.com/office/powerpoint/2010/main" val="25775509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5428884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Variety</a:t>
                      </a:r>
                      <a:r>
                        <a:rPr lang="en-US" sz="2800" b="1" baseline="0" dirty="0" smtClean="0">
                          <a:solidFill>
                            <a:schemeClr val="tx1">
                              <a:lumMod val="85000"/>
                              <a:lumOff val="15000"/>
                            </a:schemeClr>
                          </a:solidFill>
                        </a:rPr>
                        <a:t> and accuracy</a:t>
                      </a:r>
                      <a:endParaRPr lang="en-US" sz="28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15</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PEER ASSESSMENT</a:t>
            </a:r>
            <a:endParaRPr lang="en-US"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66964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7" name="Group 67"/>
          <p:cNvGraphicFramePr>
            <a:graphicFrameLocks noGrp="1"/>
          </p:cNvGraphicFramePr>
          <p:nvPr>
            <p:extLst>
              <p:ext uri="{D42A27DB-BD31-4B8C-83A1-F6EECF244321}">
                <p14:modId xmlns:p14="http://schemas.microsoft.com/office/powerpoint/2010/main" val="2830238431"/>
              </p:ext>
            </p:extLst>
          </p:nvPr>
        </p:nvGraphicFramePr>
        <p:xfrm>
          <a:off x="357188" y="1050925"/>
          <a:ext cx="5357811" cy="3441704"/>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Subject variety  (other than ‘ich’)</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present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past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future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opinions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different adjectives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reasons</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‘juicy’ moments</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72" name="WordArt 60"/>
          <p:cNvSpPr>
            <a:spLocks noChangeArrowheads="1" noChangeShapeType="1" noTextEdit="1"/>
          </p:cNvSpPr>
          <p:nvPr/>
        </p:nvSpPr>
        <p:spPr bwMode="auto">
          <a:xfrm>
            <a:off x="357188" y="500063"/>
            <a:ext cx="2928937" cy="42862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fromWordArt="1">
            <a:prstTxWarp prst="textPlain">
              <a:avLst>
                <a:gd name="adj" fmla="val 50000"/>
              </a:avLst>
            </a:prstTxWarp>
          </a:bodyPr>
          <a:lstStyle/>
          <a:p>
            <a:pPr algn="ctr" fontAlgn="auto">
              <a:spcBef>
                <a:spcPts val="0"/>
              </a:spcBef>
              <a:spcAft>
                <a:spcPts val="0"/>
              </a:spcAft>
              <a:defRPr/>
            </a:pPr>
            <a:r>
              <a:rPr lang="en-US" sz="3600" kern="10" dirty="0">
                <a:ln w="9525">
                  <a:solidFill>
                    <a:srgbClr val="000000"/>
                  </a:solidFill>
                  <a:round/>
                  <a:headEnd/>
                  <a:tailEnd/>
                </a:ln>
                <a:solidFill>
                  <a:srgbClr val="0070C0"/>
                </a:solidFill>
                <a:latin typeface="Arial Black"/>
              </a:rPr>
              <a:t>           </a:t>
            </a:r>
          </a:p>
        </p:txBody>
      </p:sp>
      <p:sp>
        <p:nvSpPr>
          <p:cNvPr id="134205" name="TextBox 9"/>
          <p:cNvSpPr txBox="1">
            <a:spLocks noChangeArrowheads="1"/>
          </p:cNvSpPr>
          <p:nvPr/>
        </p:nvSpPr>
        <p:spPr bwMode="auto">
          <a:xfrm>
            <a:off x="5929313" y="1214438"/>
            <a:ext cx="30718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latin typeface="Calibri" pitchFamily="34" charset="0"/>
              </a:rPr>
              <a:t>“In lessons, students are regularly required to check each other’s work, discuss it and spot errors before they look at the correct copy.”</a:t>
            </a:r>
            <a:endParaRPr lang="en-US" sz="2000" b="1">
              <a:latin typeface="Calibri" pitchFamily="34" charset="0"/>
            </a:endParaRPr>
          </a:p>
        </p:txBody>
      </p:sp>
      <p:sp>
        <p:nvSpPr>
          <p:cNvPr id="134206" name="TextBox 5"/>
          <p:cNvSpPr txBox="1">
            <a:spLocks noChangeArrowheads="1"/>
          </p:cNvSpPr>
          <p:nvPr/>
        </p:nvSpPr>
        <p:spPr bwMode="auto">
          <a:xfrm>
            <a:off x="6000750" y="3286125"/>
            <a:ext cx="27860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a:latin typeface="Calibri" pitchFamily="34" charset="0"/>
              </a:rPr>
              <a:t> paired assessment before handing in</a:t>
            </a:r>
          </a:p>
          <a:p>
            <a:pPr eaLnBrk="1" hangingPunct="1">
              <a:buFont typeface="Arial" charset="0"/>
              <a:buChar char="•"/>
            </a:pPr>
            <a:r>
              <a:rPr lang="en-GB">
                <a:latin typeface="Calibri" pitchFamily="34" charset="0"/>
              </a:rPr>
              <a:t> whole class assessment of anonymous samples of student homework as starter</a:t>
            </a:r>
          </a:p>
          <a:p>
            <a:pPr eaLnBrk="1" hangingPunct="1">
              <a:buFont typeface="Arial" charset="0"/>
              <a:buChar char="•"/>
            </a:pPr>
            <a:r>
              <a:rPr lang="en-GB">
                <a:latin typeface="Calibri" pitchFamily="34" charset="0"/>
              </a:rPr>
              <a:t> ‘auction’ activities to spot errors/correct formulations</a:t>
            </a:r>
          </a:p>
          <a:p>
            <a:pPr eaLnBrk="1" hangingPunct="1">
              <a:buFont typeface="Arial" charset="0"/>
              <a:buChar char="•"/>
            </a:pPr>
            <a:r>
              <a:rPr lang="en-GB">
                <a:latin typeface="Calibri" pitchFamily="34" charset="0"/>
              </a:rPr>
              <a:t> paired listenings</a:t>
            </a:r>
            <a:endParaRPr lang="en-US">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26288993"/>
              </p:ext>
            </p:extLst>
          </p:nvPr>
        </p:nvGraphicFramePr>
        <p:xfrm>
          <a:off x="340710" y="4856162"/>
          <a:ext cx="5357811" cy="430213"/>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Number of  errors spotted</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miley Face 2"/>
          <p:cNvSpPr/>
          <p:nvPr/>
        </p:nvSpPr>
        <p:spPr>
          <a:xfrm>
            <a:off x="429196" y="4869160"/>
            <a:ext cx="470396" cy="373038"/>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327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98501280"/>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Accuracy</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smtClean="0">
                <a:solidFill>
                  <a:schemeClr val="tx1">
                    <a:lumMod val="85000"/>
                    <a:lumOff val="15000"/>
                  </a:schemeClr>
                </a:solidFill>
              </a:rPr>
              <a:t>16</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mtClean="0"/>
              <a:t>SENTENCE AUCTION</a:t>
            </a:r>
            <a:endParaRPr lang="en-US" dirty="0"/>
          </a:p>
        </p:txBody>
      </p:sp>
      <p:pic>
        <p:nvPicPr>
          <p:cNvPr id="11" name="Picture 4" descr="j02416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4294" y="4120964"/>
            <a:ext cx="15954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4376147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5636579"/>
              </p:ext>
            </p:extLst>
          </p:nvPr>
        </p:nvGraphicFramePr>
        <p:xfrm>
          <a:off x="395536" y="914400"/>
          <a:ext cx="8568952" cy="3535680"/>
        </p:xfrm>
        <a:graphic>
          <a:graphicData uri="http://schemas.openxmlformats.org/drawingml/2006/table">
            <a:tbl>
              <a:tblPr firstRow="1" firstCol="1" lastRow="1" lastCol="1" bandRow="1" bandCol="1">
                <a:tableStyleId>{5940675A-B579-460E-94D1-54222C63F5DA}</a:tableStyleId>
              </a:tblPr>
              <a:tblGrid>
                <a:gridCol w="491920"/>
                <a:gridCol w="4104635"/>
                <a:gridCol w="766974"/>
                <a:gridCol w="1189200"/>
                <a:gridCol w="905432"/>
                <a:gridCol w="1110791"/>
              </a:tblGrid>
              <a:tr h="205726">
                <a:tc>
                  <a:txBody>
                    <a:bodyPr/>
                    <a:lstStyle/>
                    <a:p>
                      <a:pPr>
                        <a:spcAft>
                          <a:spcPts val="0"/>
                        </a:spcAft>
                      </a:pPr>
                      <a:r>
                        <a:rPr lang="en-GB" sz="2400" dirty="0">
                          <a:effectLst/>
                          <a:latin typeface="+mn-lt"/>
                        </a:rPr>
                        <a:t> </a:t>
                      </a:r>
                      <a:endParaRPr lang="en-GB" sz="2400" dirty="0">
                        <a:effectLst/>
                        <a:latin typeface="+mn-lt"/>
                        <a:ea typeface="SimSun"/>
                      </a:endParaRPr>
                    </a:p>
                  </a:txBody>
                  <a:tcPr marL="66126" marR="66126" marT="0" marB="0"/>
                </a:tc>
                <a:tc>
                  <a:txBody>
                    <a:bodyPr/>
                    <a:lstStyle/>
                    <a:p>
                      <a:pPr algn="ctr">
                        <a:spcAft>
                          <a:spcPts val="0"/>
                        </a:spcAft>
                      </a:pPr>
                      <a:r>
                        <a:rPr lang="en-GB" sz="2400">
                          <a:effectLst/>
                        </a:rPr>
                        <a:t>Frase</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 x</a:t>
                      </a:r>
                      <a:endParaRPr lang="en-GB" sz="2400">
                        <a:effectLst/>
                        <a:latin typeface="Times New Roman"/>
                        <a:ea typeface="SimSun"/>
                      </a:endParaRPr>
                    </a:p>
                  </a:txBody>
                  <a:tcPr marL="66126" marR="66126" marT="0" marB="0"/>
                </a:tc>
                <a:tc>
                  <a:txBody>
                    <a:bodyPr/>
                    <a:lstStyle/>
                    <a:p>
                      <a:pPr algn="ctr">
                        <a:spcAft>
                          <a:spcPts val="0"/>
                        </a:spcAft>
                      </a:pPr>
                      <a:r>
                        <a:rPr lang="en-GB" sz="2400">
                          <a:effectLst/>
                        </a:rPr>
                        <a:t>Apuesto</a:t>
                      </a:r>
                      <a:endParaRPr lang="en-GB" sz="2400">
                        <a:effectLst/>
                        <a:latin typeface="Times New Roman"/>
                        <a:ea typeface="SimSun"/>
                      </a:endParaRPr>
                    </a:p>
                  </a:txBody>
                  <a:tcPr marL="66126" marR="66126" marT="0" marB="0"/>
                </a:tc>
                <a:tc>
                  <a:txBody>
                    <a:bodyPr/>
                    <a:lstStyle/>
                    <a:p>
                      <a:pPr algn="ctr">
                        <a:spcAft>
                          <a:spcPts val="0"/>
                        </a:spcAft>
                      </a:pPr>
                      <a:r>
                        <a:rPr lang="en-GB" sz="2400" dirty="0" err="1">
                          <a:effectLst/>
                        </a:rPr>
                        <a:t>Gano</a:t>
                      </a:r>
                      <a:endParaRPr lang="en-GB" sz="2400" dirty="0">
                        <a:effectLst/>
                        <a:latin typeface="Times New Roman"/>
                        <a:ea typeface="SimSun"/>
                      </a:endParaRPr>
                    </a:p>
                  </a:txBody>
                  <a:tcPr marL="66126" marR="66126" marT="0" marB="0"/>
                </a:tc>
                <a:tc>
                  <a:txBody>
                    <a:bodyPr/>
                    <a:lstStyle/>
                    <a:p>
                      <a:pPr algn="ctr">
                        <a:spcAft>
                          <a:spcPts val="0"/>
                        </a:spcAft>
                      </a:pPr>
                      <a:r>
                        <a:rPr lang="en-GB" sz="2400">
                          <a:effectLst/>
                        </a:rPr>
                        <a:t>Pierdo</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1</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rPr>
                        <a:t>Me </a:t>
                      </a:r>
                      <a:r>
                        <a:rPr lang="en-GB" sz="2000" dirty="0" err="1" smtClean="0">
                          <a:effectLst/>
                          <a:latin typeface="+mn-lt"/>
                        </a:rPr>
                        <a:t>gusta</a:t>
                      </a:r>
                      <a:r>
                        <a:rPr lang="en-GB" sz="2000" dirty="0" smtClean="0">
                          <a:effectLst/>
                          <a:latin typeface="+mn-lt"/>
                        </a:rPr>
                        <a:t> </a:t>
                      </a:r>
                      <a:r>
                        <a:rPr lang="en-GB" sz="2000" dirty="0" err="1" smtClean="0">
                          <a:effectLst/>
                          <a:latin typeface="+mn-lt"/>
                        </a:rPr>
                        <a:t>las</a:t>
                      </a:r>
                      <a:r>
                        <a:rPr lang="en-GB" sz="2000" dirty="0" smtClean="0">
                          <a:effectLst/>
                          <a:latin typeface="+mn-lt"/>
                        </a:rPr>
                        <a:t> </a:t>
                      </a:r>
                      <a:r>
                        <a:rPr lang="en-GB" sz="2000" dirty="0" err="1" smtClean="0">
                          <a:effectLst/>
                          <a:latin typeface="+mn-lt"/>
                        </a:rPr>
                        <a:t>comedias</a:t>
                      </a:r>
                      <a:r>
                        <a:rPr lang="en-GB" sz="2000" dirty="0" smtClean="0">
                          <a:effectLst/>
                          <a:latin typeface="+mn-lt"/>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2</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ea typeface="+mn-ea"/>
                        </a:rPr>
                        <a:t>los</a:t>
                      </a:r>
                      <a:r>
                        <a:rPr lang="es-ES" sz="2000" baseline="0" dirty="0" smtClean="0">
                          <a:effectLst/>
                          <a:latin typeface="+mn-lt"/>
                          <a:ea typeface="+mn-ea"/>
                        </a:rPr>
                        <a:t> programas de deporte son divertido.</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3</a:t>
                      </a:r>
                      <a:endParaRPr lang="en-GB" sz="2400">
                        <a:effectLst/>
                        <a:latin typeface="+mn-lt"/>
                        <a:ea typeface="SimSun"/>
                      </a:endParaRPr>
                    </a:p>
                  </a:txBody>
                  <a:tcPr marL="66126" marR="66126" marT="0" marB="0"/>
                </a:tc>
                <a:tc>
                  <a:txBody>
                    <a:bodyPr/>
                    <a:lstStyle/>
                    <a:p>
                      <a:pPr>
                        <a:spcAft>
                          <a:spcPts val="0"/>
                        </a:spcAft>
                      </a:pPr>
                      <a:r>
                        <a:rPr lang="es-ES" sz="2000" dirty="0" smtClean="0">
                          <a:effectLst/>
                          <a:latin typeface="+mn-lt"/>
                        </a:rPr>
                        <a:t>Me gusta ir al cine porque son interesante.</a:t>
                      </a:r>
                      <a:endParaRPr lang="en-GB" sz="2000" dirty="0">
                        <a:effectLst/>
                        <a:latin typeface="+mn-lt"/>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c>
                  <a:txBody>
                    <a:bodyPr/>
                    <a:lstStyle/>
                    <a:p>
                      <a:pPr>
                        <a:spcAft>
                          <a:spcPts val="0"/>
                        </a:spcAft>
                      </a:pPr>
                      <a:r>
                        <a:rPr lang="es-ES" sz="2400">
                          <a:effectLst/>
                        </a:rPr>
                        <a:t> </a:t>
                      </a:r>
                      <a:endParaRPr lang="en-GB" sz="2400">
                        <a:effectLst/>
                        <a:latin typeface="Times New Roman"/>
                        <a:ea typeface="SimSun"/>
                      </a:endParaRPr>
                    </a:p>
                  </a:txBody>
                  <a:tcPr marL="66126" marR="66126" marT="0" marB="0"/>
                </a:tc>
              </a:tr>
              <a:tr h="205726">
                <a:tc>
                  <a:txBody>
                    <a:bodyPr/>
                    <a:lstStyle/>
                    <a:p>
                      <a:pPr>
                        <a:spcAft>
                          <a:spcPts val="0"/>
                        </a:spcAft>
                      </a:pPr>
                      <a:r>
                        <a:rPr lang="en-GB" sz="2400">
                          <a:effectLst/>
                          <a:latin typeface="+mn-lt"/>
                        </a:rPr>
                        <a:t>4</a:t>
                      </a:r>
                      <a:endParaRPr lang="en-GB" sz="2400">
                        <a:effectLst/>
                        <a:latin typeface="+mn-lt"/>
                        <a:ea typeface="SimSun"/>
                      </a:endParaRPr>
                    </a:p>
                  </a:txBody>
                  <a:tcPr marL="66126" marR="66126" marT="0" marB="0"/>
                </a:tc>
                <a:tc>
                  <a:txBody>
                    <a:bodyPr/>
                    <a:lstStyle/>
                    <a:p>
                      <a:pPr>
                        <a:spcAft>
                          <a:spcPts val="0"/>
                        </a:spcAft>
                      </a:pPr>
                      <a:r>
                        <a:rPr lang="en-GB" sz="2000" dirty="0" smtClean="0">
                          <a:effectLst/>
                          <a:latin typeface="+mn-lt"/>
                          <a:ea typeface="+mn-ea"/>
                        </a:rPr>
                        <a:t>A</a:t>
                      </a:r>
                      <a:r>
                        <a:rPr lang="en-GB" sz="2000" baseline="0" dirty="0" smtClean="0">
                          <a:effectLst/>
                          <a:latin typeface="+mn-lt"/>
                          <a:ea typeface="+mn-ea"/>
                        </a:rPr>
                        <a:t> mi </a:t>
                      </a:r>
                      <a:r>
                        <a:rPr lang="en-GB" sz="2000" baseline="0" dirty="0" err="1" smtClean="0">
                          <a:effectLst/>
                          <a:latin typeface="+mn-lt"/>
                          <a:ea typeface="+mn-ea"/>
                        </a:rPr>
                        <a:t>madre</a:t>
                      </a:r>
                      <a:r>
                        <a:rPr lang="en-GB" sz="2000" baseline="0" dirty="0" smtClean="0">
                          <a:effectLst/>
                          <a:latin typeface="+mn-lt"/>
                          <a:ea typeface="+mn-ea"/>
                        </a:rPr>
                        <a:t> le </a:t>
                      </a:r>
                      <a:r>
                        <a:rPr lang="en-GB" sz="2000" baseline="0" dirty="0" err="1" smtClean="0">
                          <a:effectLst/>
                          <a:latin typeface="+mn-lt"/>
                          <a:ea typeface="+mn-ea"/>
                        </a:rPr>
                        <a:t>encantan</a:t>
                      </a:r>
                      <a:r>
                        <a:rPr lang="en-GB" sz="2000" baseline="0" dirty="0" smtClean="0">
                          <a:effectLst/>
                          <a:latin typeface="+mn-lt"/>
                          <a:ea typeface="+mn-ea"/>
                        </a:rPr>
                        <a:t> </a:t>
                      </a:r>
                      <a:r>
                        <a:rPr lang="en-GB" sz="2000" baseline="0" dirty="0" err="1" smtClean="0">
                          <a:effectLst/>
                          <a:latin typeface="+mn-lt"/>
                          <a:ea typeface="+mn-ea"/>
                        </a:rPr>
                        <a:t>las</a:t>
                      </a:r>
                      <a:r>
                        <a:rPr lang="en-GB" sz="2000" baseline="0" dirty="0" smtClean="0">
                          <a:effectLst/>
                          <a:latin typeface="+mn-lt"/>
                          <a:ea typeface="+mn-ea"/>
                        </a:rPr>
                        <a:t> </a:t>
                      </a:r>
                      <a:r>
                        <a:rPr lang="en-GB" sz="2000" baseline="0" dirty="0" err="1" smtClean="0">
                          <a:effectLst/>
                          <a:latin typeface="+mn-lt"/>
                          <a:ea typeface="+mn-ea"/>
                        </a:rPr>
                        <a:t>telenovelas</a:t>
                      </a:r>
                      <a:r>
                        <a:rPr lang="en-GB" sz="2000" baseline="0" dirty="0" smtClean="0">
                          <a:effectLst/>
                          <a:latin typeface="+mn-lt"/>
                          <a:ea typeface="+mn-ea"/>
                        </a:rPr>
                        <a:t>.</a:t>
                      </a:r>
                      <a:endParaRPr lang="en-GB" sz="2000" dirty="0">
                        <a:effectLst/>
                        <a:latin typeface="+mn-lt"/>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r h="205726">
                <a:tc>
                  <a:txBody>
                    <a:bodyPr/>
                    <a:lstStyle/>
                    <a:p>
                      <a:pPr>
                        <a:spcAft>
                          <a:spcPts val="0"/>
                        </a:spcAft>
                      </a:pPr>
                      <a:r>
                        <a:rPr lang="en-GB" sz="2400" dirty="0" smtClean="0">
                          <a:effectLst/>
                          <a:latin typeface="+mn-lt"/>
                          <a:ea typeface="SimSun"/>
                        </a:rPr>
                        <a:t>5</a:t>
                      </a:r>
                      <a:endParaRPr lang="en-GB" sz="2400" dirty="0">
                        <a:effectLst/>
                        <a:latin typeface="+mn-lt"/>
                        <a:ea typeface="SimSun"/>
                      </a:endParaRPr>
                    </a:p>
                  </a:txBody>
                  <a:tcPr marL="66126" marR="66126" marT="0" marB="0"/>
                </a:tc>
                <a:tc>
                  <a:txBody>
                    <a:bodyPr/>
                    <a:lstStyle/>
                    <a:p>
                      <a:pPr>
                        <a:spcAft>
                          <a:spcPts val="0"/>
                        </a:spcAft>
                      </a:pPr>
                      <a:r>
                        <a:rPr lang="en-GB" sz="2000" dirty="0" err="1" smtClean="0">
                          <a:effectLst/>
                          <a:latin typeface="+mn-lt"/>
                          <a:ea typeface="SimSun"/>
                        </a:rPr>
                        <a:t>Prefiero</a:t>
                      </a:r>
                      <a:r>
                        <a:rPr lang="en-GB" sz="2000" dirty="0" smtClean="0">
                          <a:effectLst/>
                          <a:latin typeface="+mn-lt"/>
                          <a:ea typeface="SimSun"/>
                        </a:rPr>
                        <a:t> los </a:t>
                      </a:r>
                      <a:r>
                        <a:rPr lang="en-GB" sz="2000" dirty="0" err="1" smtClean="0">
                          <a:effectLst/>
                          <a:latin typeface="+mn-lt"/>
                          <a:ea typeface="SimSun"/>
                        </a:rPr>
                        <a:t>deportes</a:t>
                      </a:r>
                      <a:r>
                        <a:rPr lang="en-GB" sz="2000" dirty="0" smtClean="0">
                          <a:effectLst/>
                          <a:latin typeface="+mn-lt"/>
                          <a:ea typeface="SimSun"/>
                        </a:rPr>
                        <a:t> de </a:t>
                      </a:r>
                      <a:r>
                        <a:rPr lang="en-GB" sz="2000" dirty="0" err="1" smtClean="0">
                          <a:effectLst/>
                          <a:latin typeface="+mn-lt"/>
                          <a:ea typeface="SimSun"/>
                        </a:rPr>
                        <a:t>equipo</a:t>
                      </a:r>
                      <a:r>
                        <a:rPr lang="en-GB" sz="2000" dirty="0" smtClean="0">
                          <a:effectLst/>
                          <a:latin typeface="+mn-lt"/>
                          <a:ea typeface="SimSun"/>
                        </a:rPr>
                        <a:t> </a:t>
                      </a:r>
                      <a:r>
                        <a:rPr lang="en-GB" sz="2000" dirty="0" err="1" smtClean="0">
                          <a:effectLst/>
                          <a:latin typeface="+mn-lt"/>
                          <a:ea typeface="SimSun"/>
                        </a:rPr>
                        <a:t>porque</a:t>
                      </a:r>
                      <a:r>
                        <a:rPr lang="en-GB" sz="2000" dirty="0" smtClean="0">
                          <a:effectLst/>
                          <a:latin typeface="+mn-lt"/>
                          <a:ea typeface="SimSun"/>
                        </a:rPr>
                        <a:t> </a:t>
                      </a:r>
                      <a:r>
                        <a:rPr lang="en-GB" sz="2000" dirty="0" err="1" smtClean="0">
                          <a:effectLst/>
                          <a:latin typeface="+mn-lt"/>
                          <a:ea typeface="SimSun"/>
                        </a:rPr>
                        <a:t>es</a:t>
                      </a:r>
                      <a:r>
                        <a:rPr lang="en-GB" sz="2000" dirty="0" smtClean="0">
                          <a:effectLst/>
                          <a:latin typeface="+mn-lt"/>
                          <a:ea typeface="SimSun"/>
                        </a:rPr>
                        <a:t> </a:t>
                      </a:r>
                      <a:r>
                        <a:rPr lang="en-GB" sz="2000" dirty="0" err="1" smtClean="0">
                          <a:effectLst/>
                          <a:latin typeface="+mn-lt"/>
                          <a:ea typeface="SimSun"/>
                        </a:rPr>
                        <a:t>más</a:t>
                      </a:r>
                      <a:r>
                        <a:rPr lang="en-GB" sz="2000" dirty="0" smtClean="0">
                          <a:effectLst/>
                          <a:latin typeface="+mn-lt"/>
                          <a:ea typeface="SimSun"/>
                        </a:rPr>
                        <a:t> </a:t>
                      </a:r>
                      <a:r>
                        <a:rPr lang="en-GB" sz="2000" dirty="0" err="1" smtClean="0">
                          <a:effectLst/>
                          <a:latin typeface="+mn-lt"/>
                          <a:ea typeface="SimSun"/>
                        </a:rPr>
                        <a:t>emocionante</a:t>
                      </a:r>
                      <a:r>
                        <a:rPr lang="en-GB" sz="2000" dirty="0" smtClean="0">
                          <a:effectLst/>
                          <a:latin typeface="+mn-lt"/>
                          <a:ea typeface="SimSun"/>
                        </a:rPr>
                        <a:t>.</a:t>
                      </a:r>
                      <a:endParaRPr lang="en-GB" sz="2000" dirty="0">
                        <a:effectLst/>
                        <a:latin typeface="+mn-lt"/>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a:effectLst/>
                        <a:latin typeface="Times New Roman"/>
                        <a:ea typeface="SimSun"/>
                      </a:endParaRPr>
                    </a:p>
                  </a:txBody>
                  <a:tcPr marL="66126" marR="66126" marT="0" marB="0"/>
                </a:tc>
                <a:tc>
                  <a:txBody>
                    <a:bodyPr/>
                    <a:lstStyle/>
                    <a:p>
                      <a:pPr>
                        <a:spcAft>
                          <a:spcPts val="0"/>
                        </a:spcAft>
                      </a:pPr>
                      <a:endParaRPr lang="en-GB" sz="2400" dirty="0">
                        <a:effectLst/>
                        <a:latin typeface="Times New Roman"/>
                        <a:ea typeface="SimSun"/>
                      </a:endParaRPr>
                    </a:p>
                  </a:txBody>
                  <a:tcPr marL="66126" marR="66126" marT="0" marB="0"/>
                </a:tc>
              </a:tr>
              <a:tr h="205726">
                <a:tc gridSpan="4">
                  <a:txBody>
                    <a:bodyPr/>
                    <a:lstStyle/>
                    <a:p>
                      <a:pPr algn="r">
                        <a:spcAft>
                          <a:spcPts val="0"/>
                        </a:spcAft>
                      </a:pPr>
                      <a:r>
                        <a:rPr lang="en-GB" sz="2400" dirty="0">
                          <a:effectLst/>
                          <a:latin typeface="+mn-lt"/>
                        </a:rPr>
                        <a:t>subtotal</a:t>
                      </a:r>
                      <a:endParaRPr lang="en-GB" sz="2400" dirty="0">
                        <a:effectLst/>
                        <a:latin typeface="+mn-lt"/>
                        <a:ea typeface="SimSun"/>
                      </a:endParaRPr>
                    </a:p>
                  </a:txBody>
                  <a:tcPr marL="66126" marR="66126"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2400">
                          <a:effectLst/>
                        </a:rPr>
                        <a:t> </a:t>
                      </a:r>
                      <a:endParaRPr lang="en-GB" sz="2400">
                        <a:effectLst/>
                        <a:latin typeface="Times New Roman"/>
                        <a:ea typeface="SimSun"/>
                      </a:endParaRPr>
                    </a:p>
                  </a:txBody>
                  <a:tcPr marL="66126" marR="66126" marT="0" marB="0"/>
                </a:tc>
                <a:tc>
                  <a:txBody>
                    <a:bodyPr/>
                    <a:lstStyle/>
                    <a:p>
                      <a:pPr>
                        <a:spcAft>
                          <a:spcPts val="0"/>
                        </a:spcAft>
                      </a:pPr>
                      <a:r>
                        <a:rPr lang="en-GB" sz="2400" dirty="0">
                          <a:effectLst/>
                        </a:rPr>
                        <a:t> </a:t>
                      </a:r>
                      <a:endParaRPr lang="en-GB" sz="2400" dirty="0">
                        <a:effectLst/>
                        <a:latin typeface="Times New Roman"/>
                        <a:ea typeface="SimSun"/>
                      </a:endParaRPr>
                    </a:p>
                  </a:txBody>
                  <a:tcPr marL="66126" marR="66126" marT="0" marB="0"/>
                </a:tc>
              </a:tr>
            </a:tbl>
          </a:graphicData>
        </a:graphic>
      </p:graphicFrame>
      <p:sp>
        <p:nvSpPr>
          <p:cNvPr id="5" name="Rectangle 2"/>
          <p:cNvSpPr>
            <a:spLocks noChangeArrowheads="1"/>
          </p:cNvSpPr>
          <p:nvPr/>
        </p:nvSpPr>
        <p:spPr bwMode="auto">
          <a:xfrm>
            <a:off x="2459145" y="33834"/>
            <a:ext cx="422570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800" b="1" i="0" u="sng" strike="noStrike" cap="none" normalizeH="0" baseline="0" dirty="0" smtClean="0">
                <a:ln>
                  <a:noFill/>
                </a:ln>
                <a:solidFill>
                  <a:schemeClr val="tx1"/>
                </a:solidFill>
                <a:effectLst/>
                <a:latin typeface="Calibri" pitchFamily="34" charset="0"/>
                <a:ea typeface="宋体" charset="-122"/>
                <a:cs typeface="Calibri" pitchFamily="34" charset="0"/>
              </a:rPr>
              <a:t>¿</a:t>
            </a:r>
            <a:r>
              <a:rPr kumimoji="0" lang="en-GB" sz="4800" b="1" i="0" u="sng" strike="noStrike" cap="none" normalizeH="0" baseline="0" dirty="0" err="1" smtClean="0">
                <a:ln>
                  <a:noFill/>
                </a:ln>
                <a:solidFill>
                  <a:schemeClr val="tx1"/>
                </a:solidFill>
                <a:effectLst/>
                <a:latin typeface="Calibri" pitchFamily="34" charset="0"/>
                <a:ea typeface="宋体" charset="-122"/>
                <a:cs typeface="Calibri" pitchFamily="34" charset="0"/>
              </a:rPr>
              <a:t>Qué</a:t>
            </a:r>
            <a:r>
              <a:rPr kumimoji="0" lang="en-GB" sz="4800" b="1" i="0" u="sng" strike="noStrike" cap="none" normalizeH="0" baseline="0" dirty="0" smtClean="0">
                <a:ln>
                  <a:noFill/>
                </a:ln>
                <a:solidFill>
                  <a:schemeClr val="tx1"/>
                </a:solidFill>
                <a:effectLst/>
                <a:latin typeface="Calibri" pitchFamily="34" charset="0"/>
                <a:ea typeface="宋体" charset="-122"/>
                <a:cs typeface="Calibri" pitchFamily="34" charset="0"/>
              </a:rPr>
              <a:t> </a:t>
            </a:r>
            <a:r>
              <a:rPr kumimoji="0" lang="en-GB" sz="4800" b="1" i="0" u="sng" strike="noStrike" cap="none" normalizeH="0" baseline="0" dirty="0" err="1" smtClean="0">
                <a:ln>
                  <a:noFill/>
                </a:ln>
                <a:solidFill>
                  <a:schemeClr val="tx1"/>
                </a:solidFill>
                <a:effectLst/>
                <a:latin typeface="Calibri" pitchFamily="34" charset="0"/>
                <a:ea typeface="宋体" charset="-122"/>
                <a:cs typeface="Calibri" pitchFamily="34" charset="0"/>
              </a:rPr>
              <a:t>apuestas</a:t>
            </a:r>
            <a:r>
              <a:rPr kumimoji="0" lang="en-GB" sz="4800" b="1" i="0" u="sng" strike="noStrike" cap="none" normalizeH="0" baseline="0" dirty="0" smtClean="0">
                <a:ln>
                  <a:noFill/>
                </a:ln>
                <a:solidFill>
                  <a:schemeClr val="tx1"/>
                </a:solidFill>
                <a:effectLst/>
                <a:latin typeface="Calibri" pitchFamily="34" charset="0"/>
                <a:ea typeface="宋体" charset="-122"/>
                <a:cs typeface="Calibri" pitchFamily="34" charset="0"/>
              </a:rPr>
              <a:t>?</a:t>
            </a:r>
            <a:endParaRPr kumimoji="0" lang="en-GB" sz="3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
        <p:nvSpPr>
          <p:cNvPr id="6" name="Text Box 1"/>
          <p:cNvSpPr txBox="1">
            <a:spLocks noChangeArrowheads="1"/>
          </p:cNvSpPr>
          <p:nvPr/>
        </p:nvSpPr>
        <p:spPr bwMode="auto">
          <a:xfrm>
            <a:off x="395536" y="4691980"/>
            <a:ext cx="8640960" cy="1833364"/>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457200" algn="l"/>
              </a:tabLst>
              <a:defRPr>
                <a:solidFill>
                  <a:schemeClr val="tx1"/>
                </a:solidFill>
                <a:latin typeface="Arial" pitchFamily="34" charset="0"/>
              </a:defRPr>
            </a:lvl1pPr>
            <a:lvl2pPr fontAlgn="base">
              <a:spcBef>
                <a:spcPct val="0"/>
              </a:spcBef>
              <a:spcAft>
                <a:spcPct val="0"/>
              </a:spcAft>
              <a:tabLst>
                <a:tab pos="457200" algn="l"/>
              </a:tabLst>
              <a:defRPr>
                <a:solidFill>
                  <a:schemeClr val="tx1"/>
                </a:solidFill>
                <a:latin typeface="Arial" pitchFamily="34" charset="0"/>
              </a:defRPr>
            </a:lvl2pPr>
            <a:lvl3pPr fontAlgn="base">
              <a:spcBef>
                <a:spcPct val="0"/>
              </a:spcBef>
              <a:spcAft>
                <a:spcPct val="0"/>
              </a:spcAft>
              <a:tabLst>
                <a:tab pos="457200" algn="l"/>
              </a:tabLst>
              <a:defRPr>
                <a:solidFill>
                  <a:schemeClr val="tx1"/>
                </a:solidFill>
                <a:latin typeface="Arial" pitchFamily="34" charset="0"/>
              </a:defRPr>
            </a:lvl3pPr>
            <a:lvl4pPr fontAlgn="base">
              <a:spcBef>
                <a:spcPct val="0"/>
              </a:spcBef>
              <a:spcAft>
                <a:spcPct val="0"/>
              </a:spcAft>
              <a:tabLst>
                <a:tab pos="457200" algn="l"/>
              </a:tabLst>
              <a:defRPr>
                <a:solidFill>
                  <a:schemeClr val="tx1"/>
                </a:solidFill>
                <a:latin typeface="Arial" pitchFamily="34" charset="0"/>
              </a:defRPr>
            </a:lvl4pPr>
            <a:lvl5pPr fontAlgn="base">
              <a:spcBef>
                <a:spcPct val="0"/>
              </a:spcBef>
              <a:spcAft>
                <a:spcPct val="0"/>
              </a:spcAft>
              <a:tabLst>
                <a:tab pos="457200" algn="l"/>
              </a:tabLst>
              <a:defRPr>
                <a:solidFill>
                  <a:schemeClr val="tx1"/>
                </a:solidFill>
                <a:latin typeface="Arial" pitchFamily="34" charset="0"/>
              </a:defRPr>
            </a:lvl5pPr>
            <a:lvl6pPr fontAlgn="base">
              <a:spcBef>
                <a:spcPct val="0"/>
              </a:spcBef>
              <a:spcAft>
                <a:spcPct val="0"/>
              </a:spcAft>
              <a:tabLst>
                <a:tab pos="457200" algn="l"/>
              </a:tabLst>
              <a:defRPr>
                <a:solidFill>
                  <a:schemeClr val="tx1"/>
                </a:solidFill>
                <a:latin typeface="Arial" pitchFamily="34" charset="0"/>
              </a:defRPr>
            </a:lvl6pPr>
            <a:lvl7pPr fontAlgn="base">
              <a:spcBef>
                <a:spcPct val="0"/>
              </a:spcBef>
              <a:spcAft>
                <a:spcPct val="0"/>
              </a:spcAft>
              <a:tabLst>
                <a:tab pos="457200" algn="l"/>
              </a:tabLst>
              <a:defRPr>
                <a:solidFill>
                  <a:schemeClr val="tx1"/>
                </a:solidFill>
                <a:latin typeface="Arial" pitchFamily="34" charset="0"/>
              </a:defRPr>
            </a:lvl7pPr>
            <a:lvl8pPr fontAlgn="base">
              <a:spcBef>
                <a:spcPct val="0"/>
              </a:spcBef>
              <a:spcAft>
                <a:spcPct val="0"/>
              </a:spcAft>
              <a:tabLst>
                <a:tab pos="457200" algn="l"/>
              </a:tabLst>
              <a:defRPr>
                <a:solidFill>
                  <a:schemeClr val="tx1"/>
                </a:solidFill>
                <a:latin typeface="Arial" pitchFamily="34" charset="0"/>
              </a:defRPr>
            </a:lvl8pPr>
            <a:lvl9pPr fontAlgn="base">
              <a:spcBef>
                <a:spcPct val="0"/>
              </a:spcBef>
              <a:spcAft>
                <a:spcPct val="0"/>
              </a:spcAft>
              <a:tabLst>
                <a:tab pos="457200" algn="l"/>
              </a:tabLs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Marca con  / o x las frases correctas y las frases con errores</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Apuesta entre 1 y 10 puntos</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Escucha al profesor para ver si las frases son correctas o no</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Si has escrito  / o x en el lugar correcto ganas los puntos. Si no, pierdes los puntos</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0" i="0" u="none" strike="noStrike" cap="none" normalizeH="0" baseline="0" dirty="0" smtClean="0">
                <a:ln>
                  <a:noFill/>
                </a:ln>
                <a:solidFill>
                  <a:schemeClr val="tx1"/>
                </a:solidFill>
                <a:effectLst/>
                <a:latin typeface="Calibri" pitchFamily="34" charset="0"/>
                <a:ea typeface="宋体" charset="-122"/>
                <a:cs typeface="Calibri" pitchFamily="34" charset="0"/>
              </a:rPr>
              <a:t>Escribe tu total en la casilla</a:t>
            </a:r>
            <a:endParaRPr kumimoji="0" lang="es-ES" sz="3200" b="0" i="0" u="none" strike="noStrike" cap="none" normalizeH="0" baseline="0" dirty="0" smtClean="0">
              <a:ln>
                <a:noFill/>
              </a:ln>
              <a:solidFill>
                <a:schemeClr val="tx1"/>
              </a:solidFill>
              <a:effectLst/>
              <a:latin typeface="Arial" pitchFamily="34" charset="0"/>
            </a:endParaRPr>
          </a:p>
        </p:txBody>
      </p:sp>
      <p:sp>
        <p:nvSpPr>
          <p:cNvPr id="7"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52"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3834"/>
            <a:ext cx="1065858" cy="100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29540"/>
            <a:ext cx="877003" cy="9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836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785938" cy="107156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rgbClr val="FFFFE7"/>
                </a:solidFill>
              </a:rPr>
              <a:t>Feedback</a:t>
            </a:r>
            <a:endParaRPr lang="en-US" sz="2800" b="1" dirty="0">
              <a:solidFill>
                <a:srgbClr val="FFFFE7"/>
              </a:solidFill>
            </a:endParaRPr>
          </a:p>
        </p:txBody>
      </p:sp>
      <p:sp>
        <p:nvSpPr>
          <p:cNvPr id="40963" name="Title 2"/>
          <p:cNvSpPr>
            <a:spLocks noGrp="1"/>
          </p:cNvSpPr>
          <p:nvPr>
            <p:ph type="title"/>
          </p:nvPr>
        </p:nvSpPr>
        <p:spPr>
          <a:xfrm>
            <a:off x="771525" y="274638"/>
            <a:ext cx="8229600" cy="1143000"/>
          </a:xfrm>
        </p:spPr>
        <p:txBody>
          <a:bodyPr/>
          <a:lstStyle/>
          <a:p>
            <a:pPr eaLnBrk="1" hangingPunct="1"/>
            <a:r>
              <a:rPr lang="en-GB" smtClean="0"/>
              <a:t>Targets for improvement</a:t>
            </a:r>
            <a:endParaRPr lang="en-US" smtClean="0"/>
          </a:p>
        </p:txBody>
      </p:sp>
      <p:sp>
        <p:nvSpPr>
          <p:cNvPr id="5" name="Rectangle 4"/>
          <p:cNvSpPr/>
          <p:nvPr/>
        </p:nvSpPr>
        <p:spPr>
          <a:xfrm>
            <a:off x="1071563" y="4500563"/>
            <a:ext cx="2214562" cy="1357312"/>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Reminder</a:t>
            </a:r>
            <a:endParaRPr lang="en-US" sz="3600" dirty="0"/>
          </a:p>
        </p:txBody>
      </p:sp>
      <p:sp>
        <p:nvSpPr>
          <p:cNvPr id="6" name="Rectangle 5"/>
          <p:cNvSpPr/>
          <p:nvPr/>
        </p:nvSpPr>
        <p:spPr>
          <a:xfrm>
            <a:off x="3286125" y="3071813"/>
            <a:ext cx="2286000" cy="142875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Scaffold</a:t>
            </a:r>
            <a:endParaRPr lang="en-US" sz="3600" dirty="0"/>
          </a:p>
        </p:txBody>
      </p:sp>
      <p:sp>
        <p:nvSpPr>
          <p:cNvPr id="7" name="Rectangle 6"/>
          <p:cNvSpPr/>
          <p:nvPr/>
        </p:nvSpPr>
        <p:spPr>
          <a:xfrm>
            <a:off x="5572125" y="1714500"/>
            <a:ext cx="2428875" cy="135731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t>Example</a:t>
            </a:r>
            <a:endParaRPr lang="en-US" sz="3600" dirty="0"/>
          </a:p>
        </p:txBody>
      </p:sp>
      <p:sp>
        <p:nvSpPr>
          <p:cNvPr id="40967" name="TextBox 7"/>
          <p:cNvSpPr txBox="1">
            <a:spLocks noChangeArrowheads="1"/>
          </p:cNvSpPr>
          <p:nvPr/>
        </p:nvSpPr>
        <p:spPr bwMode="auto">
          <a:xfrm>
            <a:off x="1071563" y="6072188"/>
            <a:ext cx="721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Implicit ----------------------------------------------------------------</a:t>
            </a:r>
            <a:r>
              <a:rPr lang="en-GB">
                <a:sym typeface="Wingdings" pitchFamily="2" charset="2"/>
              </a:rPr>
              <a:t> Explicit</a:t>
            </a:r>
            <a:endParaRPr lang="en-US"/>
          </a:p>
        </p:txBody>
      </p:sp>
      <p:sp>
        <p:nvSpPr>
          <p:cNvPr id="40968"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40969"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903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643313" y="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2400" b="1" u="sng">
                <a:latin typeface="Calibri" pitchFamily="34" charset="0"/>
                <a:cs typeface="Times New Roman" pitchFamily="18" charset="0"/>
              </a:rPr>
              <a:t>¿Qué apuestas?</a:t>
            </a:r>
            <a:endParaRPr lang="en-US" altLang="zh-CN" sz="2400" b="1">
              <a:latin typeface="Calibri" pitchFamily="34" charset="0"/>
              <a:cs typeface="Times New Roman" pitchFamily="18" charset="0"/>
            </a:endParaRPr>
          </a:p>
          <a:p>
            <a:pPr eaLnBrk="0" hangingPunct="0"/>
            <a:endParaRPr lang="en-US" altLang="zh-CN" sz="2400" b="1">
              <a:latin typeface="Calibri" pitchFamily="34" charset="0"/>
              <a:cs typeface="Times New Roman" pitchFamily="18" charset="0"/>
            </a:endParaRPr>
          </a:p>
        </p:txBody>
      </p:sp>
      <p:sp>
        <p:nvSpPr>
          <p:cNvPr id="136195" name="Text Box 1"/>
          <p:cNvSpPr txBox="1">
            <a:spLocks noChangeArrowheads="1"/>
          </p:cNvSpPr>
          <p:nvPr/>
        </p:nvSpPr>
        <p:spPr bwMode="auto">
          <a:xfrm>
            <a:off x="714375" y="428625"/>
            <a:ext cx="7929563" cy="1143000"/>
          </a:xfrm>
          <a:prstGeom prst="rect">
            <a:avLst/>
          </a:prstGeom>
          <a:noFill/>
          <a:ln w="9525">
            <a:solidFill>
              <a:srgbClr val="000000"/>
            </a:solidFill>
            <a:miter lim="800000"/>
            <a:headEnd/>
            <a:tailEnd/>
          </a:ln>
        </p:spPr>
        <p:txBody>
          <a:bodyPr/>
          <a:lstStyle>
            <a:lvl1pPr eaLnBrk="0" hangingPunct="0">
              <a:tabLst>
                <a:tab pos="457200" algn="l"/>
              </a:tabLst>
              <a:defRPr>
                <a:solidFill>
                  <a:schemeClr val="tx1"/>
                </a:solidFill>
                <a:latin typeface="Arial" charset="0"/>
              </a:defRPr>
            </a:lvl1pPr>
            <a:lvl2pPr marL="742950" indent="-285750" eaLnBrk="0" hangingPunct="0">
              <a:tabLst>
                <a:tab pos="457200" algn="l"/>
              </a:tabLst>
              <a:defRPr>
                <a:solidFill>
                  <a:schemeClr val="tx1"/>
                </a:solidFill>
                <a:latin typeface="Arial" charset="0"/>
              </a:defRPr>
            </a:lvl2pPr>
            <a:lvl3pPr marL="1143000" indent="-228600" eaLnBrk="0" hangingPunct="0">
              <a:tabLst>
                <a:tab pos="457200" algn="l"/>
              </a:tabLst>
              <a:defRPr>
                <a:solidFill>
                  <a:schemeClr val="tx1"/>
                </a:solidFill>
                <a:latin typeface="Arial" charset="0"/>
              </a:defRPr>
            </a:lvl3pPr>
            <a:lvl4pPr marL="1600200" indent="-228600" eaLnBrk="0" hangingPunct="0">
              <a:tabLst>
                <a:tab pos="457200" algn="l"/>
              </a:tabLst>
              <a:defRPr>
                <a:solidFill>
                  <a:schemeClr val="tx1"/>
                </a:solidFill>
                <a:latin typeface="Arial" charset="0"/>
              </a:defRPr>
            </a:lvl4pPr>
            <a:lvl5pPr marL="2057400" indent="-228600" eaLnBrk="0" hangingPunct="0">
              <a:tabLst>
                <a:tab pos="457200" algn="l"/>
              </a:tabLst>
              <a:defRPr>
                <a:solidFill>
                  <a:schemeClr val="tx1"/>
                </a:solidFill>
                <a:latin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defRPr>
            </a:lvl9pPr>
          </a:lstStyle>
          <a:p>
            <a:pPr eaLnBrk="1" hangingPunct="1">
              <a:buFontTx/>
              <a:buChar char="•"/>
            </a:pPr>
            <a:r>
              <a:rPr lang="es-ES" altLang="zh-CN" sz="1400">
                <a:latin typeface="Calibri" pitchFamily="34" charset="0"/>
                <a:cs typeface="Times New Roman" pitchFamily="18" charset="0"/>
              </a:rPr>
              <a:t>Marca con  / o x las frases correctas y las frases con errores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Apuesta entre 1 y 10 puntos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Escucha al profesor para ver si las frases son correctas o no</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Si has escrito  / o x en el lugar correcto ganas los puntos. Si no, pierdes los puntos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Escribe tu total en la casilla</a:t>
            </a:r>
          </a:p>
        </p:txBody>
      </p:sp>
      <p:sp>
        <p:nvSpPr>
          <p:cNvPr id="136196"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aphicFrame>
        <p:nvGraphicFramePr>
          <p:cNvPr id="5" name="Table 4"/>
          <p:cNvGraphicFramePr>
            <a:graphicFrameLocks noGrp="1"/>
          </p:cNvGraphicFramePr>
          <p:nvPr/>
        </p:nvGraphicFramePr>
        <p:xfrm>
          <a:off x="714375" y="1714500"/>
          <a:ext cx="7786688" cy="4694228"/>
        </p:xfrm>
        <a:graphic>
          <a:graphicData uri="http://schemas.openxmlformats.org/drawingml/2006/table">
            <a:tbl>
              <a:tblPr/>
              <a:tblGrid>
                <a:gridCol w="447013"/>
                <a:gridCol w="3729921"/>
                <a:gridCol w="696957"/>
                <a:gridCol w="1038225"/>
                <a:gridCol w="865187"/>
                <a:gridCol w="1009385"/>
              </a:tblGrid>
              <a:tr h="213374">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Frase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 x</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Apuesto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Gano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Pierdo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Ayer </a:t>
                      </a:r>
                      <a:r>
                        <a:rPr lang="en-GB" sz="1400" dirty="0" err="1">
                          <a:latin typeface="Calibri" pitchFamily="34" charset="0"/>
                          <a:ea typeface="SimSun"/>
                        </a:rPr>
                        <a:t>jugé</a:t>
                      </a:r>
                      <a:r>
                        <a:rPr lang="en-GB" sz="1400" dirty="0">
                          <a:latin typeface="Calibri" pitchFamily="34" charset="0"/>
                          <a:ea typeface="SimSun"/>
                        </a:rPr>
                        <a:t> al </a:t>
                      </a:r>
                      <a:r>
                        <a:rPr lang="en-GB" sz="1400" dirty="0" err="1">
                          <a:latin typeface="Calibri" pitchFamily="34" charset="0"/>
                          <a:ea typeface="SimSun"/>
                        </a:rPr>
                        <a:t>fútbol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Juan es una persona contenta</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No salí porque tenía muchos deberes</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err="1">
                          <a:latin typeface="Calibri" pitchFamily="34" charset="0"/>
                          <a:ea typeface="SimSun"/>
                        </a:rPr>
                        <a:t>Yo</a:t>
                      </a:r>
                      <a:r>
                        <a:rPr lang="en-GB" sz="1400" dirty="0">
                          <a:latin typeface="Calibri" pitchFamily="34" charset="0"/>
                          <a:ea typeface="SimSun"/>
                        </a:rPr>
                        <a:t> </a:t>
                      </a:r>
                      <a:r>
                        <a:rPr lang="en-GB" sz="1400" dirty="0" err="1">
                          <a:latin typeface="Calibri" pitchFamily="34" charset="0"/>
                          <a:ea typeface="SimSun"/>
                        </a:rPr>
                        <a:t>amor</a:t>
                      </a:r>
                      <a:r>
                        <a:rPr lang="en-GB" sz="1400" dirty="0">
                          <a:latin typeface="Calibri" pitchFamily="34" charset="0"/>
                          <a:ea typeface="SimSun"/>
                        </a:rPr>
                        <a:t> el </a:t>
                      </a:r>
                      <a:r>
                        <a:rPr lang="en-GB" sz="1400" dirty="0" err="1">
                          <a:latin typeface="Calibri" pitchFamily="34" charset="0"/>
                          <a:ea typeface="SimSun"/>
                        </a:rPr>
                        <a:t>español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Las </a:t>
                      </a:r>
                      <a:r>
                        <a:rPr lang="en-GB" sz="1400" dirty="0" err="1">
                          <a:latin typeface="Calibri" pitchFamily="34" charset="0"/>
                          <a:ea typeface="SimSun"/>
                        </a:rPr>
                        <a:t>matemáticas</a:t>
                      </a:r>
                      <a:r>
                        <a:rPr lang="en-GB" sz="1400" dirty="0">
                          <a:latin typeface="Calibri" pitchFamily="34" charset="0"/>
                          <a:ea typeface="SimSun"/>
                        </a:rPr>
                        <a:t> </a:t>
                      </a:r>
                      <a:r>
                        <a:rPr lang="en-GB" sz="1400" dirty="0" err="1">
                          <a:latin typeface="Calibri" pitchFamily="34" charset="0"/>
                          <a:ea typeface="SimSun"/>
                        </a:rPr>
                        <a:t>es</a:t>
                      </a:r>
                      <a:r>
                        <a:rPr lang="en-GB" sz="1400" dirty="0">
                          <a:latin typeface="Calibri" pitchFamily="34" charset="0"/>
                          <a:ea typeface="SimSun"/>
                        </a:rPr>
                        <a:t> </a:t>
                      </a:r>
                      <a:r>
                        <a:rPr lang="en-GB" sz="1400" dirty="0" err="1">
                          <a:latin typeface="Calibri" pitchFamily="34" charset="0"/>
                          <a:ea typeface="SimSun"/>
                        </a:rPr>
                        <a:t>difícil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¿Como te llamas?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No les gusta la política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Me duele los pies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¿Cuándo es tu cumpleaños?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Dónde está mi libro?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Hablaremos más tarde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Haceré mis deberes esta noche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No me gusta chocolate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Le encanta las películas de acción</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Pasó mis vacaciones en Francia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Saqué muchas fotos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Fútbol es aburrido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padre es un médico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hermana es muy alto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Pedro soy español</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gridSpan="4">
                  <a:txBody>
                    <a:bodyPr/>
                    <a:lstStyle/>
                    <a:p>
                      <a:pPr algn="r">
                        <a:spcAft>
                          <a:spcPts val="0"/>
                        </a:spcAft>
                      </a:pPr>
                      <a:r>
                        <a:rPr lang="en-GB" sz="1400" dirty="0">
                          <a:latin typeface="Calibri" pitchFamily="34" charset="0"/>
                          <a:ea typeface="SimSun"/>
                        </a:rPr>
                        <a:t>subtotal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6357" name="Rectangle 4"/>
          <p:cNvSpPr>
            <a:spLocks noChangeArrowheads="1"/>
          </p:cNvSpPr>
          <p:nvPr/>
        </p:nvSpPr>
        <p:spPr bwMode="auto">
          <a:xfrm>
            <a:off x="285750" y="6400800"/>
            <a:ext cx="174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1400">
                <a:latin typeface="Calibri" pitchFamily="34" charset="0"/>
                <a:cs typeface="Times New Roman" pitchFamily="18" charset="0"/>
              </a:rPr>
              <a:t>Gano - pierdo = Total </a:t>
            </a:r>
            <a:endParaRPr lang="en-GB" altLang="zh-CN">
              <a:latin typeface="Calibri" pitchFamily="34" charset="0"/>
              <a:cs typeface="Times New Roman" pitchFamily="18" charset="0"/>
            </a:endParaRPr>
          </a:p>
        </p:txBody>
      </p:sp>
      <p:sp>
        <p:nvSpPr>
          <p:cNvPr id="136358" name="Text Box 5"/>
          <p:cNvSpPr txBox="1">
            <a:spLocks noChangeArrowheads="1"/>
          </p:cNvSpPr>
          <p:nvPr/>
        </p:nvSpPr>
        <p:spPr bwMode="auto">
          <a:xfrm>
            <a:off x="2286000" y="6429375"/>
            <a:ext cx="428625" cy="357188"/>
          </a:xfrm>
          <a:prstGeom prst="rect">
            <a:avLst/>
          </a:prstGeom>
          <a:no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spTree>
    <p:extLst>
      <p:ext uri="{BB962C8B-B14F-4D97-AF65-F5344CB8AC3E}">
        <p14:creationId xmlns:p14="http://schemas.microsoft.com/office/powerpoint/2010/main" val="3671557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9282446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lumMod val="85000"/>
                              <a:lumOff val="15000"/>
                            </a:schemeClr>
                          </a:solidFill>
                        </a:rPr>
                        <a:t>Accuracy</a:t>
                      </a: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smtClean="0">
                <a:solidFill>
                  <a:schemeClr val="tx1">
                    <a:lumMod val="85000"/>
                    <a:lumOff val="15000"/>
                  </a:schemeClr>
                </a:solidFill>
              </a:rPr>
              <a:t>17</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TXT </a:t>
            </a:r>
            <a:r>
              <a:rPr lang="en-GB" dirty="0" err="1" smtClean="0"/>
              <a:t>SPK</a:t>
            </a:r>
            <a:endParaRPr lang="en-US"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2850554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Oval 2"/>
          <p:cNvSpPr/>
          <p:nvPr/>
        </p:nvSpPr>
        <p:spPr>
          <a:xfrm>
            <a:off x="53955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lumMod val="85000"/>
                    <a:lumOff val="15000"/>
                  </a:schemeClr>
                </a:solidFill>
              </a:rPr>
              <a:t>a2</a:t>
            </a:r>
            <a:endParaRPr lang="en-GB" sz="5400" b="1" dirty="0">
              <a:solidFill>
                <a:schemeClr val="tx1">
                  <a:lumMod val="85000"/>
                  <a:lumOff val="1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76979423"/>
              </p:ext>
            </p:extLst>
          </p:nvPr>
        </p:nvGraphicFramePr>
        <p:xfrm>
          <a:off x="2939988" y="1308368"/>
          <a:ext cx="3120008" cy="4784928"/>
        </p:xfrm>
        <a:graphic>
          <a:graphicData uri="http://schemas.openxmlformats.org/drawingml/2006/table">
            <a:tbl>
              <a:tblPr firstRow="1" bandRow="1">
                <a:tableStyleId>{5C22544A-7EE6-4342-B048-85BDC9FD1C3A}</a:tableStyleId>
              </a:tblPr>
              <a:tblGrid>
                <a:gridCol w="3120008"/>
              </a:tblGrid>
              <a:tr h="797488">
                <a:tc>
                  <a:txBody>
                    <a:bodyPr/>
                    <a:lstStyle/>
                    <a:p>
                      <a:pPr algn="ctr"/>
                      <a:r>
                        <a:rPr lang="en-GB" sz="2800" b="1" dirty="0" smtClean="0">
                          <a:solidFill>
                            <a:srgbClr val="FFFFCC"/>
                          </a:solidFill>
                        </a:rPr>
                        <a:t>¿</a:t>
                      </a:r>
                      <a:r>
                        <a:rPr lang="en-GB" sz="2800" b="1" dirty="0" err="1" smtClean="0">
                          <a:solidFill>
                            <a:srgbClr val="FFFFCC"/>
                          </a:solidFill>
                        </a:rPr>
                        <a:t>Estás</a:t>
                      </a:r>
                      <a:r>
                        <a:rPr lang="en-GB" sz="2800" b="1" dirty="0" smtClean="0">
                          <a:solidFill>
                            <a:srgbClr val="FFFFCC"/>
                          </a:solidFill>
                        </a:rPr>
                        <a:t> </a:t>
                      </a:r>
                      <a:r>
                        <a:rPr lang="en-GB" sz="2800" b="1" dirty="0" err="1" smtClean="0">
                          <a:solidFill>
                            <a:srgbClr val="FFFFCC"/>
                          </a:solidFill>
                        </a:rPr>
                        <a:t>bien</a:t>
                      </a:r>
                      <a:r>
                        <a:rPr lang="en-GB" sz="2800" b="1" dirty="0" smtClean="0">
                          <a:solidFill>
                            <a:srgbClr val="FFFFCC"/>
                          </a:solidFill>
                        </a:rPr>
                        <a:t>?</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saludos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adiós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smtClean="0">
                          <a:solidFill>
                            <a:srgbClr val="FFFFCC"/>
                          </a:solidFill>
                        </a:rPr>
                        <a:t>hasta </a:t>
                      </a:r>
                      <a:r>
                        <a:rPr lang="en-GB" sz="2800" b="1" dirty="0" err="1" smtClean="0">
                          <a:solidFill>
                            <a:srgbClr val="FFFFCC"/>
                          </a:solidFill>
                        </a:rPr>
                        <a:t>luego</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besos</a:t>
                      </a:r>
                      <a:endParaRPr lang="en-GB" sz="2800" b="1" dirty="0">
                        <a:solidFill>
                          <a:srgbClr val="FFFFCC"/>
                        </a:solidFill>
                      </a:endParaRPr>
                    </a:p>
                  </a:txBody>
                  <a:tcPr anchor="ctr">
                    <a:solidFill>
                      <a:schemeClr val="tx1">
                        <a:lumMod val="85000"/>
                        <a:lumOff val="15000"/>
                      </a:schemeClr>
                    </a:solidFill>
                  </a:tcPr>
                </a:tc>
              </a:tr>
              <a:tr h="797488">
                <a:tc>
                  <a:txBody>
                    <a:bodyPr/>
                    <a:lstStyle/>
                    <a:p>
                      <a:pPr algn="ctr"/>
                      <a:r>
                        <a:rPr lang="en-GB" sz="2800" b="1" dirty="0" err="1" smtClean="0">
                          <a:solidFill>
                            <a:srgbClr val="FFFFCC"/>
                          </a:solidFill>
                        </a:rPr>
                        <a:t>por</a:t>
                      </a:r>
                      <a:r>
                        <a:rPr lang="en-GB" sz="2800" b="1" dirty="0" smtClean="0">
                          <a:solidFill>
                            <a:srgbClr val="FFFFCC"/>
                          </a:solidFill>
                        </a:rPr>
                        <a:t> </a:t>
                      </a:r>
                      <a:r>
                        <a:rPr lang="en-GB" sz="2800" b="1" dirty="0" err="1" smtClean="0">
                          <a:solidFill>
                            <a:srgbClr val="FFFFCC"/>
                          </a:solidFill>
                        </a:rPr>
                        <a:t>favor</a:t>
                      </a:r>
                      <a:endParaRPr lang="en-GB" sz="2800" b="1" dirty="0">
                        <a:solidFill>
                          <a:srgbClr val="FFFFCC"/>
                        </a:solidFill>
                      </a:endParaRPr>
                    </a:p>
                  </a:txBody>
                  <a:tcPr anchor="ctr">
                    <a:solidFill>
                      <a:schemeClr val="tx1">
                        <a:lumMod val="85000"/>
                        <a:lumOff val="15000"/>
                      </a:schemeClr>
                    </a:solidFill>
                  </a:tcPr>
                </a:tc>
              </a:tr>
            </a:tbl>
          </a:graphicData>
        </a:graphic>
      </p:graphicFrame>
      <p:sp>
        <p:nvSpPr>
          <p:cNvPr id="5" name="Oval 4"/>
          <p:cNvSpPr/>
          <p:nvPr/>
        </p:nvSpPr>
        <p:spPr>
          <a:xfrm>
            <a:off x="6660232" y="14127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lumMod val="85000"/>
                    <a:lumOff val="15000"/>
                  </a:schemeClr>
                </a:solidFill>
              </a:rPr>
              <a:t>hl</a:t>
            </a:r>
            <a:endParaRPr lang="en-GB" sz="5400" b="1" dirty="0">
              <a:solidFill>
                <a:schemeClr val="tx1">
                  <a:lumMod val="85000"/>
                  <a:lumOff val="15000"/>
                </a:schemeClr>
              </a:solidFill>
            </a:endParaRPr>
          </a:p>
        </p:txBody>
      </p:sp>
      <p:sp>
        <p:nvSpPr>
          <p:cNvPr id="6" name="Oval 5"/>
          <p:cNvSpPr/>
          <p:nvPr/>
        </p:nvSpPr>
        <p:spPr>
          <a:xfrm>
            <a:off x="324704" y="3080088"/>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lumMod val="85000"/>
                    <a:lumOff val="15000"/>
                  </a:schemeClr>
                </a:solidFill>
              </a:rPr>
              <a:t>xfa</a:t>
            </a:r>
            <a:endParaRPr lang="en-GB" sz="5400" b="1" dirty="0">
              <a:solidFill>
                <a:schemeClr val="tx1">
                  <a:lumMod val="85000"/>
                  <a:lumOff val="15000"/>
                </a:schemeClr>
              </a:solidFill>
            </a:endParaRPr>
          </a:p>
        </p:txBody>
      </p:sp>
      <p:sp>
        <p:nvSpPr>
          <p:cNvPr id="7" name="Oval 6"/>
          <p:cNvSpPr/>
          <p:nvPr/>
        </p:nvSpPr>
        <p:spPr>
          <a:xfrm>
            <a:off x="539552" y="486916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tx1">
                    <a:lumMod val="85000"/>
                    <a:lumOff val="15000"/>
                  </a:schemeClr>
                </a:solidFill>
              </a:rPr>
              <a:t>t</a:t>
            </a:r>
            <a:r>
              <a:rPr lang="en-GB" sz="2800" b="1" dirty="0" err="1" smtClean="0">
                <a:solidFill>
                  <a:schemeClr val="tx1">
                    <a:lumMod val="85000"/>
                    <a:lumOff val="15000"/>
                  </a:schemeClr>
                </a:solidFill>
              </a:rPr>
              <a:t>as</a:t>
            </a:r>
            <a:r>
              <a:rPr lang="en-GB" sz="2800" b="1" dirty="0" smtClean="0">
                <a:solidFill>
                  <a:schemeClr val="tx1">
                    <a:lumMod val="85000"/>
                    <a:lumOff val="15000"/>
                  </a:schemeClr>
                </a:solidFill>
              </a:rPr>
              <a:t> OK?</a:t>
            </a:r>
            <a:endParaRPr lang="en-GB" sz="2800" b="1" dirty="0">
              <a:solidFill>
                <a:schemeClr val="tx1">
                  <a:lumMod val="85000"/>
                  <a:lumOff val="15000"/>
                </a:schemeClr>
              </a:solidFill>
            </a:endParaRPr>
          </a:p>
        </p:txBody>
      </p:sp>
      <p:sp>
        <p:nvSpPr>
          <p:cNvPr id="8" name="Oval 7"/>
          <p:cNvSpPr/>
          <p:nvPr/>
        </p:nvSpPr>
        <p:spPr>
          <a:xfrm>
            <a:off x="6660232" y="3099540"/>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lumMod val="85000"/>
                    <a:lumOff val="15000"/>
                  </a:schemeClr>
                </a:solidFill>
              </a:rPr>
              <a:t>salu2</a:t>
            </a:r>
            <a:endParaRPr lang="en-GB" sz="3600" b="1" dirty="0">
              <a:solidFill>
                <a:schemeClr val="tx1">
                  <a:lumMod val="85000"/>
                  <a:lumOff val="15000"/>
                </a:schemeClr>
              </a:solidFill>
            </a:endParaRPr>
          </a:p>
        </p:txBody>
      </p:sp>
      <p:sp>
        <p:nvSpPr>
          <p:cNvPr id="9" name="Oval 8"/>
          <p:cNvSpPr/>
          <p:nvPr/>
        </p:nvSpPr>
        <p:spPr>
          <a:xfrm>
            <a:off x="6670556" y="5013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lumMod val="85000"/>
                    <a:lumOff val="15000"/>
                  </a:schemeClr>
                </a:solidFill>
              </a:rPr>
              <a:t>bs</a:t>
            </a:r>
            <a:endParaRPr lang="en-GB" sz="5400" b="1" dirty="0">
              <a:solidFill>
                <a:schemeClr val="tx1">
                  <a:lumMod val="85000"/>
                  <a:lumOff val="15000"/>
                </a:schemeClr>
              </a:solidFill>
            </a:endParaRPr>
          </a:p>
        </p:txBody>
      </p:sp>
      <p:sp>
        <p:nvSpPr>
          <p:cNvPr id="10" name="Rectangle 9"/>
          <p:cNvSpPr/>
          <p:nvPr/>
        </p:nvSpPr>
        <p:spPr>
          <a:xfrm>
            <a:off x="2843808" y="1203750"/>
            <a:ext cx="3312368" cy="4968552"/>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a:stCxn id="3" idx="6"/>
          </p:cNvCxnSpPr>
          <p:nvPr/>
        </p:nvCxnSpPr>
        <p:spPr>
          <a:xfrm>
            <a:off x="2339752" y="1916832"/>
            <a:ext cx="576064" cy="13681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p:cNvCxnSpPr>
          <p:nvPr/>
        </p:nvCxnSpPr>
        <p:spPr>
          <a:xfrm>
            <a:off x="2124904" y="3584144"/>
            <a:ext cx="790912" cy="20771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39752" y="1772816"/>
            <a:ext cx="576064" cy="3600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84168" y="1916832"/>
            <a:ext cx="576064" cy="21908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084168" y="2420888"/>
            <a:ext cx="576064" cy="12241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940152" y="4869160"/>
            <a:ext cx="718964" cy="6206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9089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640960" cy="646331"/>
          </a:xfrm>
          <a:prstGeom prst="rect">
            <a:avLst/>
          </a:prstGeom>
          <a:solidFill>
            <a:schemeClr val="tx1">
              <a:lumMod val="85000"/>
              <a:lumOff val="15000"/>
            </a:schemeClr>
          </a:solidFill>
        </p:spPr>
        <p:txBody>
          <a:bodyPr wrap="square" rtlCol="0">
            <a:spAutoFit/>
          </a:bodyPr>
          <a:lstStyle/>
          <a:p>
            <a:pPr algn="ctr"/>
            <a:r>
              <a:rPr lang="en-GB" sz="3600" b="1" dirty="0" smtClean="0">
                <a:solidFill>
                  <a:srgbClr val="FFFFCC"/>
                </a:solidFill>
              </a:rPr>
              <a:t>¿</a:t>
            </a:r>
            <a:r>
              <a:rPr lang="en-GB" sz="3600" b="1" dirty="0" err="1" smtClean="0">
                <a:solidFill>
                  <a:srgbClr val="FFFFCC"/>
                </a:solidFill>
              </a:rPr>
              <a:t>Cómo</a:t>
            </a:r>
            <a:r>
              <a:rPr lang="en-GB" sz="3600" b="1" dirty="0" smtClean="0">
                <a:solidFill>
                  <a:srgbClr val="FFFFCC"/>
                </a:solidFill>
              </a:rPr>
              <a:t> </a:t>
            </a:r>
            <a:r>
              <a:rPr lang="en-GB" sz="3600" b="1" dirty="0" err="1" smtClean="0">
                <a:solidFill>
                  <a:srgbClr val="FFFFCC"/>
                </a:solidFill>
              </a:rPr>
              <a:t>mandar</a:t>
            </a:r>
            <a:r>
              <a:rPr lang="en-GB" sz="3600" b="1" dirty="0" smtClean="0">
                <a:solidFill>
                  <a:srgbClr val="FFFFCC"/>
                </a:solidFill>
              </a:rPr>
              <a:t> un SMS en </a:t>
            </a:r>
            <a:r>
              <a:rPr lang="en-GB" sz="3600" b="1" dirty="0" err="1" smtClean="0">
                <a:solidFill>
                  <a:srgbClr val="FFFFCC"/>
                </a:solidFill>
              </a:rPr>
              <a:t>español</a:t>
            </a:r>
            <a:r>
              <a:rPr lang="en-GB" sz="3600" b="1" dirty="0" smtClean="0">
                <a:solidFill>
                  <a:srgbClr val="FFFFCC"/>
                </a:solidFill>
              </a:rPr>
              <a:t>?</a:t>
            </a:r>
            <a:endParaRPr lang="en-GB" sz="3600" b="1" dirty="0">
              <a:solidFill>
                <a:srgbClr val="FFFFCC"/>
              </a:solidFill>
            </a:endParaRPr>
          </a:p>
        </p:txBody>
      </p:sp>
      <p:sp>
        <p:nvSpPr>
          <p:cNvPr id="3" name="TextBox 2"/>
          <p:cNvSpPr txBox="1"/>
          <p:nvPr/>
        </p:nvSpPr>
        <p:spPr>
          <a:xfrm>
            <a:off x="179512" y="1124744"/>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1.  ‘e’, ‘</a:t>
            </a:r>
            <a:r>
              <a:rPr lang="en-GB" sz="2800" dirty="0" err="1" smtClean="0">
                <a:solidFill>
                  <a:srgbClr val="FFFFCC"/>
                </a:solidFill>
              </a:rPr>
              <a:t>es</a:t>
            </a:r>
            <a:r>
              <a:rPr lang="en-GB" sz="2800" dirty="0" smtClean="0">
                <a:solidFill>
                  <a:srgbClr val="FFFFCC"/>
                </a:solidFill>
              </a:rPr>
              <a:t>’ y la ‘d’ entre </a:t>
            </a:r>
            <a:r>
              <a:rPr lang="en-GB" sz="2800" dirty="0" err="1" smtClean="0">
                <a:solidFill>
                  <a:srgbClr val="FFFFCC"/>
                </a:solidFill>
              </a:rPr>
              <a:t>vocales</a:t>
            </a:r>
            <a:r>
              <a:rPr lang="en-GB" sz="2800" dirty="0" smtClean="0">
                <a:solidFill>
                  <a:srgbClr val="FFFFCC"/>
                </a:solidFill>
              </a:rPr>
              <a:t> </a:t>
            </a:r>
            <a:r>
              <a:rPr lang="en-GB" sz="2800" dirty="0" err="1" smtClean="0">
                <a:solidFill>
                  <a:srgbClr val="FFFFCC"/>
                </a:solidFill>
              </a:rPr>
              <a:t>desaparecen</a:t>
            </a:r>
            <a:endParaRPr lang="en-GB" sz="2800" dirty="0">
              <a:solidFill>
                <a:srgbClr val="FFFFCC"/>
              </a:solidFill>
            </a:endParaRPr>
          </a:p>
        </p:txBody>
      </p:sp>
      <p:sp>
        <p:nvSpPr>
          <p:cNvPr id="4" name="TextBox 3"/>
          <p:cNvSpPr txBox="1"/>
          <p:nvPr/>
        </p:nvSpPr>
        <p:spPr>
          <a:xfrm>
            <a:off x="107504" y="175365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estoy</a:t>
            </a:r>
            <a:r>
              <a:rPr lang="en-GB" sz="2800" dirty="0" smtClean="0">
                <a:solidFill>
                  <a:schemeClr val="tx1">
                    <a:lumMod val="85000"/>
                    <a:lumOff val="15000"/>
                  </a:schemeClr>
                </a:solidFill>
              </a:rPr>
              <a:t> </a:t>
            </a:r>
            <a:r>
              <a:rPr lang="en-GB" sz="2800" dirty="0" smtClean="0">
                <a:solidFill>
                  <a:schemeClr val="tx1">
                    <a:lumMod val="85000"/>
                    <a:lumOff val="15000"/>
                  </a:schemeClr>
                </a:solidFill>
                <a:sym typeface="Wingdings" pitchFamily="2" charset="2"/>
              </a:rPr>
              <a:t> toy/</a:t>
            </a:r>
            <a:r>
              <a:rPr lang="en-GB" sz="2800" dirty="0" err="1" smtClean="0">
                <a:solidFill>
                  <a:schemeClr val="tx1">
                    <a:lumMod val="85000"/>
                    <a:lumOff val="15000"/>
                  </a:schemeClr>
                </a:solidFill>
                <a:sym typeface="Wingdings" pitchFamily="2" charset="2"/>
              </a:rPr>
              <a:t>toi</a:t>
            </a:r>
            <a:r>
              <a:rPr lang="en-GB" sz="2800" dirty="0" smtClean="0">
                <a:solidFill>
                  <a:schemeClr val="tx1">
                    <a:lumMod val="85000"/>
                    <a:lumOff val="15000"/>
                  </a:schemeClr>
                </a:solidFill>
                <a:sym typeface="Wingdings" pitchFamily="2" charset="2"/>
              </a:rPr>
              <a:t> / </a:t>
            </a:r>
            <a:r>
              <a:rPr lang="en-GB" sz="2800" dirty="0" err="1" smtClean="0">
                <a:solidFill>
                  <a:schemeClr val="tx1">
                    <a:lumMod val="85000"/>
                    <a:lumOff val="15000"/>
                  </a:schemeClr>
                </a:solidFill>
                <a:sym typeface="Wingdings" pitchFamily="2" charset="2"/>
              </a:rPr>
              <a:t>espera</a:t>
            </a:r>
            <a:r>
              <a:rPr lang="en-GB" sz="2800" dirty="0" smtClean="0">
                <a:solidFill>
                  <a:schemeClr val="tx1">
                    <a:lumMod val="85000"/>
                    <a:lumOff val="15000"/>
                  </a:schemeClr>
                </a:solidFill>
                <a:sym typeface="Wingdings" pitchFamily="2" charset="2"/>
              </a:rPr>
              <a:t>  </a:t>
            </a:r>
            <a:r>
              <a:rPr lang="en-GB" sz="2800" dirty="0" err="1" smtClean="0">
                <a:solidFill>
                  <a:schemeClr val="tx1">
                    <a:lumMod val="85000"/>
                    <a:lumOff val="15000"/>
                  </a:schemeClr>
                </a:solidFill>
                <a:sym typeface="Wingdings" pitchFamily="2" charset="2"/>
              </a:rPr>
              <a:t>pera</a:t>
            </a:r>
            <a:r>
              <a:rPr lang="en-GB" sz="2800" dirty="0" smtClean="0">
                <a:solidFill>
                  <a:schemeClr val="tx1">
                    <a:lumMod val="85000"/>
                    <a:lumOff val="15000"/>
                  </a:schemeClr>
                </a:solidFill>
                <a:sym typeface="Wingdings" pitchFamily="2" charset="2"/>
              </a:rPr>
              <a:t> / </a:t>
            </a:r>
            <a:r>
              <a:rPr lang="en-GB" sz="2800" dirty="0" err="1" smtClean="0">
                <a:solidFill>
                  <a:schemeClr val="tx1">
                    <a:lumMod val="85000"/>
                    <a:lumOff val="15000"/>
                  </a:schemeClr>
                </a:solidFill>
                <a:sym typeface="Wingdings" pitchFamily="2" charset="2"/>
              </a:rPr>
              <a:t>todo</a:t>
            </a:r>
            <a:r>
              <a:rPr lang="en-GB" sz="2800" dirty="0" smtClean="0">
                <a:solidFill>
                  <a:schemeClr val="tx1">
                    <a:lumMod val="85000"/>
                    <a:lumOff val="15000"/>
                  </a:schemeClr>
                </a:solidFill>
                <a:sym typeface="Wingdings" pitchFamily="2" charset="2"/>
              </a:rPr>
              <a:t>  too</a:t>
            </a:r>
            <a:endParaRPr lang="en-GB" sz="2800" dirty="0">
              <a:solidFill>
                <a:schemeClr val="tx1">
                  <a:lumMod val="85000"/>
                  <a:lumOff val="15000"/>
                </a:schemeClr>
              </a:solidFill>
            </a:endParaRPr>
          </a:p>
        </p:txBody>
      </p:sp>
      <p:sp>
        <p:nvSpPr>
          <p:cNvPr id="5" name="TextBox 4"/>
          <p:cNvSpPr txBox="1"/>
          <p:nvPr/>
        </p:nvSpPr>
        <p:spPr>
          <a:xfrm>
            <a:off x="179512" y="2473732"/>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2. </a:t>
            </a:r>
            <a:r>
              <a:rPr lang="en-US" sz="2800" dirty="0" err="1" smtClean="0">
                <a:solidFill>
                  <a:srgbClr val="FFFFCC"/>
                </a:solidFill>
              </a:rPr>
              <a:t>Unas</a:t>
            </a:r>
            <a:r>
              <a:rPr lang="en-US" sz="2800" dirty="0" smtClean="0">
                <a:solidFill>
                  <a:srgbClr val="FFFFCC"/>
                </a:solidFill>
              </a:rPr>
              <a:t>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cambian</a:t>
            </a:r>
            <a:r>
              <a:rPr lang="en-US" sz="2800" dirty="0" smtClean="0">
                <a:solidFill>
                  <a:srgbClr val="FFFFCC"/>
                </a:solidFill>
              </a:rPr>
              <a:t>:  ‘c’ y ‘q’ </a:t>
            </a:r>
            <a:r>
              <a:rPr lang="en-US" sz="2800" dirty="0" smtClean="0">
                <a:solidFill>
                  <a:srgbClr val="FFFFCC"/>
                </a:solidFill>
                <a:sym typeface="Wingdings" pitchFamily="2" charset="2"/>
              </a:rPr>
              <a:t> ‘k’  / ‘y’  ‘I’ / ‘</a:t>
            </a:r>
            <a:r>
              <a:rPr lang="en-US" sz="2800" dirty="0" err="1" smtClean="0">
                <a:solidFill>
                  <a:srgbClr val="FFFFCC"/>
                </a:solidFill>
                <a:sym typeface="Wingdings" pitchFamily="2" charset="2"/>
              </a:rPr>
              <a:t>ch</a:t>
            </a:r>
            <a:r>
              <a:rPr lang="en-US" sz="2800" dirty="0" smtClean="0">
                <a:solidFill>
                  <a:srgbClr val="FFFFCC"/>
                </a:solidFill>
                <a:sym typeface="Wingdings" pitchFamily="2" charset="2"/>
              </a:rPr>
              <a:t>’  </a:t>
            </a:r>
            <a:r>
              <a:rPr lang="en-US" sz="2800" dirty="0">
                <a:solidFill>
                  <a:srgbClr val="FFFFCC"/>
                </a:solidFill>
                <a:sym typeface="Wingdings" pitchFamily="2" charset="2"/>
              </a:rPr>
              <a:t> </a:t>
            </a:r>
            <a:r>
              <a:rPr lang="en-US" sz="2800" dirty="0" smtClean="0">
                <a:solidFill>
                  <a:srgbClr val="FFFFCC"/>
                </a:solidFill>
                <a:sym typeface="Wingdings" pitchFamily="2" charset="2"/>
              </a:rPr>
              <a:t>‘x’</a:t>
            </a:r>
          </a:p>
        </p:txBody>
      </p:sp>
      <p:sp>
        <p:nvSpPr>
          <p:cNvPr id="6" name="TextBox 5"/>
          <p:cNvSpPr txBox="1"/>
          <p:nvPr/>
        </p:nvSpPr>
        <p:spPr>
          <a:xfrm>
            <a:off x="107504" y="3068960"/>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err="1" smtClean="0"/>
              <a:t>quiero</a:t>
            </a:r>
            <a:r>
              <a:rPr lang="en-US" sz="2800" dirty="0" smtClean="0"/>
              <a:t> → </a:t>
            </a:r>
            <a:r>
              <a:rPr lang="en-US" sz="2800" dirty="0" err="1" smtClean="0"/>
              <a:t>kiero</a:t>
            </a:r>
            <a:r>
              <a:rPr lang="en-US" sz="2800" dirty="0" smtClean="0"/>
              <a:t>, </a:t>
            </a:r>
            <a:r>
              <a:rPr lang="en-US" sz="2800" dirty="0" err="1" smtClean="0"/>
              <a:t>quién</a:t>
            </a:r>
            <a:r>
              <a:rPr lang="en-US" sz="2800" dirty="0" smtClean="0"/>
              <a:t> → </a:t>
            </a:r>
            <a:r>
              <a:rPr lang="en-US" sz="2800" dirty="0" err="1" smtClean="0"/>
              <a:t>kien</a:t>
            </a:r>
            <a:r>
              <a:rPr lang="en-US" sz="2800" dirty="0" smtClean="0"/>
              <a:t>, </a:t>
            </a:r>
            <a:r>
              <a:rPr lang="en-US" sz="2800" dirty="0" err="1" smtClean="0"/>
              <a:t>escucha</a:t>
            </a:r>
            <a:r>
              <a:rPr lang="en-US" sz="2800" dirty="0" smtClean="0"/>
              <a:t> → </a:t>
            </a:r>
            <a:r>
              <a:rPr lang="en-US" sz="2800" dirty="0" err="1" smtClean="0"/>
              <a:t>kuxa</a:t>
            </a:r>
            <a:r>
              <a:rPr lang="en-US" sz="2800" dirty="0" smtClean="0"/>
              <a:t> </a:t>
            </a:r>
            <a:endParaRPr lang="en-GB" sz="2800" dirty="0"/>
          </a:p>
        </p:txBody>
      </p:sp>
      <p:sp>
        <p:nvSpPr>
          <p:cNvPr id="7" name="TextBox 6"/>
          <p:cNvSpPr txBox="1"/>
          <p:nvPr/>
        </p:nvSpPr>
        <p:spPr>
          <a:xfrm>
            <a:off x="179512" y="3789040"/>
            <a:ext cx="8892480" cy="523220"/>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3</a:t>
            </a:r>
            <a:r>
              <a:rPr lang="en-US" sz="2800" dirty="0" smtClean="0">
                <a:solidFill>
                  <a:srgbClr val="FFFFCC"/>
                </a:solidFill>
              </a:rPr>
              <a:t>. </a:t>
            </a:r>
            <a:r>
              <a:rPr lang="en-US" sz="2800" dirty="0" err="1" smtClean="0">
                <a:solidFill>
                  <a:srgbClr val="FFFFCC"/>
                </a:solidFill>
              </a:rPr>
              <a:t>Siglas</a:t>
            </a:r>
            <a:r>
              <a:rPr lang="en-US" sz="2800" dirty="0" smtClean="0">
                <a:solidFill>
                  <a:srgbClr val="FFFFCC"/>
                </a:solidFill>
              </a:rPr>
              <a:t> (initials)</a:t>
            </a:r>
            <a:endParaRPr lang="en-US" sz="2800" dirty="0" smtClean="0">
              <a:solidFill>
                <a:srgbClr val="FFFFCC"/>
              </a:solidFill>
              <a:sym typeface="Wingdings" pitchFamily="2" charset="2"/>
            </a:endParaRPr>
          </a:p>
        </p:txBody>
      </p:sp>
      <p:sp>
        <p:nvSpPr>
          <p:cNvPr id="8" name="TextBox 7"/>
          <p:cNvSpPr txBox="1"/>
          <p:nvPr/>
        </p:nvSpPr>
        <p:spPr>
          <a:xfrm>
            <a:off x="162320" y="4437112"/>
            <a:ext cx="8964488" cy="954107"/>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err="1" smtClean="0"/>
              <a:t>tkm</a:t>
            </a:r>
            <a:r>
              <a:rPr lang="en-US" sz="2800" dirty="0" smtClean="0"/>
              <a:t> </a:t>
            </a:r>
            <a:r>
              <a:rPr lang="en-US" sz="2800" dirty="0" smtClean="0">
                <a:sym typeface="Wingdings" pitchFamily="2" charset="2"/>
              </a:rPr>
              <a:t> </a:t>
            </a:r>
            <a:r>
              <a:rPr lang="en-US" sz="2800" dirty="0" err="1" smtClean="0">
                <a:sym typeface="Wingdings" pitchFamily="2" charset="2"/>
              </a:rPr>
              <a:t>te</a:t>
            </a:r>
            <a:r>
              <a:rPr lang="en-US" sz="2800" dirty="0" smtClean="0">
                <a:sym typeface="Wingdings" pitchFamily="2" charset="2"/>
              </a:rPr>
              <a:t> </a:t>
            </a:r>
            <a:r>
              <a:rPr lang="en-US" sz="2800" dirty="0" err="1" smtClean="0">
                <a:sym typeface="Wingdings" pitchFamily="2" charset="2"/>
              </a:rPr>
              <a:t>quiero</a:t>
            </a:r>
            <a:r>
              <a:rPr lang="en-US" sz="2800" dirty="0" smtClean="0">
                <a:sym typeface="Wingdings" pitchFamily="2" charset="2"/>
              </a:rPr>
              <a:t> mucho / </a:t>
            </a:r>
            <a:r>
              <a:rPr lang="en-US" sz="2800" dirty="0" err="1" smtClean="0">
                <a:sym typeface="Wingdings" pitchFamily="2" charset="2"/>
              </a:rPr>
              <a:t>tki</a:t>
            </a:r>
            <a:r>
              <a:rPr lang="en-US" sz="2800" dirty="0" smtClean="0">
                <a:sym typeface="Wingdings" pitchFamily="2" charset="2"/>
              </a:rPr>
              <a:t>  </a:t>
            </a:r>
            <a:r>
              <a:rPr lang="en-US" sz="2800" dirty="0" err="1" smtClean="0">
                <a:sym typeface="Wingdings" pitchFamily="2" charset="2"/>
              </a:rPr>
              <a:t>tengo</a:t>
            </a:r>
            <a:r>
              <a:rPr lang="en-US" sz="2800" dirty="0" smtClean="0">
                <a:sym typeface="Wingdings" pitchFamily="2" charset="2"/>
              </a:rPr>
              <a:t> </a:t>
            </a:r>
            <a:r>
              <a:rPr lang="en-US" sz="2800" dirty="0" err="1" smtClean="0">
                <a:sym typeface="Wingdings" pitchFamily="2" charset="2"/>
              </a:rPr>
              <a:t>que</a:t>
            </a:r>
            <a:r>
              <a:rPr lang="en-US" sz="2800" dirty="0" smtClean="0">
                <a:sym typeface="Wingdings" pitchFamily="2" charset="2"/>
              </a:rPr>
              <a:t> </a:t>
            </a:r>
            <a:r>
              <a:rPr lang="en-US" sz="2800" dirty="0" err="1" smtClean="0">
                <a:sym typeface="Wingdings" pitchFamily="2" charset="2"/>
              </a:rPr>
              <a:t>irme</a:t>
            </a:r>
            <a:r>
              <a:rPr lang="en-US" sz="2800" dirty="0" smtClean="0">
                <a:sym typeface="Wingdings" pitchFamily="2" charset="2"/>
              </a:rPr>
              <a:t/>
            </a:r>
            <a:br>
              <a:rPr lang="en-US" sz="2800" dirty="0" smtClean="0">
                <a:sym typeface="Wingdings" pitchFamily="2" charset="2"/>
              </a:rPr>
            </a:br>
            <a:r>
              <a:rPr lang="en-US" sz="2800" dirty="0" err="1" smtClean="0">
                <a:sym typeface="Wingdings" pitchFamily="2" charset="2"/>
              </a:rPr>
              <a:t>nph</a:t>
            </a:r>
            <a:r>
              <a:rPr lang="en-US" sz="2800" dirty="0" smtClean="0">
                <a:sym typeface="Wingdings" pitchFamily="2" charset="2"/>
              </a:rPr>
              <a:t>  no </a:t>
            </a:r>
            <a:r>
              <a:rPr lang="en-US" sz="2800" dirty="0" err="1" smtClean="0">
                <a:sym typeface="Wingdings" pitchFamily="2" charset="2"/>
              </a:rPr>
              <a:t>puedo</a:t>
            </a:r>
            <a:r>
              <a:rPr lang="en-US" sz="2800" dirty="0" smtClean="0">
                <a:sym typeface="Wingdings" pitchFamily="2" charset="2"/>
              </a:rPr>
              <a:t> </a:t>
            </a:r>
            <a:r>
              <a:rPr lang="en-US" sz="2800" dirty="0" err="1" smtClean="0">
                <a:sym typeface="Wingdings" pitchFamily="2" charset="2"/>
              </a:rPr>
              <a:t>hablar</a:t>
            </a:r>
            <a:r>
              <a:rPr lang="en-US" sz="2800" dirty="0" smtClean="0">
                <a:sym typeface="Wingdings" pitchFamily="2" charset="2"/>
              </a:rPr>
              <a:t> / </a:t>
            </a:r>
            <a:r>
              <a:rPr lang="en-US" sz="2800" dirty="0" err="1" smtClean="0">
                <a:sym typeface="Wingdings" pitchFamily="2" charset="2"/>
              </a:rPr>
              <a:t>npn</a:t>
            </a:r>
            <a:r>
              <a:rPr lang="en-US" sz="2800" dirty="0" smtClean="0">
                <a:sym typeface="Wingdings" pitchFamily="2" charset="2"/>
              </a:rPr>
              <a:t>  no </a:t>
            </a:r>
            <a:r>
              <a:rPr lang="en-US" sz="2800" dirty="0" err="1" smtClean="0">
                <a:sym typeface="Wingdings" pitchFamily="2" charset="2"/>
              </a:rPr>
              <a:t>pasa</a:t>
            </a:r>
            <a:r>
              <a:rPr lang="en-US" sz="2800" dirty="0" smtClean="0">
                <a:sym typeface="Wingdings" pitchFamily="2" charset="2"/>
              </a:rPr>
              <a:t> nada</a:t>
            </a:r>
            <a:endParaRPr lang="en-GB" sz="2800" dirty="0"/>
          </a:p>
        </p:txBody>
      </p:sp>
      <p:sp>
        <p:nvSpPr>
          <p:cNvPr id="9" name="TextBox 8"/>
          <p:cNvSpPr txBox="1"/>
          <p:nvPr/>
        </p:nvSpPr>
        <p:spPr>
          <a:xfrm>
            <a:off x="179512" y="549806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4. </a:t>
            </a:r>
            <a:r>
              <a:rPr lang="en-US" sz="2800" dirty="0" err="1" smtClean="0">
                <a:solidFill>
                  <a:srgbClr val="FFFFCC"/>
                </a:solidFill>
              </a:rPr>
              <a:t>Letras</a:t>
            </a:r>
            <a:r>
              <a:rPr lang="en-US" sz="2800" dirty="0" smtClean="0">
                <a:solidFill>
                  <a:srgbClr val="FFFFCC"/>
                </a:solidFill>
              </a:rPr>
              <a:t> </a:t>
            </a:r>
            <a:r>
              <a:rPr lang="en-US" sz="2800" dirty="0" err="1" smtClean="0">
                <a:solidFill>
                  <a:srgbClr val="FFFFCC"/>
                </a:solidFill>
              </a:rPr>
              <a:t>que</a:t>
            </a:r>
            <a:r>
              <a:rPr lang="en-US" sz="2800" dirty="0" smtClean="0">
                <a:solidFill>
                  <a:srgbClr val="FFFFCC"/>
                </a:solidFill>
              </a:rPr>
              <a:t> </a:t>
            </a:r>
            <a:r>
              <a:rPr lang="en-US" sz="2800" dirty="0" err="1" smtClean="0">
                <a:solidFill>
                  <a:srgbClr val="FFFFCC"/>
                </a:solidFill>
              </a:rPr>
              <a:t>hablan</a:t>
            </a:r>
            <a:endParaRPr lang="en-US" sz="2800" dirty="0" smtClean="0">
              <a:solidFill>
                <a:srgbClr val="FFFFCC"/>
              </a:solidFill>
              <a:sym typeface="Wingdings" pitchFamily="2" charset="2"/>
            </a:endParaRPr>
          </a:p>
        </p:txBody>
      </p:sp>
      <p:sp>
        <p:nvSpPr>
          <p:cNvPr id="10" name="TextBox 9"/>
          <p:cNvSpPr txBox="1"/>
          <p:nvPr/>
        </p:nvSpPr>
        <p:spPr>
          <a:xfrm>
            <a:off x="179512" y="6147301"/>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smtClean="0"/>
              <a:t>bb </a:t>
            </a:r>
            <a:r>
              <a:rPr lang="en-US" sz="2800" dirty="0" smtClean="0">
                <a:sym typeface="Wingdings" pitchFamily="2" charset="2"/>
              </a:rPr>
              <a:t> </a:t>
            </a:r>
            <a:r>
              <a:rPr lang="en-US" sz="2800" dirty="0" err="1" smtClean="0">
                <a:sym typeface="Wingdings" pitchFamily="2" charset="2"/>
              </a:rPr>
              <a:t>bébé</a:t>
            </a:r>
            <a:r>
              <a:rPr lang="en-US" sz="2800" dirty="0" smtClean="0">
                <a:sym typeface="Wingdings" pitchFamily="2" charset="2"/>
              </a:rPr>
              <a:t> / </a:t>
            </a:r>
            <a:r>
              <a:rPr lang="en-US" sz="2800" dirty="0" err="1" smtClean="0">
                <a:sym typeface="Wingdings" pitchFamily="2" charset="2"/>
              </a:rPr>
              <a:t>rs</a:t>
            </a:r>
            <a:r>
              <a:rPr lang="en-US" sz="2800" dirty="0" smtClean="0">
                <a:sym typeface="Wingdings" pitchFamily="2" charset="2"/>
              </a:rPr>
              <a:t>  </a:t>
            </a:r>
            <a:r>
              <a:rPr lang="en-US" sz="2800" dirty="0" err="1" smtClean="0">
                <a:sym typeface="Wingdings" pitchFamily="2" charset="2"/>
              </a:rPr>
              <a:t>eres</a:t>
            </a:r>
            <a:r>
              <a:rPr lang="en-US" sz="2800" dirty="0" smtClean="0">
                <a:sym typeface="Wingdings" pitchFamily="2" charset="2"/>
              </a:rPr>
              <a:t> / </a:t>
            </a:r>
            <a:endParaRPr lang="en-GB" sz="2800" dirty="0"/>
          </a:p>
        </p:txBody>
      </p:sp>
    </p:spTree>
    <p:extLst>
      <p:ext uri="{BB962C8B-B14F-4D97-AF65-F5344CB8AC3E}">
        <p14:creationId xmlns:p14="http://schemas.microsoft.com/office/powerpoint/2010/main" val="655528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92480" cy="523220"/>
          </a:xfrm>
          <a:prstGeom prst="rect">
            <a:avLst/>
          </a:prstGeom>
          <a:solidFill>
            <a:schemeClr val="tx1">
              <a:lumMod val="85000"/>
              <a:lumOff val="15000"/>
            </a:schemeClr>
          </a:solidFill>
        </p:spPr>
        <p:txBody>
          <a:bodyPr wrap="square" rtlCol="0">
            <a:spAutoFit/>
          </a:bodyPr>
          <a:lstStyle/>
          <a:p>
            <a:r>
              <a:rPr lang="en-GB" sz="2800" dirty="0" smtClean="0">
                <a:solidFill>
                  <a:srgbClr val="FFFFCC"/>
                </a:solidFill>
              </a:rPr>
              <a:t>5.  Los </a:t>
            </a:r>
            <a:r>
              <a:rPr lang="en-GB" sz="2800" dirty="0" err="1" smtClean="0">
                <a:solidFill>
                  <a:srgbClr val="FFFFCC"/>
                </a:solidFill>
              </a:rPr>
              <a:t>números</a:t>
            </a:r>
            <a:r>
              <a:rPr lang="en-GB" sz="2800" dirty="0" smtClean="0">
                <a:solidFill>
                  <a:srgbClr val="FFFFCC"/>
                </a:solidFill>
              </a:rPr>
              <a:t> y los </a:t>
            </a:r>
            <a:r>
              <a:rPr lang="en-GB" sz="2800" dirty="0" err="1" smtClean="0">
                <a:solidFill>
                  <a:srgbClr val="FFFFCC"/>
                </a:solidFill>
              </a:rPr>
              <a:t>símbolos</a:t>
            </a:r>
            <a:endParaRPr lang="en-GB" sz="2800" dirty="0">
              <a:solidFill>
                <a:srgbClr val="FFFFCC"/>
              </a:solidFill>
            </a:endParaRPr>
          </a:p>
        </p:txBody>
      </p:sp>
      <p:sp>
        <p:nvSpPr>
          <p:cNvPr id="4" name="TextBox 3"/>
          <p:cNvSpPr txBox="1"/>
          <p:nvPr/>
        </p:nvSpPr>
        <p:spPr>
          <a:xfrm>
            <a:off x="107504" y="745540"/>
            <a:ext cx="8964488" cy="1384995"/>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a:t> x = </a:t>
            </a:r>
            <a:r>
              <a:rPr lang="en-US" sz="2800" dirty="0" err="1"/>
              <a:t>por</a:t>
            </a:r>
            <a:r>
              <a:rPr lang="en-US" sz="2800" dirty="0"/>
              <a:t>, + = mas, and – = </a:t>
            </a:r>
            <a:r>
              <a:rPr lang="en-US" sz="2800" dirty="0" err="1" smtClean="0"/>
              <a:t>menos</a:t>
            </a:r>
            <a:r>
              <a:rPr lang="en-US" sz="2800" dirty="0" smtClean="0"/>
              <a:t> </a:t>
            </a:r>
            <a:endParaRPr lang="en-GB" sz="2800" dirty="0"/>
          </a:p>
          <a:p>
            <a:r>
              <a:rPr lang="es-ES_tradnl" sz="2800" dirty="0" smtClean="0"/>
              <a:t>saludos </a:t>
            </a:r>
            <a:r>
              <a:rPr lang="es-ES_tradnl" sz="2800" dirty="0"/>
              <a:t>→ salu2, recién → re100, besitos → </a:t>
            </a:r>
            <a:r>
              <a:rPr lang="es-ES_tradnl" sz="2800" dirty="0" smtClean="0"/>
              <a:t>b7s, </a:t>
            </a:r>
            <a:r>
              <a:rPr lang="es-ES_tradnl" sz="2800" dirty="0"/>
              <a:t>porque → </a:t>
            </a:r>
            <a:r>
              <a:rPr lang="es-ES_tradnl" sz="2800" dirty="0" err="1"/>
              <a:t>xq</a:t>
            </a:r>
            <a:r>
              <a:rPr lang="es-ES_tradnl" sz="2800" dirty="0"/>
              <a:t>, al menos → al-, demasiado → </a:t>
            </a:r>
            <a:r>
              <a:rPr lang="es-ES_tradnl" sz="2800" dirty="0" smtClean="0"/>
              <a:t>de+sia2</a:t>
            </a:r>
            <a:endParaRPr lang="en-GB" sz="2800" dirty="0"/>
          </a:p>
        </p:txBody>
      </p:sp>
      <p:sp>
        <p:nvSpPr>
          <p:cNvPr id="5" name="TextBox 4"/>
          <p:cNvSpPr txBox="1"/>
          <p:nvPr/>
        </p:nvSpPr>
        <p:spPr>
          <a:xfrm>
            <a:off x="144016" y="2204864"/>
            <a:ext cx="8892480" cy="954107"/>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sym typeface="Wingdings" pitchFamily="2" charset="2"/>
              </a:rPr>
              <a:t>6.  La ‘u’:  ‘</a:t>
            </a:r>
            <a:r>
              <a:rPr lang="en-US" sz="2800" dirty="0" err="1" smtClean="0">
                <a:solidFill>
                  <a:srgbClr val="FFFFCC"/>
                </a:solidFill>
                <a:sym typeface="Wingdings" pitchFamily="2" charset="2"/>
              </a:rPr>
              <a:t>bu</a:t>
            </a:r>
            <a:r>
              <a:rPr lang="en-US" sz="2800" dirty="0" smtClean="0">
                <a:solidFill>
                  <a:srgbClr val="FFFFCC"/>
                </a:solidFill>
                <a:sym typeface="Wingdings" pitchFamily="2" charset="2"/>
              </a:rPr>
              <a:t>’ y ‘</a:t>
            </a:r>
            <a:r>
              <a:rPr lang="en-US" sz="2800" dirty="0" err="1" smtClean="0">
                <a:solidFill>
                  <a:srgbClr val="FFFFCC"/>
                </a:solidFill>
                <a:sym typeface="Wingdings" pitchFamily="2" charset="2"/>
              </a:rPr>
              <a:t>gu</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pierden</a:t>
            </a:r>
            <a:r>
              <a:rPr lang="en-US" sz="2800" dirty="0" smtClean="0">
                <a:solidFill>
                  <a:srgbClr val="FFFFCC"/>
                </a:solidFill>
                <a:sym typeface="Wingdings" pitchFamily="2" charset="2"/>
              </a:rPr>
              <a:t> ‘b’ y ‘g’.  El </a:t>
            </a:r>
            <a:r>
              <a:rPr lang="en-US" sz="2800" dirty="0" err="1" smtClean="0">
                <a:solidFill>
                  <a:srgbClr val="FFFFCC"/>
                </a:solidFill>
                <a:sym typeface="Wingdings" pitchFamily="2" charset="2"/>
              </a:rPr>
              <a:t>sonido</a:t>
            </a:r>
            <a:r>
              <a:rPr lang="en-US" sz="2800" dirty="0" smtClean="0">
                <a:solidFill>
                  <a:srgbClr val="FFFFCC"/>
                </a:solidFill>
                <a:sym typeface="Wingdings" pitchFamily="2" charset="2"/>
              </a:rPr>
              <a:t> ‘u’ se </a:t>
            </a:r>
            <a:r>
              <a:rPr lang="en-US" sz="2800" dirty="0" err="1" smtClean="0">
                <a:solidFill>
                  <a:srgbClr val="FFFFCC"/>
                </a:solidFill>
                <a:sym typeface="Wingdings" pitchFamily="2" charset="2"/>
              </a:rPr>
              <a:t>escribe</a:t>
            </a:r>
            <a:r>
              <a:rPr lang="en-US" sz="2800" dirty="0" smtClean="0">
                <a:solidFill>
                  <a:srgbClr val="FFFFCC"/>
                </a:solidFill>
                <a:sym typeface="Wingdings" pitchFamily="2" charset="2"/>
              </a:rPr>
              <a:t> </a:t>
            </a:r>
            <a:r>
              <a:rPr lang="en-US" sz="2800" dirty="0" err="1" smtClean="0">
                <a:solidFill>
                  <a:srgbClr val="FFFFCC"/>
                </a:solidFill>
                <a:sym typeface="Wingdings" pitchFamily="2" charset="2"/>
              </a:rPr>
              <a:t>como</a:t>
            </a:r>
            <a:r>
              <a:rPr lang="en-US" sz="2800" dirty="0" smtClean="0">
                <a:solidFill>
                  <a:srgbClr val="FFFFCC"/>
                </a:solidFill>
                <a:sym typeface="Wingdings" pitchFamily="2" charset="2"/>
              </a:rPr>
              <a:t> ‘w’</a:t>
            </a:r>
          </a:p>
        </p:txBody>
      </p:sp>
      <p:sp>
        <p:nvSpPr>
          <p:cNvPr id="6" name="TextBox 5"/>
          <p:cNvSpPr txBox="1"/>
          <p:nvPr/>
        </p:nvSpPr>
        <p:spPr>
          <a:xfrm>
            <a:off x="107504" y="321297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s-ES_tradnl" sz="2800" dirty="0" smtClean="0"/>
              <a:t>bueno </a:t>
            </a:r>
            <a:r>
              <a:rPr lang="es-ES_tradnl" sz="2800" dirty="0"/>
              <a:t>→ </a:t>
            </a:r>
            <a:r>
              <a:rPr lang="es-ES_tradnl" sz="2800" dirty="0" err="1"/>
              <a:t>weno</a:t>
            </a:r>
            <a:r>
              <a:rPr lang="es-ES_tradnl" sz="2800" dirty="0"/>
              <a:t>, </a:t>
            </a:r>
            <a:r>
              <a:rPr lang="es-ES_tradnl" sz="2800" dirty="0" smtClean="0"/>
              <a:t>guapo </a:t>
            </a:r>
            <a:r>
              <a:rPr lang="es-ES_tradnl" sz="2800" dirty="0"/>
              <a:t>→ </a:t>
            </a:r>
            <a:r>
              <a:rPr lang="es-ES_tradnl" sz="2800" dirty="0" err="1" smtClean="0"/>
              <a:t>wapo</a:t>
            </a:r>
            <a:endParaRPr lang="en-GB" sz="2800" dirty="0"/>
          </a:p>
        </p:txBody>
      </p:sp>
      <p:sp>
        <p:nvSpPr>
          <p:cNvPr id="7" name="TextBox 6"/>
          <p:cNvSpPr txBox="1"/>
          <p:nvPr/>
        </p:nvSpPr>
        <p:spPr>
          <a:xfrm>
            <a:off x="124696" y="3861048"/>
            <a:ext cx="8892480" cy="523220"/>
          </a:xfrm>
          <a:prstGeom prst="rect">
            <a:avLst/>
          </a:prstGeom>
          <a:solidFill>
            <a:schemeClr val="tx1">
              <a:lumMod val="85000"/>
              <a:lumOff val="15000"/>
            </a:schemeClr>
          </a:solidFill>
        </p:spPr>
        <p:txBody>
          <a:bodyPr wrap="square" rtlCol="0">
            <a:spAutoFit/>
          </a:bodyPr>
          <a:lstStyle/>
          <a:p>
            <a:r>
              <a:rPr lang="en-US" sz="2800" dirty="0" smtClean="0">
                <a:solidFill>
                  <a:srgbClr val="FFFFCC"/>
                </a:solidFill>
              </a:rPr>
              <a:t>7. La </a:t>
            </a:r>
            <a:r>
              <a:rPr lang="en-US" sz="2800" dirty="0" err="1" smtClean="0">
                <a:solidFill>
                  <a:srgbClr val="FFFFCC"/>
                </a:solidFill>
              </a:rPr>
              <a:t>inclusividad</a:t>
            </a:r>
            <a:endParaRPr lang="en-US" sz="2800" dirty="0" smtClean="0">
              <a:solidFill>
                <a:srgbClr val="FFFFCC"/>
              </a:solidFill>
              <a:sym typeface="Wingdings" pitchFamily="2" charset="2"/>
            </a:endParaRPr>
          </a:p>
        </p:txBody>
      </p:sp>
      <p:sp>
        <p:nvSpPr>
          <p:cNvPr id="8" name="TextBox 7"/>
          <p:cNvSpPr txBox="1"/>
          <p:nvPr/>
        </p:nvSpPr>
        <p:spPr>
          <a:xfrm>
            <a:off x="107504" y="4437112"/>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a:t>
            </a:r>
            <a:r>
              <a:rPr lang="en-GB" sz="2800" dirty="0" smtClean="0">
                <a:solidFill>
                  <a:schemeClr val="tx1">
                    <a:lumMod val="85000"/>
                    <a:lumOff val="15000"/>
                  </a:schemeClr>
                </a:solidFill>
              </a:rPr>
              <a:t>.: </a:t>
            </a:r>
            <a:r>
              <a:rPr lang="es-ES_tradnl" sz="2800" dirty="0"/>
              <a:t>amigos/amigas → </a:t>
            </a:r>
            <a:r>
              <a:rPr lang="es-ES_tradnl" sz="2800" dirty="0" err="1"/>
              <a:t>amig@s</a:t>
            </a:r>
            <a:r>
              <a:rPr lang="es-ES_tradnl" sz="2800" dirty="0"/>
              <a:t>, todos/todas → </a:t>
            </a:r>
            <a:r>
              <a:rPr lang="es-ES_tradnl" sz="2800" dirty="0" err="1"/>
              <a:t>tod@s</a:t>
            </a:r>
            <a:endParaRPr lang="en-GB" sz="2800" dirty="0"/>
          </a:p>
        </p:txBody>
      </p:sp>
      <p:sp>
        <p:nvSpPr>
          <p:cNvPr id="9" name="TextBox 8"/>
          <p:cNvSpPr txBox="1"/>
          <p:nvPr/>
        </p:nvSpPr>
        <p:spPr>
          <a:xfrm>
            <a:off x="124696" y="5067181"/>
            <a:ext cx="8892480" cy="954107"/>
          </a:xfrm>
          <a:prstGeom prst="rect">
            <a:avLst/>
          </a:prstGeom>
          <a:solidFill>
            <a:schemeClr val="tx1">
              <a:lumMod val="85000"/>
              <a:lumOff val="15000"/>
            </a:schemeClr>
          </a:solidFill>
        </p:spPr>
        <p:txBody>
          <a:bodyPr wrap="square" rtlCol="0">
            <a:spAutoFit/>
          </a:bodyPr>
          <a:lstStyle/>
          <a:p>
            <a:r>
              <a:rPr lang="en-US" sz="2800" dirty="0">
                <a:solidFill>
                  <a:srgbClr val="FFFFCC"/>
                </a:solidFill>
              </a:rPr>
              <a:t>8</a:t>
            </a:r>
            <a:r>
              <a:rPr lang="en-US" sz="2800" dirty="0" smtClean="0">
                <a:solidFill>
                  <a:srgbClr val="FFFFCC"/>
                </a:solidFill>
              </a:rPr>
              <a:t>. El </a:t>
            </a:r>
            <a:r>
              <a:rPr lang="en-US" sz="2800" dirty="0" err="1" smtClean="0">
                <a:solidFill>
                  <a:srgbClr val="FFFFCC"/>
                </a:solidFill>
              </a:rPr>
              <a:t>uso</a:t>
            </a:r>
            <a:r>
              <a:rPr lang="en-US" sz="2800" dirty="0" smtClean="0">
                <a:solidFill>
                  <a:srgbClr val="FFFFCC"/>
                </a:solidFill>
              </a:rPr>
              <a:t> del </a:t>
            </a:r>
            <a:r>
              <a:rPr lang="en-US" sz="2800" dirty="0" err="1" smtClean="0">
                <a:solidFill>
                  <a:srgbClr val="FFFFCC"/>
                </a:solidFill>
              </a:rPr>
              <a:t>fonético</a:t>
            </a:r>
            <a:r>
              <a:rPr lang="en-US" sz="2800" dirty="0" smtClean="0">
                <a:solidFill>
                  <a:srgbClr val="FFFFCC"/>
                </a:solidFill>
              </a:rPr>
              <a:t> </a:t>
            </a:r>
            <a:r>
              <a:rPr lang="en-US" sz="2800" dirty="0" err="1" smtClean="0">
                <a:solidFill>
                  <a:srgbClr val="FFFFCC"/>
                </a:solidFill>
              </a:rPr>
              <a:t>español</a:t>
            </a:r>
            <a:r>
              <a:rPr lang="en-US" sz="2800" dirty="0" smtClean="0">
                <a:solidFill>
                  <a:srgbClr val="FFFFCC"/>
                </a:solidFill>
              </a:rPr>
              <a:t> </a:t>
            </a:r>
            <a:r>
              <a:rPr lang="en-US" sz="2800" dirty="0" err="1" smtClean="0">
                <a:solidFill>
                  <a:srgbClr val="FFFFCC"/>
                </a:solidFill>
              </a:rPr>
              <a:t>para</a:t>
            </a:r>
            <a:r>
              <a:rPr lang="en-US" sz="2800" dirty="0" smtClean="0">
                <a:solidFill>
                  <a:srgbClr val="FFFFCC"/>
                </a:solidFill>
              </a:rPr>
              <a:t> </a:t>
            </a:r>
            <a:r>
              <a:rPr lang="en-US" sz="2800" dirty="0" err="1" smtClean="0">
                <a:solidFill>
                  <a:srgbClr val="FFFFCC"/>
                </a:solidFill>
              </a:rPr>
              <a:t>comunicar</a:t>
            </a:r>
            <a:r>
              <a:rPr lang="en-US" sz="2800" dirty="0" smtClean="0">
                <a:solidFill>
                  <a:srgbClr val="FFFFCC"/>
                </a:solidFill>
              </a:rPr>
              <a:t> </a:t>
            </a:r>
            <a:r>
              <a:rPr lang="en-US" sz="2800" dirty="0" err="1" smtClean="0">
                <a:solidFill>
                  <a:srgbClr val="FFFFCC"/>
                </a:solidFill>
              </a:rPr>
              <a:t>palabras</a:t>
            </a:r>
            <a:r>
              <a:rPr lang="en-US" sz="2800" dirty="0" smtClean="0">
                <a:solidFill>
                  <a:srgbClr val="FFFFCC"/>
                </a:solidFill>
              </a:rPr>
              <a:t> </a:t>
            </a:r>
            <a:r>
              <a:rPr lang="en-US" sz="2800" dirty="0" err="1" smtClean="0">
                <a:solidFill>
                  <a:srgbClr val="FFFFCC"/>
                </a:solidFill>
              </a:rPr>
              <a:t>inglesas</a:t>
            </a:r>
            <a:endParaRPr lang="en-US" sz="2800" dirty="0" smtClean="0">
              <a:solidFill>
                <a:srgbClr val="FFFFCC"/>
              </a:solidFill>
              <a:sym typeface="Wingdings" pitchFamily="2" charset="2"/>
            </a:endParaRPr>
          </a:p>
        </p:txBody>
      </p:sp>
      <p:sp>
        <p:nvSpPr>
          <p:cNvPr id="10" name="TextBox 9"/>
          <p:cNvSpPr txBox="1"/>
          <p:nvPr/>
        </p:nvSpPr>
        <p:spPr>
          <a:xfrm>
            <a:off x="124696" y="6093296"/>
            <a:ext cx="8964488" cy="523220"/>
          </a:xfrm>
          <a:prstGeom prst="rect">
            <a:avLst/>
          </a:prstGeom>
          <a:noFill/>
          <a:ln>
            <a:solidFill>
              <a:schemeClr val="tx1">
                <a:lumMod val="95000"/>
                <a:lumOff val="5000"/>
              </a:schemeClr>
            </a:solidFill>
          </a:ln>
        </p:spPr>
        <p:txBody>
          <a:bodyPr wrap="square" rtlCol="0">
            <a:spAutoFit/>
          </a:bodyPr>
          <a:lstStyle/>
          <a:p>
            <a:r>
              <a:rPr lang="en-GB" sz="2800" dirty="0" err="1" smtClean="0">
                <a:solidFill>
                  <a:schemeClr val="tx1">
                    <a:lumMod val="85000"/>
                    <a:lumOff val="15000"/>
                  </a:schemeClr>
                </a:solidFill>
              </a:rPr>
              <a:t>Por</a:t>
            </a:r>
            <a:r>
              <a:rPr lang="en-GB" sz="2800" dirty="0" smtClean="0">
                <a:solidFill>
                  <a:schemeClr val="tx1">
                    <a:lumMod val="85000"/>
                    <a:lumOff val="15000"/>
                  </a:schemeClr>
                </a:solidFill>
              </a:rPr>
              <a:t> </a:t>
            </a:r>
            <a:r>
              <a:rPr lang="en-GB" sz="2800" dirty="0" err="1" smtClean="0">
                <a:solidFill>
                  <a:schemeClr val="tx1">
                    <a:lumMod val="85000"/>
                    <a:lumOff val="15000"/>
                  </a:schemeClr>
                </a:solidFill>
              </a:rPr>
              <a:t>ejemplo</a:t>
            </a:r>
            <a:r>
              <a:rPr lang="en-GB" sz="2800" dirty="0" smtClean="0">
                <a:solidFill>
                  <a:schemeClr val="tx1">
                    <a:lumMod val="85000"/>
                    <a:lumOff val="15000"/>
                  </a:schemeClr>
                </a:solidFill>
              </a:rPr>
              <a:t>: </a:t>
            </a:r>
            <a:r>
              <a:rPr lang="en-US" sz="2800" dirty="0" err="1"/>
              <a:t>jelou</a:t>
            </a:r>
            <a:r>
              <a:rPr lang="en-US" sz="2800" dirty="0"/>
              <a:t>, </a:t>
            </a:r>
            <a:r>
              <a:rPr lang="en-US" sz="2800" dirty="0" err="1"/>
              <a:t>japibirdei</a:t>
            </a:r>
            <a:r>
              <a:rPr lang="en-US" sz="2800" dirty="0"/>
              <a:t>, </a:t>
            </a:r>
            <a:r>
              <a:rPr lang="en-US" sz="2800" dirty="0" err="1"/>
              <a:t>sorri</a:t>
            </a:r>
            <a:r>
              <a:rPr lang="en-US" sz="2800" dirty="0"/>
              <a:t>, </a:t>
            </a:r>
            <a:r>
              <a:rPr lang="en-US" sz="2800" dirty="0" err="1"/>
              <a:t>plis</a:t>
            </a:r>
            <a:r>
              <a:rPr lang="en-US" sz="2800" dirty="0"/>
              <a:t>.</a:t>
            </a:r>
            <a:endParaRPr lang="en-GB" sz="2800" dirty="0"/>
          </a:p>
        </p:txBody>
      </p:sp>
    </p:spTree>
    <p:extLst>
      <p:ext uri="{BB962C8B-B14F-4D97-AF65-F5344CB8AC3E}">
        <p14:creationId xmlns:p14="http://schemas.microsoft.com/office/powerpoint/2010/main" val="25147555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99592" y="751176"/>
            <a:ext cx="1800200" cy="1008112"/>
          </a:xfrm>
          <a:prstGeom prst="ellipse">
            <a:avLst/>
          </a:prstGeom>
          <a:solidFill>
            <a:srgbClr val="00B0F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lumMod val="85000"/>
                    <a:lumOff val="15000"/>
                  </a:schemeClr>
                </a:solidFill>
              </a:rPr>
              <a:t>s3</a:t>
            </a:r>
            <a:endParaRPr lang="en-GB" sz="5400" b="1" dirty="0">
              <a:solidFill>
                <a:schemeClr val="tx1">
                  <a:lumMod val="85000"/>
                  <a:lumOff val="15000"/>
                </a:schemeClr>
              </a:solidFill>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5968"/>
            <a:ext cx="4134594" cy="558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084168" y="4653136"/>
            <a:ext cx="2736304" cy="108012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err="1" smtClean="0">
                <a:solidFill>
                  <a:srgbClr val="FFFFCC"/>
                </a:solidFill>
              </a:rPr>
              <a:t>estrés</a:t>
            </a:r>
            <a:endParaRPr lang="en-GB" sz="6000" b="1" dirty="0">
              <a:solidFill>
                <a:srgbClr val="FFFFCC"/>
              </a:solidFill>
            </a:endParaRPr>
          </a:p>
        </p:txBody>
      </p:sp>
    </p:spTree>
    <p:extLst>
      <p:ext uri="{BB962C8B-B14F-4D97-AF65-F5344CB8AC3E}">
        <p14:creationId xmlns:p14="http://schemas.microsoft.com/office/powerpoint/2010/main" val="15977345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476672"/>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Salu2.  </a:t>
            </a:r>
            <a:r>
              <a:rPr lang="en-GB" sz="3200" dirty="0" err="1" smtClean="0">
                <a:solidFill>
                  <a:srgbClr val="FFFFCC"/>
                </a:solidFill>
              </a:rPr>
              <a:t>Mym</a:t>
            </a:r>
            <a:r>
              <a:rPr lang="en-GB" sz="3200" dirty="0" smtClean="0">
                <a:solidFill>
                  <a:srgbClr val="FFFFCC"/>
                </a:solidFill>
              </a:rPr>
              <a:t> Alicia i </a:t>
            </a:r>
            <a:r>
              <a:rPr lang="en-GB" sz="3200" dirty="0" err="1" smtClean="0">
                <a:solidFill>
                  <a:srgbClr val="FFFFCC"/>
                </a:solidFill>
              </a:rPr>
              <a:t>tng</a:t>
            </a:r>
            <a:r>
              <a:rPr lang="en-GB" sz="3200" dirty="0" smtClean="0">
                <a:solidFill>
                  <a:srgbClr val="FFFFCC"/>
                </a:solidFill>
              </a:rPr>
              <a:t> 16 </a:t>
            </a:r>
            <a:r>
              <a:rPr lang="en-GB" sz="3200" dirty="0" err="1" smtClean="0">
                <a:solidFill>
                  <a:srgbClr val="FFFFCC"/>
                </a:solidFill>
              </a:rPr>
              <a:t>añs</a:t>
            </a:r>
            <a:r>
              <a:rPr lang="en-GB" sz="3200" dirty="0" smtClean="0">
                <a:solidFill>
                  <a:srgbClr val="FFFFCC"/>
                </a:solidFill>
              </a:rPr>
              <a:t>.</a:t>
            </a:r>
            <a:endParaRPr lang="en-GB" sz="3200" dirty="0">
              <a:solidFill>
                <a:srgbClr val="FFFFCC"/>
              </a:solidFill>
            </a:endParaRPr>
          </a:p>
        </p:txBody>
      </p:sp>
      <p:sp>
        <p:nvSpPr>
          <p:cNvPr id="4" name="Rectangle 3"/>
          <p:cNvSpPr/>
          <p:nvPr/>
        </p:nvSpPr>
        <p:spPr>
          <a:xfrm>
            <a:off x="179512" y="1349152"/>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Saludos</a:t>
            </a:r>
            <a:r>
              <a:rPr lang="en-GB" sz="3200" b="1" dirty="0" smtClean="0">
                <a:solidFill>
                  <a:schemeClr val="tx1">
                    <a:lumMod val="85000"/>
                    <a:lumOff val="15000"/>
                  </a:schemeClr>
                </a:solidFill>
              </a:rPr>
              <a:t>.  Me </a:t>
            </a:r>
            <a:r>
              <a:rPr lang="en-GB" sz="3200" b="1" dirty="0" err="1" smtClean="0">
                <a:solidFill>
                  <a:schemeClr val="tx1">
                    <a:lumMod val="85000"/>
                    <a:lumOff val="15000"/>
                  </a:schemeClr>
                </a:solidFill>
              </a:rPr>
              <a:t>llamo</a:t>
            </a:r>
            <a:r>
              <a:rPr lang="en-GB" sz="3200" b="1" dirty="0" smtClean="0">
                <a:solidFill>
                  <a:schemeClr val="tx1">
                    <a:lumMod val="85000"/>
                    <a:lumOff val="15000"/>
                  </a:schemeClr>
                </a:solidFill>
              </a:rPr>
              <a:t> Alicia y </a:t>
            </a:r>
            <a:r>
              <a:rPr lang="en-GB" sz="3200" b="1" dirty="0" err="1" smtClean="0">
                <a:solidFill>
                  <a:schemeClr val="tx1">
                    <a:lumMod val="85000"/>
                    <a:lumOff val="15000"/>
                  </a:schemeClr>
                </a:solidFill>
              </a:rPr>
              <a:t>tengo</a:t>
            </a:r>
            <a:r>
              <a:rPr lang="en-GB" sz="3200" b="1" dirty="0" smtClean="0">
                <a:solidFill>
                  <a:schemeClr val="tx1">
                    <a:lumMod val="85000"/>
                    <a:lumOff val="15000"/>
                  </a:schemeClr>
                </a:solidFill>
              </a:rPr>
              <a:t> 16 </a:t>
            </a:r>
            <a:r>
              <a:rPr lang="en-GB" sz="3200" b="1" dirty="0" err="1" smtClean="0">
                <a:solidFill>
                  <a:schemeClr val="tx1">
                    <a:lumMod val="85000"/>
                    <a:lumOff val="15000"/>
                  </a:schemeClr>
                </a:solidFill>
              </a:rPr>
              <a:t>años</a:t>
            </a:r>
            <a:r>
              <a:rPr lang="en-GB" sz="3200" b="1" dirty="0" smtClean="0">
                <a:solidFill>
                  <a:schemeClr val="tx1">
                    <a:lumMod val="85000"/>
                    <a:lumOff val="15000"/>
                  </a:schemeClr>
                </a:solidFill>
              </a:rPr>
              <a:t>.</a:t>
            </a:r>
            <a:endParaRPr lang="en-GB" sz="3200" b="1" dirty="0">
              <a:solidFill>
                <a:schemeClr val="tx1">
                  <a:lumMod val="85000"/>
                  <a:lumOff val="15000"/>
                </a:schemeClr>
              </a:solidFill>
            </a:endParaRPr>
          </a:p>
        </p:txBody>
      </p:sp>
      <p:sp>
        <p:nvSpPr>
          <p:cNvPr id="5" name="Rectangle 4"/>
          <p:cNvSpPr/>
          <p:nvPr/>
        </p:nvSpPr>
        <p:spPr>
          <a:xfrm>
            <a:off x="180829" y="220486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Soy </a:t>
            </a:r>
            <a:r>
              <a:rPr lang="en-GB" sz="3200" dirty="0" err="1" smtClean="0">
                <a:solidFill>
                  <a:srgbClr val="FFFFCC"/>
                </a:solidFill>
              </a:rPr>
              <a:t>tdnt</a:t>
            </a:r>
            <a:r>
              <a:rPr lang="en-GB" sz="3200" dirty="0" smtClean="0">
                <a:solidFill>
                  <a:srgbClr val="FFFFCC"/>
                </a:solidFill>
              </a:rPr>
              <a:t> n l </a:t>
            </a:r>
            <a:r>
              <a:rPr lang="en-GB" sz="3200" dirty="0" err="1" smtClean="0">
                <a:solidFill>
                  <a:srgbClr val="FFFFCC"/>
                </a:solidFill>
              </a:rPr>
              <a:t>nsti</a:t>
            </a:r>
            <a:r>
              <a:rPr lang="en-GB" sz="3200" dirty="0" smtClean="0">
                <a:solidFill>
                  <a:srgbClr val="FFFFCC"/>
                </a:solidFill>
              </a:rPr>
              <a:t> </a:t>
            </a:r>
            <a:r>
              <a:rPr lang="en-GB" sz="3200" dirty="0" err="1" smtClean="0">
                <a:solidFill>
                  <a:srgbClr val="FFFFCC"/>
                </a:solidFill>
              </a:rPr>
              <a:t>CVC</a:t>
            </a:r>
            <a:r>
              <a:rPr lang="en-GB" sz="3200" dirty="0" smtClean="0">
                <a:solidFill>
                  <a:srgbClr val="FFFFCC"/>
                </a:solidFill>
              </a:rPr>
              <a:t> n CB.</a:t>
            </a:r>
            <a:endParaRPr lang="en-GB" sz="3200" dirty="0">
              <a:solidFill>
                <a:srgbClr val="FFFFCC"/>
              </a:solidFill>
            </a:endParaRPr>
          </a:p>
        </p:txBody>
      </p:sp>
      <p:sp>
        <p:nvSpPr>
          <p:cNvPr id="6" name="Rectangle 5"/>
          <p:cNvSpPr/>
          <p:nvPr/>
        </p:nvSpPr>
        <p:spPr>
          <a:xfrm>
            <a:off x="180829" y="3068960"/>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schemeClr val="tx1">
                    <a:lumMod val="85000"/>
                    <a:lumOff val="15000"/>
                  </a:schemeClr>
                </a:solidFill>
              </a:rPr>
              <a:t>Soy </a:t>
            </a:r>
            <a:r>
              <a:rPr lang="en-GB" sz="3200" b="1" dirty="0" err="1" smtClean="0">
                <a:solidFill>
                  <a:schemeClr val="tx1">
                    <a:lumMod val="85000"/>
                    <a:lumOff val="15000"/>
                  </a:schemeClr>
                </a:solidFill>
              </a:rPr>
              <a:t>estudiante</a:t>
            </a:r>
            <a:r>
              <a:rPr lang="en-GB" sz="3200" b="1" dirty="0" smtClean="0">
                <a:solidFill>
                  <a:schemeClr val="tx1">
                    <a:lumMod val="85000"/>
                    <a:lumOff val="15000"/>
                  </a:schemeClr>
                </a:solidFill>
              </a:rPr>
              <a:t> en el </a:t>
            </a:r>
            <a:r>
              <a:rPr lang="en-GB" sz="3200" b="1" dirty="0" err="1" smtClean="0">
                <a:solidFill>
                  <a:schemeClr val="tx1">
                    <a:lumMod val="85000"/>
                    <a:lumOff val="15000"/>
                  </a:schemeClr>
                </a:solidFill>
              </a:rPr>
              <a:t>instituto</a:t>
            </a:r>
            <a:r>
              <a:rPr lang="en-GB" sz="3200" b="1" dirty="0" smtClean="0">
                <a:solidFill>
                  <a:schemeClr val="tx1">
                    <a:lumMod val="85000"/>
                    <a:lumOff val="15000"/>
                  </a:schemeClr>
                </a:solidFill>
              </a:rPr>
              <a:t> Comberton Village College en Cambridgeshire.</a:t>
            </a:r>
            <a:endParaRPr lang="en-GB" sz="3200" b="1" dirty="0">
              <a:solidFill>
                <a:schemeClr val="tx1">
                  <a:lumMod val="85000"/>
                  <a:lumOff val="15000"/>
                </a:schemeClr>
              </a:solidFill>
            </a:endParaRPr>
          </a:p>
        </p:txBody>
      </p:sp>
      <p:sp>
        <p:nvSpPr>
          <p:cNvPr id="7" name="Rectangle 6"/>
          <p:cNvSpPr/>
          <p:nvPr/>
        </p:nvSpPr>
        <p:spPr>
          <a:xfrm>
            <a:off x="141960" y="422108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Tudio</a:t>
            </a:r>
            <a:r>
              <a:rPr lang="en-GB" sz="3200" dirty="0" smtClean="0">
                <a:solidFill>
                  <a:srgbClr val="FFFFCC"/>
                </a:solidFill>
              </a:rPr>
              <a:t> </a:t>
            </a:r>
            <a:r>
              <a:rPr lang="en-GB" sz="3200" dirty="0" err="1" smtClean="0">
                <a:solidFill>
                  <a:srgbClr val="FFFFCC"/>
                </a:solidFill>
              </a:rPr>
              <a:t>mtcs</a:t>
            </a:r>
            <a:r>
              <a:rPr lang="en-GB" sz="3200" dirty="0" smtClean="0">
                <a:solidFill>
                  <a:srgbClr val="FFFFCC"/>
                </a:solidFill>
              </a:rPr>
              <a:t>, </a:t>
            </a:r>
            <a:r>
              <a:rPr lang="en-GB" sz="3200" dirty="0" err="1" smtClean="0">
                <a:solidFill>
                  <a:srgbClr val="FFFFCC"/>
                </a:solidFill>
              </a:rPr>
              <a:t>pñl</a:t>
            </a:r>
            <a:r>
              <a:rPr lang="en-GB" sz="3200" dirty="0" smtClean="0">
                <a:solidFill>
                  <a:srgbClr val="FFFFCC"/>
                </a:solidFill>
              </a:rPr>
              <a:t>, </a:t>
            </a:r>
            <a:r>
              <a:rPr lang="en-GB" sz="3200" dirty="0" err="1" smtClean="0">
                <a:solidFill>
                  <a:srgbClr val="FFFFCC"/>
                </a:solidFill>
              </a:rPr>
              <a:t>ngls</a:t>
            </a:r>
            <a:r>
              <a:rPr lang="en-GB" sz="3200" dirty="0" smtClean="0">
                <a:solidFill>
                  <a:srgbClr val="FFFFCC"/>
                </a:solidFill>
              </a:rPr>
              <a:t>, </a:t>
            </a:r>
            <a:r>
              <a:rPr lang="en-GB" sz="3200" dirty="0" err="1" smtClean="0">
                <a:solidFill>
                  <a:srgbClr val="FFFFCC"/>
                </a:solidFill>
              </a:rPr>
              <a:t>cncs</a:t>
            </a:r>
            <a:r>
              <a:rPr lang="en-GB" sz="3200" dirty="0" smtClean="0">
                <a:solidFill>
                  <a:srgbClr val="FFFFCC"/>
                </a:solidFill>
              </a:rPr>
              <a:t>, </a:t>
            </a:r>
            <a:r>
              <a:rPr lang="en-GB" sz="3200" dirty="0" err="1" smtClean="0">
                <a:solidFill>
                  <a:srgbClr val="FFFFCC"/>
                </a:solidFill>
              </a:rPr>
              <a:t>grf</a:t>
            </a:r>
            <a:r>
              <a:rPr lang="en-GB" sz="3200" dirty="0" smtClean="0">
                <a:solidFill>
                  <a:srgbClr val="FFFFCC"/>
                </a:solidFill>
              </a:rPr>
              <a:t>, </a:t>
            </a:r>
            <a:r>
              <a:rPr lang="en-GB" sz="3200" dirty="0" err="1" smtClean="0">
                <a:solidFill>
                  <a:srgbClr val="FFFFCC"/>
                </a:solidFill>
              </a:rPr>
              <a:t>hst</a:t>
            </a:r>
            <a:r>
              <a:rPr lang="en-GB" sz="3200" dirty="0" smtClean="0">
                <a:solidFill>
                  <a:srgbClr val="FFFFCC"/>
                </a:solidFill>
              </a:rPr>
              <a:t> i rt.</a:t>
            </a:r>
            <a:endParaRPr lang="en-GB" sz="3200" dirty="0">
              <a:solidFill>
                <a:srgbClr val="FFFFCC"/>
              </a:solidFill>
            </a:endParaRPr>
          </a:p>
        </p:txBody>
      </p:sp>
      <p:sp>
        <p:nvSpPr>
          <p:cNvPr id="8" name="Rectangle 7"/>
          <p:cNvSpPr/>
          <p:nvPr/>
        </p:nvSpPr>
        <p:spPr>
          <a:xfrm>
            <a:off x="141960" y="5085184"/>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Estudio</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matemáticas</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español</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inglés</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ciencias</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geografía</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historia</a:t>
            </a:r>
            <a:r>
              <a:rPr lang="en-GB" sz="3200" b="1" dirty="0" smtClean="0">
                <a:solidFill>
                  <a:schemeClr val="tx1">
                    <a:lumMod val="85000"/>
                    <a:lumOff val="15000"/>
                  </a:schemeClr>
                </a:solidFill>
              </a:rPr>
              <a:t> y arte.</a:t>
            </a:r>
            <a:endParaRPr lang="en-GB" sz="3200" b="1" dirty="0">
              <a:solidFill>
                <a:schemeClr val="tx1">
                  <a:lumMod val="85000"/>
                  <a:lumOff val="15000"/>
                </a:schemeClr>
              </a:solidFill>
            </a:endParaRPr>
          </a:p>
        </p:txBody>
      </p:sp>
    </p:spTree>
    <p:extLst>
      <p:ext uri="{BB962C8B-B14F-4D97-AF65-F5344CB8AC3E}">
        <p14:creationId xmlns:p14="http://schemas.microsoft.com/office/powerpoint/2010/main" val="7995157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Tng</a:t>
            </a:r>
            <a:r>
              <a:rPr lang="en-GB" sz="3200" dirty="0" smtClean="0">
                <a:solidFill>
                  <a:srgbClr val="FFFFCC"/>
                </a:solidFill>
              </a:rPr>
              <a:t> 1 </a:t>
            </a:r>
            <a:r>
              <a:rPr lang="en-GB" sz="3200" dirty="0" err="1" smtClean="0">
                <a:solidFill>
                  <a:srgbClr val="FFFFCC"/>
                </a:solidFill>
              </a:rPr>
              <a:t>mpl</a:t>
            </a:r>
            <a:r>
              <a:rPr lang="en-GB" sz="3200" dirty="0" smtClean="0">
                <a:solidFill>
                  <a:srgbClr val="FFFFCC"/>
                </a:solidFill>
              </a:rPr>
              <a:t> </a:t>
            </a:r>
            <a:r>
              <a:rPr lang="en-GB" sz="3200" dirty="0" err="1" smtClean="0">
                <a:solidFill>
                  <a:srgbClr val="FFFFCC"/>
                </a:solidFill>
              </a:rPr>
              <a:t>ls</a:t>
            </a:r>
            <a:r>
              <a:rPr lang="en-GB" sz="3200" dirty="0" smtClean="0">
                <a:solidFill>
                  <a:srgbClr val="FFFFCC"/>
                </a:solidFill>
              </a:rPr>
              <a:t> </a:t>
            </a:r>
            <a:r>
              <a:rPr lang="en-GB" sz="3200" dirty="0" err="1" smtClean="0">
                <a:solidFill>
                  <a:srgbClr val="FFFFCC"/>
                </a:solidFill>
              </a:rPr>
              <a:t>findes</a:t>
            </a:r>
            <a:r>
              <a:rPr lang="en-GB" sz="3200" dirty="0" smtClean="0">
                <a:solidFill>
                  <a:srgbClr val="FFFFCC"/>
                </a:solidFill>
              </a:rPr>
              <a:t> n </a:t>
            </a:r>
            <a:r>
              <a:rPr lang="en-GB" sz="3200" dirty="0" err="1" smtClean="0">
                <a:solidFill>
                  <a:srgbClr val="FFFFCC"/>
                </a:solidFill>
              </a:rPr>
              <a:t>WHSmth</a:t>
            </a:r>
            <a:r>
              <a:rPr lang="en-GB" sz="3200" dirty="0" smtClean="0">
                <a:solidFill>
                  <a:srgbClr val="FFFFCC"/>
                </a:solidFill>
              </a:rPr>
              <a:t>.</a:t>
            </a:r>
            <a:endParaRPr lang="en-GB" sz="3200" dirty="0">
              <a:solidFill>
                <a:srgbClr val="FFFFCC"/>
              </a:solidFill>
            </a:endParaRPr>
          </a:p>
        </p:txBody>
      </p:sp>
      <p:sp>
        <p:nvSpPr>
          <p:cNvPr id="3" name="Rectangle 2"/>
          <p:cNvSpPr/>
          <p:nvPr/>
        </p:nvSpPr>
        <p:spPr>
          <a:xfrm>
            <a:off x="179512" y="1637184"/>
            <a:ext cx="8712968" cy="7200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Tengo</a:t>
            </a:r>
            <a:r>
              <a:rPr lang="en-GB" sz="3200" b="1" dirty="0" smtClean="0">
                <a:solidFill>
                  <a:schemeClr val="tx1">
                    <a:lumMod val="85000"/>
                    <a:lumOff val="15000"/>
                  </a:schemeClr>
                </a:solidFill>
              </a:rPr>
              <a:t> un </a:t>
            </a:r>
            <a:r>
              <a:rPr lang="en-GB" sz="3200" b="1" dirty="0" err="1" smtClean="0">
                <a:solidFill>
                  <a:schemeClr val="tx1">
                    <a:lumMod val="85000"/>
                    <a:lumOff val="15000"/>
                  </a:schemeClr>
                </a:solidFill>
              </a:rPr>
              <a:t>empleo</a:t>
            </a:r>
            <a:r>
              <a:rPr lang="en-GB" sz="3200" b="1" dirty="0" smtClean="0">
                <a:solidFill>
                  <a:schemeClr val="tx1">
                    <a:lumMod val="85000"/>
                    <a:lumOff val="15000"/>
                  </a:schemeClr>
                </a:solidFill>
              </a:rPr>
              <a:t> los fines de </a:t>
            </a:r>
            <a:r>
              <a:rPr lang="en-GB" sz="3200" b="1" dirty="0" err="1" smtClean="0">
                <a:solidFill>
                  <a:schemeClr val="tx1">
                    <a:lumMod val="85000"/>
                    <a:lumOff val="15000"/>
                  </a:schemeClr>
                </a:solidFill>
              </a:rPr>
              <a:t>semana</a:t>
            </a:r>
            <a:r>
              <a:rPr lang="en-GB" sz="3200" b="1" dirty="0">
                <a:solidFill>
                  <a:schemeClr val="tx1">
                    <a:lumMod val="85000"/>
                    <a:lumOff val="15000"/>
                  </a:schemeClr>
                </a:solidFill>
              </a:rPr>
              <a:t> </a:t>
            </a:r>
            <a:r>
              <a:rPr lang="en-GB" sz="3200" b="1" dirty="0" smtClean="0">
                <a:solidFill>
                  <a:schemeClr val="tx1">
                    <a:lumMod val="85000"/>
                    <a:lumOff val="15000"/>
                  </a:schemeClr>
                </a:solidFill>
              </a:rPr>
              <a:t>en WHSmith</a:t>
            </a:r>
            <a:endParaRPr lang="en-GB" sz="3200" b="1" dirty="0">
              <a:solidFill>
                <a:schemeClr val="tx1">
                  <a:lumMod val="85000"/>
                  <a:lumOff val="15000"/>
                </a:schemeClr>
              </a:solidFill>
            </a:endParaRPr>
          </a:p>
        </p:txBody>
      </p:sp>
      <p:sp>
        <p:nvSpPr>
          <p:cNvPr id="4" name="Rectangle 3"/>
          <p:cNvSpPr/>
          <p:nvPr/>
        </p:nvSpPr>
        <p:spPr>
          <a:xfrm>
            <a:off x="180829" y="2492896"/>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err="1" smtClean="0">
                <a:solidFill>
                  <a:srgbClr val="FFFFCC"/>
                </a:solidFill>
              </a:rPr>
              <a:t>Ksra</a:t>
            </a:r>
            <a:r>
              <a:rPr lang="en-GB" sz="3200" dirty="0" smtClean="0">
                <a:solidFill>
                  <a:srgbClr val="FFFFCC"/>
                </a:solidFill>
              </a:rPr>
              <a:t> </a:t>
            </a:r>
            <a:r>
              <a:rPr lang="en-GB" sz="3200" dirty="0" err="1" smtClean="0">
                <a:solidFill>
                  <a:srgbClr val="FFFFCC"/>
                </a:solidFill>
              </a:rPr>
              <a:t>hcr</a:t>
            </a:r>
            <a:r>
              <a:rPr lang="en-GB" sz="3200" dirty="0" smtClean="0">
                <a:solidFill>
                  <a:srgbClr val="FFFFCC"/>
                </a:solidFill>
              </a:rPr>
              <a:t> </a:t>
            </a:r>
            <a:r>
              <a:rPr lang="en-GB" sz="3200" dirty="0" err="1" smtClean="0">
                <a:solidFill>
                  <a:srgbClr val="FFFFCC"/>
                </a:solidFill>
              </a:rPr>
              <a:t>prctcs</a:t>
            </a:r>
            <a:r>
              <a:rPr lang="en-GB" sz="3200" dirty="0" smtClean="0">
                <a:solidFill>
                  <a:srgbClr val="FFFFCC"/>
                </a:solidFill>
              </a:rPr>
              <a:t> n Marshalls.</a:t>
            </a:r>
            <a:endParaRPr lang="en-GB" sz="3200" dirty="0">
              <a:solidFill>
                <a:srgbClr val="FFFFCC"/>
              </a:solidFill>
            </a:endParaRPr>
          </a:p>
        </p:txBody>
      </p:sp>
      <p:sp>
        <p:nvSpPr>
          <p:cNvPr id="5" name="Rectangle 4"/>
          <p:cNvSpPr/>
          <p:nvPr/>
        </p:nvSpPr>
        <p:spPr>
          <a:xfrm>
            <a:off x="180829" y="3356992"/>
            <a:ext cx="8712968" cy="6480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err="1" smtClean="0">
                <a:solidFill>
                  <a:schemeClr val="tx1">
                    <a:lumMod val="85000"/>
                    <a:lumOff val="15000"/>
                  </a:schemeClr>
                </a:solidFill>
              </a:rPr>
              <a:t>Quisiera</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hacer</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prácticas</a:t>
            </a:r>
            <a:r>
              <a:rPr lang="en-GB" sz="3200" b="1" dirty="0" smtClean="0">
                <a:solidFill>
                  <a:schemeClr val="tx1">
                    <a:lumMod val="85000"/>
                    <a:lumOff val="15000"/>
                  </a:schemeClr>
                </a:solidFill>
              </a:rPr>
              <a:t> en Marshalls.</a:t>
            </a:r>
            <a:endParaRPr lang="en-GB" sz="3200" b="1" dirty="0">
              <a:solidFill>
                <a:schemeClr val="tx1">
                  <a:lumMod val="85000"/>
                  <a:lumOff val="15000"/>
                </a:schemeClr>
              </a:solidFill>
            </a:endParaRPr>
          </a:p>
        </p:txBody>
      </p:sp>
      <p:sp>
        <p:nvSpPr>
          <p:cNvPr id="6" name="Rectangle 5"/>
          <p:cNvSpPr/>
          <p:nvPr/>
        </p:nvSpPr>
        <p:spPr>
          <a:xfrm>
            <a:off x="145904" y="4163928"/>
            <a:ext cx="8712968" cy="7200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rgbClr val="FFFFCC"/>
                </a:solidFill>
              </a:rPr>
              <a:t>M </a:t>
            </a:r>
            <a:r>
              <a:rPr lang="en-GB" sz="3200" dirty="0" err="1" smtClean="0">
                <a:solidFill>
                  <a:srgbClr val="FFFFCC"/>
                </a:solidFill>
              </a:rPr>
              <a:t>gstra</a:t>
            </a:r>
            <a:r>
              <a:rPr lang="en-GB" sz="3200" dirty="0" smtClean="0">
                <a:solidFill>
                  <a:srgbClr val="FFFFCC"/>
                </a:solidFill>
              </a:rPr>
              <a:t> </a:t>
            </a:r>
            <a:r>
              <a:rPr lang="en-GB" sz="3200" dirty="0" err="1" smtClean="0">
                <a:solidFill>
                  <a:srgbClr val="FFFFCC"/>
                </a:solidFill>
              </a:rPr>
              <a:t>tnr</a:t>
            </a:r>
            <a:r>
              <a:rPr lang="en-GB" sz="3200" dirty="0" smtClean="0">
                <a:solidFill>
                  <a:srgbClr val="FFFFCC"/>
                </a:solidFill>
              </a:rPr>
              <a:t> </a:t>
            </a:r>
            <a:r>
              <a:rPr lang="en-GB" sz="3200" dirty="0" err="1" smtClean="0">
                <a:solidFill>
                  <a:srgbClr val="FFFFCC"/>
                </a:solidFill>
              </a:rPr>
              <a:t>xprnca</a:t>
            </a:r>
            <a:r>
              <a:rPr lang="en-GB" sz="3200" dirty="0" smtClean="0">
                <a:solidFill>
                  <a:srgbClr val="FFFFCC"/>
                </a:solidFill>
              </a:rPr>
              <a:t> n 1 </a:t>
            </a:r>
            <a:r>
              <a:rPr lang="en-GB" sz="3200" dirty="0" err="1" smtClean="0">
                <a:solidFill>
                  <a:srgbClr val="FFFFCC"/>
                </a:solidFill>
              </a:rPr>
              <a:t>gn</a:t>
            </a:r>
            <a:r>
              <a:rPr lang="en-GB" sz="3200" dirty="0" smtClean="0">
                <a:solidFill>
                  <a:srgbClr val="FFFFCC"/>
                </a:solidFill>
              </a:rPr>
              <a:t> </a:t>
            </a:r>
            <a:r>
              <a:rPr lang="en-GB" sz="3200" dirty="0" err="1" smtClean="0">
                <a:solidFill>
                  <a:srgbClr val="FFFFCC"/>
                </a:solidFill>
              </a:rPr>
              <a:t>mprsa</a:t>
            </a:r>
            <a:endParaRPr lang="en-GB" sz="3200" dirty="0">
              <a:solidFill>
                <a:srgbClr val="FFFFCC"/>
              </a:solidFill>
            </a:endParaRPr>
          </a:p>
        </p:txBody>
      </p:sp>
      <p:sp>
        <p:nvSpPr>
          <p:cNvPr id="7" name="Rectangle 6"/>
          <p:cNvSpPr/>
          <p:nvPr/>
        </p:nvSpPr>
        <p:spPr>
          <a:xfrm>
            <a:off x="141960" y="5013176"/>
            <a:ext cx="8712968" cy="93610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schemeClr val="tx1">
                    <a:lumMod val="85000"/>
                    <a:lumOff val="15000"/>
                  </a:schemeClr>
                </a:solidFill>
              </a:rPr>
              <a:t>Me </a:t>
            </a:r>
            <a:r>
              <a:rPr lang="en-GB" sz="3200" b="1" dirty="0" err="1" smtClean="0">
                <a:solidFill>
                  <a:schemeClr val="tx1">
                    <a:lumMod val="85000"/>
                    <a:lumOff val="15000"/>
                  </a:schemeClr>
                </a:solidFill>
              </a:rPr>
              <a:t>gustaría</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tener</a:t>
            </a:r>
            <a:r>
              <a:rPr lang="en-GB" sz="3200" b="1" dirty="0" smtClean="0">
                <a:solidFill>
                  <a:schemeClr val="tx1">
                    <a:lumMod val="85000"/>
                    <a:lumOff val="15000"/>
                  </a:schemeClr>
                </a:solidFill>
              </a:rPr>
              <a:t> </a:t>
            </a:r>
            <a:r>
              <a:rPr lang="en-GB" sz="3200" b="1" dirty="0" err="1" smtClean="0">
                <a:solidFill>
                  <a:schemeClr val="tx1">
                    <a:lumMod val="85000"/>
                    <a:lumOff val="15000"/>
                  </a:schemeClr>
                </a:solidFill>
              </a:rPr>
              <a:t>experiencia</a:t>
            </a:r>
            <a:r>
              <a:rPr lang="en-GB" sz="3200" b="1" dirty="0" smtClean="0">
                <a:solidFill>
                  <a:schemeClr val="tx1">
                    <a:lumMod val="85000"/>
                    <a:lumOff val="15000"/>
                  </a:schemeClr>
                </a:solidFill>
              </a:rPr>
              <a:t> en </a:t>
            </a:r>
            <a:r>
              <a:rPr lang="en-GB" sz="3200" b="1" dirty="0" err="1" smtClean="0">
                <a:solidFill>
                  <a:schemeClr val="tx1">
                    <a:lumMod val="85000"/>
                    <a:lumOff val="15000"/>
                  </a:schemeClr>
                </a:solidFill>
              </a:rPr>
              <a:t>una</a:t>
            </a:r>
            <a:r>
              <a:rPr lang="en-GB" sz="3200" b="1" dirty="0" smtClean="0">
                <a:solidFill>
                  <a:schemeClr val="tx1">
                    <a:lumMod val="85000"/>
                    <a:lumOff val="15000"/>
                  </a:schemeClr>
                </a:solidFill>
              </a:rPr>
              <a:t> gran </a:t>
            </a:r>
            <a:r>
              <a:rPr lang="en-GB" sz="3200" b="1" dirty="0" err="1" smtClean="0">
                <a:solidFill>
                  <a:schemeClr val="tx1">
                    <a:lumMod val="85000"/>
                    <a:lumOff val="15000"/>
                  </a:schemeClr>
                </a:solidFill>
              </a:rPr>
              <a:t>empresa</a:t>
            </a:r>
            <a:r>
              <a:rPr lang="en-GB" sz="3200" b="1" dirty="0" smtClean="0">
                <a:solidFill>
                  <a:schemeClr val="tx1">
                    <a:lumMod val="85000"/>
                    <a:lumOff val="15000"/>
                  </a:schemeClr>
                </a:solidFill>
              </a:rPr>
              <a:t>.</a:t>
            </a:r>
            <a:endParaRPr lang="en-GB" sz="3200" b="1" dirty="0">
              <a:solidFill>
                <a:schemeClr val="tx1">
                  <a:lumMod val="85000"/>
                  <a:lumOff val="15000"/>
                </a:schemeClr>
              </a:solidFill>
            </a:endParaRPr>
          </a:p>
        </p:txBody>
      </p:sp>
    </p:spTree>
    <p:extLst>
      <p:ext uri="{BB962C8B-B14F-4D97-AF65-F5344CB8AC3E}">
        <p14:creationId xmlns:p14="http://schemas.microsoft.com/office/powerpoint/2010/main" val="13454674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23528" y="260648"/>
            <a:ext cx="8496944" cy="2677656"/>
          </a:xfrm>
          <a:prstGeom prst="rect">
            <a:avLst/>
          </a:prstGeom>
          <a:solidFill>
            <a:srgbClr val="FFFFCC"/>
          </a:solidFill>
          <a:ln>
            <a:solidFill>
              <a:schemeClr val="tx1">
                <a:lumMod val="85000"/>
                <a:lumOff val="15000"/>
              </a:schemeClr>
            </a:solidFill>
          </a:ln>
          <a:extLst/>
        </p:spPr>
        <p:txBody>
          <a:bodyPr wrap="square" anchor="ctr">
            <a:spAutoFit/>
          </a:bodyPr>
          <a:lstStyle/>
          <a:p>
            <a:r>
              <a:rPr lang="fr-FR" sz="2400" dirty="0" smtClean="0">
                <a:solidFill>
                  <a:schemeClr val="tx1">
                    <a:lumMod val="95000"/>
                    <a:lumOff val="5000"/>
                  </a:schemeClr>
                </a:solidFill>
              </a:rPr>
              <a:t>Me </a:t>
            </a:r>
            <a:r>
              <a:rPr lang="fr-FR" sz="2400" dirty="0" err="1">
                <a:solidFill>
                  <a:schemeClr val="tx1">
                    <a:lumMod val="95000"/>
                    <a:lumOff val="5000"/>
                  </a:schemeClr>
                </a:solidFill>
              </a:rPr>
              <a:t>llamo</a:t>
            </a:r>
            <a:r>
              <a:rPr lang="fr-FR" sz="2400" dirty="0">
                <a:solidFill>
                  <a:schemeClr val="tx1">
                    <a:lumMod val="95000"/>
                    <a:lumOff val="5000"/>
                  </a:schemeClr>
                </a:solidFill>
              </a:rPr>
              <a:t> Carlos Roberto.  </a:t>
            </a:r>
            <a:r>
              <a:rPr lang="es-ES" sz="2400" dirty="0">
                <a:solidFill>
                  <a:schemeClr val="tx1">
                    <a:lumMod val="95000"/>
                    <a:lumOff val="5000"/>
                  </a:schemeClr>
                </a:solidFill>
              </a:rPr>
              <a:t>Tengo dieciocho años y soy estudiante </a:t>
            </a:r>
            <a:r>
              <a:rPr lang="es-ES" sz="2400" dirty="0" smtClean="0">
                <a:solidFill>
                  <a:schemeClr val="tx1">
                    <a:lumMod val="95000"/>
                    <a:lumOff val="5000"/>
                  </a:schemeClr>
                </a:solidFill>
              </a:rPr>
              <a:t>en el Instituto </a:t>
            </a:r>
            <a:r>
              <a:rPr lang="es-ES" sz="2400" dirty="0">
                <a:solidFill>
                  <a:schemeClr val="tx1">
                    <a:lumMod val="95000"/>
                    <a:lumOff val="5000"/>
                  </a:schemeClr>
                </a:solidFill>
              </a:rPr>
              <a:t>Pablo Picasso en Málaga.  </a:t>
            </a:r>
            <a:r>
              <a:rPr lang="es-ES" sz="2400" dirty="0" smtClean="0">
                <a:solidFill>
                  <a:schemeClr val="tx1">
                    <a:lumMod val="95000"/>
                    <a:lumOff val="5000"/>
                  </a:schemeClr>
                </a:solidFill>
              </a:rPr>
              <a:t>Estudio las ciencias y las matemáticas. Tengo </a:t>
            </a:r>
            <a:r>
              <a:rPr lang="es-ES" sz="2400" dirty="0">
                <a:solidFill>
                  <a:schemeClr val="tx1">
                    <a:lumMod val="95000"/>
                    <a:lumOff val="5000"/>
                  </a:schemeClr>
                </a:solidFill>
              </a:rPr>
              <a:t>facilidad en las matemáticas.</a:t>
            </a:r>
          </a:p>
          <a:p>
            <a:r>
              <a:rPr lang="es-ES" sz="2400" dirty="0" smtClean="0">
                <a:solidFill>
                  <a:schemeClr val="tx1">
                    <a:lumMod val="95000"/>
                    <a:lumOff val="5000"/>
                  </a:schemeClr>
                </a:solidFill>
              </a:rPr>
              <a:t>Tengo un pequeño empleo </a:t>
            </a:r>
            <a:r>
              <a:rPr lang="es-ES" sz="2400" dirty="0">
                <a:solidFill>
                  <a:schemeClr val="tx1">
                    <a:lumMod val="95000"/>
                    <a:lumOff val="5000"/>
                  </a:schemeClr>
                </a:solidFill>
              </a:rPr>
              <a:t>el fin de semana </a:t>
            </a:r>
            <a:r>
              <a:rPr lang="es-ES" sz="2400" dirty="0" smtClean="0">
                <a:solidFill>
                  <a:schemeClr val="tx1">
                    <a:lumMod val="95000"/>
                    <a:lumOff val="5000"/>
                  </a:schemeClr>
                </a:solidFill>
              </a:rPr>
              <a:t>en un restaurante de mi pueblo.</a:t>
            </a:r>
            <a:br>
              <a:rPr lang="es-ES" sz="2400" dirty="0" smtClean="0">
                <a:solidFill>
                  <a:schemeClr val="tx1">
                    <a:lumMod val="95000"/>
                    <a:lumOff val="5000"/>
                  </a:schemeClr>
                </a:solidFill>
              </a:rPr>
            </a:br>
            <a:r>
              <a:rPr lang="es-ES" sz="2400" dirty="0" smtClean="0">
                <a:solidFill>
                  <a:schemeClr val="tx1">
                    <a:lumMod val="95000"/>
                    <a:lumOff val="5000"/>
                  </a:schemeClr>
                </a:solidFill>
              </a:rPr>
              <a:t>Quisiera </a:t>
            </a:r>
            <a:r>
              <a:rPr lang="es-ES" sz="2400" dirty="0">
                <a:solidFill>
                  <a:schemeClr val="tx1">
                    <a:lumMod val="95000"/>
                    <a:lumOff val="5000"/>
                  </a:schemeClr>
                </a:solidFill>
              </a:rPr>
              <a:t>hacer prácticas </a:t>
            </a:r>
            <a:r>
              <a:rPr lang="es-ES" sz="2400" dirty="0" smtClean="0">
                <a:solidFill>
                  <a:schemeClr val="tx1">
                    <a:lumMod val="95000"/>
                    <a:lumOff val="5000"/>
                  </a:schemeClr>
                </a:solidFill>
              </a:rPr>
              <a:t>en  Iberia </a:t>
            </a:r>
            <a:r>
              <a:rPr lang="es-ES" sz="2400" dirty="0">
                <a:solidFill>
                  <a:schemeClr val="tx1">
                    <a:lumMod val="95000"/>
                    <a:lumOff val="5000"/>
                  </a:schemeClr>
                </a:solidFill>
              </a:rPr>
              <a:t>por que me gustaría tener experiencia en una línea aérea.  En el futuro quisiera ser piloto. </a:t>
            </a:r>
            <a:endParaRPr lang="fr-FR" sz="2400" dirty="0">
              <a:solidFill>
                <a:schemeClr val="tx1">
                  <a:lumMod val="95000"/>
                  <a:lumOff val="5000"/>
                </a:schemeClr>
              </a:solidFill>
            </a:endParaRPr>
          </a:p>
        </p:txBody>
      </p:sp>
      <p:sp>
        <p:nvSpPr>
          <p:cNvPr id="3" name="TextBox 2"/>
          <p:cNvSpPr txBox="1"/>
          <p:nvPr/>
        </p:nvSpPr>
        <p:spPr>
          <a:xfrm>
            <a:off x="323528" y="2996952"/>
            <a:ext cx="8496944" cy="830997"/>
          </a:xfrm>
          <a:prstGeom prst="rect">
            <a:avLst/>
          </a:prstGeom>
          <a:noFill/>
        </p:spPr>
        <p:txBody>
          <a:bodyPr wrap="square" rtlCol="0">
            <a:spAutoFit/>
          </a:bodyPr>
          <a:lstStyle/>
          <a:p>
            <a:pPr algn="ctr"/>
            <a:r>
              <a:rPr lang="en-GB" sz="2400" dirty="0" err="1" smtClean="0"/>
              <a:t>Escribe</a:t>
            </a:r>
            <a:r>
              <a:rPr lang="en-GB" sz="2400" dirty="0" smtClean="0"/>
              <a:t> </a:t>
            </a:r>
            <a:r>
              <a:rPr lang="en-GB" sz="2400" dirty="0" err="1" smtClean="0"/>
              <a:t>este</a:t>
            </a:r>
            <a:r>
              <a:rPr lang="en-GB" sz="2400" dirty="0" smtClean="0"/>
              <a:t> </a:t>
            </a:r>
            <a:r>
              <a:rPr lang="en-GB" sz="2400" dirty="0" err="1" smtClean="0"/>
              <a:t>párrafo</a:t>
            </a:r>
            <a:r>
              <a:rPr lang="en-GB" sz="2400" dirty="0" smtClean="0"/>
              <a:t> </a:t>
            </a:r>
            <a:r>
              <a:rPr lang="en-GB" sz="2400" dirty="0" err="1" smtClean="0"/>
              <a:t>como</a:t>
            </a:r>
            <a:r>
              <a:rPr lang="en-GB" sz="2400" dirty="0" smtClean="0"/>
              <a:t> un </a:t>
            </a:r>
            <a:r>
              <a:rPr lang="en-GB" sz="2400" dirty="0" err="1" smtClean="0"/>
              <a:t>SMS</a:t>
            </a:r>
            <a:r>
              <a:rPr lang="en-GB" sz="2400" dirty="0" smtClean="0"/>
              <a:t>.  </a:t>
            </a:r>
            <a:r>
              <a:rPr lang="en-GB" sz="2400" dirty="0" err="1" smtClean="0"/>
              <a:t>Luego</a:t>
            </a:r>
            <a:r>
              <a:rPr lang="en-GB" sz="2400" dirty="0" smtClean="0"/>
              <a:t> </a:t>
            </a:r>
            <a:r>
              <a:rPr lang="en-GB" sz="2400" dirty="0" err="1" smtClean="0"/>
              <a:t>dáselo</a:t>
            </a:r>
            <a:r>
              <a:rPr lang="en-GB" sz="2400" dirty="0" smtClean="0"/>
              <a:t> a </a:t>
            </a:r>
            <a:r>
              <a:rPr lang="en-GB" sz="2400" dirty="0" err="1" smtClean="0"/>
              <a:t>tu</a:t>
            </a:r>
            <a:r>
              <a:rPr lang="en-GB" sz="2400" dirty="0" smtClean="0"/>
              <a:t> </a:t>
            </a:r>
            <a:r>
              <a:rPr lang="en-GB" sz="2400" dirty="0" err="1" smtClean="0"/>
              <a:t>compañero</a:t>
            </a:r>
            <a:r>
              <a:rPr lang="en-GB" sz="2400" dirty="0" smtClean="0"/>
              <a:t> </a:t>
            </a:r>
            <a:r>
              <a:rPr lang="en-GB" sz="2400" dirty="0" err="1" smtClean="0"/>
              <a:t>para</a:t>
            </a:r>
            <a:r>
              <a:rPr lang="en-GB" sz="2400" dirty="0" smtClean="0"/>
              <a:t> </a:t>
            </a:r>
            <a:r>
              <a:rPr lang="en-GB" sz="2400" dirty="0" err="1" smtClean="0"/>
              <a:t>que</a:t>
            </a:r>
            <a:r>
              <a:rPr lang="en-GB" sz="2400" dirty="0" smtClean="0"/>
              <a:t> lo </a:t>
            </a:r>
            <a:r>
              <a:rPr lang="en-GB" sz="2400" dirty="0" err="1" smtClean="0"/>
              <a:t>vuelva</a:t>
            </a:r>
            <a:r>
              <a:rPr lang="en-GB" sz="2400" dirty="0" smtClean="0"/>
              <a:t> a ‘</a:t>
            </a:r>
            <a:r>
              <a:rPr lang="en-GB" sz="2400" dirty="0" err="1" smtClean="0"/>
              <a:t>traducir</a:t>
            </a:r>
            <a:r>
              <a:rPr lang="en-GB" sz="2400" dirty="0" smtClean="0"/>
              <a:t>’ al </a:t>
            </a:r>
            <a:r>
              <a:rPr lang="en-GB" sz="2400" dirty="0" err="1" smtClean="0"/>
              <a:t>español</a:t>
            </a:r>
            <a:r>
              <a:rPr lang="en-GB" sz="2400" dirty="0" smtClean="0"/>
              <a:t>.</a:t>
            </a:r>
            <a:endParaRPr lang="en-GB" sz="2400" dirty="0"/>
          </a:p>
        </p:txBody>
      </p:sp>
      <p:sp>
        <p:nvSpPr>
          <p:cNvPr id="4" name="Rectangle 5"/>
          <p:cNvSpPr>
            <a:spLocks noChangeArrowheads="1"/>
          </p:cNvSpPr>
          <p:nvPr/>
        </p:nvSpPr>
        <p:spPr bwMode="auto">
          <a:xfrm>
            <a:off x="338336" y="4012615"/>
            <a:ext cx="8496944" cy="2308324"/>
          </a:xfrm>
          <a:prstGeom prst="rect">
            <a:avLst/>
          </a:prstGeom>
          <a:noFill/>
          <a:ln>
            <a:solidFill>
              <a:schemeClr val="tx1">
                <a:lumMod val="85000"/>
                <a:lumOff val="15000"/>
              </a:schemeClr>
            </a:solidFill>
          </a:ln>
          <a:extLst/>
        </p:spPr>
        <p:txBody>
          <a:bodyPr wrap="square" anchor="ctr">
            <a:spAutoFit/>
          </a:bodyPr>
          <a:lstStyle/>
          <a:p>
            <a:r>
              <a:rPr lang="en-GB" sz="2400" dirty="0" smtClean="0">
                <a:solidFill>
                  <a:schemeClr val="tx1">
                    <a:lumMod val="95000"/>
                    <a:lumOff val="5000"/>
                  </a:schemeClr>
                </a:solidFill>
              </a:rPr>
              <a:t>……………………………………………………………………………………………………………………………………………………………………………………………………………………………………………………………………………………………………………………………………………………………………………………………………………………………………………………………………………………………………………………………………………………………………………………………………………………………………...........</a:t>
            </a:r>
            <a:endParaRPr lang="fr-FR" sz="2400" dirty="0">
              <a:solidFill>
                <a:schemeClr val="tx1">
                  <a:lumMod val="95000"/>
                  <a:lumOff val="5000"/>
                </a:schemeClr>
              </a:solidFill>
            </a:endParaRPr>
          </a:p>
        </p:txBody>
      </p:sp>
    </p:spTree>
    <p:extLst>
      <p:ext uri="{BB962C8B-B14F-4D97-AF65-F5344CB8AC3E}">
        <p14:creationId xmlns:p14="http://schemas.microsoft.com/office/powerpoint/2010/main" val="23322812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75043618"/>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tx1">
                              <a:lumMod val="85000"/>
                              <a:lumOff val="15000"/>
                            </a:schemeClr>
                          </a:solidFill>
                        </a:rPr>
                        <a:t>Manipulation, Variety</a:t>
                      </a:r>
                      <a:r>
                        <a:rPr lang="en-GB" sz="2800" b="1" baseline="0" dirty="0" smtClean="0">
                          <a:solidFill>
                            <a:schemeClr val="tx1">
                              <a:lumMod val="85000"/>
                              <a:lumOff val="15000"/>
                            </a:schemeClr>
                          </a:solidFill>
                        </a:rPr>
                        <a:t> &amp; </a:t>
                      </a:r>
                      <a:r>
                        <a:rPr lang="en-GB" sz="2800" b="1" dirty="0" smtClean="0">
                          <a:solidFill>
                            <a:schemeClr val="tx1">
                              <a:lumMod val="85000"/>
                              <a:lumOff val="15000"/>
                            </a:schemeClr>
                          </a:solidFill>
                        </a:rPr>
                        <a:t>Accuracy</a:t>
                      </a:r>
                      <a:endParaRPr lang="en-GB" sz="1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18</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NARRATION</a:t>
            </a:r>
            <a:endParaRPr lang="en-US"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418740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244" t="52381" b="20952"/>
          <a:stretch/>
        </p:blipFill>
        <p:spPr>
          <a:xfrm>
            <a:off x="617746" y="285293"/>
            <a:ext cx="7986701" cy="3432246"/>
          </a:xfrm>
          <a:prstGeom prst="rect">
            <a:avLst/>
          </a:prstGeom>
          <a:ln>
            <a:solidFill>
              <a:schemeClr val="tx1">
                <a:lumMod val="85000"/>
                <a:lumOff val="15000"/>
              </a:schemeClr>
            </a:solidFill>
          </a:ln>
        </p:spPr>
      </p:pic>
      <p:sp>
        <p:nvSpPr>
          <p:cNvPr id="5" name="TextBox 4"/>
          <p:cNvSpPr txBox="1"/>
          <p:nvPr/>
        </p:nvSpPr>
        <p:spPr>
          <a:xfrm>
            <a:off x="611560" y="3933055"/>
            <a:ext cx="7992888" cy="1200329"/>
          </a:xfrm>
          <a:prstGeom prst="rect">
            <a:avLst/>
          </a:prstGeom>
          <a:noFill/>
          <a:ln>
            <a:solidFill>
              <a:schemeClr val="tx1">
                <a:lumMod val="85000"/>
                <a:lumOff val="15000"/>
              </a:schemeClr>
            </a:solidFill>
          </a:ln>
        </p:spPr>
        <p:txBody>
          <a:bodyPr wrap="square" rtlCol="0">
            <a:spAutoFit/>
          </a:bodyPr>
          <a:lstStyle/>
          <a:p>
            <a:r>
              <a:rPr lang="en-GB" sz="2400" dirty="0" smtClean="0"/>
              <a:t>5.  Me </a:t>
            </a:r>
            <a:r>
              <a:rPr lang="en-GB" sz="2400" dirty="0" err="1" smtClean="0"/>
              <a:t>gustaría</a:t>
            </a:r>
            <a:r>
              <a:rPr lang="en-GB" sz="2400" dirty="0" smtClean="0"/>
              <a:t> </a:t>
            </a:r>
            <a:r>
              <a:rPr lang="en-GB" sz="2400" dirty="0" err="1" smtClean="0"/>
              <a:t>ver</a:t>
            </a:r>
            <a:r>
              <a:rPr lang="en-GB" sz="2400" dirty="0" smtClean="0"/>
              <a:t> el </a:t>
            </a:r>
            <a:r>
              <a:rPr lang="en-GB" sz="2400" dirty="0" err="1" smtClean="0"/>
              <a:t>atletismo</a:t>
            </a:r>
            <a:r>
              <a:rPr lang="en-GB" sz="2400" dirty="0" smtClean="0"/>
              <a:t> y me </a:t>
            </a:r>
            <a:r>
              <a:rPr lang="en-GB" sz="2400" dirty="0" err="1" smtClean="0"/>
              <a:t>gustaría</a:t>
            </a:r>
            <a:r>
              <a:rPr lang="en-GB" sz="2400" dirty="0" smtClean="0"/>
              <a:t> </a:t>
            </a:r>
            <a:r>
              <a:rPr lang="en-GB" sz="2400" dirty="0" err="1" smtClean="0"/>
              <a:t>probar</a:t>
            </a:r>
            <a:r>
              <a:rPr lang="en-GB" sz="2400" dirty="0" smtClean="0"/>
              <a:t> el hockey </a:t>
            </a:r>
            <a:r>
              <a:rPr lang="en-GB" sz="2400" dirty="0" err="1" smtClean="0"/>
              <a:t>porque</a:t>
            </a:r>
            <a:r>
              <a:rPr lang="en-GB" sz="2400" dirty="0" smtClean="0"/>
              <a:t> </a:t>
            </a:r>
            <a:r>
              <a:rPr lang="en-GB" sz="2400" dirty="0" err="1" smtClean="0"/>
              <a:t>es</a:t>
            </a:r>
            <a:r>
              <a:rPr lang="en-GB" sz="2400" dirty="0" smtClean="0"/>
              <a:t> un </a:t>
            </a:r>
            <a:r>
              <a:rPr lang="en-GB" sz="2400" dirty="0" err="1" smtClean="0"/>
              <a:t>deporte</a:t>
            </a:r>
            <a:r>
              <a:rPr lang="en-GB" sz="2400" dirty="0" smtClean="0"/>
              <a:t> </a:t>
            </a:r>
            <a:r>
              <a:rPr lang="en-GB" sz="2400" dirty="0" err="1" smtClean="0"/>
              <a:t>que</a:t>
            </a:r>
            <a:r>
              <a:rPr lang="en-GB" sz="2400" dirty="0" smtClean="0"/>
              <a:t> me </a:t>
            </a:r>
            <a:r>
              <a:rPr lang="en-GB" sz="2400" dirty="0" err="1" smtClean="0"/>
              <a:t>interesa</a:t>
            </a:r>
            <a:r>
              <a:rPr lang="en-GB" sz="2400" dirty="0" smtClean="0"/>
              <a:t> </a:t>
            </a:r>
            <a:r>
              <a:rPr lang="en-GB" sz="2400" dirty="0" err="1" smtClean="0"/>
              <a:t>porque</a:t>
            </a:r>
            <a:r>
              <a:rPr lang="en-GB" sz="2400" dirty="0" smtClean="0"/>
              <a:t> </a:t>
            </a:r>
            <a:r>
              <a:rPr lang="en-GB" sz="2400" dirty="0" err="1" smtClean="0"/>
              <a:t>es</a:t>
            </a:r>
            <a:r>
              <a:rPr lang="en-GB" sz="2400" dirty="0" smtClean="0"/>
              <a:t> </a:t>
            </a:r>
            <a:r>
              <a:rPr lang="en-GB" sz="2400" dirty="0" err="1" smtClean="0"/>
              <a:t>muy</a:t>
            </a:r>
            <a:r>
              <a:rPr lang="en-GB" sz="2400" dirty="0" smtClean="0"/>
              <a:t> </a:t>
            </a:r>
            <a:r>
              <a:rPr lang="en-GB" sz="2400" dirty="0" err="1" smtClean="0"/>
              <a:t>rápido</a:t>
            </a:r>
            <a:r>
              <a:rPr lang="en-GB" sz="2400" dirty="0" smtClean="0"/>
              <a:t> y </a:t>
            </a:r>
            <a:r>
              <a:rPr lang="en-GB" sz="2400" dirty="0" err="1" smtClean="0"/>
              <a:t>emocionante</a:t>
            </a:r>
            <a:r>
              <a:rPr lang="en-GB" sz="2400" dirty="0" smtClean="0"/>
              <a:t>.</a:t>
            </a:r>
            <a:endParaRPr lang="en-GB" sz="2400" dirty="0"/>
          </a:p>
        </p:txBody>
      </p:sp>
      <p:sp>
        <p:nvSpPr>
          <p:cNvPr id="6" name="Rectangle 5"/>
          <p:cNvSpPr/>
          <p:nvPr/>
        </p:nvSpPr>
        <p:spPr>
          <a:xfrm>
            <a:off x="611560" y="4437113"/>
            <a:ext cx="7992887" cy="6962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67544" y="5373216"/>
            <a:ext cx="8424936" cy="1200329"/>
          </a:xfrm>
          <a:prstGeom prst="rect">
            <a:avLst/>
          </a:prstGeom>
          <a:noFill/>
        </p:spPr>
        <p:txBody>
          <a:bodyPr wrap="square" rtlCol="0">
            <a:spAutoFit/>
          </a:bodyPr>
          <a:lstStyle/>
          <a:p>
            <a:r>
              <a:rPr lang="en-GB" sz="2400" dirty="0" smtClean="0"/>
              <a:t>Why do I mark your work?</a:t>
            </a:r>
            <a:br>
              <a:rPr lang="en-GB" sz="2400" dirty="0" smtClean="0"/>
            </a:br>
            <a:r>
              <a:rPr lang="en-GB" sz="2400" dirty="0" smtClean="0"/>
              <a:t>What should your response be?  i.e. what should you do when you get your work back?</a:t>
            </a:r>
            <a:endParaRPr lang="en-GB" sz="2400" dirty="0"/>
          </a:p>
        </p:txBody>
      </p:sp>
    </p:spTree>
    <p:extLst>
      <p:ext uri="{BB962C8B-B14F-4D97-AF65-F5344CB8AC3E}">
        <p14:creationId xmlns:p14="http://schemas.microsoft.com/office/powerpoint/2010/main" val="17657974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7912536"/>
              </p:ext>
            </p:extLst>
          </p:nvPr>
        </p:nvGraphicFramePr>
        <p:xfrm>
          <a:off x="395536" y="116632"/>
          <a:ext cx="8229600" cy="6565020"/>
        </p:xfrm>
        <a:graphic>
          <a:graphicData uri="http://schemas.openxmlformats.org/drawingml/2006/table">
            <a:tbl>
              <a:tblPr firstRow="1" firstCol="1" bandRow="1">
                <a:tableStyleId>{5940675A-B579-460E-94D1-54222C63F5DA}</a:tableStyleId>
              </a:tblPr>
              <a:tblGrid>
                <a:gridCol w="2057110"/>
                <a:gridCol w="2057110"/>
                <a:gridCol w="2057690"/>
                <a:gridCol w="2057690"/>
              </a:tblGrid>
              <a:tr h="1689788">
                <a:tc>
                  <a:txBody>
                    <a:bodyPr/>
                    <a:lstStyle/>
                    <a:p>
                      <a:pPr>
                        <a:spcAft>
                          <a:spcPts val="0"/>
                        </a:spcAft>
                      </a:pPr>
                      <a:r>
                        <a:rPr lang="en-GB" sz="1200" dirty="0">
                          <a:effectLst/>
                        </a:rPr>
                        <a:t> </a:t>
                      </a:r>
                      <a:endParaRPr lang="en-GB" sz="12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El </a:t>
                      </a:r>
                      <a:r>
                        <a:rPr lang="en-GB" sz="1600" dirty="0" err="1">
                          <a:effectLst/>
                          <a:latin typeface="Calibri" pitchFamily="34" charset="0"/>
                          <a:cs typeface="Calibri" pitchFamily="34" charset="0"/>
                        </a:rPr>
                        <a:t>sábado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pasado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estaba</a:t>
                      </a:r>
                      <a:r>
                        <a:rPr lang="en-GB" sz="1600" dirty="0" smtClean="0">
                          <a:effectLst/>
                          <a:latin typeface="Calibri" pitchFamily="34" charset="0"/>
                          <a:cs typeface="Calibri" pitchFamily="34" charset="0"/>
                        </a:rPr>
                        <a:t> en casa </a:t>
                      </a:r>
                      <a:r>
                        <a:rPr lang="en-GB" sz="1600" dirty="0">
                          <a:effectLst/>
                          <a:latin typeface="Calibri" pitchFamily="34" charset="0"/>
                          <a:cs typeface="Calibri" pitchFamily="34" charset="0"/>
                        </a:rPr>
                        <a:t>con mi </a:t>
                      </a:r>
                      <a:r>
                        <a:rPr lang="en-GB" sz="1600" dirty="0" err="1" smtClean="0">
                          <a:effectLst/>
                          <a:latin typeface="Calibri" pitchFamily="34" charset="0"/>
                          <a:cs typeface="Calibri" pitchFamily="34" charset="0"/>
                        </a:rPr>
                        <a:t>hermano</a:t>
                      </a:r>
                      <a:r>
                        <a:rPr lang="en-GB" sz="1600" dirty="0" smtClean="0">
                          <a:effectLst/>
                          <a:latin typeface="Calibri" pitchFamily="34" charset="0"/>
                          <a:cs typeface="Calibri" pitchFamily="34" charset="0"/>
                        </a:rPr>
                        <a:t> y </a:t>
                      </a:r>
                      <a:r>
                        <a:rPr lang="en-GB" sz="1600" dirty="0" err="1" smtClean="0">
                          <a:effectLst/>
                          <a:latin typeface="Calibri" pitchFamily="34" charset="0"/>
                          <a:cs typeface="Calibri" pitchFamily="34" charset="0"/>
                        </a:rPr>
                        <a:t>veía</a:t>
                      </a:r>
                      <a:r>
                        <a:rPr lang="en-GB" sz="1600" dirty="0" smtClean="0">
                          <a:effectLst/>
                          <a:latin typeface="Calibri" pitchFamily="34" charset="0"/>
                          <a:cs typeface="Calibri" pitchFamily="34" charset="0"/>
                        </a:rPr>
                        <a:t> la </a:t>
                      </a:r>
                      <a:r>
                        <a:rPr lang="en-GB" sz="1600" dirty="0" err="1" smtClean="0">
                          <a:effectLst/>
                          <a:latin typeface="Calibri" pitchFamily="34" charset="0"/>
                          <a:cs typeface="Calibri" pitchFamily="34" charset="0"/>
                        </a:rPr>
                        <a:t>televisión</a:t>
                      </a:r>
                      <a:r>
                        <a:rPr lang="en-GB" sz="1600" dirty="0" smtClean="0">
                          <a:effectLst/>
                          <a:latin typeface="Calibri" pitchFamily="34" charset="0"/>
                          <a:cs typeface="Calibri" pitchFamily="34" charset="0"/>
                        </a:rPr>
                        <a:t> …</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él</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“No hay nada en la </a:t>
                      </a:r>
                      <a:r>
                        <a:rPr lang="en-GB" sz="1600" dirty="0" err="1" smtClean="0">
                          <a:effectLst/>
                          <a:latin typeface="Calibri" pitchFamily="34" charset="0"/>
                          <a:cs typeface="Calibri" pitchFamily="34" charset="0"/>
                        </a:rPr>
                        <a:t>televisión</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Prefiero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ir</a:t>
                      </a:r>
                      <a:r>
                        <a:rPr lang="en-GB" sz="1600" dirty="0" smtClean="0">
                          <a:effectLst/>
                          <a:latin typeface="Calibri" pitchFamily="34" charset="0"/>
                          <a:cs typeface="Calibri" pitchFamily="34" charset="0"/>
                        </a:rPr>
                        <a:t> al cine.”</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Sí</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tipo</a:t>
                      </a:r>
                      <a:r>
                        <a:rPr lang="en-GB" sz="1600" dirty="0" smtClean="0">
                          <a:effectLst/>
                          <a:latin typeface="Calibri" pitchFamily="34" charset="0"/>
                          <a:cs typeface="Calibri" pitchFamily="34" charset="0"/>
                        </a:rPr>
                        <a:t> de </a:t>
                      </a:r>
                      <a:r>
                        <a:rPr lang="en-GB" sz="160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quieres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ver</a:t>
                      </a:r>
                      <a:r>
                        <a:rPr lang="en-GB" sz="1600" dirty="0" smtClean="0">
                          <a:effectLst/>
                          <a:latin typeface="Calibri" pitchFamily="34" charset="0"/>
                          <a:cs typeface="Calibri" pitchFamily="34" charset="0"/>
                        </a:rPr>
                        <a:t>?”</a:t>
                      </a:r>
                      <a:br>
                        <a:rPr lang="en-GB" sz="1600" dirty="0" smtClean="0">
                          <a:effectLst/>
                          <a:latin typeface="Calibri" pitchFamily="34" charset="0"/>
                          <a:cs typeface="Calibri" pitchFamily="34" charset="0"/>
                        </a:rPr>
                      </a:b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Una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comedia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dijo</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Entonces</a:t>
                      </a:r>
                      <a:r>
                        <a:rPr lang="en-GB" sz="1600" dirty="0" smtClean="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a:t>
                      </a:r>
                      <a:r>
                        <a:rPr lang="en-GB" sz="1600" dirty="0" smtClean="0">
                          <a:effectLst/>
                          <a:latin typeface="Calibri" pitchFamily="34" charset="0"/>
                          <a:cs typeface="Calibri" pitchFamily="34" charset="0"/>
                        </a:rPr>
                        <a:t>cine y </a:t>
                      </a:r>
                      <a:r>
                        <a:rPr lang="en-GB" sz="1600" dirty="0" err="1" smtClean="0">
                          <a:effectLst/>
                          <a:latin typeface="Calibri" pitchFamily="34" charset="0"/>
                          <a:cs typeface="Calibri" pitchFamily="34" charset="0"/>
                        </a:rPr>
                        <a:t>vimos</a:t>
                      </a:r>
                      <a:r>
                        <a:rPr lang="en-GB" sz="1600" baseline="0" dirty="0" smtClean="0">
                          <a:effectLst/>
                          <a:latin typeface="Calibri" pitchFamily="34" charset="0"/>
                          <a:cs typeface="Calibri" pitchFamily="34" charset="0"/>
                        </a:rPr>
                        <a:t> la </a:t>
                      </a:r>
                      <a:r>
                        <a:rPr lang="en-GB" sz="1600" baseline="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Lo </a:t>
                      </a:r>
                      <a:r>
                        <a:rPr lang="en-GB" sz="1600" dirty="0" err="1" smtClean="0">
                          <a:effectLst/>
                          <a:latin typeface="Calibri" pitchFamily="34" charset="0"/>
                          <a:cs typeface="Calibri" pitchFamily="34" charset="0"/>
                        </a:rPr>
                        <a:t>pasamos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bomba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Cuando</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salimos</a:t>
                      </a:r>
                      <a:r>
                        <a:rPr lang="en-GB" sz="1600" baseline="0" dirty="0" smtClean="0">
                          <a:effectLst/>
                          <a:latin typeface="Calibri" pitchFamily="34" charset="0"/>
                          <a:cs typeface="Calibri" pitchFamily="34" charset="0"/>
                        </a:rPr>
                        <a:t> del cine, </a:t>
                      </a:r>
                      <a:r>
                        <a:rPr lang="en-GB" sz="1600" baseline="0" dirty="0" err="1" smtClean="0">
                          <a:effectLst/>
                          <a:latin typeface="Calibri" pitchFamily="34" charset="0"/>
                          <a:cs typeface="Calibri" pitchFamily="34" charset="0"/>
                        </a:rPr>
                        <a:t>h</a:t>
                      </a:r>
                      <a:r>
                        <a:rPr lang="en-GB" sz="1600" dirty="0" err="1" smtClean="0">
                          <a:effectLst/>
                          <a:latin typeface="Calibri" pitchFamily="34" charset="0"/>
                          <a:cs typeface="Calibri" pitchFamily="34" charset="0"/>
                        </a:rPr>
                        <a:t>acía</a:t>
                      </a:r>
                      <a:r>
                        <a:rPr lang="en-GB" sz="1600" dirty="0" smtClean="0">
                          <a:effectLst/>
                          <a:latin typeface="Calibri" pitchFamily="34" charset="0"/>
                          <a:cs typeface="Calibri" pitchFamily="34" charset="0"/>
                        </a:rPr>
                        <a:t> </a:t>
                      </a:r>
                      <a:r>
                        <a:rPr lang="en-GB" sz="1600" dirty="0">
                          <a:effectLst/>
                          <a:latin typeface="Calibri" pitchFamily="34" charset="0"/>
                          <a:cs typeface="Calibri" pitchFamily="34" charset="0"/>
                        </a:rPr>
                        <a:t>sol.</a:t>
                      </a:r>
                      <a:endParaRPr lang="en-GB" sz="1600" dirty="0">
                        <a:effectLst/>
                        <a:latin typeface="Calibri" pitchFamily="34" charset="0"/>
                        <a:ea typeface="Calibri"/>
                        <a:cs typeface="Calibri" pitchFamily="34" charset="0"/>
                      </a:endParaRPr>
                    </a:p>
                  </a:txBody>
                  <a:tcPr marL="62706" marR="62706" marT="0" marB="0"/>
                </a:tc>
              </a:tr>
              <a:tr h="1689788">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Quiero</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Vamos</a:t>
                      </a:r>
                      <a:r>
                        <a:rPr lang="en-GB" sz="1600" dirty="0">
                          <a:effectLst/>
                          <a:latin typeface="Calibri" pitchFamily="34" charset="0"/>
                          <a:cs typeface="Calibri" pitchFamily="34" charset="0"/>
                        </a:rPr>
                        <a:t> a </a:t>
                      </a:r>
                      <a:r>
                        <a:rPr lang="en-GB" sz="1600" dirty="0" err="1">
                          <a:effectLst/>
                          <a:latin typeface="Calibri" pitchFamily="34" charset="0"/>
                          <a:cs typeface="Calibri" pitchFamily="34" charset="0"/>
                        </a:rPr>
                        <a:t>comprar</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de chocolate en </a:t>
                      </a:r>
                      <a:r>
                        <a:rPr lang="en-GB" sz="1600" dirty="0">
                          <a:effectLst/>
                          <a:latin typeface="Calibri" pitchFamily="34" charset="0"/>
                          <a:cs typeface="Calibri" pitchFamily="34" charset="0"/>
                        </a:rPr>
                        <a:t>el </a:t>
                      </a:r>
                      <a:r>
                        <a:rPr lang="en-GB" sz="1600" dirty="0" smtClean="0">
                          <a:effectLst/>
                          <a:latin typeface="Calibri" pitchFamily="34" charset="0"/>
                          <a:cs typeface="Calibri" pitchFamily="34" charset="0"/>
                        </a:rPr>
                        <a:t>café?</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 </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Pero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café </a:t>
                      </a:r>
                      <a:r>
                        <a:rPr lang="en-GB" sz="1600" dirty="0" smtClean="0">
                          <a:effectLst/>
                          <a:latin typeface="Calibri" pitchFamily="34" charset="0"/>
                          <a:cs typeface="Calibri" pitchFamily="34" charset="0"/>
                        </a:rPr>
                        <a:t>la </a:t>
                      </a:r>
                      <a:r>
                        <a:rPr lang="en-GB" sz="1600" dirty="0" err="1">
                          <a:effectLst/>
                          <a:latin typeface="Calibri" pitchFamily="34" charset="0"/>
                          <a:cs typeface="Calibri" pitchFamily="34" charset="0"/>
                        </a:rPr>
                        <a:t>señora</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“Lo </a:t>
                      </a:r>
                      <a:r>
                        <a:rPr lang="en-GB" sz="1600" dirty="0" err="1">
                          <a:effectLst/>
                          <a:latin typeface="Calibri" pitchFamily="34" charset="0"/>
                          <a:cs typeface="Calibri" pitchFamily="34" charset="0"/>
                        </a:rPr>
                        <a:t>siento</a:t>
                      </a:r>
                      <a:r>
                        <a:rPr lang="en-GB" sz="1600" dirty="0">
                          <a:effectLst/>
                          <a:latin typeface="Calibri" pitchFamily="34" charset="0"/>
                          <a:cs typeface="Calibri" pitchFamily="34" charset="0"/>
                        </a:rPr>
                        <a:t>, no </a:t>
                      </a:r>
                      <a:r>
                        <a:rPr lang="en-GB" sz="1600" dirty="0" err="1">
                          <a:effectLst/>
                          <a:latin typeface="Calibri" pitchFamily="34" charset="0"/>
                          <a:cs typeface="Calibri" pitchFamily="34" charset="0"/>
                        </a:rPr>
                        <a:t>tenemos</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chocolate</a:t>
                      </a:r>
                      <a:r>
                        <a:rPr lang="en-GB" sz="160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Tiene</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a:t>
                      </a:r>
                      <a:r>
                        <a:rPr lang="en-GB" sz="1600" baseline="0" dirty="0" err="1" smtClean="0">
                          <a:effectLst/>
                          <a:latin typeface="Calibri" pitchFamily="34" charset="0"/>
                          <a:cs typeface="Calibri" pitchFamily="34" charset="0"/>
                        </a:rPr>
                        <a:t>fresa</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Y mi </a:t>
                      </a:r>
                      <a:r>
                        <a:rPr lang="en-GB" sz="1600" dirty="0" err="1">
                          <a:effectLst/>
                          <a:latin typeface="Calibri" pitchFamily="34" charset="0"/>
                          <a:cs typeface="Calibri" pitchFamily="34" charset="0"/>
                        </a:rPr>
                        <a:t>hermano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“dos, </a:t>
                      </a:r>
                      <a:r>
                        <a:rPr lang="en-GB" sz="1600" dirty="0" err="1" smtClean="0">
                          <a:effectLst/>
                          <a:latin typeface="Calibri" pitchFamily="34" charset="0"/>
                          <a:cs typeface="Calibri" pitchFamily="34" charset="0"/>
                        </a:rPr>
                        <a:t>por</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favor</a:t>
                      </a:r>
                      <a:r>
                        <a:rPr lang="en-GB" sz="1600" baseline="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día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más</a:t>
                      </a:r>
                      <a:r>
                        <a:rPr lang="en-GB" sz="1600" dirty="0" smtClean="0">
                          <a:effectLst/>
                          <a:latin typeface="Calibri" pitchFamily="34" charset="0"/>
                          <a:cs typeface="Calibri" pitchFamily="34" charset="0"/>
                        </a:rPr>
                        <a:t> perfecto! ¡Cine,</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helado</a:t>
                      </a:r>
                      <a:r>
                        <a:rPr lang="en-GB" sz="1600" baseline="0" dirty="0" smtClean="0">
                          <a:effectLst/>
                          <a:latin typeface="Calibri" pitchFamily="34" charset="0"/>
                          <a:cs typeface="Calibri" pitchFamily="34" charset="0"/>
                        </a:rPr>
                        <a:t> y sol!</a:t>
                      </a:r>
                      <a:endParaRPr lang="en-GB" sz="1600" dirty="0">
                        <a:effectLst/>
                        <a:latin typeface="Calibri" pitchFamily="34" charset="0"/>
                        <a:ea typeface="Calibri"/>
                        <a:cs typeface="Calibri" pitchFamily="34" charset="0"/>
                      </a:endParaRPr>
                    </a:p>
                  </a:txBody>
                  <a:tcPr marL="62706" marR="62706" marT="0" marB="0"/>
                </a:tc>
              </a:tr>
            </a:tbl>
          </a:graphicData>
        </a:graphic>
      </p:graphicFrame>
      <p:sp>
        <p:nvSpPr>
          <p:cNvPr id="3" name="TextBox 2"/>
          <p:cNvSpPr txBox="1"/>
          <p:nvPr/>
        </p:nvSpPr>
        <p:spPr>
          <a:xfrm rot="20572860">
            <a:off x="990879" y="3331890"/>
            <a:ext cx="7999655" cy="1815882"/>
          </a:xfrm>
          <a:prstGeom prst="rect">
            <a:avLst/>
          </a:prstGeom>
          <a:solidFill>
            <a:srgbClr val="CC99FF"/>
          </a:solidFill>
        </p:spPr>
        <p:txBody>
          <a:bodyPr wrap="square" rtlCol="0">
            <a:spAutoFit/>
          </a:bodyPr>
          <a:lstStyle/>
          <a:p>
            <a:pPr marL="457200" indent="-457200">
              <a:buFont typeface="Wingdings" pitchFamily="2" charset="2"/>
              <a:buChar char="§"/>
            </a:pPr>
            <a:r>
              <a:rPr lang="en-GB" sz="2800" dirty="0" smtClean="0">
                <a:latin typeface="Calibri" pitchFamily="34" charset="0"/>
                <a:cs typeface="Calibri" pitchFamily="34" charset="0"/>
              </a:rPr>
              <a:t>Draw the parts of the story </a:t>
            </a:r>
          </a:p>
          <a:p>
            <a:pPr marL="457200" indent="-457200">
              <a:buFont typeface="Wingdings" pitchFamily="2" charset="2"/>
              <a:buChar char="§"/>
            </a:pPr>
            <a:r>
              <a:rPr lang="en-GB" sz="2800" dirty="0" smtClean="0">
                <a:latin typeface="Calibri" pitchFamily="34" charset="0"/>
                <a:cs typeface="Calibri" pitchFamily="34" charset="0"/>
              </a:rPr>
              <a:t>Colour all the imperfect verbs in green</a:t>
            </a:r>
          </a:p>
          <a:p>
            <a:pPr marL="457200" indent="-457200">
              <a:buFont typeface="Wingdings" pitchFamily="2" charset="2"/>
              <a:buChar char="§"/>
            </a:pPr>
            <a:r>
              <a:rPr lang="en-GB" sz="2800" dirty="0" smtClean="0">
                <a:latin typeface="Calibri" pitchFamily="34" charset="0"/>
                <a:cs typeface="Calibri" pitchFamily="34" charset="0"/>
              </a:rPr>
              <a:t>Underline all the </a:t>
            </a:r>
            <a:r>
              <a:rPr lang="en-GB" sz="2800" dirty="0" err="1" smtClean="0">
                <a:latin typeface="Calibri" pitchFamily="34" charset="0"/>
                <a:cs typeface="Calibri" pitchFamily="34" charset="0"/>
              </a:rPr>
              <a:t>preterite</a:t>
            </a:r>
            <a:r>
              <a:rPr lang="en-GB" sz="2800" dirty="0" smtClean="0">
                <a:latin typeface="Calibri" pitchFamily="34" charset="0"/>
                <a:cs typeface="Calibri" pitchFamily="34" charset="0"/>
              </a:rPr>
              <a:t> verbs </a:t>
            </a:r>
            <a:br>
              <a:rPr lang="en-GB" sz="2800" dirty="0" smtClean="0">
                <a:latin typeface="Calibri" pitchFamily="34" charset="0"/>
                <a:cs typeface="Calibri" pitchFamily="34" charset="0"/>
              </a:rPr>
            </a:br>
            <a:r>
              <a:rPr lang="en-GB" sz="2800" dirty="0" smtClean="0">
                <a:latin typeface="Calibri" pitchFamily="34" charset="0"/>
                <a:cs typeface="Calibri" pitchFamily="34" charset="0"/>
              </a:rPr>
              <a:t>Thank you to Vincent Everett for this idea.</a:t>
            </a:r>
            <a:endParaRPr lang="en-GB" sz="2800" dirty="0">
              <a:latin typeface="Calibri" pitchFamily="34" charset="0"/>
              <a:cs typeface="Calibri" pitchFamily="34" charset="0"/>
            </a:endParaRPr>
          </a:p>
        </p:txBody>
      </p:sp>
    </p:spTree>
    <p:extLst>
      <p:ext uri="{BB962C8B-B14F-4D97-AF65-F5344CB8AC3E}">
        <p14:creationId xmlns:p14="http://schemas.microsoft.com/office/powerpoint/2010/main" val="951242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5009290"/>
              </p:ext>
            </p:extLst>
          </p:nvPr>
        </p:nvGraphicFramePr>
        <p:xfrm>
          <a:off x="323528" y="620688"/>
          <a:ext cx="8280920" cy="3024337"/>
        </p:xfrm>
        <a:graphic>
          <a:graphicData uri="http://schemas.openxmlformats.org/drawingml/2006/table">
            <a:tbl>
              <a:tblPr firstRow="1" bandRow="1">
                <a:tableStyleId>{5940675A-B579-460E-94D1-54222C63F5DA}</a:tableStyleId>
              </a:tblPr>
              <a:tblGrid>
                <a:gridCol w="2070230"/>
                <a:gridCol w="2070230"/>
                <a:gridCol w="2070230"/>
                <a:gridCol w="2070230"/>
              </a:tblGrid>
              <a:tr h="3024337">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2370115"/>
              </p:ext>
            </p:extLst>
          </p:nvPr>
        </p:nvGraphicFramePr>
        <p:xfrm>
          <a:off x="323528" y="3645024"/>
          <a:ext cx="8280920" cy="2376264"/>
        </p:xfrm>
        <a:graphic>
          <a:graphicData uri="http://schemas.openxmlformats.org/drawingml/2006/table">
            <a:tbl>
              <a:tblPr firstRow="1" bandRow="1">
                <a:tableStyleId>{5940675A-B579-460E-94D1-54222C63F5DA}</a:tableStyleId>
              </a:tblPr>
              <a:tblGrid>
                <a:gridCol w="2789611"/>
                <a:gridCol w="2731002"/>
                <a:gridCol w="2760307"/>
              </a:tblGrid>
              <a:tr h="2376264">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14"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6998" y="836712"/>
            <a:ext cx="2111189" cy="23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8610" y="1257887"/>
            <a:ext cx="1959318" cy="16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8641" y="1034190"/>
            <a:ext cx="1651789" cy="20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19208"/>
            <a:ext cx="1800200" cy="228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672" y="3882190"/>
            <a:ext cx="2081128" cy="189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9137" y="4149080"/>
            <a:ext cx="2618947" cy="176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7010" y="3769708"/>
            <a:ext cx="1669117" cy="214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6669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4120485"/>
              </p:ext>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69315586"/>
              </p:ext>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3329266004"/>
              </p:ext>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42581942"/>
              </p:ext>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21023317"/>
              </p:ext>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schemeClr val="bg1"/>
                </a:solidFill>
                <a:latin typeface="Calibri" pitchFamily="34" charset="0"/>
                <a:cs typeface="Calibri" pitchFamily="34" charset="0"/>
              </a:rPr>
              <a:t>Empareja</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las</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imágenes</a:t>
            </a:r>
            <a:r>
              <a:rPr lang="en-GB" sz="2400" b="1" dirty="0" smtClean="0">
                <a:solidFill>
                  <a:schemeClr val="bg1"/>
                </a:solidFill>
                <a:latin typeface="Calibri" pitchFamily="34" charset="0"/>
                <a:cs typeface="Calibri" pitchFamily="34" charset="0"/>
              </a:rPr>
              <a:t> con el </a:t>
            </a:r>
            <a:r>
              <a:rPr lang="en-GB" sz="2400" b="1" dirty="0" err="1" smtClean="0">
                <a:solidFill>
                  <a:schemeClr val="bg1"/>
                </a:solidFill>
                <a:latin typeface="Calibri" pitchFamily="34" charset="0"/>
                <a:cs typeface="Calibri" pitchFamily="34" charset="0"/>
              </a:rPr>
              <a:t>texto</a:t>
            </a:r>
            <a:r>
              <a:rPr lang="en-GB" sz="2400" b="1" dirty="0" smtClean="0">
                <a:solidFill>
                  <a:schemeClr val="bg1"/>
                </a:solidFill>
                <a:latin typeface="Calibri" pitchFamily="34" charset="0"/>
                <a:cs typeface="Calibri" pitchFamily="34" charset="0"/>
              </a:rPr>
              <a:t>.</a:t>
            </a:r>
            <a:endParaRPr lang="en-GB" sz="2400" b="1" dirty="0">
              <a:solidFill>
                <a:schemeClr val="bg1"/>
              </a:solidFill>
              <a:latin typeface="Calibri" pitchFamily="34" charset="0"/>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latin typeface="Calibri" pitchFamily="34" charset="0"/>
                <a:cs typeface="Calibri" pitchFamily="34" charset="0"/>
              </a:rPr>
              <a:t>Un </a:t>
            </a:r>
            <a:r>
              <a:rPr lang="en-GB" sz="1700" dirty="0" err="1" smtClean="0">
                <a:latin typeface="Calibri" pitchFamily="34" charset="0"/>
                <a:cs typeface="Calibri" pitchFamily="34" charset="0"/>
              </a:rPr>
              <a:t>día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llamé</a:t>
            </a:r>
            <a:r>
              <a:rPr lang="en-GB" sz="1700" dirty="0" smtClean="0">
                <a:latin typeface="Calibri" pitchFamily="34" charset="0"/>
                <a:cs typeface="Calibri" pitchFamily="34" charset="0"/>
              </a:rPr>
              <a:t> a mi </a:t>
            </a:r>
            <a:r>
              <a:rPr lang="en-GB" sz="1700" dirty="0" err="1" smtClean="0">
                <a:latin typeface="Calibri" pitchFamily="34" charset="0"/>
                <a:cs typeface="Calibri" pitchFamily="34" charset="0"/>
              </a:rPr>
              <a:t>amiga</a:t>
            </a:r>
            <a:r>
              <a:rPr lang="en-GB" sz="1700" dirty="0" smtClean="0">
                <a:latin typeface="Calibri" pitchFamily="34" charset="0"/>
                <a:cs typeface="Calibri" pitchFamily="34" charset="0"/>
              </a:rPr>
              <a:t> Teresa. La </a:t>
            </a:r>
            <a:r>
              <a:rPr lang="en-GB" sz="1700" dirty="0" err="1" smtClean="0">
                <a:latin typeface="Calibri" pitchFamily="34" charset="0"/>
                <a:cs typeface="Calibri" pitchFamily="34" charset="0"/>
              </a:rPr>
              <a:t>invité</a:t>
            </a:r>
            <a:r>
              <a:rPr lang="en-GB" sz="1700" dirty="0" smtClean="0">
                <a:latin typeface="Calibri" pitchFamily="34" charset="0"/>
                <a:cs typeface="Calibri" pitchFamily="34" charset="0"/>
              </a:rPr>
              <a:t> al cine y </a:t>
            </a:r>
            <a:r>
              <a:rPr lang="en-GB" sz="1700" dirty="0" err="1" smtClean="0">
                <a:latin typeface="Calibri" pitchFamily="34" charset="0"/>
                <a:cs typeface="Calibri" pitchFamily="34" charset="0"/>
              </a:rPr>
              <a:t>quedamos</a:t>
            </a:r>
            <a:r>
              <a:rPr lang="en-GB" sz="1700" dirty="0" smtClean="0">
                <a:latin typeface="Calibri" pitchFamily="34" charset="0"/>
                <a:cs typeface="Calibri" pitchFamily="34" charset="0"/>
              </a:rPr>
              <a:t> a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7.</a:t>
            </a:r>
            <a:endParaRPr lang="en-GB" sz="1700" dirty="0">
              <a:latin typeface="Calibri" pitchFamily="34" charset="0"/>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latin typeface="Calibri" pitchFamily="34" charset="0"/>
                <a:cs typeface="Calibri" pitchFamily="34" charset="0"/>
              </a:rPr>
              <a:t> A </a:t>
            </a:r>
            <a:r>
              <a:rPr lang="en-GB" dirty="0" err="1" smtClean="0">
                <a:latin typeface="Calibri" pitchFamily="34" charset="0"/>
                <a:cs typeface="Calibri" pitchFamily="34" charset="0"/>
              </a:rPr>
              <a:t>las</a:t>
            </a:r>
            <a:r>
              <a:rPr lang="en-GB" dirty="0" smtClean="0">
                <a:latin typeface="Calibri" pitchFamily="34" charset="0"/>
                <a:cs typeface="Calibri" pitchFamily="34" charset="0"/>
              </a:rPr>
              <a:t> 7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en la </a:t>
            </a:r>
            <a:r>
              <a:rPr lang="en-GB" dirty="0" err="1" smtClean="0">
                <a:latin typeface="Calibri" pitchFamily="34" charset="0"/>
                <a:cs typeface="Calibri" pitchFamily="34" charset="0"/>
              </a:rPr>
              <a:t>puerta</a:t>
            </a:r>
            <a:r>
              <a:rPr lang="en-GB" dirty="0" smtClean="0">
                <a:latin typeface="Calibri" pitchFamily="34" charset="0"/>
                <a:cs typeface="Calibri" pitchFamily="34" charset="0"/>
              </a:rPr>
              <a:t> del cine </a:t>
            </a:r>
            <a:r>
              <a:rPr lang="en-GB" dirty="0" err="1" smtClean="0">
                <a:latin typeface="Calibri" pitchFamily="34" charset="0"/>
                <a:cs typeface="Calibri" pitchFamily="34" charset="0"/>
              </a:rPr>
              <a:t>pero</a:t>
            </a:r>
            <a:r>
              <a:rPr lang="en-GB" dirty="0" smtClean="0">
                <a:latin typeface="Calibri" pitchFamily="34" charset="0"/>
                <a:cs typeface="Calibri" pitchFamily="34" charset="0"/>
              </a:rPr>
              <a:t> Teresa no </a:t>
            </a:r>
            <a:r>
              <a:rPr lang="en-GB" dirty="0" err="1" smtClean="0">
                <a:latin typeface="Calibri" pitchFamily="34" charset="0"/>
                <a:cs typeface="Calibri" pitchFamily="34" charset="0"/>
              </a:rPr>
              <a:t>llegó</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latin typeface="Calibri" pitchFamily="34" charset="0"/>
                <a:cs typeface="Calibri" pitchFamily="34" charset="0"/>
              </a:rPr>
              <a:t>Una</a:t>
            </a:r>
            <a:r>
              <a:rPr lang="en-GB" sz="1700" dirty="0" smtClean="0">
                <a:latin typeface="Calibri" pitchFamily="34" charset="0"/>
                <a:cs typeface="Calibri" pitchFamily="34" charset="0"/>
              </a:rPr>
              <a:t> media </a:t>
            </a:r>
            <a:r>
              <a:rPr lang="en-GB" sz="1700" dirty="0" err="1" smtClean="0">
                <a:latin typeface="Calibri" pitchFamily="34" charset="0"/>
                <a:cs typeface="Calibri" pitchFamily="34" charset="0"/>
              </a:rPr>
              <a:t>hora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después</a:t>
            </a:r>
            <a:r>
              <a:rPr lang="en-GB" sz="1700" dirty="0" smtClean="0">
                <a:latin typeface="Calibri" pitchFamily="34" charset="0"/>
                <a:cs typeface="Calibri" pitchFamily="34" charset="0"/>
              </a:rPr>
              <a:t> Teresa </a:t>
            </a:r>
            <a:r>
              <a:rPr lang="en-GB" sz="1700" dirty="0" err="1" smtClean="0">
                <a:latin typeface="Calibri" pitchFamily="34" charset="0"/>
                <a:cs typeface="Calibri" pitchFamily="34" charset="0"/>
              </a:rPr>
              <a:t>llegó</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Dijo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que</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había</a:t>
            </a:r>
            <a:r>
              <a:rPr lang="en-GB" sz="1700" dirty="0" smtClean="0">
                <a:latin typeface="Calibri" pitchFamily="34" charset="0"/>
                <a:cs typeface="Calibri" pitchFamily="34" charset="0"/>
              </a:rPr>
              <a:t> mucho </a:t>
            </a:r>
            <a:r>
              <a:rPr lang="en-GB" sz="1700" dirty="0" err="1" smtClean="0">
                <a:latin typeface="Calibri" pitchFamily="34" charset="0"/>
                <a:cs typeface="Calibri" pitchFamily="34" charset="0"/>
              </a:rPr>
              <a:t>tráfico</a:t>
            </a:r>
            <a:r>
              <a:rPr lang="en-GB" sz="1700" dirty="0" smtClean="0">
                <a:latin typeface="Calibri" pitchFamily="34" charset="0"/>
                <a:cs typeface="Calibri" pitchFamily="34" charset="0"/>
              </a:rPr>
              <a:t> en la ciudad.</a:t>
            </a:r>
            <a:endParaRPr lang="en-GB" sz="1700" dirty="0">
              <a:latin typeface="Calibri" pitchFamily="34" charset="0"/>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latin typeface="Calibri" pitchFamily="34" charset="0"/>
                <a:cs typeface="Calibri" pitchFamily="34" charset="0"/>
              </a:rPr>
              <a:t>En </a:t>
            </a:r>
            <a:r>
              <a:rPr lang="en-GB" sz="1700" dirty="0" err="1" smtClean="0">
                <a:latin typeface="Calibri" pitchFamily="34" charset="0"/>
                <a:cs typeface="Calibri" pitchFamily="34" charset="0"/>
              </a:rPr>
              <a:t>seguida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entramos</a:t>
            </a:r>
            <a:r>
              <a:rPr lang="en-GB" sz="1700" dirty="0" smtClean="0">
                <a:latin typeface="Calibri" pitchFamily="34" charset="0"/>
                <a:cs typeface="Calibri" pitchFamily="34" charset="0"/>
              </a:rPr>
              <a:t> en el cine y </a:t>
            </a:r>
            <a:r>
              <a:rPr lang="en-GB" sz="1700" dirty="0" err="1" smtClean="0">
                <a:latin typeface="Calibri" pitchFamily="34" charset="0"/>
                <a:cs typeface="Calibri" pitchFamily="34" charset="0"/>
              </a:rPr>
              <a:t>sacamos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entradas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Luego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compramos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palomitas</a:t>
            </a:r>
            <a:r>
              <a:rPr lang="en-GB" sz="1700" dirty="0">
                <a:latin typeface="Calibri" pitchFamily="34" charset="0"/>
                <a:cs typeface="Calibri" pitchFamily="34" charset="0"/>
              </a:rPr>
              <a:t>.</a:t>
            </a:r>
            <a:r>
              <a:rPr lang="en-GB" sz="1700" dirty="0" smtClean="0">
                <a:latin typeface="Calibri" pitchFamily="34" charset="0"/>
                <a:cs typeface="Calibri" pitchFamily="34" charset="0"/>
              </a:rPr>
              <a:t>  </a:t>
            </a:r>
            <a:endParaRPr lang="en-GB" sz="1700" dirty="0">
              <a:latin typeface="Calibri" pitchFamily="34" charset="0"/>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latin typeface="Calibri" pitchFamily="34" charset="0"/>
                <a:cs typeface="Calibri" pitchFamily="34" charset="0"/>
              </a:rPr>
              <a:t>Había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muchísima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gente</a:t>
            </a:r>
            <a:r>
              <a:rPr lang="en-GB" dirty="0" smtClean="0">
                <a:latin typeface="Calibri" pitchFamily="34" charset="0"/>
                <a:cs typeface="Calibri" pitchFamily="34" charset="0"/>
              </a:rPr>
              <a:t> en el cine, </a:t>
            </a:r>
            <a:r>
              <a:rPr lang="en-GB" dirty="0" err="1" smtClean="0">
                <a:latin typeface="Calibri" pitchFamily="34" charset="0"/>
                <a:cs typeface="Calibri" pitchFamily="34" charset="0"/>
              </a:rPr>
              <a:t>incluso</a:t>
            </a:r>
            <a:r>
              <a:rPr lang="en-GB" dirty="0" smtClean="0">
                <a:latin typeface="Calibri" pitchFamily="34" charset="0"/>
                <a:cs typeface="Calibri" pitchFamily="34" charset="0"/>
              </a:rPr>
              <a:t> </a:t>
            </a:r>
            <a:r>
              <a:rPr lang="en-GB" dirty="0" err="1" smtClean="0">
                <a:latin typeface="Calibri" pitchFamily="34" charset="0"/>
                <a:cs typeface="Calibri" pitchFamily="34" charset="0"/>
              </a:rPr>
              <a:t>una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mujer</a:t>
            </a:r>
            <a:r>
              <a:rPr lang="en-GB" dirty="0" smtClean="0">
                <a:latin typeface="Calibri" pitchFamily="34" charset="0"/>
                <a:cs typeface="Calibri" pitchFamily="34" charset="0"/>
              </a:rPr>
              <a:t> con un sombrero </a:t>
            </a:r>
            <a:r>
              <a:rPr lang="en-GB" dirty="0" err="1" smtClean="0">
                <a:latin typeface="Calibri" pitchFamily="34" charset="0"/>
                <a:cs typeface="Calibri" pitchFamily="34" charset="0"/>
              </a:rPr>
              <a:t>enorme</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delante</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latin typeface="Calibri" pitchFamily="34" charset="0"/>
                <a:cs typeface="Calibri" pitchFamily="34" charset="0"/>
              </a:rPr>
              <a:t>Todavía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peor</a:t>
            </a:r>
            <a:r>
              <a:rPr lang="en-GB" dirty="0" smtClean="0">
                <a:latin typeface="Calibri" pitchFamily="34" charset="0"/>
                <a:cs typeface="Calibri" pitchFamily="34" charset="0"/>
              </a:rPr>
              <a:t>, un </a:t>
            </a:r>
            <a:r>
              <a:rPr lang="en-GB" dirty="0" err="1" smtClean="0">
                <a:latin typeface="Calibri" pitchFamily="34" charset="0"/>
                <a:cs typeface="Calibri" pitchFamily="34" charset="0"/>
              </a:rPr>
              <a:t>chico</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detrás</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nos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echó</a:t>
            </a:r>
            <a:r>
              <a:rPr lang="en-GB" dirty="0" smtClean="0">
                <a:latin typeface="Calibri" pitchFamily="34" charset="0"/>
                <a:cs typeface="Calibri" pitchFamily="34" charset="0"/>
              </a:rPr>
              <a:t> </a:t>
            </a:r>
            <a:r>
              <a:rPr lang="en-GB" dirty="0" err="1" smtClean="0">
                <a:latin typeface="Calibri" pitchFamily="34" charset="0"/>
                <a:cs typeface="Calibri" pitchFamily="34" charset="0"/>
              </a:rPr>
              <a:t>encima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su</a:t>
            </a:r>
            <a:r>
              <a:rPr lang="en-GB" dirty="0" smtClean="0">
                <a:latin typeface="Calibri" pitchFamily="34" charset="0"/>
                <a:cs typeface="Calibri" pitchFamily="34" charset="0"/>
              </a:rPr>
              <a:t> coca cola!</a:t>
            </a:r>
            <a:endParaRPr lang="en-GB" dirty="0">
              <a:latin typeface="Calibri" pitchFamily="34" charset="0"/>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latin typeface="Calibri" pitchFamily="34" charset="0"/>
                <a:cs typeface="Calibri" pitchFamily="34" charset="0"/>
              </a:rPr>
              <a:t>Al final </a:t>
            </a:r>
            <a:r>
              <a:rPr lang="en-GB" sz="1600" dirty="0" err="1" smtClean="0">
                <a:latin typeface="Calibri" pitchFamily="34" charset="0"/>
                <a:cs typeface="Calibri" pitchFamily="34" charset="0"/>
              </a:rPr>
              <a:t>empezó</a:t>
            </a:r>
            <a:r>
              <a:rPr lang="en-GB" sz="1600" dirty="0" smtClean="0">
                <a:latin typeface="Calibri" pitchFamily="34" charset="0"/>
                <a:cs typeface="Calibri" pitchFamily="34" charset="0"/>
              </a:rPr>
              <a:t> a </a:t>
            </a:r>
            <a:r>
              <a:rPr lang="en-GB" sz="1600" dirty="0" err="1" smtClean="0">
                <a:latin typeface="Calibri" pitchFamily="34" charset="0"/>
                <a:cs typeface="Calibri" pitchFamily="34" charset="0"/>
              </a:rPr>
              <a:t>llover</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cuando</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en la </a:t>
            </a:r>
            <a:r>
              <a:rPr lang="en-GB" sz="1600" dirty="0" err="1" smtClean="0">
                <a:latin typeface="Calibri" pitchFamily="34" charset="0"/>
                <a:cs typeface="Calibri" pitchFamily="34" charset="0"/>
              </a:rPr>
              <a:t>parada</a:t>
            </a:r>
            <a:r>
              <a:rPr lang="en-GB" sz="1600" dirty="0" smtClean="0">
                <a:latin typeface="Calibri" pitchFamily="34" charset="0"/>
                <a:cs typeface="Calibri" pitchFamily="34" charset="0"/>
              </a:rPr>
              <a:t> de </a:t>
            </a:r>
            <a:r>
              <a:rPr lang="en-GB" sz="1600" dirty="0" err="1" smtClean="0">
                <a:latin typeface="Calibri" pitchFamily="34" charset="0"/>
                <a:cs typeface="Calibri" pitchFamily="34" charset="0"/>
              </a:rPr>
              <a:t>autobuses</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ya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harto</a:t>
            </a:r>
            <a:r>
              <a:rPr lang="en-GB" sz="1600" dirty="0">
                <a:latin typeface="Calibri" pitchFamily="34" charset="0"/>
                <a:cs typeface="Calibri" pitchFamily="34" charset="0"/>
              </a:rPr>
              <a:t> </a:t>
            </a:r>
            <a:r>
              <a:rPr lang="en-GB" sz="1600" dirty="0" smtClean="0">
                <a:latin typeface="Calibri" pitchFamily="34" charset="0"/>
                <a:cs typeface="Calibri" pitchFamily="34" charset="0"/>
              </a:rPr>
              <a:t>de </a:t>
            </a:r>
            <a:r>
              <a:rPr lang="en-GB" sz="1600" dirty="0" err="1" smtClean="0">
                <a:latin typeface="Calibri" pitchFamily="34" charset="0"/>
                <a:cs typeface="Calibri" pitchFamily="34" charset="0"/>
              </a:rPr>
              <a:t>esa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excursión</a:t>
            </a:r>
            <a:r>
              <a:rPr lang="en-GB" sz="1600" dirty="0" smtClean="0">
                <a:latin typeface="Calibri" pitchFamily="34" charset="0"/>
                <a:cs typeface="Calibri" pitchFamily="34" charset="0"/>
              </a:rPr>
              <a:t>!  </a:t>
            </a:r>
            <a:endParaRPr lang="en-GB" sz="1600" dirty="0">
              <a:latin typeface="Calibri" pitchFamily="34" charset="0"/>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8907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8748220"/>
              </p:ext>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01114937"/>
              </p:ext>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4184731298"/>
              </p:ext>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01703261"/>
              </p:ext>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26856795"/>
              </p:ext>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schemeClr val="bg1"/>
                </a:solidFill>
                <a:latin typeface="Calibri" pitchFamily="34" charset="0"/>
                <a:cs typeface="Calibri" pitchFamily="34" charset="0"/>
              </a:rPr>
              <a:t>Empareja</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las</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imágenes</a:t>
            </a:r>
            <a:r>
              <a:rPr lang="en-GB" sz="2400" b="1" dirty="0" smtClean="0">
                <a:solidFill>
                  <a:schemeClr val="bg1"/>
                </a:solidFill>
                <a:latin typeface="Calibri" pitchFamily="34" charset="0"/>
                <a:cs typeface="Calibri" pitchFamily="34" charset="0"/>
              </a:rPr>
              <a:t> con el </a:t>
            </a:r>
            <a:r>
              <a:rPr lang="en-GB" sz="2400" b="1" dirty="0" err="1" smtClean="0">
                <a:solidFill>
                  <a:schemeClr val="bg1"/>
                </a:solidFill>
                <a:latin typeface="Calibri" pitchFamily="34" charset="0"/>
                <a:cs typeface="Calibri" pitchFamily="34" charset="0"/>
              </a:rPr>
              <a:t>texto</a:t>
            </a:r>
            <a:r>
              <a:rPr lang="en-GB" sz="2400" b="1" dirty="0" smtClean="0">
                <a:solidFill>
                  <a:schemeClr val="bg1"/>
                </a:solidFill>
                <a:latin typeface="Calibri" pitchFamily="34" charset="0"/>
                <a:cs typeface="Calibri" pitchFamily="34" charset="0"/>
              </a:rPr>
              <a:t>.</a:t>
            </a:r>
            <a:endParaRPr lang="en-GB" sz="2400" b="1" dirty="0">
              <a:solidFill>
                <a:schemeClr val="bg1"/>
              </a:solidFill>
              <a:latin typeface="Calibri" pitchFamily="34" charset="0"/>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latin typeface="Calibri" pitchFamily="34" charset="0"/>
                <a:cs typeface="Calibri" pitchFamily="34" charset="0"/>
              </a:rPr>
              <a:t>Un </a:t>
            </a:r>
            <a:r>
              <a:rPr lang="en-GB" sz="1700" dirty="0" err="1" smtClean="0">
                <a:latin typeface="Calibri" pitchFamily="34" charset="0"/>
                <a:cs typeface="Calibri" pitchFamily="34" charset="0"/>
              </a:rPr>
              <a:t>día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llamé</a:t>
            </a:r>
            <a:r>
              <a:rPr lang="en-GB" sz="1700" dirty="0" smtClean="0">
                <a:latin typeface="Calibri" pitchFamily="34" charset="0"/>
                <a:cs typeface="Calibri" pitchFamily="34" charset="0"/>
              </a:rPr>
              <a:t> a mi </a:t>
            </a:r>
            <a:r>
              <a:rPr lang="en-GB" sz="1700" dirty="0" err="1" smtClean="0">
                <a:latin typeface="Calibri" pitchFamily="34" charset="0"/>
                <a:cs typeface="Calibri" pitchFamily="34" charset="0"/>
              </a:rPr>
              <a:t>amiga</a:t>
            </a:r>
            <a:r>
              <a:rPr lang="en-GB" sz="1700" dirty="0" smtClean="0">
                <a:latin typeface="Calibri" pitchFamily="34" charset="0"/>
                <a:cs typeface="Calibri" pitchFamily="34" charset="0"/>
              </a:rPr>
              <a:t> Teresa. La </a:t>
            </a:r>
            <a:r>
              <a:rPr lang="en-GB" sz="1700" dirty="0" err="1" smtClean="0">
                <a:latin typeface="Calibri" pitchFamily="34" charset="0"/>
                <a:cs typeface="Calibri" pitchFamily="34" charset="0"/>
              </a:rPr>
              <a:t>invité</a:t>
            </a:r>
            <a:r>
              <a:rPr lang="en-GB" sz="1700" dirty="0" smtClean="0">
                <a:latin typeface="Calibri" pitchFamily="34" charset="0"/>
                <a:cs typeface="Calibri" pitchFamily="34" charset="0"/>
              </a:rPr>
              <a:t> al cine y </a:t>
            </a:r>
            <a:r>
              <a:rPr lang="en-GB" sz="1700" dirty="0" err="1" smtClean="0">
                <a:latin typeface="Calibri" pitchFamily="34" charset="0"/>
                <a:cs typeface="Calibri" pitchFamily="34" charset="0"/>
              </a:rPr>
              <a:t>quedamos</a:t>
            </a:r>
            <a:r>
              <a:rPr lang="en-GB" sz="1700" dirty="0" smtClean="0">
                <a:latin typeface="Calibri" pitchFamily="34" charset="0"/>
                <a:cs typeface="Calibri" pitchFamily="34" charset="0"/>
              </a:rPr>
              <a:t> a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7.</a:t>
            </a:r>
            <a:endParaRPr lang="en-GB" sz="1700" dirty="0">
              <a:latin typeface="Calibri" pitchFamily="34" charset="0"/>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latin typeface="Calibri" pitchFamily="34" charset="0"/>
                <a:cs typeface="Calibri" pitchFamily="34" charset="0"/>
              </a:rPr>
              <a:t> A </a:t>
            </a:r>
            <a:r>
              <a:rPr lang="en-GB" dirty="0" err="1" smtClean="0">
                <a:latin typeface="Calibri" pitchFamily="34" charset="0"/>
                <a:cs typeface="Calibri" pitchFamily="34" charset="0"/>
              </a:rPr>
              <a:t>las</a:t>
            </a:r>
            <a:r>
              <a:rPr lang="en-GB" dirty="0" smtClean="0">
                <a:latin typeface="Calibri" pitchFamily="34" charset="0"/>
                <a:cs typeface="Calibri" pitchFamily="34" charset="0"/>
              </a:rPr>
              <a:t> 7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en la </a:t>
            </a:r>
            <a:r>
              <a:rPr lang="en-GB" dirty="0" err="1" smtClean="0">
                <a:latin typeface="Calibri" pitchFamily="34" charset="0"/>
                <a:cs typeface="Calibri" pitchFamily="34" charset="0"/>
              </a:rPr>
              <a:t>puerta</a:t>
            </a:r>
            <a:r>
              <a:rPr lang="en-GB" dirty="0" smtClean="0">
                <a:latin typeface="Calibri" pitchFamily="34" charset="0"/>
                <a:cs typeface="Calibri" pitchFamily="34" charset="0"/>
              </a:rPr>
              <a:t> del cine </a:t>
            </a:r>
            <a:r>
              <a:rPr lang="en-GB" dirty="0" err="1" smtClean="0">
                <a:latin typeface="Calibri" pitchFamily="34" charset="0"/>
                <a:cs typeface="Calibri" pitchFamily="34" charset="0"/>
              </a:rPr>
              <a:t>pero</a:t>
            </a:r>
            <a:r>
              <a:rPr lang="en-GB" dirty="0" smtClean="0">
                <a:latin typeface="Calibri" pitchFamily="34" charset="0"/>
                <a:cs typeface="Calibri" pitchFamily="34" charset="0"/>
              </a:rPr>
              <a:t> Teresa no </a:t>
            </a:r>
            <a:r>
              <a:rPr lang="en-GB" dirty="0" err="1" smtClean="0">
                <a:latin typeface="Calibri" pitchFamily="34" charset="0"/>
                <a:cs typeface="Calibri" pitchFamily="34" charset="0"/>
              </a:rPr>
              <a:t>llegó</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latin typeface="Calibri" pitchFamily="34" charset="0"/>
                <a:cs typeface="Calibri" pitchFamily="34" charset="0"/>
              </a:rPr>
              <a:t>Una</a:t>
            </a:r>
            <a:r>
              <a:rPr lang="en-GB" sz="1700" dirty="0" smtClean="0">
                <a:latin typeface="Calibri" pitchFamily="34" charset="0"/>
                <a:cs typeface="Calibri" pitchFamily="34" charset="0"/>
              </a:rPr>
              <a:t> media </a:t>
            </a:r>
            <a:r>
              <a:rPr lang="en-GB" sz="1700" dirty="0" err="1" smtClean="0">
                <a:latin typeface="Calibri" pitchFamily="34" charset="0"/>
                <a:cs typeface="Calibri" pitchFamily="34" charset="0"/>
              </a:rPr>
              <a:t>hora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después</a:t>
            </a:r>
            <a:r>
              <a:rPr lang="en-GB" sz="1700" dirty="0" smtClean="0">
                <a:latin typeface="Calibri" pitchFamily="34" charset="0"/>
                <a:cs typeface="Calibri" pitchFamily="34" charset="0"/>
              </a:rPr>
              <a:t> Teresa </a:t>
            </a:r>
            <a:r>
              <a:rPr lang="en-GB" sz="1700" dirty="0" err="1" smtClean="0">
                <a:latin typeface="Calibri" pitchFamily="34" charset="0"/>
                <a:cs typeface="Calibri" pitchFamily="34" charset="0"/>
              </a:rPr>
              <a:t>llegó</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Dijo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que</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había</a:t>
            </a:r>
            <a:r>
              <a:rPr lang="en-GB" sz="1700" dirty="0" smtClean="0">
                <a:latin typeface="Calibri" pitchFamily="34" charset="0"/>
                <a:cs typeface="Calibri" pitchFamily="34" charset="0"/>
              </a:rPr>
              <a:t> mucho </a:t>
            </a:r>
            <a:r>
              <a:rPr lang="en-GB" sz="1700" dirty="0" err="1" smtClean="0">
                <a:latin typeface="Calibri" pitchFamily="34" charset="0"/>
                <a:cs typeface="Calibri" pitchFamily="34" charset="0"/>
              </a:rPr>
              <a:t>tráfico</a:t>
            </a:r>
            <a:r>
              <a:rPr lang="en-GB" sz="1700" dirty="0" smtClean="0">
                <a:latin typeface="Calibri" pitchFamily="34" charset="0"/>
                <a:cs typeface="Calibri" pitchFamily="34" charset="0"/>
              </a:rPr>
              <a:t> en la ciudad.</a:t>
            </a:r>
            <a:endParaRPr lang="en-GB" sz="1700" dirty="0">
              <a:latin typeface="Calibri" pitchFamily="34" charset="0"/>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latin typeface="Calibri" pitchFamily="34" charset="0"/>
                <a:cs typeface="Calibri" pitchFamily="34" charset="0"/>
              </a:rPr>
              <a:t>En </a:t>
            </a:r>
            <a:r>
              <a:rPr lang="en-GB" sz="1700" dirty="0" err="1" smtClean="0">
                <a:latin typeface="Calibri" pitchFamily="34" charset="0"/>
                <a:cs typeface="Calibri" pitchFamily="34" charset="0"/>
              </a:rPr>
              <a:t>seguida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entramos</a:t>
            </a:r>
            <a:r>
              <a:rPr lang="en-GB" sz="1700" dirty="0" smtClean="0">
                <a:latin typeface="Calibri" pitchFamily="34" charset="0"/>
                <a:cs typeface="Calibri" pitchFamily="34" charset="0"/>
              </a:rPr>
              <a:t> en el cine y </a:t>
            </a:r>
            <a:r>
              <a:rPr lang="en-GB" sz="1700" dirty="0" err="1" smtClean="0">
                <a:latin typeface="Calibri" pitchFamily="34" charset="0"/>
                <a:cs typeface="Calibri" pitchFamily="34" charset="0"/>
              </a:rPr>
              <a:t>sacamos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entradas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Luego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compramos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palomitas</a:t>
            </a:r>
            <a:r>
              <a:rPr lang="en-GB" sz="1700" dirty="0">
                <a:latin typeface="Calibri" pitchFamily="34" charset="0"/>
                <a:cs typeface="Calibri" pitchFamily="34" charset="0"/>
              </a:rPr>
              <a:t>.</a:t>
            </a:r>
            <a:r>
              <a:rPr lang="en-GB" sz="1700" dirty="0" smtClean="0">
                <a:latin typeface="Calibri" pitchFamily="34" charset="0"/>
                <a:cs typeface="Calibri" pitchFamily="34" charset="0"/>
              </a:rPr>
              <a:t>  </a:t>
            </a:r>
            <a:endParaRPr lang="en-GB" sz="1700" dirty="0">
              <a:latin typeface="Calibri" pitchFamily="34" charset="0"/>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latin typeface="Calibri" pitchFamily="34" charset="0"/>
                <a:cs typeface="Calibri" pitchFamily="34" charset="0"/>
              </a:rPr>
              <a:t>Había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muchísima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gente</a:t>
            </a:r>
            <a:r>
              <a:rPr lang="en-GB" dirty="0" smtClean="0">
                <a:latin typeface="Calibri" pitchFamily="34" charset="0"/>
                <a:cs typeface="Calibri" pitchFamily="34" charset="0"/>
              </a:rPr>
              <a:t> en el cine, </a:t>
            </a:r>
            <a:r>
              <a:rPr lang="en-GB" dirty="0" err="1" smtClean="0">
                <a:latin typeface="Calibri" pitchFamily="34" charset="0"/>
                <a:cs typeface="Calibri" pitchFamily="34" charset="0"/>
              </a:rPr>
              <a:t>incluso</a:t>
            </a:r>
            <a:r>
              <a:rPr lang="en-GB" dirty="0" smtClean="0">
                <a:latin typeface="Calibri" pitchFamily="34" charset="0"/>
                <a:cs typeface="Calibri" pitchFamily="34" charset="0"/>
              </a:rPr>
              <a:t> </a:t>
            </a:r>
            <a:r>
              <a:rPr lang="en-GB" dirty="0" err="1" smtClean="0">
                <a:latin typeface="Calibri" pitchFamily="34" charset="0"/>
                <a:cs typeface="Calibri" pitchFamily="34" charset="0"/>
              </a:rPr>
              <a:t>una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mujer</a:t>
            </a:r>
            <a:r>
              <a:rPr lang="en-GB" dirty="0" smtClean="0">
                <a:latin typeface="Calibri" pitchFamily="34" charset="0"/>
                <a:cs typeface="Calibri" pitchFamily="34" charset="0"/>
              </a:rPr>
              <a:t> con un sombrero </a:t>
            </a:r>
            <a:r>
              <a:rPr lang="en-GB" dirty="0" err="1" smtClean="0">
                <a:latin typeface="Calibri" pitchFamily="34" charset="0"/>
                <a:cs typeface="Calibri" pitchFamily="34" charset="0"/>
              </a:rPr>
              <a:t>enorme</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delante</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latin typeface="Calibri" pitchFamily="34" charset="0"/>
                <a:cs typeface="Calibri" pitchFamily="34" charset="0"/>
              </a:rPr>
              <a:t>Todavía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peor</a:t>
            </a:r>
            <a:r>
              <a:rPr lang="en-GB" dirty="0" smtClean="0">
                <a:latin typeface="Calibri" pitchFamily="34" charset="0"/>
                <a:cs typeface="Calibri" pitchFamily="34" charset="0"/>
              </a:rPr>
              <a:t>, un </a:t>
            </a:r>
            <a:r>
              <a:rPr lang="en-GB" dirty="0" err="1" smtClean="0">
                <a:latin typeface="Calibri" pitchFamily="34" charset="0"/>
                <a:cs typeface="Calibri" pitchFamily="34" charset="0"/>
              </a:rPr>
              <a:t>chico</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detrás</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nos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echó</a:t>
            </a:r>
            <a:r>
              <a:rPr lang="en-GB" dirty="0" smtClean="0">
                <a:latin typeface="Calibri" pitchFamily="34" charset="0"/>
                <a:cs typeface="Calibri" pitchFamily="34" charset="0"/>
              </a:rPr>
              <a:t> </a:t>
            </a:r>
            <a:r>
              <a:rPr lang="en-GB" dirty="0" err="1" smtClean="0">
                <a:latin typeface="Calibri" pitchFamily="34" charset="0"/>
                <a:cs typeface="Calibri" pitchFamily="34" charset="0"/>
              </a:rPr>
              <a:t>encima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su</a:t>
            </a:r>
            <a:r>
              <a:rPr lang="en-GB" dirty="0" smtClean="0">
                <a:latin typeface="Calibri" pitchFamily="34" charset="0"/>
                <a:cs typeface="Calibri" pitchFamily="34" charset="0"/>
              </a:rPr>
              <a:t> coca cola!</a:t>
            </a:r>
            <a:endParaRPr lang="en-GB" dirty="0">
              <a:latin typeface="Calibri" pitchFamily="34" charset="0"/>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latin typeface="Calibri" pitchFamily="34" charset="0"/>
                <a:cs typeface="Calibri" pitchFamily="34" charset="0"/>
              </a:rPr>
              <a:t>Al final </a:t>
            </a:r>
            <a:r>
              <a:rPr lang="en-GB" sz="1600" dirty="0" err="1" smtClean="0">
                <a:latin typeface="Calibri" pitchFamily="34" charset="0"/>
                <a:cs typeface="Calibri" pitchFamily="34" charset="0"/>
              </a:rPr>
              <a:t>empezó</a:t>
            </a:r>
            <a:r>
              <a:rPr lang="en-GB" sz="1600" dirty="0" smtClean="0">
                <a:latin typeface="Calibri" pitchFamily="34" charset="0"/>
                <a:cs typeface="Calibri" pitchFamily="34" charset="0"/>
              </a:rPr>
              <a:t> a </a:t>
            </a:r>
            <a:r>
              <a:rPr lang="en-GB" sz="1600" dirty="0" err="1" smtClean="0">
                <a:latin typeface="Calibri" pitchFamily="34" charset="0"/>
                <a:cs typeface="Calibri" pitchFamily="34" charset="0"/>
              </a:rPr>
              <a:t>llover</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cuando</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en la </a:t>
            </a:r>
            <a:r>
              <a:rPr lang="en-GB" sz="1600" dirty="0" err="1" smtClean="0">
                <a:latin typeface="Calibri" pitchFamily="34" charset="0"/>
                <a:cs typeface="Calibri" pitchFamily="34" charset="0"/>
              </a:rPr>
              <a:t>parada</a:t>
            </a:r>
            <a:r>
              <a:rPr lang="en-GB" sz="1600" dirty="0" smtClean="0">
                <a:latin typeface="Calibri" pitchFamily="34" charset="0"/>
                <a:cs typeface="Calibri" pitchFamily="34" charset="0"/>
              </a:rPr>
              <a:t> de </a:t>
            </a:r>
            <a:r>
              <a:rPr lang="en-GB" sz="1600" dirty="0" err="1" smtClean="0">
                <a:latin typeface="Calibri" pitchFamily="34" charset="0"/>
                <a:cs typeface="Calibri" pitchFamily="34" charset="0"/>
              </a:rPr>
              <a:t>autobuses</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ya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harto</a:t>
            </a:r>
            <a:r>
              <a:rPr lang="en-GB" sz="1600" dirty="0">
                <a:latin typeface="Calibri" pitchFamily="34" charset="0"/>
                <a:cs typeface="Calibri" pitchFamily="34" charset="0"/>
              </a:rPr>
              <a:t> </a:t>
            </a:r>
            <a:r>
              <a:rPr lang="en-GB" sz="1600" dirty="0" smtClean="0">
                <a:latin typeface="Calibri" pitchFamily="34" charset="0"/>
                <a:cs typeface="Calibri" pitchFamily="34" charset="0"/>
              </a:rPr>
              <a:t>de </a:t>
            </a:r>
            <a:r>
              <a:rPr lang="en-GB" sz="1600" dirty="0" err="1" smtClean="0">
                <a:latin typeface="Calibri" pitchFamily="34" charset="0"/>
                <a:cs typeface="Calibri" pitchFamily="34" charset="0"/>
              </a:rPr>
              <a:t>esa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excursión</a:t>
            </a:r>
            <a:r>
              <a:rPr lang="en-GB" sz="1600" dirty="0" smtClean="0">
                <a:latin typeface="Calibri" pitchFamily="34" charset="0"/>
                <a:cs typeface="Calibri" pitchFamily="34" charset="0"/>
              </a:rPr>
              <a:t>!  </a:t>
            </a:r>
            <a:endParaRPr lang="en-GB" sz="1600" dirty="0">
              <a:latin typeface="Calibri" pitchFamily="34" charset="0"/>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8604448" y="504323"/>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d</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5" name="Rectangle 24"/>
          <p:cNvSpPr/>
          <p:nvPr/>
        </p:nvSpPr>
        <p:spPr>
          <a:xfrm>
            <a:off x="8651870" y="14040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g</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6" name="Rectangle 25"/>
          <p:cNvSpPr/>
          <p:nvPr/>
        </p:nvSpPr>
        <p:spPr>
          <a:xfrm>
            <a:off x="8651870" y="2340169"/>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e</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7" name="Rectangle 26"/>
          <p:cNvSpPr/>
          <p:nvPr/>
        </p:nvSpPr>
        <p:spPr>
          <a:xfrm>
            <a:off x="8651870" y="32042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f</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8" name="Rectangle 27"/>
          <p:cNvSpPr/>
          <p:nvPr/>
        </p:nvSpPr>
        <p:spPr>
          <a:xfrm>
            <a:off x="8651870" y="4068361"/>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a</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9" name="Rectangle 28"/>
          <p:cNvSpPr/>
          <p:nvPr/>
        </p:nvSpPr>
        <p:spPr>
          <a:xfrm>
            <a:off x="8651870" y="50044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c</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30" name="Rectangle 29"/>
          <p:cNvSpPr/>
          <p:nvPr/>
        </p:nvSpPr>
        <p:spPr>
          <a:xfrm>
            <a:off x="8651870" y="5940569"/>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b</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046204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143000"/>
            <a:ext cx="436721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957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rph3.wmv">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71438" y="142875"/>
            <a:ext cx="4356100" cy="321468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 name="Morph6.wmv">
            <a:hlinkClick r:id="" action="ppaction://media"/>
          </p:cNvPr>
          <p:cNvPicPr>
            <a:picLocks noRot="1" noChangeAspect="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4643438" y="142875"/>
            <a:ext cx="4376737" cy="321468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 name="Morph13.wmv">
            <a:hlinkClick r:id="" action="ppaction://media"/>
          </p:cNvPr>
          <p:cNvPicPr>
            <a:picLocks noRot="1" noChangeAspect="1"/>
          </p:cNvPicPr>
          <p:nvPr>
            <a:videoFile r:link="rId3"/>
          </p:nvPr>
        </p:nvPicPr>
        <p:blipFill>
          <a:blip r:embed="rId7">
            <a:extLst>
              <a:ext uri="{28A0092B-C50C-407E-A947-70E740481C1C}">
                <a14:useLocalDpi xmlns:a14="http://schemas.microsoft.com/office/drawing/2010/main" val="0"/>
              </a:ext>
            </a:extLst>
          </a:blip>
          <a:srcRect/>
          <a:stretch>
            <a:fillRect/>
          </a:stretch>
        </p:blipFill>
        <p:spPr bwMode="auto">
          <a:xfrm>
            <a:off x="71438" y="3517900"/>
            <a:ext cx="4357687" cy="3268663"/>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5" name="Morph14.wmv">
            <a:hlinkClick r:id="" action="ppaction://media"/>
          </p:cNvPr>
          <p:cNvPicPr>
            <a:picLocks noRot="1" noChangeAspect="1"/>
          </p:cNvPicPr>
          <p:nvPr>
            <a:videoFile r:link="rId4"/>
          </p:nvPr>
        </p:nvPicPr>
        <p:blipFill>
          <a:blip r:embed="rId7">
            <a:extLst>
              <a:ext uri="{28A0092B-C50C-407E-A947-70E740481C1C}">
                <a14:useLocalDpi xmlns:a14="http://schemas.microsoft.com/office/drawing/2010/main" val="0"/>
              </a:ext>
            </a:extLst>
          </a:blip>
          <a:srcRect/>
          <a:stretch>
            <a:fillRect/>
          </a:stretch>
        </p:blipFill>
        <p:spPr bwMode="auto">
          <a:xfrm>
            <a:off x="4619625" y="3500438"/>
            <a:ext cx="4381500" cy="3286125"/>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6708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p:cTn id="13" fill="hold" display="0">
                  <p:stCondLst>
                    <p:cond delay="indefinite"/>
                  </p:stCondLst>
                  <p:endCondLst>
                    <p:cond evt="onNext" delay="0">
                      <p:tgtEl>
                        <p:sldTgt/>
                      </p:tgtEl>
                    </p:cond>
                    <p:cond evt="onPrev" delay="0">
                      <p:tgtEl>
                        <p:sldTgt/>
                      </p:tgtEl>
                    </p:cond>
                  </p:endCondLst>
                </p:cTn>
                <p:tgtEl>
                  <p:spTgt spid="3"/>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video>
              <p:cMediaNode>
                <p:cTn id="25"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3429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sentarse – to sit down</a:t>
            </a:r>
          </a:p>
          <a:p>
            <a:r>
              <a:rPr lang="en-GB" sz="2400">
                <a:solidFill>
                  <a:schemeClr val="tx1"/>
                </a:solidFill>
              </a:rPr>
              <a:t>pulsar – to press</a:t>
            </a:r>
            <a:br>
              <a:rPr lang="en-GB" sz="2400">
                <a:solidFill>
                  <a:schemeClr val="tx1"/>
                </a:solidFill>
              </a:rPr>
            </a:br>
            <a:r>
              <a:rPr lang="en-GB" sz="2400">
                <a:solidFill>
                  <a:schemeClr val="tx1"/>
                </a:solidFill>
              </a:rPr>
              <a:t>desaparecer – to disappear</a:t>
            </a:r>
            <a:br>
              <a:rPr lang="en-GB" sz="2400">
                <a:solidFill>
                  <a:schemeClr val="tx1"/>
                </a:solidFill>
              </a:rPr>
            </a:br>
            <a:r>
              <a:rPr lang="en-GB" sz="2400">
                <a:solidFill>
                  <a:schemeClr val="tx1"/>
                </a:solidFill>
              </a:rPr>
              <a:t>aparecer – to appear</a:t>
            </a:r>
            <a:br>
              <a:rPr lang="en-GB" sz="2400">
                <a:solidFill>
                  <a:schemeClr val="tx1"/>
                </a:solidFill>
              </a:rPr>
            </a:br>
            <a:r>
              <a:rPr lang="en-GB" sz="2400">
                <a:solidFill>
                  <a:schemeClr val="tx1"/>
                </a:solidFill>
              </a:rPr>
              <a:t>reírse – to laugh</a:t>
            </a:r>
            <a:br>
              <a:rPr lang="en-GB" sz="2400">
                <a:solidFill>
                  <a:schemeClr val="tx1"/>
                </a:solidFill>
              </a:rPr>
            </a:br>
            <a:r>
              <a:rPr lang="en-GB" sz="2400">
                <a:solidFill>
                  <a:schemeClr val="tx1"/>
                </a:solidFill>
              </a:rPr>
              <a:t>leer – to read</a:t>
            </a:r>
            <a:br>
              <a:rPr lang="en-GB" sz="2400">
                <a:solidFill>
                  <a:schemeClr val="tx1"/>
                </a:solidFill>
              </a:rPr>
            </a:br>
            <a:r>
              <a:rPr lang="en-GB" sz="2400">
                <a:solidFill>
                  <a:schemeClr val="tx1"/>
                </a:solidFill>
              </a:rPr>
              <a:t>explotar – to explode</a:t>
            </a:r>
            <a:br>
              <a:rPr lang="en-GB" sz="2400">
                <a:solidFill>
                  <a:schemeClr val="tx1"/>
                </a:solidFill>
              </a:rPr>
            </a:br>
            <a:r>
              <a:rPr lang="en-GB" sz="2400">
                <a:solidFill>
                  <a:schemeClr val="tx1"/>
                </a:solidFill>
              </a:rPr>
              <a:t>(el control remoto, el botón, el periódico)</a:t>
            </a:r>
            <a:endParaRPr lang="en-US" sz="2400">
              <a:solidFill>
                <a:schemeClr val="tx1"/>
              </a:solidFill>
            </a:endParaRPr>
          </a:p>
        </p:txBody>
      </p:sp>
      <p:sp>
        <p:nvSpPr>
          <p:cNvPr id="3" name="Rectangle 2"/>
          <p:cNvSpPr/>
          <p:nvPr/>
        </p:nvSpPr>
        <p:spPr>
          <a:xfrm>
            <a:off x="4572000" y="0"/>
            <a:ext cx="4572000" cy="3429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cruzar – to cross</a:t>
            </a:r>
          </a:p>
          <a:p>
            <a:r>
              <a:rPr lang="en-GB" sz="2400">
                <a:solidFill>
                  <a:schemeClr val="tx1"/>
                </a:solidFill>
              </a:rPr>
              <a:t>pagar – to pay</a:t>
            </a:r>
          </a:p>
          <a:p>
            <a:r>
              <a:rPr lang="en-GB" sz="2400">
                <a:solidFill>
                  <a:schemeClr val="tx1"/>
                </a:solidFill>
              </a:rPr>
              <a:t>decir – to say</a:t>
            </a:r>
          </a:p>
          <a:p>
            <a:r>
              <a:rPr lang="en-GB" sz="2400">
                <a:solidFill>
                  <a:schemeClr val="tx1"/>
                </a:solidFill>
              </a:rPr>
              <a:t>decidir – to decide</a:t>
            </a:r>
          </a:p>
          <a:p>
            <a:r>
              <a:rPr lang="en-GB" sz="2400">
                <a:solidFill>
                  <a:schemeClr val="tx1"/>
                </a:solidFill>
              </a:rPr>
              <a:t>rodear – to go around</a:t>
            </a:r>
          </a:p>
          <a:p>
            <a:r>
              <a:rPr lang="en-GB" sz="2400">
                <a:solidFill>
                  <a:schemeClr val="tx1"/>
                </a:solidFill>
              </a:rPr>
              <a:t>desaparecer – to disappear</a:t>
            </a:r>
            <a:br>
              <a:rPr lang="en-GB" sz="2400">
                <a:solidFill>
                  <a:schemeClr val="tx1"/>
                </a:solidFill>
              </a:rPr>
            </a:br>
            <a:r>
              <a:rPr lang="en-GB" sz="2400">
                <a:solidFill>
                  <a:schemeClr val="tx1"/>
                </a:solidFill>
              </a:rPr>
              <a:t>transformarse en – to turn into</a:t>
            </a:r>
            <a:br>
              <a:rPr lang="en-GB" sz="2400">
                <a:solidFill>
                  <a:schemeClr val="tx1"/>
                </a:solidFill>
              </a:rPr>
            </a:br>
            <a:r>
              <a:rPr lang="en-GB" sz="2400">
                <a:solidFill>
                  <a:schemeClr val="tx1"/>
                </a:solidFill>
              </a:rPr>
              <a:t>(el puente, un peaje, un monstruo acuático)</a:t>
            </a:r>
            <a:endParaRPr lang="en-US" sz="2400">
              <a:solidFill>
                <a:schemeClr val="tx1"/>
              </a:solidFill>
            </a:endParaRPr>
          </a:p>
        </p:txBody>
      </p:sp>
      <p:sp>
        <p:nvSpPr>
          <p:cNvPr id="4" name="Rectangle 3"/>
          <p:cNvSpPr/>
          <p:nvPr/>
        </p:nvSpPr>
        <p:spPr>
          <a:xfrm>
            <a:off x="0" y="3429000"/>
            <a:ext cx="4572000" cy="3429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jugar a las cartas</a:t>
            </a:r>
            <a:br>
              <a:rPr lang="en-GB" sz="2400">
                <a:solidFill>
                  <a:schemeClr val="tx1"/>
                </a:solidFill>
              </a:rPr>
            </a:br>
            <a:r>
              <a:rPr lang="en-GB" sz="2400">
                <a:solidFill>
                  <a:schemeClr val="tx1"/>
                </a:solidFill>
              </a:rPr>
              <a:t>apostar  (bollos) – to bet (buns)</a:t>
            </a:r>
            <a:br>
              <a:rPr lang="en-GB" sz="2400">
                <a:solidFill>
                  <a:schemeClr val="tx1"/>
                </a:solidFill>
              </a:rPr>
            </a:br>
            <a:r>
              <a:rPr lang="en-GB" sz="2400">
                <a:solidFill>
                  <a:schemeClr val="tx1"/>
                </a:solidFill>
              </a:rPr>
              <a:t>descubrir – to discover</a:t>
            </a:r>
            <a:br>
              <a:rPr lang="en-GB" sz="2400">
                <a:solidFill>
                  <a:schemeClr val="tx1"/>
                </a:solidFill>
              </a:rPr>
            </a:br>
            <a:r>
              <a:rPr lang="en-GB" sz="2400">
                <a:solidFill>
                  <a:schemeClr val="tx1"/>
                </a:solidFill>
              </a:rPr>
              <a:t>hacer trampas – to cheat</a:t>
            </a:r>
            <a:br>
              <a:rPr lang="en-GB" sz="2400">
                <a:solidFill>
                  <a:schemeClr val="tx1"/>
                </a:solidFill>
              </a:rPr>
            </a:br>
            <a:r>
              <a:rPr lang="en-GB" sz="2400">
                <a:solidFill>
                  <a:schemeClr val="tx1"/>
                </a:solidFill>
              </a:rPr>
              <a:t>comer – to eat</a:t>
            </a:r>
            <a:br>
              <a:rPr lang="en-GB" sz="2400">
                <a:solidFill>
                  <a:schemeClr val="tx1"/>
                </a:solidFill>
              </a:rPr>
            </a:br>
            <a:r>
              <a:rPr lang="en-GB" sz="2400">
                <a:solidFill>
                  <a:schemeClr val="tx1"/>
                </a:solidFill>
              </a:rPr>
              <a:t>estar lleno – to be full</a:t>
            </a:r>
            <a:br>
              <a:rPr lang="en-GB" sz="2400">
                <a:solidFill>
                  <a:schemeClr val="tx1"/>
                </a:solidFill>
              </a:rPr>
            </a:br>
            <a:r>
              <a:rPr lang="en-GB" sz="2400">
                <a:solidFill>
                  <a:schemeClr val="tx1"/>
                </a:solidFill>
              </a:rPr>
              <a:t>pesar (mucho) – to weigh ( a lot)</a:t>
            </a:r>
            <a:br>
              <a:rPr lang="en-GB" sz="2400">
                <a:solidFill>
                  <a:schemeClr val="tx1"/>
                </a:solidFill>
              </a:rPr>
            </a:br>
            <a:r>
              <a:rPr lang="en-GB" sz="2400">
                <a:solidFill>
                  <a:schemeClr val="tx1"/>
                </a:solidFill>
              </a:rPr>
              <a:t>romperse – to break</a:t>
            </a:r>
            <a:br>
              <a:rPr lang="en-GB" sz="2400">
                <a:solidFill>
                  <a:schemeClr val="tx1"/>
                </a:solidFill>
              </a:rPr>
            </a:br>
            <a:r>
              <a:rPr lang="en-GB" sz="2400">
                <a:solidFill>
                  <a:schemeClr val="tx1"/>
                </a:solidFill>
              </a:rPr>
              <a:t>caerse – to fall</a:t>
            </a:r>
            <a:endParaRPr lang="en-US" sz="2400">
              <a:solidFill>
                <a:schemeClr val="tx1"/>
              </a:solidFill>
            </a:endParaRPr>
          </a:p>
        </p:txBody>
      </p:sp>
      <p:sp>
        <p:nvSpPr>
          <p:cNvPr id="5" name="Rectangle 4"/>
          <p:cNvSpPr/>
          <p:nvPr/>
        </p:nvSpPr>
        <p:spPr>
          <a:xfrm>
            <a:off x="4572000" y="3429000"/>
            <a:ext cx="4572000" cy="3429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ser orgulloso de – to be proud of</a:t>
            </a:r>
            <a:br>
              <a:rPr lang="en-GB" sz="2400">
                <a:solidFill>
                  <a:schemeClr val="tx1"/>
                </a:solidFill>
              </a:rPr>
            </a:br>
            <a:r>
              <a:rPr lang="en-GB" sz="2400">
                <a:solidFill>
                  <a:schemeClr val="tx1"/>
                </a:solidFill>
              </a:rPr>
              <a:t>ponerse en marcha – to start up</a:t>
            </a:r>
          </a:p>
          <a:p>
            <a:r>
              <a:rPr lang="en-GB" sz="2400">
                <a:solidFill>
                  <a:schemeClr val="tx1"/>
                </a:solidFill>
              </a:rPr>
              <a:t>entrar (en) – to go (into)</a:t>
            </a:r>
          </a:p>
          <a:p>
            <a:r>
              <a:rPr lang="en-GB" sz="2400">
                <a:solidFill>
                  <a:schemeClr val="tx1"/>
                </a:solidFill>
              </a:rPr>
              <a:t>salir (de) – to come out (of)</a:t>
            </a:r>
          </a:p>
          <a:p>
            <a:r>
              <a:rPr lang="en-GB" sz="2400">
                <a:solidFill>
                  <a:schemeClr val="tx1"/>
                </a:solidFill>
              </a:rPr>
              <a:t>ser una broma – to be a joke</a:t>
            </a:r>
          </a:p>
          <a:p>
            <a:r>
              <a:rPr lang="en-GB" sz="2400">
                <a:solidFill>
                  <a:schemeClr val="tx1"/>
                </a:solidFill>
              </a:rPr>
              <a:t>fingir – to pretend</a:t>
            </a:r>
            <a:br>
              <a:rPr lang="en-GB" sz="2400">
                <a:solidFill>
                  <a:schemeClr val="tx1"/>
                </a:solidFill>
              </a:rPr>
            </a:br>
            <a:r>
              <a:rPr lang="en-GB" sz="2400">
                <a:solidFill>
                  <a:schemeClr val="tx1"/>
                </a:solidFill>
              </a:rPr>
              <a:t>(una máquina del tiempo, muy viejo, un bébé)</a:t>
            </a:r>
            <a:endParaRPr lang="en-US" sz="2400">
              <a:solidFill>
                <a:schemeClr val="tx1"/>
              </a:solidFill>
            </a:endParaRPr>
          </a:p>
        </p:txBody>
      </p:sp>
    </p:spTree>
    <p:extLst>
      <p:ext uri="{BB962C8B-B14F-4D97-AF65-F5344CB8AC3E}">
        <p14:creationId xmlns:p14="http://schemas.microsoft.com/office/powerpoint/2010/main" val="22356446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357188"/>
          <a:ext cx="8715375" cy="6286500"/>
        </p:xfrm>
        <a:graphic>
          <a:graphicData uri="http://schemas.openxmlformats.org/drawingml/2006/table">
            <a:tbl>
              <a:tblPr/>
              <a:tblGrid>
                <a:gridCol w="8715375"/>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bg1"/>
                          </a:solidFill>
                          <a:effectLst/>
                          <a:latin typeface="Calibri" pitchFamily="34" charset="0"/>
                        </a:rPr>
                        <a:t>Morph – episodio ?</a:t>
                      </a:r>
                      <a:endParaRPr kumimoji="0" lang="en-US" sz="2400" b="1" i="0" u="none" strike="noStrike" cap="none" normalizeH="0" baseline="0" smtClean="0">
                        <a:ln>
                          <a:noFill/>
                        </a:ln>
                        <a:solidFill>
                          <a:schemeClr val="bg1"/>
                        </a:solidFill>
                        <a:effectLst/>
                        <a:latin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1.</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2.</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3.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4.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5.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6.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7.</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8.</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9.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29175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2"/>
          <p:cNvSpPr txBox="1">
            <a:spLocks noChangeArrowheads="1"/>
          </p:cNvSpPr>
          <p:nvPr/>
        </p:nvSpPr>
        <p:spPr bwMode="auto">
          <a:xfrm>
            <a:off x="214313" y="214313"/>
            <a:ext cx="514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hlinkClick r:id="rId3"/>
              </a:rPr>
              <a:t>http://www.verbix.com/languages/spanish.shtml</a:t>
            </a:r>
            <a:r>
              <a:rPr lang="en-US">
                <a:latin typeface="Calibri" pitchFamily="34" charset="0"/>
              </a:rPr>
              <a:t> </a:t>
            </a:r>
          </a:p>
        </p:txBody>
      </p:sp>
      <p:pic>
        <p:nvPicPr>
          <p:cNvPr id="80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642938"/>
            <a:ext cx="4924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714500" y="3286125"/>
            <a:ext cx="1143000"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7" name="Straight Arrow Connector 6"/>
          <p:cNvCxnSpPr>
            <a:stCxn id="5" idx="6"/>
            <a:endCxn id="8" idx="2"/>
          </p:cNvCxnSpPr>
          <p:nvPr/>
        </p:nvCxnSpPr>
        <p:spPr>
          <a:xfrm flipV="1">
            <a:off x="2857500" y="1319213"/>
            <a:ext cx="3749675" cy="22177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071938" y="857250"/>
            <a:ext cx="5072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latin typeface="Calibri" pitchFamily="34" charset="0"/>
              </a:rPr>
              <a:t>Escribe el infinitivo en español aquí</a:t>
            </a:r>
            <a:endParaRPr lang="en-US" sz="2400">
              <a:latin typeface="Calibri" pitchFamily="34" charset="0"/>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2428875"/>
            <a:ext cx="47339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4286250" y="3643313"/>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TextBox 11"/>
          <p:cNvSpPr txBox="1">
            <a:spLocks noChangeArrowheads="1"/>
          </p:cNvSpPr>
          <p:nvPr/>
        </p:nvSpPr>
        <p:spPr bwMode="auto">
          <a:xfrm>
            <a:off x="5286375" y="3214688"/>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presente</a:t>
            </a:r>
            <a:endParaRPr lang="en-US" sz="2400">
              <a:latin typeface="Calibri" pitchFamily="34" charset="0"/>
            </a:endParaRPr>
          </a:p>
        </p:txBody>
      </p:sp>
      <p:sp>
        <p:nvSpPr>
          <p:cNvPr id="13" name="Oval 12"/>
          <p:cNvSpPr/>
          <p:nvPr/>
        </p:nvSpPr>
        <p:spPr>
          <a:xfrm>
            <a:off x="4286250" y="6072188"/>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TextBox 13"/>
          <p:cNvSpPr txBox="1">
            <a:spLocks noChangeArrowheads="1"/>
          </p:cNvSpPr>
          <p:nvPr/>
        </p:nvSpPr>
        <p:spPr bwMode="auto">
          <a:xfrm>
            <a:off x="5214938" y="5929313"/>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pretérito</a:t>
            </a:r>
            <a:endParaRPr lang="en-US" sz="2400">
              <a:latin typeface="Calibri" pitchFamily="34" charset="0"/>
            </a:endParaRPr>
          </a:p>
        </p:txBody>
      </p:sp>
    </p:spTree>
    <p:extLst>
      <p:ext uri="{BB962C8B-B14F-4D97-AF65-F5344CB8AC3E}">
        <p14:creationId xmlns:p14="http://schemas.microsoft.com/office/powerpoint/2010/main" val="39847351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3"/>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3"/>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3"/>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animBg="1"/>
      <p:bldP spid="12" grpId="0"/>
      <p:bldP spid="13" grpId="0" animBg="1"/>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73989790"/>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tx1">
                              <a:lumMod val="85000"/>
                              <a:lumOff val="15000"/>
                            </a:schemeClr>
                          </a:solidFill>
                        </a:rPr>
                        <a:t>Manipulation, Variety</a:t>
                      </a:r>
                      <a:r>
                        <a:rPr lang="en-GB" sz="2800" b="1" baseline="0" dirty="0" smtClean="0">
                          <a:solidFill>
                            <a:schemeClr val="tx1">
                              <a:lumMod val="85000"/>
                              <a:lumOff val="15000"/>
                            </a:schemeClr>
                          </a:solidFill>
                        </a:rPr>
                        <a:t> &amp; </a:t>
                      </a:r>
                      <a:r>
                        <a:rPr lang="en-GB" sz="2800" b="1" dirty="0" smtClean="0">
                          <a:solidFill>
                            <a:schemeClr val="tx1">
                              <a:lumMod val="85000"/>
                              <a:lumOff val="15000"/>
                            </a:schemeClr>
                          </a:solidFill>
                        </a:rPr>
                        <a:t>Accuracy</a:t>
                      </a:r>
                      <a:endParaRPr lang="en-GB" sz="1800" b="1" dirty="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extBox 9"/>
          <p:cNvSpPr txBox="1"/>
          <p:nvPr/>
        </p:nvSpPr>
        <p:spPr>
          <a:xfrm>
            <a:off x="323528" y="6237312"/>
            <a:ext cx="345638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a:t>
            </a:r>
            <a:r>
              <a:rPr lang="en-GB" sz="2400" b="1" dirty="0" smtClean="0">
                <a:solidFill>
                  <a:schemeClr val="tx1">
                    <a:lumMod val="85000"/>
                    <a:lumOff val="15000"/>
                  </a:schemeClr>
                </a:solidFill>
              </a:rPr>
              <a:t>19 </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17" name="Title 1"/>
          <p:cNvSpPr txBox="1">
            <a:spLocks/>
          </p:cNvSpPr>
          <p:nvPr/>
        </p:nvSpPr>
        <p:spPr>
          <a:xfrm>
            <a:off x="642938" y="2571750"/>
            <a:ext cx="8058150" cy="1362075"/>
          </a:xfrm>
          <a:prstGeom prst="rect">
            <a:avLst/>
          </a:prstGeom>
          <a:ln w="38100">
            <a:solidFill>
              <a:schemeClr val="tx1">
                <a:lumMod val="85000"/>
                <a:lumOff val="15000"/>
              </a:schemeClr>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MODELLING</a:t>
            </a:r>
            <a:endParaRPr lang="en-US"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17233494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496944" cy="769441"/>
          </a:xfrm>
          <a:prstGeom prst="rect">
            <a:avLst/>
          </a:prstGeom>
          <a:noFill/>
        </p:spPr>
        <p:txBody>
          <a:bodyPr wrap="square" rtlCol="0">
            <a:spAutoFit/>
          </a:bodyPr>
          <a:lstStyle/>
          <a:p>
            <a:r>
              <a:rPr lang="en-GB" sz="4400" b="1" dirty="0" smtClean="0"/>
              <a:t>Simple as 1, 2, 3!</a:t>
            </a:r>
            <a:endParaRPr lang="en-GB" sz="4400" b="1" dirty="0"/>
          </a:p>
        </p:txBody>
      </p:sp>
      <p:sp>
        <p:nvSpPr>
          <p:cNvPr id="3" name="TextBox 2"/>
          <p:cNvSpPr txBox="1"/>
          <p:nvPr/>
        </p:nvSpPr>
        <p:spPr>
          <a:xfrm>
            <a:off x="179512" y="1141278"/>
            <a:ext cx="8496944" cy="1200329"/>
          </a:xfrm>
          <a:prstGeom prst="rect">
            <a:avLst/>
          </a:prstGeom>
          <a:noFill/>
        </p:spPr>
        <p:txBody>
          <a:bodyPr wrap="square" rtlCol="0">
            <a:spAutoFit/>
          </a:bodyPr>
          <a:lstStyle/>
          <a:p>
            <a:r>
              <a:rPr lang="en-GB" sz="3600" b="1" dirty="0" smtClean="0"/>
              <a:t>1.  Pimp my Spanish = better language = better grade!</a:t>
            </a:r>
            <a:endParaRPr lang="en-GB" sz="3600" b="1" dirty="0"/>
          </a:p>
        </p:txBody>
      </p:sp>
      <p:sp>
        <p:nvSpPr>
          <p:cNvPr id="4" name="TextBox 3"/>
          <p:cNvSpPr txBox="1"/>
          <p:nvPr/>
        </p:nvSpPr>
        <p:spPr>
          <a:xfrm>
            <a:off x="179512" y="2708920"/>
            <a:ext cx="8496944" cy="1754326"/>
          </a:xfrm>
          <a:prstGeom prst="rect">
            <a:avLst/>
          </a:prstGeom>
          <a:noFill/>
        </p:spPr>
        <p:txBody>
          <a:bodyPr wrap="square" rtlCol="0">
            <a:spAutoFit/>
          </a:bodyPr>
          <a:lstStyle/>
          <a:p>
            <a:r>
              <a:rPr lang="en-GB" sz="3600" b="1" dirty="0" smtClean="0"/>
              <a:t>2.  Saco </a:t>
            </a:r>
            <a:r>
              <a:rPr lang="en-GB" sz="3600" b="1" dirty="0" err="1" smtClean="0"/>
              <a:t>mágico</a:t>
            </a:r>
            <a:r>
              <a:rPr lang="en-GB" sz="3600" b="1" dirty="0" smtClean="0"/>
              <a:t> = make improvements and collect all your ‘best stuff’ in one place where you can use it!</a:t>
            </a:r>
            <a:endParaRPr lang="en-GB" sz="3600" b="1" dirty="0"/>
          </a:p>
        </p:txBody>
      </p:sp>
      <p:sp>
        <p:nvSpPr>
          <p:cNvPr id="5" name="TextBox 4"/>
          <p:cNvSpPr txBox="1"/>
          <p:nvPr/>
        </p:nvSpPr>
        <p:spPr>
          <a:xfrm>
            <a:off x="179512" y="4725144"/>
            <a:ext cx="8496944" cy="1754326"/>
          </a:xfrm>
          <a:prstGeom prst="rect">
            <a:avLst/>
          </a:prstGeom>
          <a:noFill/>
        </p:spPr>
        <p:txBody>
          <a:bodyPr wrap="square" rtlCol="0">
            <a:spAutoFit/>
          </a:bodyPr>
          <a:lstStyle/>
          <a:p>
            <a:r>
              <a:rPr lang="en-GB" sz="3600" b="1" dirty="0" smtClean="0"/>
              <a:t>3.  Snowball effect! = this stage is to move what’s in your book to what’s in your head so it can come out of your mouth/pen!</a:t>
            </a:r>
            <a:endParaRPr lang="en-GB" sz="3600" b="1" dirty="0"/>
          </a:p>
        </p:txBody>
      </p:sp>
    </p:spTree>
    <p:extLst>
      <p:ext uri="{BB962C8B-B14F-4D97-AF65-F5344CB8AC3E}">
        <p14:creationId xmlns:p14="http://schemas.microsoft.com/office/powerpoint/2010/main" val="41998186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539750" y="476250"/>
            <a:ext cx="3384550" cy="1871663"/>
          </a:xfrm>
          <a:prstGeom prst="wedgeRoundRectCallout">
            <a:avLst>
              <a:gd name="adj1" fmla="val 34546"/>
              <a:gd name="adj2" fmla="val 70690"/>
              <a:gd name="adj3" fmla="val 16667"/>
            </a:avLst>
          </a:prstGeom>
          <a:solidFill>
            <a:srgbClr val="002060"/>
          </a:solidFill>
          <a:ln w="9525">
            <a:solidFill>
              <a:schemeClr val="tx1"/>
            </a:solidFill>
            <a:miter lim="800000"/>
            <a:headEnd/>
            <a:tailEnd/>
          </a:ln>
        </p:spPr>
        <p:txBody>
          <a:bodyPr/>
          <a:lstStyle/>
          <a:p>
            <a:pPr algn="ctr"/>
            <a:r>
              <a:rPr lang="en-GB" sz="3600" b="1">
                <a:solidFill>
                  <a:schemeClr val="bg1"/>
                </a:solidFill>
                <a:latin typeface="Calibri" pitchFamily="34" charset="0"/>
              </a:rPr>
              <a:t>Wie heisst deine Stadt oder dein Dorf?</a:t>
            </a:r>
            <a:endParaRPr lang="en-US" sz="3600" b="1">
              <a:solidFill>
                <a:schemeClr val="bg1"/>
              </a:solidFill>
              <a:latin typeface="Calibri" pitchFamily="34" charset="0"/>
            </a:endParaRPr>
          </a:p>
        </p:txBody>
      </p:sp>
      <p:sp>
        <p:nvSpPr>
          <p:cNvPr id="11270" name="AutoShape 6"/>
          <p:cNvSpPr>
            <a:spLocks noChangeArrowheads="1"/>
          </p:cNvSpPr>
          <p:nvPr/>
        </p:nvSpPr>
        <p:spPr bwMode="auto">
          <a:xfrm>
            <a:off x="1000125" y="4359275"/>
            <a:ext cx="7820025" cy="1855788"/>
          </a:xfrm>
          <a:prstGeom prst="wedgeRoundRectCallout">
            <a:avLst>
              <a:gd name="adj1" fmla="val -30824"/>
              <a:gd name="adj2" fmla="val -80616"/>
              <a:gd name="adj3" fmla="val 16667"/>
            </a:avLst>
          </a:prstGeom>
          <a:solidFill>
            <a:srgbClr val="002060"/>
          </a:solidFill>
          <a:ln w="9525">
            <a:solidFill>
              <a:schemeClr val="tx1"/>
            </a:solidFill>
            <a:miter lim="800000"/>
            <a:headEnd/>
            <a:tailEnd/>
          </a:ln>
        </p:spPr>
        <p:txBody>
          <a:bodyPr/>
          <a:lstStyle/>
          <a:p>
            <a:pPr algn="ctr"/>
            <a:r>
              <a:rPr lang="en-GB" sz="2800" b="1">
                <a:solidFill>
                  <a:schemeClr val="bg1"/>
                </a:solidFill>
                <a:latin typeface="Calibri" pitchFamily="34" charset="0"/>
              </a:rPr>
              <a:t>Ich wohne in einem kleinen Dorf, dasToft heisst.  Fr</a:t>
            </a:r>
            <a:r>
              <a:rPr lang="en-US" sz="2800" b="1">
                <a:solidFill>
                  <a:schemeClr val="bg1"/>
                </a:solidFill>
                <a:latin typeface="Calibri" pitchFamily="34" charset="0"/>
              </a:rPr>
              <a:t>üher habe ich in Bristol gewohnt.  Wenn ich älter bin, möchte ich in London wohnen.</a:t>
            </a:r>
          </a:p>
        </p:txBody>
      </p:sp>
      <p:sp>
        <p:nvSpPr>
          <p:cNvPr id="11271" name="Text Box 7"/>
          <p:cNvSpPr txBox="1">
            <a:spLocks noChangeArrowheads="1"/>
          </p:cNvSpPr>
          <p:nvPr/>
        </p:nvSpPr>
        <p:spPr bwMode="auto">
          <a:xfrm>
            <a:off x="0" y="6338888"/>
            <a:ext cx="9144000" cy="519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Include present, past and future as often as you can!</a:t>
            </a:r>
            <a:endParaRPr lang="en-US" sz="2800" b="1">
              <a:latin typeface="Calibri" pitchFamily="34" charset="0"/>
            </a:endParaRPr>
          </a:p>
        </p:txBody>
      </p:sp>
      <p:sp>
        <p:nvSpPr>
          <p:cNvPr id="5" name="TextBox 4"/>
          <p:cNvSpPr txBox="1">
            <a:spLocks noChangeArrowheads="1"/>
          </p:cNvSpPr>
          <p:nvPr/>
        </p:nvSpPr>
        <p:spPr bwMode="auto">
          <a:xfrm>
            <a:off x="4214813" y="357188"/>
            <a:ext cx="4572000" cy="4000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Toft.</a:t>
            </a:r>
            <a:endParaRPr lang="en-US" sz="2000" b="1">
              <a:latin typeface="Calibri" pitchFamily="34" charset="0"/>
            </a:endParaRPr>
          </a:p>
        </p:txBody>
      </p:sp>
      <p:sp>
        <p:nvSpPr>
          <p:cNvPr id="6" name="TextBox 5"/>
          <p:cNvSpPr txBox="1">
            <a:spLocks noChangeArrowheads="1"/>
          </p:cNvSpPr>
          <p:nvPr/>
        </p:nvSpPr>
        <p:spPr bwMode="auto">
          <a:xfrm>
            <a:off x="4214813" y="885825"/>
            <a:ext cx="4572000" cy="7080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einem kleinen Dorf, das Toft heißt.</a:t>
            </a:r>
            <a:endParaRPr lang="en-US" sz="2000" b="1">
              <a:latin typeface="Calibri" pitchFamily="34" charset="0"/>
            </a:endParaRPr>
          </a:p>
        </p:txBody>
      </p:sp>
      <p:sp>
        <p:nvSpPr>
          <p:cNvPr id="7" name="TextBox 6"/>
          <p:cNvSpPr txBox="1">
            <a:spLocks noChangeArrowheads="1"/>
          </p:cNvSpPr>
          <p:nvPr/>
        </p:nvSpPr>
        <p:spPr bwMode="auto">
          <a:xfrm>
            <a:off x="4214813" y="1714500"/>
            <a:ext cx="4572000" cy="10160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einem kleinen Dorf, das Toft heißt.  Früher habe ich in Bristol gewohnt.</a:t>
            </a:r>
            <a:endParaRPr lang="en-US" sz="2000" b="1">
              <a:latin typeface="Calibri" pitchFamily="34" charset="0"/>
            </a:endParaRPr>
          </a:p>
        </p:txBody>
      </p:sp>
      <p:sp>
        <p:nvSpPr>
          <p:cNvPr id="8" name="TextBox 7"/>
          <p:cNvSpPr txBox="1">
            <a:spLocks noChangeArrowheads="1"/>
          </p:cNvSpPr>
          <p:nvPr/>
        </p:nvSpPr>
        <p:spPr bwMode="auto">
          <a:xfrm>
            <a:off x="4214813" y="2841625"/>
            <a:ext cx="4572000" cy="13239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einem kleinen Dorf, das Toft heißt.  Früher habe ich in Bristol gewohnt.  Wenn ich älter bin, möchte ich in London wohnen.</a:t>
            </a:r>
            <a:endParaRPr lang="en-US" sz="2000" b="1">
              <a:latin typeface="Calibri" pitchFamily="34" charset="0"/>
            </a:endParaRPr>
          </a:p>
        </p:txBody>
      </p:sp>
      <p:sp>
        <p:nvSpPr>
          <p:cNvPr id="9" name="Action Button: Document 8">
            <a:hlinkClick r:id="rId2" action="ppaction://hlinkpres?slideindex=1&amp;slidetitle=Super structures " highlightClick="1"/>
          </p:cNvPr>
          <p:cNvSpPr/>
          <p:nvPr/>
        </p:nvSpPr>
        <p:spPr>
          <a:xfrm>
            <a:off x="214313" y="5500688"/>
            <a:ext cx="571500" cy="714375"/>
          </a:xfrm>
          <a:prstGeom prst="actionButton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124694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270"/>
                                        </p:tgtEl>
                                        <p:attrNameLst>
                                          <p:attrName>style.visibility</p:attrName>
                                        </p:attrNameLst>
                                      </p:cBhvr>
                                      <p:to>
                                        <p:strVal val="visible"/>
                                      </p:to>
                                    </p:set>
                                    <p:anim calcmode="lin" valueType="num">
                                      <p:cBhvr>
                                        <p:cTn id="42" dur="1000" fill="hold"/>
                                        <p:tgtEl>
                                          <p:spTgt spid="11270"/>
                                        </p:tgtEl>
                                        <p:attrNameLst>
                                          <p:attrName>ppt_x</p:attrName>
                                        </p:attrNameLst>
                                      </p:cBhvr>
                                      <p:tavLst>
                                        <p:tav tm="0">
                                          <p:val>
                                            <p:strVal val="#ppt_x-.2"/>
                                          </p:val>
                                        </p:tav>
                                        <p:tav tm="100000">
                                          <p:val>
                                            <p:strVal val="#ppt_x"/>
                                          </p:val>
                                        </p:tav>
                                      </p:tavLst>
                                    </p:anim>
                                    <p:anim calcmode="lin" valueType="num">
                                      <p:cBhvr>
                                        <p:cTn id="43" dur="1000" fill="hold"/>
                                        <p:tgtEl>
                                          <p:spTgt spid="1127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2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1271"/>
                                        </p:tgtEl>
                                        <p:attrNameLst>
                                          <p:attrName>style.visibility</p:attrName>
                                        </p:attrNameLst>
                                      </p:cBhvr>
                                      <p:to>
                                        <p:strVal val="visible"/>
                                      </p:to>
                                    </p:set>
                                    <p:animEffect transition="in" filter="barn(inHorizontal)">
                                      <p:cBhvr>
                                        <p:cTn id="49"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animBg="1"/>
      <p:bldP spid="5" grpId="0" animBg="1"/>
      <p:bldP spid="6" grpId="0" animBg="1"/>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5400" b="1" smtClean="0"/>
              <a:t>Value added* - to the past</a:t>
            </a:r>
            <a:endParaRPr lang="en-US" sz="5400" b="1" smtClean="0"/>
          </a:p>
        </p:txBody>
      </p:sp>
      <p:sp>
        <p:nvSpPr>
          <p:cNvPr id="6147" name="Content Placeholder 2"/>
          <p:cNvSpPr>
            <a:spLocks noGrp="1"/>
          </p:cNvSpPr>
          <p:nvPr>
            <p:ph idx="1"/>
          </p:nvPr>
        </p:nvSpPr>
        <p:spPr/>
        <p:txBody>
          <a:bodyPr/>
          <a:lstStyle/>
          <a:p>
            <a:r>
              <a:rPr lang="es-ES_tradnl" b="1" i="1" smtClean="0"/>
              <a:t>iba a + infinitive…  </a:t>
            </a:r>
            <a:r>
              <a:rPr lang="es-ES_tradnl" smtClean="0"/>
              <a:t>- I was going to ….</a:t>
            </a:r>
          </a:p>
          <a:p>
            <a:r>
              <a:rPr lang="es-ES_tradnl" b="1" i="1" smtClean="0"/>
              <a:t>pero decidí + infinitive </a:t>
            </a:r>
            <a:r>
              <a:rPr lang="es-ES_tradnl" smtClean="0"/>
              <a:t>– but I decided to …</a:t>
            </a:r>
            <a:endParaRPr lang="en-US" smtClean="0"/>
          </a:p>
          <a:p>
            <a:r>
              <a:rPr lang="es-ES" b="1" i="1" smtClean="0"/>
              <a:t>mi padre me dijo, “….” </a:t>
            </a:r>
            <a:r>
              <a:rPr lang="es-ES" smtClean="0"/>
              <a:t>– my Dad said…</a:t>
            </a:r>
          </a:p>
          <a:p>
            <a:r>
              <a:rPr lang="es-ES" b="1" i="1" smtClean="0"/>
              <a:t>¿por qué no + infinitive…? </a:t>
            </a:r>
            <a:r>
              <a:rPr lang="es-ES" smtClean="0"/>
              <a:t>– why not…..?</a:t>
            </a:r>
            <a:endParaRPr lang="en-US" smtClean="0"/>
          </a:p>
          <a:p>
            <a:r>
              <a:rPr lang="es-ES" b="1" i="1" smtClean="0"/>
              <a:t>dije, “…” </a:t>
            </a:r>
            <a:r>
              <a:rPr lang="es-ES" smtClean="0"/>
              <a:t>– I said….</a:t>
            </a:r>
            <a:endParaRPr lang="en-US" smtClean="0"/>
          </a:p>
          <a:p>
            <a:r>
              <a:rPr lang="en-US" b="1" i="1" smtClean="0"/>
              <a:t>(aunque) me hubiera gustado + infinitivo </a:t>
            </a:r>
            <a:r>
              <a:rPr lang="en-US" smtClean="0"/>
              <a:t>– although I would have liked to…</a:t>
            </a:r>
          </a:p>
          <a:p>
            <a:endParaRPr lang="en-US" smtClean="0"/>
          </a:p>
        </p:txBody>
      </p:sp>
    </p:spTree>
    <p:extLst>
      <p:ext uri="{BB962C8B-B14F-4D97-AF65-F5344CB8AC3E}">
        <p14:creationId xmlns:p14="http://schemas.microsoft.com/office/powerpoint/2010/main" val="3801207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42938" y="357188"/>
            <a:ext cx="7929562"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600" b="1"/>
              <a:t>Basic sentence</a:t>
            </a:r>
            <a:r>
              <a:rPr lang="en-US" sz="3600"/>
              <a:t>: </a:t>
            </a:r>
            <a:br>
              <a:rPr lang="en-US" sz="3600"/>
            </a:br>
            <a:r>
              <a:rPr lang="en-US" sz="3600"/>
              <a:t/>
            </a:r>
            <a:br>
              <a:rPr lang="en-US" sz="3600"/>
            </a:br>
            <a:r>
              <a:rPr lang="en-US" sz="3600"/>
              <a:t>Fui a España.</a:t>
            </a:r>
          </a:p>
          <a:p>
            <a:r>
              <a:rPr lang="es-ES" sz="3600"/>
              <a:t> </a:t>
            </a:r>
            <a:endParaRPr lang="en-US" sz="3600"/>
          </a:p>
          <a:p>
            <a:r>
              <a:rPr lang="es-ES_tradnl" sz="3600" b="1"/>
              <a:t>Enhanced by the ‘super’ structures</a:t>
            </a:r>
            <a:r>
              <a:rPr lang="es-ES_tradnl" sz="3600"/>
              <a:t>:  </a:t>
            </a:r>
            <a:br>
              <a:rPr lang="es-ES_tradnl" sz="3600"/>
            </a:br>
            <a:r>
              <a:rPr lang="es-ES_tradnl" sz="3600"/>
              <a:t/>
            </a:r>
            <a:br>
              <a:rPr lang="es-ES_tradnl" sz="3600"/>
            </a:br>
            <a:r>
              <a:rPr lang="es-ES" sz="3600" b="1" i="1"/>
              <a:t>Iba a</a:t>
            </a:r>
            <a:r>
              <a:rPr lang="es-ES" sz="3600"/>
              <a:t> ir a Francia, pero mi padre </a:t>
            </a:r>
            <a:r>
              <a:rPr lang="es-ES" sz="3600" b="1"/>
              <a:t>dijo</a:t>
            </a:r>
            <a:r>
              <a:rPr lang="es-ES" sz="3600"/>
              <a:t>, “Hablas español entonces ¿</a:t>
            </a:r>
            <a:r>
              <a:rPr lang="es-ES" sz="3600" b="1" i="1"/>
              <a:t>por qué no</a:t>
            </a:r>
            <a:r>
              <a:rPr lang="es-ES" sz="3600"/>
              <a:t> ir a España?”. Entonces </a:t>
            </a:r>
            <a:r>
              <a:rPr lang="es-ES" sz="3600" b="1" i="1"/>
              <a:t>decidimos</a:t>
            </a:r>
            <a:r>
              <a:rPr lang="es-ES" sz="3600"/>
              <a:t> ir a España </a:t>
            </a:r>
            <a:r>
              <a:rPr lang="es-ES" sz="3600" b="1" i="1"/>
              <a:t>aunque me hubiera gustado</a:t>
            </a:r>
            <a:r>
              <a:rPr lang="es-ES" sz="3600"/>
              <a:t> ir a Francia.</a:t>
            </a:r>
            <a:endParaRPr lang="en-US" sz="3600"/>
          </a:p>
          <a:p>
            <a:endParaRPr lang="en-US"/>
          </a:p>
        </p:txBody>
      </p:sp>
    </p:spTree>
    <p:extLst>
      <p:ext uri="{BB962C8B-B14F-4D97-AF65-F5344CB8AC3E}">
        <p14:creationId xmlns:p14="http://schemas.microsoft.com/office/powerpoint/2010/main" val="30988172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85750" y="428625"/>
            <a:ext cx="85725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Question:  </a:t>
            </a:r>
            <a:r>
              <a:rPr lang="es-ES_tradnl" sz="2800"/>
              <a:t>¿Te gusta jugar al fútbol?</a:t>
            </a:r>
            <a:br>
              <a:rPr lang="es-ES_tradnl" sz="2800"/>
            </a:br>
            <a:endParaRPr lang="en-US" sz="2800"/>
          </a:p>
          <a:p>
            <a:pPr algn="ctr"/>
            <a:r>
              <a:rPr lang="es-ES" sz="2800" b="1" i="1"/>
              <a:t>Si hace sol, me encanta</a:t>
            </a:r>
            <a:r>
              <a:rPr lang="es-ES" sz="2800"/>
              <a:t> jugar al fútbol sobre todo con mis amigos en el parque, pero </a:t>
            </a:r>
            <a:r>
              <a:rPr lang="es-ES" sz="2800" b="1" i="1"/>
              <a:t>si llueve, prefiero</a:t>
            </a:r>
            <a:r>
              <a:rPr lang="es-ES" sz="2800"/>
              <a:t> ver el fútbol en la televisión. Por ejemplo, el fin de semana pasado </a:t>
            </a:r>
            <a:r>
              <a:rPr lang="es-ES" sz="2800" b="1" i="1"/>
              <a:t>iba a</a:t>
            </a:r>
            <a:r>
              <a:rPr lang="es-ES" sz="2800"/>
              <a:t> jugar al fútbol, pero Kevin </a:t>
            </a:r>
            <a:r>
              <a:rPr lang="es-ES" sz="2800" b="1" i="1"/>
              <a:t>dijo</a:t>
            </a:r>
            <a:r>
              <a:rPr lang="es-ES" sz="2800"/>
              <a:t>, “Está lloviendo” entonces </a:t>
            </a:r>
            <a:r>
              <a:rPr lang="es-ES" sz="2800" b="1" i="1"/>
              <a:t>decidimos</a:t>
            </a:r>
            <a:r>
              <a:rPr lang="es-ES" sz="2800"/>
              <a:t> ir a mi casa a ver el fútbol en la televisión, aunque </a:t>
            </a:r>
            <a:r>
              <a:rPr lang="es-ES" sz="2800" b="1" i="1"/>
              <a:t>me hubiera gustado</a:t>
            </a:r>
            <a:r>
              <a:rPr lang="es-ES" sz="2800"/>
              <a:t> ir a ver un partido de verdad.</a:t>
            </a:r>
            <a:br>
              <a:rPr lang="es-ES" sz="2800"/>
            </a:br>
            <a:r>
              <a:rPr lang="es-ES" sz="2800"/>
              <a:t/>
            </a:r>
            <a:br>
              <a:rPr lang="es-ES" sz="2800"/>
            </a:br>
            <a:r>
              <a:rPr lang="en-US" sz="2200" b="1">
                <a:latin typeface="Lucida Bright" pitchFamily="18" charset="0"/>
                <a:cs typeface="Latha" pitchFamily="2"/>
              </a:rPr>
              <a:t>(This answers contains: present, opinions, longer/extended sentences, imperfect, preterit, present continuous, preterit(plural form), pluperfect subjunctive).</a:t>
            </a:r>
            <a:br>
              <a:rPr lang="en-US" sz="2200" b="1">
                <a:latin typeface="Lucida Bright" pitchFamily="18" charset="0"/>
                <a:cs typeface="Latha" pitchFamily="2"/>
              </a:rPr>
            </a:br>
            <a:r>
              <a:rPr lang="en-US" sz="2200" b="1">
                <a:latin typeface="Lucida Bright" pitchFamily="18" charset="0"/>
                <a:cs typeface="Latha" pitchFamily="2"/>
              </a:rPr>
              <a:t/>
            </a:r>
            <a:br>
              <a:rPr lang="en-US" sz="2200" b="1">
                <a:latin typeface="Lucida Bright" pitchFamily="18" charset="0"/>
                <a:cs typeface="Latha" pitchFamily="2"/>
              </a:rPr>
            </a:br>
            <a:r>
              <a:rPr lang="en-US" sz="2200" b="1">
                <a:latin typeface="Lucida Bright" pitchFamily="18" charset="0"/>
                <a:cs typeface="Latha" pitchFamily="2"/>
              </a:rPr>
              <a:t>Now try your own example!</a:t>
            </a:r>
          </a:p>
          <a:p>
            <a:r>
              <a:rPr lang="en-US"/>
              <a:t> </a:t>
            </a:r>
          </a:p>
          <a:p>
            <a:endParaRPr lang="en-US"/>
          </a:p>
        </p:txBody>
      </p:sp>
    </p:spTree>
    <p:extLst>
      <p:ext uri="{BB962C8B-B14F-4D97-AF65-F5344CB8AC3E}">
        <p14:creationId xmlns:p14="http://schemas.microsoft.com/office/powerpoint/2010/main" val="25742826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127" t="11719" r="3320" b="6250"/>
          <a:stretch>
            <a:fillRect/>
          </a:stretch>
        </p:blipFill>
        <p:spPr bwMode="auto">
          <a:xfrm>
            <a:off x="71438" y="428625"/>
            <a:ext cx="8929687" cy="6000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857625" y="2143125"/>
            <a:ext cx="4603750" cy="35004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400" dirty="0">
                <a:solidFill>
                  <a:schemeClr val="tx1"/>
                </a:solidFill>
              </a:rPr>
              <a:t/>
            </a:r>
            <a:br>
              <a:rPr lang="en-GB" sz="1400" dirty="0">
                <a:solidFill>
                  <a:schemeClr val="tx1"/>
                </a:solidFill>
              </a:rPr>
            </a:br>
            <a:r>
              <a:rPr lang="en-GB" sz="1400" dirty="0" err="1">
                <a:solidFill>
                  <a:schemeClr val="tx1"/>
                </a:solidFill>
              </a:rPr>
              <a:t>especializdo</a:t>
            </a:r>
            <a:r>
              <a:rPr lang="en-GB" sz="1400" dirty="0">
                <a:solidFill>
                  <a:schemeClr val="tx1"/>
                </a:solidFill>
              </a:rPr>
              <a:t/>
            </a:r>
            <a:br>
              <a:rPr lang="en-GB" sz="1400" dirty="0">
                <a:solidFill>
                  <a:schemeClr val="tx1"/>
                </a:solidFill>
              </a:rPr>
            </a:br>
            <a:r>
              <a:rPr lang="en-GB" sz="1400" dirty="0">
                <a:solidFill>
                  <a:schemeClr val="tx1"/>
                </a:solidFill>
              </a:rPr>
              <a:t>me </a:t>
            </a:r>
            <a:r>
              <a:rPr lang="en-GB" sz="1400" dirty="0" err="1">
                <a:solidFill>
                  <a:schemeClr val="tx1"/>
                </a:solidFill>
              </a:rPr>
              <a:t>ayuda</a:t>
            </a:r>
            <a:r>
              <a:rPr lang="en-GB" sz="1400" dirty="0">
                <a:solidFill>
                  <a:schemeClr val="tx1"/>
                </a:solidFill>
              </a:rPr>
              <a:t/>
            </a:r>
            <a:br>
              <a:rPr lang="en-GB" sz="1400" dirty="0">
                <a:solidFill>
                  <a:schemeClr val="tx1"/>
                </a:solidFill>
              </a:rPr>
            </a:br>
            <a:r>
              <a:rPr lang="en-GB" sz="1400" dirty="0" err="1">
                <a:solidFill>
                  <a:schemeClr val="tx1"/>
                </a:solidFill>
              </a:rPr>
              <a:t>suelo</a:t>
            </a:r>
            <a:r>
              <a:rPr lang="en-GB" sz="1400" dirty="0">
                <a:solidFill>
                  <a:schemeClr val="tx1"/>
                </a:solidFill>
              </a:rPr>
              <a:t/>
            </a:r>
            <a:br>
              <a:rPr lang="en-GB" sz="1400" dirty="0">
                <a:solidFill>
                  <a:schemeClr val="tx1"/>
                </a:solidFill>
              </a:rPr>
            </a:br>
            <a:r>
              <a:rPr lang="en-GB" sz="1400" dirty="0" err="1">
                <a:solidFill>
                  <a:schemeClr val="tx1"/>
                </a:solidFill>
              </a:rPr>
              <a:t>demasiados</a:t>
            </a:r>
            <a:r>
              <a:rPr lang="en-GB" sz="1400" dirty="0">
                <a:solidFill>
                  <a:schemeClr val="tx1"/>
                </a:solidFill>
              </a:rPr>
              <a:t> </a:t>
            </a:r>
            <a:r>
              <a:rPr lang="en-GB" sz="1400" dirty="0" err="1">
                <a:solidFill>
                  <a:schemeClr val="tx1"/>
                </a:solidFill>
              </a:rPr>
              <a:t>deberes</a:t>
            </a:r>
            <a:r>
              <a:rPr lang="en-GB" sz="1400" dirty="0">
                <a:solidFill>
                  <a:schemeClr val="tx1"/>
                </a:solidFill>
              </a:rPr>
              <a:t/>
            </a:r>
            <a:br>
              <a:rPr lang="en-GB" sz="1400" dirty="0">
                <a:solidFill>
                  <a:schemeClr val="tx1"/>
                </a:solidFill>
              </a:rPr>
            </a:br>
            <a:r>
              <a:rPr lang="en-GB" sz="1400" dirty="0">
                <a:solidFill>
                  <a:schemeClr val="tx1"/>
                </a:solidFill>
              </a:rPr>
              <a:t>no se </a:t>
            </a:r>
            <a:r>
              <a:rPr lang="en-GB" sz="1400" dirty="0" err="1">
                <a:solidFill>
                  <a:schemeClr val="tx1"/>
                </a:solidFill>
              </a:rPr>
              <a:t>permite</a:t>
            </a:r>
            <a:r>
              <a:rPr lang="en-GB" sz="1400" dirty="0">
                <a:solidFill>
                  <a:schemeClr val="tx1"/>
                </a:solidFill>
              </a:rPr>
              <a:t/>
            </a:r>
            <a:br>
              <a:rPr lang="en-GB" sz="1400" dirty="0">
                <a:solidFill>
                  <a:schemeClr val="tx1"/>
                </a:solidFill>
              </a:rPr>
            </a:br>
            <a:r>
              <a:rPr lang="en-GB" sz="1400" dirty="0">
                <a:solidFill>
                  <a:schemeClr val="tx1"/>
                </a:solidFill>
              </a:rPr>
              <a:t>hay </a:t>
            </a:r>
            <a:r>
              <a:rPr lang="en-GB" sz="1400" dirty="0" err="1">
                <a:solidFill>
                  <a:schemeClr val="tx1"/>
                </a:solidFill>
              </a:rPr>
              <a:t>que</a:t>
            </a:r>
            <a:r>
              <a:rPr lang="en-GB" sz="1400" dirty="0">
                <a:solidFill>
                  <a:schemeClr val="tx1"/>
                </a:solidFill>
              </a:rPr>
              <a:t/>
            </a:r>
            <a:br>
              <a:rPr lang="en-GB" sz="1400" dirty="0">
                <a:solidFill>
                  <a:schemeClr val="tx1"/>
                </a:solidFill>
              </a:rPr>
            </a:br>
            <a:r>
              <a:rPr lang="en-GB" sz="1400" dirty="0" err="1">
                <a:solidFill>
                  <a:schemeClr val="tx1"/>
                </a:solidFill>
              </a:rPr>
              <a:t>más</a:t>
            </a:r>
            <a:r>
              <a:rPr lang="en-GB" sz="1400" dirty="0">
                <a:solidFill>
                  <a:schemeClr val="tx1"/>
                </a:solidFill>
              </a:rPr>
              <a:t> informal</a:t>
            </a:r>
            <a:br>
              <a:rPr lang="en-GB" sz="1400" dirty="0">
                <a:solidFill>
                  <a:schemeClr val="tx1"/>
                </a:solidFill>
              </a:rPr>
            </a:br>
            <a:r>
              <a:rPr lang="en-GB" sz="1400" dirty="0" err="1">
                <a:solidFill>
                  <a:schemeClr val="tx1"/>
                </a:solidFill>
              </a:rPr>
              <a:t>prácticas</a:t>
            </a:r>
            <a:r>
              <a:rPr lang="en-GB" sz="1400" dirty="0">
                <a:solidFill>
                  <a:schemeClr val="tx1"/>
                </a:solidFill>
              </a:rPr>
              <a:t> </a:t>
            </a:r>
            <a:r>
              <a:rPr lang="en-GB" sz="1400" dirty="0" err="1">
                <a:solidFill>
                  <a:schemeClr val="tx1"/>
                </a:solidFill>
              </a:rPr>
              <a:t>laborales</a:t>
            </a:r>
            <a:r>
              <a:rPr lang="en-GB" sz="1400" dirty="0">
                <a:solidFill>
                  <a:schemeClr val="tx1"/>
                </a:solidFill>
              </a:rPr>
              <a:t/>
            </a:r>
            <a:br>
              <a:rPr lang="en-GB" sz="1400" dirty="0">
                <a:solidFill>
                  <a:schemeClr val="tx1"/>
                </a:solidFill>
              </a:rPr>
            </a:br>
            <a:r>
              <a:rPr lang="en-GB" sz="1400" dirty="0" err="1">
                <a:solidFill>
                  <a:schemeClr val="tx1"/>
                </a:solidFill>
              </a:rPr>
              <a:t>escuela</a:t>
            </a:r>
            <a:r>
              <a:rPr lang="en-GB" sz="1400" dirty="0">
                <a:solidFill>
                  <a:schemeClr val="tx1"/>
                </a:solidFill>
              </a:rPr>
              <a:t> </a:t>
            </a:r>
            <a:br>
              <a:rPr lang="en-GB" sz="1400" dirty="0">
                <a:solidFill>
                  <a:schemeClr val="tx1"/>
                </a:solidFill>
              </a:rPr>
            </a:br>
            <a:r>
              <a:rPr lang="en-GB" sz="1400" dirty="0" err="1">
                <a:solidFill>
                  <a:schemeClr val="tx1"/>
                </a:solidFill>
              </a:rPr>
              <a:t>horas</a:t>
            </a:r>
            <a:r>
              <a:rPr lang="en-GB" sz="1400" dirty="0">
                <a:solidFill>
                  <a:schemeClr val="tx1"/>
                </a:solidFill>
              </a:rPr>
              <a:t> de </a:t>
            </a:r>
            <a:r>
              <a:rPr lang="en-GB" sz="1400" dirty="0" err="1">
                <a:solidFill>
                  <a:schemeClr val="tx1"/>
                </a:solidFill>
              </a:rPr>
              <a:t>trabajo</a:t>
            </a:r>
            <a:r>
              <a:rPr lang="en-GB" sz="1400" dirty="0">
                <a:solidFill>
                  <a:schemeClr val="tx1"/>
                </a:solidFill>
              </a:rPr>
              <a:t/>
            </a:r>
            <a:br>
              <a:rPr lang="en-GB" sz="1400" dirty="0">
                <a:solidFill>
                  <a:schemeClr val="tx1"/>
                </a:solidFill>
              </a:rPr>
            </a:br>
            <a:r>
              <a:rPr lang="en-GB" sz="1400" dirty="0">
                <a:solidFill>
                  <a:schemeClr val="tx1"/>
                </a:solidFill>
              </a:rPr>
              <a:t>primer </a:t>
            </a:r>
            <a:r>
              <a:rPr lang="en-GB" sz="1400" dirty="0" err="1">
                <a:solidFill>
                  <a:schemeClr val="tx1"/>
                </a:solidFill>
              </a:rPr>
              <a:t>día</a:t>
            </a:r>
            <a:r>
              <a:rPr lang="en-GB" sz="1400" dirty="0">
                <a:solidFill>
                  <a:schemeClr val="tx1"/>
                </a:solidFill>
              </a:rPr>
              <a:t/>
            </a:r>
            <a:br>
              <a:rPr lang="en-GB" sz="1400" dirty="0">
                <a:solidFill>
                  <a:schemeClr val="tx1"/>
                </a:solidFill>
              </a:rPr>
            </a:br>
            <a:r>
              <a:rPr lang="en-GB" sz="1400" dirty="0" err="1">
                <a:solidFill>
                  <a:schemeClr val="tx1"/>
                </a:solidFill>
              </a:rPr>
              <a:t>más</a:t>
            </a:r>
            <a:r>
              <a:rPr lang="en-GB" sz="1400" dirty="0">
                <a:solidFill>
                  <a:schemeClr val="tx1"/>
                </a:solidFill>
              </a:rPr>
              <a:t> me </a:t>
            </a:r>
            <a:r>
              <a:rPr lang="en-GB" sz="1400" dirty="0" err="1">
                <a:solidFill>
                  <a:schemeClr val="tx1"/>
                </a:solidFill>
              </a:rPr>
              <a:t>gustó</a:t>
            </a:r>
            <a:r>
              <a:rPr lang="en-GB" sz="1400" dirty="0">
                <a:solidFill>
                  <a:schemeClr val="tx1"/>
                </a:solidFill>
              </a:rPr>
              <a:t/>
            </a:r>
            <a:br>
              <a:rPr lang="en-GB" sz="1400" dirty="0">
                <a:solidFill>
                  <a:schemeClr val="tx1"/>
                </a:solidFill>
              </a:rPr>
            </a:br>
            <a:r>
              <a:rPr lang="en-GB" sz="1400" dirty="0" err="1">
                <a:solidFill>
                  <a:schemeClr val="tx1"/>
                </a:solidFill>
              </a:rPr>
              <a:t>buena</a:t>
            </a:r>
            <a:r>
              <a:rPr lang="en-GB" sz="1400" dirty="0">
                <a:solidFill>
                  <a:schemeClr val="tx1"/>
                </a:solidFill>
              </a:rPr>
              <a:t> </a:t>
            </a:r>
            <a:r>
              <a:rPr lang="en-GB" sz="1400" dirty="0" err="1">
                <a:solidFill>
                  <a:schemeClr val="tx1"/>
                </a:solidFill>
              </a:rPr>
              <a:t>experiencia</a:t>
            </a:r>
            <a:r>
              <a:rPr lang="en-GB" sz="1400" dirty="0">
                <a:solidFill>
                  <a:schemeClr val="tx1"/>
                </a:solidFill>
              </a:rPr>
              <a:t/>
            </a:r>
            <a:br>
              <a:rPr lang="en-GB" sz="1400" dirty="0">
                <a:solidFill>
                  <a:schemeClr val="tx1"/>
                </a:solidFill>
              </a:rPr>
            </a:br>
            <a:r>
              <a:rPr lang="en-GB" sz="1400" dirty="0" err="1">
                <a:solidFill>
                  <a:schemeClr val="tx1"/>
                </a:solidFill>
              </a:rPr>
              <a:t>bachillerato</a:t>
            </a:r>
            <a:r>
              <a:rPr lang="en-GB" sz="1400" dirty="0">
                <a:solidFill>
                  <a:schemeClr val="tx1"/>
                </a:solidFill>
              </a:rPr>
              <a:t/>
            </a:r>
            <a:br>
              <a:rPr lang="en-GB" sz="1400" dirty="0">
                <a:solidFill>
                  <a:schemeClr val="tx1"/>
                </a:solidFill>
              </a:rPr>
            </a:br>
            <a:r>
              <a:rPr lang="en-GB" sz="1400" dirty="0" err="1">
                <a:solidFill>
                  <a:schemeClr val="tx1"/>
                </a:solidFill>
              </a:rPr>
              <a:t>tengo</a:t>
            </a:r>
            <a:r>
              <a:rPr lang="en-GB" sz="1400" dirty="0">
                <a:solidFill>
                  <a:schemeClr val="tx1"/>
                </a:solidFill>
              </a:rPr>
              <a:t> </a:t>
            </a:r>
            <a:r>
              <a:rPr lang="en-GB" sz="1400" dirty="0" err="1">
                <a:solidFill>
                  <a:schemeClr val="tx1"/>
                </a:solidFill>
              </a:rPr>
              <a:t>ganas</a:t>
            </a:r>
            <a:r>
              <a:rPr lang="en-GB" sz="1400" dirty="0">
                <a:solidFill>
                  <a:schemeClr val="tx1"/>
                </a:solidFill>
              </a:rPr>
              <a:t/>
            </a:r>
            <a:br>
              <a:rPr lang="en-GB" sz="1400" dirty="0">
                <a:solidFill>
                  <a:schemeClr val="tx1"/>
                </a:solidFill>
              </a:rPr>
            </a:br>
            <a:r>
              <a:rPr lang="en-GB" sz="1400" dirty="0">
                <a:solidFill>
                  <a:schemeClr val="tx1"/>
                </a:solidFill>
              </a:rPr>
              <a:t>en el </a:t>
            </a:r>
            <a:r>
              <a:rPr lang="en-GB" sz="1400" dirty="0" err="1">
                <a:solidFill>
                  <a:schemeClr val="tx1"/>
                </a:solidFill>
              </a:rPr>
              <a:t>extranjero</a:t>
            </a:r>
            <a:r>
              <a:rPr lang="en-GB" sz="1400" dirty="0">
                <a:solidFill>
                  <a:schemeClr val="tx1"/>
                </a:solidFill>
              </a:rPr>
              <a:t/>
            </a:r>
            <a:br>
              <a:rPr lang="en-GB" sz="1400" dirty="0">
                <a:solidFill>
                  <a:schemeClr val="tx1"/>
                </a:solidFill>
              </a:rPr>
            </a:br>
            <a:endParaRPr lang="en-US" sz="1400" dirty="0">
              <a:solidFill>
                <a:schemeClr val="tx1"/>
              </a:solidFill>
            </a:endParaRPr>
          </a:p>
        </p:txBody>
      </p:sp>
      <p:sp>
        <p:nvSpPr>
          <p:cNvPr id="143364" name="TextBox 5"/>
          <p:cNvSpPr txBox="1">
            <a:spLocks noChangeArrowheads="1"/>
          </p:cNvSpPr>
          <p:nvPr/>
        </p:nvSpPr>
        <p:spPr bwMode="auto">
          <a:xfrm>
            <a:off x="500063" y="2714625"/>
            <a:ext cx="30718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rPr>
              <a:t>1.  Students can prepare a 30 word notes sheet from a ‘model answer’ given by the teacher/text book.</a:t>
            </a:r>
            <a:br>
              <a:rPr lang="en-GB" dirty="0">
                <a:latin typeface="Calibri" pitchFamily="34" charset="0"/>
              </a:rPr>
            </a:br>
            <a:r>
              <a:rPr lang="en-GB" dirty="0">
                <a:latin typeface="Calibri" pitchFamily="34" charset="0"/>
              </a:rPr>
              <a:t/>
            </a:r>
            <a:br>
              <a:rPr lang="en-GB" dirty="0">
                <a:latin typeface="Calibri" pitchFamily="34" charset="0"/>
              </a:rPr>
            </a:br>
            <a:r>
              <a:rPr lang="en-GB" dirty="0">
                <a:latin typeface="Calibri" pitchFamily="34" charset="0"/>
              </a:rPr>
              <a:t>2.  Students can write a piece from a 30 words notes sheet given by the teacher.</a:t>
            </a:r>
            <a:endParaRPr lang="en-US" dirty="0">
              <a:latin typeface="Calibri" pitchFamily="34" charset="0"/>
            </a:endParaRPr>
          </a:p>
        </p:txBody>
      </p:sp>
    </p:spTree>
    <p:extLst>
      <p:ext uri="{BB962C8B-B14F-4D97-AF65-F5344CB8AC3E}">
        <p14:creationId xmlns:p14="http://schemas.microsoft.com/office/powerpoint/2010/main" val="1641635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21340873"/>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608446">
                <a:tc>
                  <a:txBody>
                    <a:bodyPr/>
                    <a:lstStyle/>
                    <a:p>
                      <a:r>
                        <a:rPr lang="en-GB" sz="2400" b="1" dirty="0" smtClean="0"/>
                        <a:t>Comberton Village College</a:t>
                      </a:r>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733506">
                <a:tc>
                  <a:txBody>
                    <a:bodyPr/>
                    <a:lstStyle/>
                    <a:p>
                      <a:pPr algn="l" fontAlgn="auto">
                        <a:spcBef>
                          <a:spcPts val="0"/>
                        </a:spcBef>
                        <a:spcAft>
                          <a:spcPts val="0"/>
                        </a:spcAft>
                        <a:defRPr/>
                      </a:pPr>
                      <a:r>
                        <a:rPr lang="en-GB" sz="2800" b="1" dirty="0" smtClean="0">
                          <a:solidFill>
                            <a:schemeClr val="tx1">
                              <a:lumMod val="85000"/>
                              <a:lumOff val="15000"/>
                            </a:schemeClr>
                          </a:solidFill>
                        </a:rPr>
                        <a:t>Reflection and planning</a:t>
                      </a:r>
                      <a:endParaRPr lang="en-GB" sz="2000" b="1" dirty="0" smtClean="0">
                        <a:solidFill>
                          <a:schemeClr val="tx1">
                            <a:lumMod val="85000"/>
                            <a:lumOff val="15000"/>
                          </a:schemeClr>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608748">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sz="2800" dirty="0" smtClean="0"/>
                        <a:t>Take this opportunity to remind</a:t>
                      </a:r>
                      <a:r>
                        <a:rPr lang="en-US" sz="2800" baseline="0" dirty="0" smtClean="0"/>
                        <a:t> yourself of the strategies for writing that we have seen.  </a:t>
                      </a:r>
                      <a:br>
                        <a:rPr lang="en-US" sz="2800" baseline="0" dirty="0" smtClean="0"/>
                      </a:br>
                      <a:r>
                        <a:rPr lang="en-US" sz="2800" baseline="0" dirty="0" smtClean="0"/>
                        <a:t>Identify one or two that you would like to include in your planning for a particular KS4 class.</a:t>
                      </a:r>
                      <a:br>
                        <a:rPr lang="en-US" sz="2800" baseline="0" dirty="0" smtClean="0"/>
                      </a:br>
                      <a:r>
                        <a:rPr lang="en-US" sz="2800" baseline="0" dirty="0" smtClean="0"/>
                        <a:t>Sketch out in rough the language you want to include, depending on the topic you are teaching.</a:t>
                      </a: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58012">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35814001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3742791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00B05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9" name="Rectangle 8"/>
          <p:cNvSpPr/>
          <p:nvPr/>
        </p:nvSpPr>
        <p:spPr>
          <a:xfrm>
            <a:off x="179512" y="292586"/>
            <a:ext cx="2996333" cy="400110"/>
          </a:xfrm>
          <a:prstGeom prst="rect">
            <a:avLst/>
          </a:prstGeom>
        </p:spPr>
        <p:txBody>
          <a:bodyPr wrap="none">
            <a:spAutoFit/>
          </a:bodyPr>
          <a:lstStyle/>
          <a:p>
            <a:r>
              <a:rPr lang="en-GB" sz="2000" b="1" dirty="0"/>
              <a:t>Comberton Village College</a:t>
            </a:r>
            <a:endParaRPr lang="en-US" sz="2000" b="1" dirty="0"/>
          </a:p>
        </p:txBody>
      </p:sp>
      <p:sp>
        <p:nvSpPr>
          <p:cNvPr id="10" name="Title 1"/>
          <p:cNvSpPr txBox="1">
            <a:spLocks/>
          </p:cNvSpPr>
          <p:nvPr/>
        </p:nvSpPr>
        <p:spPr bwMode="auto">
          <a:xfrm>
            <a:off x="683568" y="2281238"/>
            <a:ext cx="8058150" cy="1362075"/>
          </a:xfrm>
          <a:prstGeom prst="rect">
            <a:avLst/>
          </a:prstGeom>
          <a:noFill/>
          <a:ln w="38100">
            <a:solidFill>
              <a:schemeClr val="tx1">
                <a:lumMod val="85000"/>
                <a:lumOff val="15000"/>
              </a:schemeClr>
            </a:solidFill>
            <a:miter lim="800000"/>
            <a:headEnd/>
            <a:tailEnd/>
          </a:ln>
        </p:spPr>
        <p:txBody>
          <a:bodyPr anchor="ctr"/>
          <a:lstStyle/>
          <a:p>
            <a:pPr algn="ctr" eaLnBrk="0" fontAlgn="auto" hangingPunct="0">
              <a:spcBef>
                <a:spcPts val="0"/>
              </a:spcBef>
              <a:spcAft>
                <a:spcPts val="0"/>
              </a:spcAft>
              <a:defRPr/>
            </a:pPr>
            <a:r>
              <a:rPr lang="en-GB" sz="4000" b="1" cap="all" dirty="0" smtClean="0">
                <a:latin typeface="+mj-lt"/>
                <a:ea typeface="+mj-ea"/>
                <a:cs typeface="+mj-cs"/>
              </a:rPr>
              <a:t>PIMP MY LANGUAGE</a:t>
            </a:r>
            <a:endParaRPr lang="en-US" sz="4000" b="1" cap="all" dirty="0">
              <a:latin typeface="+mj-lt"/>
              <a:ea typeface="+mj-ea"/>
              <a:cs typeface="+mj-cs"/>
            </a:endParaRPr>
          </a:p>
        </p:txBody>
      </p:sp>
      <p:sp>
        <p:nvSpPr>
          <p:cNvPr id="11" name="TextBox 10"/>
          <p:cNvSpPr txBox="1"/>
          <p:nvPr/>
        </p:nvSpPr>
        <p:spPr>
          <a:xfrm>
            <a:off x="323528" y="6237312"/>
            <a:ext cx="2016224" cy="461665"/>
          </a:xfrm>
          <a:prstGeom prst="rect">
            <a:avLst/>
          </a:prstGeom>
          <a:noFill/>
          <a:ln>
            <a:noFill/>
          </a:ln>
        </p:spPr>
        <p:txBody>
          <a:bodyPr wrap="square" rtlCol="0">
            <a:spAutoFit/>
          </a:bodyPr>
          <a:lstStyle/>
          <a:p>
            <a:r>
              <a:rPr lang="en-GB" sz="2400" b="1" dirty="0" smtClean="0">
                <a:solidFill>
                  <a:schemeClr val="tx1">
                    <a:lumMod val="85000"/>
                    <a:lumOff val="15000"/>
                  </a:schemeClr>
                </a:solidFill>
              </a:rPr>
              <a:t>Idea 2</a:t>
            </a:r>
            <a:endParaRPr lang="en-GB" sz="2400" b="1" dirty="0">
              <a:solidFill>
                <a:schemeClr val="tx1">
                  <a:lumMod val="85000"/>
                  <a:lumOff val="15000"/>
                </a:schemeClr>
              </a:solidFill>
            </a:endParaRPr>
          </a:p>
        </p:txBody>
      </p:sp>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38692" y="116632"/>
            <a:ext cx="647716" cy="647716"/>
          </a:xfrm>
          <a:prstGeom prst="rect">
            <a:avLst/>
          </a:prstGeom>
        </p:spPr>
      </p:pic>
    </p:spTree>
    <p:extLst>
      <p:ext uri="{BB962C8B-B14F-4D97-AF65-F5344CB8AC3E}">
        <p14:creationId xmlns:p14="http://schemas.microsoft.com/office/powerpoint/2010/main" val="22419957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custardcream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714375" y="1714500"/>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smtClean="0">
                <a:solidFill>
                  <a:schemeClr val="bg1"/>
                </a:solidFill>
                <a:latin typeface="Calibri" pitchFamily="34" charset="0"/>
              </a:rPr>
              <a:t>Me </a:t>
            </a:r>
            <a:r>
              <a:rPr lang="en-GB" sz="4000" b="1" dirty="0" err="1" smtClean="0">
                <a:solidFill>
                  <a:schemeClr val="bg1"/>
                </a:solidFill>
                <a:latin typeface="Calibri" pitchFamily="34" charset="0"/>
              </a:rPr>
              <a:t>gusta</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ir</a:t>
            </a:r>
            <a:r>
              <a:rPr lang="en-GB" sz="4000" b="1" dirty="0" smtClean="0">
                <a:solidFill>
                  <a:schemeClr val="bg1"/>
                </a:solidFill>
                <a:latin typeface="Calibri" pitchFamily="34" charset="0"/>
              </a:rPr>
              <a:t> al cine…….</a:t>
            </a:r>
            <a:endParaRPr lang="en-US" sz="4000" b="1" dirty="0">
              <a:solidFill>
                <a:schemeClr val="bg1"/>
              </a:solidFill>
              <a:latin typeface="Calibri" pitchFamily="34" charset="0"/>
            </a:endParaRPr>
          </a:p>
        </p:txBody>
      </p:sp>
      <p:sp>
        <p:nvSpPr>
          <p:cNvPr id="3" name="TextBox 2"/>
          <p:cNvSpPr txBox="1">
            <a:spLocks noChangeArrowheads="1"/>
          </p:cNvSpPr>
          <p:nvPr/>
        </p:nvSpPr>
        <p:spPr bwMode="auto">
          <a:xfrm>
            <a:off x="714375" y="2727325"/>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smtClean="0">
                <a:solidFill>
                  <a:schemeClr val="bg1"/>
                </a:solidFill>
                <a:latin typeface="Calibri" pitchFamily="34" charset="0"/>
              </a:rPr>
              <a:t>En el </a:t>
            </a:r>
            <a:r>
              <a:rPr lang="en-GB" sz="4000" b="1" dirty="0" err="1" smtClean="0">
                <a:solidFill>
                  <a:schemeClr val="bg1"/>
                </a:solidFill>
                <a:latin typeface="Calibri" pitchFamily="34" charset="0"/>
              </a:rPr>
              <a:t>cole</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juego</a:t>
            </a:r>
            <a:r>
              <a:rPr lang="en-GB" sz="4000" b="1" dirty="0" smtClean="0">
                <a:solidFill>
                  <a:schemeClr val="bg1"/>
                </a:solidFill>
                <a:latin typeface="Calibri" pitchFamily="34" charset="0"/>
              </a:rPr>
              <a:t> al </a:t>
            </a:r>
            <a:r>
              <a:rPr lang="en-GB" sz="4000" b="1" dirty="0" err="1" smtClean="0">
                <a:solidFill>
                  <a:schemeClr val="bg1"/>
                </a:solidFill>
                <a:latin typeface="Calibri" pitchFamily="34" charset="0"/>
              </a:rPr>
              <a:t>fútbol</a:t>
            </a:r>
            <a:r>
              <a:rPr lang="en-GB" sz="4000" b="1" dirty="0" smtClean="0">
                <a:solidFill>
                  <a:schemeClr val="bg1"/>
                </a:solidFill>
                <a:latin typeface="Calibri" pitchFamily="34" charset="0"/>
              </a:rPr>
              <a:t>…...</a:t>
            </a:r>
            <a:endParaRPr lang="en-US" sz="4000" b="1" dirty="0">
              <a:solidFill>
                <a:schemeClr val="bg1"/>
              </a:solidFill>
              <a:latin typeface="Calibri" pitchFamily="34" charset="0"/>
            </a:endParaRPr>
          </a:p>
        </p:txBody>
      </p:sp>
      <p:sp>
        <p:nvSpPr>
          <p:cNvPr id="4" name="TextBox 3"/>
          <p:cNvSpPr txBox="1">
            <a:spLocks noChangeArrowheads="1"/>
          </p:cNvSpPr>
          <p:nvPr/>
        </p:nvSpPr>
        <p:spPr bwMode="auto">
          <a:xfrm>
            <a:off x="642938" y="3929063"/>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dirty="0" err="1" smtClean="0">
                <a:solidFill>
                  <a:schemeClr val="bg1"/>
                </a:solidFill>
                <a:latin typeface="Calibri" pitchFamily="34" charset="0"/>
              </a:rPr>
              <a:t>Mi</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programa</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favorito</a:t>
            </a:r>
            <a:r>
              <a:rPr lang="en-GB" sz="4000" b="1" dirty="0" smtClean="0">
                <a:solidFill>
                  <a:schemeClr val="bg1"/>
                </a:solidFill>
                <a:latin typeface="Calibri" pitchFamily="34" charset="0"/>
              </a:rPr>
              <a:t> </a:t>
            </a:r>
            <a:r>
              <a:rPr lang="en-GB" sz="4000" b="1" dirty="0" err="1" smtClean="0">
                <a:solidFill>
                  <a:schemeClr val="bg1"/>
                </a:solidFill>
                <a:latin typeface="Calibri" pitchFamily="34" charset="0"/>
              </a:rPr>
              <a:t>es</a:t>
            </a:r>
            <a:r>
              <a:rPr lang="en-GB" sz="4000" b="1" dirty="0" smtClean="0">
                <a:solidFill>
                  <a:schemeClr val="bg1"/>
                </a:solidFill>
                <a:latin typeface="Calibri" pitchFamily="34" charset="0"/>
              </a:rPr>
              <a:t>….</a:t>
            </a:r>
            <a:endParaRPr lang="en-US" sz="4000" b="1" dirty="0">
              <a:solidFill>
                <a:schemeClr val="bg1"/>
              </a:solidFill>
              <a:latin typeface="Calibri" pitchFamily="34" charset="0"/>
            </a:endParaRPr>
          </a:p>
        </p:txBody>
      </p:sp>
      <p:sp>
        <p:nvSpPr>
          <p:cNvPr id="39942" name="TextBox 5"/>
          <p:cNvSpPr txBox="1">
            <a:spLocks noChangeArrowheads="1"/>
          </p:cNvSpPr>
          <p:nvPr/>
        </p:nvSpPr>
        <p:spPr bwMode="auto">
          <a:xfrm>
            <a:off x="500063" y="285750"/>
            <a:ext cx="8215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dirty="0">
                <a:solidFill>
                  <a:schemeClr val="bg1"/>
                </a:solidFill>
              </a:rPr>
              <a:t>Pimp my </a:t>
            </a:r>
            <a:r>
              <a:rPr lang="en-GB" sz="4400" b="1" dirty="0" smtClean="0">
                <a:solidFill>
                  <a:schemeClr val="bg1"/>
                </a:solidFill>
              </a:rPr>
              <a:t>Spanish!</a:t>
            </a:r>
            <a:endParaRPr lang="en-US" sz="4400" b="1" dirty="0">
              <a:solidFill>
                <a:schemeClr val="bg1"/>
              </a:solidFill>
            </a:endParaRPr>
          </a:p>
        </p:txBody>
      </p:sp>
    </p:spTree>
    <p:extLst>
      <p:ext uri="{BB962C8B-B14F-4D97-AF65-F5344CB8AC3E}">
        <p14:creationId xmlns:p14="http://schemas.microsoft.com/office/powerpoint/2010/main" val="4017913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5830</Words>
  <Application>Microsoft Office PowerPoint</Application>
  <PresentationFormat>On-screen Show (4:3)</PresentationFormat>
  <Paragraphs>920</Paragraphs>
  <Slides>75</Slides>
  <Notes>51</Notes>
  <HiddenSlides>0</HiddenSlides>
  <MMClips>4</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PowerPoint Presentation</vt:lpstr>
      <vt:lpstr>PowerPoint Presentation</vt:lpstr>
      <vt:lpstr>PowerPoint Presentation</vt:lpstr>
      <vt:lpstr>PowerPoint Presentation</vt:lpstr>
      <vt:lpstr>Targets for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the tick 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added* - to the past</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Mark Dawes</cp:lastModifiedBy>
  <cp:revision>28</cp:revision>
  <dcterms:created xsi:type="dcterms:W3CDTF">2011-09-04T06:42:13Z</dcterms:created>
  <dcterms:modified xsi:type="dcterms:W3CDTF">2013-02-26T06:22:00Z</dcterms:modified>
</cp:coreProperties>
</file>