
<file path=[Content_Types].xml><?xml version="1.0" encoding="utf-8"?>
<Types xmlns="http://schemas.openxmlformats.org/package/2006/content-types">
  <Default Extension="png" ContentType="image/png"/>
  <Default Extension="mpg" ContentType="video/mpe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413" r:id="rId2"/>
    <p:sldId id="409" r:id="rId3"/>
    <p:sldId id="554" r:id="rId4"/>
    <p:sldId id="555" r:id="rId5"/>
    <p:sldId id="556" r:id="rId6"/>
    <p:sldId id="557" r:id="rId7"/>
    <p:sldId id="478" r:id="rId8"/>
    <p:sldId id="410" r:id="rId9"/>
    <p:sldId id="411" r:id="rId10"/>
    <p:sldId id="480" r:id="rId11"/>
    <p:sldId id="481" r:id="rId12"/>
    <p:sldId id="482" r:id="rId13"/>
    <p:sldId id="483" r:id="rId14"/>
    <p:sldId id="484" r:id="rId15"/>
    <p:sldId id="485" r:id="rId16"/>
    <p:sldId id="486" r:id="rId17"/>
    <p:sldId id="487" r:id="rId18"/>
    <p:sldId id="488" r:id="rId19"/>
    <p:sldId id="489" r:id="rId20"/>
    <p:sldId id="490" r:id="rId21"/>
    <p:sldId id="491" r:id="rId22"/>
    <p:sldId id="492" r:id="rId23"/>
    <p:sldId id="493" r:id="rId24"/>
    <p:sldId id="494" r:id="rId25"/>
    <p:sldId id="495" r:id="rId26"/>
    <p:sldId id="496" r:id="rId27"/>
    <p:sldId id="497" r:id="rId28"/>
    <p:sldId id="498" r:id="rId29"/>
    <p:sldId id="265" r:id="rId30"/>
    <p:sldId id="418" r:id="rId31"/>
    <p:sldId id="267" r:id="rId32"/>
    <p:sldId id="419" r:id="rId33"/>
    <p:sldId id="269" r:id="rId34"/>
    <p:sldId id="499" r:id="rId35"/>
    <p:sldId id="500" r:id="rId36"/>
    <p:sldId id="501" r:id="rId37"/>
    <p:sldId id="502" r:id="rId38"/>
    <p:sldId id="503" r:id="rId39"/>
    <p:sldId id="421" r:id="rId40"/>
    <p:sldId id="273" r:id="rId41"/>
    <p:sldId id="504" r:id="rId42"/>
    <p:sldId id="505" r:id="rId43"/>
    <p:sldId id="506" r:id="rId44"/>
    <p:sldId id="507" r:id="rId45"/>
    <p:sldId id="508" r:id="rId46"/>
    <p:sldId id="509" r:id="rId47"/>
    <p:sldId id="510" r:id="rId48"/>
    <p:sldId id="511" r:id="rId49"/>
    <p:sldId id="512" r:id="rId50"/>
    <p:sldId id="513" r:id="rId51"/>
    <p:sldId id="514" r:id="rId52"/>
    <p:sldId id="515" r:id="rId53"/>
    <p:sldId id="516" r:id="rId54"/>
    <p:sldId id="517" r:id="rId55"/>
    <p:sldId id="520" r:id="rId56"/>
    <p:sldId id="521" r:id="rId57"/>
    <p:sldId id="522" r:id="rId58"/>
    <p:sldId id="523" r:id="rId59"/>
    <p:sldId id="524" r:id="rId60"/>
    <p:sldId id="525" r:id="rId61"/>
    <p:sldId id="526" r:id="rId62"/>
    <p:sldId id="527" r:id="rId63"/>
    <p:sldId id="528" r:id="rId64"/>
    <p:sldId id="529" r:id="rId65"/>
    <p:sldId id="530" r:id="rId66"/>
    <p:sldId id="531" r:id="rId67"/>
    <p:sldId id="532" r:id="rId68"/>
    <p:sldId id="533" r:id="rId69"/>
    <p:sldId id="534" r:id="rId70"/>
    <p:sldId id="535" r:id="rId71"/>
    <p:sldId id="536" r:id="rId72"/>
    <p:sldId id="538" r:id="rId73"/>
    <p:sldId id="422" r:id="rId74"/>
    <p:sldId id="275" r:id="rId75"/>
    <p:sldId id="423" r:id="rId76"/>
    <p:sldId id="424" r:id="rId77"/>
    <p:sldId id="426" r:id="rId78"/>
    <p:sldId id="279" r:id="rId79"/>
    <p:sldId id="537" r:id="rId80"/>
    <p:sldId id="431" r:id="rId81"/>
    <p:sldId id="280" r:id="rId82"/>
    <p:sldId id="430" r:id="rId83"/>
    <p:sldId id="548" r:id="rId84"/>
    <p:sldId id="549" r:id="rId85"/>
    <p:sldId id="550" r:id="rId86"/>
    <p:sldId id="551" r:id="rId87"/>
    <p:sldId id="441" r:id="rId88"/>
    <p:sldId id="442" r:id="rId89"/>
    <p:sldId id="443" r:id="rId90"/>
    <p:sldId id="292" r:id="rId91"/>
    <p:sldId id="448" r:id="rId92"/>
    <p:sldId id="539" r:id="rId93"/>
    <p:sldId id="447" r:id="rId94"/>
    <p:sldId id="459" r:id="rId95"/>
    <p:sldId id="460" r:id="rId96"/>
    <p:sldId id="461" r:id="rId97"/>
    <p:sldId id="462" r:id="rId98"/>
    <p:sldId id="463" r:id="rId99"/>
    <p:sldId id="464" r:id="rId100"/>
    <p:sldId id="465" r:id="rId101"/>
    <p:sldId id="466" r:id="rId102"/>
    <p:sldId id="540" r:id="rId103"/>
    <p:sldId id="467" r:id="rId104"/>
    <p:sldId id="469" r:id="rId105"/>
    <p:sldId id="328" r:id="rId106"/>
    <p:sldId id="329" r:id="rId107"/>
    <p:sldId id="542" r:id="rId108"/>
    <p:sldId id="543" r:id="rId109"/>
    <p:sldId id="470" r:id="rId110"/>
    <p:sldId id="340" r:id="rId111"/>
    <p:sldId id="471" r:id="rId112"/>
    <p:sldId id="544" r:id="rId113"/>
    <p:sldId id="545" r:id="rId114"/>
    <p:sldId id="546" r:id="rId115"/>
    <p:sldId id="547" r:id="rId116"/>
    <p:sldId id="477" r:id="rId117"/>
    <p:sldId id="356" r:id="rId118"/>
    <p:sldId id="552" r:id="rId119"/>
    <p:sldId id="553" r:id="rId120"/>
    <p:sldId id="558" r:id="rId121"/>
    <p:sldId id="479" r:id="rId1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16" autoAdjust="0"/>
    <p:restoredTop sz="53486" autoAdjust="0"/>
  </p:normalViewPr>
  <p:slideViewPr>
    <p:cSldViewPr>
      <p:cViewPr>
        <p:scale>
          <a:sx n="47" d="100"/>
          <a:sy n="47" d="100"/>
        </p:scale>
        <p:origin x="-3450" y="-3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8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CCEDE93-1CF4-4910-A5AC-C1732C5DF74F}" type="datetimeFigureOut">
              <a:rPr lang="en-US"/>
              <a:pPr>
                <a:defRPr/>
              </a:pPr>
              <a:t>2/26/2013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09EE9B7-5A1F-4AC5-B48C-E2A0FDE68EDA}" type="slidenum">
              <a:rPr lang="en-US"/>
              <a:pPr>
                <a:defRPr/>
              </a:pPr>
              <a:t>‹#›</a:t>
            </a:fld>
            <a:endParaRPr lang="en-US"/>
          </a:p>
        </p:txBody>
      </p:sp>
    </p:spTree>
    <p:extLst>
      <p:ext uri="{BB962C8B-B14F-4D97-AF65-F5344CB8AC3E}">
        <p14:creationId xmlns:p14="http://schemas.microsoft.com/office/powerpoint/2010/main" val="407864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Anna’s TES resources reminded me of this one!  She calls it Trapdoor and it’s brilliant for a) memory and b) speaking (repetition with a reason!)  It’s a competitive game in pairs.  Each chooses and option for each sentence in their head.  One starts reading out loud, trying to anticipate the other’s choices.  Each time they make a choice, the partner either nods or shakes his/her head.  If the choice is wrong, play passes to the partner who starts the same process.  If it is the right choice, the student gets to continue.  The aim is to get to the end first.  Answers don’t change, so this is also a great memory developer.  </a:t>
            </a:r>
            <a:endParaRPr 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B2111-340E-4F77-8251-6AB1240976D6}"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11</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21</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28</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eaLnBrk="1" fontAlgn="auto" hangingPunct="1">
              <a:spcBef>
                <a:spcPct val="50000"/>
              </a:spcBef>
              <a:spcAft>
                <a:spcPts val="0"/>
              </a:spcAft>
              <a:defRPr/>
            </a:pPr>
            <a:r>
              <a:rPr lang="en-GB" dirty="0" smtClean="0"/>
              <a:t>Speaking &amp; memory lesson – instructions for teacher</a:t>
            </a:r>
            <a:br>
              <a:rPr lang="en-GB" dirty="0" smtClean="0"/>
            </a:br>
            <a:r>
              <a:rPr lang="en-GB" dirty="0" smtClean="0"/>
              <a:t>1  Explain and ‘sell’ the concept of the lesson – students are going to aim to memorise one level 5 speech as a minimum by the end of the lesson.  They are going to improve their Spanish speaking AND their memory skills in this lesson. (5 </a:t>
            </a:r>
            <a:r>
              <a:rPr lang="en-GB" dirty="0" err="1" smtClean="0"/>
              <a:t>mins</a:t>
            </a:r>
            <a:r>
              <a:rPr lang="en-GB" dirty="0" smtClean="0"/>
              <a:t>)</a:t>
            </a:r>
          </a:p>
          <a:p>
            <a:pPr eaLnBrk="1" fontAlgn="auto" hangingPunct="1">
              <a:spcBef>
                <a:spcPct val="50000"/>
              </a:spcBef>
              <a:spcAft>
                <a:spcPts val="0"/>
              </a:spcAft>
              <a:defRPr/>
            </a:pPr>
            <a:r>
              <a:rPr lang="en-GB" dirty="0" smtClean="0"/>
              <a:t>2  Show the sheet – for most groups the first step will be to take them through the meanings.  Allow students to writing in the English meanings by the side of the Spanish if desired. (8 </a:t>
            </a:r>
            <a:r>
              <a:rPr lang="en-GB" dirty="0" err="1" smtClean="0"/>
              <a:t>mins</a:t>
            </a:r>
            <a:r>
              <a:rPr lang="en-GB" dirty="0" smtClean="0"/>
              <a:t>)</a:t>
            </a:r>
          </a:p>
          <a:p>
            <a:pPr eaLnBrk="1" fontAlgn="auto" hangingPunct="1">
              <a:spcBef>
                <a:spcPct val="50000"/>
              </a:spcBef>
              <a:spcAft>
                <a:spcPts val="0"/>
              </a:spcAft>
              <a:defRPr/>
            </a:pPr>
            <a:r>
              <a:rPr lang="en-GB" dirty="0" smtClean="0"/>
              <a:t>3 Next model a speech using the dice – display the sheet on the whiteboard as you do so and underline each part as you roll, emphasising the Spanish and repeating the whole speech from the beginning each time you roll so that by the end of 9 boxes you have said the first box part 9 times!  This is excellent repetition practice and they will do this without noticing if you model it clearly as you show them what to do. (5 </a:t>
            </a:r>
            <a:r>
              <a:rPr lang="en-GB" dirty="0" err="1" smtClean="0"/>
              <a:t>mins</a:t>
            </a:r>
            <a:r>
              <a:rPr lang="en-GB" dirty="0" smtClean="0"/>
              <a:t>)</a:t>
            </a:r>
          </a:p>
          <a:p>
            <a:pPr eaLnBrk="1" fontAlgn="auto" hangingPunct="1">
              <a:spcBef>
                <a:spcPct val="50000"/>
              </a:spcBef>
              <a:spcAft>
                <a:spcPts val="0"/>
              </a:spcAft>
              <a:defRPr/>
            </a:pPr>
            <a:r>
              <a:rPr lang="en-GB" dirty="0" smtClean="0"/>
              <a:t>4 Elicit the English meaning from the students of the speech you have given (either taking oral contributions or on whiteboards) – this is what the partner will do when they do this is pairs so is important to model this part too. (3 </a:t>
            </a:r>
            <a:r>
              <a:rPr lang="en-GB" dirty="0" err="1" smtClean="0"/>
              <a:t>mins</a:t>
            </a:r>
            <a:r>
              <a:rPr lang="en-GB" dirty="0" smtClean="0"/>
              <a:t>)</a:t>
            </a:r>
          </a:p>
          <a:p>
            <a:pPr eaLnBrk="1" fontAlgn="auto" hangingPunct="1">
              <a:spcBef>
                <a:spcPct val="50000"/>
              </a:spcBef>
              <a:spcAft>
                <a:spcPts val="0"/>
              </a:spcAft>
              <a:defRPr/>
            </a:pPr>
            <a:r>
              <a:rPr lang="en-GB" dirty="0" smtClean="0"/>
              <a:t>5  Make clear that this is just the first activity and that they have 6 minutes to make as many sentences as they can, taking it in turns each time. (6 </a:t>
            </a:r>
            <a:r>
              <a:rPr lang="en-GB" dirty="0" err="1" smtClean="0"/>
              <a:t>mins</a:t>
            </a:r>
            <a:r>
              <a:rPr lang="en-GB" dirty="0" smtClean="0"/>
              <a:t>)</a:t>
            </a:r>
          </a:p>
          <a:p>
            <a:pPr marL="342900" indent="-342900" eaLnBrk="1" fontAlgn="auto" hangingPunct="1">
              <a:spcBef>
                <a:spcPct val="50000"/>
              </a:spcBef>
              <a:spcAft>
                <a:spcPts val="0"/>
              </a:spcAft>
              <a:defRPr/>
            </a:pPr>
            <a:r>
              <a:rPr lang="en-GB" dirty="0" smtClean="0"/>
              <a:t>Speaking &amp; memory lesson – instructions for teacher</a:t>
            </a:r>
            <a:br>
              <a:rPr lang="en-GB" dirty="0" smtClean="0"/>
            </a:br>
            <a:r>
              <a:rPr lang="en-GB" dirty="0" smtClean="0"/>
              <a:t>cont’d</a:t>
            </a:r>
          </a:p>
          <a:p>
            <a:pPr marL="342900" indent="-342900" eaLnBrk="1" fontAlgn="auto" hangingPunct="1">
              <a:spcBef>
                <a:spcPct val="50000"/>
              </a:spcBef>
              <a:spcAft>
                <a:spcPts val="0"/>
              </a:spcAft>
              <a:buFontTx/>
              <a:buAutoNum type="arabicPlain" startAt="6"/>
              <a:defRPr/>
            </a:pPr>
            <a:r>
              <a:rPr lang="en-GB" dirty="0" smtClean="0"/>
              <a:t>Now explain that you want them to use the scaffolding sheet to write their own 30-second marathon sentence.  All will write using a phrase from each of the 9 boxes. (5 </a:t>
            </a:r>
            <a:r>
              <a:rPr lang="en-GB" dirty="0" err="1" smtClean="0"/>
              <a:t>mins</a:t>
            </a:r>
            <a:r>
              <a:rPr lang="en-GB" dirty="0" smtClean="0"/>
              <a:t>)</a:t>
            </a:r>
          </a:p>
          <a:p>
            <a:pPr marL="342900" indent="-342900" eaLnBrk="1" fontAlgn="auto" hangingPunct="1">
              <a:spcBef>
                <a:spcPct val="50000"/>
              </a:spcBef>
              <a:spcAft>
                <a:spcPts val="0"/>
              </a:spcAft>
              <a:buFontTx/>
              <a:buAutoNum type="arabicPlain" startAt="6"/>
              <a:defRPr/>
            </a:pPr>
            <a:r>
              <a:rPr lang="en-GB" dirty="0" smtClean="0"/>
              <a:t>Now the challenge is to use some memory strategies to learn it off by heart.  Explain that the first 6 boxes are compulsory (will make about 20 seconds) and adding in the final 3 boxes will be exceptionally good and will be about 30 seconds.  </a:t>
            </a:r>
          </a:p>
          <a:p>
            <a:pPr marL="342900" indent="-342900" eaLnBrk="1" fontAlgn="auto" hangingPunct="1">
              <a:spcBef>
                <a:spcPct val="50000"/>
              </a:spcBef>
              <a:spcAft>
                <a:spcPts val="0"/>
              </a:spcAft>
              <a:buFontTx/>
              <a:buAutoNum type="arabicPlain" startAt="6"/>
              <a:defRPr/>
            </a:pPr>
            <a:r>
              <a:rPr lang="en-GB" dirty="0" smtClean="0"/>
              <a:t>Suggest that one strategy (chunking) is already provided by the sheet itself and that building up the speech ‘chunk by chunk’ repeating each bit that they learnt before should help them to memorise.</a:t>
            </a:r>
          </a:p>
          <a:p>
            <a:pPr marL="342900" indent="-342900" eaLnBrk="1" fontAlgn="auto" hangingPunct="1">
              <a:spcBef>
                <a:spcPct val="50000"/>
              </a:spcBef>
              <a:spcAft>
                <a:spcPts val="0"/>
              </a:spcAft>
              <a:buFontTx/>
              <a:buAutoNum type="arabicPlain" startAt="6"/>
              <a:defRPr/>
            </a:pPr>
            <a:r>
              <a:rPr lang="en-GB" dirty="0" smtClean="0"/>
              <a:t>Suggest also that they might split their page into 9 boxes.</a:t>
            </a:r>
          </a:p>
          <a:p>
            <a:pPr marL="342900" indent="-342900" eaLnBrk="1" fontAlgn="auto" hangingPunct="1">
              <a:spcBef>
                <a:spcPct val="50000"/>
              </a:spcBef>
              <a:spcAft>
                <a:spcPts val="0"/>
              </a:spcAft>
              <a:buFontTx/>
              <a:buAutoNum type="alphaLcParenR"/>
              <a:defRPr/>
            </a:pPr>
            <a:r>
              <a:rPr lang="en-GB" dirty="0" smtClean="0"/>
              <a:t>Write each bit out with just the first letter to prompt in each box</a:t>
            </a:r>
          </a:p>
          <a:p>
            <a:pPr marL="342900" indent="-342900" eaLnBrk="1" fontAlgn="auto" hangingPunct="1">
              <a:spcBef>
                <a:spcPct val="50000"/>
              </a:spcBef>
              <a:spcAft>
                <a:spcPts val="0"/>
              </a:spcAft>
              <a:buFontTx/>
              <a:buAutoNum type="alphaLcParenR"/>
              <a:defRPr/>
            </a:pPr>
            <a:r>
              <a:rPr lang="en-GB" dirty="0" smtClean="0"/>
              <a:t>Draw a picture instead of the words in each box</a:t>
            </a:r>
          </a:p>
          <a:p>
            <a:pPr marL="342900" indent="-342900" eaLnBrk="1" fontAlgn="auto" hangingPunct="1">
              <a:spcBef>
                <a:spcPct val="50000"/>
              </a:spcBef>
              <a:spcAft>
                <a:spcPts val="0"/>
              </a:spcAft>
              <a:buFontTx/>
              <a:buAutoNum type="alphaLcParenR"/>
              <a:defRPr/>
            </a:pPr>
            <a:r>
              <a:rPr lang="en-GB" dirty="0" smtClean="0"/>
              <a:t>Use look, cover, say, check</a:t>
            </a:r>
          </a:p>
          <a:p>
            <a:pPr marL="342900" indent="-342900" eaLnBrk="1" fontAlgn="auto" hangingPunct="1">
              <a:spcBef>
                <a:spcPct val="50000"/>
              </a:spcBef>
              <a:spcAft>
                <a:spcPts val="0"/>
              </a:spcAft>
              <a:buFontTx/>
              <a:buAutoNum type="alphaLcParenR"/>
              <a:defRPr/>
            </a:pPr>
            <a:r>
              <a:rPr lang="en-GB" dirty="0" smtClean="0"/>
              <a:t>Work in pairs to test each other</a:t>
            </a:r>
            <a:br>
              <a:rPr lang="en-GB" dirty="0" smtClean="0"/>
            </a:br>
            <a:r>
              <a:rPr lang="en-GB" dirty="0" smtClean="0"/>
              <a:t>(5 </a:t>
            </a:r>
            <a:r>
              <a:rPr lang="en-GB" dirty="0" err="1" smtClean="0"/>
              <a:t>mins</a:t>
            </a:r>
            <a:r>
              <a:rPr lang="en-GB" dirty="0" smtClean="0"/>
              <a:t>)</a:t>
            </a:r>
          </a:p>
          <a:p>
            <a:pPr marL="342900" indent="-342900" eaLnBrk="1" fontAlgn="auto" hangingPunct="1">
              <a:spcBef>
                <a:spcPct val="50000"/>
              </a:spcBef>
              <a:spcAft>
                <a:spcPts val="0"/>
              </a:spcAft>
              <a:buFontTx/>
              <a:buAutoNum type="arabicPlain" startAt="10"/>
              <a:defRPr/>
            </a:pPr>
            <a:r>
              <a:rPr lang="en-GB" dirty="0" smtClean="0"/>
              <a:t>Give them 14 minutes to work on their speeches – circulate to support</a:t>
            </a:r>
            <a:br>
              <a:rPr lang="en-GB" dirty="0" smtClean="0"/>
            </a:br>
            <a:endParaRPr lang="en-GB" dirty="0" smtClean="0"/>
          </a:p>
          <a:p>
            <a:pPr marL="342900" indent="-342900" eaLnBrk="1" fontAlgn="auto" hangingPunct="1">
              <a:spcBef>
                <a:spcPct val="50000"/>
              </a:spcBef>
              <a:spcAft>
                <a:spcPts val="0"/>
              </a:spcAft>
              <a:buFontTx/>
              <a:buAutoNum type="arabicPlain" startAt="10"/>
              <a:defRPr/>
            </a:pPr>
            <a:r>
              <a:rPr lang="en-GB" dirty="0" smtClean="0"/>
              <a:t>Plenary – hopefully there will just be time to hear 2 or 3 students ‘perform’ their speeches – plenty of praise at this point.</a:t>
            </a:r>
          </a:p>
          <a:p>
            <a:pPr marL="342900" indent="-342900" eaLnBrk="1" fontAlgn="auto" hangingPunct="1">
              <a:spcBef>
                <a:spcPct val="50000"/>
              </a:spcBef>
              <a:spcAft>
                <a:spcPts val="0"/>
              </a:spcAft>
              <a:buFontTx/>
              <a:buAutoNum type="arabicPlain" startAt="10"/>
              <a:defRPr/>
            </a:pPr>
            <a:r>
              <a:rPr lang="en-GB" dirty="0" smtClean="0"/>
              <a:t>For homework, set them to work their speech into their longer term memory by repeating some of the activities that have worked for them in the lesson.  Say you will begin next lesson by hearing and recording their speeches.</a:t>
            </a:r>
          </a:p>
          <a:p>
            <a:pPr eaLnBrk="1" fontAlgn="auto" hangingPunct="1">
              <a:spcBef>
                <a:spcPts val="0"/>
              </a:spcBef>
              <a:spcAft>
                <a:spcPts val="0"/>
              </a:spcAft>
              <a:defRPr/>
            </a:pPr>
            <a:endParaRPr lang="en-US" dirty="0" smtClean="0"/>
          </a:p>
        </p:txBody>
      </p:sp>
      <p:sp>
        <p:nvSpPr>
          <p:cNvPr id="150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D04B9C-469E-42A9-A4F3-220F160165F7}"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30</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Vokis are talking avatars.  Using this free website you can either record and upload the mp3 audio file OR you can copy/paste corrected TL script and choose a voice to say your words.</a:t>
            </a:r>
            <a:endParaRPr lang="en-US" smtClean="0"/>
          </a:p>
        </p:txBody>
      </p:sp>
      <p:sp>
        <p:nvSpPr>
          <p:cNvPr id="151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5F72FA-4EB5-404D-B609-D7FA72D8CAE5}" type="slidenum">
              <a:rPr lang="en-US" smtClean="0"/>
              <a:pPr fontAlgn="base">
                <a:spcBef>
                  <a:spcPct val="0"/>
                </a:spcBef>
                <a:spcAft>
                  <a:spcPct val="0"/>
                </a:spcAft>
                <a:defRPr/>
              </a:pPr>
              <a:t>31</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32</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It is hard to get students to use what they have learnt already sometimes.  To focus them back on what is in their books, ask them to choose 9 sentences on the theme they have been covering and write them in English, making sure they know how they would be said in the TL (they will have this doubtless in their books).  They then get up and go around the class, testing each other.  When they find someone who can do a phrase correctly they write their name in one of the boxes next to that phrase.  In this version each phrase needs 2 x different names.  The plenary activity that follows is for the teacher to do a brief ‘spot check’ asking named individuals to do the phrase they have been signed up for.    This gets students to think back to what they have covered and to fix it more deeply in their long term memories.  </a:t>
            </a:r>
            <a:endParaRPr lang="en-US" smtClean="0"/>
          </a:p>
        </p:txBody>
      </p:sp>
      <p:sp>
        <p:nvSpPr>
          <p:cNvPr id="152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6880E6-CD07-4A28-A8BE-63939FC3644D}"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719309-2EA2-46BE-B716-B6A05EF3CBB7}" type="slidenum">
              <a:rPr lang="en-GB" smtClean="0"/>
              <a:t>34</a:t>
            </a:fld>
            <a:endParaRPr lang="en-GB"/>
          </a:p>
        </p:txBody>
      </p:sp>
    </p:spTree>
    <p:extLst>
      <p:ext uri="{BB962C8B-B14F-4D97-AF65-F5344CB8AC3E}">
        <p14:creationId xmlns:p14="http://schemas.microsoft.com/office/powerpoint/2010/main" val="671327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2</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97DA8C-777D-4606-8280-35E71DF36B1E}" type="slidenum">
              <a:rPr lang="en-GB" smtClean="0"/>
              <a:t>36</a:t>
            </a:fld>
            <a:endParaRPr lang="en-GB"/>
          </a:p>
        </p:txBody>
      </p:sp>
    </p:spTree>
    <p:extLst>
      <p:ext uri="{BB962C8B-B14F-4D97-AF65-F5344CB8AC3E}">
        <p14:creationId xmlns:p14="http://schemas.microsoft.com/office/powerpoint/2010/main" val="2146522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Speed-dating</a:t>
            </a:r>
            <a:r>
              <a:rPr lang="en-GB" baseline="0" dirty="0" smtClean="0"/>
              <a:t> style test.  Assessors face the board, </a:t>
            </a:r>
            <a:r>
              <a:rPr lang="en-GB" baseline="0" dirty="0" err="1" smtClean="0"/>
              <a:t>assessees</a:t>
            </a:r>
            <a:r>
              <a:rPr lang="en-GB" baseline="0" dirty="0" smtClean="0"/>
              <a:t> face away.</a:t>
            </a:r>
            <a:endParaRPr lang="en-GB" dirty="0"/>
          </a:p>
        </p:txBody>
      </p:sp>
      <p:sp>
        <p:nvSpPr>
          <p:cNvPr id="4" name="Slide Number Placeholder 3"/>
          <p:cNvSpPr>
            <a:spLocks noGrp="1"/>
          </p:cNvSpPr>
          <p:nvPr>
            <p:ph type="sldNum" sz="quarter" idx="10"/>
          </p:nvPr>
        </p:nvSpPr>
        <p:spPr/>
        <p:txBody>
          <a:bodyPr/>
          <a:lstStyle/>
          <a:p>
            <a:fld id="{D097DA8C-777D-4606-8280-35E71DF36B1E}" type="slidenum">
              <a:rPr lang="en-GB" smtClean="0"/>
              <a:t>37</a:t>
            </a:fld>
            <a:endParaRPr lang="en-GB"/>
          </a:p>
        </p:txBody>
      </p:sp>
    </p:spTree>
    <p:extLst>
      <p:ext uri="{BB962C8B-B14F-4D97-AF65-F5344CB8AC3E}">
        <p14:creationId xmlns:p14="http://schemas.microsoft.com/office/powerpoint/2010/main" val="2146522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39</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just an example.</a:t>
            </a:r>
            <a:r>
              <a:rPr lang="en-GB" baseline="0" dirty="0" smtClean="0"/>
              <a:t>  This activity works best when students have written their own paragraph and use it to play a talking game with their partner.  This fulfils several purposes.  Pronunciation practice with an added motivation.  2 x pairs of eyes concentrating on written work just produced – the chances are that spelling or other errors may be picked up this way.  Students can learn from each others work – they may spot useful language that they can use in their own work.  </a:t>
            </a: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40</a:t>
            </a:fld>
            <a:endParaRPr lang="en-US"/>
          </a:p>
        </p:txBody>
      </p:sp>
    </p:spTree>
    <p:extLst>
      <p:ext uri="{BB962C8B-B14F-4D97-AF65-F5344CB8AC3E}">
        <p14:creationId xmlns:p14="http://schemas.microsoft.com/office/powerpoint/2010/main" val="392610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41</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42</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D97639E-559C-423B-BF84-60B389454AFE}" type="slidenum">
              <a:rPr lang="en-GB"/>
              <a:pPr fontAlgn="base">
                <a:spcBef>
                  <a:spcPct val="0"/>
                </a:spcBef>
                <a:spcAft>
                  <a:spcPct val="0"/>
                </a:spcAft>
              </a:pPr>
              <a:t>43</a:t>
            </a:fld>
            <a:endParaRPr lang="en-GB"/>
          </a:p>
        </p:txBody>
      </p:sp>
      <p:sp>
        <p:nvSpPr>
          <p:cNvPr id="15363"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fld id="{DE25E25B-7C68-4A25-888B-ABCE3438E2CF}" type="slidenum">
              <a:rPr lang="en-GB" sz="1200"/>
              <a:pPr algn="r"/>
              <a:t>43</a:t>
            </a:fld>
            <a:endParaRPr lang="en-GB" sz="1200"/>
          </a:p>
        </p:txBody>
      </p:sp>
      <p:sp>
        <p:nvSpPr>
          <p:cNvPr id="1536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E3CD1A-B472-457D-B174-47BC59BF5CF7}" type="slidenum">
              <a:rPr lang="en-GB" smtClean="0"/>
              <a:t>45</a:t>
            </a:fld>
            <a:endParaRPr lang="en-GB"/>
          </a:p>
        </p:txBody>
      </p:sp>
    </p:spTree>
    <p:extLst>
      <p:ext uri="{BB962C8B-B14F-4D97-AF65-F5344CB8AC3E}">
        <p14:creationId xmlns:p14="http://schemas.microsoft.com/office/powerpoint/2010/main" val="147568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E3CD1A-B472-457D-B174-47BC59BF5CF7}" type="slidenum">
              <a:rPr lang="en-GB" smtClean="0"/>
              <a:t>46</a:t>
            </a:fld>
            <a:endParaRPr lang="en-GB"/>
          </a:p>
        </p:txBody>
      </p:sp>
    </p:spTree>
    <p:extLst>
      <p:ext uri="{BB962C8B-B14F-4D97-AF65-F5344CB8AC3E}">
        <p14:creationId xmlns:p14="http://schemas.microsoft.com/office/powerpoint/2010/main" val="147568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E3CD1A-B472-457D-B174-47BC59BF5CF7}" type="slidenum">
              <a:rPr lang="en-GB" smtClean="0"/>
              <a:t>47</a:t>
            </a:fld>
            <a:endParaRPr lang="en-GB"/>
          </a:p>
        </p:txBody>
      </p:sp>
    </p:spTree>
    <p:extLst>
      <p:ext uri="{BB962C8B-B14F-4D97-AF65-F5344CB8AC3E}">
        <p14:creationId xmlns:p14="http://schemas.microsoft.com/office/powerpoint/2010/main" val="147568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Describe the organisation, vision for and outcomes on the day.</a:t>
            </a:r>
            <a:endParaRPr lang="fr-FR"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3</a:t>
            </a:fld>
            <a:endParaRPr lang="en-US"/>
          </a:p>
        </p:txBody>
      </p:sp>
    </p:spTree>
    <p:extLst>
      <p:ext uri="{BB962C8B-B14F-4D97-AF65-F5344CB8AC3E}">
        <p14:creationId xmlns:p14="http://schemas.microsoft.com/office/powerpoint/2010/main" val="3588268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E3CD1A-B472-457D-B174-47BC59BF5CF7}" type="slidenum">
              <a:rPr lang="en-GB" smtClean="0"/>
              <a:t>48</a:t>
            </a:fld>
            <a:endParaRPr lang="en-GB"/>
          </a:p>
        </p:txBody>
      </p:sp>
    </p:spTree>
    <p:extLst>
      <p:ext uri="{BB962C8B-B14F-4D97-AF65-F5344CB8AC3E}">
        <p14:creationId xmlns:p14="http://schemas.microsoft.com/office/powerpoint/2010/main" val="147568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E3CD1A-B472-457D-B174-47BC59BF5CF7}" type="slidenum">
              <a:rPr lang="en-GB" smtClean="0"/>
              <a:t>49</a:t>
            </a:fld>
            <a:endParaRPr lang="en-GB"/>
          </a:p>
        </p:txBody>
      </p:sp>
    </p:spTree>
    <p:extLst>
      <p:ext uri="{BB962C8B-B14F-4D97-AF65-F5344CB8AC3E}">
        <p14:creationId xmlns:p14="http://schemas.microsoft.com/office/powerpoint/2010/main" val="147568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E3CD1A-B472-457D-B174-47BC59BF5CF7}" type="slidenum">
              <a:rPr lang="en-GB" smtClean="0"/>
              <a:t>50</a:t>
            </a:fld>
            <a:endParaRPr lang="en-GB"/>
          </a:p>
        </p:txBody>
      </p:sp>
    </p:spTree>
    <p:extLst>
      <p:ext uri="{BB962C8B-B14F-4D97-AF65-F5344CB8AC3E}">
        <p14:creationId xmlns:p14="http://schemas.microsoft.com/office/powerpoint/2010/main" val="147568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53</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7CFBBD-C0BD-4E7F-8A97-E1B393E9A543}" type="slidenum">
              <a:rPr lang="en-GB"/>
              <a:pPr/>
              <a:t>55</a:t>
            </a:fld>
            <a:endParaRPr lang="en-GB"/>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r>
              <a:rPr lang="en-GB" dirty="0" smtClean="0"/>
              <a:t>Where we had to start!</a:t>
            </a:r>
            <a:endParaRPr lang="en-GB"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56</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ECC2BD-BE9D-49A4-A98D-E200FEB9BAB3}" type="slidenum">
              <a:rPr lang="en-GB"/>
              <a:pPr eaLnBrk="1" hangingPunct="1"/>
              <a:t>58</a:t>
            </a:fld>
            <a:endParaRPr lang="en-GB"/>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cs typeface="Arial" pitchFamily="34" charset="0"/>
              </a:rPr>
              <a:t>Could generate a whole variety of questions at any stage!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59</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xfrm>
            <a:off x="925719" y="685728"/>
            <a:ext cx="5006564" cy="3428634"/>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Hotseating is for me one of the best ways to exploit some of the reading texts in any KS4 textbook.  Here is one example of such a text from the School &amp; Education theme.  The idea is that the text, rather than being useful as reading comprehension – it is too straightforward for that really! – does provide some very useful language to be ‘harvested’ by students to help structure their own spoken responses.  In this way it provides both the stimulus material for the class to generate questions and for one member of the class (or the group, if you can set this up as a group activity) to be ‘hotseated’ to answer the questions as if s/he were Julio.  This particular text lends itself to 5 different ‘hotseats’ so that the role of answerer can be rotated around the group.  The rest of the group have to generate questions on the content of the text.  The idea is that the answers should ‘use up’ all of the information provided by the text.</a:t>
            </a:r>
            <a:endParaRPr lang="en-US" smtClean="0"/>
          </a:p>
        </p:txBody>
      </p:sp>
      <p:sp>
        <p:nvSpPr>
          <p:cNvPr id="158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DC565D-2BF7-4635-BEC6-F0F650262158}" type="slidenum">
              <a:rPr lang="en-US"/>
              <a:pPr fontAlgn="base">
                <a:spcBef>
                  <a:spcPct val="0"/>
                </a:spcBef>
                <a:spcAft>
                  <a:spcPct val="0"/>
                </a:spcAft>
                <a:defRPr/>
              </a:pPr>
              <a:t>60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61</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introduce students to the objectives of the day.</a:t>
            </a:r>
            <a:br>
              <a:rPr lang="en-GB" dirty="0" smtClean="0"/>
            </a:br>
            <a:r>
              <a:rPr lang="en-GB" dirty="0" smtClean="0"/>
              <a:t/>
            </a:r>
            <a:br>
              <a:rPr lang="en-GB" dirty="0" smtClean="0"/>
            </a:br>
            <a:r>
              <a:rPr lang="en-GB" dirty="0" smtClean="0"/>
              <a:t>Begin by</a:t>
            </a:r>
            <a:r>
              <a:rPr lang="en-GB" baseline="0" dirty="0" smtClean="0"/>
              <a:t> pointing out that there are 2 x productive skills (i.e. when they are actually producing language themselves, rather than working to understand language that they are on the receiving end of, as in listening and reading).  These are speaking and writing.  They have </a:t>
            </a:r>
            <a:r>
              <a:rPr lang="en-GB" baseline="0" dirty="0" err="1" smtClean="0"/>
              <a:t>similarites</a:t>
            </a:r>
            <a:r>
              <a:rPr lang="en-GB" baseline="0" dirty="0" smtClean="0"/>
              <a:t> but they are also different from each other, especially when it comes to how they are assessed/graded at GCSE.  How so?</a:t>
            </a:r>
            <a:br>
              <a:rPr lang="en-GB" baseline="0" dirty="0" smtClean="0"/>
            </a:br>
            <a:endParaRPr lang="en-GB" baseline="0" dirty="0" smtClean="0"/>
          </a:p>
          <a:p>
            <a:r>
              <a:rPr lang="en-GB" baseline="0" dirty="0" smtClean="0"/>
              <a:t>Is this speaking or writing or both?</a:t>
            </a:r>
            <a:br>
              <a:rPr lang="en-GB" baseline="0" dirty="0" smtClean="0"/>
            </a:br>
            <a:r>
              <a:rPr lang="en-GB" baseline="0" dirty="0" smtClean="0"/>
              <a:t>1.  You have time to plan before you produce the language</a:t>
            </a:r>
            <a:br>
              <a:rPr lang="en-GB" baseline="0" dirty="0" smtClean="0"/>
            </a:br>
            <a:r>
              <a:rPr lang="en-GB" baseline="0" dirty="0" smtClean="0"/>
              <a:t>2.  You communicate your opinions through words only</a:t>
            </a:r>
            <a:br>
              <a:rPr lang="en-GB" baseline="0" dirty="0" smtClean="0"/>
            </a:br>
            <a:r>
              <a:rPr lang="en-GB" baseline="0" dirty="0" smtClean="0"/>
              <a:t>3.  You have a lot of time to think</a:t>
            </a:r>
          </a:p>
          <a:p>
            <a:pPr marL="228600" indent="-228600">
              <a:buAutoNum type="arabicPeriod" startAt="4"/>
            </a:pPr>
            <a:r>
              <a:rPr lang="en-GB" baseline="0" dirty="0" smtClean="0"/>
              <a:t>Communicating a lot of information is important</a:t>
            </a:r>
          </a:p>
          <a:p>
            <a:pPr marL="228600" indent="-228600">
              <a:buAutoNum type="arabicPeriod" startAt="4"/>
            </a:pPr>
            <a:r>
              <a:rPr lang="en-GB" baseline="0" dirty="0" smtClean="0"/>
              <a:t>Accuracy is one factor, but others are equally important</a:t>
            </a:r>
          </a:p>
          <a:p>
            <a:pPr marL="228600" indent="-228600">
              <a:buAutoNum type="arabicPeriod" startAt="4"/>
            </a:pPr>
            <a:r>
              <a:rPr lang="en-GB" baseline="0" dirty="0" smtClean="0"/>
              <a:t>Your performance depends largely on listening comprehension</a:t>
            </a:r>
          </a:p>
          <a:p>
            <a:endParaRPr lang="en-GB" dirty="0" smtClean="0"/>
          </a:p>
          <a:p>
            <a:r>
              <a:rPr lang="en-GB" dirty="0" smtClean="0"/>
              <a:t>Give</a:t>
            </a:r>
            <a:r>
              <a:rPr lang="en-GB" baseline="0" dirty="0" smtClean="0"/>
              <a:t> the students time to discuss this for a few minutes and take answers from the floor.</a:t>
            </a:r>
            <a:br>
              <a:rPr lang="en-GB" baseline="0" dirty="0" smtClean="0"/>
            </a:br>
            <a:r>
              <a:rPr lang="en-GB" baseline="0" dirty="0" smtClean="0"/>
              <a:t>The statements are deliberately open with elements of ambiguity and the idea is to draw out some of the following thoughts:</a:t>
            </a:r>
            <a:br>
              <a:rPr lang="en-GB" baseline="0" dirty="0" smtClean="0"/>
            </a:br>
            <a:r>
              <a:rPr lang="en-GB" baseline="0" dirty="0" smtClean="0"/>
              <a:t/>
            </a:r>
            <a:br>
              <a:rPr lang="en-GB" baseline="0" dirty="0" smtClean="0"/>
            </a:br>
            <a:r>
              <a:rPr lang="en-GB" baseline="0" dirty="0" smtClean="0"/>
              <a:t>1.  In GCSE you have some time to plan for both speaking and writing.  In the actual exam itself, the moment of production is more immediate/spontaneous in speaking whereas in writing, you can stop/start/revise/cross out/start again and it’s only at the end of the hour that you actually ‘produce’ the piece of language which is marked.  in speaking, once you start speaking everything you say is part of the assessment.  In real life, of course, there can be planned speaking e.g. presentations / talk / assembly etc.. but there is a lot more talking that is unplanned</a:t>
            </a:r>
          </a:p>
          <a:p>
            <a:pPr marL="228600" indent="-228600">
              <a:buAutoNum type="arabicPeriod" startAt="2"/>
            </a:pPr>
            <a:r>
              <a:rPr lang="en-GB" baseline="0" dirty="0" smtClean="0"/>
              <a:t>In writing – this is more true, although we want to introduce the idea that using </a:t>
            </a:r>
            <a:r>
              <a:rPr lang="en-GB" baseline="0" dirty="0" err="1" smtClean="0"/>
              <a:t>punctution</a:t>
            </a:r>
            <a:r>
              <a:rPr lang="en-GB" baseline="0" dirty="0" smtClean="0"/>
              <a:t> helps convey mood as well.  In speaking, the words are important of course, but we have many non-verbal aspects too, such as tone of voice / intonation, pronunciation, facial expression, hesitations/fillers for thinking time, body language / gesture</a:t>
            </a:r>
            <a:br>
              <a:rPr lang="en-GB" baseline="0" dirty="0" smtClean="0"/>
            </a:br>
            <a:r>
              <a:rPr lang="en-GB" baseline="0" dirty="0" smtClean="0"/>
              <a:t>3.  Relatively – this applies more to writing of course.  in speaking, though, we should not forget that we can buy ourselves time with fillers to get a few seconds thinking time and that this is perfectly acceptable, normal, as it happens in usual conversations in the mother tongue too!</a:t>
            </a:r>
            <a:br>
              <a:rPr lang="en-GB" baseline="0" dirty="0" smtClean="0"/>
            </a:br>
            <a:r>
              <a:rPr lang="en-GB" baseline="0" dirty="0" smtClean="0"/>
              <a:t>4.  Yes, important to both.  Ultimately, it the quantity of information that we communicate in both speaking and writing that counts.</a:t>
            </a:r>
            <a:br>
              <a:rPr lang="en-GB" baseline="0" dirty="0" smtClean="0"/>
            </a:br>
            <a:r>
              <a:rPr lang="en-GB" baseline="0" dirty="0" smtClean="0"/>
              <a:t>5.  Can apply to both, of course.  In writing – accuracy is one factor but complexity is another important aspect.  In speaking, accuracy is also important, but the other factors that are equally important are sounding </a:t>
            </a:r>
            <a:r>
              <a:rPr lang="en-GB" b="1" baseline="0" dirty="0" smtClean="0"/>
              <a:t>confident</a:t>
            </a:r>
            <a:r>
              <a:rPr lang="en-GB" baseline="0" dirty="0" smtClean="0"/>
              <a:t>, saying it like you mean it, responding readily to what is said to you, in short, being able to interact with others  It is hard to quantify this exactly, but over the years as an examiner it has been proven to me time and time again that this counts for an awful lot, and certainly is more important than grammatical mistakes, even quite serious ones, as long as the meaning is clear.</a:t>
            </a:r>
            <a:br>
              <a:rPr lang="en-GB" baseline="0" dirty="0" smtClean="0"/>
            </a:br>
            <a:r>
              <a:rPr lang="en-GB" baseline="0" dirty="0" smtClean="0"/>
              <a:t>6.  This is of course only true of speaking, and underlies the most fundamental difference.  Whatever exam board you do, your speaking performance starts with you understanding the questions / comments that are put to you by the other person, then knowing how to </a:t>
            </a:r>
            <a:r>
              <a:rPr lang="en-GB" baseline="0" dirty="0" err="1" smtClean="0"/>
              <a:t>repsond</a:t>
            </a:r>
            <a:r>
              <a:rPr lang="en-GB" baseline="0" dirty="0" smtClean="0"/>
              <a:t> readily to them.  This is why this afternoon we will work on listening skills.  The more quickly you can process / understand questions the more confidently you will be able to respond to them.  </a:t>
            </a:r>
          </a:p>
        </p:txBody>
      </p:sp>
      <p:sp>
        <p:nvSpPr>
          <p:cNvPr id="4" name="Slide Number Placeholder 3"/>
          <p:cNvSpPr>
            <a:spLocks noGrp="1"/>
          </p:cNvSpPr>
          <p:nvPr>
            <p:ph type="sldNum" sz="quarter" idx="10"/>
          </p:nvPr>
        </p:nvSpPr>
        <p:spPr/>
        <p:txBody>
          <a:bodyPr/>
          <a:lstStyle/>
          <a:p>
            <a:fld id="{4BCD2968-3084-4527-90F5-0ED177600AB0}" type="slidenum">
              <a:rPr lang="fr-FR" smtClean="0"/>
              <a:t>4</a:t>
            </a:fld>
            <a:endParaRPr lang="fr-FR"/>
          </a:p>
        </p:txBody>
      </p:sp>
    </p:spTree>
    <p:extLst>
      <p:ext uri="{BB962C8B-B14F-4D97-AF65-F5344CB8AC3E}">
        <p14:creationId xmlns:p14="http://schemas.microsoft.com/office/powerpoint/2010/main" val="852776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62</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719309-2EA2-46BE-B716-B6A05EF3CBB7}" type="slidenum">
              <a:rPr lang="en-GB" smtClean="0"/>
              <a:t>63</a:t>
            </a:fld>
            <a:endParaRPr lang="en-GB"/>
          </a:p>
        </p:txBody>
      </p:sp>
    </p:spTree>
    <p:extLst>
      <p:ext uri="{BB962C8B-B14F-4D97-AF65-F5344CB8AC3E}">
        <p14:creationId xmlns:p14="http://schemas.microsoft.com/office/powerpoint/2010/main" val="6713279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719309-2EA2-46BE-B716-B6A05EF3CBB7}" type="slidenum">
              <a:rPr lang="en-GB" smtClean="0"/>
              <a:t>64</a:t>
            </a:fld>
            <a:endParaRPr lang="en-GB"/>
          </a:p>
        </p:txBody>
      </p:sp>
    </p:spTree>
    <p:extLst>
      <p:ext uri="{BB962C8B-B14F-4D97-AF65-F5344CB8AC3E}">
        <p14:creationId xmlns:p14="http://schemas.microsoft.com/office/powerpoint/2010/main" val="671327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719309-2EA2-46BE-B716-B6A05EF3CBB7}" type="slidenum">
              <a:rPr lang="en-GB" smtClean="0"/>
              <a:t>65</a:t>
            </a:fld>
            <a:endParaRPr lang="en-GB"/>
          </a:p>
        </p:txBody>
      </p:sp>
    </p:spTree>
    <p:extLst>
      <p:ext uri="{BB962C8B-B14F-4D97-AF65-F5344CB8AC3E}">
        <p14:creationId xmlns:p14="http://schemas.microsoft.com/office/powerpoint/2010/main" val="671327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66</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The conditions or ‘targets’ can be many and varied.  It ALMOST doesn’t matter as the point of putting a condition there is to cause students to think their sentences through carefully as they build them.  It makes them much more aware of what they’re saying.  And making a sentence of exactly 8 words will involve usually a very short clause with ‘weil’ or two clauses linked with ‘und’ or additional details like when and where.  So they focus on different ways to make their sentences longer.  It also works well to set &gt;9 words or &lt;5 words at times too.  </a:t>
            </a:r>
            <a:endParaRPr lang="en-US" smtClean="0"/>
          </a:p>
        </p:txBody>
      </p:sp>
      <p:sp>
        <p:nvSpPr>
          <p:cNvPr id="125956" name="Slide Number Placeholder 3"/>
          <p:cNvSpPr txBox="1">
            <a:spLocks noGrp="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610098D-F3C9-4EA2-AF94-F31B1A63CFD1}" type="slidenum">
              <a:rPr lang="en-US" sz="1200"/>
              <a:pPr algn="r" eaLnBrk="1" hangingPunct="1"/>
              <a:t>67</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68</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70</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3ECC51-C9F8-4EDD-A2C4-72692BC3385D}" type="slidenum">
              <a:rPr lang="en-GB"/>
              <a:pPr fontAlgn="base">
                <a:spcBef>
                  <a:spcPct val="0"/>
                </a:spcBef>
                <a:spcAft>
                  <a:spcPct val="0"/>
                </a:spcAft>
                <a:defRPr/>
              </a:pPr>
              <a:t>71</a:t>
            </a:fld>
            <a:endParaRPr lang="en-GB"/>
          </a:p>
        </p:txBody>
      </p:sp>
      <p:sp>
        <p:nvSpPr>
          <p:cNvPr id="142339" name="Rectangle 2"/>
          <p:cNvSpPr>
            <a:spLocks noGrp="1" noRot="1" noChangeAspect="1" noChangeArrowheads="1" noTextEdit="1"/>
          </p:cNvSpPr>
          <p:nvPr>
            <p:ph type="sldImg"/>
          </p:nvPr>
        </p:nvSpPr>
        <p:spPr bwMode="auto">
          <a:xfrm>
            <a:off x="925719" y="685728"/>
            <a:ext cx="5006564" cy="3428634"/>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Here learners need to change a detail or more in each sentence to say something different about the picture.  The sentences give support to learners as they try to build sentences without writing preparation time.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73</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smtClean="0"/>
              <a:t>At this point we have explored some of the similarities and differences between writing and speaking, the 2 ways you are learning to produce language.  We’ve identified a couple of key differences.  As our focus is on speaking today, it follows that we need to spend time on these.  </a:t>
            </a:r>
            <a:br>
              <a:rPr lang="en-GB" baseline="0" dirty="0" smtClean="0"/>
            </a:br>
            <a:r>
              <a:rPr lang="en-GB" baseline="0" dirty="0" smtClean="0"/>
              <a:t>1.  Using tone of voice to express emotion</a:t>
            </a:r>
            <a:br>
              <a:rPr lang="en-GB" baseline="0" dirty="0" smtClean="0"/>
            </a:br>
            <a:r>
              <a:rPr lang="en-GB" baseline="0" dirty="0" smtClean="0"/>
              <a:t>2.  Responding readily</a:t>
            </a:r>
            <a:br>
              <a:rPr lang="en-GB" baseline="0" dirty="0" smtClean="0"/>
            </a:br>
            <a:r>
              <a:rPr lang="en-GB" baseline="0" dirty="0" smtClean="0"/>
              <a:t>3.  Sounding confident (saying it like you mean it!)</a:t>
            </a:r>
          </a:p>
          <a:p>
            <a:pPr marL="0" indent="0">
              <a:buNone/>
            </a:pPr>
            <a:endParaRPr lang="en-GB" baseline="0" dirty="0" smtClean="0"/>
          </a:p>
          <a:p>
            <a:pPr marL="0" indent="0">
              <a:buNone/>
            </a:pPr>
            <a:r>
              <a:rPr lang="en-GB" baseline="0" dirty="0" smtClean="0"/>
              <a:t>It’s often easiest to start doing this by beginning with the simplest language.  Like in a scientific experiment, where, to focus on one element you keep everything else the same.  So, we’re going to start with language you don’t even have to think too hard about producing!  Numbers 1 – 2 – 3.  Don’t be fooled into thinking this is going to be easy though.  We’re working on tone of voice, ready responses, sounding confident.</a:t>
            </a:r>
            <a:br>
              <a:rPr lang="en-GB" baseline="0" dirty="0" smtClean="0"/>
            </a:br>
            <a:r>
              <a:rPr lang="en-GB" baseline="0" dirty="0" smtClean="0"/>
              <a:t/>
            </a:r>
            <a:br>
              <a:rPr lang="en-GB" baseline="0" dirty="0" smtClean="0"/>
            </a:br>
            <a:r>
              <a:rPr lang="en-GB" baseline="0" dirty="0" smtClean="0"/>
              <a:t>In pairs, have this conversation.  First, just get a rhythm going.  I’ll give you 30 seconds to do that.  When I call ‘</a:t>
            </a:r>
            <a:r>
              <a:rPr lang="en-GB" baseline="0" dirty="0" err="1" smtClean="0"/>
              <a:t>trois</a:t>
            </a:r>
            <a:r>
              <a:rPr lang="en-GB" baseline="0" dirty="0" smtClean="0"/>
              <a:t> – </a:t>
            </a:r>
            <a:r>
              <a:rPr lang="en-GB" baseline="0" dirty="0" err="1" smtClean="0"/>
              <a:t>deux</a:t>
            </a:r>
            <a:r>
              <a:rPr lang="en-GB" baseline="0" dirty="0" smtClean="0"/>
              <a:t> – un silence’ I want you to stop.</a:t>
            </a:r>
            <a:br>
              <a:rPr lang="en-GB" baseline="0" dirty="0" smtClean="0"/>
            </a:br>
            <a:r>
              <a:rPr lang="en-GB" baseline="0" dirty="0" smtClean="0"/>
              <a:t/>
            </a:r>
            <a:br>
              <a:rPr lang="en-GB" baseline="0" dirty="0" smtClean="0"/>
            </a:br>
            <a:r>
              <a:rPr lang="en-GB" baseline="0" dirty="0" smtClean="0"/>
              <a:t>Now, I want you to try putting some mood/emotion into it.  You may include questions – responses – exclamations.  Don’t try to do this too fast or you won’t be really responding to what you hear.  Try to think about the emotion you’re conveying and use an appropriate gesture or facial expression.  You’ve all done drama at KS3 so use all your strategies from there.</a:t>
            </a:r>
            <a:br>
              <a:rPr lang="en-GB" baseline="0" dirty="0" smtClean="0"/>
            </a:br>
            <a:r>
              <a:rPr lang="en-GB" baseline="0" dirty="0" smtClean="0"/>
              <a:t/>
            </a:r>
            <a:br>
              <a:rPr lang="en-GB" baseline="0" dirty="0" smtClean="0"/>
            </a:br>
            <a:r>
              <a:rPr lang="en-GB" baseline="0" dirty="0" smtClean="0"/>
              <a:t>(useful to have another teacher there to demo this with)</a:t>
            </a:r>
          </a:p>
          <a:p>
            <a:pPr marL="0" indent="0">
              <a:buNone/>
            </a:pPr>
            <a:endParaRPr lang="en-GB" baseline="0" dirty="0" smtClean="0"/>
          </a:p>
          <a:p>
            <a:pPr marL="0" indent="0">
              <a:buNone/>
            </a:pPr>
            <a:r>
              <a:rPr lang="en-GB" baseline="0" dirty="0" smtClean="0"/>
              <a:t>Off you go!</a:t>
            </a:r>
            <a:endParaRPr lang="fr-FR" dirty="0"/>
          </a:p>
        </p:txBody>
      </p:sp>
      <p:sp>
        <p:nvSpPr>
          <p:cNvPr id="4" name="Slide Number Placeholder 3"/>
          <p:cNvSpPr>
            <a:spLocks noGrp="1"/>
          </p:cNvSpPr>
          <p:nvPr>
            <p:ph type="sldNum" sz="quarter" idx="10"/>
          </p:nvPr>
        </p:nvSpPr>
        <p:spPr/>
        <p:txBody>
          <a:bodyPr/>
          <a:lstStyle/>
          <a:p>
            <a:fld id="{4BCD2968-3084-4527-90F5-0ED177600AB0}" type="slidenum">
              <a:rPr lang="fr-FR" smtClean="0"/>
              <a:t>5</a:t>
            </a:fld>
            <a:endParaRPr lang="fr-FR"/>
          </a:p>
        </p:txBody>
      </p:sp>
    </p:spTree>
    <p:extLst>
      <p:ext uri="{BB962C8B-B14F-4D97-AF65-F5344CB8AC3E}">
        <p14:creationId xmlns:p14="http://schemas.microsoft.com/office/powerpoint/2010/main" val="5526477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Pilla al intruso.  Students may say anything from ‘2012 porque es futuro y los otros son pasados’ or ‘2012’ porque son ‘dos mil’ y los otros son ‘mil novecientos’.  My answer is ‘1992’ porque los juegos olimpicos tuvieron lugar en Barcelona y los otros en Londres.</a:t>
            </a:r>
            <a:endParaRPr 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874425A-CD88-46C2-8D72-A479D8A3CFB7}" type="slidenum">
              <a:rPr lang="en-US"/>
              <a:pPr fontAlgn="base">
                <a:spcBef>
                  <a:spcPct val="0"/>
                </a:spcBef>
                <a:spcAft>
                  <a:spcPct val="0"/>
                </a:spcAft>
              </a:pPr>
              <a:t>75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Pilla al intruso.  El hockey, el remo, el tenis de mesa o el baloncesto.  El remo porque es el unico que necesita agua?  El remo porque los otros tienen pelotas?  El tenis de mesa porque es el unico deporte individual – los otros son deportes de equipo?</a:t>
            </a:r>
            <a:endParaRPr 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E03C20B-E99D-41EB-83E5-059B4A6EB2F6}" type="slidenum">
              <a:rPr lang="en-US"/>
              <a:pPr fontAlgn="base">
                <a:spcBef>
                  <a:spcPct val="0"/>
                </a:spcBef>
                <a:spcAft>
                  <a:spcPct val="0"/>
                </a:spcAft>
              </a:pPr>
              <a:t>76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77</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Reading images – a way to stimulate creative sentence-building, recycling of known languages in a new context and spontaneous responses.  This can be a short or long a task as required, and the teacher can vary questions accordingly.  A routine for this picture could be:</a:t>
            </a:r>
            <a:br>
              <a:rPr lang="en-GB" smtClean="0"/>
            </a:br>
            <a:r>
              <a:rPr lang="en-GB" smtClean="0"/>
              <a:t>¿Cómo se llama esta chica? ¿Cuántos años tiene? ¿Es mayor o menor que vosotros (o la misma edad? ¿Qué tal está? ¿Tiene problemas? ¿Por qué? ¿Qué quiere hacer? ¿Qué tiene que hacer? ¿Qué le gustaría más hacer? ¿Qué planes tiene para el fin de semana?  </a:t>
            </a:r>
            <a:endParaRPr lang="en-US" smtClean="0"/>
          </a:p>
        </p:txBody>
      </p:sp>
      <p:sp>
        <p:nvSpPr>
          <p:cNvPr id="156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614E01-9B90-40C1-84D6-34A09B3354CC}" type="slidenum">
              <a:rPr lang="en-US" smtClean="0"/>
              <a:pPr fontAlgn="base">
                <a:spcBef>
                  <a:spcPct val="0"/>
                </a:spcBef>
                <a:spcAft>
                  <a:spcPct val="0"/>
                </a:spcAft>
                <a:defRPr/>
              </a:pPr>
              <a:t>78</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This is a simple set of picture prompts for future holiday plans narrative.  However, it can be turned into a much more creative and interesting activity if you ask what Laura is not going to do, to see, to eat, to visit, who she’s not going to go with etc...  Learners have all the language they know available to them with this question and there can always be more to say!</a:t>
            </a:r>
            <a:endParaRPr 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94BB896-187E-436B-9074-9FB034F6AEC6}" type="slidenum">
              <a:rPr lang="en-US"/>
              <a:pPr fontAlgn="base">
                <a:spcBef>
                  <a:spcPct val="0"/>
                </a:spcBef>
                <a:spcAft>
                  <a:spcPct val="0"/>
                </a:spcAft>
              </a:pPr>
              <a:t>79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http://www.muchosgifs.com/1a1a1a/hogar/cubos/basura25.gif</a:t>
            </a:r>
            <a:endParaRPr lang="en-GB" dirty="0"/>
          </a:p>
        </p:txBody>
      </p:sp>
      <p:sp>
        <p:nvSpPr>
          <p:cNvPr id="4" name="Slide Number Placeholder 3"/>
          <p:cNvSpPr>
            <a:spLocks noGrp="1"/>
          </p:cNvSpPr>
          <p:nvPr>
            <p:ph type="sldNum" sz="quarter" idx="10"/>
          </p:nvPr>
        </p:nvSpPr>
        <p:spPr/>
        <p:txBody>
          <a:bodyPr/>
          <a:lstStyle/>
          <a:p>
            <a:fld id="{81741789-B1BC-4AD9-B932-EE4EA5145632}" type="slidenum">
              <a:rPr lang="en-GB" smtClean="0"/>
              <a:t>80</a:t>
            </a:fld>
            <a:endParaRPr lang="en-GB"/>
          </a:p>
        </p:txBody>
      </p:sp>
    </p:spTree>
    <p:extLst>
      <p:ext uri="{BB962C8B-B14F-4D97-AF65-F5344CB8AC3E}">
        <p14:creationId xmlns:p14="http://schemas.microsoft.com/office/powerpoint/2010/main" val="19090216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http://www.cosasdemotor.es/images/novedades_ley_de_trafico.jpg</a:t>
            </a:r>
            <a:endParaRPr lang="en-GB" dirty="0"/>
          </a:p>
        </p:txBody>
      </p:sp>
      <p:sp>
        <p:nvSpPr>
          <p:cNvPr id="4" name="Slide Number Placeholder 3"/>
          <p:cNvSpPr>
            <a:spLocks noGrp="1"/>
          </p:cNvSpPr>
          <p:nvPr>
            <p:ph type="sldNum" sz="quarter" idx="10"/>
          </p:nvPr>
        </p:nvSpPr>
        <p:spPr/>
        <p:txBody>
          <a:bodyPr/>
          <a:lstStyle/>
          <a:p>
            <a:fld id="{841230EF-DF0B-481E-B4AC-33909D176927}" type="slidenum">
              <a:rPr lang="en-GB" smtClean="0"/>
              <a:t>82</a:t>
            </a:fld>
            <a:endParaRPr lang="en-GB"/>
          </a:p>
        </p:txBody>
      </p:sp>
    </p:spTree>
    <p:extLst>
      <p:ext uri="{BB962C8B-B14F-4D97-AF65-F5344CB8AC3E}">
        <p14:creationId xmlns:p14="http://schemas.microsoft.com/office/powerpoint/2010/main" val="11771418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83</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time allows, here are the other </a:t>
            </a:r>
            <a:r>
              <a:rPr lang="en-GB" dirty="0" err="1" smtClean="0"/>
              <a:t>olympic</a:t>
            </a:r>
            <a:r>
              <a:rPr lang="en-GB" baseline="0" dirty="0" smtClean="0"/>
              <a:t> sports to practise pronunciation of. Note that </a:t>
            </a:r>
            <a:r>
              <a:rPr lang="en-GB" baseline="0" dirty="0" err="1" smtClean="0"/>
              <a:t>halterofilia</a:t>
            </a:r>
            <a:r>
              <a:rPr lang="en-GB" baseline="0" dirty="0" smtClean="0"/>
              <a:t> is weightlifting, </a:t>
            </a:r>
            <a:r>
              <a:rPr lang="en-GB" baseline="0" dirty="0" err="1" smtClean="0"/>
              <a:t>hípica</a:t>
            </a:r>
            <a:r>
              <a:rPr lang="en-GB" baseline="0" dirty="0" smtClean="0"/>
              <a:t> is equestrian. Hockey is pronounced is a rather </a:t>
            </a:r>
            <a:r>
              <a:rPr lang="en-GB" baseline="0" dirty="0" err="1" smtClean="0"/>
              <a:t>english</a:t>
            </a:r>
            <a:r>
              <a:rPr lang="en-GB" baseline="0" dirty="0" smtClean="0"/>
              <a:t> fashion (with the ‘h’ and rhyming with okay) and judo is pronounced ‘you-do’ </a:t>
            </a:r>
            <a:endParaRPr lang="en-GB" dirty="0"/>
          </a:p>
        </p:txBody>
      </p:sp>
      <p:sp>
        <p:nvSpPr>
          <p:cNvPr id="4" name="Slide Number Placeholder 3"/>
          <p:cNvSpPr>
            <a:spLocks noGrp="1"/>
          </p:cNvSpPr>
          <p:nvPr>
            <p:ph type="sldNum" sz="quarter" idx="10"/>
          </p:nvPr>
        </p:nvSpPr>
        <p:spPr/>
        <p:txBody>
          <a:bodyPr/>
          <a:lstStyle/>
          <a:p>
            <a:pPr>
              <a:defRPr/>
            </a:pPr>
            <a:fld id="{3DA7892E-27F1-44E3-A680-F50FC62B02E6}" type="slidenum">
              <a:rPr lang="en-US" smtClean="0"/>
              <a:pPr>
                <a:defRPr/>
              </a:pPr>
              <a:t>84</a:t>
            </a:fld>
            <a:endParaRPr lang="en-US"/>
          </a:p>
        </p:txBody>
      </p:sp>
    </p:spTree>
    <p:extLst>
      <p:ext uri="{BB962C8B-B14F-4D97-AF65-F5344CB8AC3E}">
        <p14:creationId xmlns:p14="http://schemas.microsoft.com/office/powerpoint/2010/main" val="10546769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87</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will have heard your teachers talk about these already I’m imagining.  They</a:t>
            </a:r>
            <a:r>
              <a:rPr lang="en-GB" baseline="0" dirty="0" smtClean="0"/>
              <a:t> may not have displayed them in a list quite like this, but these are 10 essential things that, once you’ve learnt to do them with confidence, will make you a better speaker of the language and will also change your grade in speaking</a:t>
            </a:r>
            <a:br>
              <a:rPr lang="en-GB" baseline="0" dirty="0" smtClean="0"/>
            </a:br>
            <a:endParaRPr lang="en-GB" dirty="0" smtClean="0"/>
          </a:p>
          <a:p>
            <a:r>
              <a:rPr lang="en-GB" dirty="0" smtClean="0"/>
              <a:t>Some core grade changers from D </a:t>
            </a:r>
            <a:r>
              <a:rPr lang="en-GB" dirty="0" smtClean="0">
                <a:sym typeface="Wingdings" pitchFamily="2" charset="2"/>
              </a:rPr>
              <a:t> C and C B.  If</a:t>
            </a:r>
            <a:r>
              <a:rPr lang="en-GB" baseline="0" dirty="0" smtClean="0">
                <a:sym typeface="Wingdings" pitchFamily="2" charset="2"/>
              </a:rPr>
              <a:t> students manage all of these with confidence, good pronunciation and intonation their performance will most likely be at B grade, if ½ to ¾ then a secure C.  It is fine to tell them this.</a:t>
            </a:r>
          </a:p>
          <a:p>
            <a:endParaRPr lang="en-GB" baseline="0" dirty="0" smtClean="0">
              <a:sym typeface="Wingdings" pitchFamily="2" charset="2"/>
            </a:endParaRPr>
          </a:p>
          <a:p>
            <a:r>
              <a:rPr lang="en-GB" baseline="0" dirty="0" smtClean="0">
                <a:sym typeface="Wingdings" pitchFamily="2" charset="2"/>
              </a:rPr>
              <a:t>Session 1 – we are going to work on the first 5 of these and Session 2 we will improve on the other 5.</a:t>
            </a:r>
          </a:p>
          <a:p>
            <a:endParaRPr lang="en-GB" baseline="0" dirty="0" smtClean="0">
              <a:sym typeface="Wingdings" pitchFamily="2" charset="2"/>
            </a:endParaRPr>
          </a:p>
          <a:p>
            <a:r>
              <a:rPr lang="en-GB" baseline="0" dirty="0" smtClean="0">
                <a:sym typeface="Wingdings" pitchFamily="2" charset="2"/>
              </a:rPr>
              <a:t>To do these, it will be best to work in smaller groups, so we’re going to break out now into our groups.  </a:t>
            </a:r>
            <a:endParaRPr lang="fr-FR" dirty="0"/>
          </a:p>
        </p:txBody>
      </p:sp>
      <p:sp>
        <p:nvSpPr>
          <p:cNvPr id="4" name="Slide Number Placeholder 3"/>
          <p:cNvSpPr>
            <a:spLocks noGrp="1"/>
          </p:cNvSpPr>
          <p:nvPr>
            <p:ph type="sldNum" sz="quarter" idx="10"/>
          </p:nvPr>
        </p:nvSpPr>
        <p:spPr/>
        <p:txBody>
          <a:bodyPr/>
          <a:lstStyle/>
          <a:p>
            <a:fld id="{4BCD2968-3084-4527-90F5-0ED177600AB0}" type="slidenum">
              <a:rPr lang="fr-FR" smtClean="0"/>
              <a:t>6</a:t>
            </a:fld>
            <a:endParaRPr lang="fr-FR"/>
          </a:p>
        </p:txBody>
      </p:sp>
    </p:spTree>
    <p:extLst>
      <p:ext uri="{BB962C8B-B14F-4D97-AF65-F5344CB8AC3E}">
        <p14:creationId xmlns:p14="http://schemas.microsoft.com/office/powerpoint/2010/main" val="350141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I used this after revising present and imperfect talking about healthy lifestyles so they could relate that</a:t>
            </a:r>
            <a:br>
              <a:rPr lang="en-US" smtClean="0"/>
            </a:br>
            <a:r>
              <a:rPr lang="en-US" smtClean="0"/>
              <a:t>back to what they eat/drink.</a:t>
            </a:r>
            <a:br>
              <a:rPr lang="en-US" smtClean="0"/>
            </a:br>
            <a:r>
              <a:rPr lang="en-US" smtClean="0"/>
              <a:t/>
            </a:r>
            <a:br>
              <a:rPr lang="en-US" smtClean="0"/>
            </a:br>
            <a:r>
              <a:rPr lang="en-US" smtClean="0"/>
              <a:t>I remember the girls being particularly enthusiastic, but the boys as well were quite quick to talk about era gorda porque comía muchas patatas fritas/comida rápida etc, no hacía deportes, era perezosa</a:t>
            </a:r>
            <a:br>
              <a:rPr lang="en-US" smtClean="0"/>
            </a:br>
            <a:r>
              <a:rPr lang="en-US" smtClean="0"/>
              <a:t>Some also brought back in quite a lot that we had previously done on sports and related that in, so they started off with era gorda/es delgada but then extended into why - they just made it up obviously!</a:t>
            </a:r>
            <a:br>
              <a:rPr lang="en-US" smtClean="0"/>
            </a:br>
            <a:r>
              <a:rPr lang="en-US" smtClean="0"/>
              <a:t>Using vocabulary they knew from talking about their own free time.</a:t>
            </a: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35FB376-F56C-40F9-AC8A-6FAFCA345101}" type="slidenum">
              <a:rPr lang="en-US"/>
              <a:pPr eaLnBrk="1" hangingPunct="1"/>
              <a:t>88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This is an idea to get students to make links between language they learn and use in one topic in further topics.  For example, when finishing the theme of holidays, students should be encouraged to do a mind map of key language, focusing on the verbs and sentences starters that they have practised and learnt during that topic.  Then they should be given a new piece of paper and told the new theme.  Their first task is to take all of the language they know from the context of holidays and adapt it to the new context.  So, for example, I used to go on holiday to France can become I used to go to Milton Primary School.  We went on holiday to Mallorca can become we went on an excursion to Alton Towers theme park with the school.  It’s a very visual and practical way to get students to take stock of what they know already before starting a unit, so they never feel that they are beginning from scratch.   If preferred, they could actually cross out the holidays related vocabulary and write the new possibilities (e.g. school/world of work) over the top.</a:t>
            </a:r>
          </a:p>
          <a:p>
            <a:pPr eaLnBrk="1" hangingPunct="1">
              <a:spcBef>
                <a:spcPct val="0"/>
              </a:spcBef>
            </a:pPr>
            <a:r>
              <a:rPr lang="en-GB" dirty="0" smtClean="0"/>
              <a:t>This type of activity could also be done in different ways </a:t>
            </a:r>
            <a:r>
              <a:rPr lang="en-GB" dirty="0" err="1" smtClean="0"/>
              <a:t>i.e</a:t>
            </a:r>
            <a:r>
              <a:rPr lang="en-GB" dirty="0" smtClean="0"/>
              <a:t> the teacher could present them with a list of language from the holidays theme and they could highlight any language that they could use in the new theme.</a:t>
            </a: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91</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F480FE0-6B11-4E09-B4BC-A1FD29DC2498}" type="slidenum">
              <a:rPr lang="en-GB"/>
              <a:pPr eaLnBrk="1" hangingPunct="1"/>
              <a:t>93</a:t>
            </a:fld>
            <a:endParaRPr lang="en-GB"/>
          </a:p>
        </p:txBody>
      </p:sp>
      <p:sp>
        <p:nvSpPr>
          <p:cNvPr id="1802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2393B2E-B6D8-42B8-A01B-AA3DABA5E26A}" type="slidenum">
              <a:rPr lang="en-GB" sz="1200">
                <a:cs typeface="Arial" pitchFamily="34" charset="0"/>
              </a:rPr>
              <a:pPr algn="r" eaLnBrk="1" hangingPunct="1"/>
              <a:t>93</a:t>
            </a:fld>
            <a:endParaRPr lang="en-GB" sz="1200">
              <a:cs typeface="Arial" pitchFamily="34" charset="0"/>
            </a:endParaRPr>
          </a:p>
        </p:txBody>
      </p:sp>
      <p:sp>
        <p:nvSpPr>
          <p:cNvPr id="1802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94</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6FF0853-2F79-463E-90FB-15F288321EE1}" type="slidenum">
              <a:rPr lang="en-GB"/>
              <a:pPr eaLnBrk="1" hangingPunct="1"/>
              <a:t>97</a:t>
            </a:fld>
            <a:endParaRPr lang="en-GB"/>
          </a:p>
        </p:txBody>
      </p:sp>
      <p:sp>
        <p:nvSpPr>
          <p:cNvPr id="192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Key points from Edexcel mark scheme for 2</a:t>
            </a:r>
            <a:r>
              <a:rPr lang="en-GB" baseline="30000" smtClean="0"/>
              <a:t>nd</a:t>
            </a:r>
            <a:r>
              <a:rPr lang="en-GB" smtClean="0"/>
              <a:t> band marks (12-15;5;5)</a:t>
            </a:r>
          </a:p>
          <a:p>
            <a:r>
              <a:rPr lang="en-GB" smtClean="0"/>
              <a:t>Information in brackets is for top band marks (C&amp;R: 16-18; RoL: 6; A: 6)</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Here is the pair work task.  This sheet is printed out and cut down the middle so that the respondent does NOT see the questions.  S/he has to try to make this into a conversation though and is encouraged to ask questions back to their partner, who will therefore also need to be listening carefully and be ready to respond.</a:t>
            </a:r>
            <a:endParaRPr lang="en-US" smtClean="0"/>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D40450D-F728-415E-BF38-D5595E2CCABD}" type="slidenum">
              <a:rPr lang="en-US"/>
              <a:pPr eaLnBrk="1" hangingPunct="1"/>
              <a:t>98</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1617F5-A5D6-4165-AF0F-5ED7434FB4FC}" type="slidenum">
              <a:rPr lang="en-GB">
                <a:latin typeface="Calibri" pitchFamily="34" charset="0"/>
              </a:rPr>
              <a:pPr eaLnBrk="1" hangingPunct="1"/>
              <a:t>99</a:t>
            </a:fld>
            <a:endParaRPr lang="en-GB">
              <a:latin typeface="Calibri" pitchFamily="34" charset="0"/>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I’ve put a whole range of discussion questions on this slide that would fit broadly into the theme of school and education – it might not be appropriate to have them all at once but it should be possible to build up to these, taking perhaps 3 per lesson to practise in a speaking line/speed-dating activity.</a:t>
            </a:r>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100</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These words/phrases are on cards and they are divided up equally between the pair or small group.  Then a topic is given and the students have to try to ‘spend’ their cards naturally in conversation on the given topic.</a:t>
            </a:r>
            <a:endParaRPr lang="en-US" smtClean="0"/>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81BC4BA-1F2B-4133-AE71-A3D99A46083C}" type="slidenum">
              <a:rPr lang="en-US">
                <a:latin typeface="Calibri" pitchFamily="34" charset="0"/>
              </a:rPr>
              <a:pPr eaLnBrk="1" hangingPunct="1"/>
              <a:t>101</a:t>
            </a:fld>
            <a:endParaRPr lang="en-US">
              <a:latin typeface="Calibri"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104</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aseline="0" dirty="0" smtClean="0"/>
          </a:p>
          <a:p>
            <a:pPr marL="0" indent="0">
              <a:buNone/>
            </a:pPr>
            <a:r>
              <a:rPr lang="en-GB" baseline="0" dirty="0" smtClean="0"/>
              <a:t>Examiner comment:  variety of structures, readily understood.  Not initiate or develop the task, little explanation of ideas or extended replies.  Most characteristic of Grade B.</a:t>
            </a:r>
          </a:p>
          <a:p>
            <a:pPr marL="0" indent="0">
              <a:buNone/>
            </a:pPr>
            <a:endParaRPr lang="en-GB" baseline="0" dirty="0" smtClean="0"/>
          </a:p>
          <a:p>
            <a:pPr marL="0" indent="0">
              <a:buNone/>
            </a:pPr>
            <a:r>
              <a:rPr lang="en-GB" baseline="0" dirty="0" smtClean="0"/>
              <a:t>Define initiate:  not necessarily asking a question!  It means extending the answers really, offering more information that was required for a minimal response to the question asked.</a:t>
            </a:r>
          </a:p>
          <a:p>
            <a:pPr marL="0" indent="0">
              <a:buNone/>
            </a:pPr>
            <a:endParaRPr lang="en-GB" baseline="0" dirty="0" smtClean="0"/>
          </a:p>
          <a:p>
            <a:pPr marL="228600" indent="-228600">
              <a:buAutoNum type="arabicPeriod"/>
            </a:pPr>
            <a:r>
              <a:rPr lang="en-GB" baseline="0" dirty="0" smtClean="0"/>
              <a:t>What could </a:t>
            </a:r>
            <a:r>
              <a:rPr lang="en-GB" baseline="0" dirty="0" err="1" smtClean="0"/>
              <a:t>Pippa</a:t>
            </a:r>
            <a:r>
              <a:rPr lang="en-GB" baseline="0" dirty="0" smtClean="0"/>
              <a:t> have done?</a:t>
            </a:r>
            <a:br>
              <a:rPr lang="en-GB" baseline="0" dirty="0" smtClean="0"/>
            </a:br>
            <a:r>
              <a:rPr lang="en-GB" baseline="0" dirty="0" smtClean="0"/>
              <a:t>More factual information about the film itself and Jonny Depp too.</a:t>
            </a:r>
          </a:p>
          <a:p>
            <a:pPr marL="228600" indent="-228600">
              <a:buAutoNum type="alphaLcParenR"/>
            </a:pPr>
            <a:r>
              <a:rPr lang="en-GB" baseline="0" dirty="0" smtClean="0"/>
              <a:t>Narrate the story</a:t>
            </a:r>
          </a:p>
          <a:p>
            <a:pPr marL="228600" indent="-228600">
              <a:buAutoNum type="alphaLcParenR"/>
            </a:pPr>
            <a:r>
              <a:rPr lang="en-GB" baseline="0" dirty="0" smtClean="0"/>
              <a:t>More range of language to describe the type of film</a:t>
            </a:r>
          </a:p>
          <a:p>
            <a:pPr marL="228600" indent="-228600">
              <a:buAutoNum type="alphaLcParenR"/>
            </a:pPr>
            <a:r>
              <a:rPr lang="en-GB" baseline="0" dirty="0" smtClean="0"/>
              <a:t>Character Jonny plays in the film.  Say why the film is </a:t>
            </a:r>
            <a:r>
              <a:rPr lang="en-GB" baseline="0" dirty="0" err="1" smtClean="0"/>
              <a:t>amusant</a:t>
            </a:r>
            <a:r>
              <a:rPr lang="en-GB" baseline="0" dirty="0" smtClean="0"/>
              <a:t>.</a:t>
            </a:r>
          </a:p>
          <a:p>
            <a:pPr marL="228600" indent="-228600">
              <a:buAutoNum type="alphaLcParenR"/>
            </a:pPr>
            <a:r>
              <a:rPr lang="en-GB" baseline="0" dirty="0" smtClean="0"/>
              <a:t>Other films Jonny has been in.</a:t>
            </a:r>
          </a:p>
          <a:p>
            <a:pPr marL="228600" indent="-228600">
              <a:buAutoNum type="alphaLcParenR"/>
            </a:pPr>
            <a:r>
              <a:rPr lang="en-GB" baseline="0" dirty="0" smtClean="0"/>
              <a:t>Other details about the actor – e.g. he speaks French, he’s been in a French film himself, he can’t see 3D films, not typical Hollywood star</a:t>
            </a:r>
          </a:p>
          <a:p>
            <a:pPr marL="0" indent="0">
              <a:buNone/>
            </a:pPr>
            <a:endParaRPr lang="en-GB" baseline="0" dirty="0" smtClean="0"/>
          </a:p>
          <a:p>
            <a:pPr marL="228600" indent="-228600">
              <a:buAutoNum type="arabicPeriod" startAt="2"/>
            </a:pPr>
            <a:r>
              <a:rPr lang="en-GB" baseline="0" dirty="0" smtClean="0"/>
              <a:t>More prepared to talk in depth about her own hobbies</a:t>
            </a:r>
          </a:p>
          <a:p>
            <a:pPr marL="228600" indent="-228600">
              <a:buAutoNum type="alphaLcParenR"/>
            </a:pPr>
            <a:r>
              <a:rPr lang="en-GB" baseline="0" dirty="0" smtClean="0"/>
              <a:t>Swimming – she swims for Oxfordshire!  Since when?  Family also into swimming?  When/where does she train?  Competitions?  How often? Why does she like it?  Take it further?  Any other sports?  Why prefer it to other sports?</a:t>
            </a:r>
          </a:p>
          <a:p>
            <a:pPr marL="0" indent="0">
              <a:buNone/>
            </a:pPr>
            <a:endParaRPr lang="en-GB" baseline="0" dirty="0" smtClean="0"/>
          </a:p>
          <a:p>
            <a:pPr marL="0" indent="0">
              <a:buNone/>
            </a:pPr>
            <a:r>
              <a:rPr lang="en-GB" baseline="0" dirty="0" smtClean="0"/>
              <a:t>Why does the question </a:t>
            </a:r>
            <a:r>
              <a:rPr lang="en-GB" baseline="0" dirty="0" err="1" smtClean="0"/>
              <a:t>C’etait</a:t>
            </a:r>
            <a:r>
              <a:rPr lang="en-GB" baseline="0" dirty="0" smtClean="0"/>
              <a:t> comment? Confuse her?  Spontaneity is first and foremost about understanding – grasping the meaning of the question quickly.</a:t>
            </a:r>
            <a:br>
              <a:rPr lang="en-GB" baseline="0" dirty="0" smtClean="0"/>
            </a:br>
            <a:r>
              <a:rPr lang="en-GB" baseline="0" dirty="0" smtClean="0"/>
              <a:t/>
            </a:r>
            <a:br>
              <a:rPr lang="en-GB" baseline="0" dirty="0" smtClean="0"/>
            </a:br>
            <a:r>
              <a:rPr lang="en-GB" baseline="0" dirty="0" smtClean="0"/>
              <a:t>What should classroom interaction look like?  What can the teacher do?</a:t>
            </a:r>
            <a:br>
              <a:rPr lang="en-GB" baseline="0" dirty="0" smtClean="0"/>
            </a:br>
            <a:r>
              <a:rPr lang="en-GB" baseline="0" dirty="0" smtClean="0"/>
              <a:t>More extended questioning with one student each lesson (aim to do this with 4-5 students per lesson).  Deeper, sequential, unpredictable questioning.  Perhaps this will need to be whilst others students are doing group work?  So that it is not too much pressure in front of peers.  However, research shows that other students benefit from the learning opportunities that are created from secondary participation in these spontaneous interactions.  i.e. they have the time to attend to what is said and learn from it, when not fully involved themselves.  </a:t>
            </a:r>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7</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A Keep Talking for 1 minute game.  Can do this in groups but direct from the front.  Click on ? To roll the dice.  A player from each group then has to talk for 1 minute on that theme.  1 member of each group has a stop watch to time and others listen to make sure they keep talking.  In this way, all engaged simultaneously.</a:t>
            </a:r>
            <a:endParaRPr lang="en-US" smtClean="0"/>
          </a:p>
        </p:txBody>
      </p:sp>
      <p:sp>
        <p:nvSpPr>
          <p:cNvPr id="185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404D9D-7F8A-4967-8EEB-F4C9B80B308A}" type="slidenum">
              <a:rPr lang="en-US" smtClean="0"/>
              <a:pPr fontAlgn="base">
                <a:spcBef>
                  <a:spcPct val="0"/>
                </a:spcBef>
                <a:spcAft>
                  <a:spcPct val="0"/>
                </a:spcAft>
                <a:defRPr/>
              </a:pPr>
              <a:t>105</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Although this could work as a whole class activity, this version where talking for one minute is the aim I think it works best in groups (up to 6 in one group).  Each person chooses a category, tries to talk for one minute (one of group has stop watch) and they can colour in the coloured segment if they manage it.  If the teacher chooses to display this on data project, each segment is triggered so if you click on it it turns the colour as indicated on the key in top left of the slide.</a:t>
            </a:r>
            <a:endParaRPr lang="en-US" smtClean="0"/>
          </a:p>
        </p:txBody>
      </p:sp>
      <p:sp>
        <p:nvSpPr>
          <p:cNvPr id="186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D5324C-8B0F-421C-886A-E3F998C2AE7C}" type="slidenum">
              <a:rPr lang="en-US" smtClean="0"/>
              <a:pPr fontAlgn="base">
                <a:spcBef>
                  <a:spcPct val="0"/>
                </a:spcBef>
                <a:spcAft>
                  <a:spcPct val="0"/>
                </a:spcAft>
                <a:defRPr/>
              </a:pPr>
              <a:t>106</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107</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Given a specific topic to talk about (or a set of questions if appropriate), students have to try to include each thing from the Bingo grid.  When they do, they cross off the box and in their pairs, it’s the first person to cross everything off who wins (full house).  </a:t>
            </a:r>
            <a:endParaRPr lang="en-US" smtClean="0"/>
          </a:p>
        </p:txBody>
      </p:sp>
      <p:sp>
        <p:nvSpPr>
          <p:cNvPr id="193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9E355C-9566-47CC-9432-08EBC5FCC1DA}" type="slidenum">
              <a:rPr lang="en-US" smtClean="0"/>
              <a:pPr fontAlgn="base">
                <a:spcBef>
                  <a:spcPct val="0"/>
                </a:spcBef>
                <a:spcAft>
                  <a:spcPct val="0"/>
                </a:spcAft>
                <a:defRPr/>
              </a:pPr>
              <a:t>108</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109</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828955-9920-4E1F-A190-AA2127C1213F}" type="slidenum">
              <a:rPr lang="en-GB" smtClean="0"/>
              <a:pPr fontAlgn="base">
                <a:spcBef>
                  <a:spcPct val="0"/>
                </a:spcBef>
                <a:spcAft>
                  <a:spcPct val="0"/>
                </a:spcAft>
                <a:defRPr/>
              </a:pPr>
              <a:t>110</a:t>
            </a:fld>
            <a:endParaRPr lang="en-GB" smtClean="0"/>
          </a:p>
        </p:txBody>
      </p:sp>
      <p:sp>
        <p:nvSpPr>
          <p:cNvPr id="18841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2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Year 7 Talking frame</a:t>
            </a:r>
            <a:endParaRPr lang="en-US" smtClean="0"/>
          </a:p>
        </p:txBody>
      </p:sp>
      <p:sp>
        <p:nvSpPr>
          <p:cNvPr id="18842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1EDF07F-FF85-4FFC-A596-AAA717BB54A2}" type="slidenum">
              <a:rPr lang="en-US" sz="1200">
                <a:latin typeface="Calibri" pitchFamily="34" charset="0"/>
              </a:rPr>
              <a:pPr algn="r" eaLnBrk="1" hangingPunct="1"/>
              <a:t>110</a:t>
            </a:fld>
            <a:endParaRPr lang="en-US" sz="1200">
              <a:latin typeface="Calibri"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111</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112</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encourage students to respond to each other’s ranking suggestions</a:t>
            </a:r>
          </a:p>
          <a:p>
            <a:endParaRPr lang="en-GB" dirty="0"/>
          </a:p>
        </p:txBody>
      </p:sp>
      <p:sp>
        <p:nvSpPr>
          <p:cNvPr id="4" name="Slide Number Placeholder 3"/>
          <p:cNvSpPr>
            <a:spLocks noGrp="1"/>
          </p:cNvSpPr>
          <p:nvPr>
            <p:ph type="sldNum" sz="quarter" idx="10"/>
          </p:nvPr>
        </p:nvSpPr>
        <p:spPr/>
        <p:txBody>
          <a:bodyPr/>
          <a:lstStyle/>
          <a:p>
            <a:fld id="{102E30EB-E414-4D7B-8419-66F8BE97CCD9}" type="slidenum">
              <a:rPr lang="en-GB" smtClean="0"/>
              <a:t>115</a:t>
            </a:fld>
            <a:endParaRPr lang="en-GB"/>
          </a:p>
        </p:txBody>
      </p:sp>
    </p:spTree>
    <p:extLst>
      <p:ext uri="{BB962C8B-B14F-4D97-AF65-F5344CB8AC3E}">
        <p14:creationId xmlns:p14="http://schemas.microsoft.com/office/powerpoint/2010/main" val="36101948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116</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8</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will have heard your teachers talk about these already I’m imagining.  They</a:t>
            </a:r>
            <a:r>
              <a:rPr lang="en-GB" baseline="0" dirty="0" smtClean="0"/>
              <a:t> may not have displayed them in a list quite like this, but these are 10 essential things that, once you’ve learnt to do them with confidence, will make you a better speaker of the language and will also change your grade in speaking</a:t>
            </a:r>
            <a:br>
              <a:rPr lang="en-GB" baseline="0" dirty="0" smtClean="0"/>
            </a:br>
            <a:endParaRPr lang="en-GB" dirty="0" smtClean="0"/>
          </a:p>
          <a:p>
            <a:r>
              <a:rPr lang="en-GB" dirty="0" smtClean="0"/>
              <a:t>Some core grade changers from D </a:t>
            </a:r>
            <a:r>
              <a:rPr lang="en-GB" dirty="0" smtClean="0">
                <a:sym typeface="Wingdings" pitchFamily="2" charset="2"/>
              </a:rPr>
              <a:t> C and C B.  If</a:t>
            </a:r>
            <a:r>
              <a:rPr lang="en-GB" baseline="0" dirty="0" smtClean="0">
                <a:sym typeface="Wingdings" pitchFamily="2" charset="2"/>
              </a:rPr>
              <a:t> students manage all of these with confidence, good pronunciation and intonation their performance will most likely be at B grade, if ½ to ¾ then a secure C.  It is fine to tell them this.</a:t>
            </a:r>
          </a:p>
          <a:p>
            <a:endParaRPr lang="en-GB" baseline="0" dirty="0" smtClean="0">
              <a:sym typeface="Wingdings" pitchFamily="2" charset="2"/>
            </a:endParaRPr>
          </a:p>
          <a:p>
            <a:r>
              <a:rPr lang="en-GB" baseline="0" dirty="0" smtClean="0">
                <a:sym typeface="Wingdings" pitchFamily="2" charset="2"/>
              </a:rPr>
              <a:t>Apart from on a ‘one-off revision day’ this list is of much more use to the teacher to aid planning over the long term (from Y7 as the first 3 start then…) – there should be no need for this to just become a focus of teaching in KS4 when we look at controlled assessment.</a:t>
            </a:r>
            <a:br>
              <a:rPr lang="en-GB" baseline="0" dirty="0" smtClean="0">
                <a:sym typeface="Wingdings" pitchFamily="2" charset="2"/>
              </a:rPr>
            </a:br>
            <a:r>
              <a:rPr lang="en-GB" baseline="0" dirty="0" smtClean="0">
                <a:sym typeface="Wingdings" pitchFamily="2" charset="2"/>
              </a:rPr>
              <a:t/>
            </a:r>
            <a:br>
              <a:rPr lang="en-GB" baseline="0" dirty="0" smtClean="0">
                <a:sym typeface="Wingdings" pitchFamily="2" charset="2"/>
              </a:rPr>
            </a:br>
            <a:r>
              <a:rPr lang="en-GB" baseline="0" dirty="0" smtClean="0">
                <a:sym typeface="Wingdings" pitchFamily="2" charset="2"/>
              </a:rPr>
              <a:t>Certain things can just be routine from as early on as when they encounter the structures involved.</a:t>
            </a:r>
            <a:br>
              <a:rPr lang="en-GB" baseline="0" dirty="0" smtClean="0">
                <a:sym typeface="Wingdings" pitchFamily="2" charset="2"/>
              </a:rPr>
            </a:br>
            <a:r>
              <a:rPr lang="en-GB" baseline="0" dirty="0" smtClean="0">
                <a:sym typeface="Wingdings" pitchFamily="2" charset="2"/>
              </a:rPr>
              <a:t>On the specific speaking days we looked at one particular activity to promote each of these, but the strategies shared in the session above can all be made to serve this purpose too, and there’s greater variety in the strategies presented in the session than you will see in the Speaking Day sessions, which were necessarily intense and compact.  </a:t>
            </a:r>
            <a:br>
              <a:rPr lang="en-GB" baseline="0" dirty="0" smtClean="0">
                <a:sym typeface="Wingdings" pitchFamily="2" charset="2"/>
              </a:rPr>
            </a:br>
            <a:endParaRPr lang="fr-FR" dirty="0"/>
          </a:p>
        </p:txBody>
      </p:sp>
      <p:sp>
        <p:nvSpPr>
          <p:cNvPr id="4" name="Slide Number Placeholder 3"/>
          <p:cNvSpPr>
            <a:spLocks noGrp="1"/>
          </p:cNvSpPr>
          <p:nvPr>
            <p:ph type="sldNum" sz="quarter" idx="10"/>
          </p:nvPr>
        </p:nvSpPr>
        <p:spPr/>
        <p:txBody>
          <a:bodyPr/>
          <a:lstStyle/>
          <a:p>
            <a:fld id="{4BCD2968-3084-4527-90F5-0ED177600AB0}" type="slidenum">
              <a:rPr lang="fr-FR" smtClean="0"/>
              <a:t>120</a:t>
            </a:fld>
            <a:endParaRPr lang="fr-FR"/>
          </a:p>
        </p:txBody>
      </p:sp>
    </p:spTree>
    <p:extLst>
      <p:ext uri="{BB962C8B-B14F-4D97-AF65-F5344CB8AC3E}">
        <p14:creationId xmlns:p14="http://schemas.microsoft.com/office/powerpoint/2010/main" val="3501414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121</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9</a:t>
            </a:fld>
            <a:endParaRPr lang="en-US"/>
          </a:p>
        </p:txBody>
      </p:sp>
    </p:spTree>
    <p:extLst>
      <p:ext uri="{BB962C8B-B14F-4D97-AF65-F5344CB8AC3E}">
        <p14:creationId xmlns:p14="http://schemas.microsoft.com/office/powerpoint/2010/main" val="2322521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4C58846-B52B-4DEF-9AE7-9EB4B5B44A57}" type="datetimeFigureOut">
              <a:rPr lang="en-US"/>
              <a:pPr>
                <a:defRPr/>
              </a:pPr>
              <a:t>2/26/2013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5BE200-48AD-4036-A016-7256C3606CDB}" type="slidenum">
              <a:rPr lang="en-US"/>
              <a:pPr>
                <a:defRPr/>
              </a:pPr>
              <a:t>‹#›</a:t>
            </a:fld>
            <a:endParaRPr lang="en-US"/>
          </a:p>
        </p:txBody>
      </p:sp>
    </p:spTree>
    <p:extLst>
      <p:ext uri="{BB962C8B-B14F-4D97-AF65-F5344CB8AC3E}">
        <p14:creationId xmlns:p14="http://schemas.microsoft.com/office/powerpoint/2010/main" val="400381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DD3D64-EC2A-4107-A468-932C786AC4F6}" type="datetimeFigureOut">
              <a:rPr lang="en-US"/>
              <a:pPr>
                <a:defRPr/>
              </a:pPr>
              <a:t>2/26/2013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AC026E-2E6D-40D4-AF7C-CE5691C6FB4C}" type="slidenum">
              <a:rPr lang="en-US"/>
              <a:pPr>
                <a:defRPr/>
              </a:pPr>
              <a:t>‹#›</a:t>
            </a:fld>
            <a:endParaRPr lang="en-US"/>
          </a:p>
        </p:txBody>
      </p:sp>
    </p:spTree>
    <p:extLst>
      <p:ext uri="{BB962C8B-B14F-4D97-AF65-F5344CB8AC3E}">
        <p14:creationId xmlns:p14="http://schemas.microsoft.com/office/powerpoint/2010/main" val="94659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847636-6B33-40B1-80EA-B27C38FC3521}" type="datetimeFigureOut">
              <a:rPr lang="en-US"/>
              <a:pPr>
                <a:defRPr/>
              </a:pPr>
              <a:t>2/26/2013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8C579C-3793-4B22-861B-D0196BB2EB7D}" type="slidenum">
              <a:rPr lang="en-US"/>
              <a:pPr>
                <a:defRPr/>
              </a:pPr>
              <a:t>‹#›</a:t>
            </a:fld>
            <a:endParaRPr lang="en-US"/>
          </a:p>
        </p:txBody>
      </p:sp>
    </p:spTree>
    <p:extLst>
      <p:ext uri="{BB962C8B-B14F-4D97-AF65-F5344CB8AC3E}">
        <p14:creationId xmlns:p14="http://schemas.microsoft.com/office/powerpoint/2010/main" val="3463245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Rectangle 1048"/>
          <p:cNvSpPr>
            <a:spLocks noChangeArrowheads="1"/>
          </p:cNvSpPr>
          <p:nvPr userDrawn="1"/>
        </p:nvSpPr>
        <p:spPr bwMode="auto">
          <a:xfrm>
            <a:off x="4467225" y="3324225"/>
            <a:ext cx="9144000" cy="0"/>
          </a:xfrm>
          <a:prstGeom prst="rect">
            <a:avLst/>
          </a:prstGeom>
          <a:noFill/>
          <a:ln w="57150">
            <a:noFill/>
            <a:miter lim="800000"/>
            <a:headEnd/>
            <a:tailEnd/>
          </a:ln>
          <a:effectLst/>
        </p:spPr>
        <p:txBody>
          <a:bodyPr>
            <a:spAutoFit/>
          </a:bodyPr>
          <a:lstStyle/>
          <a:p>
            <a:endParaRPr lang="en-US">
              <a:latin typeface="Times New Roman" pitchFamily="18" charset="0"/>
            </a:endParaRPr>
          </a:p>
        </p:txBody>
      </p:sp>
      <p:sp>
        <p:nvSpPr>
          <p:cNvPr id="5" name="Rectangle 1050"/>
          <p:cNvSpPr>
            <a:spLocks noChangeArrowheads="1"/>
          </p:cNvSpPr>
          <p:nvPr userDrawn="1"/>
        </p:nvSpPr>
        <p:spPr bwMode="auto">
          <a:xfrm>
            <a:off x="4481513" y="3338513"/>
            <a:ext cx="9144000" cy="0"/>
          </a:xfrm>
          <a:prstGeom prst="rect">
            <a:avLst/>
          </a:prstGeom>
          <a:noFill/>
          <a:ln w="57150">
            <a:noFill/>
            <a:miter lim="800000"/>
            <a:headEnd/>
            <a:tailEnd/>
          </a:ln>
          <a:effectLst/>
        </p:spPr>
        <p:txBody>
          <a:bodyPr>
            <a:spAutoFit/>
          </a:bodyPr>
          <a:lstStyle/>
          <a:p>
            <a:endParaRPr lang="en-US">
              <a:latin typeface="Times New Roman" pitchFamily="18"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1028"/>
          <p:cNvSpPr>
            <a:spLocks noGrp="1" noChangeArrowheads="1"/>
          </p:cNvSpPr>
          <p:nvPr>
            <p:ph type="dt" sz="half" idx="10"/>
          </p:nvPr>
        </p:nvSpPr>
        <p:spPr/>
        <p:txBody>
          <a:bodyPr/>
          <a:lstStyle>
            <a:lvl1pPr>
              <a:defRPr/>
            </a:lvl1pPr>
          </a:lstStyle>
          <a:p>
            <a:endParaRPr lang="en-US"/>
          </a:p>
        </p:txBody>
      </p:sp>
      <p:sp>
        <p:nvSpPr>
          <p:cNvPr id="7" name="Rectangle 1029"/>
          <p:cNvSpPr>
            <a:spLocks noGrp="1" noChangeArrowheads="1"/>
          </p:cNvSpPr>
          <p:nvPr>
            <p:ph type="ftr" sz="quarter" idx="11"/>
          </p:nvPr>
        </p:nvSpPr>
        <p:spPr/>
        <p:txBody>
          <a:bodyPr/>
          <a:lstStyle>
            <a:lvl1pPr>
              <a:defRPr/>
            </a:lvl1pPr>
          </a:lstStyle>
          <a:p>
            <a:endParaRPr lang="en-US"/>
          </a:p>
        </p:txBody>
      </p:sp>
      <p:sp>
        <p:nvSpPr>
          <p:cNvPr id="8" name="Rectangle 1030"/>
          <p:cNvSpPr>
            <a:spLocks noGrp="1" noChangeArrowheads="1"/>
          </p:cNvSpPr>
          <p:nvPr>
            <p:ph type="sldNum" sz="quarter" idx="12"/>
          </p:nvPr>
        </p:nvSpPr>
        <p:spPr/>
        <p:txBody>
          <a:bodyPr/>
          <a:lstStyle>
            <a:lvl1pPr>
              <a:defRPr/>
            </a:lvl1pPr>
          </a:lstStyle>
          <a:p>
            <a:fld id="{EBBDEB6A-8331-43E3-8276-28C62DB5ACB8}" type="slidenum">
              <a:rPr lang="en-GB"/>
              <a:pPr/>
              <a:t>‹#›</a:t>
            </a:fld>
            <a:endParaRPr lang="en-GB"/>
          </a:p>
        </p:txBody>
      </p:sp>
    </p:spTree>
    <p:extLst>
      <p:ext uri="{BB962C8B-B14F-4D97-AF65-F5344CB8AC3E}">
        <p14:creationId xmlns:p14="http://schemas.microsoft.com/office/powerpoint/2010/main" val="3094944713"/>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Rectangle 1048"/>
          <p:cNvSpPr>
            <a:spLocks noChangeArrowheads="1"/>
          </p:cNvSpPr>
          <p:nvPr userDrawn="1"/>
        </p:nvSpPr>
        <p:spPr bwMode="auto">
          <a:xfrm>
            <a:off x="4467225" y="3324225"/>
            <a:ext cx="9144000" cy="0"/>
          </a:xfrm>
          <a:prstGeom prst="rect">
            <a:avLst/>
          </a:prstGeom>
          <a:noFill/>
          <a:ln w="57150">
            <a:noFill/>
            <a:miter lim="800000"/>
            <a:headEnd/>
            <a:tailEnd/>
          </a:ln>
          <a:effectLst/>
        </p:spPr>
        <p:txBody>
          <a:bodyPr>
            <a:spAutoFit/>
          </a:bodyPr>
          <a:lstStyle/>
          <a:p>
            <a:endParaRPr lang="en-US">
              <a:latin typeface="Times New Roman" pitchFamily="18" charset="0"/>
            </a:endParaRPr>
          </a:p>
        </p:txBody>
      </p:sp>
      <p:sp>
        <p:nvSpPr>
          <p:cNvPr id="5" name="Rectangle 1050"/>
          <p:cNvSpPr>
            <a:spLocks noChangeArrowheads="1"/>
          </p:cNvSpPr>
          <p:nvPr userDrawn="1"/>
        </p:nvSpPr>
        <p:spPr bwMode="auto">
          <a:xfrm>
            <a:off x="4481513" y="3338513"/>
            <a:ext cx="9144000" cy="0"/>
          </a:xfrm>
          <a:prstGeom prst="rect">
            <a:avLst/>
          </a:prstGeom>
          <a:noFill/>
          <a:ln w="57150">
            <a:noFill/>
            <a:miter lim="800000"/>
            <a:headEnd/>
            <a:tailEnd/>
          </a:ln>
          <a:effectLst/>
        </p:spPr>
        <p:txBody>
          <a:bodyPr>
            <a:spAutoFit/>
          </a:bodyPr>
          <a:lstStyle/>
          <a:p>
            <a:endParaRPr lang="en-US">
              <a:latin typeface="Times New Roman" pitchFamily="18"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1028"/>
          <p:cNvSpPr>
            <a:spLocks noGrp="1" noChangeArrowheads="1"/>
          </p:cNvSpPr>
          <p:nvPr>
            <p:ph type="dt" sz="half" idx="10"/>
          </p:nvPr>
        </p:nvSpPr>
        <p:spPr/>
        <p:txBody>
          <a:bodyPr/>
          <a:lstStyle>
            <a:lvl1pPr>
              <a:defRPr/>
            </a:lvl1pPr>
          </a:lstStyle>
          <a:p>
            <a:endParaRPr lang="en-US"/>
          </a:p>
        </p:txBody>
      </p:sp>
      <p:sp>
        <p:nvSpPr>
          <p:cNvPr id="7" name="Rectangle 1029"/>
          <p:cNvSpPr>
            <a:spLocks noGrp="1" noChangeArrowheads="1"/>
          </p:cNvSpPr>
          <p:nvPr>
            <p:ph type="ftr" sz="quarter" idx="11"/>
          </p:nvPr>
        </p:nvSpPr>
        <p:spPr/>
        <p:txBody>
          <a:bodyPr/>
          <a:lstStyle>
            <a:lvl1pPr>
              <a:defRPr/>
            </a:lvl1pPr>
          </a:lstStyle>
          <a:p>
            <a:endParaRPr lang="en-US"/>
          </a:p>
        </p:txBody>
      </p:sp>
      <p:sp>
        <p:nvSpPr>
          <p:cNvPr id="8" name="Rectangle 1030"/>
          <p:cNvSpPr>
            <a:spLocks noGrp="1" noChangeArrowheads="1"/>
          </p:cNvSpPr>
          <p:nvPr>
            <p:ph type="sldNum" sz="quarter" idx="12"/>
          </p:nvPr>
        </p:nvSpPr>
        <p:spPr/>
        <p:txBody>
          <a:bodyPr/>
          <a:lstStyle>
            <a:lvl1pPr>
              <a:defRPr/>
            </a:lvl1pPr>
          </a:lstStyle>
          <a:p>
            <a:fld id="{EBBDEB6A-8331-43E3-8276-28C62DB5ACB8}" type="slidenum">
              <a:rPr lang="en-GB"/>
              <a:pPr/>
              <a:t>‹#›</a:t>
            </a:fld>
            <a:endParaRPr lang="en-GB"/>
          </a:p>
        </p:txBody>
      </p:sp>
    </p:spTree>
    <p:extLst>
      <p:ext uri="{BB962C8B-B14F-4D97-AF65-F5344CB8AC3E}">
        <p14:creationId xmlns:p14="http://schemas.microsoft.com/office/powerpoint/2010/main" val="465668740"/>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626D71-E232-4438-B669-239FDAF88B07}" type="datetimeFigureOut">
              <a:rPr lang="en-US"/>
              <a:pPr>
                <a:defRPr/>
              </a:pPr>
              <a:t>2/26/2013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C4156-D3CA-4F6A-8B79-CA36368D740C}" type="slidenum">
              <a:rPr lang="en-US"/>
              <a:pPr>
                <a:defRPr/>
              </a:pPr>
              <a:t>‹#›</a:t>
            </a:fld>
            <a:endParaRPr lang="en-US"/>
          </a:p>
        </p:txBody>
      </p:sp>
    </p:spTree>
    <p:extLst>
      <p:ext uri="{BB962C8B-B14F-4D97-AF65-F5344CB8AC3E}">
        <p14:creationId xmlns:p14="http://schemas.microsoft.com/office/powerpoint/2010/main" val="2424637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6BF7DCD-B649-4B48-AFA8-AF9FABBE8932}" type="datetimeFigureOut">
              <a:rPr lang="en-US"/>
              <a:pPr>
                <a:defRPr/>
              </a:pPr>
              <a:t>2/26/2013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5E2F35-5F35-4E8A-AC47-994AC3460C4B}" type="slidenum">
              <a:rPr lang="en-US"/>
              <a:pPr>
                <a:defRPr/>
              </a:pPr>
              <a:t>‹#›</a:t>
            </a:fld>
            <a:endParaRPr lang="en-US"/>
          </a:p>
        </p:txBody>
      </p:sp>
    </p:spTree>
    <p:extLst>
      <p:ext uri="{BB962C8B-B14F-4D97-AF65-F5344CB8AC3E}">
        <p14:creationId xmlns:p14="http://schemas.microsoft.com/office/powerpoint/2010/main" val="3973189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62CC44E-00A2-471F-A08B-BF6C72F302C1}" type="datetimeFigureOut">
              <a:rPr lang="en-US"/>
              <a:pPr>
                <a:defRPr/>
              </a:pPr>
              <a:t>2/26/2013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72EFFA-9009-4EF7-9066-A1CDAEDED1EC}" type="slidenum">
              <a:rPr lang="en-US"/>
              <a:pPr>
                <a:defRPr/>
              </a:pPr>
              <a:t>‹#›</a:t>
            </a:fld>
            <a:endParaRPr lang="en-US"/>
          </a:p>
        </p:txBody>
      </p:sp>
    </p:spTree>
    <p:extLst>
      <p:ext uri="{BB962C8B-B14F-4D97-AF65-F5344CB8AC3E}">
        <p14:creationId xmlns:p14="http://schemas.microsoft.com/office/powerpoint/2010/main" val="166072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ECE701F-6361-4B02-ABAF-D1FD5786D952}" type="datetimeFigureOut">
              <a:rPr lang="en-US"/>
              <a:pPr>
                <a:defRPr/>
              </a:pPr>
              <a:t>2/26/2013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70248AF-1CD8-44B1-A2C1-178698F3C8A8}" type="slidenum">
              <a:rPr lang="en-US"/>
              <a:pPr>
                <a:defRPr/>
              </a:pPr>
              <a:t>‹#›</a:t>
            </a:fld>
            <a:endParaRPr lang="en-US"/>
          </a:p>
        </p:txBody>
      </p:sp>
    </p:spTree>
    <p:extLst>
      <p:ext uri="{BB962C8B-B14F-4D97-AF65-F5344CB8AC3E}">
        <p14:creationId xmlns:p14="http://schemas.microsoft.com/office/powerpoint/2010/main" val="211727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E381473-3D0F-40D5-A16C-644BC646E391}" type="datetimeFigureOut">
              <a:rPr lang="en-US"/>
              <a:pPr>
                <a:defRPr/>
              </a:pPr>
              <a:t>2/26/2013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9F524C8-7BA9-4AF1-917E-76522AD945EC}" type="slidenum">
              <a:rPr lang="en-US"/>
              <a:pPr>
                <a:defRPr/>
              </a:pPr>
              <a:t>‹#›</a:t>
            </a:fld>
            <a:endParaRPr lang="en-US"/>
          </a:p>
        </p:txBody>
      </p:sp>
    </p:spTree>
    <p:extLst>
      <p:ext uri="{BB962C8B-B14F-4D97-AF65-F5344CB8AC3E}">
        <p14:creationId xmlns:p14="http://schemas.microsoft.com/office/powerpoint/2010/main" val="710868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DDAAF3-D8FF-430E-9D59-0A99D0C19BAE}" type="datetimeFigureOut">
              <a:rPr lang="en-US"/>
              <a:pPr>
                <a:defRPr/>
              </a:pPr>
              <a:t>2/26/2013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A848457-9C64-4C6C-89A0-DD6055848314}" type="slidenum">
              <a:rPr lang="en-US"/>
              <a:pPr>
                <a:defRPr/>
              </a:pPr>
              <a:t>‹#›</a:t>
            </a:fld>
            <a:endParaRPr lang="en-US"/>
          </a:p>
        </p:txBody>
      </p:sp>
    </p:spTree>
    <p:extLst>
      <p:ext uri="{BB962C8B-B14F-4D97-AF65-F5344CB8AC3E}">
        <p14:creationId xmlns:p14="http://schemas.microsoft.com/office/powerpoint/2010/main" val="51690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186D1D-8F64-4555-BDAA-BED15AEC1532}" type="datetimeFigureOut">
              <a:rPr lang="en-US"/>
              <a:pPr>
                <a:defRPr/>
              </a:pPr>
              <a:t>2/26/2013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C72A37-2A3C-4BF3-9A9C-BDCE7B520FD3}" type="slidenum">
              <a:rPr lang="en-US"/>
              <a:pPr>
                <a:defRPr/>
              </a:pPr>
              <a:t>‹#›</a:t>
            </a:fld>
            <a:endParaRPr lang="en-US"/>
          </a:p>
        </p:txBody>
      </p:sp>
    </p:spTree>
    <p:extLst>
      <p:ext uri="{BB962C8B-B14F-4D97-AF65-F5344CB8AC3E}">
        <p14:creationId xmlns:p14="http://schemas.microsoft.com/office/powerpoint/2010/main" val="1362297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6CE105-789E-46FB-B74A-5E2E127C50BC}" type="datetimeFigureOut">
              <a:rPr lang="en-US"/>
              <a:pPr>
                <a:defRPr/>
              </a:pPr>
              <a:t>2/26/2013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158B83-24F4-439B-88FA-B99256B0710B}" type="slidenum">
              <a:rPr lang="en-US"/>
              <a:pPr>
                <a:defRPr/>
              </a:pPr>
              <a:t>‹#›</a:t>
            </a:fld>
            <a:endParaRPr lang="en-US"/>
          </a:p>
        </p:txBody>
      </p:sp>
    </p:spTree>
    <p:extLst>
      <p:ext uri="{BB962C8B-B14F-4D97-AF65-F5344CB8AC3E}">
        <p14:creationId xmlns:p14="http://schemas.microsoft.com/office/powerpoint/2010/main" val="294337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37009D3-20C2-4F9A-99A6-C97D544D333A}" type="datetimeFigureOut">
              <a:rPr lang="en-US"/>
              <a:pPr>
                <a:defRPr/>
              </a:pPr>
              <a:t>2/26/2013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E398136-3206-414A-98A2-6A04C2A5F1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102.wmf"/><Relationship Id="rId13" Type="http://schemas.openxmlformats.org/officeDocument/2006/relationships/image" Target="../media/image107.png"/><Relationship Id="rId3" Type="http://schemas.openxmlformats.org/officeDocument/2006/relationships/image" Target="../media/image97.jpeg"/><Relationship Id="rId7" Type="http://schemas.openxmlformats.org/officeDocument/2006/relationships/image" Target="../media/image101.wmf"/><Relationship Id="rId12" Type="http://schemas.openxmlformats.org/officeDocument/2006/relationships/image" Target="../media/image106.jpeg"/><Relationship Id="rId2" Type="http://schemas.openxmlformats.org/officeDocument/2006/relationships/image" Target="../media/image96.jp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gif"/><Relationship Id="rId5" Type="http://schemas.openxmlformats.org/officeDocument/2006/relationships/image" Target="../media/image99.wmf"/><Relationship Id="rId10" Type="http://schemas.openxmlformats.org/officeDocument/2006/relationships/image" Target="../media/image104.wmf"/><Relationship Id="rId4" Type="http://schemas.openxmlformats.org/officeDocument/2006/relationships/image" Target="../media/image98.wmf"/><Relationship Id="rId9" Type="http://schemas.openxmlformats.org/officeDocument/2006/relationships/image" Target="../media/image103.wmf"/><Relationship Id="rId14" Type="http://schemas.openxmlformats.org/officeDocument/2006/relationships/image" Target="../media/image108.w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114.gif"/><Relationship Id="rId13" Type="http://schemas.openxmlformats.org/officeDocument/2006/relationships/image" Target="../media/image119.gif"/><Relationship Id="rId18" Type="http://schemas.openxmlformats.org/officeDocument/2006/relationships/image" Target="../media/image123.wmf"/><Relationship Id="rId3" Type="http://schemas.openxmlformats.org/officeDocument/2006/relationships/image" Target="../media/image109.wmf"/><Relationship Id="rId7" Type="http://schemas.openxmlformats.org/officeDocument/2006/relationships/image" Target="../media/image113.jpeg"/><Relationship Id="rId12" Type="http://schemas.openxmlformats.org/officeDocument/2006/relationships/image" Target="../media/image118.wmf"/><Relationship Id="rId17" Type="http://schemas.openxmlformats.org/officeDocument/2006/relationships/image" Target="../media/image122.wmf"/><Relationship Id="rId2" Type="http://schemas.openxmlformats.org/officeDocument/2006/relationships/notesSlide" Target="../notesSlides/notesSlide70.xml"/><Relationship Id="rId16" Type="http://schemas.openxmlformats.org/officeDocument/2006/relationships/image" Target="../media/image103.wmf"/><Relationship Id="rId1" Type="http://schemas.openxmlformats.org/officeDocument/2006/relationships/slideLayout" Target="../slideLayouts/slideLayout7.xml"/><Relationship Id="rId6" Type="http://schemas.openxmlformats.org/officeDocument/2006/relationships/image" Target="../media/image112.wmf"/><Relationship Id="rId11" Type="http://schemas.openxmlformats.org/officeDocument/2006/relationships/image" Target="../media/image117.wmf"/><Relationship Id="rId5" Type="http://schemas.openxmlformats.org/officeDocument/2006/relationships/image" Target="../media/image111.gif"/><Relationship Id="rId15" Type="http://schemas.openxmlformats.org/officeDocument/2006/relationships/image" Target="../media/image121.wmf"/><Relationship Id="rId10" Type="http://schemas.openxmlformats.org/officeDocument/2006/relationships/image" Target="../media/image116.wmf"/><Relationship Id="rId4" Type="http://schemas.openxmlformats.org/officeDocument/2006/relationships/image" Target="../media/image110.wmf"/><Relationship Id="rId9" Type="http://schemas.openxmlformats.org/officeDocument/2006/relationships/image" Target="../media/image115.wmf"/><Relationship Id="rId14" Type="http://schemas.openxmlformats.org/officeDocument/2006/relationships/image" Target="../media/image120.wmf"/></Relationships>
</file>

<file path=ppt/slides/_rels/slide10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slide" Target="slide20.xml"/><Relationship Id="rId4" Type="http://schemas.openxmlformats.org/officeDocument/2006/relationships/slide" Target="slide21.xml"/></Relationships>
</file>

<file path=ppt/slides/_rels/slide10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1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31.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2.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png"/><Relationship Id="rId4" Type="http://schemas.openxmlformats.org/officeDocument/2006/relationships/image" Target="../media/image135.png"/></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1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GCSE_SpeakingDay_French_Session3.pptx"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www.starwars.com/games/playnow/crawl_creator/" TargetMode="External"/><Relationship Id="rId3" Type="http://schemas.openxmlformats.org/officeDocument/2006/relationships/image" Target="../media/image20.jpeg"/><Relationship Id="rId7" Type="http://schemas.openxmlformats.org/officeDocument/2006/relationships/hyperlink" Target="http://www.cueprompter.co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ww.voki.com/" TargetMode="External"/><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hyperlink" Target="http://text-to-speech.imtranslator.ne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1.jp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wmf"/><Relationship Id="rId12"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wmf"/><Relationship Id="rId10" Type="http://schemas.openxmlformats.org/officeDocument/2006/relationships/image" Target="../media/image53.png"/><Relationship Id="rId4" Type="http://schemas.openxmlformats.org/officeDocument/2006/relationships/image" Target="../media/image47.wmf"/><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s>
</file>

<file path=ppt/slides/_rels/slide93.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93.wmf"/><Relationship Id="rId5" Type="http://schemas.openxmlformats.org/officeDocument/2006/relationships/image" Target="../media/image92.wmf"/><Relationship Id="rId4" Type="http://schemas.openxmlformats.org/officeDocument/2006/relationships/image" Target="../media/image91.wmf"/></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44125058"/>
              </p:ext>
            </p:extLst>
          </p:nvPr>
        </p:nvGraphicFramePr>
        <p:xfrm>
          <a:off x="179512" y="171450"/>
          <a:ext cx="8856984" cy="6497909"/>
        </p:xfrm>
        <a:graphic>
          <a:graphicData uri="http://schemas.openxmlformats.org/drawingml/2006/table">
            <a:tbl>
              <a:tblPr firstRow="1" bandRow="1">
                <a:tableStyleId>{5940675A-B579-460E-94D1-54222C63F5DA}</a:tableStyleId>
              </a:tblPr>
              <a:tblGrid>
                <a:gridCol w="8856984"/>
              </a:tblGrid>
              <a:tr h="596674">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4218">
                <a:tc>
                  <a:txBody>
                    <a:bodyPr/>
                    <a:lstStyle/>
                    <a:p>
                      <a:pPr algn="l" eaLnBrk="1" hangingPunct="1"/>
                      <a:r>
                        <a:rPr lang="en-GB" sz="3600" b="0" i="1" dirty="0" smtClean="0">
                          <a:solidFill>
                            <a:srgbClr val="FFFFCC"/>
                          </a:solidFill>
                        </a:rPr>
                        <a:t>Achieving your</a:t>
                      </a:r>
                      <a:r>
                        <a:rPr lang="en-GB" sz="3600" b="0" i="1" baseline="0" dirty="0" smtClean="0">
                          <a:solidFill>
                            <a:srgbClr val="FFFFCC"/>
                          </a:solidFill>
                        </a:rPr>
                        <a:t> best grade in GCSE languages</a:t>
                      </a:r>
                      <a:endParaRPr lang="en-GB" sz="3600" b="0" dirty="0">
                        <a:solidFill>
                          <a:srgbClr val="FFFFCC"/>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723047">
                <a:tc>
                  <a:txBody>
                    <a:bodyPr/>
                    <a:lstStyle/>
                    <a:p>
                      <a:pPr marL="457200" marR="0" indent="-4572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dirty="0" smtClean="0"/>
                        <a:t>Independence in speaking </a:t>
                      </a:r>
                    </a:p>
                    <a:p>
                      <a:pPr marL="457200" marR="0" indent="-4572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dirty="0" smtClean="0"/>
                        <a:t>Secure</a:t>
                      </a:r>
                      <a:r>
                        <a:rPr lang="en-US" sz="2800" baseline="0" dirty="0" smtClean="0"/>
                        <a:t> grasp of repertoire of key structures and reference skills in writing</a:t>
                      </a:r>
                    </a:p>
                    <a:p>
                      <a:pPr marL="457200" marR="0" indent="-4572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baseline="0" dirty="0" smtClean="0"/>
                        <a:t>(Perseverance in listening and link-making in reading)</a:t>
                      </a:r>
                    </a:p>
                    <a:p>
                      <a:pPr marL="457200" marR="0" indent="-4572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baseline="0" dirty="0" smtClean="0"/>
                        <a:t>(Vocabulary!)</a:t>
                      </a: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83970">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830" y="257950"/>
            <a:ext cx="966498" cy="42303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9363" y="232883"/>
            <a:ext cx="739329" cy="473170"/>
          </a:xfrm>
          <a:prstGeom prst="rect">
            <a:avLst/>
          </a:prstGeom>
        </p:spPr>
      </p:pic>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1948053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643563" y="214313"/>
          <a:ext cx="1785937" cy="1051560"/>
        </p:xfrm>
        <a:graphic>
          <a:graphicData uri="http://schemas.openxmlformats.org/drawingml/2006/table">
            <a:tbl>
              <a:tblPr/>
              <a:tblGrid>
                <a:gridCol w="1785937"/>
              </a:tblGrid>
              <a:tr h="350308">
                <a:tc>
                  <a:txBody>
                    <a:bodyPr/>
                    <a:lstStyle/>
                    <a:p>
                      <a:pPr algn="l">
                        <a:lnSpc>
                          <a:spcPct val="115000"/>
                        </a:lnSpc>
                        <a:spcAft>
                          <a:spcPts val="0"/>
                        </a:spcAft>
                      </a:pPr>
                      <a:r>
                        <a:rPr lang="en-GB" sz="2000" b="1" dirty="0" smtClean="0">
                          <a:latin typeface="Calibri" pitchFamily="34" charset="0"/>
                          <a:ea typeface="Calibri"/>
                          <a:cs typeface="Times New Roman"/>
                        </a:rPr>
                        <a:t>en </a:t>
                      </a:r>
                      <a:r>
                        <a:rPr lang="en-GB" sz="2000" b="1" dirty="0" err="1" smtClean="0">
                          <a:latin typeface="Calibri" pitchFamily="34" charset="0"/>
                          <a:ea typeface="Calibri"/>
                          <a:cs typeface="Times New Roman"/>
                        </a:rPr>
                        <a:t>Espagne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aux </a:t>
                      </a:r>
                      <a:r>
                        <a:rPr lang="en-GB" sz="2000" b="1" dirty="0" err="1" smtClean="0">
                          <a:latin typeface="Calibri" pitchFamily="34" charset="0"/>
                          <a:ea typeface="Calibri"/>
                          <a:cs typeface="Times New Roman"/>
                        </a:rPr>
                        <a:t>Étas-unis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en France.</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60" name="Rectangle 1"/>
          <p:cNvSpPr>
            <a:spLocks noChangeArrowheads="1"/>
          </p:cNvSpPr>
          <p:nvPr/>
        </p:nvSpPr>
        <p:spPr bwMode="auto">
          <a:xfrm>
            <a:off x="214313" y="214313"/>
            <a:ext cx="5421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a:latin typeface="Calibri" pitchFamily="34" charset="0"/>
                <a:ea typeface="Calibri" pitchFamily="34" charset="0"/>
                <a:cs typeface="Times New Roman" pitchFamily="18" charset="0"/>
              </a:rPr>
              <a:t>L’année dernière, je suis allé(e)</a:t>
            </a:r>
            <a:endParaRPr lang="en-GB" sz="2800">
              <a:latin typeface="Calibri" pitchFamily="34" charset="0"/>
              <a:ea typeface="Calibri" pitchFamily="34" charset="0"/>
              <a:cs typeface="Times New Roman" pitchFamily="18" charset="0"/>
            </a:endParaRPr>
          </a:p>
        </p:txBody>
      </p:sp>
      <p:sp>
        <p:nvSpPr>
          <p:cNvPr id="2061" name="Rectangle 1"/>
          <p:cNvSpPr>
            <a:spLocks noChangeArrowheads="1"/>
          </p:cNvSpPr>
          <p:nvPr/>
        </p:nvSpPr>
        <p:spPr bwMode="auto">
          <a:xfrm>
            <a:off x="357188" y="2928938"/>
            <a:ext cx="2571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latin typeface="Calibri" pitchFamily="34" charset="0"/>
                <a:ea typeface="Calibri" pitchFamily="34" charset="0"/>
                <a:cs typeface="Times New Roman" pitchFamily="18" charset="0"/>
              </a:rPr>
              <a:t>J’ai visité</a:t>
            </a:r>
            <a:endParaRPr lang="en-GB" sz="2800">
              <a:latin typeface="Calibri" pitchFamily="34" charset="0"/>
              <a:ea typeface="Calibri" pitchFamily="34" charset="0"/>
              <a:cs typeface="Times New Roman" pitchFamily="18" charset="0"/>
            </a:endParaRPr>
          </a:p>
        </p:txBody>
      </p:sp>
      <p:graphicFrame>
        <p:nvGraphicFramePr>
          <p:cNvPr id="5" name="Table 4"/>
          <p:cNvGraphicFramePr>
            <a:graphicFrameLocks noGrp="1"/>
          </p:cNvGraphicFramePr>
          <p:nvPr/>
        </p:nvGraphicFramePr>
        <p:xfrm>
          <a:off x="2071688" y="2714625"/>
          <a:ext cx="1928812" cy="1071564"/>
        </p:xfrm>
        <a:graphic>
          <a:graphicData uri="http://schemas.openxmlformats.org/drawingml/2006/table">
            <a:tbl>
              <a:tblPr/>
              <a:tblGrid>
                <a:gridCol w="1928812"/>
              </a:tblGrid>
              <a:tr h="357188">
                <a:tc>
                  <a:txBody>
                    <a:bodyPr/>
                    <a:lstStyle/>
                    <a:p>
                      <a:pPr algn="l">
                        <a:lnSpc>
                          <a:spcPct val="115000"/>
                        </a:lnSpc>
                        <a:spcAft>
                          <a:spcPts val="0"/>
                        </a:spcAft>
                      </a:pPr>
                      <a:r>
                        <a:rPr lang="en-GB" sz="2000" b="1" dirty="0" smtClean="0">
                          <a:latin typeface="Calibri" pitchFamily="34" charset="0"/>
                          <a:ea typeface="Calibri"/>
                          <a:cs typeface="Times New Roman"/>
                        </a:rPr>
                        <a:t>des monuments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18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2000" b="1" dirty="0" smtClean="0">
                          <a:latin typeface="Calibri" pitchFamily="34" charset="0"/>
                          <a:ea typeface="Calibri"/>
                          <a:cs typeface="Times New Roman"/>
                        </a:rPr>
                        <a:t>des </a:t>
                      </a:r>
                      <a:r>
                        <a:rPr lang="en-GB" sz="2000" b="1" dirty="0" err="1" smtClean="0">
                          <a:latin typeface="Calibri" pitchFamily="34" charset="0"/>
                          <a:ea typeface="Calibri"/>
                          <a:cs typeface="Times New Roman"/>
                        </a:rPr>
                        <a:t>musées</a:t>
                      </a:r>
                      <a:endParaRPr lang="en-US" sz="2000" dirty="0" smtClean="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188">
                <a:tc>
                  <a:txBody>
                    <a:bodyPr/>
                    <a:lstStyle/>
                    <a:p>
                      <a:pPr algn="l">
                        <a:lnSpc>
                          <a:spcPct val="115000"/>
                        </a:lnSpc>
                        <a:spcAft>
                          <a:spcPts val="0"/>
                        </a:spcAft>
                      </a:pPr>
                      <a:r>
                        <a:rPr lang="en-GB" sz="2000" b="1" dirty="0" smtClean="0">
                          <a:latin typeface="Calibri" pitchFamily="34" charset="0"/>
                          <a:ea typeface="Calibri"/>
                          <a:cs typeface="Times New Roman"/>
                        </a:rPr>
                        <a:t>des </a:t>
                      </a:r>
                      <a:r>
                        <a:rPr lang="en-GB" sz="2000" b="1" dirty="0" err="1" smtClean="0">
                          <a:latin typeface="Calibri" pitchFamily="34" charset="0"/>
                          <a:ea typeface="Calibri"/>
                          <a:cs typeface="Times New Roman"/>
                        </a:rPr>
                        <a:t>galeries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72" name="Rectangle 1"/>
          <p:cNvSpPr>
            <a:spLocks noChangeArrowheads="1"/>
          </p:cNvSpPr>
          <p:nvPr/>
        </p:nvSpPr>
        <p:spPr bwMode="auto">
          <a:xfrm>
            <a:off x="142875" y="1928813"/>
            <a:ext cx="2055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2400" b="1">
                <a:latin typeface="Calibri" pitchFamily="34" charset="0"/>
                <a:ea typeface="Calibri" pitchFamily="34" charset="0"/>
                <a:cs typeface="Times New Roman" pitchFamily="18" charset="0"/>
              </a:rPr>
              <a:t>Je suis resté(e)</a:t>
            </a:r>
            <a:endParaRPr lang="en-GB" sz="2000">
              <a:latin typeface="Calibri" pitchFamily="34" charset="0"/>
              <a:ea typeface="Calibri" pitchFamily="34" charset="0"/>
              <a:cs typeface="Times New Roman" pitchFamily="18" charset="0"/>
            </a:endParaRPr>
          </a:p>
        </p:txBody>
      </p:sp>
      <p:sp>
        <p:nvSpPr>
          <p:cNvPr id="2073" name="Rectangle 1"/>
          <p:cNvSpPr>
            <a:spLocks noChangeArrowheads="1"/>
          </p:cNvSpPr>
          <p:nvPr/>
        </p:nvSpPr>
        <p:spPr bwMode="auto">
          <a:xfrm>
            <a:off x="4000500" y="2928938"/>
            <a:ext cx="531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a:latin typeface="Calibri" pitchFamily="34" charset="0"/>
                <a:cs typeface="Times New Roman" pitchFamily="18" charset="0"/>
              </a:rPr>
              <a:t>et</a:t>
            </a:r>
            <a:endParaRPr lang="en-GB" sz="2800">
              <a:latin typeface="Calibri" pitchFamily="34" charset="0"/>
            </a:endParaRPr>
          </a:p>
        </p:txBody>
      </p:sp>
      <p:pic>
        <p:nvPicPr>
          <p:cNvPr id="2074" name="Picture 15" descr="talking picture icon.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0" y="928688"/>
            <a:ext cx="1214438"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15" descr="talking picture icon.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6363" y="214313"/>
            <a:ext cx="141763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Table 22"/>
          <p:cNvGraphicFramePr>
            <a:graphicFrameLocks noGrp="1"/>
          </p:cNvGraphicFramePr>
          <p:nvPr>
            <p:extLst>
              <p:ext uri="{D42A27DB-BD31-4B8C-83A1-F6EECF244321}">
                <p14:modId xmlns:p14="http://schemas.microsoft.com/office/powerpoint/2010/main" val="2889177629"/>
              </p:ext>
            </p:extLst>
          </p:nvPr>
        </p:nvGraphicFramePr>
        <p:xfrm>
          <a:off x="2212281" y="1500188"/>
          <a:ext cx="2071687" cy="1051560"/>
        </p:xfrm>
        <a:graphic>
          <a:graphicData uri="http://schemas.openxmlformats.org/drawingml/2006/table">
            <a:tbl>
              <a:tblPr/>
              <a:tblGrid>
                <a:gridCol w="2071687"/>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dans</a:t>
                      </a:r>
                      <a:r>
                        <a:rPr lang="en-GB" sz="2000" b="1" dirty="0" smtClean="0">
                          <a:latin typeface="Calibri" pitchFamily="34" charset="0"/>
                          <a:ea typeface="Calibri"/>
                          <a:cs typeface="Times New Roman"/>
                        </a:rPr>
                        <a:t> un hotel</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dans</a:t>
                      </a:r>
                      <a:r>
                        <a:rPr lang="en-GB" sz="2000" b="1" dirty="0" smtClean="0">
                          <a:latin typeface="Calibri" pitchFamily="34" charset="0"/>
                          <a:ea typeface="Calibri"/>
                          <a:cs typeface="Times New Roman"/>
                        </a:rPr>
                        <a:t> un camping</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dans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une</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gîte</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86" name="Rectangle 1"/>
          <p:cNvSpPr>
            <a:spLocks noChangeArrowheads="1"/>
          </p:cNvSpPr>
          <p:nvPr/>
        </p:nvSpPr>
        <p:spPr bwMode="auto">
          <a:xfrm>
            <a:off x="4214813" y="1895475"/>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2400" b="1">
                <a:latin typeface="Calibri" pitchFamily="34" charset="0"/>
                <a:cs typeface="Times New Roman" pitchFamily="18" charset="0"/>
              </a:rPr>
              <a:t>et c’était</a:t>
            </a:r>
            <a:endParaRPr lang="en-GB" sz="2000">
              <a:latin typeface="Calibri" pitchFamily="34" charset="0"/>
            </a:endParaRPr>
          </a:p>
        </p:txBody>
      </p:sp>
      <p:sp>
        <p:nvSpPr>
          <p:cNvPr id="2087" name="Rectangle 1"/>
          <p:cNvSpPr>
            <a:spLocks noChangeArrowheads="1"/>
          </p:cNvSpPr>
          <p:nvPr/>
        </p:nvSpPr>
        <p:spPr bwMode="auto">
          <a:xfrm>
            <a:off x="214313" y="4143375"/>
            <a:ext cx="2500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latin typeface="Calibri" pitchFamily="34" charset="0"/>
                <a:cs typeface="Times New Roman" pitchFamily="18" charset="0"/>
              </a:rPr>
              <a:t>J’aimais bien</a:t>
            </a:r>
            <a:endParaRPr lang="en-GB" sz="2800">
              <a:latin typeface="Calibri" pitchFamily="34" charset="0"/>
            </a:endParaRPr>
          </a:p>
        </p:txBody>
      </p:sp>
      <p:sp>
        <p:nvSpPr>
          <p:cNvPr id="2088" name="Rectangle 1"/>
          <p:cNvSpPr>
            <a:spLocks noChangeArrowheads="1"/>
          </p:cNvSpPr>
          <p:nvPr/>
        </p:nvSpPr>
        <p:spPr bwMode="auto">
          <a:xfrm>
            <a:off x="5286375" y="4143375"/>
            <a:ext cx="1490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2800" b="1">
                <a:latin typeface="Calibri" pitchFamily="34" charset="0"/>
                <a:cs typeface="Times New Roman" pitchFamily="18" charset="0"/>
              </a:rPr>
              <a:t>mais</a:t>
            </a:r>
            <a:r>
              <a:rPr lang="en-GB" sz="3200" b="1">
                <a:latin typeface="Calibri" pitchFamily="34" charset="0"/>
                <a:cs typeface="Times New Roman" pitchFamily="18" charset="0"/>
              </a:rPr>
              <a:t> </a:t>
            </a:r>
            <a:r>
              <a:rPr lang="en-GB" sz="2800" b="1">
                <a:latin typeface="Calibri" pitchFamily="34" charset="0"/>
                <a:cs typeface="Times New Roman" pitchFamily="18" charset="0"/>
              </a:rPr>
              <a:t>pas</a:t>
            </a:r>
            <a:endParaRPr lang="en-GB" sz="2400">
              <a:latin typeface="Calibri" pitchFamily="34" charset="0"/>
            </a:endParaRPr>
          </a:p>
        </p:txBody>
      </p:sp>
      <p:graphicFrame>
        <p:nvGraphicFramePr>
          <p:cNvPr id="30" name="Table 29"/>
          <p:cNvGraphicFramePr>
            <a:graphicFrameLocks noGrp="1"/>
          </p:cNvGraphicFramePr>
          <p:nvPr/>
        </p:nvGraphicFramePr>
        <p:xfrm>
          <a:off x="6715125" y="3929063"/>
          <a:ext cx="2357438" cy="1051560"/>
        </p:xfrm>
        <a:graphic>
          <a:graphicData uri="http://schemas.openxmlformats.org/drawingml/2006/table">
            <a:tbl>
              <a:tblPr/>
              <a:tblGrid>
                <a:gridCol w="2357438"/>
              </a:tblGrid>
              <a:tr h="350308">
                <a:tc>
                  <a:txBody>
                    <a:bodyPr/>
                    <a:lstStyle/>
                    <a:p>
                      <a:pPr algn="l">
                        <a:lnSpc>
                          <a:spcPct val="115000"/>
                        </a:lnSpc>
                        <a:spcAft>
                          <a:spcPts val="0"/>
                        </a:spcAft>
                      </a:pPr>
                      <a:r>
                        <a:rPr lang="en-GB" sz="2000" b="1" dirty="0" smtClean="0">
                          <a:latin typeface="Calibri" pitchFamily="34" charset="0"/>
                          <a:ea typeface="Calibri"/>
                          <a:cs typeface="Times New Roman"/>
                        </a:rPr>
                        <a:t>la</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chaleur</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les toilettes.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les</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embouteillages</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99" name="Rectangle 1"/>
          <p:cNvSpPr>
            <a:spLocks noChangeArrowheads="1"/>
          </p:cNvSpPr>
          <p:nvPr/>
        </p:nvSpPr>
        <p:spPr bwMode="auto">
          <a:xfrm>
            <a:off x="71438" y="5643563"/>
            <a:ext cx="3600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2400" b="1">
                <a:latin typeface="Calibri" pitchFamily="34" charset="0"/>
                <a:cs typeface="Times New Roman" pitchFamily="18" charset="0"/>
              </a:rPr>
              <a:t>L’année prochaine, j’irai en</a:t>
            </a:r>
            <a:endParaRPr lang="en-GB" sz="2000">
              <a:latin typeface="Calibri" pitchFamily="34" charset="0"/>
            </a:endParaRPr>
          </a:p>
        </p:txBody>
      </p:sp>
      <p:graphicFrame>
        <p:nvGraphicFramePr>
          <p:cNvPr id="35" name="Table 34"/>
          <p:cNvGraphicFramePr>
            <a:graphicFrameLocks noGrp="1"/>
          </p:cNvGraphicFramePr>
          <p:nvPr/>
        </p:nvGraphicFramePr>
        <p:xfrm>
          <a:off x="3571875" y="5429250"/>
          <a:ext cx="1428750" cy="1051560"/>
        </p:xfrm>
        <a:graphic>
          <a:graphicData uri="http://schemas.openxmlformats.org/drawingml/2006/table">
            <a:tbl>
              <a:tblPr/>
              <a:tblGrid>
                <a:gridCol w="1428750"/>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Écosse</a:t>
                      </a:r>
                      <a:endParaRPr lang="en-US" sz="2000" dirty="0">
                        <a:latin typeface="Calibri" pitchFamily="34" charset="0"/>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Autriche</a:t>
                      </a:r>
                      <a:endParaRPr lang="en-US" sz="2000" dirty="0">
                        <a:latin typeface="Calibri" pitchFamily="34" charset="0"/>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Australie</a:t>
                      </a:r>
                      <a:endParaRPr lang="en-US" sz="2000" dirty="0">
                        <a:latin typeface="Calibri" pitchFamily="34" charset="0"/>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7" name="Table 26"/>
          <p:cNvGraphicFramePr>
            <a:graphicFrameLocks noGrp="1"/>
          </p:cNvGraphicFramePr>
          <p:nvPr/>
        </p:nvGraphicFramePr>
        <p:xfrm>
          <a:off x="5715000" y="1500188"/>
          <a:ext cx="2786063" cy="1051560"/>
        </p:xfrm>
        <a:graphic>
          <a:graphicData uri="http://schemas.openxmlformats.org/drawingml/2006/table">
            <a:tbl>
              <a:tblPr/>
              <a:tblGrid>
                <a:gridCol w="2786063"/>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confortable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2000" b="1" dirty="0" err="1" smtClean="0">
                          <a:latin typeface="Calibri" pitchFamily="34" charset="0"/>
                          <a:ea typeface="Calibri"/>
                          <a:cs typeface="Times New Roman"/>
                        </a:rPr>
                        <a:t>bien</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equipé</a:t>
                      </a:r>
                      <a:r>
                        <a:rPr lang="en-GB" sz="2000" b="1" dirty="0" smtClean="0">
                          <a:latin typeface="Calibri" pitchFamily="34" charset="0"/>
                          <a:ea typeface="Calibri"/>
                          <a:cs typeface="Times New Roman"/>
                        </a:rPr>
                        <a:t>(e).</a:t>
                      </a:r>
                      <a:endParaRPr lang="en-US" sz="2000" dirty="0" smtClean="0">
                        <a:latin typeface="Calibri" pitchFamily="34" charset="0"/>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très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moderne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9" name="Table 28"/>
          <p:cNvGraphicFramePr>
            <a:graphicFrameLocks noGrp="1"/>
          </p:cNvGraphicFramePr>
          <p:nvPr/>
        </p:nvGraphicFramePr>
        <p:xfrm>
          <a:off x="4643438" y="2714625"/>
          <a:ext cx="4214812" cy="1051560"/>
        </p:xfrm>
        <a:graphic>
          <a:graphicData uri="http://schemas.openxmlformats.org/drawingml/2006/table">
            <a:tbl>
              <a:tblPr/>
              <a:tblGrid>
                <a:gridCol w="4214812"/>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j’ai</a:t>
                      </a:r>
                      <a:r>
                        <a:rPr lang="en-GB" sz="2000" b="1" dirty="0" smtClean="0">
                          <a:latin typeface="Calibri" pitchFamily="34" charset="0"/>
                          <a:ea typeface="Calibri"/>
                          <a:cs typeface="Times New Roman"/>
                        </a:rPr>
                        <a:t> fait du </a:t>
                      </a:r>
                      <a:r>
                        <a:rPr lang="en-GB" sz="2000" b="1" dirty="0" err="1" smtClean="0">
                          <a:latin typeface="Calibri" pitchFamily="34" charset="0"/>
                          <a:ea typeface="Calibri"/>
                          <a:cs typeface="Times New Roman"/>
                        </a:rPr>
                        <a:t>cyclisme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2000" b="1" dirty="0" err="1" smtClean="0">
                          <a:latin typeface="Calibri" pitchFamily="34" charset="0"/>
                          <a:ea typeface="Calibri"/>
                          <a:cs typeface="Times New Roman"/>
                        </a:rPr>
                        <a:t>j’ai</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nagé</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dans</a:t>
                      </a:r>
                      <a:r>
                        <a:rPr lang="en-GB" sz="2000" b="1" dirty="0" smtClean="0">
                          <a:latin typeface="Calibri" pitchFamily="34" charset="0"/>
                          <a:ea typeface="Calibri"/>
                          <a:cs typeface="Times New Roman"/>
                        </a:rPr>
                        <a:t> la mer.</a:t>
                      </a:r>
                      <a:endParaRPr lang="en-US" sz="2000" dirty="0" smtClean="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j’ai</a:t>
                      </a:r>
                      <a:r>
                        <a:rPr lang="en-GB" sz="2000" b="1" dirty="0" smtClean="0">
                          <a:latin typeface="Calibri" pitchFamily="34" charset="0"/>
                          <a:ea typeface="Calibri"/>
                          <a:cs typeface="Times New Roman"/>
                        </a:rPr>
                        <a:t> fait des excursions.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1" name="Table 30"/>
          <p:cNvGraphicFramePr>
            <a:graphicFrameLocks noGrp="1"/>
          </p:cNvGraphicFramePr>
          <p:nvPr/>
        </p:nvGraphicFramePr>
        <p:xfrm>
          <a:off x="2500313" y="4000500"/>
          <a:ext cx="2857500" cy="1051560"/>
        </p:xfrm>
        <a:graphic>
          <a:graphicData uri="http://schemas.openxmlformats.org/drawingml/2006/table">
            <a:tbl>
              <a:tblPr/>
              <a:tblGrid>
                <a:gridCol w="2857500"/>
              </a:tblGrid>
              <a:tr h="350308">
                <a:tc>
                  <a:txBody>
                    <a:bodyPr/>
                    <a:lstStyle/>
                    <a:p>
                      <a:pPr algn="l">
                        <a:lnSpc>
                          <a:spcPct val="115000"/>
                        </a:lnSpc>
                        <a:spcAft>
                          <a:spcPts val="0"/>
                        </a:spcAft>
                      </a:pPr>
                      <a:r>
                        <a:rPr lang="en-GB" sz="2000" b="1" dirty="0" smtClean="0">
                          <a:latin typeface="Calibri" pitchFamily="34" charset="0"/>
                          <a:ea typeface="Calibri"/>
                          <a:cs typeface="Times New Roman"/>
                        </a:rPr>
                        <a:t>les </a:t>
                      </a:r>
                      <a:r>
                        <a:rPr lang="en-GB" sz="2000" b="1" dirty="0" err="1" smtClean="0">
                          <a:latin typeface="Calibri" pitchFamily="34" charset="0"/>
                          <a:ea typeface="Calibri"/>
                          <a:cs typeface="Times New Roman"/>
                        </a:rPr>
                        <a:t>plages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les </a:t>
                      </a:r>
                      <a:r>
                        <a:rPr lang="en-GB" sz="2000" b="1" dirty="0" err="1" smtClean="0">
                          <a:latin typeface="Calibri" pitchFamily="34" charset="0"/>
                          <a:ea typeface="Calibri"/>
                          <a:cs typeface="Times New Roman"/>
                        </a:rPr>
                        <a:t>boîtes</a:t>
                      </a:r>
                      <a:r>
                        <a:rPr lang="en-GB" sz="2000" b="1" dirty="0" smtClean="0">
                          <a:latin typeface="Calibri" pitchFamily="34" charset="0"/>
                          <a:ea typeface="Calibri"/>
                          <a:cs typeface="Times New Roman"/>
                        </a:rPr>
                        <a:t> de </a:t>
                      </a:r>
                      <a:r>
                        <a:rPr lang="en-GB" sz="2000" b="1" dirty="0" err="1" smtClean="0">
                          <a:latin typeface="Calibri" pitchFamily="34" charset="0"/>
                          <a:ea typeface="Calibri"/>
                          <a:cs typeface="Times New Roman"/>
                        </a:rPr>
                        <a:t>nuit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les restaurants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3" name="Table 32"/>
          <p:cNvGraphicFramePr>
            <a:graphicFrameLocks noGrp="1"/>
          </p:cNvGraphicFramePr>
          <p:nvPr/>
        </p:nvGraphicFramePr>
        <p:xfrm>
          <a:off x="6072188" y="5429250"/>
          <a:ext cx="3000375" cy="1051560"/>
        </p:xfrm>
        <a:graphic>
          <a:graphicData uri="http://schemas.openxmlformats.org/drawingml/2006/table">
            <a:tbl>
              <a:tblPr/>
              <a:tblGrid>
                <a:gridCol w="3000375"/>
              </a:tblGrid>
              <a:tr h="350308">
                <a:tc>
                  <a:txBody>
                    <a:bodyPr/>
                    <a:lstStyle/>
                    <a:p>
                      <a:pPr algn="l">
                        <a:lnSpc>
                          <a:spcPct val="115000"/>
                        </a:lnSpc>
                        <a:spcAft>
                          <a:spcPts val="0"/>
                        </a:spcAft>
                      </a:pPr>
                      <a:r>
                        <a:rPr lang="en-GB" sz="2000" b="1" dirty="0" smtClean="0">
                          <a:latin typeface="Calibri" pitchFamily="34" charset="0"/>
                          <a:ea typeface="Calibri"/>
                          <a:cs typeface="Times New Roman"/>
                        </a:rPr>
                        <a:t>faire de </a:t>
                      </a:r>
                      <a:r>
                        <a:rPr lang="en-GB" sz="2000" b="1" dirty="0" err="1" smtClean="0">
                          <a:latin typeface="Calibri" pitchFamily="34" charset="0"/>
                          <a:ea typeface="Calibri"/>
                          <a:cs typeface="Times New Roman"/>
                        </a:rPr>
                        <a:t>l’alpinisme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US" sz="2000" b="1" dirty="0" smtClean="0"/>
                        <a:t>faire du </a:t>
                      </a:r>
                      <a:r>
                        <a:rPr lang="en-US" sz="2000" b="1" dirty="0" err="1" smtClean="0"/>
                        <a:t>canoë-kayac</a:t>
                      </a:r>
                      <a:r>
                        <a:rPr lang="en-US" sz="2000" b="1" dirty="0" smtClean="0"/>
                        <a:t>.</a:t>
                      </a:r>
                      <a:endParaRPr lang="en-US" sz="2000" b="1"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visiter</a:t>
                      </a:r>
                      <a:r>
                        <a:rPr lang="en-GB" sz="2000" b="1" dirty="0" smtClean="0">
                          <a:latin typeface="Calibri" pitchFamily="34" charset="0"/>
                          <a:ea typeface="Calibri"/>
                          <a:cs typeface="Times New Roman"/>
                        </a:rPr>
                        <a:t> les attractions.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50" name="Rectangle 1"/>
          <p:cNvSpPr>
            <a:spLocks noChangeArrowheads="1"/>
          </p:cNvSpPr>
          <p:nvPr/>
        </p:nvSpPr>
        <p:spPr bwMode="auto">
          <a:xfrm>
            <a:off x="5072063" y="5643563"/>
            <a:ext cx="1000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latin typeface="Calibri" pitchFamily="34" charset="0"/>
                <a:cs typeface="Times New Roman" pitchFamily="18" charset="0"/>
              </a:rPr>
              <a:t>pour</a:t>
            </a:r>
            <a:endParaRPr lang="en-GB" sz="2800">
              <a:latin typeface="Calibri" pitchFamily="34" charset="0"/>
            </a:endParaRPr>
          </a:p>
        </p:txBody>
      </p:sp>
    </p:spTree>
    <p:extLst>
      <p:ext uri="{BB962C8B-B14F-4D97-AF65-F5344CB8AC3E}">
        <p14:creationId xmlns:p14="http://schemas.microsoft.com/office/powerpoint/2010/main" val="675963598"/>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79240652"/>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22 Spend the words</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SPEND THE WORDS</a:t>
            </a:r>
            <a:endParaRPr lang="en-US" dirty="0"/>
          </a:p>
        </p:txBody>
      </p:sp>
      <p:pic>
        <p:nvPicPr>
          <p:cNvPr id="6" name="Picture 3" descr="c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712" y="4509120"/>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381754188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1" name="Group 45"/>
          <p:cNvGraphicFramePr>
            <a:graphicFrameLocks noGrp="1"/>
          </p:cNvGraphicFramePr>
          <p:nvPr>
            <p:extLst>
              <p:ext uri="{D42A27DB-BD31-4B8C-83A1-F6EECF244321}">
                <p14:modId xmlns:p14="http://schemas.microsoft.com/office/powerpoint/2010/main" val="2372562809"/>
              </p:ext>
            </p:extLst>
          </p:nvPr>
        </p:nvGraphicFramePr>
        <p:xfrm>
          <a:off x="429196" y="541721"/>
          <a:ext cx="8319268" cy="5767598"/>
        </p:xfrm>
        <a:graphic>
          <a:graphicData uri="http://schemas.openxmlformats.org/drawingml/2006/table">
            <a:tbl>
              <a:tblPr/>
              <a:tblGrid>
                <a:gridCol w="2079817"/>
                <a:gridCol w="2079817"/>
                <a:gridCol w="2079817"/>
                <a:gridCol w="2079817"/>
              </a:tblGrid>
              <a:tr h="1859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hier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mais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À mon avis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Je pense que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68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le weekend dernier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Ce que je trouve intéressant, c’est..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Par exemple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Avant de…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914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parce que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Je voudrais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Je préfère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Je suis allé(e)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170735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48305141"/>
              </p:ext>
            </p:extLst>
          </p:nvPr>
        </p:nvGraphicFramePr>
        <p:xfrm>
          <a:off x="1259632" y="1587705"/>
          <a:ext cx="6768753" cy="3353463"/>
        </p:xfrm>
        <a:graphic>
          <a:graphicData uri="http://schemas.openxmlformats.org/drawingml/2006/table">
            <a:tbl>
              <a:tblPr firstRow="1" bandRow="1">
                <a:tableStyleId>{5940675A-B579-460E-94D1-54222C63F5DA}</a:tableStyleId>
              </a:tblPr>
              <a:tblGrid>
                <a:gridCol w="2256251"/>
                <a:gridCol w="2256251"/>
                <a:gridCol w="2256251"/>
              </a:tblGrid>
              <a:tr h="843501">
                <a:tc>
                  <a:txBody>
                    <a:bodyPr/>
                    <a:lstStyle/>
                    <a:p>
                      <a:pPr algn="ctr"/>
                      <a:r>
                        <a:rPr lang="en-GB" sz="2400" dirty="0" smtClean="0"/>
                        <a:t>Me </a:t>
                      </a:r>
                      <a:r>
                        <a:rPr lang="en-GB" sz="2400" dirty="0" err="1" smtClean="0"/>
                        <a:t>gusta</a:t>
                      </a:r>
                      <a:r>
                        <a:rPr lang="en-GB" sz="2400" b="1" dirty="0" err="1" smtClean="0"/>
                        <a:t>n</a:t>
                      </a:r>
                      <a:r>
                        <a:rPr lang="en-GB" sz="2400" dirty="0" smtClean="0"/>
                        <a:t> mucho</a:t>
                      </a:r>
                      <a:endParaRPr lang="en-GB" sz="2400" dirty="0"/>
                    </a:p>
                  </a:txBody>
                  <a:tcPr anchor="ctr"/>
                </a:tc>
                <a:tc>
                  <a:txBody>
                    <a:bodyPr/>
                    <a:lstStyle/>
                    <a:p>
                      <a:pPr algn="ctr"/>
                      <a:r>
                        <a:rPr lang="en-GB" sz="2400" dirty="0" err="1" smtClean="0"/>
                        <a:t>tiene</a:t>
                      </a:r>
                      <a:r>
                        <a:rPr lang="en-GB" sz="2400" dirty="0" smtClean="0"/>
                        <a:t> </a:t>
                      </a:r>
                      <a:r>
                        <a:rPr lang="en-GB" sz="2400" dirty="0" err="1" smtClean="0"/>
                        <a:t>lugar</a:t>
                      </a:r>
                      <a:r>
                        <a:rPr lang="en-GB" sz="2400" dirty="0" smtClean="0"/>
                        <a:t> en</a:t>
                      </a:r>
                      <a:endParaRPr lang="en-GB" sz="2400" dirty="0"/>
                    </a:p>
                  </a:txBody>
                  <a:tcPr anchor="ctr"/>
                </a:tc>
                <a:tc>
                  <a:txBody>
                    <a:bodyPr/>
                    <a:lstStyle/>
                    <a:p>
                      <a:pPr algn="ctr"/>
                      <a:r>
                        <a:rPr lang="en-GB" sz="2400" dirty="0" err="1" smtClean="0"/>
                        <a:t>Mi</a:t>
                      </a:r>
                      <a:r>
                        <a:rPr lang="en-GB" sz="2400" dirty="0" smtClean="0"/>
                        <a:t> </a:t>
                      </a:r>
                      <a:r>
                        <a:rPr lang="en-GB" sz="2400" dirty="0" err="1" smtClean="0"/>
                        <a:t>programa</a:t>
                      </a:r>
                      <a:r>
                        <a:rPr lang="en-GB" sz="2400" baseline="0" dirty="0" smtClean="0"/>
                        <a:t> </a:t>
                      </a:r>
                      <a:r>
                        <a:rPr lang="en-GB" sz="2400" baseline="0" dirty="0" err="1" smtClean="0"/>
                        <a:t>preferido</a:t>
                      </a:r>
                      <a:endParaRPr lang="en-GB" sz="2400" dirty="0"/>
                    </a:p>
                  </a:txBody>
                  <a:tcPr anchor="ctr"/>
                </a:tc>
              </a:tr>
              <a:tr h="843501">
                <a:tc>
                  <a:txBody>
                    <a:bodyPr/>
                    <a:lstStyle/>
                    <a:p>
                      <a:pPr algn="ctr"/>
                      <a:r>
                        <a:rPr lang="en-GB" sz="2400" dirty="0" err="1" smtClean="0"/>
                        <a:t>entretenido</a:t>
                      </a:r>
                      <a:r>
                        <a:rPr lang="en-GB" sz="2400" dirty="0" smtClean="0"/>
                        <a:t/>
                      </a:r>
                      <a:br>
                        <a:rPr lang="en-GB" sz="2400" dirty="0" smtClean="0"/>
                      </a:br>
                      <a:r>
                        <a:rPr lang="en-GB" sz="2400" dirty="0" smtClean="0"/>
                        <a:t>(a/</a:t>
                      </a:r>
                      <a:r>
                        <a:rPr lang="en-GB" sz="2400" dirty="0" err="1" smtClean="0"/>
                        <a:t>os</a:t>
                      </a:r>
                      <a:r>
                        <a:rPr lang="en-GB" sz="2400" dirty="0" smtClean="0"/>
                        <a:t>/as)</a:t>
                      </a:r>
                      <a:endParaRPr lang="en-GB" sz="2400" dirty="0"/>
                    </a:p>
                  </a:txBody>
                  <a:tcPr anchor="ctr"/>
                </a:tc>
                <a:tc>
                  <a:txBody>
                    <a:bodyPr/>
                    <a:lstStyle/>
                    <a:p>
                      <a:pPr algn="ctr"/>
                      <a:r>
                        <a:rPr lang="en-GB" sz="2400" dirty="0" smtClean="0"/>
                        <a:t>son</a:t>
                      </a:r>
                      <a:endParaRPr lang="en-GB" sz="2400" dirty="0"/>
                    </a:p>
                  </a:txBody>
                  <a:tcPr anchor="ctr"/>
                </a:tc>
                <a:tc>
                  <a:txBody>
                    <a:bodyPr/>
                    <a:lstStyle/>
                    <a:p>
                      <a:pPr algn="ctr"/>
                      <a:r>
                        <a:rPr lang="en-GB" sz="2400" dirty="0" err="1" smtClean="0"/>
                        <a:t>Prefiero</a:t>
                      </a:r>
                      <a:endParaRPr lang="en-GB" sz="2400" dirty="0"/>
                    </a:p>
                  </a:txBody>
                  <a:tcPr anchor="ctr"/>
                </a:tc>
              </a:tr>
              <a:tr h="843501">
                <a:tc>
                  <a:txBody>
                    <a:bodyPr/>
                    <a:lstStyle/>
                    <a:p>
                      <a:pPr algn="ctr"/>
                      <a:r>
                        <a:rPr lang="en-GB" sz="2400" dirty="0" err="1" smtClean="0"/>
                        <a:t>porque</a:t>
                      </a:r>
                      <a:endParaRPr lang="en-GB" sz="2400" dirty="0"/>
                    </a:p>
                  </a:txBody>
                  <a:tcPr anchor="ctr"/>
                </a:tc>
                <a:tc>
                  <a:txBody>
                    <a:bodyPr/>
                    <a:lstStyle/>
                    <a:p>
                      <a:pPr algn="ctr"/>
                      <a:r>
                        <a:rPr lang="en-GB" sz="2400" dirty="0" err="1" smtClean="0"/>
                        <a:t>trata</a:t>
                      </a:r>
                      <a:r>
                        <a:rPr lang="en-GB" sz="2400" dirty="0" smtClean="0"/>
                        <a:t> de</a:t>
                      </a:r>
                      <a:endParaRPr lang="en-GB" sz="2400" dirty="0"/>
                    </a:p>
                  </a:txBody>
                  <a:tcPr anchor="ctr"/>
                </a:tc>
                <a:tc>
                  <a:txBody>
                    <a:bodyPr/>
                    <a:lstStyle/>
                    <a:p>
                      <a:pPr algn="ctr"/>
                      <a:r>
                        <a:rPr lang="en-GB" sz="2400" dirty="0" smtClean="0"/>
                        <a:t>No me </a:t>
                      </a:r>
                      <a:r>
                        <a:rPr lang="en-GB" sz="2400" dirty="0" err="1" smtClean="0"/>
                        <a:t>gusta</a:t>
                      </a:r>
                      <a:r>
                        <a:rPr lang="en-GB" sz="2400" b="1" dirty="0" err="1" smtClean="0"/>
                        <a:t>n</a:t>
                      </a:r>
                      <a:r>
                        <a:rPr lang="en-GB" sz="2400" dirty="0" smtClean="0"/>
                        <a:t> </a:t>
                      </a:r>
                      <a:r>
                        <a:rPr lang="en-GB" sz="2400" dirty="0" err="1" smtClean="0"/>
                        <a:t>tanto</a:t>
                      </a:r>
                      <a:endParaRPr lang="en-GB" sz="2400" dirty="0"/>
                    </a:p>
                  </a:txBody>
                  <a:tcPr anchor="ctr"/>
                </a:tc>
              </a:tr>
              <a:tr h="565841">
                <a:tc>
                  <a:txBody>
                    <a:bodyPr/>
                    <a:lstStyle/>
                    <a:p>
                      <a:pPr algn="ctr"/>
                      <a:r>
                        <a:rPr lang="en-GB" sz="2400" dirty="0" smtClean="0"/>
                        <a:t>A mi </a:t>
                      </a:r>
                      <a:r>
                        <a:rPr lang="en-GB" sz="2400" dirty="0" err="1" smtClean="0"/>
                        <a:t>madre</a:t>
                      </a:r>
                      <a:endParaRPr lang="en-GB" sz="2400" dirty="0"/>
                    </a:p>
                  </a:txBody>
                  <a:tcPr anchor="ctr"/>
                </a:tc>
                <a:tc>
                  <a:txBody>
                    <a:bodyPr/>
                    <a:lstStyle/>
                    <a:p>
                      <a:pPr algn="ctr"/>
                      <a:r>
                        <a:rPr lang="en-GB" sz="2400" dirty="0" err="1" smtClean="0"/>
                        <a:t>una</a:t>
                      </a:r>
                      <a:r>
                        <a:rPr lang="en-GB" sz="2400" dirty="0" smtClean="0"/>
                        <a:t> </a:t>
                      </a:r>
                      <a:r>
                        <a:rPr lang="en-GB" sz="2400" dirty="0" err="1" smtClean="0"/>
                        <a:t>telenovela</a:t>
                      </a:r>
                      <a:endParaRPr lang="en-GB" sz="2400" dirty="0"/>
                    </a:p>
                  </a:txBody>
                  <a:tcPr anchor="ctr"/>
                </a:tc>
                <a:tc>
                  <a:txBody>
                    <a:bodyPr/>
                    <a:lstStyle/>
                    <a:p>
                      <a:pPr algn="ctr"/>
                      <a:r>
                        <a:rPr lang="en-GB" sz="2400" dirty="0" smtClean="0"/>
                        <a:t>tonto</a:t>
                      </a:r>
                      <a:br>
                        <a:rPr lang="en-GB" sz="2400" dirty="0" smtClean="0"/>
                      </a:br>
                      <a:r>
                        <a:rPr lang="en-GB" sz="2400" dirty="0" smtClean="0"/>
                        <a:t>(a/</a:t>
                      </a:r>
                      <a:r>
                        <a:rPr lang="en-GB" sz="2400" dirty="0" err="1" smtClean="0"/>
                        <a:t>os</a:t>
                      </a:r>
                      <a:r>
                        <a:rPr lang="en-GB" sz="2400" dirty="0" smtClean="0"/>
                        <a:t>/as)</a:t>
                      </a:r>
                      <a:endParaRPr lang="en-GB" sz="2400" dirty="0"/>
                    </a:p>
                  </a:txBody>
                  <a:tcPr anchor="ct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5445224"/>
            <a:ext cx="1246689" cy="124083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5348088"/>
            <a:ext cx="1303567" cy="1337972"/>
          </a:xfrm>
          <a:prstGeom prst="rect">
            <a:avLst/>
          </a:prstGeom>
        </p:spPr>
      </p:pic>
      <p:pic>
        <p:nvPicPr>
          <p:cNvPr id="5" name="Picture 8" descr="MCj0136689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5510845"/>
            <a:ext cx="1376705" cy="11095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Cj040772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188640"/>
            <a:ext cx="1123242" cy="1123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5331722"/>
            <a:ext cx="1008112" cy="13707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MCj0311866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206" y="3645024"/>
            <a:ext cx="991190" cy="9900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MCj0136701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490" y="2060848"/>
            <a:ext cx="1132710" cy="8321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j039667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1385" y="1716698"/>
            <a:ext cx="978011" cy="10022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CBS01654_00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31806" y="233089"/>
            <a:ext cx="1159124" cy="10063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MMj028358000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682622" y="305128"/>
            <a:ext cx="1337868" cy="10622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eletubbi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29778" y="3501008"/>
            <a:ext cx="914135" cy="139036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a:grpSpLocks/>
          </p:cNvGrpSpPr>
          <p:nvPr/>
        </p:nvGrpSpPr>
        <p:grpSpPr bwMode="auto">
          <a:xfrm>
            <a:off x="2665157" y="245307"/>
            <a:ext cx="1194866" cy="1008112"/>
            <a:chOff x="4377" y="1435"/>
            <a:chExt cx="1242" cy="1050"/>
          </a:xfrm>
        </p:grpSpPr>
        <p:pic>
          <p:nvPicPr>
            <p:cNvPr id="15" name="Picture 14" descr="murd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77" y="1616"/>
              <a:ext cx="1242" cy="8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3vptmmnc[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04" y="1435"/>
              <a:ext cx="821" cy="5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9989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95288" y="2205038"/>
          <a:ext cx="8569325" cy="4419602"/>
        </p:xfrm>
        <a:graphic>
          <a:graphicData uri="http://schemas.openxmlformats.org/drawingml/2006/table">
            <a:tbl>
              <a:tblPr/>
              <a:tblGrid>
                <a:gridCol w="1728787"/>
                <a:gridCol w="1727200"/>
                <a:gridCol w="1649413"/>
                <a:gridCol w="1714500"/>
                <a:gridCol w="1749425"/>
              </a:tblGrid>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um...zu...</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schwerer als</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leicht</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aufstehen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es würde...geben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man darf (nicht/kein(e))</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wir müssen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streng</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nicht leiden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Mobbing</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200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dreckig</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meiner Meinung nach</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AGs</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...fällt mir/fallen mir</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gestern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letzte Woche</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Deutschland</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Schulregeln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weder…noch…</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können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Mittagspause</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gute Noten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vielleicht</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Schuluniform</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Gang</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88104" name="TextBox 3"/>
          <p:cNvSpPr txBox="1">
            <a:spLocks noChangeArrowheads="1"/>
          </p:cNvSpPr>
          <p:nvPr/>
        </p:nvSpPr>
        <p:spPr bwMode="auto">
          <a:xfrm>
            <a:off x="357188" y="249238"/>
            <a:ext cx="85010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u="sng">
                <a:latin typeface="Calibri" pitchFamily="34" charset="0"/>
                <a:cs typeface="Calibri" pitchFamily="34" charset="0"/>
              </a:rPr>
              <a:t>Spend the Words</a:t>
            </a:r>
          </a:p>
          <a:p>
            <a:pPr eaLnBrk="1" hangingPunct="1"/>
            <a:r>
              <a:rPr lang="en-GB" b="1">
                <a:latin typeface="Calibri" pitchFamily="34" charset="0"/>
                <a:cs typeface="Calibri" pitchFamily="34" charset="0"/>
              </a:rPr>
              <a:t>Take it in turns to ask and answer the same questions as before. This time, rather than speaking for as long as you can, you need to try and include the words below and ‘spend’ the words as you answer your 5 questions. Your partner will cross them off as you use them and you need to do the same for your partner. The first to use up all the words is the winner. </a:t>
            </a:r>
          </a:p>
        </p:txBody>
      </p:sp>
    </p:spTree>
    <p:extLst>
      <p:ext uri="{BB962C8B-B14F-4D97-AF65-F5344CB8AC3E}">
        <p14:creationId xmlns:p14="http://schemas.microsoft.com/office/powerpoint/2010/main" val="2694080913"/>
      </p:ext>
    </p:extLst>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86787746"/>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23</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JUST A MINUTE! (GROUPS)</a:t>
            </a: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406707522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64" descr="j02977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88900"/>
            <a:ext cx="1069975"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160" descr="NA0145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725" y="5661025"/>
            <a:ext cx="100806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AutoShape 68"/>
          <p:cNvSpPr>
            <a:spLocks noChangeArrowheads="1"/>
          </p:cNvSpPr>
          <p:nvPr/>
        </p:nvSpPr>
        <p:spPr bwMode="auto">
          <a:xfrm>
            <a:off x="3419475" y="3284538"/>
            <a:ext cx="533400" cy="457200"/>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grpSp>
        <p:nvGrpSpPr>
          <p:cNvPr id="2" name="Group 69"/>
          <p:cNvGrpSpPr>
            <a:grpSpLocks/>
          </p:cNvGrpSpPr>
          <p:nvPr/>
        </p:nvGrpSpPr>
        <p:grpSpPr bwMode="auto">
          <a:xfrm>
            <a:off x="3419475" y="3284538"/>
            <a:ext cx="533400" cy="457200"/>
            <a:chOff x="480" y="1248"/>
            <a:chExt cx="336" cy="288"/>
          </a:xfrm>
        </p:grpSpPr>
        <p:sp>
          <p:nvSpPr>
            <p:cNvPr id="79970" name="AutoShape 70"/>
            <p:cNvSpPr>
              <a:spLocks noChangeArrowheads="1"/>
            </p:cNvSpPr>
            <p:nvPr/>
          </p:nvSpPr>
          <p:spPr bwMode="auto">
            <a:xfrm>
              <a:off x="480"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71" name="Oval 71"/>
            <p:cNvSpPr>
              <a:spLocks noChangeArrowheads="1"/>
            </p:cNvSpPr>
            <p:nvPr/>
          </p:nvSpPr>
          <p:spPr bwMode="auto">
            <a:xfrm>
              <a:off x="576"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sp>
        <p:nvSpPr>
          <p:cNvPr id="4168" name="AutoShape 72">
            <a:hlinkClick r:id="" action="ppaction://noaction" highlightClick="1"/>
          </p:cNvPr>
          <p:cNvSpPr>
            <a:spLocks noChangeArrowheads="1"/>
          </p:cNvSpPr>
          <p:nvPr/>
        </p:nvSpPr>
        <p:spPr bwMode="auto">
          <a:xfrm>
            <a:off x="4427538" y="3068638"/>
            <a:ext cx="863600" cy="792162"/>
          </a:xfrm>
          <a:prstGeom prst="actionButtonHelp">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atin typeface="Calibri" pitchFamily="34" charset="0"/>
            </a:endParaRPr>
          </a:p>
        </p:txBody>
      </p:sp>
      <p:grpSp>
        <p:nvGrpSpPr>
          <p:cNvPr id="3" name="Group 73"/>
          <p:cNvGrpSpPr>
            <a:grpSpLocks/>
          </p:cNvGrpSpPr>
          <p:nvPr/>
        </p:nvGrpSpPr>
        <p:grpSpPr bwMode="auto">
          <a:xfrm>
            <a:off x="3419475" y="3284538"/>
            <a:ext cx="533400" cy="457200"/>
            <a:chOff x="2688" y="1248"/>
            <a:chExt cx="336" cy="288"/>
          </a:xfrm>
        </p:grpSpPr>
        <p:sp>
          <p:nvSpPr>
            <p:cNvPr id="79966" name="AutoShape 74"/>
            <p:cNvSpPr>
              <a:spLocks noChangeArrowheads="1"/>
            </p:cNvSpPr>
            <p:nvPr/>
          </p:nvSpPr>
          <p:spPr bwMode="auto">
            <a:xfrm>
              <a:off x="2688"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67" name="Oval 75"/>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68" name="Oval 76"/>
            <p:cNvSpPr>
              <a:spLocks noChangeArrowheads="1"/>
            </p:cNvSpPr>
            <p:nvPr/>
          </p:nvSpPr>
          <p:spPr bwMode="auto">
            <a:xfrm>
              <a:off x="2784"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69" name="Oval 77"/>
            <p:cNvSpPr>
              <a:spLocks noChangeArrowheads="1"/>
            </p:cNvSpPr>
            <p:nvPr/>
          </p:nvSpPr>
          <p:spPr bwMode="auto">
            <a:xfrm>
              <a:off x="2832"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4" name="Group 78"/>
          <p:cNvGrpSpPr>
            <a:grpSpLocks/>
          </p:cNvGrpSpPr>
          <p:nvPr/>
        </p:nvGrpSpPr>
        <p:grpSpPr bwMode="auto">
          <a:xfrm>
            <a:off x="3419475" y="3284538"/>
            <a:ext cx="533400" cy="457200"/>
            <a:chOff x="1584" y="1248"/>
            <a:chExt cx="336" cy="288"/>
          </a:xfrm>
        </p:grpSpPr>
        <p:sp>
          <p:nvSpPr>
            <p:cNvPr id="79963" name="AutoShape 79"/>
            <p:cNvSpPr>
              <a:spLocks noChangeArrowheads="1"/>
            </p:cNvSpPr>
            <p:nvPr/>
          </p:nvSpPr>
          <p:spPr bwMode="auto">
            <a:xfrm>
              <a:off x="1584"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64" name="Oval 80"/>
            <p:cNvSpPr>
              <a:spLocks noChangeArrowheads="1"/>
            </p:cNvSpPr>
            <p:nvPr/>
          </p:nvSpPr>
          <p:spPr bwMode="auto">
            <a:xfrm>
              <a:off x="1632"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65" name="Oval 81"/>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5" name="Group 82"/>
          <p:cNvGrpSpPr>
            <a:grpSpLocks/>
          </p:cNvGrpSpPr>
          <p:nvPr/>
        </p:nvGrpSpPr>
        <p:grpSpPr bwMode="auto">
          <a:xfrm>
            <a:off x="3419475" y="3284538"/>
            <a:ext cx="533400" cy="457200"/>
            <a:chOff x="4944" y="1248"/>
            <a:chExt cx="336" cy="288"/>
          </a:xfrm>
        </p:grpSpPr>
        <p:sp>
          <p:nvSpPr>
            <p:cNvPr id="79957" name="AutoShape 83"/>
            <p:cNvSpPr>
              <a:spLocks noChangeArrowheads="1"/>
            </p:cNvSpPr>
            <p:nvPr/>
          </p:nvSpPr>
          <p:spPr bwMode="auto">
            <a:xfrm>
              <a:off x="4944"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58" name="Oval 84"/>
            <p:cNvSpPr>
              <a:spLocks noChangeArrowheads="1"/>
            </p:cNvSpPr>
            <p:nvPr/>
          </p:nvSpPr>
          <p:spPr bwMode="auto">
            <a:xfrm>
              <a:off x="4992"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59" name="Oval 85"/>
            <p:cNvSpPr>
              <a:spLocks noChangeArrowheads="1"/>
            </p:cNvSpPr>
            <p:nvPr/>
          </p:nvSpPr>
          <p:spPr bwMode="auto">
            <a:xfrm>
              <a:off x="4992"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60" name="Oval 86"/>
            <p:cNvSpPr>
              <a:spLocks noChangeArrowheads="1"/>
            </p:cNvSpPr>
            <p:nvPr/>
          </p:nvSpPr>
          <p:spPr bwMode="auto">
            <a:xfrm>
              <a:off x="5136"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61" name="Oval 87"/>
            <p:cNvSpPr>
              <a:spLocks noChangeArrowheads="1"/>
            </p:cNvSpPr>
            <p:nvPr/>
          </p:nvSpPr>
          <p:spPr bwMode="auto">
            <a:xfrm>
              <a:off x="5136"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62" name="Oval 88"/>
            <p:cNvSpPr>
              <a:spLocks noChangeArrowheads="1"/>
            </p:cNvSpPr>
            <p:nvPr/>
          </p:nvSpPr>
          <p:spPr bwMode="auto">
            <a:xfrm>
              <a:off x="5088"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6" name="Group 89"/>
          <p:cNvGrpSpPr>
            <a:grpSpLocks/>
          </p:cNvGrpSpPr>
          <p:nvPr/>
        </p:nvGrpSpPr>
        <p:grpSpPr bwMode="auto">
          <a:xfrm>
            <a:off x="3419475" y="3284538"/>
            <a:ext cx="533400" cy="457200"/>
            <a:chOff x="480" y="1248"/>
            <a:chExt cx="336" cy="288"/>
          </a:xfrm>
        </p:grpSpPr>
        <p:sp>
          <p:nvSpPr>
            <p:cNvPr id="79955" name="AutoShape 90"/>
            <p:cNvSpPr>
              <a:spLocks noChangeArrowheads="1"/>
            </p:cNvSpPr>
            <p:nvPr/>
          </p:nvSpPr>
          <p:spPr bwMode="auto">
            <a:xfrm>
              <a:off x="480"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56" name="Oval 91"/>
            <p:cNvSpPr>
              <a:spLocks noChangeArrowheads="1"/>
            </p:cNvSpPr>
            <p:nvPr/>
          </p:nvSpPr>
          <p:spPr bwMode="auto">
            <a:xfrm>
              <a:off x="576"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7" name="Group 92"/>
          <p:cNvGrpSpPr>
            <a:grpSpLocks/>
          </p:cNvGrpSpPr>
          <p:nvPr/>
        </p:nvGrpSpPr>
        <p:grpSpPr bwMode="auto">
          <a:xfrm>
            <a:off x="3419475" y="3284538"/>
            <a:ext cx="533400" cy="457200"/>
            <a:chOff x="576" y="3648"/>
            <a:chExt cx="336" cy="288"/>
          </a:xfrm>
        </p:grpSpPr>
        <p:sp>
          <p:nvSpPr>
            <p:cNvPr id="79948" name="AutoShape 93"/>
            <p:cNvSpPr>
              <a:spLocks noChangeArrowheads="1"/>
            </p:cNvSpPr>
            <p:nvPr/>
          </p:nvSpPr>
          <p:spPr bwMode="auto">
            <a:xfrm>
              <a:off x="576" y="36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49" name="Oval 94"/>
            <p:cNvSpPr>
              <a:spLocks noChangeArrowheads="1"/>
            </p:cNvSpPr>
            <p:nvPr/>
          </p:nvSpPr>
          <p:spPr bwMode="auto">
            <a:xfrm>
              <a:off x="720" y="38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50" name="Oval 95"/>
            <p:cNvSpPr>
              <a:spLocks noChangeArrowheads="1"/>
            </p:cNvSpPr>
            <p:nvPr/>
          </p:nvSpPr>
          <p:spPr bwMode="auto">
            <a:xfrm>
              <a:off x="624" y="38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51" name="Oval 96"/>
            <p:cNvSpPr>
              <a:spLocks noChangeArrowheads="1"/>
            </p:cNvSpPr>
            <p:nvPr/>
          </p:nvSpPr>
          <p:spPr bwMode="auto">
            <a:xfrm>
              <a:off x="720" y="37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52" name="Oval 97"/>
            <p:cNvSpPr>
              <a:spLocks noChangeArrowheads="1"/>
            </p:cNvSpPr>
            <p:nvPr/>
          </p:nvSpPr>
          <p:spPr bwMode="auto">
            <a:xfrm>
              <a:off x="624" y="37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53" name="Oval 98"/>
            <p:cNvSpPr>
              <a:spLocks noChangeArrowheads="1"/>
            </p:cNvSpPr>
            <p:nvPr/>
          </p:nvSpPr>
          <p:spPr bwMode="auto">
            <a:xfrm>
              <a:off x="720" y="37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54" name="Oval 99"/>
            <p:cNvSpPr>
              <a:spLocks noChangeArrowheads="1"/>
            </p:cNvSpPr>
            <p:nvPr/>
          </p:nvSpPr>
          <p:spPr bwMode="auto">
            <a:xfrm>
              <a:off x="624" y="37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8" name="Group 100"/>
          <p:cNvGrpSpPr>
            <a:grpSpLocks/>
          </p:cNvGrpSpPr>
          <p:nvPr/>
        </p:nvGrpSpPr>
        <p:grpSpPr bwMode="auto">
          <a:xfrm>
            <a:off x="3419475" y="3284538"/>
            <a:ext cx="533400" cy="457200"/>
            <a:chOff x="3792" y="1248"/>
            <a:chExt cx="336" cy="288"/>
          </a:xfrm>
        </p:grpSpPr>
        <p:sp>
          <p:nvSpPr>
            <p:cNvPr id="79943" name="AutoShape 101"/>
            <p:cNvSpPr>
              <a:spLocks noChangeArrowheads="1"/>
            </p:cNvSpPr>
            <p:nvPr/>
          </p:nvSpPr>
          <p:spPr bwMode="auto">
            <a:xfrm>
              <a:off x="3792"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44" name="Oval 102"/>
            <p:cNvSpPr>
              <a:spLocks noChangeArrowheads="1"/>
            </p:cNvSpPr>
            <p:nvPr/>
          </p:nvSpPr>
          <p:spPr bwMode="auto">
            <a:xfrm>
              <a:off x="3984"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45" name="Oval 103"/>
            <p:cNvSpPr>
              <a:spLocks noChangeArrowheads="1"/>
            </p:cNvSpPr>
            <p:nvPr/>
          </p:nvSpPr>
          <p:spPr bwMode="auto">
            <a:xfrm>
              <a:off x="3840"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46" name="Oval 104"/>
            <p:cNvSpPr>
              <a:spLocks noChangeArrowheads="1"/>
            </p:cNvSpPr>
            <p:nvPr/>
          </p:nvSpPr>
          <p:spPr bwMode="auto">
            <a:xfrm>
              <a:off x="3984"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47" name="Oval 105"/>
            <p:cNvSpPr>
              <a:spLocks noChangeArrowheads="1"/>
            </p:cNvSpPr>
            <p:nvPr/>
          </p:nvSpPr>
          <p:spPr bwMode="auto">
            <a:xfrm>
              <a:off x="3840"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79885" name="Group 106"/>
          <p:cNvGrpSpPr>
            <a:grpSpLocks/>
          </p:cNvGrpSpPr>
          <p:nvPr/>
        </p:nvGrpSpPr>
        <p:grpSpPr bwMode="auto">
          <a:xfrm>
            <a:off x="228600" y="228600"/>
            <a:ext cx="8686800" cy="6400800"/>
            <a:chOff x="144" y="144"/>
            <a:chExt cx="5472" cy="4032"/>
          </a:xfrm>
        </p:grpSpPr>
        <p:sp>
          <p:nvSpPr>
            <p:cNvPr id="79903" name="AutoShape 107"/>
            <p:cNvSpPr>
              <a:spLocks noChangeArrowheads="1"/>
            </p:cNvSpPr>
            <p:nvPr/>
          </p:nvSpPr>
          <p:spPr bwMode="auto">
            <a:xfrm>
              <a:off x="144" y="144"/>
              <a:ext cx="5472" cy="4032"/>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latin typeface="Calibri" pitchFamily="34" charset="0"/>
              </a:endParaRPr>
            </a:p>
          </p:txBody>
        </p:sp>
        <p:sp>
          <p:nvSpPr>
            <p:cNvPr id="79904" name="AutoShape 108"/>
            <p:cNvSpPr>
              <a:spLocks noChangeArrowheads="1"/>
            </p:cNvSpPr>
            <p:nvPr/>
          </p:nvSpPr>
          <p:spPr bwMode="auto">
            <a:xfrm>
              <a:off x="1008" y="864"/>
              <a:ext cx="3744" cy="264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latin typeface="Calibri" pitchFamily="34" charset="0"/>
              </a:endParaRPr>
            </a:p>
          </p:txBody>
        </p:sp>
        <p:sp>
          <p:nvSpPr>
            <p:cNvPr id="79905" name="Line 109"/>
            <p:cNvSpPr>
              <a:spLocks noChangeShapeType="1"/>
            </p:cNvSpPr>
            <p:nvPr/>
          </p:nvSpPr>
          <p:spPr bwMode="auto">
            <a:xfrm>
              <a:off x="1200" y="144"/>
              <a:ext cx="0" cy="81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06" name="Line 110"/>
            <p:cNvSpPr>
              <a:spLocks noChangeShapeType="1"/>
            </p:cNvSpPr>
            <p:nvPr/>
          </p:nvSpPr>
          <p:spPr bwMode="auto">
            <a:xfrm>
              <a:off x="2016" y="144"/>
              <a:ext cx="0"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07" name="Line 111"/>
            <p:cNvSpPr>
              <a:spLocks noChangeShapeType="1"/>
            </p:cNvSpPr>
            <p:nvPr/>
          </p:nvSpPr>
          <p:spPr bwMode="auto">
            <a:xfrm>
              <a:off x="144" y="816"/>
              <a:ext cx="912" cy="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08" name="Line 112"/>
            <p:cNvSpPr>
              <a:spLocks noChangeShapeType="1"/>
            </p:cNvSpPr>
            <p:nvPr/>
          </p:nvSpPr>
          <p:spPr bwMode="auto">
            <a:xfrm>
              <a:off x="144" y="1680"/>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09" name="Line 113"/>
            <p:cNvSpPr>
              <a:spLocks noChangeShapeType="1"/>
            </p:cNvSpPr>
            <p:nvPr/>
          </p:nvSpPr>
          <p:spPr bwMode="auto">
            <a:xfrm>
              <a:off x="144" y="2448"/>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0" name="Line 114"/>
            <p:cNvSpPr>
              <a:spLocks noChangeShapeType="1"/>
            </p:cNvSpPr>
            <p:nvPr/>
          </p:nvSpPr>
          <p:spPr bwMode="auto">
            <a:xfrm flipV="1">
              <a:off x="144" y="3120"/>
              <a:ext cx="864"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1" name="Line 115"/>
            <p:cNvSpPr>
              <a:spLocks noChangeShapeType="1"/>
            </p:cNvSpPr>
            <p:nvPr/>
          </p:nvSpPr>
          <p:spPr bwMode="auto">
            <a:xfrm flipH="1">
              <a:off x="480" y="3408"/>
              <a:ext cx="72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2" name="Line 116"/>
            <p:cNvSpPr>
              <a:spLocks noChangeShapeType="1"/>
            </p:cNvSpPr>
            <p:nvPr/>
          </p:nvSpPr>
          <p:spPr bwMode="auto">
            <a:xfrm>
              <a:off x="1632" y="3504"/>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3" name="Line 117"/>
            <p:cNvSpPr>
              <a:spLocks noChangeShapeType="1"/>
            </p:cNvSpPr>
            <p:nvPr/>
          </p:nvSpPr>
          <p:spPr bwMode="auto">
            <a:xfrm>
              <a:off x="2400" y="3504"/>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4" name="Line 118"/>
            <p:cNvSpPr>
              <a:spLocks noChangeShapeType="1"/>
            </p:cNvSpPr>
            <p:nvPr/>
          </p:nvSpPr>
          <p:spPr bwMode="auto">
            <a:xfrm>
              <a:off x="3216" y="3504"/>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5" name="Line 119"/>
            <p:cNvSpPr>
              <a:spLocks noChangeShapeType="1"/>
            </p:cNvSpPr>
            <p:nvPr/>
          </p:nvSpPr>
          <p:spPr bwMode="auto">
            <a:xfrm>
              <a:off x="3984" y="3504"/>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6" name="Line 120"/>
            <p:cNvSpPr>
              <a:spLocks noChangeShapeType="1"/>
            </p:cNvSpPr>
            <p:nvPr/>
          </p:nvSpPr>
          <p:spPr bwMode="auto">
            <a:xfrm>
              <a:off x="4560" y="3408"/>
              <a:ext cx="480" cy="7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7" name="Line 121"/>
            <p:cNvSpPr>
              <a:spLocks noChangeShapeType="1"/>
            </p:cNvSpPr>
            <p:nvPr/>
          </p:nvSpPr>
          <p:spPr bwMode="auto">
            <a:xfrm>
              <a:off x="4752" y="3120"/>
              <a:ext cx="864"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8" name="Line 122"/>
            <p:cNvSpPr>
              <a:spLocks noChangeShapeType="1"/>
            </p:cNvSpPr>
            <p:nvPr/>
          </p:nvSpPr>
          <p:spPr bwMode="auto">
            <a:xfrm>
              <a:off x="4752" y="2448"/>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9" name="Line 123"/>
            <p:cNvSpPr>
              <a:spLocks noChangeShapeType="1"/>
            </p:cNvSpPr>
            <p:nvPr/>
          </p:nvSpPr>
          <p:spPr bwMode="auto">
            <a:xfrm>
              <a:off x="4752" y="1728"/>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20" name="Line 124"/>
            <p:cNvSpPr>
              <a:spLocks noChangeShapeType="1"/>
            </p:cNvSpPr>
            <p:nvPr/>
          </p:nvSpPr>
          <p:spPr bwMode="auto">
            <a:xfrm flipV="1">
              <a:off x="4752" y="1008"/>
              <a:ext cx="864"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21" name="Line 125"/>
            <p:cNvSpPr>
              <a:spLocks noChangeShapeType="1"/>
            </p:cNvSpPr>
            <p:nvPr/>
          </p:nvSpPr>
          <p:spPr bwMode="auto">
            <a:xfrm flipH="1">
              <a:off x="4416" y="144"/>
              <a:ext cx="432"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22" name="Line 126"/>
            <p:cNvSpPr>
              <a:spLocks noChangeShapeType="1"/>
            </p:cNvSpPr>
            <p:nvPr/>
          </p:nvSpPr>
          <p:spPr bwMode="auto">
            <a:xfrm>
              <a:off x="2832" y="144"/>
              <a:ext cx="0"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23" name="Line 127"/>
            <p:cNvSpPr>
              <a:spLocks noChangeShapeType="1"/>
            </p:cNvSpPr>
            <p:nvPr/>
          </p:nvSpPr>
          <p:spPr bwMode="auto">
            <a:xfrm>
              <a:off x="3696" y="144"/>
              <a:ext cx="0"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24" name="WordArt 128"/>
            <p:cNvSpPr>
              <a:spLocks noChangeArrowheads="1" noChangeShapeType="1" noTextEdit="1"/>
            </p:cNvSpPr>
            <p:nvPr/>
          </p:nvSpPr>
          <p:spPr bwMode="auto">
            <a:xfrm>
              <a:off x="1056" y="192"/>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a:t>
              </a:r>
            </a:p>
          </p:txBody>
        </p:sp>
        <p:sp>
          <p:nvSpPr>
            <p:cNvPr id="79925" name="WordArt 129"/>
            <p:cNvSpPr>
              <a:spLocks noChangeArrowheads="1" noChangeShapeType="1" noTextEdit="1"/>
            </p:cNvSpPr>
            <p:nvPr/>
          </p:nvSpPr>
          <p:spPr bwMode="auto">
            <a:xfrm>
              <a:off x="1872" y="192"/>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2</a:t>
              </a:r>
            </a:p>
          </p:txBody>
        </p:sp>
        <p:sp>
          <p:nvSpPr>
            <p:cNvPr id="79926" name="WordArt 130"/>
            <p:cNvSpPr>
              <a:spLocks noChangeArrowheads="1" noChangeShapeType="1" noTextEdit="1"/>
            </p:cNvSpPr>
            <p:nvPr/>
          </p:nvSpPr>
          <p:spPr bwMode="auto">
            <a:xfrm>
              <a:off x="2688" y="192"/>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3</a:t>
              </a:r>
            </a:p>
          </p:txBody>
        </p:sp>
        <p:sp>
          <p:nvSpPr>
            <p:cNvPr id="79927" name="WordArt 131"/>
            <p:cNvSpPr>
              <a:spLocks noChangeArrowheads="1" noChangeShapeType="1" noTextEdit="1"/>
            </p:cNvSpPr>
            <p:nvPr/>
          </p:nvSpPr>
          <p:spPr bwMode="auto">
            <a:xfrm>
              <a:off x="3552" y="192"/>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4</a:t>
              </a:r>
            </a:p>
          </p:txBody>
        </p:sp>
        <p:sp>
          <p:nvSpPr>
            <p:cNvPr id="79928" name="WordArt 132"/>
            <p:cNvSpPr>
              <a:spLocks noChangeArrowheads="1" noChangeShapeType="1" noTextEdit="1"/>
            </p:cNvSpPr>
            <p:nvPr/>
          </p:nvSpPr>
          <p:spPr bwMode="auto">
            <a:xfrm>
              <a:off x="4560" y="192"/>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5</a:t>
              </a:r>
            </a:p>
          </p:txBody>
        </p:sp>
        <p:sp>
          <p:nvSpPr>
            <p:cNvPr id="79929" name="WordArt 133"/>
            <p:cNvSpPr>
              <a:spLocks noChangeArrowheads="1" noChangeShapeType="1" noTextEdit="1"/>
            </p:cNvSpPr>
            <p:nvPr/>
          </p:nvSpPr>
          <p:spPr bwMode="auto">
            <a:xfrm>
              <a:off x="5472" y="768"/>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6</a:t>
              </a:r>
            </a:p>
          </p:txBody>
        </p:sp>
        <p:sp>
          <p:nvSpPr>
            <p:cNvPr id="79930" name="WordArt 134"/>
            <p:cNvSpPr>
              <a:spLocks noChangeArrowheads="1" noChangeShapeType="1" noTextEdit="1"/>
            </p:cNvSpPr>
            <p:nvPr/>
          </p:nvSpPr>
          <p:spPr bwMode="auto">
            <a:xfrm>
              <a:off x="5472" y="1488"/>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7</a:t>
              </a:r>
            </a:p>
          </p:txBody>
        </p:sp>
        <p:sp>
          <p:nvSpPr>
            <p:cNvPr id="79931" name="WordArt 135"/>
            <p:cNvSpPr>
              <a:spLocks noChangeArrowheads="1" noChangeShapeType="1" noTextEdit="1"/>
            </p:cNvSpPr>
            <p:nvPr/>
          </p:nvSpPr>
          <p:spPr bwMode="auto">
            <a:xfrm>
              <a:off x="5472" y="2160"/>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8</a:t>
              </a:r>
            </a:p>
          </p:txBody>
        </p:sp>
        <p:sp>
          <p:nvSpPr>
            <p:cNvPr id="79932" name="WordArt 136"/>
            <p:cNvSpPr>
              <a:spLocks noChangeArrowheads="1" noChangeShapeType="1" noTextEdit="1"/>
            </p:cNvSpPr>
            <p:nvPr/>
          </p:nvSpPr>
          <p:spPr bwMode="auto">
            <a:xfrm>
              <a:off x="5472" y="2976"/>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9</a:t>
              </a:r>
            </a:p>
          </p:txBody>
        </p:sp>
        <p:sp>
          <p:nvSpPr>
            <p:cNvPr id="79933" name="WordArt 137"/>
            <p:cNvSpPr>
              <a:spLocks noChangeArrowheads="1" noChangeShapeType="1" noTextEdit="1"/>
            </p:cNvSpPr>
            <p:nvPr/>
          </p:nvSpPr>
          <p:spPr bwMode="auto">
            <a:xfrm>
              <a:off x="5040" y="3888"/>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10</a:t>
              </a:r>
            </a:p>
          </p:txBody>
        </p:sp>
        <p:sp>
          <p:nvSpPr>
            <p:cNvPr id="79934" name="WordArt 138"/>
            <p:cNvSpPr>
              <a:spLocks noChangeArrowheads="1" noChangeShapeType="1" noTextEdit="1"/>
            </p:cNvSpPr>
            <p:nvPr/>
          </p:nvSpPr>
          <p:spPr bwMode="auto">
            <a:xfrm>
              <a:off x="4032" y="3936"/>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11</a:t>
              </a:r>
            </a:p>
          </p:txBody>
        </p:sp>
        <p:sp>
          <p:nvSpPr>
            <p:cNvPr id="79935" name="WordArt 139"/>
            <p:cNvSpPr>
              <a:spLocks noChangeArrowheads="1" noChangeShapeType="1" noTextEdit="1"/>
            </p:cNvSpPr>
            <p:nvPr/>
          </p:nvSpPr>
          <p:spPr bwMode="auto">
            <a:xfrm>
              <a:off x="3264" y="3936"/>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12</a:t>
              </a:r>
            </a:p>
          </p:txBody>
        </p:sp>
        <p:sp>
          <p:nvSpPr>
            <p:cNvPr id="79936" name="WordArt 140"/>
            <p:cNvSpPr>
              <a:spLocks noChangeArrowheads="1" noChangeShapeType="1" noTextEdit="1"/>
            </p:cNvSpPr>
            <p:nvPr/>
          </p:nvSpPr>
          <p:spPr bwMode="auto">
            <a:xfrm>
              <a:off x="2448" y="3936"/>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13</a:t>
              </a:r>
            </a:p>
          </p:txBody>
        </p:sp>
        <p:sp>
          <p:nvSpPr>
            <p:cNvPr id="79937" name="WordArt 141"/>
            <p:cNvSpPr>
              <a:spLocks noChangeArrowheads="1" noChangeShapeType="1" noTextEdit="1"/>
            </p:cNvSpPr>
            <p:nvPr/>
          </p:nvSpPr>
          <p:spPr bwMode="auto">
            <a:xfrm>
              <a:off x="1680" y="3936"/>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14</a:t>
              </a:r>
            </a:p>
          </p:txBody>
        </p:sp>
        <p:sp>
          <p:nvSpPr>
            <p:cNvPr id="79938" name="WordArt 142"/>
            <p:cNvSpPr>
              <a:spLocks noChangeArrowheads="1" noChangeShapeType="1" noTextEdit="1"/>
            </p:cNvSpPr>
            <p:nvPr/>
          </p:nvSpPr>
          <p:spPr bwMode="auto">
            <a:xfrm>
              <a:off x="672" y="3936"/>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15</a:t>
              </a:r>
            </a:p>
          </p:txBody>
        </p:sp>
        <p:sp>
          <p:nvSpPr>
            <p:cNvPr id="79939" name="WordArt 143"/>
            <p:cNvSpPr>
              <a:spLocks noChangeArrowheads="1" noChangeShapeType="1" noTextEdit="1"/>
            </p:cNvSpPr>
            <p:nvPr/>
          </p:nvSpPr>
          <p:spPr bwMode="auto">
            <a:xfrm>
              <a:off x="192" y="3264"/>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16</a:t>
              </a:r>
            </a:p>
          </p:txBody>
        </p:sp>
        <p:sp>
          <p:nvSpPr>
            <p:cNvPr id="79940" name="WordArt 144"/>
            <p:cNvSpPr>
              <a:spLocks noChangeArrowheads="1" noChangeShapeType="1" noTextEdit="1"/>
            </p:cNvSpPr>
            <p:nvPr/>
          </p:nvSpPr>
          <p:spPr bwMode="auto">
            <a:xfrm>
              <a:off x="192" y="2496"/>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17</a:t>
              </a:r>
            </a:p>
          </p:txBody>
        </p:sp>
        <p:sp>
          <p:nvSpPr>
            <p:cNvPr id="79941" name="WordArt 145"/>
            <p:cNvSpPr>
              <a:spLocks noChangeArrowheads="1" noChangeShapeType="1" noTextEdit="1"/>
            </p:cNvSpPr>
            <p:nvPr/>
          </p:nvSpPr>
          <p:spPr bwMode="auto">
            <a:xfrm>
              <a:off x="192" y="1728"/>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19</a:t>
              </a:r>
            </a:p>
          </p:txBody>
        </p:sp>
        <p:sp>
          <p:nvSpPr>
            <p:cNvPr id="79942" name="WordArt 146"/>
            <p:cNvSpPr>
              <a:spLocks noChangeArrowheads="1" noChangeShapeType="1" noTextEdit="1"/>
            </p:cNvSpPr>
            <p:nvPr/>
          </p:nvSpPr>
          <p:spPr bwMode="auto">
            <a:xfrm>
              <a:off x="192" y="912"/>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20</a:t>
              </a:r>
            </a:p>
          </p:txBody>
        </p:sp>
      </p:grpSp>
      <p:pic>
        <p:nvPicPr>
          <p:cNvPr id="79886" name="Picture 147" descr="j035441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2888"/>
            <a:ext cx="1025525"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Picture 148" descr="BL00582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5100" y="5516563"/>
            <a:ext cx="10493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8" name="Picture 149" descr="cambrid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613" y="333375"/>
            <a:ext cx="9413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9" name="Picture 150" descr="NA0145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8838" y="242888"/>
            <a:ext cx="12255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0" name="Picture 151" descr="j023622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32588" y="5589588"/>
            <a:ext cx="639762"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Picture 152" descr="j03967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7825" y="5661025"/>
            <a:ext cx="8620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2" name="Picture 153" descr="j019080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4750" y="620713"/>
            <a:ext cx="10795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3" name="Picture 154" descr="j01371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8738" y="2781300"/>
            <a:ext cx="9255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4" name="Picture 155" descr="BD07228_"/>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69213" y="5170488"/>
            <a:ext cx="10064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5" name="Picture 156" descr="j0336994"/>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729538" y="3716338"/>
            <a:ext cx="12350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6" name="Picture 157" descr="j039667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40200" y="5661025"/>
            <a:ext cx="9350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7" name="Picture 158" descr="SL00673_"/>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96188" y="1844675"/>
            <a:ext cx="10541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8" name="Picture 159" descr="j039667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9913" y="4005263"/>
            <a:ext cx="906462"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9" name="Picture 161" descr="NA0145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5189538"/>
            <a:ext cx="1008063"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0" name="Picture 162" descr="NA0145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700213"/>
            <a:ext cx="1008062"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1" name="Picture 163" descr="j023223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3850" y="3006725"/>
            <a:ext cx="12239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2" name="Picture 165" descr="bs01232_"/>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2625" y="333375"/>
            <a:ext cx="93662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16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 calcmode="lin" valueType="num">
                                      <p:cBhvr>
                                        <p:cTn id="22" dur="500" fill="hold"/>
                                        <p:tgtEl>
                                          <p:spTgt spid="3"/>
                                        </p:tgtEl>
                                        <p:attrNameLst>
                                          <p:attrName>style.rotation</p:attrName>
                                        </p:attrNameLst>
                                      </p:cBhvr>
                                      <p:tavLst>
                                        <p:tav tm="0">
                                          <p:val>
                                            <p:fltVal val="360"/>
                                          </p:val>
                                        </p:tav>
                                        <p:tav tm="100000">
                                          <p:val>
                                            <p:fltVal val="0"/>
                                          </p:val>
                                        </p:tav>
                                      </p:tavLst>
                                    </p:anim>
                                    <p:animEffect transition="in" filter="fade">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xit" presetSubtype="0" fill="hold" nodeType="clickEffect">
                                  <p:stCondLst>
                                    <p:cond delay="0"/>
                                  </p:stCondLst>
                                  <p:childTnLst>
                                    <p:animEffect transition="out" filter="dissolv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 calcmode="lin" valueType="num">
                                      <p:cBhvr>
                                        <p:cTn id="35" dur="500" fill="hold"/>
                                        <p:tgtEl>
                                          <p:spTgt spid="4"/>
                                        </p:tgtEl>
                                        <p:attrNameLst>
                                          <p:attrName>style.rotation</p:attrName>
                                        </p:attrNameLst>
                                      </p:cBhvr>
                                      <p:tavLst>
                                        <p:tav tm="0">
                                          <p:val>
                                            <p:fltVal val="360"/>
                                          </p:val>
                                        </p:tav>
                                        <p:tav tm="100000">
                                          <p:val>
                                            <p:fltVal val="0"/>
                                          </p:val>
                                        </p:tav>
                                      </p:tavLst>
                                    </p:anim>
                                    <p:animEffect transition="in" filter="fade">
                                      <p:cBhvr>
                                        <p:cTn id="36" dur="500"/>
                                        <p:tgtEl>
                                          <p:spTgt spid="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xit" presetSubtype="0" fill="hold" nodeType="clickEffect">
                                  <p:stCondLst>
                                    <p:cond delay="0"/>
                                  </p:stCondLst>
                                  <p:childTnLst>
                                    <p:animEffect transition="out" filter="dissolv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 calcmode="lin" valueType="num">
                                      <p:cBhvr>
                                        <p:cTn id="48" dur="500" fill="hold"/>
                                        <p:tgtEl>
                                          <p:spTgt spid="5"/>
                                        </p:tgtEl>
                                        <p:attrNameLst>
                                          <p:attrName>style.rotation</p:attrName>
                                        </p:attrNameLst>
                                      </p:cBhvr>
                                      <p:tavLst>
                                        <p:tav tm="0">
                                          <p:val>
                                            <p:fltVal val="360"/>
                                          </p:val>
                                        </p:tav>
                                        <p:tav tm="100000">
                                          <p:val>
                                            <p:fltVal val="0"/>
                                          </p:val>
                                        </p:tav>
                                      </p:tavLst>
                                    </p:anim>
                                    <p:animEffect transition="in" filter="fade">
                                      <p:cBhvr>
                                        <p:cTn id="49" dur="500"/>
                                        <p:tgtEl>
                                          <p:spTgt spid="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xit" presetSubtype="0" fill="hold" nodeType="clickEffect">
                                  <p:stCondLst>
                                    <p:cond delay="0"/>
                                  </p:stCondLst>
                                  <p:childTnLst>
                                    <p:animEffect transition="out" filter="dissolv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 calcmode="lin" valueType="num">
                                      <p:cBhvr>
                                        <p:cTn id="61" dur="500" fill="hold"/>
                                        <p:tgtEl>
                                          <p:spTgt spid="6"/>
                                        </p:tgtEl>
                                        <p:attrNameLst>
                                          <p:attrName>style.rotation</p:attrName>
                                        </p:attrNameLst>
                                      </p:cBhvr>
                                      <p:tavLst>
                                        <p:tav tm="0">
                                          <p:val>
                                            <p:fltVal val="360"/>
                                          </p:val>
                                        </p:tav>
                                        <p:tav tm="100000">
                                          <p:val>
                                            <p:fltVal val="0"/>
                                          </p:val>
                                        </p:tav>
                                      </p:tavLst>
                                    </p:anim>
                                    <p:animEffect transition="in" filter="fade">
                                      <p:cBhvr>
                                        <p:cTn id="62" dur="500"/>
                                        <p:tgtEl>
                                          <p:spTgt spid="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xit" presetSubtype="0" fill="hold" nodeType="clickEffect">
                                  <p:stCondLst>
                                    <p:cond delay="0"/>
                                  </p:stCondLst>
                                  <p:childTnLst>
                                    <p:animEffect transition="out" filter="dissolv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49" presetClass="entr" presetSubtype="0" decel="10000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 calcmode="lin" valueType="num">
                                      <p:cBhvr>
                                        <p:cTn id="74" dur="500" fill="hold"/>
                                        <p:tgtEl>
                                          <p:spTgt spid="7"/>
                                        </p:tgtEl>
                                        <p:attrNameLst>
                                          <p:attrName>style.rotation</p:attrName>
                                        </p:attrNameLst>
                                      </p:cBhvr>
                                      <p:tavLst>
                                        <p:tav tm="0">
                                          <p:val>
                                            <p:fltVal val="360"/>
                                          </p:val>
                                        </p:tav>
                                        <p:tav tm="100000">
                                          <p:val>
                                            <p:fltVal val="0"/>
                                          </p:val>
                                        </p:tav>
                                      </p:tavLst>
                                    </p:anim>
                                    <p:animEffect transition="in" filter="fade">
                                      <p:cBhvr>
                                        <p:cTn id="75" dur="500"/>
                                        <p:tgtEl>
                                          <p:spTgt spid="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xit" presetSubtype="0" fill="hold" nodeType="clickEffect">
                                  <p:stCondLst>
                                    <p:cond delay="0"/>
                                  </p:stCondLst>
                                  <p:childTnLst>
                                    <p:animEffect transition="out" filter="dissolv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49" presetClass="entr" presetSubtype="0" decel="100000" fill="hold"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 calcmode="lin" valueType="num">
                                      <p:cBhvr>
                                        <p:cTn id="87" dur="500" fill="hold"/>
                                        <p:tgtEl>
                                          <p:spTgt spid="8"/>
                                        </p:tgtEl>
                                        <p:attrNameLst>
                                          <p:attrName>style.rotation</p:attrName>
                                        </p:attrNameLst>
                                      </p:cBhvr>
                                      <p:tavLst>
                                        <p:tav tm="0">
                                          <p:val>
                                            <p:fltVal val="360"/>
                                          </p:val>
                                        </p:tav>
                                        <p:tav tm="100000">
                                          <p:val>
                                            <p:fltVal val="0"/>
                                          </p:val>
                                        </p:tav>
                                      </p:tavLst>
                                    </p:anim>
                                    <p:animEffect transition="in" filter="fade">
                                      <p:cBhvr>
                                        <p:cTn id="88" dur="500"/>
                                        <p:tgtEl>
                                          <p:spTgt spid="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xit" presetSubtype="0" fill="hold" nodeType="clickEffect">
                                  <p:stCondLst>
                                    <p:cond delay="0"/>
                                  </p:stCondLst>
                                  <p:childTnLst>
                                    <p:animEffect transition="out" filter="dissolv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168"/>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3"/>
          <p:cNvSpPr>
            <a:spLocks noChangeArrowheads="1"/>
          </p:cNvSpPr>
          <p:nvPr/>
        </p:nvSpPr>
        <p:spPr bwMode="auto">
          <a:xfrm>
            <a:off x="7451725" y="5157788"/>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899" name="Group 35"/>
          <p:cNvGrpSpPr>
            <a:grpSpLocks/>
          </p:cNvGrpSpPr>
          <p:nvPr/>
        </p:nvGrpSpPr>
        <p:grpSpPr bwMode="auto">
          <a:xfrm>
            <a:off x="6370638" y="4149725"/>
            <a:ext cx="2592387" cy="2592388"/>
            <a:chOff x="3832" y="2432"/>
            <a:chExt cx="1633" cy="1633"/>
          </a:xfrm>
        </p:grpSpPr>
        <p:sp>
          <p:nvSpPr>
            <p:cNvPr id="81004" name="AutoShape 23"/>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1005" name="AutoShape 2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1006" name="AutoShape 25"/>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1007" name="AutoShape 2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1008" name="AutoShape 27"/>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1009" name="AutoShape 2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33" name="AutoShape 37"/>
          <p:cNvSpPr>
            <a:spLocks noChangeArrowheads="1"/>
          </p:cNvSpPr>
          <p:nvPr/>
        </p:nvSpPr>
        <p:spPr bwMode="auto">
          <a:xfrm rot="-72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4" name="AutoShape 38"/>
          <p:cNvSpPr>
            <a:spLocks noChangeArrowheads="1"/>
          </p:cNvSpPr>
          <p:nvPr/>
        </p:nvSpPr>
        <p:spPr bwMode="auto">
          <a:xfrm rot="-36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5" name="AutoShape 39"/>
          <p:cNvSpPr>
            <a:spLocks noChangeArrowheads="1"/>
          </p:cNvSpPr>
          <p:nvPr/>
        </p:nvSpPr>
        <p:spPr bwMode="auto">
          <a:xfrm rot="108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6" name="AutoShape 40"/>
          <p:cNvSpPr>
            <a:spLocks noChangeArrowheads="1"/>
          </p:cNvSpPr>
          <p:nvPr/>
        </p:nvSpPr>
        <p:spPr bwMode="auto">
          <a:xfrm rot="72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7" name="AutoShape 41"/>
          <p:cNvSpPr>
            <a:spLocks noChangeArrowheads="1"/>
          </p:cNvSpPr>
          <p:nvPr/>
        </p:nvSpPr>
        <p:spPr bwMode="auto">
          <a:xfrm>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8" name="AutoShape 42"/>
          <p:cNvSpPr>
            <a:spLocks noChangeArrowheads="1"/>
          </p:cNvSpPr>
          <p:nvPr/>
        </p:nvSpPr>
        <p:spPr bwMode="auto">
          <a:xfrm rot="36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grpSp>
        <p:nvGrpSpPr>
          <p:cNvPr id="80906" name="Group 58"/>
          <p:cNvGrpSpPr>
            <a:grpSpLocks/>
          </p:cNvGrpSpPr>
          <p:nvPr/>
        </p:nvGrpSpPr>
        <p:grpSpPr bwMode="auto">
          <a:xfrm>
            <a:off x="34925" y="46038"/>
            <a:ext cx="503238" cy="503237"/>
            <a:chOff x="1202" y="1071"/>
            <a:chExt cx="1633" cy="1633"/>
          </a:xfrm>
        </p:grpSpPr>
        <p:sp>
          <p:nvSpPr>
            <p:cNvPr id="80996" name="Rectangle 44"/>
            <p:cNvSpPr>
              <a:spLocks noChangeArrowheads="1"/>
            </p:cNvSpPr>
            <p:nvPr/>
          </p:nvSpPr>
          <p:spPr bwMode="auto">
            <a:xfrm>
              <a:off x="1883" y="1706"/>
              <a:ext cx="272" cy="318"/>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997" name="Group 45"/>
            <p:cNvGrpSpPr>
              <a:grpSpLocks/>
            </p:cNvGrpSpPr>
            <p:nvPr/>
          </p:nvGrpSpPr>
          <p:grpSpPr bwMode="auto">
            <a:xfrm>
              <a:off x="1202" y="1071"/>
              <a:ext cx="1633" cy="1633"/>
              <a:chOff x="3832" y="2432"/>
              <a:chExt cx="1633" cy="1633"/>
            </a:xfrm>
          </p:grpSpPr>
          <p:sp>
            <p:nvSpPr>
              <p:cNvPr id="80998" name="AutoShape 4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0999" name="AutoShape 47"/>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1000" name="AutoShape 48"/>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1001" name="AutoShape 49"/>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1002" name="AutoShape 50"/>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1003" name="AutoShape 51"/>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grpSp>
      <p:sp>
        <p:nvSpPr>
          <p:cNvPr id="80907" name="Rectangle 59"/>
          <p:cNvSpPr>
            <a:spLocks noChangeArrowheads="1"/>
          </p:cNvSpPr>
          <p:nvPr/>
        </p:nvSpPr>
        <p:spPr bwMode="auto">
          <a:xfrm>
            <a:off x="7380288" y="1123950"/>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908" name="Group 60"/>
          <p:cNvGrpSpPr>
            <a:grpSpLocks/>
          </p:cNvGrpSpPr>
          <p:nvPr/>
        </p:nvGrpSpPr>
        <p:grpSpPr bwMode="auto">
          <a:xfrm>
            <a:off x="6299200" y="115888"/>
            <a:ext cx="2592388" cy="2592387"/>
            <a:chOff x="3832" y="2432"/>
            <a:chExt cx="1633" cy="1633"/>
          </a:xfrm>
        </p:grpSpPr>
        <p:sp>
          <p:nvSpPr>
            <p:cNvPr id="80990" name="AutoShape 61"/>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0991" name="AutoShape 62"/>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0992" name="AutoShape 63"/>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0993" name="AutoShape 64"/>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0994" name="AutoShape 65"/>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0995" name="AutoShape 66"/>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63" name="AutoShape 67"/>
          <p:cNvSpPr>
            <a:spLocks noChangeArrowheads="1"/>
          </p:cNvSpPr>
          <p:nvPr/>
        </p:nvSpPr>
        <p:spPr bwMode="auto">
          <a:xfrm rot="-72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4" name="AutoShape 68"/>
          <p:cNvSpPr>
            <a:spLocks noChangeArrowheads="1"/>
          </p:cNvSpPr>
          <p:nvPr/>
        </p:nvSpPr>
        <p:spPr bwMode="auto">
          <a:xfrm rot="-36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5" name="AutoShape 69"/>
          <p:cNvSpPr>
            <a:spLocks noChangeArrowheads="1"/>
          </p:cNvSpPr>
          <p:nvPr/>
        </p:nvSpPr>
        <p:spPr bwMode="auto">
          <a:xfrm rot="108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6" name="AutoShape 70"/>
          <p:cNvSpPr>
            <a:spLocks noChangeArrowheads="1"/>
          </p:cNvSpPr>
          <p:nvPr/>
        </p:nvSpPr>
        <p:spPr bwMode="auto">
          <a:xfrm rot="72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7" name="AutoShape 71"/>
          <p:cNvSpPr>
            <a:spLocks noChangeArrowheads="1"/>
          </p:cNvSpPr>
          <p:nvPr/>
        </p:nvSpPr>
        <p:spPr bwMode="auto">
          <a:xfrm>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8" name="AutoShape 72"/>
          <p:cNvSpPr>
            <a:spLocks noChangeArrowheads="1"/>
          </p:cNvSpPr>
          <p:nvPr/>
        </p:nvSpPr>
        <p:spPr bwMode="auto">
          <a:xfrm rot="36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80915" name="Rectangle 73"/>
          <p:cNvSpPr>
            <a:spLocks noChangeArrowheads="1"/>
          </p:cNvSpPr>
          <p:nvPr/>
        </p:nvSpPr>
        <p:spPr bwMode="auto">
          <a:xfrm>
            <a:off x="4283075" y="1123950"/>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916" name="Group 74"/>
          <p:cNvGrpSpPr>
            <a:grpSpLocks/>
          </p:cNvGrpSpPr>
          <p:nvPr/>
        </p:nvGrpSpPr>
        <p:grpSpPr bwMode="auto">
          <a:xfrm>
            <a:off x="3201988" y="115888"/>
            <a:ext cx="2592387" cy="2592387"/>
            <a:chOff x="3832" y="2432"/>
            <a:chExt cx="1633" cy="1633"/>
          </a:xfrm>
        </p:grpSpPr>
        <p:sp>
          <p:nvSpPr>
            <p:cNvPr id="80984" name="AutoShape 75"/>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0985" name="AutoShape 76"/>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0986" name="AutoShape 77"/>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0987" name="AutoShape 78"/>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0988" name="AutoShape 79"/>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0989" name="AutoShape 80"/>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77" name="AutoShape 81"/>
          <p:cNvSpPr>
            <a:spLocks noChangeArrowheads="1"/>
          </p:cNvSpPr>
          <p:nvPr/>
        </p:nvSpPr>
        <p:spPr bwMode="auto">
          <a:xfrm rot="-72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78" name="AutoShape 82"/>
          <p:cNvSpPr>
            <a:spLocks noChangeArrowheads="1"/>
          </p:cNvSpPr>
          <p:nvPr/>
        </p:nvSpPr>
        <p:spPr bwMode="auto">
          <a:xfrm rot="-36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79" name="AutoShape 83"/>
          <p:cNvSpPr>
            <a:spLocks noChangeArrowheads="1"/>
          </p:cNvSpPr>
          <p:nvPr/>
        </p:nvSpPr>
        <p:spPr bwMode="auto">
          <a:xfrm rot="10800000">
            <a:off x="32035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80" name="AutoShape 84"/>
          <p:cNvSpPr>
            <a:spLocks noChangeArrowheads="1"/>
          </p:cNvSpPr>
          <p:nvPr/>
        </p:nvSpPr>
        <p:spPr bwMode="auto">
          <a:xfrm rot="72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81" name="AutoShape 85"/>
          <p:cNvSpPr>
            <a:spLocks noChangeArrowheads="1"/>
          </p:cNvSpPr>
          <p:nvPr/>
        </p:nvSpPr>
        <p:spPr bwMode="auto">
          <a:xfrm>
            <a:off x="32035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82" name="AutoShape 86"/>
          <p:cNvSpPr>
            <a:spLocks noChangeArrowheads="1"/>
          </p:cNvSpPr>
          <p:nvPr/>
        </p:nvSpPr>
        <p:spPr bwMode="auto">
          <a:xfrm rot="36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80923" name="Rectangle 87"/>
          <p:cNvSpPr>
            <a:spLocks noChangeArrowheads="1"/>
          </p:cNvSpPr>
          <p:nvPr/>
        </p:nvSpPr>
        <p:spPr bwMode="auto">
          <a:xfrm>
            <a:off x="1260475" y="1123950"/>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924" name="Group 88"/>
          <p:cNvGrpSpPr>
            <a:grpSpLocks/>
          </p:cNvGrpSpPr>
          <p:nvPr/>
        </p:nvGrpSpPr>
        <p:grpSpPr bwMode="auto">
          <a:xfrm>
            <a:off x="179388" y="115888"/>
            <a:ext cx="2592387" cy="2592387"/>
            <a:chOff x="3832" y="2432"/>
            <a:chExt cx="1633" cy="1633"/>
          </a:xfrm>
        </p:grpSpPr>
        <p:sp>
          <p:nvSpPr>
            <p:cNvPr id="80978" name="AutoShape 89"/>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0979" name="AutoShape 90"/>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0980" name="AutoShape 91"/>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0981" name="AutoShape 92"/>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0982" name="AutoShape 93"/>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0983" name="AutoShape 9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91" name="AutoShape 95"/>
          <p:cNvSpPr>
            <a:spLocks noChangeArrowheads="1"/>
          </p:cNvSpPr>
          <p:nvPr/>
        </p:nvSpPr>
        <p:spPr bwMode="auto">
          <a:xfrm rot="-72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2" name="AutoShape 96"/>
          <p:cNvSpPr>
            <a:spLocks noChangeArrowheads="1"/>
          </p:cNvSpPr>
          <p:nvPr/>
        </p:nvSpPr>
        <p:spPr bwMode="auto">
          <a:xfrm rot="-36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3" name="AutoShape 97"/>
          <p:cNvSpPr>
            <a:spLocks noChangeArrowheads="1"/>
          </p:cNvSpPr>
          <p:nvPr/>
        </p:nvSpPr>
        <p:spPr bwMode="auto">
          <a:xfrm rot="10800000">
            <a:off x="1809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4" name="AutoShape 98"/>
          <p:cNvSpPr>
            <a:spLocks noChangeArrowheads="1"/>
          </p:cNvSpPr>
          <p:nvPr/>
        </p:nvSpPr>
        <p:spPr bwMode="auto">
          <a:xfrm rot="72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5" name="AutoShape 99"/>
          <p:cNvSpPr>
            <a:spLocks noChangeArrowheads="1"/>
          </p:cNvSpPr>
          <p:nvPr/>
        </p:nvSpPr>
        <p:spPr bwMode="auto">
          <a:xfrm>
            <a:off x="1809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6" name="AutoShape 100"/>
          <p:cNvSpPr>
            <a:spLocks noChangeArrowheads="1"/>
          </p:cNvSpPr>
          <p:nvPr/>
        </p:nvSpPr>
        <p:spPr bwMode="auto">
          <a:xfrm rot="36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80931" name="Rectangle 101"/>
          <p:cNvSpPr>
            <a:spLocks noChangeArrowheads="1"/>
          </p:cNvSpPr>
          <p:nvPr/>
        </p:nvSpPr>
        <p:spPr bwMode="auto">
          <a:xfrm>
            <a:off x="1189038" y="5157788"/>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932" name="Group 102"/>
          <p:cNvGrpSpPr>
            <a:grpSpLocks/>
          </p:cNvGrpSpPr>
          <p:nvPr/>
        </p:nvGrpSpPr>
        <p:grpSpPr bwMode="auto">
          <a:xfrm>
            <a:off x="107950" y="4149725"/>
            <a:ext cx="2592388" cy="2592388"/>
            <a:chOff x="3832" y="2432"/>
            <a:chExt cx="1633" cy="1633"/>
          </a:xfrm>
        </p:grpSpPr>
        <p:sp>
          <p:nvSpPr>
            <p:cNvPr id="80972" name="AutoShape 103"/>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0973" name="AutoShape 10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0974" name="AutoShape 105"/>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0975" name="AutoShape 10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0976" name="AutoShape 107"/>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0977" name="AutoShape 10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205" name="AutoShape 109"/>
          <p:cNvSpPr>
            <a:spLocks noChangeArrowheads="1"/>
          </p:cNvSpPr>
          <p:nvPr/>
        </p:nvSpPr>
        <p:spPr bwMode="auto">
          <a:xfrm rot="-72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6" name="AutoShape 110"/>
          <p:cNvSpPr>
            <a:spLocks noChangeArrowheads="1"/>
          </p:cNvSpPr>
          <p:nvPr/>
        </p:nvSpPr>
        <p:spPr bwMode="auto">
          <a:xfrm rot="-36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7" name="AutoShape 111"/>
          <p:cNvSpPr>
            <a:spLocks noChangeArrowheads="1"/>
          </p:cNvSpPr>
          <p:nvPr/>
        </p:nvSpPr>
        <p:spPr bwMode="auto">
          <a:xfrm rot="10800000">
            <a:off x="109538" y="4149725"/>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8" name="AutoShape 112"/>
          <p:cNvSpPr>
            <a:spLocks noChangeArrowheads="1"/>
          </p:cNvSpPr>
          <p:nvPr/>
        </p:nvSpPr>
        <p:spPr bwMode="auto">
          <a:xfrm rot="72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9" name="AutoShape 113"/>
          <p:cNvSpPr>
            <a:spLocks noChangeArrowheads="1"/>
          </p:cNvSpPr>
          <p:nvPr/>
        </p:nvSpPr>
        <p:spPr bwMode="auto">
          <a:xfrm>
            <a:off x="109538" y="4149725"/>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10" name="AutoShape 114"/>
          <p:cNvSpPr>
            <a:spLocks noChangeArrowheads="1"/>
          </p:cNvSpPr>
          <p:nvPr/>
        </p:nvSpPr>
        <p:spPr bwMode="auto">
          <a:xfrm rot="36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80939" name="Rectangle 115"/>
          <p:cNvSpPr>
            <a:spLocks noChangeArrowheads="1"/>
          </p:cNvSpPr>
          <p:nvPr/>
        </p:nvSpPr>
        <p:spPr bwMode="auto">
          <a:xfrm>
            <a:off x="4283075" y="5157788"/>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940" name="Group 116"/>
          <p:cNvGrpSpPr>
            <a:grpSpLocks/>
          </p:cNvGrpSpPr>
          <p:nvPr/>
        </p:nvGrpSpPr>
        <p:grpSpPr bwMode="auto">
          <a:xfrm>
            <a:off x="3201988" y="4149725"/>
            <a:ext cx="2592387" cy="2592388"/>
            <a:chOff x="3832" y="2432"/>
            <a:chExt cx="1633" cy="1633"/>
          </a:xfrm>
        </p:grpSpPr>
        <p:sp>
          <p:nvSpPr>
            <p:cNvPr id="80966" name="AutoShape 117"/>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0967" name="AutoShape 11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0968" name="AutoShape 119"/>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0969" name="AutoShape 120"/>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0970" name="AutoShape 121"/>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0971" name="AutoShape 122"/>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219" name="AutoShape 123"/>
          <p:cNvSpPr>
            <a:spLocks noChangeArrowheads="1"/>
          </p:cNvSpPr>
          <p:nvPr/>
        </p:nvSpPr>
        <p:spPr bwMode="auto">
          <a:xfrm rot="-72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0" name="AutoShape 124"/>
          <p:cNvSpPr>
            <a:spLocks noChangeArrowheads="1"/>
          </p:cNvSpPr>
          <p:nvPr/>
        </p:nvSpPr>
        <p:spPr bwMode="auto">
          <a:xfrm rot="-36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1" name="AutoShape 125"/>
          <p:cNvSpPr>
            <a:spLocks noChangeArrowheads="1"/>
          </p:cNvSpPr>
          <p:nvPr/>
        </p:nvSpPr>
        <p:spPr bwMode="auto">
          <a:xfrm rot="108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2" name="AutoShape 126"/>
          <p:cNvSpPr>
            <a:spLocks noChangeArrowheads="1"/>
          </p:cNvSpPr>
          <p:nvPr/>
        </p:nvSpPr>
        <p:spPr bwMode="auto">
          <a:xfrm rot="72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3" name="AutoShape 127"/>
          <p:cNvSpPr>
            <a:spLocks noChangeArrowheads="1"/>
          </p:cNvSpPr>
          <p:nvPr/>
        </p:nvSpPr>
        <p:spPr bwMode="auto">
          <a:xfrm>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4" name="AutoShape 128"/>
          <p:cNvSpPr>
            <a:spLocks noChangeArrowheads="1"/>
          </p:cNvSpPr>
          <p:nvPr/>
        </p:nvSpPr>
        <p:spPr bwMode="auto">
          <a:xfrm rot="36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80947" name="WordArt 129"/>
          <p:cNvSpPr>
            <a:spLocks noChangeArrowheads="1" noChangeShapeType="1" noTextEdit="1"/>
          </p:cNvSpPr>
          <p:nvPr/>
        </p:nvSpPr>
        <p:spPr bwMode="auto">
          <a:xfrm>
            <a:off x="34925" y="2060575"/>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0000"/>
                </a:solidFill>
                <a:latin typeface="Arial Black"/>
              </a:rPr>
              <a:t>1</a:t>
            </a:r>
          </a:p>
        </p:txBody>
      </p:sp>
      <p:sp>
        <p:nvSpPr>
          <p:cNvPr id="80948" name="WordArt 130"/>
          <p:cNvSpPr>
            <a:spLocks noChangeArrowheads="1" noChangeShapeType="1" noTextEdit="1"/>
          </p:cNvSpPr>
          <p:nvPr/>
        </p:nvSpPr>
        <p:spPr bwMode="auto">
          <a:xfrm>
            <a:off x="3043238" y="2060575"/>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0000"/>
                </a:solidFill>
                <a:latin typeface="Arial Black"/>
              </a:rPr>
              <a:t>2</a:t>
            </a:r>
          </a:p>
        </p:txBody>
      </p:sp>
      <p:sp>
        <p:nvSpPr>
          <p:cNvPr id="80949" name="WordArt 131"/>
          <p:cNvSpPr>
            <a:spLocks noChangeArrowheads="1" noChangeShapeType="1" noTextEdit="1"/>
          </p:cNvSpPr>
          <p:nvPr/>
        </p:nvSpPr>
        <p:spPr bwMode="auto">
          <a:xfrm>
            <a:off x="6156325" y="2060575"/>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0000"/>
                </a:solidFill>
                <a:latin typeface="Arial Black"/>
              </a:rPr>
              <a:t>3</a:t>
            </a:r>
          </a:p>
        </p:txBody>
      </p:sp>
      <p:sp>
        <p:nvSpPr>
          <p:cNvPr id="80950" name="WordArt 132"/>
          <p:cNvSpPr>
            <a:spLocks noChangeArrowheads="1" noChangeShapeType="1" noTextEdit="1"/>
          </p:cNvSpPr>
          <p:nvPr/>
        </p:nvSpPr>
        <p:spPr bwMode="auto">
          <a:xfrm>
            <a:off x="34925" y="61658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0000"/>
                </a:solidFill>
                <a:latin typeface="Arial Black"/>
              </a:rPr>
              <a:t>4</a:t>
            </a:r>
          </a:p>
        </p:txBody>
      </p:sp>
      <p:sp>
        <p:nvSpPr>
          <p:cNvPr id="80951" name="WordArt 133"/>
          <p:cNvSpPr>
            <a:spLocks noChangeArrowheads="1" noChangeShapeType="1" noTextEdit="1"/>
          </p:cNvSpPr>
          <p:nvPr/>
        </p:nvSpPr>
        <p:spPr bwMode="auto">
          <a:xfrm>
            <a:off x="3043238" y="61658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0000"/>
                </a:solidFill>
                <a:latin typeface="Arial Black"/>
              </a:rPr>
              <a:t>5</a:t>
            </a:r>
          </a:p>
        </p:txBody>
      </p:sp>
      <p:sp>
        <p:nvSpPr>
          <p:cNvPr id="80952" name="WordArt 134"/>
          <p:cNvSpPr>
            <a:spLocks noChangeArrowheads="1" noChangeShapeType="1" noTextEdit="1"/>
          </p:cNvSpPr>
          <p:nvPr/>
        </p:nvSpPr>
        <p:spPr bwMode="auto">
          <a:xfrm>
            <a:off x="6300788" y="61658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0000"/>
                </a:solidFill>
                <a:latin typeface="Arial Black"/>
              </a:rPr>
              <a:t>6</a:t>
            </a:r>
          </a:p>
        </p:txBody>
      </p:sp>
      <p:sp>
        <p:nvSpPr>
          <p:cNvPr id="80953" name="Rectangle 135">
            <a:hlinkClick r:id="" action="ppaction://hlinkshowjump?jump=nextslide"/>
          </p:cNvPr>
          <p:cNvSpPr>
            <a:spLocks noChangeArrowheads="1"/>
          </p:cNvSpPr>
          <p:nvPr/>
        </p:nvSpPr>
        <p:spPr bwMode="auto">
          <a:xfrm>
            <a:off x="107950" y="2924175"/>
            <a:ext cx="504825" cy="433388"/>
          </a:xfrm>
          <a:prstGeom prst="rect">
            <a:avLst/>
          </a:prstGeom>
          <a:solidFill>
            <a:srgbClr val="0066FF"/>
          </a:solidFill>
          <a:ln w="9525">
            <a:solidFill>
              <a:schemeClr val="tx1"/>
            </a:solidFill>
            <a:miter lim="800000"/>
            <a:headEnd/>
            <a:tailEnd/>
          </a:ln>
        </p:spPr>
        <p:txBody>
          <a:bodyPr wrap="none" anchor="ctr"/>
          <a:lstStyle/>
          <a:p>
            <a:endParaRPr lang="en-GB">
              <a:latin typeface="Calibri" pitchFamily="34" charset="0"/>
            </a:endParaRPr>
          </a:p>
        </p:txBody>
      </p:sp>
      <p:sp>
        <p:nvSpPr>
          <p:cNvPr id="80954" name="Rectangle 136">
            <a:hlinkClick r:id="rId3" action="ppaction://hlinksldjump"/>
          </p:cNvPr>
          <p:cNvSpPr>
            <a:spLocks noChangeArrowheads="1"/>
          </p:cNvSpPr>
          <p:nvPr/>
        </p:nvSpPr>
        <p:spPr bwMode="auto">
          <a:xfrm>
            <a:off x="107950" y="3500438"/>
            <a:ext cx="504825" cy="433387"/>
          </a:xfrm>
          <a:prstGeom prst="rect">
            <a:avLst/>
          </a:prstGeom>
          <a:solidFill>
            <a:srgbClr val="00FF00"/>
          </a:solidFill>
          <a:ln w="9525">
            <a:solidFill>
              <a:schemeClr val="tx1"/>
            </a:solidFill>
            <a:miter lim="800000"/>
            <a:headEnd/>
            <a:tailEnd/>
          </a:ln>
        </p:spPr>
        <p:txBody>
          <a:bodyPr wrap="none" anchor="ctr"/>
          <a:lstStyle/>
          <a:p>
            <a:endParaRPr lang="en-GB">
              <a:latin typeface="Calibri" pitchFamily="34" charset="0"/>
            </a:endParaRPr>
          </a:p>
        </p:txBody>
      </p:sp>
      <p:sp>
        <p:nvSpPr>
          <p:cNvPr id="80955" name="Rectangle 137">
            <a:hlinkClick r:id="rId4" action="ppaction://hlinksldjump"/>
          </p:cNvPr>
          <p:cNvSpPr>
            <a:spLocks noChangeArrowheads="1"/>
          </p:cNvSpPr>
          <p:nvPr/>
        </p:nvSpPr>
        <p:spPr bwMode="auto">
          <a:xfrm>
            <a:off x="2987675" y="2924175"/>
            <a:ext cx="504825" cy="433388"/>
          </a:xfrm>
          <a:prstGeom prst="rect">
            <a:avLst/>
          </a:prstGeom>
          <a:solidFill>
            <a:srgbClr val="FF3300"/>
          </a:solidFill>
          <a:ln w="9525">
            <a:solidFill>
              <a:schemeClr val="tx1"/>
            </a:solidFill>
            <a:miter lim="800000"/>
            <a:headEnd/>
            <a:tailEnd/>
          </a:ln>
        </p:spPr>
        <p:txBody>
          <a:bodyPr wrap="none" anchor="ctr"/>
          <a:lstStyle/>
          <a:p>
            <a:endParaRPr lang="en-GB">
              <a:latin typeface="Calibri" pitchFamily="34" charset="0"/>
            </a:endParaRPr>
          </a:p>
        </p:txBody>
      </p:sp>
      <p:sp>
        <p:nvSpPr>
          <p:cNvPr id="80956" name="Rectangle 138">
            <a:hlinkClick r:id="rId3" action="ppaction://hlinksldjump"/>
          </p:cNvPr>
          <p:cNvSpPr>
            <a:spLocks noChangeArrowheads="1"/>
          </p:cNvSpPr>
          <p:nvPr/>
        </p:nvSpPr>
        <p:spPr bwMode="auto">
          <a:xfrm>
            <a:off x="2987675" y="3500438"/>
            <a:ext cx="504825" cy="433387"/>
          </a:xfrm>
          <a:prstGeom prst="rect">
            <a:avLst/>
          </a:prstGeom>
          <a:solidFill>
            <a:srgbClr val="FF33CC"/>
          </a:solidFill>
          <a:ln w="9525">
            <a:solidFill>
              <a:schemeClr val="tx1"/>
            </a:solidFill>
            <a:miter lim="800000"/>
            <a:headEnd/>
            <a:tailEnd/>
          </a:ln>
        </p:spPr>
        <p:txBody>
          <a:bodyPr wrap="none" anchor="ctr"/>
          <a:lstStyle/>
          <a:p>
            <a:endParaRPr lang="en-GB">
              <a:latin typeface="Calibri" pitchFamily="34" charset="0"/>
            </a:endParaRPr>
          </a:p>
        </p:txBody>
      </p:sp>
      <p:sp>
        <p:nvSpPr>
          <p:cNvPr id="80957" name="Rectangle 139">
            <a:hlinkClick r:id="" action="ppaction://hlinkshowjump?jump=nextslide"/>
          </p:cNvPr>
          <p:cNvSpPr>
            <a:spLocks noChangeArrowheads="1"/>
          </p:cNvSpPr>
          <p:nvPr/>
        </p:nvSpPr>
        <p:spPr bwMode="auto">
          <a:xfrm>
            <a:off x="5938838" y="2924175"/>
            <a:ext cx="504825" cy="433388"/>
          </a:xfrm>
          <a:prstGeom prst="rect">
            <a:avLst/>
          </a:prstGeom>
          <a:solidFill>
            <a:srgbClr val="996633"/>
          </a:solidFill>
          <a:ln w="9525">
            <a:solidFill>
              <a:schemeClr val="tx1"/>
            </a:solidFill>
            <a:miter lim="800000"/>
            <a:headEnd/>
            <a:tailEnd/>
          </a:ln>
        </p:spPr>
        <p:txBody>
          <a:bodyPr wrap="none" anchor="ctr"/>
          <a:lstStyle/>
          <a:p>
            <a:endParaRPr lang="en-GB">
              <a:latin typeface="Calibri" pitchFamily="34" charset="0"/>
            </a:endParaRPr>
          </a:p>
        </p:txBody>
      </p:sp>
      <p:sp>
        <p:nvSpPr>
          <p:cNvPr id="80958" name="Rectangle 140">
            <a:hlinkClick r:id="rId5" action="ppaction://hlinksldjump"/>
          </p:cNvPr>
          <p:cNvSpPr>
            <a:spLocks noChangeArrowheads="1"/>
          </p:cNvSpPr>
          <p:nvPr/>
        </p:nvSpPr>
        <p:spPr bwMode="auto">
          <a:xfrm>
            <a:off x="5940425" y="3500438"/>
            <a:ext cx="504825" cy="433387"/>
          </a:xfrm>
          <a:prstGeom prst="rect">
            <a:avLst/>
          </a:prstGeom>
          <a:solidFill>
            <a:srgbClr val="FFFF00"/>
          </a:solidFill>
          <a:ln w="9525">
            <a:solidFill>
              <a:schemeClr val="tx1"/>
            </a:solidFill>
            <a:miter lim="800000"/>
            <a:headEnd/>
            <a:tailEnd/>
          </a:ln>
        </p:spPr>
        <p:txBody>
          <a:bodyPr wrap="none" anchor="ctr"/>
          <a:lstStyle/>
          <a:p>
            <a:endParaRPr lang="en-GB">
              <a:latin typeface="Calibri" pitchFamily="34" charset="0"/>
            </a:endParaRPr>
          </a:p>
        </p:txBody>
      </p:sp>
      <p:sp>
        <p:nvSpPr>
          <p:cNvPr id="80959" name="Text Box 141"/>
          <p:cNvSpPr txBox="1">
            <a:spLocks noChangeArrowheads="1"/>
          </p:cNvSpPr>
          <p:nvPr/>
        </p:nvSpPr>
        <p:spPr bwMode="auto">
          <a:xfrm>
            <a:off x="746689" y="2922558"/>
            <a:ext cx="23131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err="1">
                <a:latin typeface="Calibri" pitchFamily="34" charset="0"/>
              </a:rPr>
              <a:t>o</a:t>
            </a:r>
            <a:r>
              <a:rPr lang="en-GB" sz="2000" dirty="0" err="1" smtClean="0">
                <a:latin typeface="Calibri" pitchFamily="34" charset="0"/>
              </a:rPr>
              <a:t>pinión</a:t>
            </a:r>
            <a:endParaRPr lang="en-US" sz="2000" dirty="0">
              <a:latin typeface="Calibri" pitchFamily="34" charset="0"/>
            </a:endParaRPr>
          </a:p>
        </p:txBody>
      </p:sp>
      <p:sp>
        <p:nvSpPr>
          <p:cNvPr id="80960" name="Rectangle 142"/>
          <p:cNvSpPr>
            <a:spLocks noChangeArrowheads="1"/>
          </p:cNvSpPr>
          <p:nvPr/>
        </p:nvSpPr>
        <p:spPr bwMode="auto">
          <a:xfrm>
            <a:off x="0" y="2781300"/>
            <a:ext cx="9144000" cy="1295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latin typeface="Calibri" pitchFamily="34" charset="0"/>
            </a:endParaRPr>
          </a:p>
        </p:txBody>
      </p:sp>
      <p:sp>
        <p:nvSpPr>
          <p:cNvPr id="80961" name="Text Box 143"/>
          <p:cNvSpPr txBox="1">
            <a:spLocks noChangeArrowheads="1"/>
          </p:cNvSpPr>
          <p:nvPr/>
        </p:nvSpPr>
        <p:spPr bwMode="auto">
          <a:xfrm>
            <a:off x="684213" y="3536950"/>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err="1" smtClean="0">
                <a:latin typeface="Calibri" pitchFamily="34" charset="0"/>
              </a:rPr>
              <a:t>futuro</a:t>
            </a:r>
            <a:endParaRPr lang="en-US" sz="2000" dirty="0">
              <a:latin typeface="Calibri" pitchFamily="34" charset="0"/>
            </a:endParaRPr>
          </a:p>
        </p:txBody>
      </p:sp>
      <p:sp>
        <p:nvSpPr>
          <p:cNvPr id="80962" name="Text Box 144"/>
          <p:cNvSpPr txBox="1">
            <a:spLocks noChangeArrowheads="1"/>
          </p:cNvSpPr>
          <p:nvPr/>
        </p:nvSpPr>
        <p:spPr bwMode="auto">
          <a:xfrm>
            <a:off x="3563938" y="2924175"/>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err="1">
                <a:latin typeface="Calibri" pitchFamily="34" charset="0"/>
              </a:rPr>
              <a:t>n</a:t>
            </a:r>
            <a:r>
              <a:rPr lang="en-GB" sz="2000" dirty="0" err="1" smtClean="0">
                <a:latin typeface="Calibri" pitchFamily="34" charset="0"/>
              </a:rPr>
              <a:t>ormalmente</a:t>
            </a:r>
            <a:r>
              <a:rPr lang="en-GB" sz="2000" dirty="0" smtClean="0">
                <a:latin typeface="Calibri" pitchFamily="34" charset="0"/>
              </a:rPr>
              <a:t>..</a:t>
            </a:r>
            <a:endParaRPr lang="en-US" sz="2000" dirty="0">
              <a:latin typeface="Calibri" pitchFamily="34" charset="0"/>
            </a:endParaRPr>
          </a:p>
        </p:txBody>
      </p:sp>
      <p:sp>
        <p:nvSpPr>
          <p:cNvPr id="80963" name="Text Box 145"/>
          <p:cNvSpPr txBox="1">
            <a:spLocks noChangeArrowheads="1"/>
          </p:cNvSpPr>
          <p:nvPr/>
        </p:nvSpPr>
        <p:spPr bwMode="auto">
          <a:xfrm>
            <a:off x="3563938" y="3500438"/>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err="1" smtClean="0">
                <a:latin typeface="Calibri" pitchFamily="34" charset="0"/>
              </a:rPr>
              <a:t>porque</a:t>
            </a:r>
            <a:endParaRPr lang="en-US" sz="2000" dirty="0">
              <a:latin typeface="Calibri" pitchFamily="34" charset="0"/>
            </a:endParaRPr>
          </a:p>
        </p:txBody>
      </p:sp>
      <p:sp>
        <p:nvSpPr>
          <p:cNvPr id="80964" name="Text Box 146"/>
          <p:cNvSpPr txBox="1">
            <a:spLocks noChangeArrowheads="1"/>
          </p:cNvSpPr>
          <p:nvPr/>
        </p:nvSpPr>
        <p:spPr bwMode="auto">
          <a:xfrm>
            <a:off x="6516688" y="2924175"/>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err="1" smtClean="0">
                <a:latin typeface="Calibri" pitchFamily="34" charset="0"/>
              </a:rPr>
              <a:t>pasado</a:t>
            </a:r>
            <a:endParaRPr lang="en-US" sz="2000" dirty="0">
              <a:latin typeface="Calibri" pitchFamily="34" charset="0"/>
            </a:endParaRPr>
          </a:p>
        </p:txBody>
      </p:sp>
      <p:sp>
        <p:nvSpPr>
          <p:cNvPr id="80965" name="Text Box 147"/>
          <p:cNvSpPr txBox="1">
            <a:spLocks noChangeArrowheads="1"/>
          </p:cNvSpPr>
          <p:nvPr/>
        </p:nvSpPr>
        <p:spPr bwMode="auto">
          <a:xfrm>
            <a:off x="6443663" y="3536950"/>
            <a:ext cx="2700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err="1" smtClean="0">
                <a:latin typeface="Calibri" pitchFamily="34" charset="0"/>
              </a:rPr>
              <a:t>pregunta</a:t>
            </a:r>
            <a:endParaRPr lang="en-US" sz="2000" dirty="0">
              <a:latin typeface="Calibri"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1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4137"/>
                                        </p:tgtEl>
                                      </p:cBhvr>
                                    </p:animEffect>
                                    <p:set>
                                      <p:cBhvr>
                                        <p:cTn id="7" dur="1" fill="hold">
                                          <p:stCondLst>
                                            <p:cond delay="499"/>
                                          </p:stCondLst>
                                        </p:cTn>
                                        <p:tgtEl>
                                          <p:spTgt spid="4137"/>
                                        </p:tgtEl>
                                        <p:attrNameLst>
                                          <p:attrName>style.visibility</p:attrName>
                                        </p:attrNameLst>
                                      </p:cBhvr>
                                      <p:to>
                                        <p:strVal val="hidden"/>
                                      </p:to>
                                    </p:set>
                                  </p:childTnLst>
                                </p:cTn>
                              </p:par>
                            </p:childTnLst>
                          </p:cTn>
                        </p:par>
                      </p:childTnLst>
                    </p:cTn>
                  </p:par>
                </p:childTnLst>
              </p:cTn>
              <p:nextCondLst>
                <p:cond evt="onClick" delay="0">
                  <p:tgtEl>
                    <p:spTgt spid="4137"/>
                  </p:tgtEl>
                </p:cond>
              </p:nextCondLst>
            </p:seq>
            <p:seq concurrent="1" nextAc="seek">
              <p:cTn id="8" restart="whenNotActive" fill="hold" evtFilter="cancelBubble" nodeType="interactiveSeq">
                <p:stCondLst>
                  <p:cond evt="onClick" delay="0">
                    <p:tgtEl>
                      <p:spTgt spid="413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xit" presetSubtype="4" fill="hold" grpId="0" nodeType="clickEffect">
                                  <p:stCondLst>
                                    <p:cond delay="0"/>
                                  </p:stCondLst>
                                  <p:childTnLst>
                                    <p:animEffect transition="out" filter="wipe(down)">
                                      <p:cBhvr>
                                        <p:cTn id="12" dur="500"/>
                                        <p:tgtEl>
                                          <p:spTgt spid="4138"/>
                                        </p:tgtEl>
                                      </p:cBhvr>
                                    </p:animEffect>
                                    <p:set>
                                      <p:cBhvr>
                                        <p:cTn id="13" dur="1" fill="hold">
                                          <p:stCondLst>
                                            <p:cond delay="499"/>
                                          </p:stCondLst>
                                        </p:cTn>
                                        <p:tgtEl>
                                          <p:spTgt spid="4138"/>
                                        </p:tgtEl>
                                        <p:attrNameLst>
                                          <p:attrName>style.visibility</p:attrName>
                                        </p:attrNameLst>
                                      </p:cBhvr>
                                      <p:to>
                                        <p:strVal val="hidden"/>
                                      </p:to>
                                    </p:set>
                                  </p:childTnLst>
                                </p:cTn>
                              </p:par>
                            </p:childTnLst>
                          </p:cTn>
                        </p:par>
                      </p:childTnLst>
                    </p:cTn>
                  </p:par>
                </p:childTnLst>
              </p:cTn>
              <p:nextCondLst>
                <p:cond evt="onClick" delay="0">
                  <p:tgtEl>
                    <p:spTgt spid="4138"/>
                  </p:tgtEl>
                </p:cond>
              </p:nextCondLst>
            </p:seq>
            <p:seq concurrent="1" nextAc="seek">
              <p:cTn id="14" restart="whenNotActive" fill="hold" evtFilter="cancelBubble" nodeType="interactiveSeq">
                <p:stCondLst>
                  <p:cond evt="onClick" delay="0">
                    <p:tgtEl>
                      <p:spTgt spid="413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xit" presetSubtype="4" fill="hold" grpId="0" nodeType="clickEffect">
                                  <p:stCondLst>
                                    <p:cond delay="0"/>
                                  </p:stCondLst>
                                  <p:childTnLst>
                                    <p:animEffect transition="out" filter="wipe(down)">
                                      <p:cBhvr>
                                        <p:cTn id="18" dur="500"/>
                                        <p:tgtEl>
                                          <p:spTgt spid="4136"/>
                                        </p:tgtEl>
                                      </p:cBhvr>
                                    </p:animEffect>
                                    <p:set>
                                      <p:cBhvr>
                                        <p:cTn id="19" dur="1" fill="hold">
                                          <p:stCondLst>
                                            <p:cond delay="499"/>
                                          </p:stCondLst>
                                        </p:cTn>
                                        <p:tgtEl>
                                          <p:spTgt spid="4136"/>
                                        </p:tgtEl>
                                        <p:attrNameLst>
                                          <p:attrName>style.visibility</p:attrName>
                                        </p:attrNameLst>
                                      </p:cBhvr>
                                      <p:to>
                                        <p:strVal val="hidden"/>
                                      </p:to>
                                    </p:set>
                                  </p:childTnLst>
                                </p:cTn>
                              </p:par>
                            </p:childTnLst>
                          </p:cTn>
                        </p:par>
                      </p:childTnLst>
                    </p:cTn>
                  </p:par>
                </p:childTnLst>
              </p:cTn>
              <p:nextCondLst>
                <p:cond evt="onClick" delay="0">
                  <p:tgtEl>
                    <p:spTgt spid="4136"/>
                  </p:tgtEl>
                </p:cond>
              </p:nextCondLst>
            </p:seq>
            <p:seq concurrent="1" nextAc="seek">
              <p:cTn id="20" restart="whenNotActive" fill="hold" evtFilter="cancelBubble" nodeType="interactiveSeq">
                <p:stCondLst>
                  <p:cond evt="onClick" delay="0">
                    <p:tgtEl>
                      <p:spTgt spid="413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2" presetClass="exit" presetSubtype="4" fill="hold" grpId="0" nodeType="clickEffect">
                                  <p:stCondLst>
                                    <p:cond delay="0"/>
                                  </p:stCondLst>
                                  <p:childTnLst>
                                    <p:animEffect transition="out" filter="wipe(down)">
                                      <p:cBhvr>
                                        <p:cTn id="24" dur="500"/>
                                        <p:tgtEl>
                                          <p:spTgt spid="4135"/>
                                        </p:tgtEl>
                                      </p:cBhvr>
                                    </p:animEffect>
                                    <p:set>
                                      <p:cBhvr>
                                        <p:cTn id="25" dur="1" fill="hold">
                                          <p:stCondLst>
                                            <p:cond delay="499"/>
                                          </p:stCondLst>
                                        </p:cTn>
                                        <p:tgtEl>
                                          <p:spTgt spid="4135"/>
                                        </p:tgtEl>
                                        <p:attrNameLst>
                                          <p:attrName>style.visibility</p:attrName>
                                        </p:attrNameLst>
                                      </p:cBhvr>
                                      <p:to>
                                        <p:strVal val="hidden"/>
                                      </p:to>
                                    </p:set>
                                  </p:childTnLst>
                                </p:cTn>
                              </p:par>
                            </p:childTnLst>
                          </p:cTn>
                        </p:par>
                      </p:childTnLst>
                    </p:cTn>
                  </p:par>
                </p:childTnLst>
              </p:cTn>
              <p:nextCondLst>
                <p:cond evt="onClick" delay="0">
                  <p:tgtEl>
                    <p:spTgt spid="4135"/>
                  </p:tgtEl>
                </p:cond>
              </p:nextCondLst>
            </p:seq>
            <p:seq concurrent="1" nextAc="seek">
              <p:cTn id="26" restart="whenNotActive" fill="hold" evtFilter="cancelBubble" nodeType="interactiveSeq">
                <p:stCondLst>
                  <p:cond evt="onClick" delay="0">
                    <p:tgtEl>
                      <p:spTgt spid="413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2" presetClass="exit" presetSubtype="4" fill="hold" grpId="0" nodeType="clickEffect">
                                  <p:stCondLst>
                                    <p:cond delay="0"/>
                                  </p:stCondLst>
                                  <p:childTnLst>
                                    <p:animEffect transition="out" filter="wipe(down)">
                                      <p:cBhvr>
                                        <p:cTn id="30" dur="500"/>
                                        <p:tgtEl>
                                          <p:spTgt spid="4133"/>
                                        </p:tgtEl>
                                      </p:cBhvr>
                                    </p:animEffect>
                                    <p:set>
                                      <p:cBhvr>
                                        <p:cTn id="31" dur="1" fill="hold">
                                          <p:stCondLst>
                                            <p:cond delay="499"/>
                                          </p:stCondLst>
                                        </p:cTn>
                                        <p:tgtEl>
                                          <p:spTgt spid="4133"/>
                                        </p:tgtEl>
                                        <p:attrNameLst>
                                          <p:attrName>style.visibility</p:attrName>
                                        </p:attrNameLst>
                                      </p:cBhvr>
                                      <p:to>
                                        <p:strVal val="hidden"/>
                                      </p:to>
                                    </p:set>
                                  </p:childTnLst>
                                </p:cTn>
                              </p:par>
                            </p:childTnLst>
                          </p:cTn>
                        </p:par>
                      </p:childTnLst>
                    </p:cTn>
                  </p:par>
                </p:childTnLst>
              </p:cTn>
              <p:nextCondLst>
                <p:cond evt="onClick" delay="0">
                  <p:tgtEl>
                    <p:spTgt spid="4133"/>
                  </p:tgtEl>
                </p:cond>
              </p:nextCondLst>
            </p:seq>
            <p:seq concurrent="1" nextAc="seek">
              <p:cTn id="32" restart="whenNotActive" fill="hold" evtFilter="cancelBubble" nodeType="interactiveSeq">
                <p:stCondLst>
                  <p:cond evt="onClick" delay="0">
                    <p:tgtEl>
                      <p:spTgt spid="413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2" presetClass="exit" presetSubtype="4" fill="hold" grpId="0" nodeType="clickEffect">
                                  <p:stCondLst>
                                    <p:cond delay="0"/>
                                  </p:stCondLst>
                                  <p:childTnLst>
                                    <p:animEffect transition="out" filter="wipe(down)">
                                      <p:cBhvr>
                                        <p:cTn id="36" dur="500"/>
                                        <p:tgtEl>
                                          <p:spTgt spid="4134"/>
                                        </p:tgtEl>
                                      </p:cBhvr>
                                    </p:animEffect>
                                    <p:set>
                                      <p:cBhvr>
                                        <p:cTn id="37" dur="1" fill="hold">
                                          <p:stCondLst>
                                            <p:cond delay="499"/>
                                          </p:stCondLst>
                                        </p:cTn>
                                        <p:tgtEl>
                                          <p:spTgt spid="4134"/>
                                        </p:tgtEl>
                                        <p:attrNameLst>
                                          <p:attrName>style.visibility</p:attrName>
                                        </p:attrNameLst>
                                      </p:cBhvr>
                                      <p:to>
                                        <p:strVal val="hidden"/>
                                      </p:to>
                                    </p:set>
                                  </p:childTnLst>
                                </p:cTn>
                              </p:par>
                            </p:childTnLst>
                          </p:cTn>
                        </p:par>
                      </p:childTnLst>
                    </p:cTn>
                  </p:par>
                </p:childTnLst>
              </p:cTn>
              <p:nextCondLst>
                <p:cond evt="onClick" delay="0">
                  <p:tgtEl>
                    <p:spTgt spid="4134"/>
                  </p:tgtEl>
                </p:cond>
              </p:nextCondLst>
            </p:seq>
            <p:seq concurrent="1" nextAc="seek">
              <p:cTn id="38" restart="whenNotActive" fill="hold" evtFilter="cancelBubble" nodeType="interactiveSeq">
                <p:stCondLst>
                  <p:cond evt="onClick" delay="0">
                    <p:tgtEl>
                      <p:spTgt spid="416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2" presetClass="exit" presetSubtype="4" fill="hold" grpId="0" nodeType="clickEffect">
                                  <p:stCondLst>
                                    <p:cond delay="0"/>
                                  </p:stCondLst>
                                  <p:childTnLst>
                                    <p:animEffect transition="out" filter="wipe(down)">
                                      <p:cBhvr>
                                        <p:cTn id="42" dur="500"/>
                                        <p:tgtEl>
                                          <p:spTgt spid="4167"/>
                                        </p:tgtEl>
                                      </p:cBhvr>
                                    </p:animEffect>
                                    <p:set>
                                      <p:cBhvr>
                                        <p:cTn id="43" dur="1" fill="hold">
                                          <p:stCondLst>
                                            <p:cond delay="499"/>
                                          </p:stCondLst>
                                        </p:cTn>
                                        <p:tgtEl>
                                          <p:spTgt spid="4167"/>
                                        </p:tgtEl>
                                        <p:attrNameLst>
                                          <p:attrName>style.visibility</p:attrName>
                                        </p:attrNameLst>
                                      </p:cBhvr>
                                      <p:to>
                                        <p:strVal val="hidden"/>
                                      </p:to>
                                    </p:set>
                                  </p:childTnLst>
                                </p:cTn>
                              </p:par>
                            </p:childTnLst>
                          </p:cTn>
                        </p:par>
                      </p:childTnLst>
                    </p:cTn>
                  </p:par>
                </p:childTnLst>
              </p:cTn>
              <p:nextCondLst>
                <p:cond evt="onClick" delay="0">
                  <p:tgtEl>
                    <p:spTgt spid="4167"/>
                  </p:tgtEl>
                </p:cond>
              </p:nextCondLst>
            </p:seq>
            <p:seq concurrent="1" nextAc="seek">
              <p:cTn id="44" restart="whenNotActive" fill="hold" evtFilter="cancelBubble" nodeType="interactiveSeq">
                <p:stCondLst>
                  <p:cond evt="onClick" delay="0">
                    <p:tgtEl>
                      <p:spTgt spid="416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2" presetClass="exit" presetSubtype="4" fill="hold" grpId="0" nodeType="clickEffect">
                                  <p:stCondLst>
                                    <p:cond delay="0"/>
                                  </p:stCondLst>
                                  <p:childTnLst>
                                    <p:animEffect transition="out" filter="wipe(down)">
                                      <p:cBhvr>
                                        <p:cTn id="48" dur="500"/>
                                        <p:tgtEl>
                                          <p:spTgt spid="4168"/>
                                        </p:tgtEl>
                                      </p:cBhvr>
                                    </p:animEffect>
                                    <p:set>
                                      <p:cBhvr>
                                        <p:cTn id="49" dur="1" fill="hold">
                                          <p:stCondLst>
                                            <p:cond delay="499"/>
                                          </p:stCondLst>
                                        </p:cTn>
                                        <p:tgtEl>
                                          <p:spTgt spid="4168"/>
                                        </p:tgtEl>
                                        <p:attrNameLst>
                                          <p:attrName>style.visibility</p:attrName>
                                        </p:attrNameLst>
                                      </p:cBhvr>
                                      <p:to>
                                        <p:strVal val="hidden"/>
                                      </p:to>
                                    </p:set>
                                  </p:childTnLst>
                                </p:cTn>
                              </p:par>
                            </p:childTnLst>
                          </p:cTn>
                        </p:par>
                      </p:childTnLst>
                    </p:cTn>
                  </p:par>
                </p:childTnLst>
              </p:cTn>
              <p:nextCondLst>
                <p:cond evt="onClick" delay="0">
                  <p:tgtEl>
                    <p:spTgt spid="4168"/>
                  </p:tgtEl>
                </p:cond>
              </p:nextCondLst>
            </p:seq>
            <p:seq concurrent="1" nextAc="seek">
              <p:cTn id="50" restart="whenNotActive" fill="hold" evtFilter="cancelBubble" nodeType="interactiveSeq">
                <p:stCondLst>
                  <p:cond evt="onClick" delay="0">
                    <p:tgtEl>
                      <p:spTgt spid="4166"/>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22" presetClass="exit" presetSubtype="4" fill="hold" grpId="0" nodeType="clickEffect">
                                  <p:stCondLst>
                                    <p:cond delay="0"/>
                                  </p:stCondLst>
                                  <p:childTnLst>
                                    <p:animEffect transition="out" filter="wipe(down)">
                                      <p:cBhvr>
                                        <p:cTn id="54" dur="500"/>
                                        <p:tgtEl>
                                          <p:spTgt spid="4166"/>
                                        </p:tgtEl>
                                      </p:cBhvr>
                                    </p:animEffect>
                                    <p:set>
                                      <p:cBhvr>
                                        <p:cTn id="55" dur="1" fill="hold">
                                          <p:stCondLst>
                                            <p:cond delay="499"/>
                                          </p:stCondLst>
                                        </p:cTn>
                                        <p:tgtEl>
                                          <p:spTgt spid="4166"/>
                                        </p:tgtEl>
                                        <p:attrNameLst>
                                          <p:attrName>style.visibility</p:attrName>
                                        </p:attrNameLst>
                                      </p:cBhvr>
                                      <p:to>
                                        <p:strVal val="hidden"/>
                                      </p:to>
                                    </p:set>
                                  </p:childTnLst>
                                </p:cTn>
                              </p:par>
                            </p:childTnLst>
                          </p:cTn>
                        </p:par>
                      </p:childTnLst>
                    </p:cTn>
                  </p:par>
                </p:childTnLst>
              </p:cTn>
              <p:nextCondLst>
                <p:cond evt="onClick" delay="0">
                  <p:tgtEl>
                    <p:spTgt spid="4166"/>
                  </p:tgtEl>
                </p:cond>
              </p:nextCondLst>
            </p:seq>
            <p:seq concurrent="1" nextAc="seek">
              <p:cTn id="56" restart="whenNotActive" fill="hold" evtFilter="cancelBubble" nodeType="interactiveSeq">
                <p:stCondLst>
                  <p:cond evt="onClick" delay="0">
                    <p:tgtEl>
                      <p:spTgt spid="4165"/>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22" presetClass="exit" presetSubtype="4" fill="hold" grpId="0" nodeType="clickEffect">
                                  <p:stCondLst>
                                    <p:cond delay="0"/>
                                  </p:stCondLst>
                                  <p:childTnLst>
                                    <p:animEffect transition="out" filter="wipe(down)">
                                      <p:cBhvr>
                                        <p:cTn id="60" dur="500"/>
                                        <p:tgtEl>
                                          <p:spTgt spid="4165"/>
                                        </p:tgtEl>
                                      </p:cBhvr>
                                    </p:animEffect>
                                    <p:set>
                                      <p:cBhvr>
                                        <p:cTn id="61" dur="1" fill="hold">
                                          <p:stCondLst>
                                            <p:cond delay="499"/>
                                          </p:stCondLst>
                                        </p:cTn>
                                        <p:tgtEl>
                                          <p:spTgt spid="4165"/>
                                        </p:tgtEl>
                                        <p:attrNameLst>
                                          <p:attrName>style.visibility</p:attrName>
                                        </p:attrNameLst>
                                      </p:cBhvr>
                                      <p:to>
                                        <p:strVal val="hidden"/>
                                      </p:to>
                                    </p:set>
                                  </p:childTnLst>
                                </p:cTn>
                              </p:par>
                            </p:childTnLst>
                          </p:cTn>
                        </p:par>
                      </p:childTnLst>
                    </p:cTn>
                  </p:par>
                </p:childTnLst>
              </p:cTn>
              <p:nextCondLst>
                <p:cond evt="onClick" delay="0">
                  <p:tgtEl>
                    <p:spTgt spid="4165"/>
                  </p:tgtEl>
                </p:cond>
              </p:nextCondLst>
            </p:seq>
            <p:seq concurrent="1" nextAc="seek">
              <p:cTn id="62" restart="whenNotActive" fill="hold" evtFilter="cancelBubble" nodeType="interactiveSeq">
                <p:stCondLst>
                  <p:cond evt="onClick" delay="0">
                    <p:tgtEl>
                      <p:spTgt spid="4163"/>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22" presetClass="exit" presetSubtype="4" fill="hold" grpId="0" nodeType="clickEffect">
                                  <p:stCondLst>
                                    <p:cond delay="0"/>
                                  </p:stCondLst>
                                  <p:childTnLst>
                                    <p:animEffect transition="out" filter="wipe(down)">
                                      <p:cBhvr>
                                        <p:cTn id="66" dur="500"/>
                                        <p:tgtEl>
                                          <p:spTgt spid="4163"/>
                                        </p:tgtEl>
                                      </p:cBhvr>
                                    </p:animEffect>
                                    <p:set>
                                      <p:cBhvr>
                                        <p:cTn id="67" dur="1" fill="hold">
                                          <p:stCondLst>
                                            <p:cond delay="499"/>
                                          </p:stCondLst>
                                        </p:cTn>
                                        <p:tgtEl>
                                          <p:spTgt spid="4163"/>
                                        </p:tgtEl>
                                        <p:attrNameLst>
                                          <p:attrName>style.visibility</p:attrName>
                                        </p:attrNameLst>
                                      </p:cBhvr>
                                      <p:to>
                                        <p:strVal val="hidden"/>
                                      </p:to>
                                    </p:set>
                                  </p:childTnLst>
                                </p:cTn>
                              </p:par>
                            </p:childTnLst>
                          </p:cTn>
                        </p:par>
                      </p:childTnLst>
                    </p:cTn>
                  </p:par>
                </p:childTnLst>
              </p:cTn>
              <p:nextCondLst>
                <p:cond evt="onClick" delay="0">
                  <p:tgtEl>
                    <p:spTgt spid="4163"/>
                  </p:tgtEl>
                </p:cond>
              </p:nextCondLst>
            </p:seq>
            <p:seq concurrent="1" nextAc="seek">
              <p:cTn id="68" restart="whenNotActive" fill="hold" evtFilter="cancelBubble" nodeType="interactiveSeq">
                <p:stCondLst>
                  <p:cond evt="onClick" delay="0">
                    <p:tgtEl>
                      <p:spTgt spid="4164"/>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22" presetClass="exit" presetSubtype="4" fill="hold" grpId="0" nodeType="clickEffect">
                                  <p:stCondLst>
                                    <p:cond delay="0"/>
                                  </p:stCondLst>
                                  <p:childTnLst>
                                    <p:animEffect transition="out" filter="wipe(down)">
                                      <p:cBhvr>
                                        <p:cTn id="72" dur="500"/>
                                        <p:tgtEl>
                                          <p:spTgt spid="4164"/>
                                        </p:tgtEl>
                                      </p:cBhvr>
                                    </p:animEffect>
                                    <p:set>
                                      <p:cBhvr>
                                        <p:cTn id="73" dur="1" fill="hold">
                                          <p:stCondLst>
                                            <p:cond delay="499"/>
                                          </p:stCondLst>
                                        </p:cTn>
                                        <p:tgtEl>
                                          <p:spTgt spid="4164"/>
                                        </p:tgtEl>
                                        <p:attrNameLst>
                                          <p:attrName>style.visibility</p:attrName>
                                        </p:attrNameLst>
                                      </p:cBhvr>
                                      <p:to>
                                        <p:strVal val="hidden"/>
                                      </p:to>
                                    </p:set>
                                  </p:childTnLst>
                                </p:cTn>
                              </p:par>
                            </p:childTnLst>
                          </p:cTn>
                        </p:par>
                      </p:childTnLst>
                    </p:cTn>
                  </p:par>
                </p:childTnLst>
              </p:cTn>
              <p:nextCondLst>
                <p:cond evt="onClick" delay="0">
                  <p:tgtEl>
                    <p:spTgt spid="4164"/>
                  </p:tgtEl>
                </p:cond>
              </p:nextCondLst>
            </p:seq>
            <p:seq concurrent="1" nextAc="seek">
              <p:cTn id="74" restart="whenNotActive" fill="hold" evtFilter="cancelBubble" nodeType="interactiveSeq">
                <p:stCondLst>
                  <p:cond evt="onClick" delay="0">
                    <p:tgtEl>
                      <p:spTgt spid="4181"/>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2" presetClass="exit" presetSubtype="4" fill="hold" grpId="0" nodeType="clickEffect">
                                  <p:stCondLst>
                                    <p:cond delay="0"/>
                                  </p:stCondLst>
                                  <p:childTnLst>
                                    <p:animEffect transition="out" filter="wipe(down)">
                                      <p:cBhvr>
                                        <p:cTn id="78" dur="500"/>
                                        <p:tgtEl>
                                          <p:spTgt spid="4181"/>
                                        </p:tgtEl>
                                      </p:cBhvr>
                                    </p:animEffect>
                                    <p:set>
                                      <p:cBhvr>
                                        <p:cTn id="79" dur="1" fill="hold">
                                          <p:stCondLst>
                                            <p:cond delay="499"/>
                                          </p:stCondLst>
                                        </p:cTn>
                                        <p:tgtEl>
                                          <p:spTgt spid="4181"/>
                                        </p:tgtEl>
                                        <p:attrNameLst>
                                          <p:attrName>style.visibility</p:attrName>
                                        </p:attrNameLst>
                                      </p:cBhvr>
                                      <p:to>
                                        <p:strVal val="hidden"/>
                                      </p:to>
                                    </p:set>
                                  </p:childTnLst>
                                </p:cTn>
                              </p:par>
                            </p:childTnLst>
                          </p:cTn>
                        </p:par>
                      </p:childTnLst>
                    </p:cTn>
                  </p:par>
                </p:childTnLst>
              </p:cTn>
              <p:nextCondLst>
                <p:cond evt="onClick" delay="0">
                  <p:tgtEl>
                    <p:spTgt spid="4181"/>
                  </p:tgtEl>
                </p:cond>
              </p:nextCondLst>
            </p:seq>
            <p:seq concurrent="1" nextAc="seek">
              <p:cTn id="80" restart="whenNotActive" fill="hold" evtFilter="cancelBubble" nodeType="interactiveSeq">
                <p:stCondLst>
                  <p:cond evt="onClick" delay="0">
                    <p:tgtEl>
                      <p:spTgt spid="418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22" presetClass="exit" presetSubtype="4" fill="hold" grpId="0" nodeType="clickEffect">
                                  <p:stCondLst>
                                    <p:cond delay="0"/>
                                  </p:stCondLst>
                                  <p:childTnLst>
                                    <p:animEffect transition="out" filter="wipe(down)">
                                      <p:cBhvr>
                                        <p:cTn id="84" dur="500"/>
                                        <p:tgtEl>
                                          <p:spTgt spid="4182"/>
                                        </p:tgtEl>
                                      </p:cBhvr>
                                    </p:animEffect>
                                    <p:set>
                                      <p:cBhvr>
                                        <p:cTn id="85" dur="1" fill="hold">
                                          <p:stCondLst>
                                            <p:cond delay="499"/>
                                          </p:stCondLst>
                                        </p:cTn>
                                        <p:tgtEl>
                                          <p:spTgt spid="4182"/>
                                        </p:tgtEl>
                                        <p:attrNameLst>
                                          <p:attrName>style.visibility</p:attrName>
                                        </p:attrNameLst>
                                      </p:cBhvr>
                                      <p:to>
                                        <p:strVal val="hidden"/>
                                      </p:to>
                                    </p:set>
                                  </p:childTnLst>
                                </p:cTn>
                              </p:par>
                            </p:childTnLst>
                          </p:cTn>
                        </p:par>
                      </p:childTnLst>
                    </p:cTn>
                  </p:par>
                </p:childTnLst>
              </p:cTn>
              <p:nextCondLst>
                <p:cond evt="onClick" delay="0">
                  <p:tgtEl>
                    <p:spTgt spid="4182"/>
                  </p:tgtEl>
                </p:cond>
              </p:nextCondLst>
            </p:seq>
            <p:seq concurrent="1" nextAc="seek">
              <p:cTn id="86" restart="whenNotActive" fill="hold" evtFilter="cancelBubble" nodeType="interactiveSeq">
                <p:stCondLst>
                  <p:cond evt="onClick" delay="0">
                    <p:tgtEl>
                      <p:spTgt spid="418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22" presetClass="exit" presetSubtype="4" fill="hold" grpId="0" nodeType="clickEffect">
                                  <p:stCondLst>
                                    <p:cond delay="0"/>
                                  </p:stCondLst>
                                  <p:childTnLst>
                                    <p:animEffect transition="out" filter="wipe(down)">
                                      <p:cBhvr>
                                        <p:cTn id="90" dur="500"/>
                                        <p:tgtEl>
                                          <p:spTgt spid="4180"/>
                                        </p:tgtEl>
                                      </p:cBhvr>
                                    </p:animEffect>
                                    <p:set>
                                      <p:cBhvr>
                                        <p:cTn id="91" dur="1" fill="hold">
                                          <p:stCondLst>
                                            <p:cond delay="499"/>
                                          </p:stCondLst>
                                        </p:cTn>
                                        <p:tgtEl>
                                          <p:spTgt spid="4180"/>
                                        </p:tgtEl>
                                        <p:attrNameLst>
                                          <p:attrName>style.visibility</p:attrName>
                                        </p:attrNameLst>
                                      </p:cBhvr>
                                      <p:to>
                                        <p:strVal val="hidden"/>
                                      </p:to>
                                    </p:set>
                                  </p:childTnLst>
                                </p:cTn>
                              </p:par>
                            </p:childTnLst>
                          </p:cTn>
                        </p:par>
                      </p:childTnLst>
                    </p:cTn>
                  </p:par>
                </p:childTnLst>
              </p:cTn>
              <p:nextCondLst>
                <p:cond evt="onClick" delay="0">
                  <p:tgtEl>
                    <p:spTgt spid="4180"/>
                  </p:tgtEl>
                </p:cond>
              </p:nextCondLst>
            </p:seq>
            <p:seq concurrent="1" nextAc="seek">
              <p:cTn id="92" restart="whenNotActive" fill="hold" evtFilter="cancelBubble" nodeType="interactiveSeq">
                <p:stCondLst>
                  <p:cond evt="onClick" delay="0">
                    <p:tgtEl>
                      <p:spTgt spid="4179"/>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2" presetClass="exit" presetSubtype="4" fill="hold" grpId="0" nodeType="clickEffect">
                                  <p:stCondLst>
                                    <p:cond delay="0"/>
                                  </p:stCondLst>
                                  <p:childTnLst>
                                    <p:animEffect transition="out" filter="wipe(down)">
                                      <p:cBhvr>
                                        <p:cTn id="96" dur="500"/>
                                        <p:tgtEl>
                                          <p:spTgt spid="4179"/>
                                        </p:tgtEl>
                                      </p:cBhvr>
                                    </p:animEffect>
                                    <p:set>
                                      <p:cBhvr>
                                        <p:cTn id="97" dur="1" fill="hold">
                                          <p:stCondLst>
                                            <p:cond delay="499"/>
                                          </p:stCondLst>
                                        </p:cTn>
                                        <p:tgtEl>
                                          <p:spTgt spid="4179"/>
                                        </p:tgtEl>
                                        <p:attrNameLst>
                                          <p:attrName>style.visibility</p:attrName>
                                        </p:attrNameLst>
                                      </p:cBhvr>
                                      <p:to>
                                        <p:strVal val="hidden"/>
                                      </p:to>
                                    </p:set>
                                  </p:childTnLst>
                                </p:cTn>
                              </p:par>
                            </p:childTnLst>
                          </p:cTn>
                        </p:par>
                      </p:childTnLst>
                    </p:cTn>
                  </p:par>
                </p:childTnLst>
              </p:cTn>
              <p:nextCondLst>
                <p:cond evt="onClick" delay="0">
                  <p:tgtEl>
                    <p:spTgt spid="4179"/>
                  </p:tgtEl>
                </p:cond>
              </p:nextCondLst>
            </p:seq>
            <p:seq concurrent="1" nextAc="seek">
              <p:cTn id="98" restart="whenNotActive" fill="hold" evtFilter="cancelBubble" nodeType="interactiveSeq">
                <p:stCondLst>
                  <p:cond evt="onClick" delay="0">
                    <p:tgtEl>
                      <p:spTgt spid="4177"/>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22" presetClass="exit" presetSubtype="4" fill="hold" grpId="0" nodeType="clickEffect">
                                  <p:stCondLst>
                                    <p:cond delay="0"/>
                                  </p:stCondLst>
                                  <p:childTnLst>
                                    <p:animEffect transition="out" filter="wipe(down)">
                                      <p:cBhvr>
                                        <p:cTn id="102" dur="500"/>
                                        <p:tgtEl>
                                          <p:spTgt spid="4177"/>
                                        </p:tgtEl>
                                      </p:cBhvr>
                                    </p:animEffect>
                                    <p:set>
                                      <p:cBhvr>
                                        <p:cTn id="103" dur="1" fill="hold">
                                          <p:stCondLst>
                                            <p:cond delay="499"/>
                                          </p:stCondLst>
                                        </p:cTn>
                                        <p:tgtEl>
                                          <p:spTgt spid="4177"/>
                                        </p:tgtEl>
                                        <p:attrNameLst>
                                          <p:attrName>style.visibility</p:attrName>
                                        </p:attrNameLst>
                                      </p:cBhvr>
                                      <p:to>
                                        <p:strVal val="hidden"/>
                                      </p:to>
                                    </p:set>
                                  </p:childTnLst>
                                </p:cTn>
                              </p:par>
                            </p:childTnLst>
                          </p:cTn>
                        </p:par>
                      </p:childTnLst>
                    </p:cTn>
                  </p:par>
                </p:childTnLst>
              </p:cTn>
              <p:nextCondLst>
                <p:cond evt="onClick" delay="0">
                  <p:tgtEl>
                    <p:spTgt spid="4177"/>
                  </p:tgtEl>
                </p:cond>
              </p:nextCondLst>
            </p:seq>
            <p:seq concurrent="1" nextAc="seek">
              <p:cTn id="104" restart="whenNotActive" fill="hold" evtFilter="cancelBubble" nodeType="interactiveSeq">
                <p:stCondLst>
                  <p:cond evt="onClick" delay="0">
                    <p:tgtEl>
                      <p:spTgt spid="417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2" presetClass="exit" presetSubtype="4" fill="hold" grpId="0" nodeType="clickEffect">
                                  <p:stCondLst>
                                    <p:cond delay="0"/>
                                  </p:stCondLst>
                                  <p:childTnLst>
                                    <p:animEffect transition="out" filter="wipe(down)">
                                      <p:cBhvr>
                                        <p:cTn id="108" dur="500"/>
                                        <p:tgtEl>
                                          <p:spTgt spid="4178"/>
                                        </p:tgtEl>
                                      </p:cBhvr>
                                    </p:animEffect>
                                    <p:set>
                                      <p:cBhvr>
                                        <p:cTn id="109" dur="1" fill="hold">
                                          <p:stCondLst>
                                            <p:cond delay="499"/>
                                          </p:stCondLst>
                                        </p:cTn>
                                        <p:tgtEl>
                                          <p:spTgt spid="4178"/>
                                        </p:tgtEl>
                                        <p:attrNameLst>
                                          <p:attrName>style.visibility</p:attrName>
                                        </p:attrNameLst>
                                      </p:cBhvr>
                                      <p:to>
                                        <p:strVal val="hidden"/>
                                      </p:to>
                                    </p:set>
                                  </p:childTnLst>
                                </p:cTn>
                              </p:par>
                            </p:childTnLst>
                          </p:cTn>
                        </p:par>
                      </p:childTnLst>
                    </p:cTn>
                  </p:par>
                </p:childTnLst>
              </p:cTn>
              <p:nextCondLst>
                <p:cond evt="onClick" delay="0">
                  <p:tgtEl>
                    <p:spTgt spid="4178"/>
                  </p:tgtEl>
                </p:cond>
              </p:nextCondLst>
            </p:seq>
            <p:seq concurrent="1" nextAc="seek">
              <p:cTn id="110" restart="whenNotActive" fill="hold" evtFilter="cancelBubble" nodeType="interactiveSeq">
                <p:stCondLst>
                  <p:cond evt="onClick" delay="0">
                    <p:tgtEl>
                      <p:spTgt spid="419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2" presetClass="exit" presetSubtype="4" fill="hold" grpId="0" nodeType="clickEffect">
                                  <p:stCondLst>
                                    <p:cond delay="0"/>
                                  </p:stCondLst>
                                  <p:childTnLst>
                                    <p:animEffect transition="out" filter="wipe(down)">
                                      <p:cBhvr>
                                        <p:cTn id="114" dur="500"/>
                                        <p:tgtEl>
                                          <p:spTgt spid="4195"/>
                                        </p:tgtEl>
                                      </p:cBhvr>
                                    </p:animEffect>
                                    <p:set>
                                      <p:cBhvr>
                                        <p:cTn id="115" dur="1" fill="hold">
                                          <p:stCondLst>
                                            <p:cond delay="499"/>
                                          </p:stCondLst>
                                        </p:cTn>
                                        <p:tgtEl>
                                          <p:spTgt spid="4195"/>
                                        </p:tgtEl>
                                        <p:attrNameLst>
                                          <p:attrName>style.visibility</p:attrName>
                                        </p:attrNameLst>
                                      </p:cBhvr>
                                      <p:to>
                                        <p:strVal val="hidden"/>
                                      </p:to>
                                    </p:set>
                                  </p:childTnLst>
                                </p:cTn>
                              </p:par>
                            </p:childTnLst>
                          </p:cTn>
                        </p:par>
                      </p:childTnLst>
                    </p:cTn>
                  </p:par>
                </p:childTnLst>
              </p:cTn>
              <p:nextCondLst>
                <p:cond evt="onClick" delay="0">
                  <p:tgtEl>
                    <p:spTgt spid="4195"/>
                  </p:tgtEl>
                </p:cond>
              </p:nextCondLst>
            </p:seq>
            <p:seq concurrent="1" nextAc="seek">
              <p:cTn id="116" restart="whenNotActive" fill="hold" evtFilter="cancelBubble" nodeType="interactiveSeq">
                <p:stCondLst>
                  <p:cond evt="onClick" delay="0">
                    <p:tgtEl>
                      <p:spTgt spid="419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22" presetClass="exit" presetSubtype="4" fill="hold" grpId="0" nodeType="clickEffect">
                                  <p:stCondLst>
                                    <p:cond delay="0"/>
                                  </p:stCondLst>
                                  <p:childTnLst>
                                    <p:animEffect transition="out" filter="wipe(down)">
                                      <p:cBhvr>
                                        <p:cTn id="120" dur="500"/>
                                        <p:tgtEl>
                                          <p:spTgt spid="4196"/>
                                        </p:tgtEl>
                                      </p:cBhvr>
                                    </p:animEffect>
                                    <p:set>
                                      <p:cBhvr>
                                        <p:cTn id="121" dur="1" fill="hold">
                                          <p:stCondLst>
                                            <p:cond delay="499"/>
                                          </p:stCondLst>
                                        </p:cTn>
                                        <p:tgtEl>
                                          <p:spTgt spid="4196"/>
                                        </p:tgtEl>
                                        <p:attrNameLst>
                                          <p:attrName>style.visibility</p:attrName>
                                        </p:attrNameLst>
                                      </p:cBhvr>
                                      <p:to>
                                        <p:strVal val="hidden"/>
                                      </p:to>
                                    </p:set>
                                  </p:childTnLst>
                                </p:cTn>
                              </p:par>
                            </p:childTnLst>
                          </p:cTn>
                        </p:par>
                      </p:childTnLst>
                    </p:cTn>
                  </p:par>
                </p:childTnLst>
              </p:cTn>
              <p:nextCondLst>
                <p:cond evt="onClick" delay="0">
                  <p:tgtEl>
                    <p:spTgt spid="4196"/>
                  </p:tgtEl>
                </p:cond>
              </p:nextCondLst>
            </p:seq>
            <p:seq concurrent="1" nextAc="seek">
              <p:cTn id="122" restart="whenNotActive" fill="hold" evtFilter="cancelBubble" nodeType="interactiveSeq">
                <p:stCondLst>
                  <p:cond evt="onClick" delay="0">
                    <p:tgtEl>
                      <p:spTgt spid="4194"/>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22" presetClass="exit" presetSubtype="4" fill="hold" grpId="0" nodeType="clickEffect">
                                  <p:stCondLst>
                                    <p:cond delay="0"/>
                                  </p:stCondLst>
                                  <p:childTnLst>
                                    <p:animEffect transition="out" filter="wipe(down)">
                                      <p:cBhvr>
                                        <p:cTn id="126" dur="500"/>
                                        <p:tgtEl>
                                          <p:spTgt spid="4194"/>
                                        </p:tgtEl>
                                      </p:cBhvr>
                                    </p:animEffect>
                                    <p:set>
                                      <p:cBhvr>
                                        <p:cTn id="127" dur="1" fill="hold">
                                          <p:stCondLst>
                                            <p:cond delay="499"/>
                                          </p:stCondLst>
                                        </p:cTn>
                                        <p:tgtEl>
                                          <p:spTgt spid="4194"/>
                                        </p:tgtEl>
                                        <p:attrNameLst>
                                          <p:attrName>style.visibility</p:attrName>
                                        </p:attrNameLst>
                                      </p:cBhvr>
                                      <p:to>
                                        <p:strVal val="hidden"/>
                                      </p:to>
                                    </p:set>
                                  </p:childTnLst>
                                </p:cTn>
                              </p:par>
                            </p:childTnLst>
                          </p:cTn>
                        </p:par>
                      </p:childTnLst>
                    </p:cTn>
                  </p:par>
                </p:childTnLst>
              </p:cTn>
              <p:nextCondLst>
                <p:cond evt="onClick" delay="0">
                  <p:tgtEl>
                    <p:spTgt spid="4194"/>
                  </p:tgtEl>
                </p:cond>
              </p:nextCondLst>
            </p:seq>
            <p:seq concurrent="1" nextAc="seek">
              <p:cTn id="128" restart="whenNotActive" fill="hold" evtFilter="cancelBubble" nodeType="interactiveSeq">
                <p:stCondLst>
                  <p:cond evt="onClick" delay="0">
                    <p:tgtEl>
                      <p:spTgt spid="419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22" presetClass="exit" presetSubtype="4" fill="hold" grpId="0" nodeType="clickEffect">
                                  <p:stCondLst>
                                    <p:cond delay="0"/>
                                  </p:stCondLst>
                                  <p:childTnLst>
                                    <p:animEffect transition="out" filter="wipe(down)">
                                      <p:cBhvr>
                                        <p:cTn id="132" dur="500"/>
                                        <p:tgtEl>
                                          <p:spTgt spid="4193"/>
                                        </p:tgtEl>
                                      </p:cBhvr>
                                    </p:animEffect>
                                    <p:set>
                                      <p:cBhvr>
                                        <p:cTn id="133" dur="1" fill="hold">
                                          <p:stCondLst>
                                            <p:cond delay="499"/>
                                          </p:stCondLst>
                                        </p:cTn>
                                        <p:tgtEl>
                                          <p:spTgt spid="4193"/>
                                        </p:tgtEl>
                                        <p:attrNameLst>
                                          <p:attrName>style.visibility</p:attrName>
                                        </p:attrNameLst>
                                      </p:cBhvr>
                                      <p:to>
                                        <p:strVal val="hidden"/>
                                      </p:to>
                                    </p:set>
                                  </p:childTnLst>
                                </p:cTn>
                              </p:par>
                            </p:childTnLst>
                          </p:cTn>
                        </p:par>
                      </p:childTnLst>
                    </p:cTn>
                  </p:par>
                </p:childTnLst>
              </p:cTn>
              <p:nextCondLst>
                <p:cond evt="onClick" delay="0">
                  <p:tgtEl>
                    <p:spTgt spid="4193"/>
                  </p:tgtEl>
                </p:cond>
              </p:nextCondLst>
            </p:seq>
            <p:seq concurrent="1" nextAc="seek">
              <p:cTn id="134" restart="whenNotActive" fill="hold" evtFilter="cancelBubble" nodeType="interactiveSeq">
                <p:stCondLst>
                  <p:cond evt="onClick" delay="0">
                    <p:tgtEl>
                      <p:spTgt spid="4191"/>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22" presetClass="exit" presetSubtype="4" fill="hold" grpId="0" nodeType="clickEffect">
                                  <p:stCondLst>
                                    <p:cond delay="0"/>
                                  </p:stCondLst>
                                  <p:childTnLst>
                                    <p:animEffect transition="out" filter="wipe(down)">
                                      <p:cBhvr>
                                        <p:cTn id="138" dur="500"/>
                                        <p:tgtEl>
                                          <p:spTgt spid="4191"/>
                                        </p:tgtEl>
                                      </p:cBhvr>
                                    </p:animEffect>
                                    <p:set>
                                      <p:cBhvr>
                                        <p:cTn id="139" dur="1" fill="hold">
                                          <p:stCondLst>
                                            <p:cond delay="499"/>
                                          </p:stCondLst>
                                        </p:cTn>
                                        <p:tgtEl>
                                          <p:spTgt spid="4191"/>
                                        </p:tgtEl>
                                        <p:attrNameLst>
                                          <p:attrName>style.visibility</p:attrName>
                                        </p:attrNameLst>
                                      </p:cBhvr>
                                      <p:to>
                                        <p:strVal val="hidden"/>
                                      </p:to>
                                    </p:set>
                                  </p:childTnLst>
                                </p:cTn>
                              </p:par>
                            </p:childTnLst>
                          </p:cTn>
                        </p:par>
                      </p:childTnLst>
                    </p:cTn>
                  </p:par>
                </p:childTnLst>
              </p:cTn>
              <p:nextCondLst>
                <p:cond evt="onClick" delay="0">
                  <p:tgtEl>
                    <p:spTgt spid="4191"/>
                  </p:tgtEl>
                </p:cond>
              </p:nextCondLst>
            </p:seq>
            <p:seq concurrent="1" nextAc="seek">
              <p:cTn id="140" restart="whenNotActive" fill="hold" evtFilter="cancelBubble" nodeType="interactiveSeq">
                <p:stCondLst>
                  <p:cond evt="onClick" delay="0">
                    <p:tgtEl>
                      <p:spTgt spid="4192"/>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22" presetClass="exit" presetSubtype="4" fill="hold" grpId="0" nodeType="clickEffect">
                                  <p:stCondLst>
                                    <p:cond delay="0"/>
                                  </p:stCondLst>
                                  <p:childTnLst>
                                    <p:animEffect transition="out" filter="wipe(down)">
                                      <p:cBhvr>
                                        <p:cTn id="144" dur="500"/>
                                        <p:tgtEl>
                                          <p:spTgt spid="4192"/>
                                        </p:tgtEl>
                                      </p:cBhvr>
                                    </p:animEffect>
                                    <p:set>
                                      <p:cBhvr>
                                        <p:cTn id="145" dur="1" fill="hold">
                                          <p:stCondLst>
                                            <p:cond delay="499"/>
                                          </p:stCondLst>
                                        </p:cTn>
                                        <p:tgtEl>
                                          <p:spTgt spid="4192"/>
                                        </p:tgtEl>
                                        <p:attrNameLst>
                                          <p:attrName>style.visibility</p:attrName>
                                        </p:attrNameLst>
                                      </p:cBhvr>
                                      <p:to>
                                        <p:strVal val="hidden"/>
                                      </p:to>
                                    </p:set>
                                  </p:childTnLst>
                                </p:cTn>
                              </p:par>
                            </p:childTnLst>
                          </p:cTn>
                        </p:par>
                      </p:childTnLst>
                    </p:cTn>
                  </p:par>
                </p:childTnLst>
              </p:cTn>
              <p:nextCondLst>
                <p:cond evt="onClick" delay="0">
                  <p:tgtEl>
                    <p:spTgt spid="4192"/>
                  </p:tgtEl>
                </p:cond>
              </p:nextCondLst>
            </p:seq>
            <p:seq concurrent="1" nextAc="seek">
              <p:cTn id="146" restart="whenNotActive" fill="hold" evtFilter="cancelBubble" nodeType="interactiveSeq">
                <p:stCondLst>
                  <p:cond evt="onClick" delay="0">
                    <p:tgtEl>
                      <p:spTgt spid="420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22" presetClass="exit" presetSubtype="4" fill="hold" grpId="0" nodeType="clickEffect">
                                  <p:stCondLst>
                                    <p:cond delay="0"/>
                                  </p:stCondLst>
                                  <p:childTnLst>
                                    <p:animEffect transition="out" filter="wipe(down)">
                                      <p:cBhvr>
                                        <p:cTn id="150" dur="500"/>
                                        <p:tgtEl>
                                          <p:spTgt spid="4209"/>
                                        </p:tgtEl>
                                      </p:cBhvr>
                                    </p:animEffect>
                                    <p:set>
                                      <p:cBhvr>
                                        <p:cTn id="151" dur="1" fill="hold">
                                          <p:stCondLst>
                                            <p:cond delay="499"/>
                                          </p:stCondLst>
                                        </p:cTn>
                                        <p:tgtEl>
                                          <p:spTgt spid="4209"/>
                                        </p:tgtEl>
                                        <p:attrNameLst>
                                          <p:attrName>style.visibility</p:attrName>
                                        </p:attrNameLst>
                                      </p:cBhvr>
                                      <p:to>
                                        <p:strVal val="hidden"/>
                                      </p:to>
                                    </p:set>
                                  </p:childTnLst>
                                </p:cTn>
                              </p:par>
                            </p:childTnLst>
                          </p:cTn>
                        </p:par>
                      </p:childTnLst>
                    </p:cTn>
                  </p:par>
                </p:childTnLst>
              </p:cTn>
              <p:nextCondLst>
                <p:cond evt="onClick" delay="0">
                  <p:tgtEl>
                    <p:spTgt spid="4209"/>
                  </p:tgtEl>
                </p:cond>
              </p:nextCondLst>
            </p:seq>
            <p:seq concurrent="1" nextAc="seek">
              <p:cTn id="152" restart="whenNotActive" fill="hold" evtFilter="cancelBubble" nodeType="interactiveSeq">
                <p:stCondLst>
                  <p:cond evt="onClick" delay="0">
                    <p:tgtEl>
                      <p:spTgt spid="4210"/>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22" presetClass="exit" presetSubtype="4" fill="hold" grpId="0" nodeType="clickEffect">
                                  <p:stCondLst>
                                    <p:cond delay="0"/>
                                  </p:stCondLst>
                                  <p:childTnLst>
                                    <p:animEffect transition="out" filter="wipe(down)">
                                      <p:cBhvr>
                                        <p:cTn id="156" dur="500"/>
                                        <p:tgtEl>
                                          <p:spTgt spid="4210"/>
                                        </p:tgtEl>
                                      </p:cBhvr>
                                    </p:animEffect>
                                    <p:set>
                                      <p:cBhvr>
                                        <p:cTn id="157" dur="1" fill="hold">
                                          <p:stCondLst>
                                            <p:cond delay="499"/>
                                          </p:stCondLst>
                                        </p:cTn>
                                        <p:tgtEl>
                                          <p:spTgt spid="4210"/>
                                        </p:tgtEl>
                                        <p:attrNameLst>
                                          <p:attrName>style.visibility</p:attrName>
                                        </p:attrNameLst>
                                      </p:cBhvr>
                                      <p:to>
                                        <p:strVal val="hidden"/>
                                      </p:to>
                                    </p:set>
                                  </p:childTnLst>
                                </p:cTn>
                              </p:par>
                            </p:childTnLst>
                          </p:cTn>
                        </p:par>
                      </p:childTnLst>
                    </p:cTn>
                  </p:par>
                </p:childTnLst>
              </p:cTn>
              <p:nextCondLst>
                <p:cond evt="onClick" delay="0">
                  <p:tgtEl>
                    <p:spTgt spid="4210"/>
                  </p:tgtEl>
                </p:cond>
              </p:nextCondLst>
            </p:seq>
            <p:seq concurrent="1" nextAc="seek">
              <p:cTn id="158" restart="whenNotActive" fill="hold" evtFilter="cancelBubble" nodeType="interactiveSeq">
                <p:stCondLst>
                  <p:cond evt="onClick" delay="0">
                    <p:tgtEl>
                      <p:spTgt spid="4208"/>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22" presetClass="exit" presetSubtype="4" fill="hold" grpId="0" nodeType="clickEffect">
                                  <p:stCondLst>
                                    <p:cond delay="0"/>
                                  </p:stCondLst>
                                  <p:childTnLst>
                                    <p:animEffect transition="out" filter="wipe(down)">
                                      <p:cBhvr>
                                        <p:cTn id="162" dur="500"/>
                                        <p:tgtEl>
                                          <p:spTgt spid="4208"/>
                                        </p:tgtEl>
                                      </p:cBhvr>
                                    </p:animEffect>
                                    <p:set>
                                      <p:cBhvr>
                                        <p:cTn id="163" dur="1" fill="hold">
                                          <p:stCondLst>
                                            <p:cond delay="499"/>
                                          </p:stCondLst>
                                        </p:cTn>
                                        <p:tgtEl>
                                          <p:spTgt spid="4208"/>
                                        </p:tgtEl>
                                        <p:attrNameLst>
                                          <p:attrName>style.visibility</p:attrName>
                                        </p:attrNameLst>
                                      </p:cBhvr>
                                      <p:to>
                                        <p:strVal val="hidden"/>
                                      </p:to>
                                    </p:set>
                                  </p:childTnLst>
                                </p:cTn>
                              </p:par>
                            </p:childTnLst>
                          </p:cTn>
                        </p:par>
                      </p:childTnLst>
                    </p:cTn>
                  </p:par>
                </p:childTnLst>
              </p:cTn>
              <p:nextCondLst>
                <p:cond evt="onClick" delay="0">
                  <p:tgtEl>
                    <p:spTgt spid="4208"/>
                  </p:tgtEl>
                </p:cond>
              </p:nextCondLst>
            </p:seq>
            <p:seq concurrent="1" nextAc="seek">
              <p:cTn id="164" restart="whenNotActive" fill="hold" evtFilter="cancelBubble" nodeType="interactiveSeq">
                <p:stCondLst>
                  <p:cond evt="onClick" delay="0">
                    <p:tgtEl>
                      <p:spTgt spid="4207"/>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22" presetClass="exit" presetSubtype="4" fill="hold" grpId="0" nodeType="clickEffect">
                                  <p:stCondLst>
                                    <p:cond delay="0"/>
                                  </p:stCondLst>
                                  <p:childTnLst>
                                    <p:animEffect transition="out" filter="wipe(down)">
                                      <p:cBhvr>
                                        <p:cTn id="168" dur="500"/>
                                        <p:tgtEl>
                                          <p:spTgt spid="4207"/>
                                        </p:tgtEl>
                                      </p:cBhvr>
                                    </p:animEffect>
                                    <p:set>
                                      <p:cBhvr>
                                        <p:cTn id="169" dur="1" fill="hold">
                                          <p:stCondLst>
                                            <p:cond delay="499"/>
                                          </p:stCondLst>
                                        </p:cTn>
                                        <p:tgtEl>
                                          <p:spTgt spid="4207"/>
                                        </p:tgtEl>
                                        <p:attrNameLst>
                                          <p:attrName>style.visibility</p:attrName>
                                        </p:attrNameLst>
                                      </p:cBhvr>
                                      <p:to>
                                        <p:strVal val="hidden"/>
                                      </p:to>
                                    </p:set>
                                  </p:childTnLst>
                                </p:cTn>
                              </p:par>
                            </p:childTnLst>
                          </p:cTn>
                        </p:par>
                      </p:childTnLst>
                    </p:cTn>
                  </p:par>
                </p:childTnLst>
              </p:cTn>
              <p:nextCondLst>
                <p:cond evt="onClick" delay="0">
                  <p:tgtEl>
                    <p:spTgt spid="4207"/>
                  </p:tgtEl>
                </p:cond>
              </p:nextCondLst>
            </p:seq>
            <p:seq concurrent="1" nextAc="seek">
              <p:cTn id="170" restart="whenNotActive" fill="hold" evtFilter="cancelBubble" nodeType="interactiveSeq">
                <p:stCondLst>
                  <p:cond evt="onClick" delay="0">
                    <p:tgtEl>
                      <p:spTgt spid="4205"/>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22" presetClass="exit" presetSubtype="4" fill="hold" grpId="0" nodeType="clickEffect">
                                  <p:stCondLst>
                                    <p:cond delay="0"/>
                                  </p:stCondLst>
                                  <p:childTnLst>
                                    <p:animEffect transition="out" filter="wipe(down)">
                                      <p:cBhvr>
                                        <p:cTn id="174" dur="500"/>
                                        <p:tgtEl>
                                          <p:spTgt spid="4205"/>
                                        </p:tgtEl>
                                      </p:cBhvr>
                                    </p:animEffect>
                                    <p:set>
                                      <p:cBhvr>
                                        <p:cTn id="175" dur="1" fill="hold">
                                          <p:stCondLst>
                                            <p:cond delay="499"/>
                                          </p:stCondLst>
                                        </p:cTn>
                                        <p:tgtEl>
                                          <p:spTgt spid="4205"/>
                                        </p:tgtEl>
                                        <p:attrNameLst>
                                          <p:attrName>style.visibility</p:attrName>
                                        </p:attrNameLst>
                                      </p:cBhvr>
                                      <p:to>
                                        <p:strVal val="hidden"/>
                                      </p:to>
                                    </p:set>
                                  </p:childTnLst>
                                </p:cTn>
                              </p:par>
                            </p:childTnLst>
                          </p:cTn>
                        </p:par>
                      </p:childTnLst>
                    </p:cTn>
                  </p:par>
                </p:childTnLst>
              </p:cTn>
              <p:nextCondLst>
                <p:cond evt="onClick" delay="0">
                  <p:tgtEl>
                    <p:spTgt spid="4205"/>
                  </p:tgtEl>
                </p:cond>
              </p:nextCondLst>
            </p:seq>
            <p:seq concurrent="1" nextAc="seek">
              <p:cTn id="176" restart="whenNotActive" fill="hold" evtFilter="cancelBubble" nodeType="interactiveSeq">
                <p:stCondLst>
                  <p:cond evt="onClick" delay="0">
                    <p:tgtEl>
                      <p:spTgt spid="4206"/>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22" presetClass="exit" presetSubtype="4" fill="hold" grpId="0" nodeType="clickEffect">
                                  <p:stCondLst>
                                    <p:cond delay="0"/>
                                  </p:stCondLst>
                                  <p:childTnLst>
                                    <p:animEffect transition="out" filter="wipe(down)">
                                      <p:cBhvr>
                                        <p:cTn id="180" dur="500"/>
                                        <p:tgtEl>
                                          <p:spTgt spid="4206"/>
                                        </p:tgtEl>
                                      </p:cBhvr>
                                    </p:animEffect>
                                    <p:set>
                                      <p:cBhvr>
                                        <p:cTn id="181" dur="1" fill="hold">
                                          <p:stCondLst>
                                            <p:cond delay="499"/>
                                          </p:stCondLst>
                                        </p:cTn>
                                        <p:tgtEl>
                                          <p:spTgt spid="4206"/>
                                        </p:tgtEl>
                                        <p:attrNameLst>
                                          <p:attrName>style.visibility</p:attrName>
                                        </p:attrNameLst>
                                      </p:cBhvr>
                                      <p:to>
                                        <p:strVal val="hidden"/>
                                      </p:to>
                                    </p:set>
                                  </p:childTnLst>
                                </p:cTn>
                              </p:par>
                            </p:childTnLst>
                          </p:cTn>
                        </p:par>
                      </p:childTnLst>
                    </p:cTn>
                  </p:par>
                </p:childTnLst>
              </p:cTn>
              <p:nextCondLst>
                <p:cond evt="onClick" delay="0">
                  <p:tgtEl>
                    <p:spTgt spid="4206"/>
                  </p:tgtEl>
                </p:cond>
              </p:nextCondLst>
            </p:seq>
            <p:seq concurrent="1" nextAc="seek">
              <p:cTn id="182" restart="whenNotActive" fill="hold" evtFilter="cancelBubble" nodeType="interactiveSeq">
                <p:stCondLst>
                  <p:cond evt="onClick" delay="0">
                    <p:tgtEl>
                      <p:spTgt spid="4223"/>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22" presetClass="exit" presetSubtype="4" fill="hold" grpId="0" nodeType="clickEffect">
                                  <p:stCondLst>
                                    <p:cond delay="0"/>
                                  </p:stCondLst>
                                  <p:childTnLst>
                                    <p:animEffect transition="out" filter="wipe(down)">
                                      <p:cBhvr>
                                        <p:cTn id="186" dur="500"/>
                                        <p:tgtEl>
                                          <p:spTgt spid="4223"/>
                                        </p:tgtEl>
                                      </p:cBhvr>
                                    </p:animEffect>
                                    <p:set>
                                      <p:cBhvr>
                                        <p:cTn id="187" dur="1" fill="hold">
                                          <p:stCondLst>
                                            <p:cond delay="499"/>
                                          </p:stCondLst>
                                        </p:cTn>
                                        <p:tgtEl>
                                          <p:spTgt spid="4223"/>
                                        </p:tgtEl>
                                        <p:attrNameLst>
                                          <p:attrName>style.visibility</p:attrName>
                                        </p:attrNameLst>
                                      </p:cBhvr>
                                      <p:to>
                                        <p:strVal val="hidden"/>
                                      </p:to>
                                    </p:set>
                                  </p:childTnLst>
                                </p:cTn>
                              </p:par>
                            </p:childTnLst>
                          </p:cTn>
                        </p:par>
                      </p:childTnLst>
                    </p:cTn>
                  </p:par>
                </p:childTnLst>
              </p:cTn>
              <p:nextCondLst>
                <p:cond evt="onClick" delay="0">
                  <p:tgtEl>
                    <p:spTgt spid="4223"/>
                  </p:tgtEl>
                </p:cond>
              </p:nextCondLst>
            </p:seq>
            <p:seq concurrent="1" nextAc="seek">
              <p:cTn id="188" restart="whenNotActive" fill="hold" evtFilter="cancelBubble" nodeType="interactiveSeq">
                <p:stCondLst>
                  <p:cond evt="onClick" delay="0">
                    <p:tgtEl>
                      <p:spTgt spid="4224"/>
                    </p:tgtEl>
                  </p:cond>
                </p:stCondLst>
                <p:endSync evt="end" delay="0">
                  <p:rtn val="all"/>
                </p:endSync>
                <p:childTnLst>
                  <p:par>
                    <p:cTn id="189" fill="hold" nodeType="clickPar">
                      <p:stCondLst>
                        <p:cond delay="0"/>
                      </p:stCondLst>
                      <p:childTnLst>
                        <p:par>
                          <p:cTn id="190" fill="hold" nodeType="withGroup">
                            <p:stCondLst>
                              <p:cond delay="0"/>
                            </p:stCondLst>
                            <p:childTnLst>
                              <p:par>
                                <p:cTn id="191" presetID="22" presetClass="exit" presetSubtype="4" fill="hold" grpId="0" nodeType="clickEffect">
                                  <p:stCondLst>
                                    <p:cond delay="0"/>
                                  </p:stCondLst>
                                  <p:childTnLst>
                                    <p:animEffect transition="out" filter="wipe(down)">
                                      <p:cBhvr>
                                        <p:cTn id="192" dur="500"/>
                                        <p:tgtEl>
                                          <p:spTgt spid="4224"/>
                                        </p:tgtEl>
                                      </p:cBhvr>
                                    </p:animEffect>
                                    <p:set>
                                      <p:cBhvr>
                                        <p:cTn id="193" dur="1" fill="hold">
                                          <p:stCondLst>
                                            <p:cond delay="499"/>
                                          </p:stCondLst>
                                        </p:cTn>
                                        <p:tgtEl>
                                          <p:spTgt spid="4224"/>
                                        </p:tgtEl>
                                        <p:attrNameLst>
                                          <p:attrName>style.visibility</p:attrName>
                                        </p:attrNameLst>
                                      </p:cBhvr>
                                      <p:to>
                                        <p:strVal val="hidden"/>
                                      </p:to>
                                    </p:set>
                                  </p:childTnLst>
                                </p:cTn>
                              </p:par>
                            </p:childTnLst>
                          </p:cTn>
                        </p:par>
                      </p:childTnLst>
                    </p:cTn>
                  </p:par>
                </p:childTnLst>
              </p:cTn>
              <p:nextCondLst>
                <p:cond evt="onClick" delay="0">
                  <p:tgtEl>
                    <p:spTgt spid="4224"/>
                  </p:tgtEl>
                </p:cond>
              </p:nextCondLst>
            </p:seq>
            <p:seq concurrent="1" nextAc="seek">
              <p:cTn id="194" restart="whenNotActive" fill="hold" evtFilter="cancelBubble" nodeType="interactiveSeq">
                <p:stCondLst>
                  <p:cond evt="onClick" delay="0">
                    <p:tgtEl>
                      <p:spTgt spid="4222"/>
                    </p:tgtEl>
                  </p:cond>
                </p:stCondLst>
                <p:endSync evt="end" delay="0">
                  <p:rtn val="all"/>
                </p:endSync>
                <p:childTnLst>
                  <p:par>
                    <p:cTn id="195" fill="hold" nodeType="clickPar">
                      <p:stCondLst>
                        <p:cond delay="0"/>
                      </p:stCondLst>
                      <p:childTnLst>
                        <p:par>
                          <p:cTn id="196" fill="hold" nodeType="withGroup">
                            <p:stCondLst>
                              <p:cond delay="0"/>
                            </p:stCondLst>
                            <p:childTnLst>
                              <p:par>
                                <p:cTn id="197" presetID="22" presetClass="exit" presetSubtype="4" fill="hold" grpId="0" nodeType="clickEffect">
                                  <p:stCondLst>
                                    <p:cond delay="0"/>
                                  </p:stCondLst>
                                  <p:childTnLst>
                                    <p:animEffect transition="out" filter="wipe(down)">
                                      <p:cBhvr>
                                        <p:cTn id="198" dur="500"/>
                                        <p:tgtEl>
                                          <p:spTgt spid="4222"/>
                                        </p:tgtEl>
                                      </p:cBhvr>
                                    </p:animEffect>
                                    <p:set>
                                      <p:cBhvr>
                                        <p:cTn id="199" dur="1" fill="hold">
                                          <p:stCondLst>
                                            <p:cond delay="499"/>
                                          </p:stCondLst>
                                        </p:cTn>
                                        <p:tgtEl>
                                          <p:spTgt spid="4222"/>
                                        </p:tgtEl>
                                        <p:attrNameLst>
                                          <p:attrName>style.visibility</p:attrName>
                                        </p:attrNameLst>
                                      </p:cBhvr>
                                      <p:to>
                                        <p:strVal val="hidden"/>
                                      </p:to>
                                    </p:set>
                                  </p:childTnLst>
                                </p:cTn>
                              </p:par>
                            </p:childTnLst>
                          </p:cTn>
                        </p:par>
                      </p:childTnLst>
                    </p:cTn>
                  </p:par>
                </p:childTnLst>
              </p:cTn>
              <p:nextCondLst>
                <p:cond evt="onClick" delay="0">
                  <p:tgtEl>
                    <p:spTgt spid="4222"/>
                  </p:tgtEl>
                </p:cond>
              </p:nextCondLst>
            </p:seq>
            <p:seq concurrent="1" nextAc="seek">
              <p:cTn id="200" restart="whenNotActive" fill="hold" evtFilter="cancelBubble" nodeType="interactiveSeq">
                <p:stCondLst>
                  <p:cond evt="onClick" delay="0">
                    <p:tgtEl>
                      <p:spTgt spid="4221"/>
                    </p:tgtEl>
                  </p:cond>
                </p:stCondLst>
                <p:endSync evt="end" delay="0">
                  <p:rtn val="all"/>
                </p:endSync>
                <p:childTnLst>
                  <p:par>
                    <p:cTn id="201" fill="hold" nodeType="clickPar">
                      <p:stCondLst>
                        <p:cond delay="0"/>
                      </p:stCondLst>
                      <p:childTnLst>
                        <p:par>
                          <p:cTn id="202" fill="hold" nodeType="withGroup">
                            <p:stCondLst>
                              <p:cond delay="0"/>
                            </p:stCondLst>
                            <p:childTnLst>
                              <p:par>
                                <p:cTn id="203" presetID="22" presetClass="exit" presetSubtype="4" fill="hold" grpId="0" nodeType="clickEffect">
                                  <p:stCondLst>
                                    <p:cond delay="0"/>
                                  </p:stCondLst>
                                  <p:childTnLst>
                                    <p:animEffect transition="out" filter="wipe(down)">
                                      <p:cBhvr>
                                        <p:cTn id="204" dur="500"/>
                                        <p:tgtEl>
                                          <p:spTgt spid="4221"/>
                                        </p:tgtEl>
                                      </p:cBhvr>
                                    </p:animEffect>
                                    <p:set>
                                      <p:cBhvr>
                                        <p:cTn id="205" dur="1" fill="hold">
                                          <p:stCondLst>
                                            <p:cond delay="499"/>
                                          </p:stCondLst>
                                        </p:cTn>
                                        <p:tgtEl>
                                          <p:spTgt spid="4221"/>
                                        </p:tgtEl>
                                        <p:attrNameLst>
                                          <p:attrName>style.visibility</p:attrName>
                                        </p:attrNameLst>
                                      </p:cBhvr>
                                      <p:to>
                                        <p:strVal val="hidden"/>
                                      </p:to>
                                    </p:set>
                                  </p:childTnLst>
                                </p:cTn>
                              </p:par>
                            </p:childTnLst>
                          </p:cTn>
                        </p:par>
                      </p:childTnLst>
                    </p:cTn>
                  </p:par>
                </p:childTnLst>
              </p:cTn>
              <p:nextCondLst>
                <p:cond evt="onClick" delay="0">
                  <p:tgtEl>
                    <p:spTgt spid="4221"/>
                  </p:tgtEl>
                </p:cond>
              </p:nextCondLst>
            </p:seq>
            <p:seq concurrent="1" nextAc="seek">
              <p:cTn id="206" restart="whenNotActive" fill="hold" evtFilter="cancelBubble" nodeType="interactiveSeq">
                <p:stCondLst>
                  <p:cond evt="onClick" delay="0">
                    <p:tgtEl>
                      <p:spTgt spid="4219"/>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22" presetClass="exit" presetSubtype="4" fill="hold" grpId="0" nodeType="clickEffect">
                                  <p:stCondLst>
                                    <p:cond delay="0"/>
                                  </p:stCondLst>
                                  <p:childTnLst>
                                    <p:animEffect transition="out" filter="wipe(down)">
                                      <p:cBhvr>
                                        <p:cTn id="210" dur="500"/>
                                        <p:tgtEl>
                                          <p:spTgt spid="4219"/>
                                        </p:tgtEl>
                                      </p:cBhvr>
                                    </p:animEffect>
                                    <p:set>
                                      <p:cBhvr>
                                        <p:cTn id="211" dur="1" fill="hold">
                                          <p:stCondLst>
                                            <p:cond delay="499"/>
                                          </p:stCondLst>
                                        </p:cTn>
                                        <p:tgtEl>
                                          <p:spTgt spid="4219"/>
                                        </p:tgtEl>
                                        <p:attrNameLst>
                                          <p:attrName>style.visibility</p:attrName>
                                        </p:attrNameLst>
                                      </p:cBhvr>
                                      <p:to>
                                        <p:strVal val="hidden"/>
                                      </p:to>
                                    </p:set>
                                  </p:childTnLst>
                                </p:cTn>
                              </p:par>
                            </p:childTnLst>
                          </p:cTn>
                        </p:par>
                      </p:childTnLst>
                    </p:cTn>
                  </p:par>
                </p:childTnLst>
              </p:cTn>
              <p:nextCondLst>
                <p:cond evt="onClick" delay="0">
                  <p:tgtEl>
                    <p:spTgt spid="4219"/>
                  </p:tgtEl>
                </p:cond>
              </p:nextCondLst>
            </p:seq>
            <p:seq concurrent="1" nextAc="seek">
              <p:cTn id="212" restart="whenNotActive" fill="hold" evtFilter="cancelBubble" nodeType="interactiveSeq">
                <p:stCondLst>
                  <p:cond evt="onClick" delay="0">
                    <p:tgtEl>
                      <p:spTgt spid="4220"/>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22" presetClass="exit" presetSubtype="4" fill="hold" grpId="0" nodeType="clickEffect">
                                  <p:stCondLst>
                                    <p:cond delay="0"/>
                                  </p:stCondLst>
                                  <p:childTnLst>
                                    <p:animEffect transition="out" filter="wipe(down)">
                                      <p:cBhvr>
                                        <p:cTn id="216" dur="500"/>
                                        <p:tgtEl>
                                          <p:spTgt spid="4220"/>
                                        </p:tgtEl>
                                      </p:cBhvr>
                                    </p:animEffect>
                                    <p:set>
                                      <p:cBhvr>
                                        <p:cTn id="217" dur="1" fill="hold">
                                          <p:stCondLst>
                                            <p:cond delay="499"/>
                                          </p:stCondLst>
                                        </p:cTn>
                                        <p:tgtEl>
                                          <p:spTgt spid="4220"/>
                                        </p:tgtEl>
                                        <p:attrNameLst>
                                          <p:attrName>style.visibility</p:attrName>
                                        </p:attrNameLst>
                                      </p:cBhvr>
                                      <p:to>
                                        <p:strVal val="hidden"/>
                                      </p:to>
                                    </p:set>
                                  </p:childTnLst>
                                </p:cTn>
                              </p:par>
                            </p:childTnLst>
                          </p:cTn>
                        </p:par>
                      </p:childTnLst>
                    </p:cTn>
                  </p:par>
                </p:childTnLst>
              </p:cTn>
              <p:nextCondLst>
                <p:cond evt="onClick" delay="0">
                  <p:tgtEl>
                    <p:spTgt spid="4220"/>
                  </p:tgtEl>
                </p:cond>
              </p:nextCondLst>
            </p:seq>
          </p:childTnLst>
        </p:cTn>
      </p:par>
    </p:tnLst>
    <p:bldLst>
      <p:bldP spid="4133" grpId="0" animBg="1"/>
      <p:bldP spid="4134" grpId="0" animBg="1"/>
      <p:bldP spid="4135" grpId="0" animBg="1"/>
      <p:bldP spid="4136" grpId="0" animBg="1"/>
      <p:bldP spid="4137" grpId="0" animBg="1"/>
      <p:bldP spid="4138" grpId="0" animBg="1"/>
      <p:bldP spid="4163" grpId="0" animBg="1"/>
      <p:bldP spid="4164" grpId="0" animBg="1"/>
      <p:bldP spid="4165" grpId="0" animBg="1"/>
      <p:bldP spid="4166" grpId="0" animBg="1"/>
      <p:bldP spid="4167" grpId="0" animBg="1"/>
      <p:bldP spid="4168" grpId="0" animBg="1"/>
      <p:bldP spid="4177" grpId="0" animBg="1"/>
      <p:bldP spid="4178" grpId="0" animBg="1"/>
      <p:bldP spid="4179" grpId="0" animBg="1"/>
      <p:bldP spid="4180" grpId="0" animBg="1"/>
      <p:bldP spid="4181" grpId="0" animBg="1"/>
      <p:bldP spid="4182" grpId="0" animBg="1"/>
      <p:bldP spid="4191" grpId="0" animBg="1"/>
      <p:bldP spid="4192" grpId="0" animBg="1"/>
      <p:bldP spid="4193" grpId="0" animBg="1"/>
      <p:bldP spid="4194" grpId="0" animBg="1"/>
      <p:bldP spid="4195" grpId="0" animBg="1"/>
      <p:bldP spid="4196" grpId="0" animBg="1"/>
      <p:bldP spid="4205" grpId="0" animBg="1"/>
      <p:bldP spid="4206" grpId="0" animBg="1"/>
      <p:bldP spid="4207" grpId="0" animBg="1"/>
      <p:bldP spid="4208" grpId="0" animBg="1"/>
      <p:bldP spid="4209" grpId="0" animBg="1"/>
      <p:bldP spid="4210" grpId="0" animBg="1"/>
      <p:bldP spid="4219" grpId="0" animBg="1"/>
      <p:bldP spid="4220" grpId="0" animBg="1"/>
      <p:bldP spid="4221" grpId="0" animBg="1"/>
      <p:bldP spid="4222" grpId="0" animBg="1"/>
      <p:bldP spid="4223" grpId="0" animBg="1"/>
      <p:bldP spid="422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61593425"/>
              </p:ext>
            </p:extLst>
          </p:nvPr>
        </p:nvGraphicFramePr>
        <p:xfrm>
          <a:off x="179512" y="188640"/>
          <a:ext cx="8856984" cy="6408712"/>
        </p:xfrm>
        <a:graphic>
          <a:graphicData uri="http://schemas.openxmlformats.org/drawingml/2006/table">
            <a:tbl>
              <a:tblPr firstRow="1" bandRow="1">
                <a:tableStyleId>{5940675A-B579-460E-94D1-54222C63F5DA}</a:tableStyleId>
              </a:tblPr>
              <a:tblGrid>
                <a:gridCol w="8856984"/>
              </a:tblGrid>
              <a:tr h="60844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2800" b="1" dirty="0" smtClean="0">
                          <a:solidFill>
                            <a:schemeClr val="bg1"/>
                          </a:solidFill>
                        </a:rPr>
                        <a:t>Developing quality </a:t>
                      </a:r>
                      <a:r>
                        <a:rPr lang="en-GB" sz="2000" b="1" dirty="0" smtClean="0">
                          <a:solidFill>
                            <a:schemeClr val="bg1"/>
                          </a:solidFill>
                        </a:rPr>
                        <a:t>(Assessing,</a:t>
                      </a:r>
                      <a:r>
                        <a:rPr lang="en-GB" sz="2000" b="1" baseline="0" dirty="0" smtClean="0">
                          <a:solidFill>
                            <a:schemeClr val="bg1"/>
                          </a:solidFill>
                        </a:rPr>
                        <a:t> improving, enhancing, modelling)</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24 Bingo</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BINGO</a:t>
            </a:r>
            <a:endParaRPr lang="en-US" dirty="0"/>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17372681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63" y="857250"/>
          <a:ext cx="8143875" cy="5143500"/>
        </p:xfrm>
        <a:graphic>
          <a:graphicData uri="http://schemas.openxmlformats.org/drawingml/2006/table">
            <a:tbl>
              <a:tblPr firstRow="1" bandRow="1">
                <a:tableStyleId>{5940675A-B579-460E-94D1-54222C63F5DA}</a:tableStyleId>
              </a:tblPr>
              <a:tblGrid>
                <a:gridCol w="2714625"/>
                <a:gridCol w="2714625"/>
                <a:gridCol w="2714625"/>
              </a:tblGrid>
              <a:tr h="1714500">
                <a:tc>
                  <a:txBody>
                    <a:bodyPr/>
                    <a:lstStyle/>
                    <a:p>
                      <a:pPr algn="ctr"/>
                      <a:r>
                        <a:rPr lang="en-GB" sz="4800" dirty="0" smtClean="0"/>
                        <a:t>Opinion</a:t>
                      </a:r>
                      <a:endParaRPr lang="en-US" sz="4800" dirty="0"/>
                    </a:p>
                  </a:txBody>
                  <a:tcPr marL="91439" marR="91439" anchor="ctr"/>
                </a:tc>
                <a:tc>
                  <a:txBody>
                    <a:bodyPr/>
                    <a:lstStyle/>
                    <a:p>
                      <a:pPr algn="ctr"/>
                      <a:r>
                        <a:rPr lang="en-GB" sz="4800" dirty="0" smtClean="0"/>
                        <a:t>Present</a:t>
                      </a:r>
                      <a:endParaRPr lang="en-US" sz="4800" dirty="0"/>
                    </a:p>
                  </a:txBody>
                  <a:tcPr marL="91439" marR="91439" anchor="ctr"/>
                </a:tc>
                <a:tc>
                  <a:txBody>
                    <a:bodyPr/>
                    <a:lstStyle/>
                    <a:p>
                      <a:pPr algn="ctr"/>
                      <a:r>
                        <a:rPr lang="en-GB" sz="4800" dirty="0" smtClean="0"/>
                        <a:t>Future</a:t>
                      </a:r>
                      <a:endParaRPr lang="en-US" sz="4800" dirty="0"/>
                    </a:p>
                  </a:txBody>
                  <a:tcPr marL="91439" marR="91439" anchor="ctr"/>
                </a:tc>
              </a:tr>
              <a:tr h="1714500">
                <a:tc>
                  <a:txBody>
                    <a:bodyPr/>
                    <a:lstStyle/>
                    <a:p>
                      <a:pPr algn="ctr"/>
                      <a:r>
                        <a:rPr lang="en-GB" sz="4800" dirty="0" smtClean="0"/>
                        <a:t>Reason</a:t>
                      </a:r>
                      <a:endParaRPr lang="en-US" sz="4800" dirty="0"/>
                    </a:p>
                  </a:txBody>
                  <a:tcPr marL="91439" marR="91439" anchor="ctr"/>
                </a:tc>
                <a:tc>
                  <a:txBody>
                    <a:bodyPr/>
                    <a:lstStyle/>
                    <a:p>
                      <a:pPr algn="ctr"/>
                      <a:r>
                        <a:rPr lang="en-GB" sz="4400" dirty="0" smtClean="0"/>
                        <a:t>Time</a:t>
                      </a:r>
                      <a:r>
                        <a:rPr lang="en-GB" sz="4400" baseline="0" dirty="0" smtClean="0"/>
                        <a:t> expression</a:t>
                      </a:r>
                      <a:endParaRPr lang="en-US" sz="4400" dirty="0"/>
                    </a:p>
                  </a:txBody>
                  <a:tcPr marL="91439" marR="91439" anchor="ctr"/>
                </a:tc>
                <a:tc>
                  <a:txBody>
                    <a:bodyPr/>
                    <a:lstStyle/>
                    <a:p>
                      <a:pPr algn="ctr"/>
                      <a:r>
                        <a:rPr lang="en-GB" sz="4000" dirty="0" smtClean="0"/>
                        <a:t>Comparison</a:t>
                      </a:r>
                      <a:endParaRPr lang="en-US" sz="4000" dirty="0"/>
                    </a:p>
                  </a:txBody>
                  <a:tcPr marL="91439" marR="91439" anchor="ctr"/>
                </a:tc>
              </a:tr>
              <a:tr h="1714500">
                <a:tc>
                  <a:txBody>
                    <a:bodyPr/>
                    <a:lstStyle/>
                    <a:p>
                      <a:pPr algn="ctr"/>
                      <a:r>
                        <a:rPr lang="en-GB" sz="4000" dirty="0" smtClean="0"/>
                        <a:t>Complexity</a:t>
                      </a:r>
                      <a:endParaRPr lang="en-US" sz="4000" dirty="0"/>
                    </a:p>
                  </a:txBody>
                  <a:tcPr marL="91439" marR="91439" anchor="ctr"/>
                </a:tc>
                <a:tc>
                  <a:txBody>
                    <a:bodyPr/>
                    <a:lstStyle/>
                    <a:p>
                      <a:pPr algn="ctr"/>
                      <a:r>
                        <a:rPr lang="en-GB" sz="4800" dirty="0" smtClean="0"/>
                        <a:t>Past</a:t>
                      </a:r>
                      <a:endParaRPr lang="en-US" sz="4800" dirty="0"/>
                    </a:p>
                  </a:txBody>
                  <a:tcPr marL="91439" marR="91439" anchor="ctr"/>
                </a:tc>
                <a:tc>
                  <a:txBody>
                    <a:bodyPr/>
                    <a:lstStyle/>
                    <a:p>
                      <a:pPr algn="ctr"/>
                      <a:r>
                        <a:rPr lang="en-GB" sz="4800" dirty="0" smtClean="0"/>
                        <a:t>Reference to others</a:t>
                      </a:r>
                      <a:endParaRPr lang="en-US" sz="4800" dirty="0"/>
                    </a:p>
                  </a:txBody>
                  <a:tcPr marL="91439" marR="91439" anchor="ctr"/>
                </a:tc>
              </a:tr>
            </a:tbl>
          </a:graphicData>
        </a:graphic>
      </p:graphicFrame>
      <p:sp>
        <p:nvSpPr>
          <p:cNvPr id="106516"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spTree>
    <p:extLst>
      <p:ext uri="{BB962C8B-B14F-4D97-AF65-F5344CB8AC3E}">
        <p14:creationId xmlns:p14="http://schemas.microsoft.com/office/powerpoint/2010/main" val="373525065"/>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78089096"/>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25</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GROUP TALK</a:t>
            </a: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3618653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46885702"/>
              </p:ext>
            </p:extLst>
          </p:nvPr>
        </p:nvGraphicFramePr>
        <p:xfrm>
          <a:off x="179512" y="188640"/>
          <a:ext cx="8856984" cy="6480721"/>
        </p:xfrm>
        <a:graphic>
          <a:graphicData uri="http://schemas.openxmlformats.org/drawingml/2006/table">
            <a:tbl>
              <a:tblPr firstRow="1" bandRow="1">
                <a:tableStyleId>{5940675A-B579-460E-94D1-54222C63F5DA}</a:tableStyleId>
              </a:tblPr>
              <a:tblGrid>
                <a:gridCol w="8856984"/>
              </a:tblGrid>
              <a:tr h="615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t>Comberton Village College</a:t>
                      </a:r>
                      <a:endParaRPr lang="en-US" sz="2400" b="1" dirty="0" smtClean="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17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6053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3158">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a:t>
            </a:r>
            <a:r>
              <a:rPr lang="en-GB" sz="2800" b="1" dirty="0">
                <a:solidFill>
                  <a:srgbClr val="002060"/>
                </a:solidFill>
              </a:rPr>
              <a:t>2</a:t>
            </a:r>
            <a:r>
              <a:rPr lang="en-GB" sz="2800" b="1" dirty="0" smtClean="0">
                <a:solidFill>
                  <a:srgbClr val="002060"/>
                </a:solidFill>
              </a:rPr>
              <a:t>  Once more with feeling</a:t>
            </a:r>
            <a:endParaRPr lang="en-US" sz="2800" b="1" dirty="0">
              <a:solidFill>
                <a:srgbClr val="00206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700808"/>
            <a:ext cx="4185256" cy="417646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45867983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75" y="214313"/>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5286375" y="214313"/>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071813" y="1928813"/>
            <a:ext cx="3143250" cy="9286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85813" y="3429000"/>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5286375" y="3429000"/>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3071813" y="4572000"/>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857250" y="5786438"/>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169" name="Text Box 2"/>
          <p:cNvSpPr txBox="1">
            <a:spLocks noChangeArrowheads="1"/>
          </p:cNvSpPr>
          <p:nvPr/>
        </p:nvSpPr>
        <p:spPr bwMode="auto">
          <a:xfrm>
            <a:off x="71438" y="3429000"/>
            <a:ext cx="9286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6000" b="1">
                <a:latin typeface="Comic Sans MS" pitchFamily="66" charset="0"/>
                <a:sym typeface="Wingdings 2" pitchFamily="18" charset="2"/>
              </a:rPr>
              <a:t></a:t>
            </a:r>
            <a:endParaRPr lang="en-US">
              <a:latin typeface="Calibri" pitchFamily="34" charset="0"/>
            </a:endParaRPr>
          </a:p>
        </p:txBody>
      </p:sp>
      <p:sp>
        <p:nvSpPr>
          <p:cNvPr id="92170" name="Text Box 3"/>
          <p:cNvSpPr txBox="1">
            <a:spLocks noChangeArrowheads="1"/>
          </p:cNvSpPr>
          <p:nvPr/>
        </p:nvSpPr>
        <p:spPr bwMode="auto">
          <a:xfrm>
            <a:off x="8367713" y="3429000"/>
            <a:ext cx="633412"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92171" name="TextBox 1"/>
          <p:cNvSpPr txBox="1">
            <a:spLocks noChangeArrowheads="1"/>
          </p:cNvSpPr>
          <p:nvPr/>
        </p:nvSpPr>
        <p:spPr bwMode="auto">
          <a:xfrm>
            <a:off x="571500" y="142875"/>
            <a:ext cx="35004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Es ist toll!</a:t>
            </a:r>
            <a:br>
              <a:rPr lang="en-GB" sz="2800" b="1">
                <a:solidFill>
                  <a:schemeClr val="bg1"/>
                </a:solidFill>
                <a:latin typeface="Calibri" pitchFamily="34" charset="0"/>
              </a:rPr>
            </a:br>
            <a:r>
              <a:rPr lang="en-GB" sz="2800" b="1">
                <a:solidFill>
                  <a:srgbClr val="FF0000"/>
                </a:solidFill>
                <a:latin typeface="Calibri" pitchFamily="34" charset="0"/>
              </a:rPr>
              <a:t>¡Es ist schrecklich!</a:t>
            </a:r>
            <a:endParaRPr lang="en-US" sz="2800" b="1">
              <a:solidFill>
                <a:srgbClr val="FF0000"/>
              </a:solidFill>
              <a:latin typeface="Calibri" pitchFamily="34" charset="0"/>
            </a:endParaRPr>
          </a:p>
        </p:txBody>
      </p:sp>
      <p:sp>
        <p:nvSpPr>
          <p:cNvPr id="92172" name="TextBox 11"/>
          <p:cNvSpPr txBox="1">
            <a:spLocks noChangeArrowheads="1"/>
          </p:cNvSpPr>
          <p:nvPr/>
        </p:nvSpPr>
        <p:spPr bwMode="auto">
          <a:xfrm>
            <a:off x="5143500" y="357188"/>
            <a:ext cx="35004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Ich mag das </a:t>
            </a:r>
            <a:r>
              <a:rPr lang="en-GB" sz="2800" b="1">
                <a:solidFill>
                  <a:srgbClr val="FF0000"/>
                </a:solidFill>
                <a:latin typeface="Calibri" pitchFamily="34" charset="0"/>
              </a:rPr>
              <a:t>(nicht)</a:t>
            </a:r>
            <a:r>
              <a:rPr lang="en-GB" sz="2800" b="1">
                <a:solidFill>
                  <a:schemeClr val="bg1"/>
                </a:solidFill>
                <a:latin typeface="Calibri" pitchFamily="34" charset="0"/>
              </a:rPr>
              <a:t>!</a:t>
            </a:r>
            <a:r>
              <a:rPr lang="en-GB" sz="3200" b="1">
                <a:solidFill>
                  <a:schemeClr val="bg1"/>
                </a:solidFill>
                <a:latin typeface="Calibri" pitchFamily="34" charset="0"/>
              </a:rPr>
              <a:t>  </a:t>
            </a:r>
            <a:endParaRPr lang="en-US" sz="3200" b="1">
              <a:solidFill>
                <a:schemeClr val="bg1"/>
              </a:solidFill>
              <a:latin typeface="Calibri" pitchFamily="34" charset="0"/>
            </a:endParaRPr>
          </a:p>
        </p:txBody>
      </p:sp>
      <p:sp>
        <p:nvSpPr>
          <p:cNvPr id="92173" name="TextBox 19"/>
          <p:cNvSpPr txBox="1">
            <a:spLocks noChangeArrowheads="1"/>
          </p:cNvSpPr>
          <p:nvPr/>
        </p:nvSpPr>
        <p:spPr bwMode="auto">
          <a:xfrm>
            <a:off x="2857500" y="2130425"/>
            <a:ext cx="3500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Wie findest du das?</a:t>
            </a:r>
            <a:endParaRPr lang="en-US" sz="2800" b="1">
              <a:solidFill>
                <a:schemeClr val="bg1"/>
              </a:solidFill>
              <a:latin typeface="Calibri" pitchFamily="34" charset="0"/>
            </a:endParaRPr>
          </a:p>
        </p:txBody>
      </p:sp>
      <p:sp>
        <p:nvSpPr>
          <p:cNvPr id="92174" name="TextBox 22"/>
          <p:cNvSpPr txBox="1">
            <a:spLocks noChangeArrowheads="1"/>
          </p:cNvSpPr>
          <p:nvPr/>
        </p:nvSpPr>
        <p:spPr bwMode="auto">
          <a:xfrm>
            <a:off x="571500" y="3357563"/>
            <a:ext cx="3500438"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Ja, das stimmt!</a:t>
            </a:r>
            <a:br>
              <a:rPr lang="en-GB" sz="2800" b="1">
                <a:solidFill>
                  <a:schemeClr val="bg1"/>
                </a:solidFill>
                <a:latin typeface="Calibri" pitchFamily="34" charset="0"/>
              </a:rPr>
            </a:br>
            <a:r>
              <a:rPr lang="en-GB" sz="2400" b="1">
                <a:solidFill>
                  <a:srgbClr val="FF0000"/>
                </a:solidFill>
                <a:latin typeface="Calibri" pitchFamily="34" charset="0"/>
              </a:rPr>
              <a:t>¡Nein, das stimmt nicht!</a:t>
            </a:r>
            <a:endParaRPr lang="en-US" sz="2400" b="1">
              <a:solidFill>
                <a:srgbClr val="FF0000"/>
              </a:solidFill>
              <a:latin typeface="Calibri" pitchFamily="34" charset="0"/>
            </a:endParaRPr>
          </a:p>
        </p:txBody>
      </p:sp>
      <p:sp>
        <p:nvSpPr>
          <p:cNvPr id="92175" name="TextBox 23"/>
          <p:cNvSpPr txBox="1">
            <a:spLocks noChangeArrowheads="1"/>
          </p:cNvSpPr>
          <p:nvPr/>
        </p:nvSpPr>
        <p:spPr bwMode="auto">
          <a:xfrm>
            <a:off x="5214938" y="3357563"/>
            <a:ext cx="35004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Ich auch!</a:t>
            </a:r>
            <a:br>
              <a:rPr lang="en-GB" sz="2800" b="1">
                <a:solidFill>
                  <a:schemeClr val="bg1"/>
                </a:solidFill>
                <a:latin typeface="Calibri" pitchFamily="34" charset="0"/>
              </a:rPr>
            </a:br>
            <a:r>
              <a:rPr lang="en-GB" sz="2800" b="1">
                <a:solidFill>
                  <a:srgbClr val="FF0000"/>
                </a:solidFill>
                <a:latin typeface="Calibri" pitchFamily="34" charset="0"/>
              </a:rPr>
              <a:t>Ich nicht!</a:t>
            </a:r>
            <a:endParaRPr lang="en-US" sz="2800" b="1">
              <a:solidFill>
                <a:srgbClr val="FF0000"/>
              </a:solidFill>
              <a:latin typeface="Calibri" pitchFamily="34" charset="0"/>
            </a:endParaRPr>
          </a:p>
        </p:txBody>
      </p:sp>
      <p:cxnSp>
        <p:nvCxnSpPr>
          <p:cNvPr id="27" name="Straight Arrow Connector 26"/>
          <p:cNvCxnSpPr/>
          <p:nvPr/>
        </p:nvCxnSpPr>
        <p:spPr>
          <a:xfrm rot="5400000">
            <a:off x="3750469" y="3679031"/>
            <a:ext cx="1644650" cy="158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177" name="TextBox 29"/>
          <p:cNvSpPr txBox="1">
            <a:spLocks noChangeArrowheads="1"/>
          </p:cNvSpPr>
          <p:nvPr/>
        </p:nvSpPr>
        <p:spPr bwMode="auto">
          <a:xfrm>
            <a:off x="3214688" y="4702175"/>
            <a:ext cx="2857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rgbClr val="FF0000"/>
                </a:solidFill>
                <a:latin typeface="Calibri" pitchFamily="34" charset="0"/>
              </a:rPr>
              <a:t>Du bist verrückt!</a:t>
            </a:r>
            <a:r>
              <a:rPr lang="en-GB" sz="3600" b="1">
                <a:solidFill>
                  <a:srgbClr val="FF0000"/>
                </a:solidFill>
                <a:latin typeface="Calibri" pitchFamily="34" charset="0"/>
              </a:rPr>
              <a:t>  </a:t>
            </a:r>
            <a:endParaRPr lang="en-US" sz="3600" b="1">
              <a:solidFill>
                <a:srgbClr val="FF0000"/>
              </a:solidFill>
              <a:latin typeface="Calibri" pitchFamily="34" charset="0"/>
            </a:endParaRPr>
          </a:p>
        </p:txBody>
      </p:sp>
      <p:cxnSp>
        <p:nvCxnSpPr>
          <p:cNvPr id="34" name="Straight Arrow Connector 33"/>
          <p:cNvCxnSpPr/>
          <p:nvPr/>
        </p:nvCxnSpPr>
        <p:spPr>
          <a:xfrm rot="5400000">
            <a:off x="1464469" y="5036344"/>
            <a:ext cx="1355725" cy="158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hape 36"/>
          <p:cNvCxnSpPr>
            <a:stCxn id="92175" idx="2"/>
          </p:cNvCxnSpPr>
          <p:nvPr/>
        </p:nvCxnSpPr>
        <p:spPr>
          <a:xfrm rot="5400000">
            <a:off x="4567238" y="3879850"/>
            <a:ext cx="1974850" cy="2822575"/>
          </a:xfrm>
          <a:prstGeom prst="curvedConnector2">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180" name="TextBox 37"/>
          <p:cNvSpPr txBox="1">
            <a:spLocks noChangeArrowheads="1"/>
          </p:cNvSpPr>
          <p:nvPr/>
        </p:nvSpPr>
        <p:spPr bwMode="auto">
          <a:xfrm>
            <a:off x="714375" y="5857875"/>
            <a:ext cx="3500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4000" b="1">
                <a:solidFill>
                  <a:schemeClr val="bg1"/>
                </a:solidFill>
                <a:latin typeface="Calibri" pitchFamily="34" charset="0"/>
              </a:rPr>
              <a:t>Ich denke...</a:t>
            </a:r>
            <a:endParaRPr lang="en-US" sz="4000" b="1">
              <a:solidFill>
                <a:schemeClr val="bg1"/>
              </a:solidFill>
              <a:latin typeface="Calibri" pitchFamily="34" charset="0"/>
            </a:endParaRPr>
          </a:p>
        </p:txBody>
      </p:sp>
      <p:sp>
        <p:nvSpPr>
          <p:cNvPr id="92181" name="Text Box 3"/>
          <p:cNvSpPr txBox="1">
            <a:spLocks noChangeArrowheads="1"/>
          </p:cNvSpPr>
          <p:nvPr/>
        </p:nvSpPr>
        <p:spPr bwMode="auto">
          <a:xfrm>
            <a:off x="3929063" y="3906838"/>
            <a:ext cx="63341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92182" name="Text Box 3"/>
          <p:cNvSpPr txBox="1">
            <a:spLocks noChangeArrowheads="1"/>
          </p:cNvSpPr>
          <p:nvPr/>
        </p:nvSpPr>
        <p:spPr bwMode="auto">
          <a:xfrm>
            <a:off x="4714875" y="3906838"/>
            <a:ext cx="633413"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pic>
        <p:nvPicPr>
          <p:cNvPr id="92183" name="Picture 4" descr="useful-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563" y="5000625"/>
            <a:ext cx="9652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6" name="Curved Connector 115"/>
          <p:cNvCxnSpPr/>
          <p:nvPr/>
        </p:nvCxnSpPr>
        <p:spPr>
          <a:xfrm rot="5400000">
            <a:off x="3124994" y="1947069"/>
            <a:ext cx="500063" cy="2320925"/>
          </a:xfrm>
          <a:prstGeom prst="curved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Curved Connector 122"/>
          <p:cNvCxnSpPr>
            <a:stCxn id="4" idx="2"/>
            <a:endCxn id="5" idx="0"/>
          </p:cNvCxnSpPr>
          <p:nvPr/>
        </p:nvCxnSpPr>
        <p:spPr>
          <a:xfrm rot="5400000">
            <a:off x="5322094" y="392907"/>
            <a:ext cx="857250" cy="2214562"/>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rot="16200000" flipH="1">
            <a:off x="2959101" y="352425"/>
            <a:ext cx="831850" cy="2320925"/>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87" name="Curved Connector 139"/>
          <p:cNvCxnSpPr>
            <a:cxnSpLocks noChangeShapeType="1"/>
            <a:stCxn id="5" idx="2"/>
            <a:endCxn id="92175" idx="0"/>
          </p:cNvCxnSpPr>
          <p:nvPr/>
        </p:nvCxnSpPr>
        <p:spPr bwMode="auto">
          <a:xfrm rot="16200000" flipH="1">
            <a:off x="5554662" y="1946276"/>
            <a:ext cx="500063" cy="2322512"/>
          </a:xfrm>
          <a:prstGeom prst="curvedConnector3">
            <a:avLst>
              <a:gd name="adj1" fmla="val 49843"/>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2" name="Curved Connector 141"/>
          <p:cNvCxnSpPr>
            <a:stCxn id="8" idx="2"/>
            <a:endCxn id="9" idx="0"/>
          </p:cNvCxnSpPr>
          <p:nvPr/>
        </p:nvCxnSpPr>
        <p:spPr>
          <a:xfrm rot="5400000">
            <a:off x="3357563" y="4500562"/>
            <a:ext cx="357188" cy="2214563"/>
          </a:xfrm>
          <a:prstGeom prst="curved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189" name="TextBox 142"/>
          <p:cNvSpPr txBox="1">
            <a:spLocks noChangeArrowheads="1"/>
          </p:cNvSpPr>
          <p:nvPr/>
        </p:nvSpPr>
        <p:spPr bwMode="auto">
          <a:xfrm>
            <a:off x="7358063" y="6550025"/>
            <a:ext cx="185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Calibri" pitchFamily="34" charset="0"/>
              </a:rPr>
              <a:t>Gracias @ Greg Horton</a:t>
            </a:r>
            <a:endParaRPr lang="en-US" sz="1400">
              <a:latin typeface="Calibri" pitchFamily="34" charset="0"/>
            </a:endParaRPr>
          </a:p>
        </p:txBody>
      </p:sp>
      <p:sp>
        <p:nvSpPr>
          <p:cNvPr id="144" name="Smiley Face 143"/>
          <p:cNvSpPr/>
          <p:nvPr/>
        </p:nvSpPr>
        <p:spPr>
          <a:xfrm>
            <a:off x="7215188" y="6572250"/>
            <a:ext cx="214312" cy="214313"/>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64701185"/>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9Rachel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26</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REWARDING SPONTANEITY</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10526" r="18420" b="33333"/>
          <a:stretch>
            <a:fillRect/>
          </a:stretch>
        </p:blipFill>
        <p:spPr bwMode="auto">
          <a:xfrm>
            <a:off x="755998" y="4857750"/>
            <a:ext cx="1613792" cy="114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9790" y="3981314"/>
            <a:ext cx="2536875" cy="25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4555968"/>
            <a:ext cx="1369151" cy="136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l="23000" t="16969" r="24500" b="18912"/>
          <a:stretch>
            <a:fillRect/>
          </a:stretch>
        </p:blipFill>
        <p:spPr bwMode="auto">
          <a:xfrm>
            <a:off x="7130380" y="4381229"/>
            <a:ext cx="164306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62894" y="3259002"/>
            <a:ext cx="12144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8737839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26065307"/>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27 Debate</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DEBATE</a:t>
            </a:r>
            <a:endParaRPr lang="en-US" dirty="0"/>
          </a:p>
        </p:txBody>
      </p:sp>
      <p:pic>
        <p:nvPicPr>
          <p:cNvPr id="8" name="Picture 2" descr="F:\WiderProfessionalRoles\AST\2010-11\Newcastle July 2011\Images\The-Speaking-Well-membership-speeches-talks-presentations-confidence-memoryremember-speeches..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2079" y="3650467"/>
            <a:ext cx="1843410" cy="1838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8828" y="3463749"/>
            <a:ext cx="3453251" cy="2589939"/>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10981783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188640"/>
            <a:ext cx="6480720" cy="369332"/>
          </a:xfrm>
          <a:prstGeom prst="rect">
            <a:avLst/>
          </a:prstGeom>
          <a:noFill/>
        </p:spPr>
        <p:txBody>
          <a:bodyPr wrap="square" rtlCol="0">
            <a:spAutoFit/>
          </a:bodyPr>
          <a:lstStyle/>
          <a:p>
            <a:r>
              <a:rPr lang="en-GB" dirty="0" smtClean="0"/>
              <a:t>Los debates</a:t>
            </a:r>
            <a:endParaRPr lang="en-GB" dirty="0"/>
          </a:p>
        </p:txBody>
      </p:sp>
      <p:sp>
        <p:nvSpPr>
          <p:cNvPr id="6" name="TextBox 5"/>
          <p:cNvSpPr txBox="1"/>
          <p:nvPr/>
        </p:nvSpPr>
        <p:spPr>
          <a:xfrm>
            <a:off x="251520" y="533579"/>
            <a:ext cx="8496944" cy="1569660"/>
          </a:xfrm>
          <a:prstGeom prst="rect">
            <a:avLst/>
          </a:prstGeom>
          <a:noFill/>
          <a:ln>
            <a:solidFill>
              <a:schemeClr val="tx1"/>
            </a:solidFill>
          </a:ln>
        </p:spPr>
        <p:txBody>
          <a:bodyPr wrap="square" rtlCol="0">
            <a:spAutoFit/>
          </a:bodyPr>
          <a:lstStyle/>
          <a:p>
            <a:r>
              <a:rPr lang="en-GB" sz="1600" dirty="0" smtClean="0"/>
              <a:t>This term we will have 8 short debates.  Each person will have one debate where s/he defends the motion and one where s/he attacks it.  For the other 6 debates, s/he will have the role of either supporting or criticising the argument, through questions, discussion, and giving opinions.  Everyone must have prepared enough to talk in every debate.  Each person only has the major preparation role twice this term and will make a presentation of 2-3 minutes laying out their arguments for or against the motion.  Then there will be some discussion (up to 10 minutes) and finally a vote.</a:t>
            </a:r>
            <a:endParaRPr lang="en-GB" sz="1600" dirty="0"/>
          </a:p>
        </p:txBody>
      </p:sp>
      <p:graphicFrame>
        <p:nvGraphicFramePr>
          <p:cNvPr id="7" name="Table 6"/>
          <p:cNvGraphicFramePr>
            <a:graphicFrameLocks noGrp="1"/>
          </p:cNvGraphicFramePr>
          <p:nvPr>
            <p:extLst>
              <p:ext uri="{D42A27DB-BD31-4B8C-83A1-F6EECF244321}">
                <p14:modId xmlns:p14="http://schemas.microsoft.com/office/powerpoint/2010/main" val="2957471851"/>
              </p:ext>
            </p:extLst>
          </p:nvPr>
        </p:nvGraphicFramePr>
        <p:xfrm>
          <a:off x="284064" y="2276872"/>
          <a:ext cx="8464400" cy="4447407"/>
        </p:xfrm>
        <a:graphic>
          <a:graphicData uri="http://schemas.openxmlformats.org/drawingml/2006/table">
            <a:tbl>
              <a:tblPr firstRow="1" bandRow="1">
                <a:tableStyleId>{5940675A-B579-460E-94D1-54222C63F5DA}</a:tableStyleId>
              </a:tblPr>
              <a:tblGrid>
                <a:gridCol w="1335608"/>
                <a:gridCol w="2896592"/>
                <a:gridCol w="2116100"/>
                <a:gridCol w="2116100"/>
              </a:tblGrid>
              <a:tr h="424047">
                <a:tc>
                  <a:txBody>
                    <a:bodyPr/>
                    <a:lstStyle/>
                    <a:p>
                      <a:r>
                        <a:rPr lang="en-GB" dirty="0" smtClean="0"/>
                        <a:t>Week/Date</a:t>
                      </a:r>
                      <a:endParaRPr lang="en-GB" dirty="0"/>
                    </a:p>
                  </a:txBody>
                  <a:tcPr/>
                </a:tc>
                <a:tc>
                  <a:txBody>
                    <a:bodyPr/>
                    <a:lstStyle/>
                    <a:p>
                      <a:r>
                        <a:rPr lang="en-GB" dirty="0" smtClean="0"/>
                        <a:t>Motion</a:t>
                      </a:r>
                      <a:endParaRPr lang="en-GB" dirty="0"/>
                    </a:p>
                  </a:txBody>
                  <a:tcPr/>
                </a:tc>
                <a:tc>
                  <a:txBody>
                    <a:bodyPr/>
                    <a:lstStyle/>
                    <a:p>
                      <a:r>
                        <a:rPr lang="en-GB" dirty="0" smtClean="0"/>
                        <a:t>Defending</a:t>
                      </a:r>
                      <a:endParaRPr lang="en-GB" dirty="0"/>
                    </a:p>
                  </a:txBody>
                  <a:tcPr/>
                </a:tc>
                <a:tc>
                  <a:txBody>
                    <a:bodyPr/>
                    <a:lstStyle/>
                    <a:p>
                      <a:r>
                        <a:rPr lang="en-GB" dirty="0" smtClean="0"/>
                        <a:t>Attacking</a:t>
                      </a:r>
                      <a:endParaRPr lang="en-GB" dirty="0"/>
                    </a:p>
                  </a:txBody>
                  <a:tcPr/>
                </a:tc>
              </a:tr>
              <a:tr h="424047">
                <a:tc>
                  <a:txBody>
                    <a:bodyPr/>
                    <a:lstStyle/>
                    <a:p>
                      <a:r>
                        <a:rPr lang="en-GB" sz="1200" b="0" dirty="0" err="1" smtClean="0"/>
                        <a:t>Wk</a:t>
                      </a:r>
                      <a:r>
                        <a:rPr lang="en-GB" sz="1200" b="0" dirty="0" smtClean="0"/>
                        <a:t> 2</a:t>
                      </a:r>
                      <a:br>
                        <a:rPr lang="en-GB" sz="1200" b="0" dirty="0" smtClean="0"/>
                      </a:br>
                      <a:r>
                        <a:rPr lang="en-GB" sz="1200" b="0" dirty="0" smtClean="0"/>
                        <a:t>Thurs</a:t>
                      </a:r>
                      <a:r>
                        <a:rPr lang="en-GB" sz="1200" b="0" baseline="0" dirty="0" smtClean="0"/>
                        <a:t> 12 Jan</a:t>
                      </a:r>
                      <a:endParaRPr lang="en-GB" sz="1200" b="0" dirty="0"/>
                    </a:p>
                  </a:txBody>
                  <a:tcPr/>
                </a:tc>
                <a:tc>
                  <a:txBody>
                    <a:bodyPr/>
                    <a:lstStyle/>
                    <a:p>
                      <a:r>
                        <a:rPr lang="en-GB" sz="1200" b="0" baseline="0" dirty="0" smtClean="0"/>
                        <a:t>“Un </a:t>
                      </a:r>
                      <a:r>
                        <a:rPr lang="en-GB" sz="1200" b="0" baseline="0" dirty="0" err="1" smtClean="0"/>
                        <a:t>buen</a:t>
                      </a:r>
                      <a:r>
                        <a:rPr lang="en-GB" sz="1200" b="0" baseline="0" dirty="0" smtClean="0"/>
                        <a:t> </a:t>
                      </a:r>
                      <a:r>
                        <a:rPr lang="en-GB" sz="1200" b="0" baseline="0" dirty="0" err="1" smtClean="0"/>
                        <a:t>profesor</a:t>
                      </a:r>
                      <a:r>
                        <a:rPr lang="en-GB" sz="1200" b="0" baseline="0" dirty="0" smtClean="0"/>
                        <a:t> </a:t>
                      </a:r>
                      <a:r>
                        <a:rPr lang="en-GB" sz="1200" b="0" baseline="0" dirty="0" err="1" smtClean="0"/>
                        <a:t>es</a:t>
                      </a:r>
                      <a:r>
                        <a:rPr lang="en-GB" sz="1200" b="0" baseline="0" dirty="0" smtClean="0"/>
                        <a:t> un </a:t>
                      </a:r>
                      <a:r>
                        <a:rPr lang="en-GB" sz="1200" b="0" baseline="0" dirty="0" err="1" smtClean="0"/>
                        <a:t>profesor</a:t>
                      </a:r>
                      <a:r>
                        <a:rPr lang="en-GB" sz="1200" b="0" baseline="0" dirty="0" smtClean="0"/>
                        <a:t> </a:t>
                      </a:r>
                      <a:r>
                        <a:rPr lang="en-GB" sz="1200" b="0" baseline="0" dirty="0" err="1" smtClean="0"/>
                        <a:t>estricto</a:t>
                      </a:r>
                      <a:r>
                        <a:rPr lang="en-GB" sz="1200" b="0" baseline="0" dirty="0" smtClean="0"/>
                        <a:t>”.</a:t>
                      </a:r>
                      <a:endParaRPr lang="en-GB" sz="1200" b="0" dirty="0"/>
                    </a:p>
                  </a:txBody>
                  <a:tcPr/>
                </a:tc>
                <a:tc>
                  <a:txBody>
                    <a:bodyPr/>
                    <a:lstStyle/>
                    <a:p>
                      <a:r>
                        <a:rPr lang="en-GB" sz="1200" b="0" dirty="0" smtClean="0"/>
                        <a:t>Maria (Martha, Eden, </a:t>
                      </a:r>
                      <a:r>
                        <a:rPr lang="en-GB" sz="1200" b="0" dirty="0" err="1" smtClean="0"/>
                        <a:t>Sofie</a:t>
                      </a:r>
                      <a:r>
                        <a:rPr lang="en-GB" sz="1200" b="0" dirty="0" smtClean="0"/>
                        <a:t>)</a:t>
                      </a:r>
                      <a:endParaRPr lang="en-GB" sz="1200" b="0" dirty="0"/>
                    </a:p>
                  </a:txBody>
                  <a:tcPr/>
                </a:tc>
                <a:tc>
                  <a:txBody>
                    <a:bodyPr/>
                    <a:lstStyle/>
                    <a:p>
                      <a:r>
                        <a:rPr lang="en-GB" sz="1200" b="0" dirty="0" smtClean="0"/>
                        <a:t>Freddie (Eddie, Kate, Molly)</a:t>
                      </a:r>
                      <a:endParaRPr lang="en-GB" sz="1200" b="0" dirty="0"/>
                    </a:p>
                  </a:txBody>
                  <a:tcPr/>
                </a:tc>
              </a:tr>
              <a:tr h="424047">
                <a:tc>
                  <a:txBody>
                    <a:bodyPr/>
                    <a:lstStyle/>
                    <a:p>
                      <a:r>
                        <a:rPr lang="en-GB" sz="1200" b="0" dirty="0" err="1" smtClean="0"/>
                        <a:t>Wk</a:t>
                      </a:r>
                      <a:r>
                        <a:rPr lang="en-GB" sz="1200" b="0" dirty="0" smtClean="0"/>
                        <a:t> 3  </a:t>
                      </a:r>
                      <a:br>
                        <a:rPr lang="en-GB" sz="1200" b="0" dirty="0" smtClean="0"/>
                      </a:br>
                      <a:r>
                        <a:rPr lang="en-GB" sz="1200" b="0" dirty="0" smtClean="0"/>
                        <a:t>Thurs</a:t>
                      </a:r>
                      <a:r>
                        <a:rPr lang="en-GB" sz="1200" b="0" baseline="0" dirty="0" smtClean="0"/>
                        <a:t> 19 Jan</a:t>
                      </a:r>
                      <a:endParaRPr lang="en-GB" sz="1200" b="0" dirty="0"/>
                    </a:p>
                  </a:txBody>
                  <a:tcPr/>
                </a:tc>
                <a:tc>
                  <a:txBody>
                    <a:bodyPr/>
                    <a:lstStyle/>
                    <a:p>
                      <a:r>
                        <a:rPr lang="en-GB" sz="1200" b="0" dirty="0" smtClean="0"/>
                        <a:t>“No</a:t>
                      </a:r>
                      <a:r>
                        <a:rPr lang="en-GB" sz="1200" b="0" baseline="0" dirty="0" smtClean="0"/>
                        <a:t> </a:t>
                      </a:r>
                      <a:r>
                        <a:rPr lang="en-GB" sz="1200" b="0" baseline="0" dirty="0" err="1" smtClean="0"/>
                        <a:t>hace</a:t>
                      </a:r>
                      <a:r>
                        <a:rPr lang="en-GB" sz="1200" b="0" baseline="0" dirty="0" smtClean="0"/>
                        <a:t> </a:t>
                      </a:r>
                      <a:r>
                        <a:rPr lang="en-GB" sz="1200" b="0" baseline="0" dirty="0" err="1" smtClean="0"/>
                        <a:t>falta</a:t>
                      </a:r>
                      <a:r>
                        <a:rPr lang="en-GB" sz="1200" b="0" baseline="0" dirty="0" smtClean="0"/>
                        <a:t> </a:t>
                      </a:r>
                      <a:r>
                        <a:rPr lang="en-GB" sz="1200" b="0" baseline="0" dirty="0" err="1" smtClean="0"/>
                        <a:t>aprender</a:t>
                      </a:r>
                      <a:r>
                        <a:rPr lang="en-GB" sz="1200" b="0" baseline="0" dirty="0" smtClean="0"/>
                        <a:t> los </a:t>
                      </a:r>
                      <a:r>
                        <a:rPr lang="en-GB" sz="1200" b="0" baseline="0" dirty="0" err="1" smtClean="0"/>
                        <a:t>idiomas</a:t>
                      </a:r>
                      <a:r>
                        <a:rPr lang="en-GB" sz="1200" b="0" baseline="0" dirty="0" smtClean="0"/>
                        <a:t> </a:t>
                      </a:r>
                      <a:r>
                        <a:rPr lang="en-GB" sz="1200" b="0" baseline="0" dirty="0" err="1" smtClean="0"/>
                        <a:t>extranjeros</a:t>
                      </a:r>
                      <a:r>
                        <a:rPr lang="en-GB" sz="1200" b="0" baseline="0" dirty="0" smtClean="0"/>
                        <a:t> </a:t>
                      </a:r>
                      <a:r>
                        <a:rPr lang="en-GB" sz="1200" b="0" baseline="0" dirty="0" err="1" smtClean="0"/>
                        <a:t>porque</a:t>
                      </a:r>
                      <a:r>
                        <a:rPr lang="en-GB" sz="1200" b="0" baseline="0" dirty="0" smtClean="0"/>
                        <a:t> </a:t>
                      </a:r>
                      <a:r>
                        <a:rPr lang="en-GB" sz="1200" b="0" baseline="0" dirty="0" err="1" smtClean="0"/>
                        <a:t>todo</a:t>
                      </a:r>
                      <a:r>
                        <a:rPr lang="en-GB" sz="1200" b="0" baseline="0" dirty="0" smtClean="0"/>
                        <a:t> el </a:t>
                      </a:r>
                      <a:r>
                        <a:rPr lang="en-GB" sz="1200" b="0" baseline="0" dirty="0" err="1" smtClean="0"/>
                        <a:t>mundo</a:t>
                      </a:r>
                      <a:r>
                        <a:rPr lang="en-GB" sz="1200" b="0" baseline="0" dirty="0" smtClean="0"/>
                        <a:t> </a:t>
                      </a:r>
                      <a:r>
                        <a:rPr lang="en-GB" sz="1200" b="0" baseline="0" dirty="0" err="1" smtClean="0"/>
                        <a:t>habla</a:t>
                      </a:r>
                      <a:r>
                        <a:rPr lang="en-GB" sz="1200" b="0" baseline="0" dirty="0" smtClean="0"/>
                        <a:t> </a:t>
                      </a:r>
                      <a:r>
                        <a:rPr lang="en-GB" sz="1200" b="0" baseline="0" dirty="0" err="1" smtClean="0"/>
                        <a:t>inglés</a:t>
                      </a:r>
                      <a:r>
                        <a:rPr lang="en-GB" sz="1200" b="0" baseline="0" dirty="0" smtClean="0"/>
                        <a:t>.”</a:t>
                      </a:r>
                      <a:endParaRPr lang="en-GB" sz="1200" b="0" dirty="0"/>
                    </a:p>
                  </a:txBody>
                  <a:tcPr/>
                </a:tc>
                <a:tc>
                  <a:txBody>
                    <a:bodyPr/>
                    <a:lstStyle/>
                    <a:p>
                      <a:r>
                        <a:rPr lang="en-GB" sz="1200" b="0" dirty="0" smtClean="0"/>
                        <a:t>Martha (Eddie, Freddie, Molly)</a:t>
                      </a:r>
                      <a:endParaRPr lang="en-GB" sz="1200" b="0" dirty="0"/>
                    </a:p>
                  </a:txBody>
                  <a:tcPr/>
                </a:tc>
                <a:tc>
                  <a:txBody>
                    <a:bodyPr/>
                    <a:lstStyle/>
                    <a:p>
                      <a:r>
                        <a:rPr lang="en-GB" sz="1200" b="0" dirty="0" smtClean="0"/>
                        <a:t>Kate (Maria, Eden,</a:t>
                      </a:r>
                      <a:r>
                        <a:rPr lang="en-GB" sz="1200" b="0" baseline="0" dirty="0" smtClean="0"/>
                        <a:t> </a:t>
                      </a:r>
                      <a:r>
                        <a:rPr lang="en-GB" sz="1200" b="0" baseline="0" dirty="0" err="1" smtClean="0"/>
                        <a:t>Sofie</a:t>
                      </a:r>
                      <a:r>
                        <a:rPr lang="en-GB" sz="1200" b="0" baseline="0" dirty="0" smtClean="0"/>
                        <a:t>)</a:t>
                      </a:r>
                      <a:endParaRPr lang="en-GB" sz="1200" b="0" dirty="0"/>
                    </a:p>
                  </a:txBody>
                  <a:tcPr/>
                </a:tc>
              </a:tr>
              <a:tr h="424047">
                <a:tc>
                  <a:txBody>
                    <a:bodyPr/>
                    <a:lstStyle/>
                    <a:p>
                      <a:r>
                        <a:rPr lang="en-GB" sz="1200" b="0" dirty="0" err="1" smtClean="0"/>
                        <a:t>Wk</a:t>
                      </a:r>
                      <a:r>
                        <a:rPr lang="en-GB" sz="1200" b="0" dirty="0" smtClean="0"/>
                        <a:t> 4</a:t>
                      </a:r>
                      <a:br>
                        <a:rPr lang="en-GB" sz="1200" b="0" dirty="0" smtClean="0"/>
                      </a:br>
                      <a:r>
                        <a:rPr lang="en-GB" sz="1200" b="0" dirty="0" smtClean="0"/>
                        <a:t>Thurs</a:t>
                      </a:r>
                      <a:r>
                        <a:rPr lang="en-GB" sz="1200" b="0" baseline="0" dirty="0" smtClean="0"/>
                        <a:t> 26 Jan</a:t>
                      </a:r>
                      <a:endParaRPr lang="en-GB" sz="1200" b="0" dirty="0"/>
                    </a:p>
                  </a:txBody>
                  <a:tcPr/>
                </a:tc>
                <a:tc>
                  <a:txBody>
                    <a:bodyPr/>
                    <a:lstStyle/>
                    <a:p>
                      <a:r>
                        <a:rPr lang="en-GB" sz="1200" b="0" baseline="0" dirty="0" smtClean="0"/>
                        <a:t>“El </a:t>
                      </a:r>
                      <a:r>
                        <a:rPr lang="en-GB" sz="1200" b="0" baseline="0" dirty="0" err="1" smtClean="0"/>
                        <a:t>sistema</a:t>
                      </a:r>
                      <a:r>
                        <a:rPr lang="en-GB" sz="1200" b="0" baseline="0" dirty="0" smtClean="0"/>
                        <a:t> </a:t>
                      </a:r>
                      <a:r>
                        <a:rPr lang="en-GB" sz="1200" b="0" baseline="0" dirty="0" err="1" smtClean="0"/>
                        <a:t>educativo</a:t>
                      </a:r>
                      <a:r>
                        <a:rPr lang="en-GB" sz="1200" b="0" baseline="0" dirty="0" smtClean="0"/>
                        <a:t> </a:t>
                      </a:r>
                      <a:r>
                        <a:rPr lang="en-GB" sz="1200" b="0" baseline="0" dirty="0" err="1" smtClean="0"/>
                        <a:t>español</a:t>
                      </a:r>
                      <a:r>
                        <a:rPr lang="en-GB" sz="1200" b="0" baseline="0" dirty="0" smtClean="0"/>
                        <a:t> </a:t>
                      </a:r>
                      <a:r>
                        <a:rPr lang="en-GB" sz="1200" b="0" baseline="0" dirty="0" err="1" smtClean="0"/>
                        <a:t>es</a:t>
                      </a:r>
                      <a:r>
                        <a:rPr lang="en-GB" sz="1200" b="0" baseline="0" dirty="0" smtClean="0"/>
                        <a:t> </a:t>
                      </a:r>
                      <a:r>
                        <a:rPr lang="en-GB" sz="1200" b="0" baseline="0" dirty="0" err="1" smtClean="0"/>
                        <a:t>mejor</a:t>
                      </a:r>
                      <a:r>
                        <a:rPr lang="en-GB" sz="1200" b="0" baseline="0" dirty="0" smtClean="0"/>
                        <a:t> </a:t>
                      </a:r>
                      <a:r>
                        <a:rPr lang="en-GB" sz="1200" b="0" baseline="0" dirty="0" err="1" smtClean="0"/>
                        <a:t>que</a:t>
                      </a:r>
                      <a:r>
                        <a:rPr lang="en-GB" sz="1200" b="0" baseline="0" dirty="0" smtClean="0"/>
                        <a:t> el </a:t>
                      </a:r>
                      <a:r>
                        <a:rPr lang="en-GB" sz="1200" b="0" baseline="0" dirty="0" err="1" smtClean="0"/>
                        <a:t>sistema</a:t>
                      </a:r>
                      <a:r>
                        <a:rPr lang="en-GB" sz="1200" b="0" baseline="0" dirty="0" smtClean="0"/>
                        <a:t> </a:t>
                      </a:r>
                      <a:r>
                        <a:rPr lang="en-GB" sz="1200" b="0" baseline="0" dirty="0" err="1" smtClean="0"/>
                        <a:t>inglés</a:t>
                      </a:r>
                      <a:r>
                        <a:rPr lang="en-GB" sz="1200" b="0" baseline="0" dirty="0" smtClean="0"/>
                        <a:t>.”</a:t>
                      </a:r>
                      <a:endParaRPr lang="en-GB" sz="1200" b="0" dirty="0"/>
                    </a:p>
                  </a:txBody>
                  <a:tcPr/>
                </a:tc>
                <a:tc>
                  <a:txBody>
                    <a:bodyPr/>
                    <a:lstStyle/>
                    <a:p>
                      <a:r>
                        <a:rPr lang="en-GB" sz="1200" b="0" dirty="0" smtClean="0"/>
                        <a:t>Eddy (Kate,</a:t>
                      </a:r>
                      <a:r>
                        <a:rPr lang="en-GB" sz="1200" b="0" baseline="0" dirty="0" smtClean="0"/>
                        <a:t> Eden, Maria)</a:t>
                      </a:r>
                      <a:endParaRPr lang="en-GB" sz="1200" b="0" dirty="0"/>
                    </a:p>
                  </a:txBody>
                  <a:tcPr/>
                </a:tc>
                <a:tc>
                  <a:txBody>
                    <a:bodyPr/>
                    <a:lstStyle/>
                    <a:p>
                      <a:r>
                        <a:rPr lang="en-GB" sz="1200" b="0" dirty="0" smtClean="0"/>
                        <a:t>Molly (Martha, Freddie, </a:t>
                      </a:r>
                      <a:r>
                        <a:rPr lang="en-GB" sz="1200" b="0" dirty="0" err="1" smtClean="0"/>
                        <a:t>Sofie</a:t>
                      </a:r>
                      <a:r>
                        <a:rPr lang="en-GB" sz="1200" b="0" dirty="0" smtClean="0"/>
                        <a:t>)</a:t>
                      </a:r>
                      <a:endParaRPr lang="en-GB" sz="1200" b="0" dirty="0"/>
                    </a:p>
                  </a:txBody>
                  <a:tcPr/>
                </a:tc>
              </a:tr>
              <a:tr h="424047">
                <a:tc>
                  <a:txBody>
                    <a:bodyPr/>
                    <a:lstStyle/>
                    <a:p>
                      <a:r>
                        <a:rPr lang="en-GB" sz="1200" b="0" dirty="0" err="1" smtClean="0"/>
                        <a:t>Wk</a:t>
                      </a:r>
                      <a:r>
                        <a:rPr lang="en-GB" sz="1200" b="0" dirty="0" smtClean="0"/>
                        <a:t> 6</a:t>
                      </a:r>
                      <a:br>
                        <a:rPr lang="en-GB" sz="1200" b="0" dirty="0" smtClean="0"/>
                      </a:br>
                      <a:r>
                        <a:rPr lang="en-GB" sz="1200" b="0" dirty="0" smtClean="0"/>
                        <a:t>Thurs</a:t>
                      </a:r>
                      <a:r>
                        <a:rPr lang="en-GB" sz="1200" b="0" baseline="0" dirty="0" smtClean="0"/>
                        <a:t> 9 Feb</a:t>
                      </a:r>
                      <a:endParaRPr lang="en-GB" sz="1200" b="0" dirty="0"/>
                    </a:p>
                  </a:txBody>
                  <a:tcPr/>
                </a:tc>
                <a:tc>
                  <a:txBody>
                    <a:bodyPr/>
                    <a:lstStyle/>
                    <a:p>
                      <a:r>
                        <a:rPr lang="en-GB" sz="1200" b="0" dirty="0" smtClean="0"/>
                        <a:t>“La </a:t>
                      </a:r>
                      <a:r>
                        <a:rPr lang="en-GB" sz="1200" b="0" dirty="0" err="1" smtClean="0"/>
                        <a:t>educación</a:t>
                      </a:r>
                      <a:r>
                        <a:rPr lang="en-GB" sz="1200" b="0" dirty="0" smtClean="0"/>
                        <a:t> </a:t>
                      </a:r>
                      <a:r>
                        <a:rPr lang="en-GB" sz="1200" b="0" dirty="0" err="1" smtClean="0"/>
                        <a:t>separada</a:t>
                      </a:r>
                      <a:r>
                        <a:rPr lang="en-GB" sz="1200" b="0" dirty="0" smtClean="0"/>
                        <a:t> no </a:t>
                      </a:r>
                      <a:r>
                        <a:rPr lang="en-GB" sz="1200" b="0" dirty="0" err="1" smtClean="0"/>
                        <a:t>es</a:t>
                      </a:r>
                      <a:r>
                        <a:rPr lang="en-GB" sz="1200" b="0" dirty="0" smtClean="0"/>
                        <a:t> </a:t>
                      </a:r>
                      <a:r>
                        <a:rPr lang="en-GB" sz="1200" b="0" dirty="0" err="1" smtClean="0"/>
                        <a:t>una</a:t>
                      </a:r>
                      <a:r>
                        <a:rPr lang="en-GB" sz="1200" b="0" dirty="0" smtClean="0"/>
                        <a:t> </a:t>
                      </a:r>
                      <a:r>
                        <a:rPr lang="en-GB" sz="1200" b="0" dirty="0" err="1" smtClean="0"/>
                        <a:t>educación</a:t>
                      </a:r>
                      <a:r>
                        <a:rPr lang="en-GB" sz="1200" b="0" dirty="0" smtClean="0"/>
                        <a:t> </a:t>
                      </a:r>
                      <a:r>
                        <a:rPr lang="en-GB" sz="1200" b="0" dirty="0" err="1" smtClean="0"/>
                        <a:t>buena</a:t>
                      </a:r>
                      <a:r>
                        <a:rPr lang="en-GB" sz="1200" b="0" dirty="0" smtClean="0"/>
                        <a:t>.”</a:t>
                      </a:r>
                      <a:endParaRPr lang="en-GB" sz="1200" b="0" dirty="0"/>
                    </a:p>
                  </a:txBody>
                  <a:tcPr/>
                </a:tc>
                <a:tc>
                  <a:txBody>
                    <a:bodyPr/>
                    <a:lstStyle/>
                    <a:p>
                      <a:r>
                        <a:rPr lang="en-GB" sz="1200" b="0" dirty="0" err="1" smtClean="0"/>
                        <a:t>Sofie</a:t>
                      </a:r>
                      <a:r>
                        <a:rPr lang="en-GB" sz="1200" b="0" dirty="0" smtClean="0"/>
                        <a:t> (Eddie, Molly, Kate)</a:t>
                      </a:r>
                      <a:endParaRPr lang="en-GB" sz="1200" b="0" dirty="0"/>
                    </a:p>
                  </a:txBody>
                  <a:tcPr/>
                </a:tc>
                <a:tc>
                  <a:txBody>
                    <a:bodyPr/>
                    <a:lstStyle/>
                    <a:p>
                      <a:r>
                        <a:rPr lang="en-GB" sz="1200" b="0" dirty="0" smtClean="0"/>
                        <a:t>Eden (Freddie, Martha, Maria)</a:t>
                      </a:r>
                      <a:endParaRPr lang="en-GB" sz="1200" b="0" dirty="0"/>
                    </a:p>
                  </a:txBody>
                  <a:tcPr/>
                </a:tc>
              </a:tr>
              <a:tr h="424047">
                <a:tc>
                  <a:txBody>
                    <a:bodyPr/>
                    <a:lstStyle/>
                    <a:p>
                      <a:r>
                        <a:rPr lang="en-GB" sz="1200" b="0" dirty="0" err="1" smtClean="0"/>
                        <a:t>Wk</a:t>
                      </a:r>
                      <a:r>
                        <a:rPr lang="en-GB" sz="1200" b="0" dirty="0" smtClean="0"/>
                        <a:t> 9</a:t>
                      </a:r>
                      <a:br>
                        <a:rPr lang="en-GB" sz="1200" b="0" dirty="0" smtClean="0"/>
                      </a:br>
                      <a:r>
                        <a:rPr lang="en-GB" sz="1200" b="0" dirty="0" smtClean="0"/>
                        <a:t>Thurs</a:t>
                      </a:r>
                      <a:r>
                        <a:rPr lang="en-GB" sz="1200" b="0" baseline="0" dirty="0" smtClean="0"/>
                        <a:t> 8 Mar</a:t>
                      </a:r>
                      <a:endParaRPr lang="en-GB" sz="1200" b="0" dirty="0"/>
                    </a:p>
                  </a:txBody>
                  <a:tcPr/>
                </a:tc>
                <a:tc>
                  <a:txBody>
                    <a:bodyPr/>
                    <a:lstStyle/>
                    <a:p>
                      <a:r>
                        <a:rPr lang="en-GB" sz="1200" b="0" dirty="0" smtClean="0"/>
                        <a:t>“</a:t>
                      </a:r>
                      <a:r>
                        <a:rPr lang="en-GB" sz="1200" b="0" dirty="0" err="1" smtClean="0"/>
                        <a:t>Más</a:t>
                      </a:r>
                      <a:r>
                        <a:rPr lang="en-GB" sz="1200" b="0" dirty="0" smtClean="0"/>
                        <a:t> vale la </a:t>
                      </a:r>
                      <a:r>
                        <a:rPr lang="en-GB" sz="1200" b="0" dirty="0" err="1" smtClean="0"/>
                        <a:t>pena</a:t>
                      </a:r>
                      <a:r>
                        <a:rPr lang="en-GB" sz="1200" b="0" dirty="0" smtClean="0"/>
                        <a:t> </a:t>
                      </a:r>
                      <a:r>
                        <a:rPr lang="en-GB" sz="1200" b="0" dirty="0" err="1" smtClean="0"/>
                        <a:t>trabajar</a:t>
                      </a:r>
                      <a:r>
                        <a:rPr lang="en-GB" sz="1200" b="0" dirty="0" smtClean="0"/>
                        <a:t> </a:t>
                      </a:r>
                      <a:r>
                        <a:rPr lang="en-GB" sz="1200" b="0" dirty="0" err="1" smtClean="0"/>
                        <a:t>que</a:t>
                      </a:r>
                      <a:r>
                        <a:rPr lang="en-GB" sz="1200" b="0" dirty="0" smtClean="0"/>
                        <a:t> </a:t>
                      </a:r>
                      <a:r>
                        <a:rPr lang="en-GB" sz="1200" b="0" dirty="0" err="1" smtClean="0"/>
                        <a:t>estudiar</a:t>
                      </a:r>
                      <a:r>
                        <a:rPr lang="en-GB" sz="1200" b="0" dirty="0" smtClean="0"/>
                        <a:t>.”</a:t>
                      </a:r>
                      <a:endParaRPr lang="en-GB" sz="1200" b="0" dirty="0"/>
                    </a:p>
                  </a:txBody>
                  <a:tcPr/>
                </a:tc>
                <a:tc>
                  <a:txBody>
                    <a:bodyPr/>
                    <a:lstStyle/>
                    <a:p>
                      <a:r>
                        <a:rPr lang="en-GB" sz="1200" b="0" dirty="0" smtClean="0"/>
                        <a:t>Freddie (Molly, Martha, Eden)</a:t>
                      </a:r>
                      <a:endParaRPr lang="en-GB" sz="1200" b="0" dirty="0"/>
                    </a:p>
                  </a:txBody>
                  <a:tcPr/>
                </a:tc>
                <a:tc>
                  <a:txBody>
                    <a:bodyPr/>
                    <a:lstStyle/>
                    <a:p>
                      <a:r>
                        <a:rPr lang="en-GB" sz="1200" b="0" dirty="0" smtClean="0"/>
                        <a:t>Maria (Eddie, Kate, </a:t>
                      </a:r>
                      <a:r>
                        <a:rPr lang="en-GB" sz="1200" b="0" dirty="0" err="1" smtClean="0"/>
                        <a:t>Sofie</a:t>
                      </a:r>
                      <a:r>
                        <a:rPr lang="en-GB" sz="1200" b="0" dirty="0" smtClean="0"/>
                        <a:t>)</a:t>
                      </a:r>
                      <a:endParaRPr lang="en-GB" sz="1200" b="0" dirty="0"/>
                    </a:p>
                  </a:txBody>
                  <a:tcPr/>
                </a:tc>
              </a:tr>
              <a:tr h="424047">
                <a:tc>
                  <a:txBody>
                    <a:bodyPr/>
                    <a:lstStyle/>
                    <a:p>
                      <a:r>
                        <a:rPr lang="en-GB" sz="1200" b="0" dirty="0" err="1" smtClean="0"/>
                        <a:t>Wk</a:t>
                      </a:r>
                      <a:r>
                        <a:rPr lang="en-GB" sz="1200" b="0" dirty="0" smtClean="0"/>
                        <a:t> 11</a:t>
                      </a:r>
                      <a:br>
                        <a:rPr lang="en-GB" sz="1200" b="0" dirty="0" smtClean="0"/>
                      </a:br>
                      <a:r>
                        <a:rPr lang="en-GB" sz="1200" b="0" dirty="0" smtClean="0"/>
                        <a:t>Thurs</a:t>
                      </a:r>
                      <a:r>
                        <a:rPr lang="en-GB" sz="1200" b="0" baseline="0" dirty="0" smtClean="0"/>
                        <a:t> 22 Mar</a:t>
                      </a:r>
                      <a:endParaRPr lang="en-GB" sz="12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smtClean="0"/>
                        <a:t>“Hay </a:t>
                      </a:r>
                      <a:r>
                        <a:rPr lang="en-GB" sz="1200" b="0" dirty="0" err="1" smtClean="0"/>
                        <a:t>que</a:t>
                      </a:r>
                      <a:r>
                        <a:rPr lang="en-GB" sz="1200" b="0" dirty="0" smtClean="0"/>
                        <a:t> </a:t>
                      </a:r>
                      <a:r>
                        <a:rPr lang="en-GB" sz="1200" b="0" dirty="0" err="1" smtClean="0"/>
                        <a:t>controlar</a:t>
                      </a:r>
                      <a:r>
                        <a:rPr lang="en-GB" sz="1200" b="0" dirty="0" smtClean="0"/>
                        <a:t> la </a:t>
                      </a:r>
                      <a:r>
                        <a:rPr lang="en-GB" sz="1200" b="0" dirty="0" err="1" smtClean="0"/>
                        <a:t>venta</a:t>
                      </a:r>
                      <a:r>
                        <a:rPr lang="en-GB" sz="1200" b="0" dirty="0" smtClean="0"/>
                        <a:t> de </a:t>
                      </a:r>
                      <a:r>
                        <a:rPr lang="en-GB" sz="1200" b="0" dirty="0" err="1" smtClean="0"/>
                        <a:t>ropa</a:t>
                      </a:r>
                      <a:r>
                        <a:rPr lang="en-GB" sz="1200" b="0" dirty="0" smtClean="0"/>
                        <a:t> </a:t>
                      </a:r>
                      <a:r>
                        <a:rPr lang="en-GB" sz="1200" b="0" dirty="0" err="1" smtClean="0"/>
                        <a:t>barata</a:t>
                      </a:r>
                      <a:r>
                        <a:rPr lang="en-GB" sz="1200" b="0" dirty="0" smtClean="0"/>
                        <a:t> </a:t>
                      </a:r>
                      <a:r>
                        <a:rPr lang="en-GB" sz="1200" b="0" dirty="0" err="1" smtClean="0"/>
                        <a:t>para</a:t>
                      </a:r>
                      <a:r>
                        <a:rPr lang="en-GB" sz="1200" b="0" dirty="0" smtClean="0"/>
                        <a:t> </a:t>
                      </a:r>
                      <a:r>
                        <a:rPr lang="en-GB" sz="1200" b="0" dirty="0" err="1" smtClean="0"/>
                        <a:t>proteger</a:t>
                      </a:r>
                      <a:r>
                        <a:rPr lang="en-GB" sz="1200" b="0" dirty="0" smtClean="0"/>
                        <a:t> a los </a:t>
                      </a:r>
                      <a:r>
                        <a:rPr lang="en-GB" sz="1200" b="0" dirty="0" err="1" smtClean="0"/>
                        <a:t>niños</a:t>
                      </a:r>
                      <a:r>
                        <a:rPr lang="en-GB" sz="1200" b="0" dirty="0" smtClean="0"/>
                        <a:t> del </a:t>
                      </a:r>
                      <a:r>
                        <a:rPr lang="en-GB" sz="1200" b="0" dirty="0" err="1" smtClean="0"/>
                        <a:t>tercer</a:t>
                      </a:r>
                      <a:r>
                        <a:rPr lang="en-GB" sz="1200" b="0" dirty="0" smtClean="0"/>
                        <a:t> </a:t>
                      </a:r>
                      <a:r>
                        <a:rPr lang="en-GB" sz="1200" b="0" dirty="0" err="1" smtClean="0"/>
                        <a:t>mundo</a:t>
                      </a:r>
                      <a:r>
                        <a:rPr lang="en-GB" sz="1200" b="0" dirty="0" smtClean="0"/>
                        <a:t>.”</a:t>
                      </a:r>
                    </a:p>
                  </a:txBody>
                  <a:tcPr/>
                </a:tc>
                <a:tc>
                  <a:txBody>
                    <a:bodyPr/>
                    <a:lstStyle/>
                    <a:p>
                      <a:r>
                        <a:rPr lang="en-GB" sz="1200" b="0" dirty="0" smtClean="0"/>
                        <a:t>Molly (Martha, Kate, </a:t>
                      </a:r>
                      <a:r>
                        <a:rPr lang="en-GB" sz="1200" b="0" dirty="0" err="1" smtClean="0"/>
                        <a:t>Sofie</a:t>
                      </a:r>
                      <a:r>
                        <a:rPr lang="en-GB" sz="1200" b="0" dirty="0" smtClean="0"/>
                        <a:t>)</a:t>
                      </a:r>
                      <a:endParaRPr lang="en-GB" sz="1200" b="0" dirty="0"/>
                    </a:p>
                  </a:txBody>
                  <a:tcPr/>
                </a:tc>
                <a:tc>
                  <a:txBody>
                    <a:bodyPr/>
                    <a:lstStyle/>
                    <a:p>
                      <a:r>
                        <a:rPr lang="en-GB" sz="1200" b="0" dirty="0" smtClean="0"/>
                        <a:t>Eddy (Freddie,</a:t>
                      </a:r>
                      <a:r>
                        <a:rPr lang="en-GB" sz="1200" b="0" baseline="0" dirty="0" smtClean="0"/>
                        <a:t> Eden, Maria)</a:t>
                      </a:r>
                      <a:endParaRPr lang="en-GB" sz="1200" b="0" dirty="0"/>
                    </a:p>
                  </a:txBody>
                  <a:tcPr/>
                </a:tc>
              </a:tr>
              <a:tr h="424047">
                <a:tc>
                  <a:txBody>
                    <a:bodyPr/>
                    <a:lstStyle/>
                    <a:p>
                      <a:r>
                        <a:rPr lang="en-GB" sz="1200" b="0" dirty="0" err="1" smtClean="0"/>
                        <a:t>Wk</a:t>
                      </a:r>
                      <a:r>
                        <a:rPr lang="en-GB" sz="1200" b="0" dirty="0" smtClean="0"/>
                        <a:t> 12</a:t>
                      </a:r>
                      <a:br>
                        <a:rPr lang="en-GB" sz="1200" b="0" dirty="0" smtClean="0"/>
                      </a:br>
                      <a:r>
                        <a:rPr lang="en-GB" sz="1200" b="0" dirty="0" smtClean="0"/>
                        <a:t>Thurs</a:t>
                      </a:r>
                      <a:r>
                        <a:rPr lang="en-GB" sz="1200" b="0" baseline="0" dirty="0" smtClean="0"/>
                        <a:t> 29 Mar</a:t>
                      </a:r>
                      <a:endParaRPr lang="en-GB" sz="1200" b="0" dirty="0"/>
                    </a:p>
                  </a:txBody>
                  <a:tcPr/>
                </a:tc>
                <a:tc>
                  <a:txBody>
                    <a:bodyPr/>
                    <a:lstStyle/>
                    <a:p>
                      <a:r>
                        <a:rPr lang="en-GB" sz="1200" b="0" dirty="0" smtClean="0"/>
                        <a:t>“Los </a:t>
                      </a:r>
                      <a:r>
                        <a:rPr lang="en-GB" sz="1200" b="0" dirty="0" err="1" smtClean="0"/>
                        <a:t>que</a:t>
                      </a:r>
                      <a:r>
                        <a:rPr lang="en-GB" sz="1200" b="0" dirty="0" smtClean="0"/>
                        <a:t> no </a:t>
                      </a:r>
                      <a:r>
                        <a:rPr lang="en-GB" sz="1200" b="0" dirty="0" err="1" smtClean="0"/>
                        <a:t>trabajan</a:t>
                      </a:r>
                      <a:r>
                        <a:rPr lang="en-GB" sz="1200" b="0" dirty="0" smtClean="0"/>
                        <a:t> no </a:t>
                      </a:r>
                      <a:r>
                        <a:rPr lang="en-GB" sz="1200" b="0" dirty="0" err="1" smtClean="0"/>
                        <a:t>merecen</a:t>
                      </a:r>
                      <a:r>
                        <a:rPr lang="en-GB" sz="1200" b="0" baseline="0" dirty="0" smtClean="0"/>
                        <a:t> </a:t>
                      </a:r>
                      <a:r>
                        <a:rPr lang="en-GB" sz="1200" b="0" baseline="0" dirty="0" err="1" smtClean="0"/>
                        <a:t>ayuda</a:t>
                      </a:r>
                      <a:r>
                        <a:rPr lang="en-GB" sz="1200" b="0" baseline="0" dirty="0" smtClean="0"/>
                        <a:t> del Estado.”</a:t>
                      </a:r>
                      <a:endParaRPr lang="en-GB" sz="1200" b="0" dirty="0"/>
                    </a:p>
                  </a:txBody>
                  <a:tcPr/>
                </a:tc>
                <a:tc>
                  <a:txBody>
                    <a:bodyPr/>
                    <a:lstStyle/>
                    <a:p>
                      <a:r>
                        <a:rPr lang="en-GB" sz="1200" b="0" dirty="0" smtClean="0"/>
                        <a:t>Eden (Maria, Freddie,</a:t>
                      </a:r>
                      <a:r>
                        <a:rPr lang="en-GB" sz="1200" b="0" baseline="0" dirty="0" smtClean="0"/>
                        <a:t> Molly)</a:t>
                      </a:r>
                      <a:endParaRPr lang="en-GB" sz="1200" b="0" dirty="0"/>
                    </a:p>
                  </a:txBody>
                  <a:tcPr/>
                </a:tc>
                <a:tc>
                  <a:txBody>
                    <a:bodyPr/>
                    <a:lstStyle/>
                    <a:p>
                      <a:r>
                        <a:rPr lang="en-GB" sz="1200" b="0" dirty="0" err="1" smtClean="0"/>
                        <a:t>Sofie</a:t>
                      </a:r>
                      <a:r>
                        <a:rPr lang="en-GB" sz="1200" b="0" dirty="0" smtClean="0"/>
                        <a:t> (Martha,</a:t>
                      </a:r>
                      <a:r>
                        <a:rPr lang="en-GB" sz="1200" b="0" baseline="0" dirty="0" smtClean="0"/>
                        <a:t> Eddy, Kate)</a:t>
                      </a:r>
                      <a:endParaRPr lang="en-GB" sz="1200" b="0" dirty="0"/>
                    </a:p>
                  </a:txBody>
                  <a:tcPr/>
                </a:tc>
              </a:tr>
              <a:tr h="424047">
                <a:tc>
                  <a:txBody>
                    <a:bodyPr/>
                    <a:lstStyle/>
                    <a:p>
                      <a:r>
                        <a:rPr lang="en-GB" sz="1200" b="0" dirty="0" err="1" smtClean="0"/>
                        <a:t>Wk</a:t>
                      </a:r>
                      <a:r>
                        <a:rPr lang="en-GB" sz="1200" b="0" baseline="0" dirty="0" smtClean="0"/>
                        <a:t> 1</a:t>
                      </a:r>
                      <a:br>
                        <a:rPr lang="en-GB" sz="1200" b="0" baseline="0" dirty="0" smtClean="0"/>
                      </a:br>
                      <a:r>
                        <a:rPr lang="en-GB" sz="1200" b="0" baseline="0" dirty="0" smtClean="0"/>
                        <a:t>Thurs 18 Apr</a:t>
                      </a:r>
                      <a:endParaRPr lang="en-GB" sz="1200" b="0" dirty="0"/>
                    </a:p>
                  </a:txBody>
                  <a:tcPr/>
                </a:tc>
                <a:tc>
                  <a:txBody>
                    <a:bodyPr/>
                    <a:lstStyle/>
                    <a:p>
                      <a:r>
                        <a:rPr lang="en-GB" sz="1200" b="0" dirty="0" smtClean="0"/>
                        <a:t>“La </a:t>
                      </a:r>
                      <a:r>
                        <a:rPr lang="en-GB" sz="1200" b="0" dirty="0" err="1" smtClean="0"/>
                        <a:t>descriminación</a:t>
                      </a:r>
                      <a:r>
                        <a:rPr lang="en-GB" sz="1200" b="0" dirty="0" smtClean="0"/>
                        <a:t> </a:t>
                      </a:r>
                      <a:r>
                        <a:rPr lang="en-GB" sz="1200" b="0" dirty="0" err="1" smtClean="0"/>
                        <a:t>laboral</a:t>
                      </a:r>
                      <a:r>
                        <a:rPr lang="en-GB" sz="1200" b="0" dirty="0" smtClean="0"/>
                        <a:t> </a:t>
                      </a:r>
                      <a:r>
                        <a:rPr lang="en-GB" sz="1200" b="0" dirty="0" err="1" smtClean="0"/>
                        <a:t>ya</a:t>
                      </a:r>
                      <a:r>
                        <a:rPr lang="en-GB" sz="1200" b="0" dirty="0" smtClean="0"/>
                        <a:t> no </a:t>
                      </a:r>
                      <a:r>
                        <a:rPr lang="en-GB" sz="1200" b="0" dirty="0" err="1" smtClean="0"/>
                        <a:t>existe</a:t>
                      </a:r>
                      <a:r>
                        <a:rPr lang="en-GB" sz="1200" b="0" dirty="0" smtClean="0"/>
                        <a:t>”.</a:t>
                      </a:r>
                      <a:endParaRPr lang="en-GB" sz="1200" b="0" dirty="0"/>
                    </a:p>
                  </a:txBody>
                  <a:tcPr/>
                </a:tc>
                <a:tc>
                  <a:txBody>
                    <a:bodyPr/>
                    <a:lstStyle/>
                    <a:p>
                      <a:r>
                        <a:rPr lang="en-GB" sz="1200" b="0" dirty="0" smtClean="0"/>
                        <a:t>Kate (</a:t>
                      </a:r>
                      <a:r>
                        <a:rPr lang="en-GB" sz="1200" b="0" dirty="0" err="1" smtClean="0"/>
                        <a:t>Sofie</a:t>
                      </a:r>
                      <a:r>
                        <a:rPr lang="en-GB" sz="1200" b="0" dirty="0" smtClean="0"/>
                        <a:t>, Eddy, Molly)</a:t>
                      </a:r>
                      <a:endParaRPr lang="en-GB" sz="1200" b="0" dirty="0"/>
                    </a:p>
                  </a:txBody>
                  <a:tcPr/>
                </a:tc>
                <a:tc>
                  <a:txBody>
                    <a:bodyPr/>
                    <a:lstStyle/>
                    <a:p>
                      <a:r>
                        <a:rPr lang="en-GB" sz="1200" b="0" dirty="0" smtClean="0"/>
                        <a:t>Martha (Eden, Maria, Freddie)</a:t>
                      </a:r>
                      <a:endParaRPr lang="en-GB" sz="1200" b="0" dirty="0"/>
                    </a:p>
                  </a:txBody>
                  <a:tcPr/>
                </a:tc>
              </a:tr>
            </a:tbl>
          </a:graphicData>
        </a:graphic>
      </p:graphicFrame>
    </p:spTree>
    <p:extLst>
      <p:ext uri="{BB962C8B-B14F-4D97-AF65-F5344CB8AC3E}">
        <p14:creationId xmlns:p14="http://schemas.microsoft.com/office/powerpoint/2010/main" val="282519329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404664"/>
            <a:ext cx="3429000" cy="3429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 y="-531440"/>
            <a:ext cx="3810000" cy="2857500"/>
          </a:xfrm>
          <a:prstGeom prst="rect">
            <a:avLst/>
          </a:prstGeom>
        </p:spPr>
      </p:pic>
      <p:sp>
        <p:nvSpPr>
          <p:cNvPr id="7" name="Rectangle 6"/>
          <p:cNvSpPr/>
          <p:nvPr/>
        </p:nvSpPr>
        <p:spPr>
          <a:xfrm>
            <a:off x="247345" y="2338880"/>
            <a:ext cx="4756703" cy="1200329"/>
          </a:xfrm>
          <a:prstGeom prst="rect">
            <a:avLst/>
          </a:prstGeom>
        </p:spPr>
        <p:txBody>
          <a:bodyPr wrap="square">
            <a:spAutoFit/>
          </a:bodyPr>
          <a:lstStyle/>
          <a:p>
            <a:r>
              <a:rPr lang="es-ES" dirty="0" smtClean="0"/>
              <a:t>Un </a:t>
            </a:r>
            <a:r>
              <a:rPr lang="es-ES" b="1" dirty="0" smtClean="0"/>
              <a:t>debate</a:t>
            </a:r>
            <a:r>
              <a:rPr lang="es-ES" dirty="0" smtClean="0"/>
              <a:t> es una técnica, tradicionalmente de comunicación oral, que consiste en la discusión de opiniones antagónicas entre dos o más personas sobre un tema o problema.</a:t>
            </a:r>
            <a:endParaRPr lang="en-GB" dirty="0"/>
          </a:p>
        </p:txBody>
      </p:sp>
      <p:sp>
        <p:nvSpPr>
          <p:cNvPr id="8" name="Rectangle 7"/>
          <p:cNvSpPr/>
          <p:nvPr/>
        </p:nvSpPr>
        <p:spPr>
          <a:xfrm>
            <a:off x="504023" y="4397490"/>
            <a:ext cx="8289065" cy="1200329"/>
          </a:xfrm>
          <a:prstGeom prst="rect">
            <a:avLst/>
          </a:prstGeom>
        </p:spPr>
        <p:txBody>
          <a:bodyPr wrap="none">
            <a:spAutoFit/>
          </a:bodyPr>
          <a:lstStyle/>
          <a:p>
            <a:pPr algn="ctr"/>
            <a:r>
              <a:rPr lang="en-GB" sz="3600" b="1" baseline="0" dirty="0" err="1" smtClean="0"/>
              <a:t>Tema</a:t>
            </a:r>
            <a:r>
              <a:rPr lang="en-GB" sz="3600" b="1" baseline="0" dirty="0" smtClean="0"/>
              <a:t> del debate:</a:t>
            </a:r>
            <a:r>
              <a:rPr lang="en-GB" sz="3600" b="1" dirty="0" smtClean="0"/>
              <a:t>  </a:t>
            </a:r>
            <a:br>
              <a:rPr lang="en-GB" sz="3600" b="1" dirty="0" smtClean="0"/>
            </a:br>
            <a:r>
              <a:rPr lang="en-GB" sz="3600" b="1" baseline="0" dirty="0" smtClean="0"/>
              <a:t>“un </a:t>
            </a:r>
            <a:r>
              <a:rPr lang="en-GB" sz="3600" b="1" baseline="0" dirty="0" err="1" smtClean="0"/>
              <a:t>buen</a:t>
            </a:r>
            <a:r>
              <a:rPr lang="en-GB" sz="3600" b="1" baseline="0" dirty="0" smtClean="0"/>
              <a:t> </a:t>
            </a:r>
            <a:r>
              <a:rPr lang="en-GB" sz="3600" b="1" baseline="0" dirty="0" err="1" smtClean="0"/>
              <a:t>profesor</a:t>
            </a:r>
            <a:r>
              <a:rPr lang="en-GB" sz="3600" b="1" baseline="0" dirty="0" smtClean="0"/>
              <a:t> </a:t>
            </a:r>
            <a:r>
              <a:rPr lang="en-GB" sz="3600" b="1" baseline="0" dirty="0" err="1" smtClean="0"/>
              <a:t>es</a:t>
            </a:r>
            <a:r>
              <a:rPr lang="en-GB" sz="3600" b="1" baseline="0" dirty="0" smtClean="0"/>
              <a:t> un </a:t>
            </a:r>
            <a:r>
              <a:rPr lang="en-GB" sz="3600" b="1" baseline="0" dirty="0" err="1" smtClean="0"/>
              <a:t>profesor</a:t>
            </a:r>
            <a:r>
              <a:rPr lang="en-GB" sz="3600" b="1" baseline="0" dirty="0" smtClean="0"/>
              <a:t> </a:t>
            </a:r>
            <a:r>
              <a:rPr lang="en-GB" sz="3600" b="1" baseline="0" dirty="0" err="1" smtClean="0"/>
              <a:t>estricto</a:t>
            </a:r>
            <a:r>
              <a:rPr lang="en-GB" sz="3600" b="1" baseline="0" dirty="0" smtClean="0"/>
              <a:t>”</a:t>
            </a:r>
            <a:endParaRPr lang="en-GB" sz="3600" dirty="0"/>
          </a:p>
        </p:txBody>
      </p:sp>
    </p:spTree>
    <p:extLst>
      <p:ext uri="{BB962C8B-B14F-4D97-AF65-F5344CB8AC3E}">
        <p14:creationId xmlns:p14="http://schemas.microsoft.com/office/powerpoint/2010/main" val="193060034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00050" y="3501008"/>
            <a:ext cx="4953000" cy="769441"/>
          </a:xfrm>
          <a:prstGeom prst="rect">
            <a:avLst/>
          </a:prstGeom>
          <a:solidFill>
            <a:srgbClr val="FFFFCC"/>
          </a:solidFill>
          <a:ln>
            <a:noFill/>
          </a:ln>
          <a:effectLst/>
        </p:spPr>
        <p:txBody>
          <a:bodyPr>
            <a:spAutoFit/>
          </a:bodyPr>
          <a:lstStyle/>
          <a:p>
            <a:pPr algn="ctr">
              <a:spcBef>
                <a:spcPct val="50000"/>
              </a:spcBef>
            </a:pPr>
            <a:r>
              <a:rPr lang="en-GB" sz="4400" b="1">
                <a:solidFill>
                  <a:srgbClr val="002060"/>
                </a:solidFill>
                <a:latin typeface="Calibri" pitchFamily="34" charset="0"/>
                <a:cs typeface="Calibri" pitchFamily="34" charset="0"/>
              </a:rPr>
              <a:t>En mi </a:t>
            </a:r>
            <a:r>
              <a:rPr lang="en-GB" sz="4400" b="1" noProof="1">
                <a:solidFill>
                  <a:srgbClr val="002060"/>
                </a:solidFill>
                <a:latin typeface="Calibri" pitchFamily="34" charset="0"/>
                <a:cs typeface="Calibri" pitchFamily="34" charset="0"/>
              </a:rPr>
              <a:t>opinión</a:t>
            </a:r>
          </a:p>
        </p:txBody>
      </p:sp>
      <p:sp>
        <p:nvSpPr>
          <p:cNvPr id="2051" name="AutoShape 3"/>
          <p:cNvSpPr>
            <a:spLocks noChangeArrowheads="1"/>
          </p:cNvSpPr>
          <p:nvPr/>
        </p:nvSpPr>
        <p:spPr bwMode="auto">
          <a:xfrm>
            <a:off x="6019800" y="2636912"/>
            <a:ext cx="2895600" cy="1191794"/>
          </a:xfrm>
          <a:prstGeom prst="wedgeEllipseCallout">
            <a:avLst>
              <a:gd name="adj1" fmla="val -60963"/>
              <a:gd name="adj2" fmla="val -39167"/>
            </a:avLst>
          </a:prstGeom>
          <a:solidFill>
            <a:srgbClr val="002060"/>
          </a:solidFill>
          <a:ln w="9525">
            <a:solidFill>
              <a:schemeClr val="tx1"/>
            </a:solidFill>
            <a:miter lim="800000"/>
            <a:headEnd/>
            <a:tailEnd/>
          </a:ln>
          <a:effectLst/>
        </p:spPr>
        <p:txBody>
          <a:bodyPr/>
          <a:lstStyle/>
          <a:p>
            <a:pPr algn="ctr"/>
            <a:r>
              <a:rPr lang="en-GB" sz="3200" noProof="1">
                <a:solidFill>
                  <a:srgbClr val="FFFFCC"/>
                </a:solidFill>
                <a:latin typeface="Calibri" pitchFamily="34" charset="0"/>
                <a:cs typeface="Calibri" pitchFamily="34" charset="0"/>
              </a:rPr>
              <a:t>¡ni hablar!</a:t>
            </a:r>
          </a:p>
        </p:txBody>
      </p:sp>
      <p:sp>
        <p:nvSpPr>
          <p:cNvPr id="2053" name="AutoShape 5"/>
          <p:cNvSpPr>
            <a:spLocks noChangeArrowheads="1"/>
          </p:cNvSpPr>
          <p:nvPr/>
        </p:nvSpPr>
        <p:spPr bwMode="auto">
          <a:xfrm>
            <a:off x="3276600" y="548680"/>
            <a:ext cx="2438400" cy="1430153"/>
          </a:xfrm>
          <a:prstGeom prst="wedgeRoundRectCallout">
            <a:avLst>
              <a:gd name="adj1" fmla="val -27979"/>
              <a:gd name="adj2" fmla="val 93725"/>
              <a:gd name="adj3" fmla="val 16667"/>
            </a:avLst>
          </a:prstGeom>
          <a:solidFill>
            <a:srgbClr val="002060"/>
          </a:solidFill>
          <a:ln w="9525">
            <a:solidFill>
              <a:schemeClr val="tx1"/>
            </a:solidFill>
            <a:miter lim="800000"/>
            <a:headEnd/>
            <a:tailEnd/>
          </a:ln>
          <a:effectLst/>
        </p:spPr>
        <p:txBody>
          <a:bodyPr/>
          <a:lstStyle/>
          <a:p>
            <a:pPr algn="ctr"/>
            <a:r>
              <a:rPr lang="en-GB" sz="3200" noProof="1">
                <a:solidFill>
                  <a:srgbClr val="FFFFCC"/>
                </a:solidFill>
                <a:latin typeface="Calibri" pitchFamily="34" charset="0"/>
                <a:cs typeface="Calibri" pitchFamily="34" charset="0"/>
              </a:rPr>
              <a:t>Tienes toda la razón</a:t>
            </a:r>
          </a:p>
        </p:txBody>
      </p:sp>
      <p:sp>
        <p:nvSpPr>
          <p:cNvPr id="2054" name="AutoShape 6"/>
          <p:cNvSpPr>
            <a:spLocks noChangeArrowheads="1"/>
          </p:cNvSpPr>
          <p:nvPr/>
        </p:nvSpPr>
        <p:spPr bwMode="auto">
          <a:xfrm>
            <a:off x="381000" y="4941168"/>
            <a:ext cx="2819400" cy="1787691"/>
          </a:xfrm>
          <a:prstGeom prst="wedgeRoundRectCallout">
            <a:avLst>
              <a:gd name="adj1" fmla="val 38796"/>
              <a:gd name="adj2" fmla="val -69861"/>
              <a:gd name="adj3" fmla="val 16667"/>
            </a:avLst>
          </a:prstGeom>
          <a:solidFill>
            <a:srgbClr val="002060"/>
          </a:solidFill>
          <a:ln w="9525">
            <a:solidFill>
              <a:schemeClr val="tx1"/>
            </a:solidFill>
            <a:miter lim="800000"/>
            <a:headEnd/>
            <a:tailEnd/>
          </a:ln>
          <a:effectLst/>
        </p:spPr>
        <p:txBody>
          <a:bodyPr/>
          <a:lstStyle/>
          <a:p>
            <a:pPr algn="ctr"/>
            <a:r>
              <a:rPr lang="en-GB" sz="3200" noProof="1">
                <a:solidFill>
                  <a:srgbClr val="FFFFCC"/>
                </a:solidFill>
                <a:latin typeface="Calibri" pitchFamily="34" charset="0"/>
                <a:cs typeface="Calibri" pitchFamily="34" charset="0"/>
              </a:rPr>
              <a:t>Estoy totalmente de acuerdo</a:t>
            </a:r>
          </a:p>
        </p:txBody>
      </p:sp>
      <p:sp>
        <p:nvSpPr>
          <p:cNvPr id="2055" name="AutoShape 7"/>
          <p:cNvSpPr>
            <a:spLocks noChangeArrowheads="1"/>
          </p:cNvSpPr>
          <p:nvPr/>
        </p:nvSpPr>
        <p:spPr bwMode="auto">
          <a:xfrm>
            <a:off x="6038800" y="620688"/>
            <a:ext cx="2876600" cy="1787297"/>
          </a:xfrm>
          <a:prstGeom prst="wedgeEllipseCallout">
            <a:avLst>
              <a:gd name="adj1" fmla="val -61174"/>
              <a:gd name="adj2" fmla="val 52684"/>
            </a:avLst>
          </a:prstGeom>
          <a:solidFill>
            <a:srgbClr val="002060"/>
          </a:solidFill>
          <a:ln w="9525">
            <a:solidFill>
              <a:schemeClr val="tx1"/>
            </a:solidFill>
            <a:miter lim="800000"/>
            <a:headEnd/>
            <a:tailEnd/>
          </a:ln>
          <a:effectLst/>
        </p:spPr>
        <p:txBody>
          <a:bodyPr/>
          <a:lstStyle/>
          <a:p>
            <a:pPr algn="ctr"/>
            <a:r>
              <a:rPr lang="en-GB" sz="3200" dirty="0">
                <a:solidFill>
                  <a:srgbClr val="FFFFCC"/>
                </a:solidFill>
                <a:latin typeface="Calibri" pitchFamily="34" charset="0"/>
                <a:cs typeface="Calibri" pitchFamily="34" charset="0"/>
              </a:rPr>
              <a:t>p</a:t>
            </a:r>
            <a:r>
              <a:rPr lang="en-GB" sz="3200" noProof="1">
                <a:solidFill>
                  <a:srgbClr val="FFFFCC"/>
                </a:solidFill>
                <a:latin typeface="Calibri" pitchFamily="34" charset="0"/>
                <a:cs typeface="Calibri" pitchFamily="34" charset="0"/>
              </a:rPr>
              <a:t>ero no es </a:t>
            </a:r>
            <a:r>
              <a:rPr lang="en-GB" sz="3200" noProof="1" smtClean="0">
                <a:solidFill>
                  <a:srgbClr val="FFFFCC"/>
                </a:solidFill>
                <a:latin typeface="Calibri" pitchFamily="34" charset="0"/>
                <a:cs typeface="Calibri" pitchFamily="34" charset="0"/>
              </a:rPr>
              <a:t>verdad..</a:t>
            </a:r>
            <a:endParaRPr lang="en-GB" sz="3200" noProof="1">
              <a:solidFill>
                <a:srgbClr val="FFFFCC"/>
              </a:solidFill>
              <a:latin typeface="Calibri" pitchFamily="34" charset="0"/>
              <a:cs typeface="Calibri" pitchFamily="34" charset="0"/>
            </a:endParaRPr>
          </a:p>
        </p:txBody>
      </p:sp>
      <p:sp>
        <p:nvSpPr>
          <p:cNvPr id="2056" name="AutoShape 8"/>
          <p:cNvSpPr>
            <a:spLocks noChangeArrowheads="1"/>
          </p:cNvSpPr>
          <p:nvPr/>
        </p:nvSpPr>
        <p:spPr bwMode="auto">
          <a:xfrm>
            <a:off x="5715000" y="4159931"/>
            <a:ext cx="3124200" cy="1486273"/>
          </a:xfrm>
          <a:prstGeom prst="wedgeEllipseCallout">
            <a:avLst>
              <a:gd name="adj1" fmla="val -52589"/>
              <a:gd name="adj2" fmla="val -103884"/>
            </a:avLst>
          </a:prstGeom>
          <a:solidFill>
            <a:srgbClr val="002060"/>
          </a:solidFill>
          <a:ln w="9525">
            <a:solidFill>
              <a:schemeClr val="tx1"/>
            </a:solidFill>
            <a:miter lim="800000"/>
            <a:headEnd/>
            <a:tailEnd/>
          </a:ln>
          <a:effectLst/>
        </p:spPr>
        <p:txBody>
          <a:bodyPr/>
          <a:lstStyle/>
          <a:p>
            <a:pPr algn="ctr"/>
            <a:r>
              <a:rPr lang="en-GB" sz="3200" noProof="1">
                <a:solidFill>
                  <a:srgbClr val="FFFFCC"/>
                </a:solidFill>
                <a:latin typeface="Calibri" pitchFamily="34" charset="0"/>
                <a:cs typeface="Calibri" pitchFamily="34" charset="0"/>
              </a:rPr>
              <a:t>¡En absoluto!</a:t>
            </a:r>
          </a:p>
        </p:txBody>
      </p:sp>
      <p:sp>
        <p:nvSpPr>
          <p:cNvPr id="2057" name="AutoShape 9"/>
          <p:cNvSpPr>
            <a:spLocks noChangeArrowheads="1"/>
          </p:cNvSpPr>
          <p:nvPr/>
        </p:nvSpPr>
        <p:spPr bwMode="auto">
          <a:xfrm>
            <a:off x="381000" y="1802656"/>
            <a:ext cx="2762200" cy="1668512"/>
          </a:xfrm>
          <a:prstGeom prst="cloudCallout">
            <a:avLst>
              <a:gd name="adj1" fmla="val 68045"/>
              <a:gd name="adj2" fmla="val 41258"/>
            </a:avLst>
          </a:prstGeom>
          <a:solidFill>
            <a:srgbClr val="002060"/>
          </a:solidFill>
          <a:ln w="9525">
            <a:solidFill>
              <a:schemeClr val="tx1"/>
            </a:solidFill>
            <a:round/>
            <a:headEnd/>
            <a:tailEnd/>
          </a:ln>
          <a:effectLst/>
        </p:spPr>
        <p:txBody>
          <a:bodyPr anchor="ctr"/>
          <a:lstStyle/>
          <a:p>
            <a:pPr algn="ctr"/>
            <a:r>
              <a:rPr lang="en-GB" sz="2400" dirty="0" smtClean="0">
                <a:solidFill>
                  <a:srgbClr val="FFFFCC"/>
                </a:solidFill>
                <a:latin typeface="Calibri" pitchFamily="34" charset="0"/>
                <a:cs typeface="Calibri" pitchFamily="34" charset="0"/>
              </a:rPr>
              <a:t>Has </a:t>
            </a:r>
            <a:r>
              <a:rPr lang="en-GB" sz="2400" dirty="0" err="1" smtClean="0">
                <a:solidFill>
                  <a:srgbClr val="FFFFCC"/>
                </a:solidFill>
                <a:latin typeface="Calibri" pitchFamily="34" charset="0"/>
                <a:cs typeface="Calibri" pitchFamily="34" charset="0"/>
              </a:rPr>
              <a:t>dicho</a:t>
            </a:r>
            <a:r>
              <a:rPr lang="en-GB" sz="2400" dirty="0" smtClean="0">
                <a:solidFill>
                  <a:srgbClr val="FFFFCC"/>
                </a:solidFill>
                <a:latin typeface="Calibri" pitchFamily="34" charset="0"/>
                <a:cs typeface="Calibri" pitchFamily="34" charset="0"/>
              </a:rPr>
              <a:t> </a:t>
            </a:r>
            <a:r>
              <a:rPr lang="en-GB" sz="2400" dirty="0" err="1" smtClean="0">
                <a:solidFill>
                  <a:srgbClr val="FFFFCC"/>
                </a:solidFill>
                <a:latin typeface="Calibri" pitchFamily="34" charset="0"/>
                <a:cs typeface="Calibri" pitchFamily="34" charset="0"/>
              </a:rPr>
              <a:t>que</a:t>
            </a:r>
            <a:r>
              <a:rPr lang="en-GB" sz="2400" dirty="0" smtClean="0">
                <a:solidFill>
                  <a:srgbClr val="FFFFCC"/>
                </a:solidFill>
                <a:latin typeface="Calibri" pitchFamily="34" charset="0"/>
                <a:cs typeface="Calibri" pitchFamily="34" charset="0"/>
              </a:rPr>
              <a:t> ….</a:t>
            </a:r>
            <a:r>
              <a:rPr lang="en-GB" sz="2400" dirty="0" err="1" smtClean="0">
                <a:solidFill>
                  <a:srgbClr val="FFFFCC"/>
                </a:solidFill>
                <a:latin typeface="Calibri" pitchFamily="34" charset="0"/>
                <a:cs typeface="Calibri" pitchFamily="34" charset="0"/>
              </a:rPr>
              <a:t>pero</a:t>
            </a:r>
            <a:endParaRPr lang="en-GB" sz="2400" noProof="1">
              <a:solidFill>
                <a:srgbClr val="FFFFCC"/>
              </a:solidFill>
              <a:latin typeface="Calibri" pitchFamily="34" charset="0"/>
              <a:cs typeface="Calibri" pitchFamily="34" charset="0"/>
            </a:endParaRPr>
          </a:p>
        </p:txBody>
      </p:sp>
      <p:sp>
        <p:nvSpPr>
          <p:cNvPr id="2058" name="AutoShape 10"/>
          <p:cNvSpPr>
            <a:spLocks noChangeArrowheads="1"/>
          </p:cNvSpPr>
          <p:nvPr/>
        </p:nvSpPr>
        <p:spPr bwMode="auto">
          <a:xfrm>
            <a:off x="3543300" y="4903068"/>
            <a:ext cx="2743200" cy="1710680"/>
          </a:xfrm>
          <a:prstGeom prst="cloudCallout">
            <a:avLst>
              <a:gd name="adj1" fmla="val -51389"/>
              <a:gd name="adj2" fmla="val -61407"/>
            </a:avLst>
          </a:prstGeom>
          <a:solidFill>
            <a:srgbClr val="002060"/>
          </a:solidFill>
          <a:ln w="9525">
            <a:solidFill>
              <a:schemeClr val="tx1"/>
            </a:solidFill>
            <a:round/>
            <a:headEnd/>
            <a:tailEnd/>
          </a:ln>
          <a:effectLst/>
        </p:spPr>
        <p:txBody>
          <a:bodyPr/>
          <a:lstStyle/>
          <a:p>
            <a:pPr algn="ctr"/>
            <a:r>
              <a:rPr lang="en-GB" sz="3200" noProof="1">
                <a:solidFill>
                  <a:srgbClr val="FFFFCC"/>
                </a:solidFill>
                <a:latin typeface="Calibri" pitchFamily="34" charset="0"/>
                <a:cs typeface="Calibri" pitchFamily="34" charset="0"/>
              </a:rPr>
              <a:t>Bueno, depende</a:t>
            </a:r>
          </a:p>
        </p:txBody>
      </p:sp>
      <p:sp>
        <p:nvSpPr>
          <p:cNvPr id="10" name="AutoShape 5"/>
          <p:cNvSpPr>
            <a:spLocks noChangeArrowheads="1"/>
          </p:cNvSpPr>
          <p:nvPr/>
        </p:nvSpPr>
        <p:spPr bwMode="auto">
          <a:xfrm>
            <a:off x="179512" y="145539"/>
            <a:ext cx="2438400" cy="1430153"/>
          </a:xfrm>
          <a:prstGeom prst="wedgeRoundRectCallout">
            <a:avLst>
              <a:gd name="adj1" fmla="val 67348"/>
              <a:gd name="adj2" fmla="val 36361"/>
              <a:gd name="adj3" fmla="val 16667"/>
            </a:avLst>
          </a:prstGeom>
          <a:solidFill>
            <a:srgbClr val="002060"/>
          </a:solidFill>
          <a:ln w="9525">
            <a:solidFill>
              <a:schemeClr val="tx1"/>
            </a:solidFill>
            <a:miter lim="800000"/>
            <a:headEnd/>
            <a:tailEnd/>
          </a:ln>
          <a:effectLst/>
        </p:spPr>
        <p:txBody>
          <a:bodyPr/>
          <a:lstStyle/>
          <a:p>
            <a:pPr algn="ctr"/>
            <a:r>
              <a:rPr lang="en-GB" sz="2800" noProof="1" smtClean="0">
                <a:solidFill>
                  <a:srgbClr val="FFFFCC"/>
                </a:solidFill>
                <a:latin typeface="Calibri" pitchFamily="34" charset="0"/>
                <a:cs typeface="Calibri" pitchFamily="34" charset="0"/>
              </a:rPr>
              <a:t>Si te entiendo bien, piensas que..</a:t>
            </a:r>
            <a:endParaRPr lang="en-GB" sz="2800" noProof="1">
              <a:solidFill>
                <a:srgbClr val="FFFFCC"/>
              </a:solidFill>
              <a:latin typeface="Calibri" pitchFamily="34" charset="0"/>
              <a:cs typeface="Calibri" pitchFamily="34" charset="0"/>
            </a:endParaRPr>
          </a:p>
        </p:txBody>
      </p:sp>
    </p:spTree>
    <p:extLst>
      <p:ext uri="{BB962C8B-B14F-4D97-AF65-F5344CB8AC3E}">
        <p14:creationId xmlns:p14="http://schemas.microsoft.com/office/powerpoint/2010/main" val="2825258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5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autoUpdateAnimBg="0"/>
      <p:bldP spid="2053" grpId="0" animBg="1" autoUpdateAnimBg="0"/>
      <p:bldP spid="2054" grpId="0" animBg="1" autoUpdateAnimBg="0"/>
      <p:bldP spid="2055" grpId="0" animBg="1" autoUpdateAnimBg="0"/>
      <p:bldP spid="2056" grpId="0" animBg="1" autoUpdateAnimBg="0"/>
      <p:bldP spid="2057" grpId="0" animBg="1" autoUpdateAnimBg="0"/>
      <p:bldP spid="2058" grpId="0" animBg="1" autoUpdateAnimBg="0"/>
      <p:bldP spid="10"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28521774"/>
              </p:ext>
            </p:extLst>
          </p:nvPr>
        </p:nvGraphicFramePr>
        <p:xfrm>
          <a:off x="179512" y="188640"/>
          <a:ext cx="8856984" cy="6408712"/>
        </p:xfrm>
        <a:graphic>
          <a:graphicData uri="http://schemas.openxmlformats.org/drawingml/2006/table">
            <a:tbl>
              <a:tblPr firstRow="1" bandRow="1">
                <a:tableStyleId>{5940675A-B579-460E-94D1-54222C63F5DA}</a:tableStyleId>
              </a:tblPr>
              <a:tblGrid>
                <a:gridCol w="8856984"/>
              </a:tblGrid>
              <a:tr h="60844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2800" b="1" dirty="0" smtClean="0">
                          <a:solidFill>
                            <a:schemeClr val="bg1"/>
                          </a:solidFill>
                        </a:rPr>
                        <a:t>Developing quality </a:t>
                      </a:r>
                      <a:r>
                        <a:rPr lang="en-GB" sz="2000" b="1" dirty="0" smtClean="0">
                          <a:solidFill>
                            <a:schemeClr val="bg1"/>
                          </a:solidFill>
                        </a:rPr>
                        <a:t>(Assessing,</a:t>
                      </a:r>
                      <a:r>
                        <a:rPr lang="en-GB" sz="2000" b="1" baseline="0" dirty="0" smtClean="0">
                          <a:solidFill>
                            <a:schemeClr val="bg1"/>
                          </a:solidFill>
                        </a:rPr>
                        <a:t> improving, enhancing, modelling)</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28</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MODELLING</a:t>
            </a: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134682453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428625"/>
            <a:ext cx="7566025" cy="58578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7625" y="2571750"/>
            <a:ext cx="4143375" cy="33575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1400" dirty="0" err="1">
                <a:solidFill>
                  <a:schemeClr val="tx1"/>
                </a:solidFill>
              </a:rPr>
              <a:t>Prácticas</a:t>
            </a:r>
            <a:r>
              <a:rPr lang="en-GB" sz="1400" dirty="0">
                <a:solidFill>
                  <a:schemeClr val="tx1"/>
                </a:solidFill>
              </a:rPr>
              <a:t> </a:t>
            </a:r>
            <a:r>
              <a:rPr lang="en-GB" sz="1400" dirty="0" err="1">
                <a:solidFill>
                  <a:schemeClr val="tx1"/>
                </a:solidFill>
              </a:rPr>
              <a:t>laborales</a:t>
            </a:r>
            <a:r>
              <a:rPr lang="en-GB" sz="1400" dirty="0">
                <a:solidFill>
                  <a:schemeClr val="tx1"/>
                </a:solidFill>
              </a:rPr>
              <a:t/>
            </a:r>
            <a:br>
              <a:rPr lang="en-GB" sz="1400" dirty="0">
                <a:solidFill>
                  <a:schemeClr val="tx1"/>
                </a:solidFill>
              </a:rPr>
            </a:br>
            <a:r>
              <a:rPr lang="en-GB" sz="1400" dirty="0" err="1">
                <a:solidFill>
                  <a:schemeClr val="tx1"/>
                </a:solidFill>
              </a:rPr>
              <a:t>escuela</a:t>
            </a:r>
            <a:r>
              <a:rPr lang="en-GB" sz="1400" dirty="0">
                <a:solidFill>
                  <a:schemeClr val="tx1"/>
                </a:solidFill>
              </a:rPr>
              <a:t> </a:t>
            </a:r>
            <a:br>
              <a:rPr lang="en-GB" sz="1400" dirty="0">
                <a:solidFill>
                  <a:schemeClr val="tx1"/>
                </a:solidFill>
              </a:rPr>
            </a:br>
            <a:r>
              <a:rPr lang="en-GB" sz="1400" dirty="0" err="1">
                <a:solidFill>
                  <a:schemeClr val="tx1"/>
                </a:solidFill>
              </a:rPr>
              <a:t>horas</a:t>
            </a:r>
            <a:r>
              <a:rPr lang="en-GB" sz="1400" dirty="0">
                <a:solidFill>
                  <a:schemeClr val="tx1"/>
                </a:solidFill>
              </a:rPr>
              <a:t> de </a:t>
            </a:r>
            <a:r>
              <a:rPr lang="en-GB" sz="1400" dirty="0" err="1">
                <a:solidFill>
                  <a:schemeClr val="tx1"/>
                </a:solidFill>
              </a:rPr>
              <a:t>trabajo</a:t>
            </a:r>
            <a:r>
              <a:rPr lang="en-GB" sz="1400" dirty="0">
                <a:solidFill>
                  <a:schemeClr val="tx1"/>
                </a:solidFill>
              </a:rPr>
              <a:t/>
            </a:r>
            <a:br>
              <a:rPr lang="en-GB" sz="1400" dirty="0">
                <a:solidFill>
                  <a:schemeClr val="tx1"/>
                </a:solidFill>
              </a:rPr>
            </a:br>
            <a:r>
              <a:rPr lang="en-GB" sz="1400" dirty="0">
                <a:solidFill>
                  <a:schemeClr val="tx1"/>
                </a:solidFill>
              </a:rPr>
              <a:t>primer </a:t>
            </a:r>
            <a:r>
              <a:rPr lang="en-GB" sz="1400" dirty="0" err="1">
                <a:solidFill>
                  <a:schemeClr val="tx1"/>
                </a:solidFill>
              </a:rPr>
              <a:t>día</a:t>
            </a:r>
            <a:r>
              <a:rPr lang="en-GB" sz="1400" dirty="0">
                <a:solidFill>
                  <a:schemeClr val="tx1"/>
                </a:solidFill>
              </a:rPr>
              <a:t/>
            </a:r>
            <a:br>
              <a:rPr lang="en-GB" sz="1400" dirty="0">
                <a:solidFill>
                  <a:schemeClr val="tx1"/>
                </a:solidFill>
              </a:rPr>
            </a:br>
            <a:r>
              <a:rPr lang="en-GB" sz="1400" dirty="0">
                <a:solidFill>
                  <a:schemeClr val="tx1"/>
                </a:solidFill>
              </a:rPr>
              <a:t>no </a:t>
            </a:r>
            <a:r>
              <a:rPr lang="en-GB" sz="1400" dirty="0" err="1">
                <a:solidFill>
                  <a:schemeClr val="tx1"/>
                </a:solidFill>
              </a:rPr>
              <a:t>ganaba</a:t>
            </a:r>
            <a:r>
              <a:rPr lang="en-GB" sz="1400" dirty="0">
                <a:solidFill>
                  <a:schemeClr val="tx1"/>
                </a:solidFill>
              </a:rPr>
              <a:t/>
            </a:r>
            <a:br>
              <a:rPr lang="en-GB" sz="1400" dirty="0">
                <a:solidFill>
                  <a:schemeClr val="tx1"/>
                </a:solidFill>
              </a:rPr>
            </a:br>
            <a:r>
              <a:rPr lang="en-GB" sz="1400" dirty="0" err="1">
                <a:solidFill>
                  <a:schemeClr val="tx1"/>
                </a:solidFill>
              </a:rPr>
              <a:t>ayudar</a:t>
            </a:r>
            <a:r>
              <a:rPr lang="en-GB" sz="1400" dirty="0">
                <a:solidFill>
                  <a:schemeClr val="tx1"/>
                </a:solidFill>
              </a:rPr>
              <a:t> a</a:t>
            </a:r>
            <a:br>
              <a:rPr lang="en-GB" sz="1400" dirty="0">
                <a:solidFill>
                  <a:schemeClr val="tx1"/>
                </a:solidFill>
              </a:rPr>
            </a:br>
            <a:r>
              <a:rPr lang="en-GB" sz="1400" dirty="0" err="1">
                <a:solidFill>
                  <a:schemeClr val="tx1"/>
                </a:solidFill>
              </a:rPr>
              <a:t>jugaba</a:t>
            </a:r>
            <a:r>
              <a:rPr lang="en-GB" sz="1400" dirty="0">
                <a:solidFill>
                  <a:schemeClr val="tx1"/>
                </a:solidFill>
              </a:rPr>
              <a:t/>
            </a:r>
            <a:br>
              <a:rPr lang="en-GB" sz="1400" dirty="0">
                <a:solidFill>
                  <a:schemeClr val="tx1"/>
                </a:solidFill>
              </a:rPr>
            </a:br>
            <a:r>
              <a:rPr lang="en-GB" sz="1400" dirty="0" err="1">
                <a:solidFill>
                  <a:schemeClr val="tx1"/>
                </a:solidFill>
              </a:rPr>
              <a:t>más</a:t>
            </a:r>
            <a:r>
              <a:rPr lang="en-GB" sz="1400" dirty="0">
                <a:solidFill>
                  <a:schemeClr val="tx1"/>
                </a:solidFill>
              </a:rPr>
              <a:t> me </a:t>
            </a:r>
            <a:r>
              <a:rPr lang="en-GB" sz="1400" dirty="0" err="1">
                <a:solidFill>
                  <a:schemeClr val="tx1"/>
                </a:solidFill>
              </a:rPr>
              <a:t>gustó</a:t>
            </a:r>
            <a:r>
              <a:rPr lang="en-GB" sz="1400" dirty="0">
                <a:solidFill>
                  <a:schemeClr val="tx1"/>
                </a:solidFill>
              </a:rPr>
              <a:t/>
            </a:r>
            <a:br>
              <a:rPr lang="en-GB" sz="1400" dirty="0">
                <a:solidFill>
                  <a:schemeClr val="tx1"/>
                </a:solidFill>
              </a:rPr>
            </a:br>
            <a:r>
              <a:rPr lang="en-GB" sz="1400" dirty="0" err="1">
                <a:solidFill>
                  <a:schemeClr val="tx1"/>
                </a:solidFill>
              </a:rPr>
              <a:t>buena</a:t>
            </a:r>
            <a:r>
              <a:rPr lang="en-GB" sz="1400" dirty="0">
                <a:solidFill>
                  <a:schemeClr val="tx1"/>
                </a:solidFill>
              </a:rPr>
              <a:t> </a:t>
            </a:r>
            <a:r>
              <a:rPr lang="en-GB" sz="1400" dirty="0" err="1">
                <a:solidFill>
                  <a:schemeClr val="tx1"/>
                </a:solidFill>
              </a:rPr>
              <a:t>experiencia</a:t>
            </a:r>
            <a:r>
              <a:rPr lang="en-GB" sz="1400" dirty="0">
                <a:solidFill>
                  <a:schemeClr val="tx1"/>
                </a:solidFill>
              </a:rPr>
              <a:t/>
            </a:r>
            <a:br>
              <a:rPr lang="en-GB" sz="1400" dirty="0">
                <a:solidFill>
                  <a:schemeClr val="tx1"/>
                </a:solidFill>
              </a:rPr>
            </a:br>
            <a:r>
              <a:rPr lang="en-GB" sz="1400" dirty="0" err="1">
                <a:solidFill>
                  <a:schemeClr val="tx1"/>
                </a:solidFill>
              </a:rPr>
              <a:t>trabajo</a:t>
            </a:r>
            <a:r>
              <a:rPr lang="en-GB" sz="1400" dirty="0">
                <a:solidFill>
                  <a:schemeClr val="tx1"/>
                </a:solidFill>
              </a:rPr>
              <a:t> a </a:t>
            </a:r>
            <a:r>
              <a:rPr lang="en-GB" sz="1400" dirty="0" err="1">
                <a:solidFill>
                  <a:schemeClr val="tx1"/>
                </a:solidFill>
              </a:rPr>
              <a:t>tiempo</a:t>
            </a:r>
            <a:r>
              <a:rPr lang="en-GB" sz="1400" dirty="0">
                <a:solidFill>
                  <a:schemeClr val="tx1"/>
                </a:solidFill>
              </a:rPr>
              <a:t> </a:t>
            </a:r>
            <a:r>
              <a:rPr lang="en-GB" sz="1400" dirty="0" err="1">
                <a:solidFill>
                  <a:schemeClr val="tx1"/>
                </a:solidFill>
              </a:rPr>
              <a:t>parcial</a:t>
            </a:r>
            <a:r>
              <a:rPr lang="en-GB" sz="1400" dirty="0">
                <a:solidFill>
                  <a:schemeClr val="tx1"/>
                </a:solidFill>
              </a:rPr>
              <a:t/>
            </a:r>
            <a:br>
              <a:rPr lang="en-GB" sz="1400" dirty="0">
                <a:solidFill>
                  <a:schemeClr val="tx1"/>
                </a:solidFill>
              </a:rPr>
            </a:br>
            <a:r>
              <a:rPr lang="en-GB" sz="1400" dirty="0" err="1">
                <a:solidFill>
                  <a:schemeClr val="tx1"/>
                </a:solidFill>
              </a:rPr>
              <a:t>futuro</a:t>
            </a:r>
            <a:r>
              <a:rPr lang="en-GB" sz="1400" dirty="0">
                <a:solidFill>
                  <a:schemeClr val="tx1"/>
                </a:solidFill>
              </a:rPr>
              <a:t/>
            </a:r>
            <a:br>
              <a:rPr lang="en-GB" sz="1400" dirty="0">
                <a:solidFill>
                  <a:schemeClr val="tx1"/>
                </a:solidFill>
              </a:rPr>
            </a:br>
            <a:r>
              <a:rPr lang="en-GB" sz="1400" dirty="0" err="1">
                <a:solidFill>
                  <a:schemeClr val="tx1"/>
                </a:solidFill>
              </a:rPr>
              <a:t>bachillerato</a:t>
            </a:r>
            <a:r>
              <a:rPr lang="en-GB" sz="1400" dirty="0">
                <a:solidFill>
                  <a:schemeClr val="tx1"/>
                </a:solidFill>
              </a:rPr>
              <a:t/>
            </a:r>
            <a:br>
              <a:rPr lang="en-GB" sz="1400" dirty="0">
                <a:solidFill>
                  <a:schemeClr val="tx1"/>
                </a:solidFill>
              </a:rPr>
            </a:br>
            <a:r>
              <a:rPr lang="en-GB" sz="1400" dirty="0" err="1">
                <a:solidFill>
                  <a:schemeClr val="tx1"/>
                </a:solidFill>
              </a:rPr>
              <a:t>gente</a:t>
            </a:r>
            <a:r>
              <a:rPr lang="en-GB" sz="1400" dirty="0">
                <a:solidFill>
                  <a:schemeClr val="tx1"/>
                </a:solidFill>
              </a:rPr>
              <a:t/>
            </a:r>
            <a:br>
              <a:rPr lang="en-GB" sz="1400" dirty="0">
                <a:solidFill>
                  <a:schemeClr val="tx1"/>
                </a:solidFill>
              </a:rPr>
            </a:br>
            <a:r>
              <a:rPr lang="en-GB" sz="1400" dirty="0">
                <a:solidFill>
                  <a:schemeClr val="tx1"/>
                </a:solidFill>
              </a:rPr>
              <a:t>al </a:t>
            </a:r>
            <a:r>
              <a:rPr lang="en-GB" sz="1400" dirty="0" err="1">
                <a:solidFill>
                  <a:schemeClr val="tx1"/>
                </a:solidFill>
              </a:rPr>
              <a:t>extranjero</a:t>
            </a:r>
            <a:r>
              <a:rPr lang="en-GB" sz="1400" dirty="0">
                <a:solidFill>
                  <a:schemeClr val="tx1"/>
                </a:solidFill>
              </a:rPr>
              <a:t/>
            </a:r>
            <a:br>
              <a:rPr lang="en-GB" sz="1400" dirty="0">
                <a:solidFill>
                  <a:schemeClr val="tx1"/>
                </a:solidFill>
              </a:rPr>
            </a:br>
            <a:r>
              <a:rPr lang="en-GB" sz="1400" dirty="0">
                <a:solidFill>
                  <a:schemeClr val="tx1"/>
                </a:solidFill>
              </a:rPr>
              <a:t>no </a:t>
            </a:r>
            <a:r>
              <a:rPr lang="en-GB" sz="1400" dirty="0" err="1">
                <a:solidFill>
                  <a:schemeClr val="tx1"/>
                </a:solidFill>
              </a:rPr>
              <a:t>tengo</a:t>
            </a:r>
            <a:r>
              <a:rPr lang="en-GB" sz="1400" dirty="0">
                <a:solidFill>
                  <a:schemeClr val="tx1"/>
                </a:solidFill>
              </a:rPr>
              <a:t> </a:t>
            </a:r>
            <a:r>
              <a:rPr lang="en-GB" sz="1400" dirty="0" err="1">
                <a:solidFill>
                  <a:schemeClr val="tx1"/>
                </a:solidFill>
              </a:rPr>
              <a:t>ganas</a:t>
            </a:r>
            <a:r>
              <a:rPr lang="en-GB" sz="1400" dirty="0">
                <a:solidFill>
                  <a:schemeClr val="tx1"/>
                </a:solidFill>
              </a:rPr>
              <a:t>..</a:t>
            </a:r>
            <a:endParaRPr lang="en-US" sz="1400" dirty="0">
              <a:solidFill>
                <a:schemeClr val="tx1"/>
              </a:solidFill>
            </a:endParaRPr>
          </a:p>
        </p:txBody>
      </p:sp>
      <p:sp>
        <p:nvSpPr>
          <p:cNvPr id="108550" name="TextBox 5"/>
          <p:cNvSpPr txBox="1">
            <a:spLocks noChangeArrowheads="1"/>
          </p:cNvSpPr>
          <p:nvPr/>
        </p:nvSpPr>
        <p:spPr bwMode="auto">
          <a:xfrm>
            <a:off x="1000125" y="3071813"/>
            <a:ext cx="2571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atin typeface="Calibri" pitchFamily="34" charset="0"/>
              </a:rPr>
              <a:t>1.  Students can generate possible questions to ask (if this is the prompt sheet).</a:t>
            </a:r>
            <a:br>
              <a:rPr lang="en-GB">
                <a:latin typeface="Calibri" pitchFamily="34" charset="0"/>
              </a:rPr>
            </a:br>
            <a:r>
              <a:rPr lang="en-GB">
                <a:latin typeface="Calibri" pitchFamily="34" charset="0"/>
              </a:rPr>
              <a:t>2.  They can answer the questions as if they were this person.</a:t>
            </a:r>
            <a:br>
              <a:rPr lang="en-GB">
                <a:latin typeface="Calibri" pitchFamily="34" charset="0"/>
              </a:rPr>
            </a:br>
            <a:r>
              <a:rPr lang="en-GB">
                <a:latin typeface="Calibri" pitchFamily="34" charset="0"/>
              </a:rPr>
              <a:t>3.  They can prepare a prompt sheet for a different topic.</a:t>
            </a:r>
            <a:endParaRPr lang="en-US">
              <a:latin typeface="Calibri" pitchFamily="34" charset="0"/>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56654" y="2420888"/>
            <a:ext cx="2520280" cy="12961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chemeClr val="tx1"/>
                </a:solidFill>
              </a:rPr>
              <a:t>c</a:t>
            </a:r>
            <a:r>
              <a:rPr lang="en-GB" sz="3600" b="1" dirty="0" err="1" smtClean="0">
                <a:solidFill>
                  <a:schemeClr val="tx1"/>
                </a:solidFill>
              </a:rPr>
              <a:t>antar</a:t>
            </a:r>
            <a:endParaRPr lang="en-GB" sz="3600" b="1" dirty="0">
              <a:solidFill>
                <a:schemeClr val="tx1"/>
              </a:solidFill>
            </a:endParaRPr>
          </a:p>
        </p:txBody>
      </p:sp>
      <p:cxnSp>
        <p:nvCxnSpPr>
          <p:cNvPr id="4" name="Elbow Connector 3"/>
          <p:cNvCxnSpPr>
            <a:stCxn id="2" idx="0"/>
            <a:endCxn id="5" idx="1"/>
          </p:cNvCxnSpPr>
          <p:nvPr/>
        </p:nvCxnSpPr>
        <p:spPr>
          <a:xfrm rot="5400000" flipH="1" flipV="1">
            <a:off x="5012449" y="917121"/>
            <a:ext cx="1008112" cy="1999422"/>
          </a:xfrm>
          <a:prstGeom prst="bentConnector2">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516216" y="404664"/>
            <a:ext cx="2376264"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miley Face 5"/>
          <p:cNvSpPr/>
          <p:nvPr/>
        </p:nvSpPr>
        <p:spPr>
          <a:xfrm>
            <a:off x="6629908" y="548680"/>
            <a:ext cx="360040" cy="36004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Heart 6"/>
          <p:cNvSpPr/>
          <p:nvPr/>
        </p:nvSpPr>
        <p:spPr>
          <a:xfrm>
            <a:off x="7056276" y="512676"/>
            <a:ext cx="426368" cy="432048"/>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516216" y="2708920"/>
            <a:ext cx="2376264"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Elbow Connector 11"/>
          <p:cNvCxnSpPr>
            <a:stCxn id="2" idx="3"/>
          </p:cNvCxnSpPr>
          <p:nvPr/>
        </p:nvCxnSpPr>
        <p:spPr>
          <a:xfrm flipV="1">
            <a:off x="5776934" y="2924944"/>
            <a:ext cx="739282" cy="144016"/>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2" idx="2"/>
          </p:cNvCxnSpPr>
          <p:nvPr/>
        </p:nvCxnSpPr>
        <p:spPr>
          <a:xfrm rot="16200000" flipH="1">
            <a:off x="4539596" y="3694229"/>
            <a:ext cx="1584176" cy="1629781"/>
          </a:xfrm>
          <a:prstGeom prst="curvedConnector2">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528590" y="5085184"/>
            <a:ext cx="2376264" cy="14517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467544" y="4869160"/>
            <a:ext cx="3816423" cy="18838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Elbow Connector 32"/>
          <p:cNvCxnSpPr>
            <a:stCxn id="2" idx="1"/>
            <a:endCxn id="34" idx="3"/>
          </p:cNvCxnSpPr>
          <p:nvPr/>
        </p:nvCxnSpPr>
        <p:spPr>
          <a:xfrm rot="10800000">
            <a:off x="2375756" y="1295808"/>
            <a:ext cx="880899" cy="1773152"/>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15752" y="287696"/>
            <a:ext cx="2160003"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Elbow Connector 42"/>
          <p:cNvCxnSpPr>
            <a:stCxn id="2" idx="2"/>
            <a:endCxn id="30" idx="0"/>
          </p:cNvCxnSpPr>
          <p:nvPr/>
        </p:nvCxnSpPr>
        <p:spPr>
          <a:xfrm rot="5400000">
            <a:off x="2870211" y="3222577"/>
            <a:ext cx="1152128" cy="2141038"/>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483768" y="116632"/>
            <a:ext cx="3905234" cy="523220"/>
          </a:xfrm>
          <a:prstGeom prst="rect">
            <a:avLst/>
          </a:prstGeom>
          <a:noFill/>
          <a:ln>
            <a:solidFill>
              <a:schemeClr val="tx1"/>
            </a:solidFill>
          </a:ln>
        </p:spPr>
        <p:txBody>
          <a:bodyPr wrap="square" rtlCol="0">
            <a:spAutoFit/>
          </a:bodyPr>
          <a:lstStyle/>
          <a:p>
            <a:pPr algn="ctr"/>
            <a:r>
              <a:rPr lang="en-GB" sz="1400" dirty="0" smtClean="0"/>
              <a:t>Write a short presentation about one hobby.  Use this one as a model.</a:t>
            </a:r>
            <a:endParaRPr lang="en-GB" sz="1400" dirty="0"/>
          </a:p>
        </p:txBody>
      </p:sp>
      <p:sp>
        <p:nvSpPr>
          <p:cNvPr id="17" name="TextBox 16"/>
          <p:cNvSpPr txBox="1"/>
          <p:nvPr/>
        </p:nvSpPr>
        <p:spPr>
          <a:xfrm>
            <a:off x="4716016" y="1497558"/>
            <a:ext cx="1368152" cy="646331"/>
          </a:xfrm>
          <a:prstGeom prst="rect">
            <a:avLst/>
          </a:prstGeom>
          <a:noFill/>
        </p:spPr>
        <p:txBody>
          <a:bodyPr wrap="square" rtlCol="0">
            <a:spAutoFit/>
          </a:bodyPr>
          <a:lstStyle/>
          <a:p>
            <a:r>
              <a:rPr lang="en-GB" dirty="0" smtClean="0"/>
              <a:t>¿</a:t>
            </a:r>
            <a:r>
              <a:rPr lang="en-GB" dirty="0" err="1" smtClean="0"/>
              <a:t>Cuándo</a:t>
            </a:r>
            <a:r>
              <a:rPr lang="en-GB" dirty="0" smtClean="0"/>
              <a:t>?</a:t>
            </a:r>
            <a:br>
              <a:rPr lang="en-GB" dirty="0" smtClean="0"/>
            </a:br>
            <a:r>
              <a:rPr lang="en-GB" dirty="0" smtClean="0"/>
              <a:t>¿</a:t>
            </a:r>
            <a:r>
              <a:rPr lang="en-GB" dirty="0" err="1" smtClean="0"/>
              <a:t>Dónde</a:t>
            </a:r>
            <a:r>
              <a:rPr lang="en-GB" dirty="0" smtClean="0"/>
              <a:t>?</a:t>
            </a:r>
            <a:endParaRPr lang="en-GB" dirty="0"/>
          </a:p>
        </p:txBody>
      </p:sp>
      <p:sp>
        <p:nvSpPr>
          <p:cNvPr id="18" name="TextBox 17"/>
          <p:cNvSpPr txBox="1"/>
          <p:nvPr/>
        </p:nvSpPr>
        <p:spPr>
          <a:xfrm>
            <a:off x="4716016" y="3801814"/>
            <a:ext cx="1744994" cy="646331"/>
          </a:xfrm>
          <a:prstGeom prst="rect">
            <a:avLst/>
          </a:prstGeom>
          <a:noFill/>
        </p:spPr>
        <p:txBody>
          <a:bodyPr wrap="square" rtlCol="0">
            <a:spAutoFit/>
          </a:bodyPr>
          <a:lstStyle/>
          <a:p>
            <a:r>
              <a:rPr lang="en-GB" dirty="0" smtClean="0"/>
              <a:t>¿</a:t>
            </a:r>
            <a:r>
              <a:rPr lang="en-GB" dirty="0" err="1" smtClean="0"/>
              <a:t>Por</a:t>
            </a:r>
            <a:r>
              <a:rPr lang="en-GB" dirty="0" smtClean="0"/>
              <a:t> </a:t>
            </a:r>
            <a:r>
              <a:rPr lang="en-GB" dirty="0" err="1" smtClean="0"/>
              <a:t>qué</a:t>
            </a:r>
            <a:r>
              <a:rPr lang="en-GB" dirty="0" smtClean="0"/>
              <a:t> </a:t>
            </a:r>
            <a:r>
              <a:rPr lang="en-GB" dirty="0" err="1" smtClean="0"/>
              <a:t>te</a:t>
            </a:r>
            <a:r>
              <a:rPr lang="en-GB" dirty="0" smtClean="0"/>
              <a:t> </a:t>
            </a:r>
            <a:r>
              <a:rPr lang="en-GB" dirty="0" err="1" smtClean="0"/>
              <a:t>gusta</a:t>
            </a:r>
            <a:r>
              <a:rPr lang="en-GB" dirty="0" smtClean="0"/>
              <a:t>?</a:t>
            </a:r>
            <a:endParaRPr lang="en-GB" dirty="0"/>
          </a:p>
        </p:txBody>
      </p:sp>
      <p:sp>
        <p:nvSpPr>
          <p:cNvPr id="19" name="TextBox 18"/>
          <p:cNvSpPr txBox="1"/>
          <p:nvPr/>
        </p:nvSpPr>
        <p:spPr>
          <a:xfrm>
            <a:off x="4716016" y="5487913"/>
            <a:ext cx="1744994" cy="1200329"/>
          </a:xfrm>
          <a:prstGeom prst="rect">
            <a:avLst/>
          </a:prstGeom>
          <a:noFill/>
        </p:spPr>
        <p:txBody>
          <a:bodyPr wrap="square" rtlCol="0">
            <a:spAutoFit/>
          </a:bodyPr>
          <a:lstStyle/>
          <a:p>
            <a:r>
              <a:rPr lang="en-GB" dirty="0" smtClean="0"/>
              <a:t>¿</a:t>
            </a:r>
            <a:r>
              <a:rPr lang="en-GB" dirty="0" err="1" smtClean="0"/>
              <a:t>Cuándo</a:t>
            </a:r>
            <a:r>
              <a:rPr lang="en-GB" dirty="0" smtClean="0"/>
              <a:t> </a:t>
            </a:r>
            <a:r>
              <a:rPr lang="en-GB" dirty="0" err="1" smtClean="0"/>
              <a:t>empezaste</a:t>
            </a:r>
            <a:r>
              <a:rPr lang="en-GB" dirty="0" smtClean="0"/>
              <a:t>? (When did you start?)</a:t>
            </a:r>
            <a:endParaRPr lang="en-GB" dirty="0"/>
          </a:p>
        </p:txBody>
      </p:sp>
      <p:sp>
        <p:nvSpPr>
          <p:cNvPr id="20" name="TextBox 19"/>
          <p:cNvSpPr txBox="1"/>
          <p:nvPr/>
        </p:nvSpPr>
        <p:spPr>
          <a:xfrm>
            <a:off x="336356" y="3847980"/>
            <a:ext cx="3411979" cy="369332"/>
          </a:xfrm>
          <a:prstGeom prst="rect">
            <a:avLst/>
          </a:prstGeom>
          <a:noFill/>
        </p:spPr>
        <p:txBody>
          <a:bodyPr wrap="square" rtlCol="0">
            <a:spAutoFit/>
          </a:bodyPr>
          <a:lstStyle/>
          <a:p>
            <a:r>
              <a:rPr lang="en-GB" dirty="0" smtClean="0"/>
              <a:t>¿</a:t>
            </a:r>
            <a:r>
              <a:rPr lang="en-GB" dirty="0" err="1" smtClean="0"/>
              <a:t>Admiras</a:t>
            </a:r>
            <a:r>
              <a:rPr lang="en-GB" dirty="0" smtClean="0"/>
              <a:t> a </a:t>
            </a:r>
            <a:r>
              <a:rPr lang="en-GB" dirty="0" err="1" smtClean="0"/>
              <a:t>alguien</a:t>
            </a:r>
            <a:r>
              <a:rPr lang="en-GB" dirty="0" smtClean="0"/>
              <a:t>?</a:t>
            </a:r>
            <a:endParaRPr lang="en-GB" dirty="0"/>
          </a:p>
        </p:txBody>
      </p:sp>
      <p:sp>
        <p:nvSpPr>
          <p:cNvPr id="21" name="TextBox 20"/>
          <p:cNvSpPr txBox="1"/>
          <p:nvPr/>
        </p:nvSpPr>
        <p:spPr>
          <a:xfrm>
            <a:off x="251520" y="2607295"/>
            <a:ext cx="2448272" cy="369332"/>
          </a:xfrm>
          <a:prstGeom prst="rect">
            <a:avLst/>
          </a:prstGeom>
          <a:noFill/>
        </p:spPr>
        <p:txBody>
          <a:bodyPr wrap="square" rtlCol="0">
            <a:spAutoFit/>
          </a:bodyPr>
          <a:lstStyle/>
          <a:p>
            <a:r>
              <a:rPr lang="en-GB" dirty="0" smtClean="0"/>
              <a:t>¿</a:t>
            </a:r>
            <a:r>
              <a:rPr lang="en-GB" dirty="0" err="1" smtClean="0"/>
              <a:t>Otra</a:t>
            </a:r>
            <a:r>
              <a:rPr lang="en-GB" dirty="0" smtClean="0"/>
              <a:t> </a:t>
            </a:r>
            <a:r>
              <a:rPr lang="en-GB" dirty="0" err="1" smtClean="0"/>
              <a:t>actividad</a:t>
            </a:r>
            <a:r>
              <a:rPr lang="en-GB" dirty="0" smtClean="0"/>
              <a:t>?</a:t>
            </a:r>
            <a:endParaRPr lang="en-GB" dirty="0"/>
          </a:p>
        </p:txBody>
      </p:sp>
      <p:sp>
        <p:nvSpPr>
          <p:cNvPr id="3" name="TextBox 2"/>
          <p:cNvSpPr txBox="1"/>
          <p:nvPr/>
        </p:nvSpPr>
        <p:spPr>
          <a:xfrm>
            <a:off x="6516216" y="944724"/>
            <a:ext cx="2274946" cy="1477328"/>
          </a:xfrm>
          <a:prstGeom prst="rect">
            <a:avLst/>
          </a:prstGeom>
          <a:noFill/>
        </p:spPr>
        <p:txBody>
          <a:bodyPr wrap="square" rtlCol="0">
            <a:spAutoFit/>
          </a:bodyPr>
          <a:lstStyle/>
          <a:p>
            <a:r>
              <a:rPr lang="en-GB" dirty="0" smtClean="0"/>
              <a:t>Me </a:t>
            </a:r>
            <a:r>
              <a:rPr lang="en-GB" dirty="0" err="1" smtClean="0"/>
              <a:t>encanta</a:t>
            </a:r>
            <a:r>
              <a:rPr lang="en-GB" dirty="0" smtClean="0"/>
              <a:t> </a:t>
            </a:r>
            <a:r>
              <a:rPr lang="en-GB" b="1" u="sng" dirty="0" err="1" smtClean="0"/>
              <a:t>cantar</a:t>
            </a:r>
            <a:r>
              <a:rPr lang="en-GB" dirty="0" smtClean="0"/>
              <a:t>.  </a:t>
            </a:r>
            <a:r>
              <a:rPr lang="en-GB" b="1" u="sng" dirty="0" smtClean="0"/>
              <a:t>Canto</a:t>
            </a:r>
            <a:r>
              <a:rPr lang="en-GB" dirty="0" smtClean="0"/>
              <a:t> </a:t>
            </a:r>
            <a:r>
              <a:rPr lang="en-GB" dirty="0" err="1" smtClean="0"/>
              <a:t>todos</a:t>
            </a:r>
            <a:r>
              <a:rPr lang="en-GB" dirty="0" smtClean="0"/>
              <a:t> los </a:t>
            </a:r>
            <a:r>
              <a:rPr lang="en-GB" dirty="0" err="1" smtClean="0"/>
              <a:t>días</a:t>
            </a:r>
            <a:r>
              <a:rPr lang="en-GB" dirty="0" smtClean="0"/>
              <a:t> en casa y a </a:t>
            </a:r>
            <a:r>
              <a:rPr lang="en-GB" dirty="0" err="1" smtClean="0"/>
              <a:t>veces</a:t>
            </a:r>
            <a:r>
              <a:rPr lang="en-GB" dirty="0" smtClean="0"/>
              <a:t> en </a:t>
            </a:r>
            <a:r>
              <a:rPr lang="en-GB" dirty="0" err="1" smtClean="0"/>
              <a:t>conciertos</a:t>
            </a:r>
            <a:r>
              <a:rPr lang="en-GB" dirty="0" smtClean="0"/>
              <a:t> en el </a:t>
            </a:r>
            <a:r>
              <a:rPr lang="en-GB" dirty="0" err="1" smtClean="0"/>
              <a:t>colegio</a:t>
            </a:r>
            <a:r>
              <a:rPr lang="en-GB" dirty="0" smtClean="0"/>
              <a:t> o en la </a:t>
            </a:r>
            <a:r>
              <a:rPr lang="en-GB" dirty="0" err="1" smtClean="0"/>
              <a:t>iglesia</a:t>
            </a:r>
            <a:r>
              <a:rPr lang="en-GB" dirty="0" smtClean="0"/>
              <a:t>. </a:t>
            </a:r>
            <a:endParaRPr lang="en-GB" dirty="0"/>
          </a:p>
        </p:txBody>
      </p:sp>
      <p:sp>
        <p:nvSpPr>
          <p:cNvPr id="22" name="TextBox 21"/>
          <p:cNvSpPr txBox="1"/>
          <p:nvPr/>
        </p:nvSpPr>
        <p:spPr>
          <a:xfrm>
            <a:off x="6617534" y="2959784"/>
            <a:ext cx="2274946" cy="1477328"/>
          </a:xfrm>
          <a:prstGeom prst="rect">
            <a:avLst/>
          </a:prstGeom>
          <a:noFill/>
        </p:spPr>
        <p:txBody>
          <a:bodyPr wrap="square" rtlCol="0">
            <a:spAutoFit/>
          </a:bodyPr>
          <a:lstStyle/>
          <a:p>
            <a:r>
              <a:rPr lang="en-GB" dirty="0" smtClean="0"/>
              <a:t>Me </a:t>
            </a:r>
            <a:r>
              <a:rPr lang="en-GB" dirty="0" err="1" smtClean="0"/>
              <a:t>encanta</a:t>
            </a:r>
            <a:r>
              <a:rPr lang="en-GB" dirty="0" smtClean="0"/>
              <a:t> </a:t>
            </a:r>
            <a:r>
              <a:rPr lang="en-GB" b="1" u="sng" dirty="0" err="1" smtClean="0"/>
              <a:t>cantar</a:t>
            </a:r>
            <a:r>
              <a:rPr lang="en-GB" b="1" u="sng" dirty="0" smtClean="0"/>
              <a:t> </a:t>
            </a:r>
            <a:r>
              <a:rPr lang="en-GB" dirty="0" err="1" smtClean="0"/>
              <a:t>porque</a:t>
            </a:r>
            <a:r>
              <a:rPr lang="en-GB" dirty="0" smtClean="0"/>
              <a:t> </a:t>
            </a:r>
            <a:r>
              <a:rPr lang="en-GB" dirty="0" err="1" smtClean="0"/>
              <a:t>es</a:t>
            </a:r>
            <a:r>
              <a:rPr lang="en-GB" dirty="0" smtClean="0"/>
              <a:t> </a:t>
            </a:r>
            <a:r>
              <a:rPr lang="en-GB" dirty="0" err="1" smtClean="0"/>
              <a:t>divertido</a:t>
            </a:r>
            <a:r>
              <a:rPr lang="en-GB" dirty="0" smtClean="0"/>
              <a:t> y </a:t>
            </a:r>
            <a:r>
              <a:rPr lang="en-GB" dirty="0" err="1" smtClean="0"/>
              <a:t>relajante</a:t>
            </a:r>
            <a:r>
              <a:rPr lang="en-GB" dirty="0" smtClean="0"/>
              <a:t> y </a:t>
            </a:r>
            <a:r>
              <a:rPr lang="en-GB" dirty="0" err="1" smtClean="0"/>
              <a:t>también</a:t>
            </a:r>
            <a:r>
              <a:rPr lang="en-GB" dirty="0" smtClean="0"/>
              <a:t> </a:t>
            </a:r>
            <a:r>
              <a:rPr lang="en-GB" dirty="0" err="1" smtClean="0"/>
              <a:t>porque</a:t>
            </a:r>
            <a:r>
              <a:rPr lang="en-GB" dirty="0" smtClean="0"/>
              <a:t> me </a:t>
            </a:r>
            <a:r>
              <a:rPr lang="en-GB" dirty="0" err="1" smtClean="0"/>
              <a:t>gusta</a:t>
            </a:r>
            <a:r>
              <a:rPr lang="en-GB" dirty="0" smtClean="0"/>
              <a:t> la </a:t>
            </a:r>
            <a:r>
              <a:rPr lang="en-GB" dirty="0" err="1" smtClean="0"/>
              <a:t>música</a:t>
            </a:r>
            <a:r>
              <a:rPr lang="en-GB" dirty="0" smtClean="0"/>
              <a:t>. </a:t>
            </a:r>
            <a:endParaRPr lang="en-GB" dirty="0"/>
          </a:p>
        </p:txBody>
      </p:sp>
      <p:sp>
        <p:nvSpPr>
          <p:cNvPr id="23" name="TextBox 22"/>
          <p:cNvSpPr txBox="1"/>
          <p:nvPr/>
        </p:nvSpPr>
        <p:spPr>
          <a:xfrm>
            <a:off x="6617534" y="5085184"/>
            <a:ext cx="2274946" cy="646331"/>
          </a:xfrm>
          <a:prstGeom prst="rect">
            <a:avLst/>
          </a:prstGeom>
          <a:noFill/>
        </p:spPr>
        <p:txBody>
          <a:bodyPr wrap="square" rtlCol="0">
            <a:spAutoFit/>
          </a:bodyPr>
          <a:lstStyle/>
          <a:p>
            <a:r>
              <a:rPr lang="en-GB" dirty="0" err="1" smtClean="0"/>
              <a:t>Empecé</a:t>
            </a:r>
            <a:r>
              <a:rPr lang="en-GB" dirty="0" smtClean="0"/>
              <a:t> a </a:t>
            </a:r>
            <a:r>
              <a:rPr lang="en-GB" b="1" u="sng" dirty="0" err="1" smtClean="0"/>
              <a:t>cantar</a:t>
            </a:r>
            <a:r>
              <a:rPr lang="en-GB" b="1" u="sng" dirty="0" smtClean="0"/>
              <a:t> </a:t>
            </a:r>
            <a:r>
              <a:rPr lang="en-GB" dirty="0" err="1" smtClean="0"/>
              <a:t>cuando</a:t>
            </a:r>
            <a:r>
              <a:rPr lang="en-GB" dirty="0" smtClean="0"/>
              <a:t> </a:t>
            </a:r>
            <a:r>
              <a:rPr lang="en-GB" dirty="0" err="1" smtClean="0"/>
              <a:t>tenía</a:t>
            </a:r>
            <a:r>
              <a:rPr lang="en-GB" dirty="0" smtClean="0"/>
              <a:t> 5 </a:t>
            </a:r>
            <a:r>
              <a:rPr lang="en-GB" dirty="0" err="1" smtClean="0"/>
              <a:t>años</a:t>
            </a:r>
            <a:r>
              <a:rPr lang="en-GB" dirty="0" smtClean="0"/>
              <a:t>.</a:t>
            </a:r>
            <a:endParaRPr lang="en-GB" dirty="0"/>
          </a:p>
        </p:txBody>
      </p:sp>
      <p:sp>
        <p:nvSpPr>
          <p:cNvPr id="25" name="TextBox 24"/>
          <p:cNvSpPr txBox="1"/>
          <p:nvPr/>
        </p:nvSpPr>
        <p:spPr>
          <a:xfrm>
            <a:off x="558348" y="5048016"/>
            <a:ext cx="3581603" cy="1477328"/>
          </a:xfrm>
          <a:prstGeom prst="rect">
            <a:avLst/>
          </a:prstGeom>
          <a:noFill/>
        </p:spPr>
        <p:txBody>
          <a:bodyPr wrap="square" rtlCol="0">
            <a:spAutoFit/>
          </a:bodyPr>
          <a:lstStyle/>
          <a:p>
            <a:r>
              <a:rPr lang="en-GB" dirty="0" err="1" smtClean="0"/>
              <a:t>Admiro</a:t>
            </a:r>
            <a:r>
              <a:rPr lang="en-GB" dirty="0" smtClean="0"/>
              <a:t> mucho a Maria Callas </a:t>
            </a:r>
            <a:r>
              <a:rPr lang="en-GB" dirty="0" err="1" smtClean="0"/>
              <a:t>que</a:t>
            </a:r>
            <a:r>
              <a:rPr lang="en-GB" dirty="0" smtClean="0"/>
              <a:t> </a:t>
            </a:r>
            <a:r>
              <a:rPr lang="en-GB" dirty="0" err="1" smtClean="0"/>
              <a:t>fue</a:t>
            </a:r>
            <a:r>
              <a:rPr lang="en-GB" dirty="0" smtClean="0"/>
              <a:t> </a:t>
            </a:r>
            <a:r>
              <a:rPr lang="en-GB" dirty="0" err="1" smtClean="0"/>
              <a:t>una</a:t>
            </a:r>
            <a:r>
              <a:rPr lang="en-GB" dirty="0" smtClean="0"/>
              <a:t> </a:t>
            </a:r>
            <a:r>
              <a:rPr lang="en-GB" dirty="0" err="1" smtClean="0"/>
              <a:t>cantante</a:t>
            </a:r>
            <a:r>
              <a:rPr lang="en-GB" dirty="0" smtClean="0"/>
              <a:t> de opera </a:t>
            </a:r>
            <a:r>
              <a:rPr lang="en-GB" dirty="0" err="1" smtClean="0"/>
              <a:t>muy</a:t>
            </a:r>
            <a:r>
              <a:rPr lang="en-GB" dirty="0" smtClean="0"/>
              <a:t> </a:t>
            </a:r>
            <a:r>
              <a:rPr lang="en-GB" dirty="0" err="1" smtClean="0"/>
              <a:t>famosa</a:t>
            </a:r>
            <a:r>
              <a:rPr lang="en-GB" dirty="0" smtClean="0"/>
              <a:t>.  </a:t>
            </a:r>
            <a:r>
              <a:rPr lang="en-GB" dirty="0" err="1" smtClean="0"/>
              <a:t>También</a:t>
            </a:r>
            <a:r>
              <a:rPr lang="en-GB" dirty="0" smtClean="0"/>
              <a:t> </a:t>
            </a:r>
            <a:r>
              <a:rPr lang="en-GB" dirty="0" err="1" smtClean="0"/>
              <a:t>admiro</a:t>
            </a:r>
            <a:r>
              <a:rPr lang="en-GB" dirty="0" smtClean="0"/>
              <a:t> a Adele </a:t>
            </a:r>
            <a:r>
              <a:rPr lang="en-GB" dirty="0" err="1" smtClean="0"/>
              <a:t>porque</a:t>
            </a:r>
            <a:r>
              <a:rPr lang="en-GB" dirty="0" smtClean="0"/>
              <a:t> </a:t>
            </a:r>
            <a:r>
              <a:rPr lang="en-GB" dirty="0" err="1" smtClean="0"/>
              <a:t>tiene</a:t>
            </a:r>
            <a:r>
              <a:rPr lang="en-GB" dirty="0" smtClean="0"/>
              <a:t> mucho </a:t>
            </a:r>
            <a:r>
              <a:rPr lang="en-GB" dirty="0" err="1" smtClean="0"/>
              <a:t>talento</a:t>
            </a:r>
            <a:r>
              <a:rPr lang="en-GB" dirty="0" smtClean="0"/>
              <a:t> y mucho </a:t>
            </a:r>
            <a:r>
              <a:rPr lang="en-GB" dirty="0" err="1" smtClean="0"/>
              <a:t>éxito</a:t>
            </a:r>
            <a:r>
              <a:rPr lang="en-GB" dirty="0" smtClean="0"/>
              <a:t>.</a:t>
            </a:r>
            <a:endParaRPr lang="en-GB" dirty="0"/>
          </a:p>
        </p:txBody>
      </p:sp>
      <p:sp>
        <p:nvSpPr>
          <p:cNvPr id="27" name="TextBox 26"/>
          <p:cNvSpPr txBox="1"/>
          <p:nvPr/>
        </p:nvSpPr>
        <p:spPr>
          <a:xfrm>
            <a:off x="251544" y="358958"/>
            <a:ext cx="2097606" cy="1754326"/>
          </a:xfrm>
          <a:prstGeom prst="rect">
            <a:avLst/>
          </a:prstGeom>
          <a:noFill/>
        </p:spPr>
        <p:txBody>
          <a:bodyPr wrap="square" rtlCol="0">
            <a:spAutoFit/>
          </a:bodyPr>
          <a:lstStyle/>
          <a:p>
            <a:r>
              <a:rPr lang="en-GB" dirty="0" err="1" smtClean="0"/>
              <a:t>Otra</a:t>
            </a:r>
            <a:r>
              <a:rPr lang="en-GB" dirty="0" smtClean="0"/>
              <a:t> </a:t>
            </a:r>
            <a:r>
              <a:rPr lang="en-GB" dirty="0" err="1" smtClean="0"/>
              <a:t>actividad</a:t>
            </a:r>
            <a:r>
              <a:rPr lang="en-GB" dirty="0" smtClean="0"/>
              <a:t> </a:t>
            </a:r>
            <a:r>
              <a:rPr lang="en-GB" dirty="0" err="1" smtClean="0"/>
              <a:t>que</a:t>
            </a:r>
            <a:r>
              <a:rPr lang="en-GB" dirty="0" smtClean="0"/>
              <a:t> me </a:t>
            </a:r>
            <a:r>
              <a:rPr lang="en-GB" dirty="0" err="1" smtClean="0"/>
              <a:t>gusta</a:t>
            </a:r>
            <a:r>
              <a:rPr lang="en-GB" dirty="0" smtClean="0"/>
              <a:t> </a:t>
            </a:r>
            <a:r>
              <a:rPr lang="en-GB" dirty="0" err="1" smtClean="0"/>
              <a:t>es</a:t>
            </a:r>
            <a:r>
              <a:rPr lang="en-GB" dirty="0" smtClean="0"/>
              <a:t> </a:t>
            </a:r>
            <a:r>
              <a:rPr lang="en-GB" dirty="0" err="1" smtClean="0"/>
              <a:t>hacer</a:t>
            </a:r>
            <a:r>
              <a:rPr lang="en-GB" dirty="0" smtClean="0"/>
              <a:t> el footing.  Me </a:t>
            </a:r>
            <a:r>
              <a:rPr lang="en-GB" dirty="0" err="1" smtClean="0"/>
              <a:t>gusta</a:t>
            </a:r>
            <a:r>
              <a:rPr lang="en-GB" dirty="0" smtClean="0"/>
              <a:t> </a:t>
            </a:r>
            <a:r>
              <a:rPr lang="en-GB" dirty="0" err="1" smtClean="0"/>
              <a:t>porque</a:t>
            </a:r>
            <a:r>
              <a:rPr lang="en-GB" dirty="0" smtClean="0"/>
              <a:t> </a:t>
            </a:r>
            <a:r>
              <a:rPr lang="en-GB" dirty="0" err="1" smtClean="0"/>
              <a:t>es</a:t>
            </a:r>
            <a:r>
              <a:rPr lang="en-GB" dirty="0" smtClean="0"/>
              <a:t> </a:t>
            </a:r>
            <a:r>
              <a:rPr lang="en-GB" dirty="0" err="1" smtClean="0"/>
              <a:t>bueno</a:t>
            </a:r>
            <a:r>
              <a:rPr lang="en-GB" dirty="0" smtClean="0"/>
              <a:t> </a:t>
            </a:r>
            <a:r>
              <a:rPr lang="en-GB" dirty="0" err="1" smtClean="0"/>
              <a:t>para</a:t>
            </a:r>
            <a:r>
              <a:rPr lang="en-GB" dirty="0" smtClean="0"/>
              <a:t> la </a:t>
            </a:r>
            <a:r>
              <a:rPr lang="en-GB" dirty="0" err="1" smtClean="0"/>
              <a:t>salud</a:t>
            </a:r>
            <a:r>
              <a:rPr lang="en-GB" dirty="0" smtClean="0"/>
              <a:t> y </a:t>
            </a:r>
            <a:r>
              <a:rPr lang="en-GB" dirty="0" err="1" smtClean="0"/>
              <a:t>es</a:t>
            </a:r>
            <a:r>
              <a:rPr lang="en-GB" dirty="0" smtClean="0"/>
              <a:t> </a:t>
            </a:r>
            <a:r>
              <a:rPr lang="en-GB" dirty="0" err="1" smtClean="0"/>
              <a:t>relajante</a:t>
            </a:r>
            <a:r>
              <a:rPr lang="en-GB" dirty="0" smtClean="0"/>
              <a:t>.</a:t>
            </a:r>
            <a:endParaRPr lang="en-GB" dirty="0"/>
          </a:p>
        </p:txBody>
      </p:sp>
    </p:spTree>
    <p:extLst>
      <p:ext uri="{BB962C8B-B14F-4D97-AF65-F5344CB8AC3E}">
        <p14:creationId xmlns:p14="http://schemas.microsoft.com/office/powerpoint/2010/main" val="210155596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4" y="444066"/>
            <a:ext cx="7566025" cy="58578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7625" y="2571750"/>
            <a:ext cx="4324728" cy="33575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400" dirty="0">
              <a:solidFill>
                <a:schemeClr val="tx1"/>
              </a:solidFill>
            </a:endParaRPr>
          </a:p>
        </p:txBody>
      </p:sp>
      <p:sp>
        <p:nvSpPr>
          <p:cNvPr id="2" name="TextBox 1"/>
          <p:cNvSpPr txBox="1"/>
          <p:nvPr/>
        </p:nvSpPr>
        <p:spPr>
          <a:xfrm>
            <a:off x="4139952" y="2691403"/>
            <a:ext cx="2016224" cy="369332"/>
          </a:xfrm>
          <a:prstGeom prst="rect">
            <a:avLst/>
          </a:prstGeom>
          <a:noFill/>
        </p:spPr>
        <p:txBody>
          <a:bodyPr wrap="square" rtlCol="0">
            <a:spAutoFit/>
          </a:bodyPr>
          <a:lstStyle/>
          <a:p>
            <a:pPr fontAlgn="auto">
              <a:spcBef>
                <a:spcPts val="0"/>
              </a:spcBef>
              <a:spcAft>
                <a:spcPts val="0"/>
              </a:spcAft>
              <a:defRPr/>
            </a:pPr>
            <a:r>
              <a:rPr lang="en-GB" dirty="0" err="1" smtClean="0"/>
              <a:t>Otra</a:t>
            </a:r>
            <a:r>
              <a:rPr lang="en-GB" dirty="0" smtClean="0"/>
              <a:t> </a:t>
            </a:r>
            <a:r>
              <a:rPr lang="en-GB" dirty="0" err="1"/>
              <a:t>actividad</a:t>
            </a:r>
            <a:r>
              <a:rPr lang="en-GB" dirty="0"/>
              <a:t> </a:t>
            </a:r>
            <a:r>
              <a:rPr lang="en-GB" dirty="0" err="1" smtClean="0"/>
              <a:t>que</a:t>
            </a:r>
            <a:endParaRPr lang="en-US" dirty="0"/>
          </a:p>
        </p:txBody>
      </p:sp>
      <p:sp>
        <p:nvSpPr>
          <p:cNvPr id="6" name="TextBox 5"/>
          <p:cNvSpPr txBox="1"/>
          <p:nvPr/>
        </p:nvSpPr>
        <p:spPr>
          <a:xfrm>
            <a:off x="3992656" y="4132039"/>
            <a:ext cx="2016224" cy="2031325"/>
          </a:xfrm>
          <a:prstGeom prst="rect">
            <a:avLst/>
          </a:prstGeom>
          <a:noFill/>
        </p:spPr>
        <p:txBody>
          <a:bodyPr wrap="square" rtlCol="0">
            <a:spAutoFit/>
          </a:bodyPr>
          <a:lstStyle/>
          <a:p>
            <a:pPr marL="285750" indent="-285750">
              <a:buFont typeface="Arial" pitchFamily="34" charset="0"/>
              <a:buChar char="•"/>
            </a:pPr>
            <a:r>
              <a:rPr lang="en-GB" sz="1400" dirty="0" smtClean="0"/>
              <a:t>me </a:t>
            </a:r>
            <a:r>
              <a:rPr lang="en-GB" sz="1400" dirty="0" err="1" smtClean="0"/>
              <a:t>dan</a:t>
            </a:r>
            <a:endParaRPr lang="en-GB" sz="1400" dirty="0"/>
          </a:p>
          <a:p>
            <a:pPr marL="285750" indent="-285750">
              <a:buFont typeface="Arial" pitchFamily="34" charset="0"/>
              <a:buChar char="•"/>
            </a:pPr>
            <a:r>
              <a:rPr lang="en-GB" sz="1400" dirty="0" smtClean="0"/>
              <a:t>el fin ..</a:t>
            </a:r>
            <a:r>
              <a:rPr lang="en-GB" sz="1400" dirty="0" err="1" smtClean="0"/>
              <a:t>pasado</a:t>
            </a:r>
            <a:endParaRPr lang="en-GB" sz="1400" dirty="0"/>
          </a:p>
          <a:p>
            <a:pPr marL="285750" indent="-285750">
              <a:buFont typeface="Arial" pitchFamily="34" charset="0"/>
              <a:buChar char="•"/>
            </a:pPr>
            <a:r>
              <a:rPr lang="en-GB" sz="1400" dirty="0" err="1"/>
              <a:t>h</a:t>
            </a:r>
            <a:r>
              <a:rPr lang="en-GB" sz="1400" dirty="0" err="1" smtClean="0"/>
              <a:t>ice</a:t>
            </a:r>
            <a:endParaRPr lang="en-GB" sz="1400" dirty="0"/>
          </a:p>
          <a:p>
            <a:pPr marL="285750" indent="-285750">
              <a:buFont typeface="Arial" pitchFamily="34" charset="0"/>
              <a:buChar char="•"/>
            </a:pPr>
            <a:r>
              <a:rPr lang="en-GB" sz="1400" dirty="0" smtClean="0"/>
              <a:t>el </a:t>
            </a:r>
            <a:r>
              <a:rPr lang="en-GB" sz="1400" dirty="0" err="1" smtClean="0"/>
              <a:t>próximo</a:t>
            </a:r>
            <a:r>
              <a:rPr lang="en-GB" sz="1400" dirty="0" smtClean="0"/>
              <a:t> …</a:t>
            </a:r>
          </a:p>
          <a:p>
            <a:pPr marL="285750" indent="-285750">
              <a:buFont typeface="Arial" pitchFamily="34" charset="0"/>
              <a:buChar char="•"/>
            </a:pPr>
            <a:r>
              <a:rPr lang="en-GB" sz="1400" dirty="0" err="1" smtClean="0"/>
              <a:t>voy</a:t>
            </a:r>
            <a:r>
              <a:rPr lang="en-GB" sz="1400" dirty="0" smtClean="0"/>
              <a:t> a</a:t>
            </a:r>
          </a:p>
          <a:p>
            <a:pPr marL="285750" indent="-285750">
              <a:buFont typeface="Arial" pitchFamily="34" charset="0"/>
              <a:buChar char="•"/>
            </a:pPr>
            <a:r>
              <a:rPr lang="en-GB" sz="1400" dirty="0" err="1" smtClean="0"/>
              <a:t>entretenido</a:t>
            </a:r>
            <a:endParaRPr lang="en-GB" sz="1400" dirty="0"/>
          </a:p>
          <a:p>
            <a:pPr marL="285750" indent="-285750">
              <a:buFont typeface="Arial" pitchFamily="34" charset="0"/>
              <a:buChar char="•"/>
            </a:pPr>
            <a:r>
              <a:rPr lang="en-GB" sz="1400" dirty="0" err="1" smtClean="0"/>
              <a:t>tiene</a:t>
            </a:r>
            <a:r>
              <a:rPr lang="en-GB" sz="1400" dirty="0" smtClean="0"/>
              <a:t> </a:t>
            </a:r>
            <a:r>
              <a:rPr lang="en-GB" sz="1400" dirty="0" err="1" smtClean="0"/>
              <a:t>lugar</a:t>
            </a:r>
            <a:endParaRPr lang="en-GB" sz="1400" dirty="0"/>
          </a:p>
          <a:p>
            <a:pPr marL="285750" indent="-285750">
              <a:buFont typeface="Arial" pitchFamily="34" charset="0"/>
              <a:buChar char="•"/>
            </a:pPr>
            <a:r>
              <a:rPr lang="en-GB" sz="1400" dirty="0" err="1" smtClean="0"/>
              <a:t>trata</a:t>
            </a:r>
            <a:r>
              <a:rPr lang="en-GB" sz="1400" dirty="0" smtClean="0"/>
              <a:t> de</a:t>
            </a:r>
            <a:br>
              <a:rPr lang="en-GB" sz="1400" dirty="0" smtClean="0"/>
            </a:br>
            <a:endParaRPr lang="en-GB" sz="1400" dirty="0"/>
          </a:p>
        </p:txBody>
      </p:sp>
      <p:sp>
        <p:nvSpPr>
          <p:cNvPr id="3" name="Heart 2"/>
          <p:cNvSpPr/>
          <p:nvPr/>
        </p:nvSpPr>
        <p:spPr>
          <a:xfrm>
            <a:off x="1450894" y="3247299"/>
            <a:ext cx="432048" cy="36004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081746"/>
            <a:ext cx="728042" cy="1162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652120" y="3284984"/>
            <a:ext cx="648072" cy="3223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V="1">
            <a:off x="6084168" y="3022918"/>
            <a:ext cx="504056" cy="2620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506263" y="2659456"/>
            <a:ext cx="1493912" cy="646331"/>
          </a:xfrm>
          <a:prstGeom prst="rect">
            <a:avLst/>
          </a:prstGeom>
        </p:spPr>
        <p:txBody>
          <a:bodyPr wrap="square">
            <a:spAutoFit/>
          </a:bodyPr>
          <a:lstStyle/>
          <a:p>
            <a:r>
              <a:rPr lang="en-GB" dirty="0" err="1" smtClean="0"/>
              <a:t>Todos</a:t>
            </a:r>
            <a:r>
              <a:rPr lang="en-GB" dirty="0" smtClean="0"/>
              <a:t> los </a:t>
            </a:r>
            <a:r>
              <a:rPr lang="en-GB" dirty="0" err="1" smtClean="0"/>
              <a:t>días</a:t>
            </a:r>
            <a:r>
              <a:rPr lang="en-GB" dirty="0" smtClean="0"/>
              <a:t/>
            </a:r>
            <a:br>
              <a:rPr lang="en-GB" dirty="0" smtClean="0"/>
            </a:br>
            <a:r>
              <a:rPr lang="en-GB" dirty="0" smtClean="0"/>
              <a:t>a </a:t>
            </a:r>
            <a:r>
              <a:rPr lang="en-GB" dirty="0" err="1" smtClean="0"/>
              <a:t>veces</a:t>
            </a:r>
            <a:endParaRPr lang="en-GB" dirty="0"/>
          </a:p>
        </p:txBody>
      </p:sp>
      <p:cxnSp>
        <p:nvCxnSpPr>
          <p:cNvPr id="14" name="Straight Arrow Connector 13"/>
          <p:cNvCxnSpPr>
            <a:stCxn id="4" idx="3"/>
          </p:cNvCxnSpPr>
          <p:nvPr/>
        </p:nvCxnSpPr>
        <p:spPr>
          <a:xfrm>
            <a:off x="6300192" y="3446162"/>
            <a:ext cx="594066" cy="1611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04248" y="3446161"/>
            <a:ext cx="1378105" cy="646331"/>
          </a:xfrm>
          <a:prstGeom prst="rect">
            <a:avLst/>
          </a:prstGeom>
          <a:noFill/>
        </p:spPr>
        <p:txBody>
          <a:bodyPr wrap="square" rtlCol="0">
            <a:spAutoFit/>
          </a:bodyPr>
          <a:lstStyle/>
          <a:p>
            <a:r>
              <a:rPr lang="en-GB" dirty="0" err="1" smtClean="0"/>
              <a:t>porque</a:t>
            </a:r>
            <a:r>
              <a:rPr lang="en-GB" dirty="0" smtClean="0"/>
              <a:t/>
            </a:r>
            <a:br>
              <a:rPr lang="en-GB" dirty="0" smtClean="0"/>
            </a:br>
            <a:r>
              <a:rPr lang="en-GB" dirty="0" err="1" smtClean="0"/>
              <a:t>también</a:t>
            </a:r>
            <a:endParaRPr lang="en-GB" dirty="0"/>
          </a:p>
        </p:txBody>
      </p:sp>
      <p:cxnSp>
        <p:nvCxnSpPr>
          <p:cNvPr id="16" name="Straight Arrow Connector 15"/>
          <p:cNvCxnSpPr/>
          <p:nvPr/>
        </p:nvCxnSpPr>
        <p:spPr>
          <a:xfrm>
            <a:off x="5976156" y="3607339"/>
            <a:ext cx="530107" cy="48515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631992" y="4060209"/>
            <a:ext cx="1180368" cy="646331"/>
          </a:xfrm>
          <a:prstGeom prst="rect">
            <a:avLst/>
          </a:prstGeom>
        </p:spPr>
        <p:txBody>
          <a:bodyPr wrap="square">
            <a:spAutoFit/>
          </a:bodyPr>
          <a:lstStyle/>
          <a:p>
            <a:pPr fontAlgn="auto">
              <a:spcBef>
                <a:spcPts val="0"/>
              </a:spcBef>
              <a:spcAft>
                <a:spcPts val="0"/>
              </a:spcAft>
              <a:defRPr/>
            </a:pPr>
            <a:r>
              <a:rPr lang="en-GB" dirty="0" err="1"/>
              <a:t>Empecé</a:t>
            </a:r>
            <a:endParaRPr lang="en-GB" dirty="0"/>
          </a:p>
          <a:p>
            <a:pPr fontAlgn="auto">
              <a:spcBef>
                <a:spcPts val="0"/>
              </a:spcBef>
              <a:spcAft>
                <a:spcPts val="0"/>
              </a:spcAft>
              <a:defRPr/>
            </a:pPr>
            <a:r>
              <a:rPr lang="en-GB" dirty="0" err="1"/>
              <a:t>tenía</a:t>
            </a:r>
            <a:endParaRPr lang="en-GB" dirty="0"/>
          </a:p>
        </p:txBody>
      </p:sp>
      <p:cxnSp>
        <p:nvCxnSpPr>
          <p:cNvPr id="19" name="Straight Arrow Connector 18"/>
          <p:cNvCxnSpPr/>
          <p:nvPr/>
        </p:nvCxnSpPr>
        <p:spPr>
          <a:xfrm flipH="1">
            <a:off x="5310713" y="3607339"/>
            <a:ext cx="665443" cy="3257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549034" y="3510608"/>
            <a:ext cx="1120032" cy="646331"/>
          </a:xfrm>
          <a:prstGeom prst="rect">
            <a:avLst/>
          </a:prstGeom>
        </p:spPr>
        <p:txBody>
          <a:bodyPr wrap="square">
            <a:spAutoFit/>
          </a:bodyPr>
          <a:lstStyle/>
          <a:p>
            <a:r>
              <a:rPr lang="en-GB" dirty="0" err="1" smtClean="0"/>
              <a:t>Admiro</a:t>
            </a:r>
            <a:r>
              <a:rPr lang="en-GB" dirty="0" smtClean="0"/>
              <a:t> a</a:t>
            </a:r>
            <a:br>
              <a:rPr lang="en-GB" dirty="0" smtClean="0"/>
            </a:br>
            <a:r>
              <a:rPr lang="en-GB" dirty="0" err="1" smtClean="0"/>
              <a:t>éxito</a:t>
            </a:r>
            <a:endParaRPr lang="en-GB" dirty="0"/>
          </a:p>
        </p:txBody>
      </p:sp>
      <p:cxnSp>
        <p:nvCxnSpPr>
          <p:cNvPr id="24" name="Straight Arrow Connector 23"/>
          <p:cNvCxnSpPr/>
          <p:nvPr/>
        </p:nvCxnSpPr>
        <p:spPr>
          <a:xfrm flipH="1" flipV="1">
            <a:off x="5310713" y="3060735"/>
            <a:ext cx="341407" cy="3401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7052" y="4079764"/>
            <a:ext cx="1659732" cy="60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4298" y="4975912"/>
            <a:ext cx="810747" cy="946547"/>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9690" y="4975912"/>
            <a:ext cx="736268" cy="800617"/>
          </a:xfrm>
          <a:prstGeom prst="rect">
            <a:avLst/>
          </a:prstGeom>
        </p:spPr>
      </p:pic>
    </p:spTree>
    <p:extLst>
      <p:ext uri="{BB962C8B-B14F-4D97-AF65-F5344CB8AC3E}">
        <p14:creationId xmlns:p14="http://schemas.microsoft.com/office/powerpoint/2010/main" val="150625172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Para </a:t>
            </a:r>
            <a:r>
              <a:rPr lang="en-GB" dirty="0" err="1" smtClean="0"/>
              <a:t>empezar</a:t>
            </a:r>
            <a:r>
              <a:rPr lang="en-GB" dirty="0" smtClean="0"/>
              <a:t>…</a:t>
            </a:r>
            <a:endParaRPr lang="en-GB" dirty="0"/>
          </a:p>
        </p:txBody>
      </p:sp>
      <p:sp>
        <p:nvSpPr>
          <p:cNvPr id="3" name="Content Placeholder 2"/>
          <p:cNvSpPr>
            <a:spLocks noGrp="1"/>
          </p:cNvSpPr>
          <p:nvPr>
            <p:ph idx="1"/>
          </p:nvPr>
        </p:nvSpPr>
        <p:spPr>
          <a:xfrm>
            <a:off x="457200" y="1600201"/>
            <a:ext cx="8229600" cy="2667000"/>
          </a:xfrm>
        </p:spPr>
        <p:txBody>
          <a:bodyPr/>
          <a:lstStyle/>
          <a:p>
            <a:pPr marL="0" indent="0">
              <a:buNone/>
            </a:pPr>
            <a:r>
              <a:rPr lang="en-GB" dirty="0" smtClean="0"/>
              <a:t>Persona 1:  </a:t>
            </a:r>
            <a:r>
              <a:rPr lang="en-GB" b="1" dirty="0" smtClean="0"/>
              <a:t>Uno</a:t>
            </a:r>
            <a:br>
              <a:rPr lang="en-GB" b="1" dirty="0" smtClean="0"/>
            </a:br>
            <a:r>
              <a:rPr lang="en-GB" dirty="0" smtClean="0"/>
              <a:t/>
            </a:r>
            <a:br>
              <a:rPr lang="en-GB" dirty="0" smtClean="0"/>
            </a:br>
            <a:r>
              <a:rPr lang="en-GB" dirty="0" smtClean="0"/>
              <a:t>Persona 2:  </a:t>
            </a:r>
            <a:r>
              <a:rPr lang="en-GB" b="1" dirty="0" smtClean="0"/>
              <a:t>Dos</a:t>
            </a:r>
            <a:br>
              <a:rPr lang="en-GB" b="1" dirty="0" smtClean="0"/>
            </a:br>
            <a:r>
              <a:rPr lang="en-GB" dirty="0" smtClean="0"/>
              <a:t/>
            </a:r>
            <a:br>
              <a:rPr lang="en-GB" dirty="0" smtClean="0"/>
            </a:br>
            <a:r>
              <a:rPr lang="en-GB" dirty="0" smtClean="0"/>
              <a:t>Persona 1:  </a:t>
            </a:r>
            <a:r>
              <a:rPr lang="en-GB" b="1" dirty="0" err="1" smtClean="0"/>
              <a:t>Tres</a:t>
            </a:r>
            <a:endParaRPr lang="en-GB" b="1" dirty="0"/>
          </a:p>
        </p:txBody>
      </p:sp>
      <p:sp>
        <p:nvSpPr>
          <p:cNvPr id="4" name="TextBox 3"/>
          <p:cNvSpPr txBox="1"/>
          <p:nvPr/>
        </p:nvSpPr>
        <p:spPr>
          <a:xfrm>
            <a:off x="457200" y="4267201"/>
            <a:ext cx="8342489" cy="461665"/>
          </a:xfrm>
          <a:prstGeom prst="rect">
            <a:avLst/>
          </a:prstGeom>
          <a:solidFill>
            <a:schemeClr val="bg1"/>
          </a:solidFill>
          <a:ln>
            <a:solidFill>
              <a:schemeClr val="tx1"/>
            </a:solidFill>
          </a:ln>
        </p:spPr>
        <p:txBody>
          <a:bodyPr wrap="square" rtlCol="0">
            <a:spAutoFit/>
          </a:bodyPr>
          <a:lstStyle/>
          <a:p>
            <a:r>
              <a:rPr lang="en-GB" sz="2400" b="1" dirty="0" smtClean="0"/>
              <a:t>1.  En </a:t>
            </a:r>
            <a:r>
              <a:rPr lang="en-GB" sz="2400" b="1" dirty="0" err="1" smtClean="0"/>
              <a:t>vez</a:t>
            </a:r>
            <a:r>
              <a:rPr lang="en-GB" sz="2400" b="1" dirty="0" smtClean="0"/>
              <a:t> de </a:t>
            </a:r>
            <a:r>
              <a:rPr lang="en-GB" sz="2400" b="1" dirty="0" err="1" smtClean="0"/>
              <a:t>decir</a:t>
            </a:r>
            <a:r>
              <a:rPr lang="en-GB" sz="2400" b="1" dirty="0" smtClean="0"/>
              <a:t> la </a:t>
            </a:r>
            <a:r>
              <a:rPr lang="en-GB" sz="2400" b="1" dirty="0" err="1" smtClean="0"/>
              <a:t>palabra</a:t>
            </a:r>
            <a:r>
              <a:rPr lang="en-GB" sz="2400" b="1" dirty="0" smtClean="0"/>
              <a:t> ‘dos’, da </a:t>
            </a:r>
            <a:r>
              <a:rPr lang="en-GB" sz="2400" b="1" dirty="0" err="1" smtClean="0"/>
              <a:t>una</a:t>
            </a:r>
            <a:r>
              <a:rPr lang="en-GB" sz="2400" b="1" dirty="0" smtClean="0"/>
              <a:t> </a:t>
            </a:r>
            <a:r>
              <a:rPr lang="en-GB" sz="2400" b="1" dirty="0" err="1" smtClean="0"/>
              <a:t>palmada</a:t>
            </a:r>
            <a:r>
              <a:rPr lang="en-GB" sz="2400" b="1" dirty="0" smtClean="0"/>
              <a:t>.</a:t>
            </a:r>
            <a:endParaRPr lang="en-GB" sz="2400" b="1" dirty="0"/>
          </a:p>
        </p:txBody>
      </p:sp>
      <p:sp>
        <p:nvSpPr>
          <p:cNvPr id="5" name="TextBox 4"/>
          <p:cNvSpPr txBox="1"/>
          <p:nvPr/>
        </p:nvSpPr>
        <p:spPr>
          <a:xfrm>
            <a:off x="457199" y="4995334"/>
            <a:ext cx="8342489" cy="461665"/>
          </a:xfrm>
          <a:prstGeom prst="rect">
            <a:avLst/>
          </a:prstGeom>
          <a:solidFill>
            <a:schemeClr val="bg1"/>
          </a:solidFill>
          <a:ln>
            <a:solidFill>
              <a:schemeClr val="tx1"/>
            </a:solidFill>
          </a:ln>
        </p:spPr>
        <p:txBody>
          <a:bodyPr wrap="square" rtlCol="0">
            <a:spAutoFit/>
          </a:bodyPr>
          <a:lstStyle/>
          <a:p>
            <a:r>
              <a:rPr lang="en-GB" sz="2400" b="1" dirty="0" smtClean="0"/>
              <a:t>1.  En </a:t>
            </a:r>
            <a:r>
              <a:rPr lang="en-GB" sz="2400" b="1" dirty="0" err="1" smtClean="0"/>
              <a:t>vez</a:t>
            </a:r>
            <a:r>
              <a:rPr lang="en-GB" sz="2400" b="1" dirty="0" smtClean="0"/>
              <a:t> de </a:t>
            </a:r>
            <a:r>
              <a:rPr lang="en-GB" sz="2400" b="1" dirty="0" err="1" smtClean="0"/>
              <a:t>decir</a:t>
            </a:r>
            <a:r>
              <a:rPr lang="en-GB" sz="2400" b="1" dirty="0" smtClean="0"/>
              <a:t> la </a:t>
            </a:r>
            <a:r>
              <a:rPr lang="en-GB" sz="2400" b="1" dirty="0" err="1" smtClean="0"/>
              <a:t>palabra</a:t>
            </a:r>
            <a:r>
              <a:rPr lang="en-GB" sz="2400" b="1" dirty="0" smtClean="0"/>
              <a:t> ‘</a:t>
            </a:r>
            <a:r>
              <a:rPr lang="en-GB" sz="2400" b="1" dirty="0" err="1" smtClean="0"/>
              <a:t>tres</a:t>
            </a:r>
            <a:r>
              <a:rPr lang="en-GB" sz="2400" b="1" dirty="0" smtClean="0"/>
              <a:t>’, </a:t>
            </a:r>
            <a:r>
              <a:rPr lang="en-GB" sz="2400" b="1" dirty="0" err="1" smtClean="0"/>
              <a:t>salta</a:t>
            </a:r>
            <a:r>
              <a:rPr lang="en-GB" sz="2400" b="1" dirty="0" smtClean="0"/>
              <a:t>.</a:t>
            </a:r>
            <a:endParaRPr lang="en-GB" sz="2400" b="1" dirty="0"/>
          </a:p>
        </p:txBody>
      </p:sp>
      <p:pic>
        <p:nvPicPr>
          <p:cNvPr id="1026" name="Picture 2"/>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800276" y="3506077"/>
            <a:ext cx="1343724" cy="122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3585" y="4728866"/>
            <a:ext cx="1677106" cy="1677106"/>
          </a:xfrm>
          <a:prstGeom prst="rect">
            <a:avLst/>
          </a:prstGeom>
        </p:spPr>
      </p:pic>
    </p:spTree>
    <p:extLst>
      <p:ext uri="{BB962C8B-B14F-4D97-AF65-F5344CB8AC3E}">
        <p14:creationId xmlns:p14="http://schemas.microsoft.com/office/powerpoint/2010/main" val="222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864096"/>
          </a:xfrm>
        </p:spPr>
        <p:txBody>
          <a:bodyPr/>
          <a:lstStyle/>
          <a:p>
            <a:r>
              <a:rPr lang="en-GB" b="1" dirty="0" smtClean="0"/>
              <a:t>Grade changers</a:t>
            </a:r>
            <a:endParaRPr lang="fr-FR" b="1" dirty="0"/>
          </a:p>
        </p:txBody>
      </p:sp>
      <p:sp>
        <p:nvSpPr>
          <p:cNvPr id="3" name="Content Placeholder 2"/>
          <p:cNvSpPr>
            <a:spLocks noGrp="1"/>
          </p:cNvSpPr>
          <p:nvPr>
            <p:ph idx="1"/>
          </p:nvPr>
        </p:nvSpPr>
        <p:spPr>
          <a:xfrm>
            <a:off x="457200" y="1052736"/>
            <a:ext cx="8363272" cy="5688632"/>
          </a:xfrm>
        </p:spPr>
        <p:txBody>
          <a:bodyPr>
            <a:normAutofit fontScale="92500" lnSpcReduction="20000"/>
          </a:bodyPr>
          <a:lstStyle/>
          <a:p>
            <a:r>
              <a:rPr lang="en-GB" dirty="0" smtClean="0"/>
              <a:t>Vary your </a:t>
            </a:r>
            <a:r>
              <a:rPr lang="en-GB" b="1" dirty="0" smtClean="0"/>
              <a:t>adjectives</a:t>
            </a:r>
            <a:r>
              <a:rPr lang="en-GB" dirty="0" smtClean="0"/>
              <a:t> </a:t>
            </a:r>
            <a:r>
              <a:rPr lang="en-GB" sz="2000" i="1" dirty="0" smtClean="0"/>
              <a:t>(don’t repeat ‘</a:t>
            </a:r>
            <a:r>
              <a:rPr lang="en-GB" sz="2000" i="1" dirty="0" err="1" smtClean="0"/>
              <a:t>intéressant</a:t>
            </a:r>
            <a:r>
              <a:rPr lang="en-GB" sz="2000" i="1" dirty="0" smtClean="0"/>
              <a:t> / </a:t>
            </a:r>
            <a:r>
              <a:rPr lang="en-GB" sz="2000" i="1" dirty="0" err="1" smtClean="0"/>
              <a:t>ennuyeux</a:t>
            </a:r>
            <a:r>
              <a:rPr lang="en-GB" sz="2000" i="1" dirty="0" smtClean="0"/>
              <a:t>’!)</a:t>
            </a:r>
          </a:p>
          <a:p>
            <a:r>
              <a:rPr lang="en-GB" dirty="0" smtClean="0"/>
              <a:t>Extend and justify opinions with </a:t>
            </a:r>
            <a:r>
              <a:rPr lang="en-GB" b="1" dirty="0" smtClean="0"/>
              <a:t>‘</a:t>
            </a:r>
            <a:r>
              <a:rPr lang="en-GB" b="1" dirty="0" err="1" smtClean="0"/>
              <a:t>parce</a:t>
            </a:r>
            <a:r>
              <a:rPr lang="en-GB" b="1" dirty="0" smtClean="0"/>
              <a:t> </a:t>
            </a:r>
            <a:r>
              <a:rPr lang="en-GB" b="1" dirty="0" err="1" smtClean="0"/>
              <a:t>que</a:t>
            </a:r>
            <a:r>
              <a:rPr lang="en-GB" b="1" dirty="0" smtClean="0"/>
              <a:t>’</a:t>
            </a:r>
          </a:p>
          <a:p>
            <a:r>
              <a:rPr lang="en-GB" dirty="0" smtClean="0"/>
              <a:t>Refer to </a:t>
            </a:r>
            <a:r>
              <a:rPr lang="en-GB" b="1" dirty="0" smtClean="0"/>
              <a:t>others</a:t>
            </a:r>
            <a:r>
              <a:rPr lang="en-GB" dirty="0" smtClean="0"/>
              <a:t> </a:t>
            </a:r>
            <a:r>
              <a:rPr lang="en-GB" sz="2400" i="1" dirty="0" smtClean="0"/>
              <a:t>(s/he – we – they)</a:t>
            </a:r>
          </a:p>
          <a:p>
            <a:r>
              <a:rPr lang="en-GB" dirty="0" smtClean="0"/>
              <a:t>Compare </a:t>
            </a:r>
            <a:r>
              <a:rPr lang="en-GB" b="1" dirty="0" smtClean="0"/>
              <a:t>then and now</a:t>
            </a:r>
          </a:p>
          <a:p>
            <a:r>
              <a:rPr lang="en-GB" dirty="0" smtClean="0"/>
              <a:t>Describe things with </a:t>
            </a:r>
            <a:r>
              <a:rPr lang="en-GB" b="1" dirty="0" smtClean="0"/>
              <a:t>5 details</a:t>
            </a:r>
          </a:p>
          <a:p>
            <a:r>
              <a:rPr lang="en-GB" dirty="0" smtClean="0"/>
              <a:t>Use </a:t>
            </a:r>
            <a:r>
              <a:rPr lang="en-GB" b="1" dirty="0" smtClean="0"/>
              <a:t>5 different verbs </a:t>
            </a:r>
            <a:r>
              <a:rPr lang="en-GB" dirty="0" smtClean="0"/>
              <a:t>in the past </a:t>
            </a:r>
            <a:r>
              <a:rPr lang="en-GB" sz="2000" i="1" dirty="0" smtClean="0"/>
              <a:t>(</a:t>
            </a:r>
            <a:r>
              <a:rPr lang="en-GB" sz="2000" i="1" dirty="0" err="1" smtClean="0"/>
              <a:t>J’ai</a:t>
            </a:r>
            <a:r>
              <a:rPr lang="en-GB" sz="2000" i="1" dirty="0" smtClean="0"/>
              <a:t> fait beaucoup de choses: par </a:t>
            </a:r>
            <a:r>
              <a:rPr lang="en-GB" sz="2000" i="1" dirty="0" err="1" smtClean="0"/>
              <a:t>ejemple</a:t>
            </a:r>
            <a:r>
              <a:rPr lang="en-GB" sz="2000" i="1" dirty="0" smtClean="0"/>
              <a:t>…)</a:t>
            </a:r>
          </a:p>
          <a:p>
            <a:r>
              <a:rPr lang="en-GB" dirty="0" smtClean="0"/>
              <a:t>Link and narrate </a:t>
            </a:r>
            <a:r>
              <a:rPr lang="en-GB" sz="2000" i="1" dirty="0" smtClean="0"/>
              <a:t>(Tout </a:t>
            </a:r>
            <a:r>
              <a:rPr lang="en-GB" sz="2000" i="1" dirty="0" err="1" smtClean="0"/>
              <a:t>d’abord</a:t>
            </a:r>
            <a:r>
              <a:rPr lang="en-GB" sz="2000" i="1" dirty="0" smtClean="0"/>
              <a:t>….</a:t>
            </a:r>
            <a:r>
              <a:rPr lang="en-GB" sz="2000" i="1" dirty="0" err="1" smtClean="0"/>
              <a:t>puis</a:t>
            </a:r>
            <a:r>
              <a:rPr lang="en-GB" sz="2000" i="1" dirty="0" smtClean="0"/>
              <a:t>…</a:t>
            </a:r>
            <a:r>
              <a:rPr lang="en-GB" sz="2000" i="1" dirty="0" err="1" smtClean="0"/>
              <a:t>ensuite</a:t>
            </a:r>
            <a:r>
              <a:rPr lang="en-GB" sz="2000" i="1" dirty="0" smtClean="0"/>
              <a:t>…</a:t>
            </a:r>
            <a:r>
              <a:rPr lang="en-GB" sz="2000" i="1" dirty="0" err="1" smtClean="0"/>
              <a:t>finalement</a:t>
            </a:r>
            <a:r>
              <a:rPr lang="en-GB" sz="2000" i="1" dirty="0" smtClean="0"/>
              <a:t>)</a:t>
            </a:r>
          </a:p>
          <a:p>
            <a:r>
              <a:rPr lang="en-GB" dirty="0" smtClean="0"/>
              <a:t>Use ‘</a:t>
            </a:r>
            <a:r>
              <a:rPr lang="en-GB" b="1" dirty="0" smtClean="0"/>
              <a:t>pour</a:t>
            </a:r>
            <a:r>
              <a:rPr lang="en-GB" dirty="0" smtClean="0"/>
              <a:t>’ to extend </a:t>
            </a:r>
            <a:r>
              <a:rPr lang="en-GB" sz="2000" i="1" dirty="0" smtClean="0"/>
              <a:t>(Je </a:t>
            </a:r>
            <a:r>
              <a:rPr lang="en-GB" sz="2000" i="1" dirty="0" err="1" smtClean="0"/>
              <a:t>suis</a:t>
            </a:r>
            <a:r>
              <a:rPr lang="en-GB" sz="2000" i="1" dirty="0" smtClean="0"/>
              <a:t> </a:t>
            </a:r>
            <a:r>
              <a:rPr lang="en-GB" sz="2000" i="1" dirty="0" err="1" smtClean="0"/>
              <a:t>allée</a:t>
            </a:r>
            <a:r>
              <a:rPr lang="en-GB" sz="2000" i="1" dirty="0" smtClean="0"/>
              <a:t> a </a:t>
            </a:r>
            <a:r>
              <a:rPr lang="en-GB" sz="2000" i="1" dirty="0" err="1" smtClean="0"/>
              <a:t>Londres</a:t>
            </a:r>
            <a:r>
              <a:rPr lang="en-GB" sz="2000" i="1" dirty="0" smtClean="0"/>
              <a:t> pour faire du shopping)</a:t>
            </a:r>
          </a:p>
          <a:p>
            <a:r>
              <a:rPr lang="en-GB" dirty="0" smtClean="0"/>
              <a:t>Use ‘</a:t>
            </a:r>
            <a:r>
              <a:rPr lang="en-GB" b="1" dirty="0" smtClean="0"/>
              <a:t>I wanted but I couldn’t, so I</a:t>
            </a:r>
            <a:r>
              <a:rPr lang="en-GB" dirty="0" smtClean="0"/>
              <a:t>…’ </a:t>
            </a:r>
            <a:r>
              <a:rPr lang="en-GB" sz="2000" i="1" dirty="0" smtClean="0"/>
              <a:t>(</a:t>
            </a:r>
            <a:r>
              <a:rPr lang="en-GB" sz="2000" b="1" i="1" dirty="0" smtClean="0"/>
              <a:t>Je </a:t>
            </a:r>
            <a:r>
              <a:rPr lang="en-GB" sz="2000" b="1" i="1" dirty="0" err="1" smtClean="0"/>
              <a:t>voulais</a:t>
            </a:r>
            <a:r>
              <a:rPr lang="en-GB" sz="2000" b="1" i="1" dirty="0" smtClean="0"/>
              <a:t> </a:t>
            </a:r>
            <a:r>
              <a:rPr lang="en-GB" sz="2000" i="1" dirty="0" err="1" smtClean="0"/>
              <a:t>aller</a:t>
            </a:r>
            <a:r>
              <a:rPr lang="en-GB" sz="2000" i="1" dirty="0" smtClean="0"/>
              <a:t> au </a:t>
            </a:r>
            <a:r>
              <a:rPr lang="en-GB" sz="2000" i="1" dirty="0" err="1" smtClean="0"/>
              <a:t>cinéma</a:t>
            </a:r>
            <a:r>
              <a:rPr lang="en-GB" sz="2000" i="1" dirty="0" smtClean="0"/>
              <a:t> </a:t>
            </a:r>
            <a:r>
              <a:rPr lang="en-GB" sz="2000" i="1" dirty="0" err="1" smtClean="0"/>
              <a:t>mais</a:t>
            </a:r>
            <a:r>
              <a:rPr lang="en-GB" sz="2000" b="1" i="1" dirty="0" smtClean="0"/>
              <a:t> je </a:t>
            </a:r>
            <a:r>
              <a:rPr lang="en-GB" sz="2000" b="1" i="1" dirty="0" err="1" smtClean="0"/>
              <a:t>n’ai</a:t>
            </a:r>
            <a:r>
              <a:rPr lang="en-GB" sz="2000" b="1" i="1" dirty="0" smtClean="0"/>
              <a:t> </a:t>
            </a:r>
            <a:r>
              <a:rPr lang="en-GB" sz="2000" b="1" i="1" dirty="0" err="1" smtClean="0"/>
              <a:t>pu</a:t>
            </a:r>
            <a:r>
              <a:rPr lang="en-GB" sz="2000" b="1" i="1" smtClean="0"/>
              <a:t> pas, </a:t>
            </a:r>
            <a:r>
              <a:rPr lang="en-GB" sz="2000" i="1" dirty="0" err="1" smtClean="0"/>
              <a:t>alors</a:t>
            </a:r>
            <a:r>
              <a:rPr lang="en-GB" sz="2000" i="1" dirty="0" smtClean="0"/>
              <a:t> </a:t>
            </a:r>
            <a:r>
              <a:rPr lang="en-GB" sz="2000" i="1" dirty="0" err="1" smtClean="0"/>
              <a:t>j’ai</a:t>
            </a:r>
            <a:r>
              <a:rPr lang="en-GB" sz="2000" i="1" dirty="0" smtClean="0"/>
              <a:t> </a:t>
            </a:r>
            <a:r>
              <a:rPr lang="en-GB" sz="2000" i="1" dirty="0" err="1" smtClean="0"/>
              <a:t>regardé</a:t>
            </a:r>
            <a:r>
              <a:rPr lang="en-GB" sz="2000" i="1" dirty="0" smtClean="0"/>
              <a:t> un film chez </a:t>
            </a:r>
            <a:r>
              <a:rPr lang="en-GB" sz="2000" i="1" dirty="0" err="1" smtClean="0"/>
              <a:t>moi</a:t>
            </a:r>
            <a:r>
              <a:rPr lang="en-GB" sz="2000" i="1" dirty="0" smtClean="0"/>
              <a:t>)</a:t>
            </a:r>
          </a:p>
          <a:p>
            <a:r>
              <a:rPr lang="en-GB" dirty="0" smtClean="0"/>
              <a:t>Refer to the </a:t>
            </a:r>
            <a:r>
              <a:rPr lang="en-GB" b="1" dirty="0" smtClean="0"/>
              <a:t>future</a:t>
            </a:r>
            <a:r>
              <a:rPr lang="en-GB" dirty="0" smtClean="0"/>
              <a:t> </a:t>
            </a:r>
            <a:r>
              <a:rPr lang="en-GB" sz="2000" i="1" dirty="0" smtClean="0"/>
              <a:t>(Je </a:t>
            </a:r>
            <a:r>
              <a:rPr lang="en-GB" sz="2000" i="1" dirty="0" err="1" smtClean="0"/>
              <a:t>vais</a:t>
            </a:r>
            <a:r>
              <a:rPr lang="en-GB" sz="2000" i="1" dirty="0" smtClean="0"/>
              <a:t>…/Je </a:t>
            </a:r>
            <a:r>
              <a:rPr lang="en-GB" sz="2000" i="1" dirty="0" err="1" smtClean="0"/>
              <a:t>veux</a:t>
            </a:r>
            <a:r>
              <a:rPr lang="en-GB" sz="2000" i="1" dirty="0" smtClean="0"/>
              <a:t>…/Je </a:t>
            </a:r>
            <a:r>
              <a:rPr lang="en-GB" sz="2000" i="1" dirty="0" err="1" smtClean="0"/>
              <a:t>voudrais</a:t>
            </a:r>
            <a:r>
              <a:rPr lang="en-GB" sz="2000" i="1" dirty="0" smtClean="0"/>
              <a:t>…/</a:t>
            </a:r>
            <a:r>
              <a:rPr lang="en-GB" sz="2000" i="1" dirty="0" err="1" smtClean="0"/>
              <a:t>J’ai</a:t>
            </a:r>
            <a:r>
              <a:rPr lang="en-GB" sz="2000" i="1" dirty="0" smtClean="0"/>
              <a:t> </a:t>
            </a:r>
            <a:r>
              <a:rPr lang="en-GB" sz="2000" i="1" dirty="0" err="1" smtClean="0"/>
              <a:t>l’intention</a:t>
            </a:r>
            <a:r>
              <a:rPr lang="en-GB" sz="2000" i="1" dirty="0" smtClean="0"/>
              <a:t> de…/</a:t>
            </a:r>
            <a:r>
              <a:rPr lang="en-GB" sz="2000" i="1" dirty="0" err="1" smtClean="0"/>
              <a:t>J’esp</a:t>
            </a:r>
            <a:r>
              <a:rPr lang="en-GB" sz="2000" i="1" dirty="0" err="1" smtClean="0">
                <a:latin typeface="Calibri"/>
              </a:rPr>
              <a:t>ère</a:t>
            </a:r>
            <a:r>
              <a:rPr lang="en-GB" sz="2000" i="1" dirty="0" smtClean="0"/>
              <a:t>…)</a:t>
            </a:r>
            <a:endParaRPr lang="fr-FR" sz="3800" dirty="0"/>
          </a:p>
        </p:txBody>
      </p:sp>
    </p:spTree>
    <p:extLst>
      <p:ext uri="{BB962C8B-B14F-4D97-AF65-F5344CB8AC3E}">
        <p14:creationId xmlns:p14="http://schemas.microsoft.com/office/powerpoint/2010/main" val="374377285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72646610"/>
              </p:ext>
            </p:extLst>
          </p:nvPr>
        </p:nvGraphicFramePr>
        <p:xfrm>
          <a:off x="179512" y="188640"/>
          <a:ext cx="8856984" cy="6408712"/>
        </p:xfrm>
        <a:graphic>
          <a:graphicData uri="http://schemas.openxmlformats.org/drawingml/2006/table">
            <a:tbl>
              <a:tblPr firstRow="1" bandRow="1">
                <a:tableStyleId>{5940675A-B579-460E-94D1-54222C63F5DA}</a:tableStyleId>
              </a:tblPr>
              <a:tblGrid>
                <a:gridCol w="8856984"/>
              </a:tblGrid>
              <a:tr h="60844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2800" b="1" dirty="0" smtClean="0">
                          <a:solidFill>
                            <a:schemeClr val="bg1"/>
                          </a:solidFill>
                        </a:rPr>
                        <a:t>Reflection</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r>
                        <a:rPr lang="en-US" sz="2800" dirty="0" smtClean="0"/>
                        <a:t>Think</a:t>
                      </a:r>
                      <a:r>
                        <a:rPr lang="en-US" sz="2800" baseline="0" dirty="0" smtClean="0"/>
                        <a:t> of perhaps 2 tasks or strategies for speaking that could be incorporated into your KS4 lessons over the next two weeks.  Make a brief note of them and the topic you will need them to fit into.  </a:t>
                      </a: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1288089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88" y="572518"/>
            <a:ext cx="8597791" cy="573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3429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¡Un </a:t>
            </a:r>
            <a:r>
              <a:rPr lang="en-GB" b="1" dirty="0" err="1" smtClean="0"/>
              <a:t>poco</a:t>
            </a:r>
            <a:r>
              <a:rPr lang="en-GB" b="1" dirty="0" smtClean="0"/>
              <a:t> de </a:t>
            </a:r>
            <a:r>
              <a:rPr lang="en-GB" b="1" dirty="0" err="1" smtClean="0"/>
              <a:t>teatro</a:t>
            </a:r>
            <a:r>
              <a:rPr lang="en-GB" b="1" dirty="0" smtClean="0"/>
              <a:t>!</a:t>
            </a:r>
            <a:endParaRPr lang="en-GB" b="1" dirty="0"/>
          </a:p>
        </p:txBody>
      </p:sp>
      <p:sp>
        <p:nvSpPr>
          <p:cNvPr id="3" name="Content Placeholder 2"/>
          <p:cNvSpPr>
            <a:spLocks noGrp="1"/>
          </p:cNvSpPr>
          <p:nvPr>
            <p:ph idx="1"/>
          </p:nvPr>
        </p:nvSpPr>
        <p:spPr>
          <a:xfrm>
            <a:off x="457200" y="1600201"/>
            <a:ext cx="8229600" cy="2620888"/>
          </a:xfrm>
        </p:spPr>
        <p:txBody>
          <a:bodyPr/>
          <a:lstStyle/>
          <a:p>
            <a:pPr marL="0" indent="0">
              <a:buNone/>
            </a:pPr>
            <a:r>
              <a:rPr lang="en-GB" dirty="0" smtClean="0"/>
              <a:t>Persona 1:  </a:t>
            </a:r>
            <a:r>
              <a:rPr lang="en-GB" b="1" dirty="0" smtClean="0"/>
              <a:t>¿</a:t>
            </a:r>
            <a:r>
              <a:rPr lang="en-GB" b="1" dirty="0" err="1" smtClean="0"/>
              <a:t>Qué</a:t>
            </a:r>
            <a:r>
              <a:rPr lang="en-GB" b="1" dirty="0" smtClean="0"/>
              <a:t> </a:t>
            </a:r>
            <a:r>
              <a:rPr lang="en-GB" b="1" dirty="0" err="1" smtClean="0"/>
              <a:t>es</a:t>
            </a:r>
            <a:r>
              <a:rPr lang="en-GB" b="1" dirty="0" smtClean="0"/>
              <a:t> </a:t>
            </a:r>
            <a:r>
              <a:rPr lang="en-GB" b="1" dirty="0" err="1" smtClean="0"/>
              <a:t>esto</a:t>
            </a:r>
            <a:r>
              <a:rPr lang="en-GB" b="1" dirty="0" smtClean="0"/>
              <a:t>?</a:t>
            </a:r>
            <a:r>
              <a:rPr lang="en-GB" dirty="0" smtClean="0"/>
              <a:t/>
            </a:r>
            <a:br>
              <a:rPr lang="en-GB" dirty="0" smtClean="0"/>
            </a:br>
            <a:r>
              <a:rPr lang="en-GB" dirty="0" smtClean="0"/>
              <a:t/>
            </a:r>
            <a:br>
              <a:rPr lang="en-GB" dirty="0" smtClean="0"/>
            </a:br>
            <a:r>
              <a:rPr lang="en-GB" dirty="0" smtClean="0"/>
              <a:t>Persona 2: </a:t>
            </a:r>
            <a:r>
              <a:rPr lang="en-GB" b="1" dirty="0" smtClean="0"/>
              <a:t>No lo </a:t>
            </a:r>
            <a:r>
              <a:rPr lang="en-GB" b="1" dirty="0" err="1" smtClean="0"/>
              <a:t>sé</a:t>
            </a:r>
            <a:r>
              <a:rPr lang="en-GB" b="1" dirty="0" smtClean="0"/>
              <a:t>. Y </a:t>
            </a:r>
            <a:r>
              <a:rPr lang="en-GB" b="1" dirty="0" err="1" smtClean="0"/>
              <a:t>tú</a:t>
            </a:r>
            <a:r>
              <a:rPr lang="en-GB" b="1" dirty="0" smtClean="0"/>
              <a:t>, ¿</a:t>
            </a:r>
            <a:r>
              <a:rPr lang="en-GB" b="1" dirty="0" err="1" smtClean="0"/>
              <a:t>qué</a:t>
            </a:r>
            <a:r>
              <a:rPr lang="en-GB" b="1" dirty="0" smtClean="0"/>
              <a:t> </a:t>
            </a:r>
            <a:r>
              <a:rPr lang="en-GB" b="1" dirty="0" err="1" smtClean="0"/>
              <a:t>piensas</a:t>
            </a:r>
            <a:r>
              <a:rPr lang="en-GB" b="1" dirty="0" smtClean="0"/>
              <a:t>?</a:t>
            </a:r>
            <a:br>
              <a:rPr lang="en-GB" b="1" dirty="0" smtClean="0"/>
            </a:br>
            <a:r>
              <a:rPr lang="en-GB" dirty="0" smtClean="0"/>
              <a:t/>
            </a:r>
            <a:br>
              <a:rPr lang="en-GB" dirty="0" smtClean="0"/>
            </a:br>
            <a:r>
              <a:rPr lang="en-GB" dirty="0" smtClean="0"/>
              <a:t>Persona 1: ¡</a:t>
            </a:r>
            <a:r>
              <a:rPr lang="en-GB" b="1" dirty="0" smtClean="0"/>
              <a:t>No </a:t>
            </a:r>
            <a:r>
              <a:rPr lang="en-GB" b="1" dirty="0" err="1" smtClean="0"/>
              <a:t>tengo</a:t>
            </a:r>
            <a:r>
              <a:rPr lang="en-GB" b="1" dirty="0" smtClean="0"/>
              <a:t> </a:t>
            </a:r>
            <a:r>
              <a:rPr lang="en-GB" b="1" dirty="0" err="1" smtClean="0"/>
              <a:t>ni</a:t>
            </a:r>
            <a:r>
              <a:rPr lang="en-GB" b="1" dirty="0" smtClean="0"/>
              <a:t> idea!</a:t>
            </a:r>
            <a:endParaRPr lang="en-GB"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5013176"/>
            <a:ext cx="896888" cy="8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4913362"/>
            <a:ext cx="996702" cy="996702"/>
          </a:xfrm>
          <a:prstGeom prst="rect">
            <a:avLst/>
          </a:prstGeom>
        </p:spPr>
      </p:pic>
      <p:pic>
        <p:nvPicPr>
          <p:cNvPr id="1027"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0232" y="4758032"/>
            <a:ext cx="1985416" cy="115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4879525"/>
            <a:ext cx="1050977" cy="102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1412776"/>
            <a:ext cx="1112912" cy="111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28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88" y="572518"/>
            <a:ext cx="8597791" cy="573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53380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¡Un </a:t>
            </a:r>
            <a:r>
              <a:rPr lang="en-GB" b="1" dirty="0" err="1" smtClean="0"/>
              <a:t>poco</a:t>
            </a:r>
            <a:r>
              <a:rPr lang="en-GB" b="1" dirty="0" smtClean="0"/>
              <a:t> de </a:t>
            </a:r>
            <a:r>
              <a:rPr lang="en-GB" b="1" dirty="0" err="1" smtClean="0"/>
              <a:t>teatro</a:t>
            </a:r>
            <a:r>
              <a:rPr lang="en-GB" b="1" dirty="0" smtClean="0"/>
              <a:t>!</a:t>
            </a:r>
            <a:endParaRPr lang="en-GB" b="1" dirty="0"/>
          </a:p>
        </p:txBody>
      </p:sp>
      <p:sp>
        <p:nvSpPr>
          <p:cNvPr id="3" name="Content Placeholder 2"/>
          <p:cNvSpPr>
            <a:spLocks noGrp="1"/>
          </p:cNvSpPr>
          <p:nvPr>
            <p:ph idx="1"/>
          </p:nvPr>
        </p:nvSpPr>
        <p:spPr>
          <a:xfrm>
            <a:off x="457200" y="1600201"/>
            <a:ext cx="8229600" cy="2620888"/>
          </a:xfrm>
        </p:spPr>
        <p:txBody>
          <a:bodyPr/>
          <a:lstStyle/>
          <a:p>
            <a:pPr marL="0" indent="0">
              <a:buNone/>
            </a:pPr>
            <a:r>
              <a:rPr lang="en-GB" dirty="0" smtClean="0"/>
              <a:t>Persona 1:  </a:t>
            </a:r>
            <a:r>
              <a:rPr lang="en-GB" b="1" dirty="0" smtClean="0"/>
              <a:t>¿</a:t>
            </a:r>
            <a:r>
              <a:rPr lang="en-GB" b="1" dirty="0" err="1" smtClean="0"/>
              <a:t>Qué</a:t>
            </a:r>
            <a:r>
              <a:rPr lang="en-GB" b="1" dirty="0" smtClean="0"/>
              <a:t> </a:t>
            </a:r>
            <a:r>
              <a:rPr lang="en-GB" b="1" dirty="0" err="1" smtClean="0"/>
              <a:t>es</a:t>
            </a:r>
            <a:r>
              <a:rPr lang="en-GB" b="1" dirty="0" smtClean="0"/>
              <a:t> </a:t>
            </a:r>
            <a:r>
              <a:rPr lang="en-GB" b="1" dirty="0" err="1" smtClean="0"/>
              <a:t>esto</a:t>
            </a:r>
            <a:r>
              <a:rPr lang="en-GB" b="1" dirty="0" smtClean="0"/>
              <a:t>?</a:t>
            </a:r>
            <a:r>
              <a:rPr lang="en-GB" dirty="0" smtClean="0"/>
              <a:t/>
            </a:r>
            <a:br>
              <a:rPr lang="en-GB" dirty="0" smtClean="0"/>
            </a:br>
            <a:r>
              <a:rPr lang="en-GB" dirty="0" smtClean="0"/>
              <a:t/>
            </a:r>
            <a:br>
              <a:rPr lang="en-GB" dirty="0" smtClean="0"/>
            </a:br>
            <a:r>
              <a:rPr lang="en-GB" dirty="0" smtClean="0"/>
              <a:t>Persona 2: </a:t>
            </a:r>
            <a:r>
              <a:rPr lang="en-GB" b="1" dirty="0" smtClean="0"/>
              <a:t>No lo </a:t>
            </a:r>
            <a:r>
              <a:rPr lang="en-GB" b="1" dirty="0" err="1" smtClean="0"/>
              <a:t>sé</a:t>
            </a:r>
            <a:r>
              <a:rPr lang="en-GB" b="1" dirty="0" smtClean="0"/>
              <a:t>. Y </a:t>
            </a:r>
            <a:r>
              <a:rPr lang="en-GB" b="1" dirty="0" err="1" smtClean="0"/>
              <a:t>tú</a:t>
            </a:r>
            <a:r>
              <a:rPr lang="en-GB" b="1" dirty="0" smtClean="0"/>
              <a:t>, ¿</a:t>
            </a:r>
            <a:r>
              <a:rPr lang="en-GB" b="1" dirty="0" err="1" smtClean="0"/>
              <a:t>qué</a:t>
            </a:r>
            <a:r>
              <a:rPr lang="en-GB" b="1" dirty="0" smtClean="0"/>
              <a:t> </a:t>
            </a:r>
            <a:r>
              <a:rPr lang="en-GB" b="1" dirty="0" err="1" smtClean="0"/>
              <a:t>piensas</a:t>
            </a:r>
            <a:r>
              <a:rPr lang="en-GB" b="1" dirty="0" smtClean="0"/>
              <a:t>?</a:t>
            </a:r>
            <a:br>
              <a:rPr lang="en-GB" b="1" dirty="0" smtClean="0"/>
            </a:br>
            <a:r>
              <a:rPr lang="en-GB" dirty="0" smtClean="0"/>
              <a:t/>
            </a:r>
            <a:br>
              <a:rPr lang="en-GB" dirty="0" smtClean="0"/>
            </a:br>
            <a:r>
              <a:rPr lang="en-GB" dirty="0" smtClean="0"/>
              <a:t>Persona 1: ¡</a:t>
            </a:r>
            <a:r>
              <a:rPr lang="en-GB" b="1" dirty="0" smtClean="0"/>
              <a:t>No </a:t>
            </a:r>
            <a:r>
              <a:rPr lang="en-GB" b="1" dirty="0" err="1" smtClean="0"/>
              <a:t>tengo</a:t>
            </a:r>
            <a:r>
              <a:rPr lang="en-GB" b="1" dirty="0" smtClean="0"/>
              <a:t> </a:t>
            </a:r>
            <a:r>
              <a:rPr lang="en-GB" b="1" dirty="0" err="1" smtClean="0"/>
              <a:t>ni</a:t>
            </a:r>
            <a:r>
              <a:rPr lang="en-GB" b="1" dirty="0" smtClean="0"/>
              <a:t> idea!</a:t>
            </a:r>
            <a:endParaRPr lang="en-GB"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5013176"/>
            <a:ext cx="896888" cy="8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4913362"/>
            <a:ext cx="996702" cy="996702"/>
          </a:xfrm>
          <a:prstGeom prst="rect">
            <a:avLst/>
          </a:prstGeom>
        </p:spPr>
      </p:pic>
      <p:pic>
        <p:nvPicPr>
          <p:cNvPr id="1027"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0232" y="4758032"/>
            <a:ext cx="1985416" cy="115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4879525"/>
            <a:ext cx="1050977" cy="102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1412776"/>
            <a:ext cx="1112912" cy="111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92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92696"/>
            <a:ext cx="7949328" cy="530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897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¡Un </a:t>
            </a:r>
            <a:r>
              <a:rPr lang="en-GB" b="1" dirty="0" err="1" smtClean="0"/>
              <a:t>poco</a:t>
            </a:r>
            <a:r>
              <a:rPr lang="en-GB" b="1" dirty="0" smtClean="0"/>
              <a:t> de </a:t>
            </a:r>
            <a:r>
              <a:rPr lang="en-GB" b="1" dirty="0" err="1" smtClean="0"/>
              <a:t>teatro</a:t>
            </a:r>
            <a:r>
              <a:rPr lang="en-GB" b="1" dirty="0" smtClean="0"/>
              <a:t>!</a:t>
            </a:r>
            <a:endParaRPr lang="en-GB" b="1" dirty="0"/>
          </a:p>
        </p:txBody>
      </p:sp>
      <p:sp>
        <p:nvSpPr>
          <p:cNvPr id="3" name="Content Placeholder 2"/>
          <p:cNvSpPr>
            <a:spLocks noGrp="1"/>
          </p:cNvSpPr>
          <p:nvPr>
            <p:ph idx="1"/>
          </p:nvPr>
        </p:nvSpPr>
        <p:spPr>
          <a:xfrm>
            <a:off x="457200" y="1600200"/>
            <a:ext cx="8229600" cy="3157831"/>
          </a:xfrm>
        </p:spPr>
        <p:txBody>
          <a:bodyPr>
            <a:normAutofit fontScale="92500" lnSpcReduction="10000"/>
          </a:bodyPr>
          <a:lstStyle/>
          <a:p>
            <a:pPr marL="0" indent="0">
              <a:buNone/>
            </a:pPr>
            <a:r>
              <a:rPr lang="en-GB" dirty="0" smtClean="0"/>
              <a:t>Persona 1:  </a:t>
            </a:r>
            <a:r>
              <a:rPr lang="en-GB" b="1" dirty="0" smtClean="0"/>
              <a:t>¿</a:t>
            </a:r>
            <a:r>
              <a:rPr lang="en-GB" b="1" dirty="0" err="1" smtClean="0"/>
              <a:t>Qué</a:t>
            </a:r>
            <a:r>
              <a:rPr lang="en-GB" b="1" dirty="0" smtClean="0"/>
              <a:t> </a:t>
            </a:r>
            <a:r>
              <a:rPr lang="en-GB" b="1" dirty="0" err="1" smtClean="0"/>
              <a:t>deportes</a:t>
            </a:r>
            <a:r>
              <a:rPr lang="en-GB" b="1" dirty="0" smtClean="0"/>
              <a:t>  </a:t>
            </a:r>
            <a:r>
              <a:rPr lang="en-GB" b="1" dirty="0" err="1" smtClean="0"/>
              <a:t>te</a:t>
            </a:r>
            <a:r>
              <a:rPr lang="en-GB" b="1" dirty="0" smtClean="0"/>
              <a:t> </a:t>
            </a:r>
            <a:r>
              <a:rPr lang="en-GB" b="1" dirty="0" err="1" smtClean="0"/>
              <a:t>gustan</a:t>
            </a:r>
            <a:r>
              <a:rPr lang="en-GB" b="1" dirty="0" smtClean="0"/>
              <a:t>?</a:t>
            </a:r>
            <a:r>
              <a:rPr lang="en-GB" dirty="0" smtClean="0"/>
              <a:t/>
            </a:r>
            <a:br>
              <a:rPr lang="en-GB" dirty="0" smtClean="0"/>
            </a:br>
            <a:r>
              <a:rPr lang="en-GB" dirty="0" smtClean="0"/>
              <a:t/>
            </a:r>
            <a:br>
              <a:rPr lang="en-GB" dirty="0" smtClean="0"/>
            </a:br>
            <a:r>
              <a:rPr lang="en-GB" dirty="0" smtClean="0"/>
              <a:t>Persona 2: </a:t>
            </a:r>
            <a:r>
              <a:rPr lang="en-GB" b="1" dirty="0" smtClean="0"/>
              <a:t> </a:t>
            </a:r>
            <a:r>
              <a:rPr lang="en-GB" b="1" dirty="0" err="1" smtClean="0"/>
              <a:t>Pues</a:t>
            </a:r>
            <a:r>
              <a:rPr lang="en-GB" b="1" dirty="0" smtClean="0"/>
              <a:t>, me </a:t>
            </a:r>
            <a:r>
              <a:rPr lang="en-GB" b="1" dirty="0" err="1" smtClean="0"/>
              <a:t>gustan</a:t>
            </a:r>
            <a:r>
              <a:rPr lang="en-GB" b="1" dirty="0" smtClean="0"/>
              <a:t> mucho los </a:t>
            </a:r>
            <a:r>
              <a:rPr lang="en-GB" b="1" dirty="0" err="1" smtClean="0"/>
              <a:t>deportes</a:t>
            </a:r>
            <a:r>
              <a:rPr lang="en-GB" b="1" dirty="0" smtClean="0"/>
              <a:t> </a:t>
            </a:r>
            <a:r>
              <a:rPr lang="en-GB" b="1" dirty="0" err="1" smtClean="0"/>
              <a:t>individuales</a:t>
            </a:r>
            <a:r>
              <a:rPr lang="en-GB" b="1" dirty="0" smtClean="0"/>
              <a:t>.</a:t>
            </a:r>
            <a:br>
              <a:rPr lang="en-GB" b="1" dirty="0" smtClean="0"/>
            </a:br>
            <a:r>
              <a:rPr lang="en-GB" dirty="0" smtClean="0"/>
              <a:t/>
            </a:r>
            <a:br>
              <a:rPr lang="en-GB" dirty="0" smtClean="0"/>
            </a:br>
            <a:r>
              <a:rPr lang="en-GB" dirty="0" smtClean="0"/>
              <a:t>Persona 1: ¡</a:t>
            </a:r>
            <a:r>
              <a:rPr lang="en-GB" b="1" dirty="0" smtClean="0"/>
              <a:t>Los </a:t>
            </a:r>
            <a:r>
              <a:rPr lang="en-GB" b="1" dirty="0" err="1" smtClean="0"/>
              <a:t>deportes</a:t>
            </a:r>
            <a:r>
              <a:rPr lang="en-GB" b="1" dirty="0" smtClean="0"/>
              <a:t> </a:t>
            </a:r>
            <a:r>
              <a:rPr lang="en-GB" b="1" dirty="0" err="1" smtClean="0"/>
              <a:t>individuales</a:t>
            </a:r>
            <a:r>
              <a:rPr lang="en-GB" b="1" dirty="0" smtClean="0"/>
              <a:t>! </a:t>
            </a:r>
            <a:r>
              <a:rPr lang="en-GB" dirty="0" smtClean="0"/>
              <a:t>¡</a:t>
            </a:r>
            <a:r>
              <a:rPr lang="en-GB" b="1" dirty="0" err="1" smtClean="0"/>
              <a:t>Yo</a:t>
            </a:r>
            <a:r>
              <a:rPr lang="en-GB" b="1" dirty="0" smtClean="0"/>
              <a:t> </a:t>
            </a:r>
            <a:r>
              <a:rPr lang="en-GB" b="1" dirty="0" err="1" smtClean="0"/>
              <a:t>prefiero</a:t>
            </a:r>
            <a:r>
              <a:rPr lang="en-GB" b="1" dirty="0" smtClean="0"/>
              <a:t> los </a:t>
            </a:r>
            <a:r>
              <a:rPr lang="en-GB" b="1" dirty="0" err="1" smtClean="0"/>
              <a:t>deportes</a:t>
            </a:r>
            <a:r>
              <a:rPr lang="en-GB" b="1" dirty="0" smtClean="0"/>
              <a:t> de </a:t>
            </a:r>
            <a:r>
              <a:rPr lang="en-GB" b="1" dirty="0" err="1" smtClean="0"/>
              <a:t>equipo</a:t>
            </a:r>
            <a:r>
              <a:rPr lang="en-GB" b="1" dirty="0" smtClean="0"/>
              <a:t>!</a:t>
            </a:r>
            <a:endParaRPr lang="en-GB" b="1" dirty="0"/>
          </a:p>
          <a:p>
            <a:pPr marL="0" indent="0">
              <a:buNone/>
            </a:pPr>
            <a:endParaRPr lang="en-GB"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4020" y="5020546"/>
            <a:ext cx="896888" cy="8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4963269"/>
            <a:ext cx="996702" cy="996702"/>
          </a:xfrm>
          <a:prstGeom prst="rect">
            <a:avLst/>
          </a:prstGeom>
        </p:spPr>
      </p:pic>
      <p:pic>
        <p:nvPicPr>
          <p:cNvPr id="1027"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0232" y="4758032"/>
            <a:ext cx="1985416" cy="115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6484" y="1335494"/>
            <a:ext cx="1112912" cy="111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116632"/>
            <a:ext cx="1587511" cy="1584176"/>
          </a:xfrm>
          <a:prstGeom prst="rect">
            <a:avLst/>
          </a:prstGeom>
        </p:spPr>
      </p:pic>
    </p:spTree>
    <p:extLst>
      <p:ext uri="{BB962C8B-B14F-4D97-AF65-F5344CB8AC3E}">
        <p14:creationId xmlns:p14="http://schemas.microsoft.com/office/powerpoint/2010/main" val="47625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¡Un </a:t>
            </a:r>
            <a:r>
              <a:rPr lang="en-GB" b="1" dirty="0" err="1" smtClean="0"/>
              <a:t>poco</a:t>
            </a:r>
            <a:r>
              <a:rPr lang="en-GB" b="1" dirty="0" smtClean="0"/>
              <a:t> de </a:t>
            </a:r>
            <a:r>
              <a:rPr lang="en-GB" b="1" dirty="0" err="1" smtClean="0"/>
              <a:t>teatro</a:t>
            </a:r>
            <a:r>
              <a:rPr lang="en-GB" b="1" dirty="0" smtClean="0"/>
              <a:t>!</a:t>
            </a:r>
            <a:endParaRPr lang="en-GB" b="1" dirty="0"/>
          </a:p>
        </p:txBody>
      </p:sp>
      <p:sp>
        <p:nvSpPr>
          <p:cNvPr id="3" name="Content Placeholder 2"/>
          <p:cNvSpPr>
            <a:spLocks noGrp="1"/>
          </p:cNvSpPr>
          <p:nvPr>
            <p:ph idx="1"/>
          </p:nvPr>
        </p:nvSpPr>
        <p:spPr>
          <a:xfrm>
            <a:off x="457200" y="1600200"/>
            <a:ext cx="8229600" cy="4493096"/>
          </a:xfrm>
        </p:spPr>
        <p:txBody>
          <a:bodyPr>
            <a:normAutofit fontScale="85000" lnSpcReduction="20000"/>
          </a:bodyPr>
          <a:lstStyle/>
          <a:p>
            <a:pPr marL="0" indent="0">
              <a:buNone/>
            </a:pPr>
            <a:r>
              <a:rPr lang="en-GB" dirty="0" smtClean="0"/>
              <a:t>Persona 1:  </a:t>
            </a:r>
            <a:r>
              <a:rPr lang="en-GB" b="1" dirty="0" smtClean="0"/>
              <a:t>¿</a:t>
            </a:r>
            <a:r>
              <a:rPr lang="en-GB" b="1" dirty="0" err="1" smtClean="0"/>
              <a:t>Qué</a:t>
            </a:r>
            <a:r>
              <a:rPr lang="en-GB" b="1" dirty="0" smtClean="0"/>
              <a:t> </a:t>
            </a:r>
            <a:r>
              <a:rPr lang="en-GB" b="1" dirty="0" err="1" smtClean="0"/>
              <a:t>deportes</a:t>
            </a:r>
            <a:r>
              <a:rPr lang="en-GB" b="1" dirty="0" smtClean="0"/>
              <a:t>  </a:t>
            </a:r>
            <a:r>
              <a:rPr lang="en-GB" b="1" dirty="0" err="1" smtClean="0"/>
              <a:t>te</a:t>
            </a:r>
            <a:r>
              <a:rPr lang="en-GB" b="1" dirty="0" smtClean="0"/>
              <a:t> </a:t>
            </a:r>
            <a:r>
              <a:rPr lang="en-GB" b="1" dirty="0" err="1" smtClean="0"/>
              <a:t>gustan</a:t>
            </a:r>
            <a:r>
              <a:rPr lang="en-GB" b="1" dirty="0" smtClean="0"/>
              <a:t>?</a:t>
            </a:r>
            <a:r>
              <a:rPr lang="en-GB" dirty="0" smtClean="0"/>
              <a:t/>
            </a:r>
            <a:br>
              <a:rPr lang="en-GB" dirty="0" smtClean="0"/>
            </a:br>
            <a:r>
              <a:rPr lang="en-GB" dirty="0" smtClean="0"/>
              <a:t/>
            </a:r>
            <a:br>
              <a:rPr lang="en-GB" dirty="0" smtClean="0"/>
            </a:br>
            <a:r>
              <a:rPr lang="en-GB" dirty="0" smtClean="0"/>
              <a:t>Persona 2: </a:t>
            </a:r>
            <a:r>
              <a:rPr lang="en-GB" b="1" dirty="0" smtClean="0"/>
              <a:t> </a:t>
            </a:r>
            <a:r>
              <a:rPr lang="en-GB" b="1" dirty="0" err="1" smtClean="0"/>
              <a:t>Pues</a:t>
            </a:r>
            <a:r>
              <a:rPr lang="en-GB" b="1" dirty="0" smtClean="0"/>
              <a:t>, me </a:t>
            </a:r>
            <a:r>
              <a:rPr lang="en-GB" b="1" dirty="0" err="1" smtClean="0"/>
              <a:t>gustan</a:t>
            </a:r>
            <a:r>
              <a:rPr lang="en-GB" b="1" dirty="0" smtClean="0"/>
              <a:t> mucho los </a:t>
            </a:r>
            <a:r>
              <a:rPr lang="en-GB" b="1" dirty="0" err="1" smtClean="0"/>
              <a:t>deportes</a:t>
            </a:r>
            <a:r>
              <a:rPr lang="en-GB" b="1" dirty="0" smtClean="0"/>
              <a:t> </a:t>
            </a:r>
            <a:r>
              <a:rPr lang="en-GB" b="1" dirty="0" err="1" smtClean="0"/>
              <a:t>individuales</a:t>
            </a:r>
            <a:r>
              <a:rPr lang="en-GB" b="1" dirty="0" smtClean="0"/>
              <a:t>.</a:t>
            </a:r>
            <a:br>
              <a:rPr lang="en-GB" b="1" dirty="0" smtClean="0"/>
            </a:br>
            <a:r>
              <a:rPr lang="en-GB" dirty="0" smtClean="0"/>
              <a:t/>
            </a:r>
            <a:br>
              <a:rPr lang="en-GB" dirty="0" smtClean="0"/>
            </a:br>
            <a:r>
              <a:rPr lang="en-GB" dirty="0" smtClean="0"/>
              <a:t>Persona 1: ¡</a:t>
            </a:r>
            <a:r>
              <a:rPr lang="en-GB" b="1" dirty="0" smtClean="0"/>
              <a:t>Los </a:t>
            </a:r>
            <a:r>
              <a:rPr lang="en-GB" b="1" dirty="0" err="1" smtClean="0"/>
              <a:t>deportes</a:t>
            </a:r>
            <a:r>
              <a:rPr lang="en-GB" b="1" dirty="0" smtClean="0"/>
              <a:t> </a:t>
            </a:r>
            <a:r>
              <a:rPr lang="en-GB" b="1" dirty="0" err="1" smtClean="0"/>
              <a:t>individuales</a:t>
            </a:r>
            <a:r>
              <a:rPr lang="en-GB" b="1" dirty="0" smtClean="0"/>
              <a:t>! </a:t>
            </a:r>
            <a:r>
              <a:rPr lang="en-GB" dirty="0" smtClean="0"/>
              <a:t>¡</a:t>
            </a:r>
            <a:r>
              <a:rPr lang="en-GB" b="1" dirty="0" err="1" smtClean="0"/>
              <a:t>Yo</a:t>
            </a:r>
            <a:r>
              <a:rPr lang="en-GB" b="1" dirty="0" smtClean="0"/>
              <a:t> </a:t>
            </a:r>
            <a:r>
              <a:rPr lang="en-GB" b="1" dirty="0" err="1" smtClean="0"/>
              <a:t>prefiero</a:t>
            </a:r>
            <a:r>
              <a:rPr lang="en-GB" b="1" dirty="0" smtClean="0"/>
              <a:t> los </a:t>
            </a:r>
            <a:r>
              <a:rPr lang="en-GB" b="1" dirty="0" err="1" smtClean="0"/>
              <a:t>deportes</a:t>
            </a:r>
            <a:r>
              <a:rPr lang="en-GB" b="1" dirty="0" smtClean="0"/>
              <a:t> de </a:t>
            </a:r>
            <a:r>
              <a:rPr lang="en-GB" b="1" dirty="0" err="1" smtClean="0"/>
              <a:t>equipo</a:t>
            </a:r>
            <a:r>
              <a:rPr lang="en-GB" b="1" dirty="0" smtClean="0"/>
              <a:t>!</a:t>
            </a:r>
          </a:p>
          <a:p>
            <a:pPr marL="0" indent="0">
              <a:buNone/>
            </a:pPr>
            <a:endParaRPr lang="en-GB" b="1" dirty="0"/>
          </a:p>
          <a:p>
            <a:pPr marL="0" indent="0">
              <a:buNone/>
            </a:pPr>
            <a:r>
              <a:rPr lang="en-GB" dirty="0" smtClean="0"/>
              <a:t>Persona 2:  A </a:t>
            </a:r>
            <a:r>
              <a:rPr lang="en-GB" dirty="0" err="1" smtClean="0"/>
              <a:t>mí</a:t>
            </a:r>
            <a:r>
              <a:rPr lang="en-GB" dirty="0" smtClean="0"/>
              <a:t> me </a:t>
            </a:r>
            <a:r>
              <a:rPr lang="en-GB" dirty="0" err="1" smtClean="0"/>
              <a:t>encanta</a:t>
            </a:r>
            <a:r>
              <a:rPr lang="en-GB" dirty="0" smtClean="0"/>
              <a:t> el </a:t>
            </a:r>
            <a:r>
              <a:rPr lang="en-GB" dirty="0" err="1" smtClean="0"/>
              <a:t>tenis</a:t>
            </a:r>
            <a:r>
              <a:rPr lang="en-GB" dirty="0" smtClean="0"/>
              <a:t>.</a:t>
            </a:r>
          </a:p>
          <a:p>
            <a:pPr marL="0" indent="0">
              <a:buNone/>
            </a:pPr>
            <a:endParaRPr lang="en-GB" dirty="0"/>
          </a:p>
          <a:p>
            <a:pPr marL="0" indent="0">
              <a:buNone/>
            </a:pPr>
            <a:r>
              <a:rPr lang="en-GB" dirty="0" smtClean="0"/>
              <a:t>Persona 1: ¿El </a:t>
            </a:r>
            <a:r>
              <a:rPr lang="en-GB" dirty="0" err="1" smtClean="0"/>
              <a:t>tenis</a:t>
            </a:r>
            <a:r>
              <a:rPr lang="en-GB" dirty="0" smtClean="0"/>
              <a:t>? </a:t>
            </a:r>
            <a:r>
              <a:rPr lang="en-GB" dirty="0" err="1" smtClean="0"/>
              <a:t>Yo</a:t>
            </a:r>
            <a:r>
              <a:rPr lang="en-GB" dirty="0" smtClean="0"/>
              <a:t> </a:t>
            </a:r>
            <a:r>
              <a:rPr lang="en-GB" dirty="0" err="1" smtClean="0"/>
              <a:t>prefiero</a:t>
            </a:r>
            <a:r>
              <a:rPr lang="en-GB" dirty="0" smtClean="0"/>
              <a:t> el hockey.</a:t>
            </a:r>
            <a:endParaRPr lang="en-GB" dirty="0"/>
          </a:p>
          <a:p>
            <a:pPr marL="0" indent="0">
              <a:buNone/>
            </a:pPr>
            <a:endParaRPr lang="en-GB" dirty="0"/>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6484" y="1335494"/>
            <a:ext cx="1112912" cy="111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16632"/>
            <a:ext cx="1587511" cy="1584176"/>
          </a:xfrm>
          <a:prstGeom prst="rect">
            <a:avLst/>
          </a:prstGeom>
        </p:spPr>
      </p:pic>
      <p:sp>
        <p:nvSpPr>
          <p:cNvPr id="5" name="Rounded Rectangle 4"/>
          <p:cNvSpPr/>
          <p:nvPr/>
        </p:nvSpPr>
        <p:spPr>
          <a:xfrm>
            <a:off x="323528" y="4365104"/>
            <a:ext cx="8352928" cy="1800200"/>
          </a:xfrm>
          <a:prstGeom prst="roundRect">
            <a:avLst/>
          </a:prstGeom>
          <a:solidFill>
            <a:srgbClr val="FFFFF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6638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13912443"/>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r>
                        <a:rPr lang="en-US" sz="2800" b="1" dirty="0" err="1" smtClean="0">
                          <a:solidFill>
                            <a:schemeClr val="bg1"/>
                          </a:solidFill>
                        </a:rPr>
                        <a:t>Programme</a:t>
                      </a:r>
                      <a:endParaRPr lang="en-US"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830" y="257950"/>
            <a:ext cx="966498" cy="42303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9363" y="232883"/>
            <a:ext cx="739329" cy="473170"/>
          </a:xfrm>
          <a:prstGeom prst="rect">
            <a:avLst/>
          </a:prstGeom>
        </p:spPr>
      </p:pic>
      <p:sp>
        <p:nvSpPr>
          <p:cNvPr id="2" name="Rectangle 1"/>
          <p:cNvSpPr/>
          <p:nvPr/>
        </p:nvSpPr>
        <p:spPr>
          <a:xfrm>
            <a:off x="251520" y="276946"/>
            <a:ext cx="3117200" cy="369332"/>
          </a:xfrm>
          <a:prstGeom prst="rect">
            <a:avLst/>
          </a:prstGeom>
        </p:spPr>
        <p:txBody>
          <a:bodyPr wrap="none">
            <a:spAutoFit/>
          </a:bodyPr>
          <a:lstStyle/>
          <a:p>
            <a:r>
              <a:rPr lang="en-GB" b="1" dirty="0"/>
              <a:t>Comberton Village College</a:t>
            </a: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2080419432"/>
              </p:ext>
            </p:extLst>
          </p:nvPr>
        </p:nvGraphicFramePr>
        <p:xfrm>
          <a:off x="755576" y="3064832"/>
          <a:ext cx="7776864" cy="1917472"/>
        </p:xfrm>
        <a:graphic>
          <a:graphicData uri="http://schemas.openxmlformats.org/drawingml/2006/table">
            <a:tbl>
              <a:tblPr firstRow="1" bandRow="1">
                <a:tableStyleId>{5940675A-B579-460E-94D1-54222C63F5DA}</a:tableStyleId>
              </a:tblPr>
              <a:tblGrid>
                <a:gridCol w="5400600"/>
                <a:gridCol w="2376264"/>
              </a:tblGrid>
              <a:tr h="514616">
                <a:tc>
                  <a:txBody>
                    <a:bodyPr/>
                    <a:lstStyle/>
                    <a:p>
                      <a:r>
                        <a:rPr lang="en-GB" sz="2400" dirty="0" smtClean="0"/>
                        <a:t>Priorities</a:t>
                      </a:r>
                      <a:endParaRPr lang="en-GB" sz="2400" dirty="0"/>
                    </a:p>
                  </a:txBody>
                  <a:tcPr anchor="ctr"/>
                </a:tc>
                <a:tc>
                  <a:txBody>
                    <a:bodyPr/>
                    <a:lstStyle/>
                    <a:p>
                      <a:r>
                        <a:rPr lang="en-GB" sz="2400" dirty="0" smtClean="0"/>
                        <a:t>Timing</a:t>
                      </a:r>
                      <a:endParaRPr lang="en-GB" sz="2400" dirty="0"/>
                    </a:p>
                  </a:txBody>
                  <a:tcPr anchor="ctr"/>
                </a:tc>
              </a:tr>
              <a:tr h="888240">
                <a:tc>
                  <a:txBody>
                    <a:bodyPr/>
                    <a:lstStyle/>
                    <a:p>
                      <a:r>
                        <a:rPr lang="en-GB" sz="2400" dirty="0" smtClean="0"/>
                        <a:t>1   Strategies</a:t>
                      </a:r>
                      <a:r>
                        <a:rPr lang="en-GB" sz="2400" baseline="0" dirty="0" smtClean="0"/>
                        <a:t> for Speaking</a:t>
                      </a:r>
                      <a:endParaRPr lang="en-GB" sz="2400" dirty="0"/>
                    </a:p>
                  </a:txBody>
                  <a:tcPr anchor="ctr"/>
                </a:tc>
                <a:tc>
                  <a:txBody>
                    <a:bodyPr/>
                    <a:lstStyle/>
                    <a:p>
                      <a:r>
                        <a:rPr lang="en-GB" sz="2400" dirty="0" smtClean="0"/>
                        <a:t>9.10 – 10.40</a:t>
                      </a:r>
                      <a:endParaRPr lang="en-GB" sz="2400" dirty="0"/>
                    </a:p>
                  </a:txBody>
                  <a:tcPr anchor="ctr"/>
                </a:tc>
              </a:tr>
              <a:tr h="514616">
                <a:tc>
                  <a:txBody>
                    <a:bodyPr/>
                    <a:lstStyle/>
                    <a:p>
                      <a:pPr marL="342900" indent="-342900">
                        <a:buAutoNum type="arabicPlain" startAt="2"/>
                      </a:pPr>
                      <a:r>
                        <a:rPr lang="en-GB" sz="2400" dirty="0" smtClean="0"/>
                        <a:t> Strategies for Writing</a:t>
                      </a:r>
                      <a:endParaRPr lang="en-GB" sz="2400" dirty="0"/>
                    </a:p>
                  </a:txBody>
                  <a:tcPr anchor="ctr"/>
                </a:tc>
                <a:tc>
                  <a:txBody>
                    <a:bodyPr/>
                    <a:lstStyle/>
                    <a:p>
                      <a:r>
                        <a:rPr lang="en-GB" sz="2400" dirty="0" smtClean="0"/>
                        <a:t>11.15 – 12.45</a:t>
                      </a:r>
                      <a:endParaRPr lang="en-GB" sz="2400" dirty="0"/>
                    </a:p>
                  </a:txBody>
                  <a:tcPr anchor="ctr"/>
                </a:tc>
              </a:tr>
            </a:tbl>
          </a:graphicData>
        </a:graphic>
      </p:graphicFrame>
      <p:sp>
        <p:nvSpPr>
          <p:cNvPr id="9" name="Oval 8"/>
          <p:cNvSpPr/>
          <p:nvPr/>
        </p:nvSpPr>
        <p:spPr>
          <a:xfrm>
            <a:off x="1115616" y="3712904"/>
            <a:ext cx="3024336" cy="576064"/>
          </a:xfrm>
          <a:prstGeom prst="ellipse">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
        <p:nvSpPr>
          <p:cNvPr id="6" name="Rectangle 5"/>
          <p:cNvSpPr/>
          <p:nvPr/>
        </p:nvSpPr>
        <p:spPr>
          <a:xfrm>
            <a:off x="455982" y="1384291"/>
            <a:ext cx="8078982" cy="1384995"/>
          </a:xfrm>
          <a:prstGeom prst="rect">
            <a:avLst/>
          </a:prstGeom>
        </p:spPr>
        <p:txBody>
          <a:bodyPr wrap="square">
            <a:spAutoFit/>
          </a:bodyPr>
          <a:lstStyle/>
          <a:p>
            <a:pPr algn="ctr"/>
            <a:r>
              <a:rPr lang="en-GB" sz="2800" b="1" dirty="0">
                <a:latin typeface="+mn-lt"/>
              </a:rPr>
              <a:t>MFL Neighbourhood </a:t>
            </a:r>
            <a:r>
              <a:rPr lang="en-GB" sz="2800" b="1" dirty="0" smtClean="0">
                <a:latin typeface="+mn-lt"/>
              </a:rPr>
              <a:t>INSET</a:t>
            </a:r>
            <a:endParaRPr lang="fr-FR" sz="2800" dirty="0">
              <a:latin typeface="+mn-lt"/>
            </a:endParaRPr>
          </a:p>
          <a:p>
            <a:pPr algn="ctr"/>
            <a:r>
              <a:rPr lang="en-GB" sz="2800" b="1" dirty="0">
                <a:latin typeface="+mn-lt"/>
              </a:rPr>
              <a:t>Friday 1</a:t>
            </a:r>
            <a:r>
              <a:rPr lang="en-GB" sz="2800" b="1" baseline="30000" dirty="0">
                <a:latin typeface="+mn-lt"/>
              </a:rPr>
              <a:t>st</a:t>
            </a:r>
            <a:r>
              <a:rPr lang="en-GB" sz="2800" b="1" dirty="0">
                <a:latin typeface="+mn-lt"/>
              </a:rPr>
              <a:t> March </a:t>
            </a:r>
            <a:r>
              <a:rPr lang="en-GB" sz="2800" b="1" dirty="0" smtClean="0">
                <a:latin typeface="+mn-lt"/>
              </a:rPr>
              <a:t>2013</a:t>
            </a:r>
            <a:br>
              <a:rPr lang="en-GB" sz="2800" b="1" dirty="0" smtClean="0">
                <a:latin typeface="+mn-lt"/>
              </a:rPr>
            </a:br>
            <a:r>
              <a:rPr lang="en-GB" sz="2800" b="1" dirty="0" err="1" smtClean="0">
                <a:latin typeface="+mn-lt"/>
              </a:rPr>
              <a:t>Darrick</a:t>
            </a:r>
            <a:r>
              <a:rPr lang="en-GB" sz="2800" b="1" dirty="0" smtClean="0">
                <a:latin typeface="+mn-lt"/>
              </a:rPr>
              <a:t> </a:t>
            </a:r>
            <a:r>
              <a:rPr lang="en-GB" sz="2800" b="1" dirty="0">
                <a:latin typeface="+mn-lt"/>
              </a:rPr>
              <a:t>Wood School</a:t>
            </a:r>
            <a:endParaRPr lang="fr-FR" sz="2800" dirty="0">
              <a:latin typeface="+mn-lt"/>
            </a:endParaRPr>
          </a:p>
        </p:txBody>
      </p:sp>
    </p:spTree>
    <p:extLst>
      <p:ext uri="{BB962C8B-B14F-4D97-AF65-F5344CB8AC3E}">
        <p14:creationId xmlns:p14="http://schemas.microsoft.com/office/powerpoint/2010/main" val="146317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¡Un </a:t>
            </a:r>
            <a:r>
              <a:rPr lang="en-GB" b="1" dirty="0" err="1" smtClean="0"/>
              <a:t>poco</a:t>
            </a:r>
            <a:r>
              <a:rPr lang="en-GB" b="1" dirty="0" smtClean="0"/>
              <a:t> de </a:t>
            </a:r>
            <a:r>
              <a:rPr lang="en-GB" b="1" dirty="0" err="1" smtClean="0"/>
              <a:t>teatro</a:t>
            </a:r>
            <a:r>
              <a:rPr lang="en-GB" b="1" dirty="0" smtClean="0"/>
              <a:t>!</a:t>
            </a:r>
            <a:endParaRPr lang="en-GB" b="1" dirty="0"/>
          </a:p>
        </p:txBody>
      </p:sp>
      <p:sp>
        <p:nvSpPr>
          <p:cNvPr id="3" name="Content Placeholder 2"/>
          <p:cNvSpPr>
            <a:spLocks noGrp="1"/>
          </p:cNvSpPr>
          <p:nvPr>
            <p:ph idx="1"/>
          </p:nvPr>
        </p:nvSpPr>
        <p:spPr/>
        <p:txBody>
          <a:bodyPr/>
          <a:lstStyle/>
          <a:p>
            <a:pPr marL="0" indent="0">
              <a:buNone/>
            </a:pPr>
            <a:r>
              <a:rPr lang="en-GB" dirty="0" smtClean="0"/>
              <a:t>Persona 1:  </a:t>
            </a:r>
            <a:r>
              <a:rPr lang="en-GB" b="1" dirty="0" smtClean="0"/>
              <a:t>¿</a:t>
            </a:r>
            <a:r>
              <a:rPr lang="en-GB" b="1" dirty="0" err="1" smtClean="0"/>
              <a:t>Qué</a:t>
            </a:r>
            <a:r>
              <a:rPr lang="en-GB" b="1" dirty="0" smtClean="0"/>
              <a:t> </a:t>
            </a:r>
            <a:r>
              <a:rPr lang="en-GB" b="1" dirty="0" err="1" smtClean="0"/>
              <a:t>significa</a:t>
            </a:r>
            <a:r>
              <a:rPr lang="en-GB" b="1" dirty="0" smtClean="0"/>
              <a:t> </a:t>
            </a:r>
            <a:r>
              <a:rPr lang="en-GB" b="1" dirty="0" err="1" smtClean="0"/>
              <a:t>realmente</a:t>
            </a:r>
            <a:r>
              <a:rPr lang="en-GB" b="1" dirty="0" smtClean="0"/>
              <a:t> la </a:t>
            </a:r>
            <a:r>
              <a:rPr lang="en-GB" b="1" dirty="0" err="1" smtClean="0"/>
              <a:t>educación</a:t>
            </a:r>
            <a:r>
              <a:rPr lang="en-GB" b="1" dirty="0" smtClean="0"/>
              <a:t>?</a:t>
            </a:r>
            <a:r>
              <a:rPr lang="en-GB" dirty="0" smtClean="0"/>
              <a:t/>
            </a:r>
            <a:br>
              <a:rPr lang="en-GB" dirty="0" smtClean="0"/>
            </a:br>
            <a:r>
              <a:rPr lang="en-GB" dirty="0" smtClean="0"/>
              <a:t/>
            </a:r>
            <a:br>
              <a:rPr lang="en-GB" dirty="0" smtClean="0"/>
            </a:br>
            <a:r>
              <a:rPr lang="en-GB" dirty="0" smtClean="0"/>
              <a:t>Persona 2: </a:t>
            </a:r>
            <a:r>
              <a:rPr lang="en-GB" b="1" dirty="0" err="1" smtClean="0"/>
              <a:t>Pues</a:t>
            </a:r>
            <a:r>
              <a:rPr lang="en-GB" b="1" dirty="0" smtClean="0"/>
              <a:t> hombre, son los </a:t>
            </a:r>
            <a:r>
              <a:rPr lang="en-GB" b="1" dirty="0" err="1" smtClean="0"/>
              <a:t>estudios</a:t>
            </a:r>
            <a:r>
              <a:rPr lang="en-GB" b="1" dirty="0" smtClean="0"/>
              <a:t>, no?</a:t>
            </a:r>
            <a:br>
              <a:rPr lang="en-GB" b="1" dirty="0" smtClean="0"/>
            </a:br>
            <a:r>
              <a:rPr lang="en-GB" dirty="0" smtClean="0"/>
              <a:t/>
            </a:r>
            <a:br>
              <a:rPr lang="en-GB" dirty="0" smtClean="0"/>
            </a:br>
            <a:r>
              <a:rPr lang="en-GB" dirty="0" smtClean="0"/>
              <a:t>Persona 1: </a:t>
            </a:r>
            <a:r>
              <a:rPr lang="en-GB" b="1" dirty="0" err="1" smtClean="0"/>
              <a:t>Sí</a:t>
            </a:r>
            <a:r>
              <a:rPr lang="en-GB" b="1" dirty="0" smtClean="0"/>
              <a:t>, </a:t>
            </a:r>
            <a:r>
              <a:rPr lang="en-GB" b="1" dirty="0" err="1" smtClean="0"/>
              <a:t>claro</a:t>
            </a:r>
            <a:r>
              <a:rPr lang="en-GB" b="1" dirty="0" smtClean="0"/>
              <a:t>.  </a:t>
            </a:r>
            <a:r>
              <a:rPr lang="en-GB" b="1" dirty="0" err="1" smtClean="0"/>
              <a:t>Pero</a:t>
            </a:r>
            <a:r>
              <a:rPr lang="en-GB" b="1" dirty="0" smtClean="0"/>
              <a:t> </a:t>
            </a:r>
            <a:r>
              <a:rPr lang="en-GB" b="1" dirty="0" err="1" smtClean="0"/>
              <a:t>también</a:t>
            </a:r>
            <a:r>
              <a:rPr lang="en-GB" b="1" dirty="0" smtClean="0"/>
              <a:t> se </a:t>
            </a:r>
            <a:r>
              <a:rPr lang="en-GB" b="1" dirty="0" err="1" smtClean="0"/>
              <a:t>trata</a:t>
            </a:r>
            <a:r>
              <a:rPr lang="en-GB" b="1" dirty="0" smtClean="0"/>
              <a:t> de los </a:t>
            </a:r>
            <a:r>
              <a:rPr lang="en-GB" b="1" dirty="0" err="1" smtClean="0"/>
              <a:t>buenos</a:t>
            </a:r>
            <a:r>
              <a:rPr lang="en-GB" b="1" dirty="0" smtClean="0"/>
              <a:t> </a:t>
            </a:r>
            <a:r>
              <a:rPr lang="en-GB" b="1" dirty="0" err="1" smtClean="0"/>
              <a:t>modales</a:t>
            </a:r>
            <a:r>
              <a:rPr lang="en-GB" b="1" dirty="0" smtClean="0"/>
              <a:t>.</a:t>
            </a:r>
            <a:endParaRPr lang="en-GB" b="1" dirty="0"/>
          </a:p>
        </p:txBody>
      </p:sp>
    </p:spTree>
    <p:extLst>
      <p:ext uri="{BB962C8B-B14F-4D97-AF65-F5344CB8AC3E}">
        <p14:creationId xmlns:p14="http://schemas.microsoft.com/office/powerpoint/2010/main" val="882622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82891782"/>
              </p:ext>
            </p:extLst>
          </p:nvPr>
        </p:nvGraphicFramePr>
        <p:xfrm>
          <a:off x="179512" y="188640"/>
          <a:ext cx="8856984" cy="6480721"/>
        </p:xfrm>
        <a:graphic>
          <a:graphicData uri="http://schemas.openxmlformats.org/drawingml/2006/table">
            <a:tbl>
              <a:tblPr firstRow="1" bandRow="1">
                <a:tableStyleId>{5940675A-B579-460E-94D1-54222C63F5DA}</a:tableStyleId>
              </a:tblPr>
              <a:tblGrid>
                <a:gridCol w="8856984"/>
              </a:tblGrid>
              <a:tr h="615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t>Comberton Village College</a:t>
                      </a:r>
                      <a:endParaRPr lang="en-US" sz="2400" b="1" dirty="0" smtClean="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17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6053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3158">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3:  Choral gap-fills</a:t>
            </a:r>
            <a:endParaRPr lang="en-US" sz="2800" b="1" dirty="0">
              <a:solidFill>
                <a:srgbClr val="002060"/>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975775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99392"/>
            <a:ext cx="8712968" cy="6740307"/>
          </a:xfrm>
          <a:prstGeom prst="rect">
            <a:avLst/>
          </a:prstGeom>
          <a:noFill/>
        </p:spPr>
        <p:txBody>
          <a:bodyPr wrap="square" rtlCol="0">
            <a:spAutoFit/>
          </a:bodyPr>
          <a:lstStyle/>
          <a:p>
            <a:pPr>
              <a:lnSpc>
                <a:spcPct val="300000"/>
              </a:lnSpc>
            </a:pPr>
            <a:r>
              <a:rPr lang="en-GB" sz="2400" b="1" dirty="0" smtClean="0">
                <a:latin typeface="+mn-lt"/>
              </a:rPr>
              <a:t>En mi </a:t>
            </a:r>
            <a:r>
              <a:rPr lang="en-GB" sz="2400" b="1" dirty="0" err="1" smtClean="0">
                <a:latin typeface="+mn-lt"/>
              </a:rPr>
              <a:t>tiempo</a:t>
            </a:r>
            <a:r>
              <a:rPr lang="en-GB" sz="2400" b="1" dirty="0" smtClean="0">
                <a:latin typeface="+mn-lt"/>
              </a:rPr>
              <a:t> </a:t>
            </a:r>
            <a:r>
              <a:rPr lang="en-GB" sz="2400" b="1" dirty="0" err="1" smtClean="0">
                <a:latin typeface="+mn-lt"/>
              </a:rPr>
              <a:t>libre</a:t>
            </a:r>
            <a:r>
              <a:rPr lang="en-GB" sz="2400" b="1" dirty="0" smtClean="0">
                <a:latin typeface="+mn-lt"/>
              </a:rPr>
              <a:t> me </a:t>
            </a:r>
            <a:r>
              <a:rPr lang="en-GB" sz="2400" b="1" dirty="0" err="1" smtClean="0">
                <a:latin typeface="+mn-lt"/>
              </a:rPr>
              <a:t>gusta</a:t>
            </a:r>
            <a:r>
              <a:rPr lang="en-GB" sz="2400" b="1" dirty="0" smtClean="0">
                <a:latin typeface="+mn-lt"/>
              </a:rPr>
              <a:t>	___________al </a:t>
            </a:r>
            <a:r>
              <a:rPr lang="en-GB" sz="2400" b="1" dirty="0" err="1" smtClean="0">
                <a:latin typeface="+mn-lt"/>
              </a:rPr>
              <a:t>fútbol</a:t>
            </a:r>
            <a:r>
              <a:rPr lang="en-GB" sz="2400" b="1" dirty="0" smtClean="0">
                <a:latin typeface="+mn-lt"/>
              </a:rPr>
              <a:t>.  Lo ________ </a:t>
            </a:r>
            <a:r>
              <a:rPr lang="en-GB" sz="2400" b="1" dirty="0" err="1" smtClean="0">
                <a:latin typeface="+mn-lt"/>
              </a:rPr>
              <a:t>normalmente</a:t>
            </a:r>
            <a:r>
              <a:rPr lang="en-GB" sz="2400" b="1" dirty="0" smtClean="0">
                <a:latin typeface="+mn-lt"/>
              </a:rPr>
              <a:t> los </a:t>
            </a:r>
            <a:r>
              <a:rPr lang="en-GB" sz="2400" b="1" dirty="0" err="1" smtClean="0">
                <a:latin typeface="+mn-lt"/>
              </a:rPr>
              <a:t>martes</a:t>
            </a:r>
            <a:r>
              <a:rPr lang="en-GB" sz="2400" b="1" dirty="0" smtClean="0">
                <a:latin typeface="+mn-lt"/>
              </a:rPr>
              <a:t> en el </a:t>
            </a:r>
            <a:r>
              <a:rPr lang="en-GB" sz="2400" b="1" dirty="0" err="1" smtClean="0">
                <a:latin typeface="+mn-lt"/>
              </a:rPr>
              <a:t>colegio</a:t>
            </a:r>
            <a:r>
              <a:rPr lang="en-GB" sz="2400" b="1" dirty="0" smtClean="0">
                <a:latin typeface="+mn-lt"/>
              </a:rPr>
              <a:t>.  </a:t>
            </a:r>
            <a:r>
              <a:rPr lang="en-GB" sz="2400" b="1" dirty="0" err="1" smtClean="0">
                <a:latin typeface="+mn-lt"/>
              </a:rPr>
              <a:t>También</a:t>
            </a:r>
            <a:r>
              <a:rPr lang="en-GB" sz="2400" b="1" dirty="0" smtClean="0">
                <a:latin typeface="+mn-lt"/>
              </a:rPr>
              <a:t> _________los fines de </a:t>
            </a:r>
            <a:r>
              <a:rPr lang="en-GB" sz="2400" b="1" dirty="0" err="1" smtClean="0">
                <a:latin typeface="+mn-lt"/>
              </a:rPr>
              <a:t>semana</a:t>
            </a:r>
            <a:r>
              <a:rPr lang="en-GB" sz="2400" b="1" dirty="0" smtClean="0">
                <a:latin typeface="+mn-lt"/>
              </a:rPr>
              <a:t> con </a:t>
            </a:r>
            <a:r>
              <a:rPr lang="en-GB" sz="2400" b="1" dirty="0" err="1" smtClean="0">
                <a:latin typeface="+mn-lt"/>
              </a:rPr>
              <a:t>mis</a:t>
            </a:r>
            <a:r>
              <a:rPr lang="en-GB" sz="2400" b="1" dirty="0" smtClean="0">
                <a:latin typeface="+mn-lt"/>
              </a:rPr>
              <a:t> amigos en el </a:t>
            </a:r>
            <a:r>
              <a:rPr lang="en-GB" sz="2400" b="1" dirty="0" err="1" smtClean="0">
                <a:latin typeface="+mn-lt"/>
              </a:rPr>
              <a:t>parque</a:t>
            </a:r>
            <a:r>
              <a:rPr lang="en-GB" sz="2400" b="1" dirty="0" smtClean="0">
                <a:latin typeface="+mn-lt"/>
              </a:rPr>
              <a:t>.  El fin de </a:t>
            </a:r>
            <a:r>
              <a:rPr lang="en-GB" sz="2400" b="1" dirty="0" err="1" smtClean="0">
                <a:latin typeface="+mn-lt"/>
              </a:rPr>
              <a:t>semana</a:t>
            </a:r>
            <a:r>
              <a:rPr lang="en-GB" sz="2400" b="1" dirty="0" smtClean="0">
                <a:latin typeface="+mn-lt"/>
              </a:rPr>
              <a:t> </a:t>
            </a:r>
            <a:r>
              <a:rPr lang="en-GB" sz="2400" b="1" dirty="0" err="1" smtClean="0">
                <a:latin typeface="+mn-lt"/>
              </a:rPr>
              <a:t>pasado</a:t>
            </a:r>
            <a:r>
              <a:rPr lang="en-GB" sz="2400" b="1" dirty="0" smtClean="0">
                <a:latin typeface="+mn-lt"/>
              </a:rPr>
              <a:t>, no ________	</a:t>
            </a:r>
            <a:r>
              <a:rPr lang="en-GB" sz="2400" b="1" dirty="0" err="1" smtClean="0">
                <a:latin typeface="+mn-lt"/>
              </a:rPr>
              <a:t>porque</a:t>
            </a:r>
            <a:r>
              <a:rPr lang="en-GB" sz="2400" b="1" dirty="0" smtClean="0">
                <a:latin typeface="+mn-lt"/>
              </a:rPr>
              <a:t> ________a </a:t>
            </a:r>
            <a:r>
              <a:rPr lang="en-GB" sz="2400" b="1" dirty="0" err="1" smtClean="0">
                <a:latin typeface="+mn-lt"/>
              </a:rPr>
              <a:t>Londres</a:t>
            </a:r>
            <a:r>
              <a:rPr lang="en-GB" sz="2400" b="1" dirty="0" smtClean="0">
                <a:latin typeface="+mn-lt"/>
              </a:rPr>
              <a:t> </a:t>
            </a:r>
            <a:r>
              <a:rPr lang="en-GB" sz="2400" b="1" dirty="0" err="1" smtClean="0">
                <a:latin typeface="+mn-lt"/>
              </a:rPr>
              <a:t>para</a:t>
            </a:r>
            <a:r>
              <a:rPr lang="en-GB" sz="2400" b="1" dirty="0" smtClean="0">
                <a:latin typeface="+mn-lt"/>
              </a:rPr>
              <a:t> </a:t>
            </a:r>
            <a:r>
              <a:rPr lang="en-GB" sz="2400" b="1" dirty="0" err="1" smtClean="0">
                <a:latin typeface="+mn-lt"/>
              </a:rPr>
              <a:t>ver</a:t>
            </a:r>
            <a:r>
              <a:rPr lang="en-GB" sz="2400" b="1" dirty="0" smtClean="0">
                <a:latin typeface="+mn-lt"/>
              </a:rPr>
              <a:t> un </a:t>
            </a:r>
            <a:r>
              <a:rPr lang="en-GB" sz="2400" b="1" dirty="0" err="1" smtClean="0">
                <a:latin typeface="+mn-lt"/>
              </a:rPr>
              <a:t>partido</a:t>
            </a:r>
            <a:r>
              <a:rPr lang="en-GB" sz="2400" b="1" dirty="0" smtClean="0">
                <a:latin typeface="+mn-lt"/>
              </a:rPr>
              <a:t> de Arsenal. ¡___________</a:t>
            </a:r>
            <a:r>
              <a:rPr lang="en-GB" sz="2400" b="1" dirty="0" err="1" smtClean="0">
                <a:latin typeface="+mn-lt"/>
              </a:rPr>
              <a:t>bomba</a:t>
            </a:r>
            <a:r>
              <a:rPr lang="en-GB" sz="2400" b="1" dirty="0" smtClean="0">
                <a:latin typeface="+mn-lt"/>
              </a:rPr>
              <a:t>!  El </a:t>
            </a:r>
            <a:r>
              <a:rPr lang="en-GB" sz="2400" b="1" dirty="0" err="1" smtClean="0">
                <a:latin typeface="+mn-lt"/>
              </a:rPr>
              <a:t>próximo</a:t>
            </a:r>
            <a:r>
              <a:rPr lang="en-GB" sz="2400" b="1" dirty="0" smtClean="0">
                <a:latin typeface="+mn-lt"/>
              </a:rPr>
              <a:t> fin de </a:t>
            </a:r>
            <a:r>
              <a:rPr lang="en-GB" sz="2400" b="1" dirty="0" err="1" smtClean="0">
                <a:latin typeface="+mn-lt"/>
              </a:rPr>
              <a:t>semana</a:t>
            </a:r>
            <a:r>
              <a:rPr lang="en-GB" sz="2400" b="1" dirty="0" smtClean="0">
                <a:latin typeface="+mn-lt"/>
              </a:rPr>
              <a:t>_____________ al </a:t>
            </a:r>
            <a:r>
              <a:rPr lang="en-GB" sz="2400" b="1" dirty="0" err="1" smtClean="0">
                <a:latin typeface="+mn-lt"/>
              </a:rPr>
              <a:t>fútbol</a:t>
            </a:r>
            <a:r>
              <a:rPr lang="en-GB" sz="2400" b="1" dirty="0" smtClean="0">
                <a:latin typeface="+mn-lt"/>
              </a:rPr>
              <a:t> </a:t>
            </a:r>
            <a:r>
              <a:rPr lang="en-GB" sz="2400" b="1" dirty="0" err="1" smtClean="0">
                <a:latin typeface="+mn-lt"/>
              </a:rPr>
              <a:t>otra</a:t>
            </a:r>
            <a:r>
              <a:rPr lang="en-GB" sz="2400" b="1" dirty="0" smtClean="0">
                <a:latin typeface="+mn-lt"/>
              </a:rPr>
              <a:t> </a:t>
            </a:r>
            <a:r>
              <a:rPr lang="en-GB" sz="2400" b="1" dirty="0" err="1" smtClean="0">
                <a:latin typeface="+mn-lt"/>
              </a:rPr>
              <a:t>vez</a:t>
            </a:r>
            <a:r>
              <a:rPr lang="en-GB" sz="2400" b="1" dirty="0" smtClean="0">
                <a:latin typeface="+mn-lt"/>
              </a:rPr>
              <a:t> con </a:t>
            </a:r>
            <a:r>
              <a:rPr lang="en-GB" sz="2400" b="1" dirty="0" err="1" smtClean="0">
                <a:latin typeface="+mn-lt"/>
              </a:rPr>
              <a:t>mis</a:t>
            </a:r>
            <a:r>
              <a:rPr lang="en-GB" sz="2400" b="1" dirty="0" smtClean="0">
                <a:latin typeface="+mn-lt"/>
              </a:rPr>
              <a:t> amigos.</a:t>
            </a:r>
            <a:endParaRPr lang="en-GB" sz="2400" b="1" dirty="0">
              <a:latin typeface="+mn-lt"/>
            </a:endParaRPr>
          </a:p>
        </p:txBody>
      </p:sp>
      <p:sp>
        <p:nvSpPr>
          <p:cNvPr id="4" name="TextBox 3"/>
          <p:cNvSpPr txBox="1"/>
          <p:nvPr/>
        </p:nvSpPr>
        <p:spPr>
          <a:xfrm>
            <a:off x="4283968" y="323672"/>
            <a:ext cx="1584176" cy="523220"/>
          </a:xfrm>
          <a:prstGeom prst="rect">
            <a:avLst/>
          </a:prstGeom>
          <a:noFill/>
        </p:spPr>
        <p:txBody>
          <a:bodyPr wrap="square" rtlCol="0">
            <a:spAutoFit/>
          </a:bodyPr>
          <a:lstStyle/>
          <a:p>
            <a:pPr algn="ctr"/>
            <a:r>
              <a:rPr lang="en-GB" sz="2800" b="1" dirty="0" err="1" smtClean="0">
                <a:solidFill>
                  <a:srgbClr val="0066FF"/>
                </a:solidFill>
              </a:rPr>
              <a:t>jugar</a:t>
            </a:r>
            <a:endParaRPr lang="en-GB" sz="2800" b="1" dirty="0">
              <a:solidFill>
                <a:srgbClr val="0066FF"/>
              </a:solidFill>
            </a:endParaRPr>
          </a:p>
        </p:txBody>
      </p:sp>
      <p:sp>
        <p:nvSpPr>
          <p:cNvPr id="5" name="TextBox 4"/>
          <p:cNvSpPr txBox="1"/>
          <p:nvPr/>
        </p:nvSpPr>
        <p:spPr>
          <a:xfrm>
            <a:off x="7380312" y="332656"/>
            <a:ext cx="1584176" cy="523220"/>
          </a:xfrm>
          <a:prstGeom prst="rect">
            <a:avLst/>
          </a:prstGeom>
          <a:noFill/>
        </p:spPr>
        <p:txBody>
          <a:bodyPr wrap="square" rtlCol="0">
            <a:spAutoFit/>
          </a:bodyPr>
          <a:lstStyle/>
          <a:p>
            <a:pPr algn="ctr"/>
            <a:r>
              <a:rPr lang="en-GB" sz="2800" b="1" dirty="0" err="1" smtClean="0">
                <a:solidFill>
                  <a:srgbClr val="0066FF"/>
                </a:solidFill>
              </a:rPr>
              <a:t>juego</a:t>
            </a:r>
            <a:endParaRPr lang="en-GB" sz="2800" b="1" dirty="0">
              <a:solidFill>
                <a:srgbClr val="0066FF"/>
              </a:solidFill>
            </a:endParaRPr>
          </a:p>
        </p:txBody>
      </p:sp>
      <p:sp>
        <p:nvSpPr>
          <p:cNvPr id="6" name="TextBox 5"/>
          <p:cNvSpPr txBox="1"/>
          <p:nvPr/>
        </p:nvSpPr>
        <p:spPr>
          <a:xfrm>
            <a:off x="6444208" y="1412776"/>
            <a:ext cx="1584176" cy="523220"/>
          </a:xfrm>
          <a:prstGeom prst="rect">
            <a:avLst/>
          </a:prstGeom>
          <a:noFill/>
        </p:spPr>
        <p:txBody>
          <a:bodyPr wrap="square" rtlCol="0">
            <a:spAutoFit/>
          </a:bodyPr>
          <a:lstStyle/>
          <a:p>
            <a:pPr algn="ctr"/>
            <a:r>
              <a:rPr lang="en-GB" sz="2800" b="1" dirty="0" err="1" smtClean="0">
                <a:solidFill>
                  <a:srgbClr val="0066FF"/>
                </a:solidFill>
              </a:rPr>
              <a:t>juego</a:t>
            </a:r>
            <a:endParaRPr lang="en-GB" sz="2800" b="1" dirty="0">
              <a:solidFill>
                <a:srgbClr val="0066FF"/>
              </a:solidFill>
            </a:endParaRPr>
          </a:p>
        </p:txBody>
      </p:sp>
      <p:sp>
        <p:nvSpPr>
          <p:cNvPr id="7" name="TextBox 6"/>
          <p:cNvSpPr txBox="1"/>
          <p:nvPr/>
        </p:nvSpPr>
        <p:spPr>
          <a:xfrm>
            <a:off x="1619672" y="3573016"/>
            <a:ext cx="1584176" cy="523220"/>
          </a:xfrm>
          <a:prstGeom prst="rect">
            <a:avLst/>
          </a:prstGeom>
          <a:noFill/>
        </p:spPr>
        <p:txBody>
          <a:bodyPr wrap="square" rtlCol="0">
            <a:spAutoFit/>
          </a:bodyPr>
          <a:lstStyle/>
          <a:p>
            <a:pPr algn="ctr"/>
            <a:r>
              <a:rPr lang="en-GB" sz="2800" b="1" dirty="0" err="1" smtClean="0">
                <a:solidFill>
                  <a:srgbClr val="0066FF"/>
                </a:solidFill>
              </a:rPr>
              <a:t>jugué</a:t>
            </a:r>
            <a:endParaRPr lang="en-GB" sz="2800" b="1" dirty="0">
              <a:solidFill>
                <a:srgbClr val="0066FF"/>
              </a:solidFill>
            </a:endParaRPr>
          </a:p>
        </p:txBody>
      </p:sp>
      <p:sp>
        <p:nvSpPr>
          <p:cNvPr id="8" name="TextBox 7"/>
          <p:cNvSpPr txBox="1"/>
          <p:nvPr/>
        </p:nvSpPr>
        <p:spPr>
          <a:xfrm>
            <a:off x="3851920" y="3573016"/>
            <a:ext cx="1584176" cy="523220"/>
          </a:xfrm>
          <a:prstGeom prst="rect">
            <a:avLst/>
          </a:prstGeom>
          <a:noFill/>
        </p:spPr>
        <p:txBody>
          <a:bodyPr wrap="square" rtlCol="0">
            <a:spAutoFit/>
          </a:bodyPr>
          <a:lstStyle/>
          <a:p>
            <a:pPr algn="ctr"/>
            <a:r>
              <a:rPr lang="en-GB" sz="2800" b="1" dirty="0" err="1" smtClean="0">
                <a:solidFill>
                  <a:srgbClr val="0066FF"/>
                </a:solidFill>
              </a:rPr>
              <a:t>fui</a:t>
            </a:r>
            <a:endParaRPr lang="en-GB" sz="2800" b="1" dirty="0">
              <a:solidFill>
                <a:srgbClr val="0066FF"/>
              </a:solidFill>
            </a:endParaRPr>
          </a:p>
        </p:txBody>
      </p:sp>
      <p:sp>
        <p:nvSpPr>
          <p:cNvPr id="9" name="TextBox 8"/>
          <p:cNvSpPr txBox="1"/>
          <p:nvPr/>
        </p:nvSpPr>
        <p:spPr>
          <a:xfrm>
            <a:off x="2627784" y="4797152"/>
            <a:ext cx="2664296" cy="461665"/>
          </a:xfrm>
          <a:prstGeom prst="rect">
            <a:avLst/>
          </a:prstGeom>
          <a:noFill/>
        </p:spPr>
        <p:txBody>
          <a:bodyPr wrap="square" rtlCol="0">
            <a:spAutoFit/>
          </a:bodyPr>
          <a:lstStyle/>
          <a:p>
            <a:pPr algn="ctr"/>
            <a:r>
              <a:rPr lang="en-GB" sz="2400" b="1" dirty="0" smtClean="0">
                <a:solidFill>
                  <a:srgbClr val="0066FF"/>
                </a:solidFill>
              </a:rPr>
              <a:t>Me lo </a:t>
            </a:r>
            <a:r>
              <a:rPr lang="en-GB" sz="2400" b="1" dirty="0" err="1" smtClean="0">
                <a:solidFill>
                  <a:srgbClr val="0066FF"/>
                </a:solidFill>
              </a:rPr>
              <a:t>pasé</a:t>
            </a:r>
            <a:endParaRPr lang="en-GB" sz="2400" b="1" dirty="0">
              <a:solidFill>
                <a:srgbClr val="0066FF"/>
              </a:solidFill>
            </a:endParaRPr>
          </a:p>
        </p:txBody>
      </p:sp>
      <p:sp>
        <p:nvSpPr>
          <p:cNvPr id="10" name="TextBox 9"/>
          <p:cNvSpPr txBox="1"/>
          <p:nvPr/>
        </p:nvSpPr>
        <p:spPr>
          <a:xfrm>
            <a:off x="1331640" y="5868094"/>
            <a:ext cx="2304256" cy="523220"/>
          </a:xfrm>
          <a:prstGeom prst="rect">
            <a:avLst/>
          </a:prstGeom>
          <a:noFill/>
        </p:spPr>
        <p:txBody>
          <a:bodyPr wrap="square" rtlCol="0">
            <a:spAutoFit/>
          </a:bodyPr>
          <a:lstStyle/>
          <a:p>
            <a:pPr algn="ctr"/>
            <a:r>
              <a:rPr lang="en-GB" sz="2800" b="1" dirty="0" err="1">
                <a:solidFill>
                  <a:srgbClr val="0066FF"/>
                </a:solidFill>
              </a:rPr>
              <a:t>v</a:t>
            </a:r>
            <a:r>
              <a:rPr lang="en-GB" sz="2800" b="1" dirty="0" err="1" smtClean="0">
                <a:solidFill>
                  <a:srgbClr val="0066FF"/>
                </a:solidFill>
              </a:rPr>
              <a:t>oy</a:t>
            </a:r>
            <a:r>
              <a:rPr lang="en-GB" sz="2800" b="1" dirty="0" smtClean="0">
                <a:solidFill>
                  <a:srgbClr val="0066FF"/>
                </a:solidFill>
              </a:rPr>
              <a:t> a </a:t>
            </a:r>
            <a:r>
              <a:rPr lang="en-GB" sz="2800" b="1" dirty="0" err="1" smtClean="0">
                <a:solidFill>
                  <a:srgbClr val="0066FF"/>
                </a:solidFill>
              </a:rPr>
              <a:t>jugar</a:t>
            </a:r>
            <a:endParaRPr lang="en-GB" sz="2800" b="1" dirty="0">
              <a:solidFill>
                <a:srgbClr val="0066FF"/>
              </a:solidFill>
            </a:endParaRPr>
          </a:p>
        </p:txBody>
      </p:sp>
    </p:spTree>
    <p:extLst>
      <p:ext uri="{BB962C8B-B14F-4D97-AF65-F5344CB8AC3E}">
        <p14:creationId xmlns:p14="http://schemas.microsoft.com/office/powerpoint/2010/main" val="280253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88640"/>
            <a:ext cx="8424936" cy="5262979"/>
          </a:xfrm>
          <a:prstGeom prst="rect">
            <a:avLst/>
          </a:prstGeom>
          <a:noFill/>
        </p:spPr>
        <p:txBody>
          <a:bodyPr wrap="square" rtlCol="0">
            <a:spAutoFit/>
          </a:bodyPr>
          <a:lstStyle/>
          <a:p>
            <a:pPr>
              <a:lnSpc>
                <a:spcPct val="200000"/>
              </a:lnSpc>
            </a:pPr>
            <a:r>
              <a:rPr lang="en-GB" sz="2400" dirty="0" smtClean="0">
                <a:latin typeface="+mn-lt"/>
              </a:rPr>
              <a:t> - ¿</a:t>
            </a:r>
            <a:r>
              <a:rPr lang="en-GB" sz="2400" b="1" dirty="0" err="1" smtClean="0">
                <a:latin typeface="+mn-lt"/>
              </a:rPr>
              <a:t>Qué</a:t>
            </a:r>
            <a:r>
              <a:rPr lang="en-GB" sz="2400" b="1" dirty="0" smtClean="0">
                <a:latin typeface="+mn-lt"/>
              </a:rPr>
              <a:t> </a:t>
            </a:r>
            <a:r>
              <a:rPr lang="en-GB" sz="2400" b="1" dirty="0" err="1" smtClean="0">
                <a:latin typeface="+mn-lt"/>
              </a:rPr>
              <a:t>más</a:t>
            </a:r>
            <a:r>
              <a:rPr lang="en-GB" sz="2400" b="1" dirty="0" smtClean="0">
                <a:latin typeface="+mn-lt"/>
              </a:rPr>
              <a:t> </a:t>
            </a:r>
            <a:r>
              <a:rPr lang="en-GB" sz="2400" b="1" dirty="0" err="1" smtClean="0">
                <a:latin typeface="+mn-lt"/>
              </a:rPr>
              <a:t>haces</a:t>
            </a:r>
            <a:r>
              <a:rPr lang="en-GB" sz="2400" b="1" dirty="0" smtClean="0">
                <a:latin typeface="+mn-lt"/>
              </a:rPr>
              <a:t> </a:t>
            </a:r>
            <a:r>
              <a:rPr lang="en-GB" sz="2400" b="1" dirty="0" err="1" smtClean="0">
                <a:latin typeface="+mn-lt"/>
              </a:rPr>
              <a:t>para</a:t>
            </a:r>
            <a:r>
              <a:rPr lang="en-GB" sz="2400" b="1" dirty="0" smtClean="0">
                <a:latin typeface="+mn-lt"/>
              </a:rPr>
              <a:t> </a:t>
            </a:r>
            <a:r>
              <a:rPr lang="en-GB" sz="2400" b="1" dirty="0" err="1" smtClean="0">
                <a:latin typeface="+mn-lt"/>
              </a:rPr>
              <a:t>llevar</a:t>
            </a:r>
            <a:r>
              <a:rPr lang="en-GB" sz="2400" b="1" dirty="0" smtClean="0">
                <a:latin typeface="+mn-lt"/>
              </a:rPr>
              <a:t> </a:t>
            </a:r>
            <a:r>
              <a:rPr lang="en-GB" sz="2400" b="1" dirty="0" err="1" smtClean="0">
                <a:latin typeface="+mn-lt"/>
              </a:rPr>
              <a:t>una</a:t>
            </a:r>
            <a:r>
              <a:rPr lang="en-GB" sz="2400" b="1" dirty="0" smtClean="0">
                <a:latin typeface="+mn-lt"/>
              </a:rPr>
              <a:t> </a:t>
            </a:r>
            <a:r>
              <a:rPr lang="en-GB" sz="2400" b="1" dirty="0" err="1" smtClean="0">
                <a:latin typeface="+mn-lt"/>
              </a:rPr>
              <a:t>vida</a:t>
            </a:r>
            <a:r>
              <a:rPr lang="en-GB" sz="2400" b="1" dirty="0" smtClean="0">
                <a:latin typeface="+mn-lt"/>
              </a:rPr>
              <a:t> </a:t>
            </a:r>
            <a:r>
              <a:rPr lang="en-GB" sz="2400" b="1" dirty="0" err="1" smtClean="0">
                <a:latin typeface="+mn-lt"/>
              </a:rPr>
              <a:t>sana</a:t>
            </a:r>
            <a:r>
              <a:rPr lang="en-GB" sz="2400" dirty="0" smtClean="0">
                <a:latin typeface="+mn-lt"/>
              </a:rPr>
              <a:t>?</a:t>
            </a:r>
            <a:br>
              <a:rPr lang="en-GB" sz="2400" dirty="0" smtClean="0">
                <a:latin typeface="+mn-lt"/>
              </a:rPr>
            </a:br>
            <a:r>
              <a:rPr lang="en-GB" sz="2400" dirty="0" smtClean="0">
                <a:latin typeface="+mn-lt"/>
              </a:rPr>
              <a:t> - </a:t>
            </a:r>
            <a:r>
              <a:rPr lang="en-GB" sz="2400" dirty="0" err="1" smtClean="0">
                <a:latin typeface="+mn-lt"/>
              </a:rPr>
              <a:t>Bueno</a:t>
            </a:r>
            <a:r>
              <a:rPr lang="en-GB" sz="2400" dirty="0" smtClean="0">
                <a:latin typeface="+mn-lt"/>
              </a:rPr>
              <a:t>, </a:t>
            </a:r>
            <a:r>
              <a:rPr lang="en-GB" sz="2400" dirty="0" err="1" smtClean="0">
                <a:latin typeface="+mn-lt"/>
              </a:rPr>
              <a:t>hago</a:t>
            </a:r>
            <a:r>
              <a:rPr lang="en-GB" sz="2400" dirty="0" smtClean="0">
                <a:latin typeface="+mn-lt"/>
              </a:rPr>
              <a:t> ______________ </a:t>
            </a:r>
            <a:r>
              <a:rPr lang="en-GB" sz="2400" dirty="0" err="1" smtClean="0">
                <a:latin typeface="+mn-lt"/>
              </a:rPr>
              <a:t>ejercicio</a:t>
            </a:r>
            <a:r>
              <a:rPr lang="en-GB" sz="2400" dirty="0" smtClean="0">
                <a:latin typeface="+mn-lt"/>
              </a:rPr>
              <a:t> </a:t>
            </a:r>
            <a:r>
              <a:rPr lang="en-GB" sz="2400" dirty="0" err="1" smtClean="0">
                <a:latin typeface="+mn-lt"/>
              </a:rPr>
              <a:t>por</a:t>
            </a:r>
            <a:r>
              <a:rPr lang="en-GB" sz="2400" dirty="0" smtClean="0">
                <a:latin typeface="+mn-lt"/>
              </a:rPr>
              <a:t> lo </a:t>
            </a:r>
            <a:r>
              <a:rPr lang="en-GB" sz="2400" dirty="0" err="1" smtClean="0">
                <a:latin typeface="+mn-lt"/>
              </a:rPr>
              <a:t>menos</a:t>
            </a:r>
            <a:r>
              <a:rPr lang="en-GB" sz="2400" dirty="0" smtClean="0">
                <a:latin typeface="+mn-lt"/>
              </a:rPr>
              <a:t> ___________ </a:t>
            </a:r>
            <a:r>
              <a:rPr lang="en-GB" sz="2400" dirty="0" err="1" smtClean="0">
                <a:latin typeface="+mn-lt"/>
              </a:rPr>
              <a:t>veces</a:t>
            </a:r>
            <a:r>
              <a:rPr lang="en-GB" sz="2400" dirty="0" smtClean="0">
                <a:latin typeface="+mn-lt"/>
              </a:rPr>
              <a:t> a la </a:t>
            </a:r>
            <a:r>
              <a:rPr lang="en-GB" sz="2400" dirty="0" err="1" smtClean="0">
                <a:latin typeface="+mn-lt"/>
              </a:rPr>
              <a:t>semana</a:t>
            </a:r>
            <a:r>
              <a:rPr lang="en-GB" sz="2400" dirty="0" smtClean="0">
                <a:latin typeface="+mn-lt"/>
              </a:rPr>
              <a:t>.  </a:t>
            </a:r>
            <a:r>
              <a:rPr lang="en-GB" sz="2400" dirty="0" err="1" smtClean="0">
                <a:latin typeface="+mn-lt"/>
              </a:rPr>
              <a:t>Generalmente</a:t>
            </a:r>
            <a:r>
              <a:rPr lang="en-GB" sz="2400" dirty="0" smtClean="0">
                <a:latin typeface="+mn-lt"/>
              </a:rPr>
              <a:t> ______________ footing.  Ayer </a:t>
            </a:r>
            <a:r>
              <a:rPr lang="en-GB" sz="2400" dirty="0" err="1" smtClean="0">
                <a:latin typeface="+mn-lt"/>
              </a:rPr>
              <a:t>hice</a:t>
            </a:r>
            <a:r>
              <a:rPr lang="en-GB" sz="2400" dirty="0" smtClean="0">
                <a:latin typeface="+mn-lt"/>
              </a:rPr>
              <a:t> footing ____________ del </a:t>
            </a:r>
            <a:r>
              <a:rPr lang="en-GB" sz="2400" dirty="0" err="1" smtClean="0">
                <a:latin typeface="+mn-lt"/>
              </a:rPr>
              <a:t>colegio</a:t>
            </a:r>
            <a:r>
              <a:rPr lang="en-GB" sz="2400" dirty="0" smtClean="0">
                <a:latin typeface="+mn-lt"/>
              </a:rPr>
              <a:t> y </a:t>
            </a:r>
            <a:r>
              <a:rPr lang="en-GB" sz="2400" dirty="0" err="1" smtClean="0">
                <a:latin typeface="+mn-lt"/>
              </a:rPr>
              <a:t>luego</a:t>
            </a:r>
            <a:r>
              <a:rPr lang="en-GB" sz="2400" dirty="0" smtClean="0">
                <a:latin typeface="+mn-lt"/>
              </a:rPr>
              <a:t> a </a:t>
            </a:r>
            <a:r>
              <a:rPr lang="en-GB" sz="2400" dirty="0" err="1" smtClean="0">
                <a:latin typeface="+mn-lt"/>
              </a:rPr>
              <a:t>las</a:t>
            </a:r>
            <a:r>
              <a:rPr lang="en-GB" sz="2400" dirty="0" smtClean="0">
                <a:latin typeface="+mn-lt"/>
              </a:rPr>
              <a:t> </a:t>
            </a:r>
            <a:r>
              <a:rPr lang="en-GB" sz="2400" dirty="0" err="1" smtClean="0">
                <a:latin typeface="+mn-lt"/>
              </a:rPr>
              <a:t>cuatro</a:t>
            </a:r>
            <a:r>
              <a:rPr lang="en-GB" sz="2400" dirty="0" smtClean="0">
                <a:latin typeface="+mn-lt"/>
              </a:rPr>
              <a:t> ______________ en el </a:t>
            </a:r>
            <a:r>
              <a:rPr lang="en-GB" sz="2400" dirty="0" err="1" smtClean="0">
                <a:latin typeface="+mn-lt"/>
              </a:rPr>
              <a:t>equipo</a:t>
            </a:r>
            <a:r>
              <a:rPr lang="en-GB" sz="2400" dirty="0" smtClean="0">
                <a:latin typeface="+mn-lt"/>
              </a:rPr>
              <a:t> de </a:t>
            </a:r>
            <a:r>
              <a:rPr lang="en-GB" sz="2400" dirty="0" err="1" smtClean="0">
                <a:latin typeface="+mn-lt"/>
              </a:rPr>
              <a:t>fútbol</a:t>
            </a:r>
            <a:r>
              <a:rPr lang="en-GB" sz="2400" dirty="0" smtClean="0">
                <a:latin typeface="+mn-lt"/>
              </a:rPr>
              <a:t>.  </a:t>
            </a:r>
            <a:r>
              <a:rPr lang="en-GB" sz="2400" dirty="0" err="1" smtClean="0">
                <a:latin typeface="+mn-lt"/>
              </a:rPr>
              <a:t>Normalmente</a:t>
            </a:r>
            <a:r>
              <a:rPr lang="en-GB" sz="2400" dirty="0" smtClean="0">
                <a:latin typeface="+mn-lt"/>
              </a:rPr>
              <a:t> _____________ </a:t>
            </a:r>
            <a:r>
              <a:rPr lang="en-GB" sz="2400" dirty="0" err="1" smtClean="0">
                <a:latin typeface="+mn-lt"/>
              </a:rPr>
              <a:t>hacer</a:t>
            </a:r>
            <a:r>
              <a:rPr lang="en-GB" sz="2400" dirty="0" smtClean="0">
                <a:latin typeface="+mn-lt"/>
              </a:rPr>
              <a:t> </a:t>
            </a:r>
            <a:r>
              <a:rPr lang="en-GB" sz="2400" dirty="0" err="1" smtClean="0">
                <a:latin typeface="+mn-lt"/>
              </a:rPr>
              <a:t>deporte</a:t>
            </a:r>
            <a:r>
              <a:rPr lang="en-GB" sz="2400" dirty="0" smtClean="0">
                <a:latin typeface="+mn-lt"/>
              </a:rPr>
              <a:t> en </a:t>
            </a:r>
            <a:r>
              <a:rPr lang="en-GB" sz="2400" dirty="0" err="1" smtClean="0">
                <a:latin typeface="+mn-lt"/>
              </a:rPr>
              <a:t>equipo</a:t>
            </a:r>
            <a:r>
              <a:rPr lang="en-GB" sz="2400" dirty="0" smtClean="0">
                <a:latin typeface="+mn-lt"/>
              </a:rPr>
              <a:t> </a:t>
            </a:r>
            <a:r>
              <a:rPr lang="en-GB" sz="2400" dirty="0" err="1" smtClean="0">
                <a:latin typeface="+mn-lt"/>
              </a:rPr>
              <a:t>porque</a:t>
            </a:r>
            <a:r>
              <a:rPr lang="en-GB" sz="2400" dirty="0" smtClean="0">
                <a:latin typeface="+mn-lt"/>
              </a:rPr>
              <a:t> </a:t>
            </a:r>
            <a:r>
              <a:rPr lang="en-GB" sz="2400" dirty="0" err="1" smtClean="0">
                <a:latin typeface="+mn-lt"/>
              </a:rPr>
              <a:t>es</a:t>
            </a:r>
            <a:r>
              <a:rPr lang="en-GB" sz="2400" dirty="0" smtClean="0">
                <a:latin typeface="+mn-lt"/>
              </a:rPr>
              <a:t> </a:t>
            </a:r>
            <a:r>
              <a:rPr lang="en-GB" sz="2400" dirty="0" err="1" smtClean="0">
                <a:latin typeface="+mn-lt"/>
              </a:rPr>
              <a:t>más</a:t>
            </a:r>
            <a:r>
              <a:rPr lang="en-GB" sz="2400" dirty="0" smtClean="0">
                <a:latin typeface="+mn-lt"/>
              </a:rPr>
              <a:t> </a:t>
            </a:r>
            <a:r>
              <a:rPr lang="en-GB" sz="2400" dirty="0" err="1" smtClean="0">
                <a:latin typeface="+mn-lt"/>
              </a:rPr>
              <a:t>interesante</a:t>
            </a:r>
            <a:r>
              <a:rPr lang="en-GB" sz="2400" dirty="0" smtClean="0">
                <a:latin typeface="+mn-lt"/>
              </a:rPr>
              <a:t>.  </a:t>
            </a:r>
            <a:r>
              <a:rPr lang="en-GB" sz="2400" dirty="0" err="1" smtClean="0">
                <a:latin typeface="+mn-lt"/>
              </a:rPr>
              <a:t>Mañana</a:t>
            </a:r>
            <a:r>
              <a:rPr lang="en-GB" sz="2400" dirty="0" smtClean="0">
                <a:latin typeface="+mn-lt"/>
              </a:rPr>
              <a:t> </a:t>
            </a:r>
            <a:r>
              <a:rPr lang="en-GB" sz="2400" dirty="0" err="1" smtClean="0">
                <a:latin typeface="+mn-lt"/>
              </a:rPr>
              <a:t>voy</a:t>
            </a:r>
            <a:r>
              <a:rPr lang="en-GB" sz="2400" dirty="0" smtClean="0">
                <a:latin typeface="+mn-lt"/>
              </a:rPr>
              <a:t> a </a:t>
            </a:r>
            <a:r>
              <a:rPr lang="en-GB" sz="2400" dirty="0" err="1" smtClean="0">
                <a:latin typeface="+mn-lt"/>
              </a:rPr>
              <a:t>hacer</a:t>
            </a:r>
            <a:r>
              <a:rPr lang="en-GB" sz="2400" dirty="0" smtClean="0">
                <a:latin typeface="+mn-lt"/>
              </a:rPr>
              <a:t> </a:t>
            </a:r>
            <a:r>
              <a:rPr lang="en-GB" sz="2400" dirty="0" err="1" smtClean="0">
                <a:latin typeface="+mn-lt"/>
              </a:rPr>
              <a:t>natación</a:t>
            </a:r>
            <a:r>
              <a:rPr lang="en-GB" sz="2400" dirty="0" smtClean="0">
                <a:latin typeface="+mn-lt"/>
              </a:rPr>
              <a:t> con mi padre.</a:t>
            </a:r>
            <a:endParaRPr lang="en-GB" sz="2400" dirty="0">
              <a:latin typeface="+mn-lt"/>
            </a:endParaRPr>
          </a:p>
        </p:txBody>
      </p:sp>
      <p:pic>
        <p:nvPicPr>
          <p:cNvPr id="9" name="Alex_Deport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174923"/>
            <a:ext cx="609600" cy="609600"/>
          </a:xfrm>
          <a:prstGeom prst="rect">
            <a:avLst/>
          </a:prstGeom>
        </p:spPr>
      </p:pic>
    </p:spTree>
    <p:extLst>
      <p:ext uri="{BB962C8B-B14F-4D97-AF65-F5344CB8AC3E}">
        <p14:creationId xmlns:p14="http://schemas.microsoft.com/office/powerpoint/2010/main" val="2494270042"/>
      </p:ext>
    </p:extLst>
  </p:cSld>
  <p:clrMapOvr>
    <a:masterClrMapping/>
  </p:clrMapOvr>
  <p:timing>
    <p:tnLst>
      <p:par>
        <p:cTn id="1" dur="indefinite" restart="never" nodeType="tmRoot">
          <p:childTnLst>
            <p:audio>
              <p:cMediaNode vol="80000">
                <p:cTn id="2"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88640"/>
            <a:ext cx="8424936" cy="5262979"/>
          </a:xfrm>
          <a:prstGeom prst="rect">
            <a:avLst/>
          </a:prstGeom>
          <a:noFill/>
        </p:spPr>
        <p:txBody>
          <a:bodyPr wrap="square" rtlCol="0">
            <a:spAutoFit/>
          </a:bodyPr>
          <a:lstStyle/>
          <a:p>
            <a:pPr>
              <a:lnSpc>
                <a:spcPct val="200000"/>
              </a:lnSpc>
            </a:pPr>
            <a:r>
              <a:rPr lang="en-GB" sz="2400" dirty="0" smtClean="0">
                <a:latin typeface="+mn-lt"/>
              </a:rPr>
              <a:t> - ¿</a:t>
            </a:r>
            <a:r>
              <a:rPr lang="en-GB" sz="2400" b="1" dirty="0" err="1" smtClean="0">
                <a:latin typeface="+mn-lt"/>
              </a:rPr>
              <a:t>Qué</a:t>
            </a:r>
            <a:r>
              <a:rPr lang="en-GB" sz="2400" b="1" dirty="0" smtClean="0">
                <a:latin typeface="+mn-lt"/>
              </a:rPr>
              <a:t> </a:t>
            </a:r>
            <a:r>
              <a:rPr lang="en-GB" sz="2400" b="1" dirty="0" err="1" smtClean="0">
                <a:latin typeface="+mn-lt"/>
              </a:rPr>
              <a:t>más</a:t>
            </a:r>
            <a:r>
              <a:rPr lang="en-GB" sz="2400" b="1" dirty="0" smtClean="0">
                <a:latin typeface="+mn-lt"/>
              </a:rPr>
              <a:t> </a:t>
            </a:r>
            <a:r>
              <a:rPr lang="en-GB" sz="2400" b="1" dirty="0" err="1" smtClean="0">
                <a:latin typeface="+mn-lt"/>
              </a:rPr>
              <a:t>haces</a:t>
            </a:r>
            <a:r>
              <a:rPr lang="en-GB" sz="2400" b="1" dirty="0" smtClean="0">
                <a:latin typeface="+mn-lt"/>
              </a:rPr>
              <a:t> </a:t>
            </a:r>
            <a:r>
              <a:rPr lang="en-GB" sz="2400" b="1" dirty="0" err="1" smtClean="0">
                <a:latin typeface="+mn-lt"/>
              </a:rPr>
              <a:t>para</a:t>
            </a:r>
            <a:r>
              <a:rPr lang="en-GB" sz="2400" b="1" dirty="0" smtClean="0">
                <a:latin typeface="+mn-lt"/>
              </a:rPr>
              <a:t> </a:t>
            </a:r>
            <a:r>
              <a:rPr lang="en-GB" sz="2400" b="1" dirty="0" err="1" smtClean="0">
                <a:latin typeface="+mn-lt"/>
              </a:rPr>
              <a:t>llevar</a:t>
            </a:r>
            <a:r>
              <a:rPr lang="en-GB" sz="2400" b="1" dirty="0" smtClean="0">
                <a:latin typeface="+mn-lt"/>
              </a:rPr>
              <a:t> </a:t>
            </a:r>
            <a:r>
              <a:rPr lang="en-GB" sz="2400" b="1" dirty="0" err="1" smtClean="0">
                <a:latin typeface="+mn-lt"/>
              </a:rPr>
              <a:t>una</a:t>
            </a:r>
            <a:r>
              <a:rPr lang="en-GB" sz="2400" b="1" dirty="0" smtClean="0">
                <a:latin typeface="+mn-lt"/>
              </a:rPr>
              <a:t> </a:t>
            </a:r>
            <a:r>
              <a:rPr lang="en-GB" sz="2400" b="1" dirty="0" err="1" smtClean="0">
                <a:latin typeface="+mn-lt"/>
              </a:rPr>
              <a:t>vida</a:t>
            </a:r>
            <a:r>
              <a:rPr lang="en-GB" sz="2400" b="1" dirty="0" smtClean="0">
                <a:latin typeface="+mn-lt"/>
              </a:rPr>
              <a:t> </a:t>
            </a:r>
            <a:r>
              <a:rPr lang="en-GB" sz="2400" b="1" dirty="0" err="1" smtClean="0">
                <a:latin typeface="+mn-lt"/>
              </a:rPr>
              <a:t>sana</a:t>
            </a:r>
            <a:r>
              <a:rPr lang="en-GB" sz="2400" dirty="0" smtClean="0">
                <a:latin typeface="+mn-lt"/>
              </a:rPr>
              <a:t>?</a:t>
            </a:r>
            <a:br>
              <a:rPr lang="en-GB" sz="2400" dirty="0" smtClean="0">
                <a:latin typeface="+mn-lt"/>
              </a:rPr>
            </a:br>
            <a:r>
              <a:rPr lang="en-GB" sz="2400" dirty="0" smtClean="0">
                <a:latin typeface="+mn-lt"/>
              </a:rPr>
              <a:t> - </a:t>
            </a:r>
            <a:r>
              <a:rPr lang="en-GB" sz="2400" dirty="0" err="1" smtClean="0">
                <a:latin typeface="+mn-lt"/>
              </a:rPr>
              <a:t>Bueno</a:t>
            </a:r>
            <a:r>
              <a:rPr lang="en-GB" sz="2400" dirty="0" smtClean="0">
                <a:latin typeface="+mn-lt"/>
              </a:rPr>
              <a:t>, </a:t>
            </a:r>
            <a:r>
              <a:rPr lang="en-GB" sz="2400" dirty="0" err="1" smtClean="0">
                <a:latin typeface="+mn-lt"/>
              </a:rPr>
              <a:t>hago</a:t>
            </a:r>
            <a:r>
              <a:rPr lang="en-GB" sz="2400" dirty="0" smtClean="0">
                <a:latin typeface="+mn-lt"/>
              </a:rPr>
              <a:t> ______________ </a:t>
            </a:r>
            <a:r>
              <a:rPr lang="en-GB" sz="2400" dirty="0" err="1" smtClean="0">
                <a:latin typeface="+mn-lt"/>
              </a:rPr>
              <a:t>ejercicio</a:t>
            </a:r>
            <a:r>
              <a:rPr lang="en-GB" sz="2400" dirty="0" smtClean="0">
                <a:latin typeface="+mn-lt"/>
              </a:rPr>
              <a:t> </a:t>
            </a:r>
            <a:r>
              <a:rPr lang="en-GB" sz="2400" dirty="0" err="1" smtClean="0">
                <a:latin typeface="+mn-lt"/>
              </a:rPr>
              <a:t>por</a:t>
            </a:r>
            <a:r>
              <a:rPr lang="en-GB" sz="2400" dirty="0" smtClean="0">
                <a:latin typeface="+mn-lt"/>
              </a:rPr>
              <a:t> lo </a:t>
            </a:r>
            <a:r>
              <a:rPr lang="en-GB" sz="2400" dirty="0" err="1" smtClean="0">
                <a:latin typeface="+mn-lt"/>
              </a:rPr>
              <a:t>menos</a:t>
            </a:r>
            <a:r>
              <a:rPr lang="en-GB" sz="2400" dirty="0" smtClean="0">
                <a:latin typeface="+mn-lt"/>
              </a:rPr>
              <a:t> ___________ </a:t>
            </a:r>
            <a:r>
              <a:rPr lang="en-GB" sz="2400" dirty="0" err="1" smtClean="0">
                <a:latin typeface="+mn-lt"/>
              </a:rPr>
              <a:t>veces</a:t>
            </a:r>
            <a:r>
              <a:rPr lang="en-GB" sz="2400" dirty="0" smtClean="0">
                <a:latin typeface="+mn-lt"/>
              </a:rPr>
              <a:t> a la </a:t>
            </a:r>
            <a:r>
              <a:rPr lang="en-GB" sz="2400" dirty="0" err="1" smtClean="0">
                <a:latin typeface="+mn-lt"/>
              </a:rPr>
              <a:t>semana</a:t>
            </a:r>
            <a:r>
              <a:rPr lang="en-GB" sz="2400" dirty="0" smtClean="0">
                <a:latin typeface="+mn-lt"/>
              </a:rPr>
              <a:t>.  </a:t>
            </a:r>
            <a:r>
              <a:rPr lang="en-GB" sz="2400" dirty="0" err="1" smtClean="0">
                <a:latin typeface="+mn-lt"/>
              </a:rPr>
              <a:t>Generalmente</a:t>
            </a:r>
            <a:r>
              <a:rPr lang="en-GB" sz="2400" dirty="0" smtClean="0">
                <a:latin typeface="+mn-lt"/>
              </a:rPr>
              <a:t> ______________ footing.  Ayer </a:t>
            </a:r>
            <a:r>
              <a:rPr lang="en-GB" sz="2400" dirty="0" err="1" smtClean="0">
                <a:latin typeface="+mn-lt"/>
              </a:rPr>
              <a:t>hice</a:t>
            </a:r>
            <a:r>
              <a:rPr lang="en-GB" sz="2400" dirty="0" smtClean="0">
                <a:latin typeface="+mn-lt"/>
              </a:rPr>
              <a:t> footing ____________ del </a:t>
            </a:r>
            <a:r>
              <a:rPr lang="en-GB" sz="2400" dirty="0" err="1" smtClean="0">
                <a:latin typeface="+mn-lt"/>
              </a:rPr>
              <a:t>colegio</a:t>
            </a:r>
            <a:r>
              <a:rPr lang="en-GB" sz="2400" dirty="0" smtClean="0">
                <a:latin typeface="+mn-lt"/>
              </a:rPr>
              <a:t> y </a:t>
            </a:r>
            <a:r>
              <a:rPr lang="en-GB" sz="2400" dirty="0" err="1" smtClean="0">
                <a:latin typeface="+mn-lt"/>
              </a:rPr>
              <a:t>luego</a:t>
            </a:r>
            <a:r>
              <a:rPr lang="en-GB" sz="2400" dirty="0" smtClean="0">
                <a:latin typeface="+mn-lt"/>
              </a:rPr>
              <a:t> a </a:t>
            </a:r>
            <a:r>
              <a:rPr lang="en-GB" sz="2400" dirty="0" err="1" smtClean="0">
                <a:latin typeface="+mn-lt"/>
              </a:rPr>
              <a:t>las</a:t>
            </a:r>
            <a:r>
              <a:rPr lang="en-GB" sz="2400" dirty="0" smtClean="0">
                <a:latin typeface="+mn-lt"/>
              </a:rPr>
              <a:t> </a:t>
            </a:r>
            <a:r>
              <a:rPr lang="en-GB" sz="2400" dirty="0" err="1" smtClean="0">
                <a:latin typeface="+mn-lt"/>
              </a:rPr>
              <a:t>cuatro</a:t>
            </a:r>
            <a:r>
              <a:rPr lang="en-GB" sz="2400" dirty="0" smtClean="0">
                <a:latin typeface="+mn-lt"/>
              </a:rPr>
              <a:t> ______________ en el </a:t>
            </a:r>
            <a:r>
              <a:rPr lang="en-GB" sz="2400" dirty="0" err="1" smtClean="0">
                <a:latin typeface="+mn-lt"/>
              </a:rPr>
              <a:t>equipo</a:t>
            </a:r>
            <a:r>
              <a:rPr lang="en-GB" sz="2400" dirty="0" smtClean="0">
                <a:latin typeface="+mn-lt"/>
              </a:rPr>
              <a:t> de </a:t>
            </a:r>
            <a:r>
              <a:rPr lang="en-GB" sz="2400" dirty="0" err="1" smtClean="0">
                <a:latin typeface="+mn-lt"/>
              </a:rPr>
              <a:t>fútbol</a:t>
            </a:r>
            <a:r>
              <a:rPr lang="en-GB" sz="2400" dirty="0" smtClean="0">
                <a:latin typeface="+mn-lt"/>
              </a:rPr>
              <a:t>.  </a:t>
            </a:r>
            <a:r>
              <a:rPr lang="en-GB" sz="2400" dirty="0" err="1" smtClean="0">
                <a:latin typeface="+mn-lt"/>
              </a:rPr>
              <a:t>Normalmente</a:t>
            </a:r>
            <a:r>
              <a:rPr lang="en-GB" sz="2400" dirty="0" smtClean="0">
                <a:latin typeface="+mn-lt"/>
              </a:rPr>
              <a:t> _____________ </a:t>
            </a:r>
            <a:r>
              <a:rPr lang="en-GB" sz="2400" dirty="0" err="1" smtClean="0">
                <a:latin typeface="+mn-lt"/>
              </a:rPr>
              <a:t>hacer</a:t>
            </a:r>
            <a:r>
              <a:rPr lang="en-GB" sz="2400" dirty="0" smtClean="0">
                <a:latin typeface="+mn-lt"/>
              </a:rPr>
              <a:t> </a:t>
            </a:r>
            <a:r>
              <a:rPr lang="en-GB" sz="2400" dirty="0" err="1" smtClean="0">
                <a:latin typeface="+mn-lt"/>
              </a:rPr>
              <a:t>deporte</a:t>
            </a:r>
            <a:r>
              <a:rPr lang="en-GB" sz="2400" dirty="0" smtClean="0">
                <a:latin typeface="+mn-lt"/>
              </a:rPr>
              <a:t> en </a:t>
            </a:r>
            <a:r>
              <a:rPr lang="en-GB" sz="2400" dirty="0" err="1" smtClean="0">
                <a:latin typeface="+mn-lt"/>
              </a:rPr>
              <a:t>equipo</a:t>
            </a:r>
            <a:r>
              <a:rPr lang="en-GB" sz="2400" dirty="0" smtClean="0">
                <a:latin typeface="+mn-lt"/>
              </a:rPr>
              <a:t> </a:t>
            </a:r>
            <a:r>
              <a:rPr lang="en-GB" sz="2400" dirty="0" err="1" smtClean="0">
                <a:latin typeface="+mn-lt"/>
              </a:rPr>
              <a:t>porque</a:t>
            </a:r>
            <a:r>
              <a:rPr lang="en-GB" sz="2400" dirty="0" smtClean="0">
                <a:latin typeface="+mn-lt"/>
              </a:rPr>
              <a:t> </a:t>
            </a:r>
            <a:r>
              <a:rPr lang="en-GB" sz="2400" dirty="0" err="1" smtClean="0">
                <a:latin typeface="+mn-lt"/>
              </a:rPr>
              <a:t>es</a:t>
            </a:r>
            <a:r>
              <a:rPr lang="en-GB" sz="2400" dirty="0" smtClean="0">
                <a:latin typeface="+mn-lt"/>
              </a:rPr>
              <a:t> </a:t>
            </a:r>
            <a:r>
              <a:rPr lang="en-GB" sz="2400" dirty="0" err="1" smtClean="0">
                <a:latin typeface="+mn-lt"/>
              </a:rPr>
              <a:t>más</a:t>
            </a:r>
            <a:r>
              <a:rPr lang="en-GB" sz="2400" dirty="0" smtClean="0">
                <a:latin typeface="+mn-lt"/>
              </a:rPr>
              <a:t> </a:t>
            </a:r>
            <a:r>
              <a:rPr lang="en-GB" sz="2400" dirty="0" err="1" smtClean="0">
                <a:latin typeface="+mn-lt"/>
              </a:rPr>
              <a:t>interesante</a:t>
            </a:r>
            <a:r>
              <a:rPr lang="en-GB" sz="2400" dirty="0" smtClean="0">
                <a:latin typeface="+mn-lt"/>
              </a:rPr>
              <a:t>.  </a:t>
            </a:r>
            <a:r>
              <a:rPr lang="en-GB" sz="2400" dirty="0" err="1" smtClean="0">
                <a:latin typeface="+mn-lt"/>
              </a:rPr>
              <a:t>Mañana</a:t>
            </a:r>
            <a:r>
              <a:rPr lang="en-GB" sz="2400" dirty="0" smtClean="0">
                <a:latin typeface="+mn-lt"/>
              </a:rPr>
              <a:t> </a:t>
            </a:r>
            <a:r>
              <a:rPr lang="en-GB" sz="2400" dirty="0" err="1" smtClean="0">
                <a:latin typeface="+mn-lt"/>
              </a:rPr>
              <a:t>voy</a:t>
            </a:r>
            <a:r>
              <a:rPr lang="en-GB" sz="2400" dirty="0" smtClean="0">
                <a:latin typeface="+mn-lt"/>
              </a:rPr>
              <a:t> a </a:t>
            </a:r>
            <a:r>
              <a:rPr lang="en-GB" sz="2400" dirty="0" err="1" smtClean="0">
                <a:latin typeface="+mn-lt"/>
              </a:rPr>
              <a:t>hacer</a:t>
            </a:r>
            <a:r>
              <a:rPr lang="en-GB" sz="2400" dirty="0" smtClean="0">
                <a:latin typeface="+mn-lt"/>
              </a:rPr>
              <a:t> </a:t>
            </a:r>
            <a:r>
              <a:rPr lang="en-GB" sz="2400" dirty="0" err="1" smtClean="0">
                <a:latin typeface="+mn-lt"/>
              </a:rPr>
              <a:t>natación</a:t>
            </a:r>
            <a:r>
              <a:rPr lang="en-GB" sz="2400" dirty="0" smtClean="0">
                <a:latin typeface="+mn-lt"/>
              </a:rPr>
              <a:t> con mi padre.</a:t>
            </a:r>
            <a:endParaRPr lang="en-GB" sz="2400" dirty="0">
              <a:latin typeface="+mn-lt"/>
            </a:endParaRPr>
          </a:p>
        </p:txBody>
      </p:sp>
      <p:sp>
        <p:nvSpPr>
          <p:cNvPr id="3" name="TextBox 2"/>
          <p:cNvSpPr txBox="1"/>
          <p:nvPr/>
        </p:nvSpPr>
        <p:spPr>
          <a:xfrm>
            <a:off x="468338" y="3933056"/>
            <a:ext cx="1872208" cy="461665"/>
          </a:xfrm>
          <a:prstGeom prst="rect">
            <a:avLst/>
          </a:prstGeom>
          <a:solidFill>
            <a:srgbClr val="0066FF"/>
          </a:solidFill>
        </p:spPr>
        <p:txBody>
          <a:bodyPr wrap="square" rtlCol="0">
            <a:spAutoFit/>
          </a:bodyPr>
          <a:lstStyle/>
          <a:p>
            <a:pPr algn="ctr"/>
            <a:r>
              <a:rPr lang="en-GB" sz="2400" b="1" dirty="0" err="1" smtClean="0">
                <a:solidFill>
                  <a:schemeClr val="bg1">
                    <a:lumMod val="95000"/>
                  </a:schemeClr>
                </a:solidFill>
              </a:rPr>
              <a:t>prefiero</a:t>
            </a:r>
            <a:endParaRPr lang="en-GB" sz="2400" b="1" dirty="0">
              <a:solidFill>
                <a:schemeClr val="bg1">
                  <a:lumMod val="95000"/>
                </a:schemeClr>
              </a:solidFill>
            </a:endParaRPr>
          </a:p>
        </p:txBody>
      </p:sp>
      <p:sp>
        <p:nvSpPr>
          <p:cNvPr id="4" name="TextBox 3"/>
          <p:cNvSpPr txBox="1"/>
          <p:nvPr/>
        </p:nvSpPr>
        <p:spPr>
          <a:xfrm>
            <a:off x="3815916" y="2492896"/>
            <a:ext cx="1620180" cy="461665"/>
          </a:xfrm>
          <a:prstGeom prst="rect">
            <a:avLst/>
          </a:prstGeom>
          <a:solidFill>
            <a:srgbClr val="0066FF"/>
          </a:solidFill>
        </p:spPr>
        <p:txBody>
          <a:bodyPr wrap="square" rtlCol="0">
            <a:spAutoFit/>
          </a:bodyPr>
          <a:lstStyle/>
          <a:p>
            <a:pPr algn="ctr"/>
            <a:r>
              <a:rPr lang="en-GB" sz="2400" b="1" dirty="0" smtClean="0">
                <a:solidFill>
                  <a:schemeClr val="bg1">
                    <a:lumMod val="95000"/>
                  </a:schemeClr>
                </a:solidFill>
              </a:rPr>
              <a:t>antes</a:t>
            </a:r>
            <a:endParaRPr lang="en-GB" sz="2400" b="1" dirty="0">
              <a:solidFill>
                <a:schemeClr val="bg1">
                  <a:lumMod val="95000"/>
                </a:schemeClr>
              </a:solidFill>
            </a:endParaRPr>
          </a:p>
        </p:txBody>
      </p:sp>
      <p:sp>
        <p:nvSpPr>
          <p:cNvPr id="5" name="TextBox 4"/>
          <p:cNvSpPr txBox="1"/>
          <p:nvPr/>
        </p:nvSpPr>
        <p:spPr>
          <a:xfrm>
            <a:off x="2483768" y="1052736"/>
            <a:ext cx="1872208" cy="461665"/>
          </a:xfrm>
          <a:prstGeom prst="rect">
            <a:avLst/>
          </a:prstGeom>
          <a:solidFill>
            <a:srgbClr val="0066FF"/>
          </a:solidFill>
        </p:spPr>
        <p:txBody>
          <a:bodyPr wrap="square" rtlCol="0">
            <a:spAutoFit/>
          </a:bodyPr>
          <a:lstStyle/>
          <a:p>
            <a:pPr algn="ctr"/>
            <a:r>
              <a:rPr lang="en-GB" sz="2400" b="1" dirty="0" smtClean="0">
                <a:solidFill>
                  <a:schemeClr val="bg1">
                    <a:lumMod val="95000"/>
                  </a:schemeClr>
                </a:solidFill>
              </a:rPr>
              <a:t>mucho</a:t>
            </a:r>
            <a:endParaRPr lang="en-GB" sz="2400" b="1" dirty="0">
              <a:solidFill>
                <a:schemeClr val="bg1">
                  <a:lumMod val="95000"/>
                </a:schemeClr>
              </a:solidFill>
            </a:endParaRPr>
          </a:p>
        </p:txBody>
      </p:sp>
      <p:sp>
        <p:nvSpPr>
          <p:cNvPr id="6" name="TextBox 5"/>
          <p:cNvSpPr txBox="1"/>
          <p:nvPr/>
        </p:nvSpPr>
        <p:spPr>
          <a:xfrm>
            <a:off x="1403648" y="3212976"/>
            <a:ext cx="1872208" cy="461665"/>
          </a:xfrm>
          <a:prstGeom prst="rect">
            <a:avLst/>
          </a:prstGeom>
          <a:solidFill>
            <a:srgbClr val="0066FF"/>
          </a:solidFill>
        </p:spPr>
        <p:txBody>
          <a:bodyPr wrap="square" rtlCol="0">
            <a:spAutoFit/>
          </a:bodyPr>
          <a:lstStyle/>
          <a:p>
            <a:pPr algn="ctr"/>
            <a:r>
              <a:rPr lang="en-GB" sz="2400" b="1" dirty="0" err="1" smtClean="0">
                <a:solidFill>
                  <a:schemeClr val="bg1">
                    <a:lumMod val="95000"/>
                  </a:schemeClr>
                </a:solidFill>
              </a:rPr>
              <a:t>jugué</a:t>
            </a:r>
            <a:endParaRPr lang="en-GB" sz="2400" b="1" dirty="0">
              <a:solidFill>
                <a:schemeClr val="bg1">
                  <a:lumMod val="95000"/>
                </a:schemeClr>
              </a:solidFill>
            </a:endParaRPr>
          </a:p>
        </p:txBody>
      </p:sp>
      <p:sp>
        <p:nvSpPr>
          <p:cNvPr id="7" name="TextBox 6"/>
          <p:cNvSpPr txBox="1"/>
          <p:nvPr/>
        </p:nvSpPr>
        <p:spPr>
          <a:xfrm>
            <a:off x="251520" y="1772816"/>
            <a:ext cx="1872208" cy="461665"/>
          </a:xfrm>
          <a:prstGeom prst="rect">
            <a:avLst/>
          </a:prstGeom>
          <a:solidFill>
            <a:srgbClr val="0066FF"/>
          </a:solidFill>
        </p:spPr>
        <p:txBody>
          <a:bodyPr wrap="square" rtlCol="0">
            <a:spAutoFit/>
          </a:bodyPr>
          <a:lstStyle/>
          <a:p>
            <a:pPr algn="ctr"/>
            <a:r>
              <a:rPr lang="en-GB" sz="2400" b="1" dirty="0" err="1" smtClean="0">
                <a:solidFill>
                  <a:schemeClr val="bg1">
                    <a:lumMod val="95000"/>
                  </a:schemeClr>
                </a:solidFill>
              </a:rPr>
              <a:t>tres</a:t>
            </a:r>
            <a:endParaRPr lang="en-GB" sz="2400" b="1" dirty="0">
              <a:solidFill>
                <a:schemeClr val="bg1">
                  <a:lumMod val="95000"/>
                </a:schemeClr>
              </a:solidFill>
            </a:endParaRPr>
          </a:p>
        </p:txBody>
      </p:sp>
      <p:sp>
        <p:nvSpPr>
          <p:cNvPr id="8" name="TextBox 7"/>
          <p:cNvSpPr txBox="1"/>
          <p:nvPr/>
        </p:nvSpPr>
        <p:spPr>
          <a:xfrm>
            <a:off x="6588224" y="1772816"/>
            <a:ext cx="1872208" cy="461665"/>
          </a:xfrm>
          <a:prstGeom prst="rect">
            <a:avLst/>
          </a:prstGeom>
          <a:solidFill>
            <a:srgbClr val="0066FF"/>
          </a:solidFill>
        </p:spPr>
        <p:txBody>
          <a:bodyPr wrap="square" rtlCol="0">
            <a:spAutoFit/>
          </a:bodyPr>
          <a:lstStyle/>
          <a:p>
            <a:pPr algn="ctr"/>
            <a:r>
              <a:rPr lang="en-GB" sz="2400" b="1" dirty="0" err="1" smtClean="0">
                <a:solidFill>
                  <a:schemeClr val="bg1">
                    <a:lumMod val="95000"/>
                  </a:schemeClr>
                </a:solidFill>
              </a:rPr>
              <a:t>hago</a:t>
            </a:r>
            <a:endParaRPr lang="en-GB" sz="2400" b="1" dirty="0">
              <a:solidFill>
                <a:schemeClr val="bg1">
                  <a:lumMod val="95000"/>
                </a:schemeClr>
              </a:solidFill>
            </a:endParaRPr>
          </a:p>
        </p:txBody>
      </p:sp>
    </p:spTree>
    <p:extLst>
      <p:ext uri="{BB962C8B-B14F-4D97-AF65-F5344CB8AC3E}">
        <p14:creationId xmlns:p14="http://schemas.microsoft.com/office/powerpoint/2010/main" val="396569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64327641"/>
              </p:ext>
            </p:extLst>
          </p:nvPr>
        </p:nvGraphicFramePr>
        <p:xfrm>
          <a:off x="188640" y="365592"/>
          <a:ext cx="8847856" cy="6087744"/>
        </p:xfrm>
        <a:graphic>
          <a:graphicData uri="http://schemas.openxmlformats.org/drawingml/2006/table">
            <a:tbl>
              <a:tblPr firstRow="1" bandRow="1">
                <a:tableStyleId>{5940675A-B579-460E-94D1-54222C63F5DA}</a:tableStyleId>
              </a:tblPr>
              <a:tblGrid>
                <a:gridCol w="702758"/>
                <a:gridCol w="8145098"/>
              </a:tblGrid>
              <a:tr h="389784">
                <a:tc>
                  <a:txBody>
                    <a:bodyPr/>
                    <a:lstStyle/>
                    <a:p>
                      <a:pPr algn="ctr"/>
                      <a:r>
                        <a:rPr lang="en-GB" sz="1800" dirty="0" smtClean="0"/>
                        <a:t>1</a:t>
                      </a:r>
                      <a:endParaRPr lang="en-GB" sz="1800" dirty="0"/>
                    </a:p>
                  </a:txBody>
                  <a:tcPr/>
                </a:tc>
                <a:tc>
                  <a:txBody>
                    <a:bodyPr/>
                    <a:lstStyle/>
                    <a:p>
                      <a:r>
                        <a:rPr lang="en-GB" sz="1800" b="0" dirty="0" smtClean="0"/>
                        <a:t>¿</a:t>
                      </a:r>
                      <a:r>
                        <a:rPr lang="en-GB" sz="1800" b="0" dirty="0" err="1" smtClean="0"/>
                        <a:t>Cuál</a:t>
                      </a:r>
                      <a:r>
                        <a:rPr lang="en-GB" sz="1800" b="0" dirty="0" smtClean="0"/>
                        <a:t> </a:t>
                      </a:r>
                      <a:r>
                        <a:rPr lang="en-GB" sz="1800" b="0" dirty="0" err="1" smtClean="0"/>
                        <a:t>es</a:t>
                      </a:r>
                      <a:r>
                        <a:rPr lang="en-GB" sz="1800" b="0" dirty="0" smtClean="0"/>
                        <a:t> </a:t>
                      </a:r>
                      <a:r>
                        <a:rPr lang="en-GB" sz="1800" b="0" dirty="0" err="1" smtClean="0"/>
                        <a:t>tu</a:t>
                      </a:r>
                      <a:r>
                        <a:rPr lang="en-GB" sz="1800" b="0" dirty="0" smtClean="0"/>
                        <a:t> p_____________ p___________</a:t>
                      </a:r>
                      <a:r>
                        <a:rPr lang="en-GB" sz="1800" b="0" i="1" dirty="0" smtClean="0"/>
                        <a:t>?</a:t>
                      </a:r>
                      <a:br>
                        <a:rPr lang="en-GB" sz="1800" b="0" i="1" dirty="0" smtClean="0"/>
                      </a:br>
                      <a:r>
                        <a:rPr lang="en-GB" sz="1400" b="0" i="1" dirty="0" smtClean="0"/>
                        <a:t>(What</a:t>
                      </a:r>
                      <a:r>
                        <a:rPr lang="en-GB" sz="1400" b="0" i="1" baseline="0" dirty="0" smtClean="0"/>
                        <a:t> is your favourite hobby?)</a:t>
                      </a:r>
                      <a:endParaRPr lang="en-GB" sz="2000" b="0" i="1" dirty="0"/>
                    </a:p>
                  </a:txBody>
                  <a:tcPr/>
                </a:tc>
              </a:tr>
              <a:tr h="389784">
                <a:tc>
                  <a:txBody>
                    <a:bodyPr/>
                    <a:lstStyle/>
                    <a:p>
                      <a:pPr algn="ctr"/>
                      <a:r>
                        <a:rPr lang="en-GB" sz="1800" dirty="0" smtClean="0"/>
                        <a:t>2</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¿C____________</a:t>
                      </a:r>
                      <a:r>
                        <a:rPr lang="en-GB" sz="1800" b="0" baseline="0" dirty="0" smtClean="0"/>
                        <a:t> lo </a:t>
                      </a:r>
                      <a:r>
                        <a:rPr lang="en-GB" sz="1800" b="0" baseline="0" dirty="0" err="1" smtClean="0"/>
                        <a:t>empezaste</a:t>
                      </a:r>
                      <a:r>
                        <a:rPr lang="en-GB" sz="1800" b="0" baseline="0" dirty="0" smtClean="0"/>
                        <a:t>? </a:t>
                      </a:r>
                      <a:r>
                        <a:rPr lang="en-GB" sz="1800" b="0" i="1" dirty="0" smtClean="0"/>
                        <a:t>(When did you start it?</a:t>
                      </a:r>
                      <a:r>
                        <a:rPr lang="en-GB" sz="1800" b="0" i="1" baseline="0" dirty="0" smtClean="0"/>
                        <a:t>)</a:t>
                      </a:r>
                      <a:endParaRPr lang="en-GB" sz="2800" b="0" i="1" dirty="0" smtClean="0"/>
                    </a:p>
                  </a:txBody>
                  <a:tcPr/>
                </a:tc>
              </a:tr>
              <a:tr h="389784">
                <a:tc>
                  <a:txBody>
                    <a:bodyPr/>
                    <a:lstStyle/>
                    <a:p>
                      <a:pPr algn="ctr"/>
                      <a:r>
                        <a:rPr lang="en-GB" sz="1800" dirty="0" smtClean="0"/>
                        <a:t>3</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¿A</a:t>
                      </a:r>
                      <a:r>
                        <a:rPr lang="en-GB" sz="1800" baseline="0" dirty="0" smtClean="0"/>
                        <a:t>____________ a </a:t>
                      </a:r>
                      <a:r>
                        <a:rPr lang="en-GB" sz="1800" baseline="0" dirty="0" err="1" smtClean="0"/>
                        <a:t>alguien</a:t>
                      </a:r>
                      <a:r>
                        <a:rPr lang="en-GB" sz="1800" baseline="0" dirty="0" smtClean="0"/>
                        <a:t>? </a:t>
                      </a:r>
                      <a:r>
                        <a:rPr lang="en-GB" sz="1800" b="0" i="1" dirty="0" smtClean="0"/>
                        <a:t>(Do you admire anyone?</a:t>
                      </a:r>
                      <a:r>
                        <a:rPr lang="en-GB" sz="1800" b="0" i="1" baseline="0" dirty="0" smtClean="0"/>
                        <a:t>)</a:t>
                      </a:r>
                      <a:endParaRPr lang="en-GB" sz="2800" b="0" i="1" dirty="0" smtClean="0"/>
                    </a:p>
                  </a:txBody>
                  <a:tcPr/>
                </a:tc>
              </a:tr>
              <a:tr h="389784">
                <a:tc>
                  <a:txBody>
                    <a:bodyPr/>
                    <a:lstStyle/>
                    <a:p>
                      <a:pPr algn="ctr"/>
                      <a:r>
                        <a:rPr lang="en-GB" sz="1800" dirty="0" smtClean="0"/>
                        <a:t>4</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a:t>
                      </a:r>
                      <a:r>
                        <a:rPr lang="en-GB" sz="1800" b="0" dirty="0" err="1" smtClean="0"/>
                        <a:t>Tienes</a:t>
                      </a:r>
                      <a:r>
                        <a:rPr lang="en-GB" sz="1800" b="0" dirty="0" smtClean="0"/>
                        <a:t> </a:t>
                      </a:r>
                      <a:r>
                        <a:rPr lang="en-GB" sz="1800" b="0" dirty="0" err="1" smtClean="0"/>
                        <a:t>una</a:t>
                      </a:r>
                      <a:r>
                        <a:rPr lang="en-GB" sz="1800" b="0" dirty="0" smtClean="0"/>
                        <a:t> __________ </a:t>
                      </a:r>
                      <a:r>
                        <a:rPr lang="en-GB" sz="1800" b="0" dirty="0" err="1" smtClean="0"/>
                        <a:t>preferida</a:t>
                      </a:r>
                      <a:r>
                        <a:rPr lang="en-GB" sz="1800" b="0" dirty="0" smtClean="0"/>
                        <a:t>? </a:t>
                      </a:r>
                      <a:r>
                        <a:rPr lang="en-GB" sz="1600" b="0" i="1" dirty="0" smtClean="0"/>
                        <a:t>(Do you have a favourite shop?</a:t>
                      </a:r>
                      <a:r>
                        <a:rPr lang="en-GB" sz="1600" b="0" i="1" baseline="0" dirty="0" smtClean="0"/>
                        <a:t>)</a:t>
                      </a:r>
                      <a:endParaRPr lang="en-GB" sz="2400" b="0" i="1" dirty="0" smtClean="0"/>
                    </a:p>
                  </a:txBody>
                  <a:tcPr/>
                </a:tc>
              </a:tr>
              <a:tr h="509076">
                <a:tc>
                  <a:txBody>
                    <a:bodyPr/>
                    <a:lstStyle/>
                    <a:p>
                      <a:pPr algn="ctr"/>
                      <a:r>
                        <a:rPr lang="en-GB" sz="1800" dirty="0" smtClean="0"/>
                        <a:t>5</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¿Hay o_______ c____________ </a:t>
                      </a:r>
                      <a:r>
                        <a:rPr lang="en-GB" sz="1800" b="0" dirty="0" err="1" smtClean="0"/>
                        <a:t>que</a:t>
                      </a:r>
                      <a:r>
                        <a:rPr lang="en-GB" sz="1800" b="0" dirty="0" smtClean="0"/>
                        <a:t> </a:t>
                      </a:r>
                      <a:r>
                        <a:rPr lang="en-GB" sz="1800" b="0" dirty="0" err="1" smtClean="0"/>
                        <a:t>te</a:t>
                      </a:r>
                      <a:r>
                        <a:rPr lang="en-GB" sz="1800" b="0" dirty="0" smtClean="0"/>
                        <a:t> </a:t>
                      </a:r>
                      <a:r>
                        <a:rPr lang="en-GB" sz="1800" b="0" dirty="0" err="1" smtClean="0"/>
                        <a:t>gustan</a:t>
                      </a:r>
                      <a:r>
                        <a:rPr lang="en-GB" sz="1800" b="0" dirty="0" smtClean="0"/>
                        <a:t> </a:t>
                      </a:r>
                      <a:r>
                        <a:rPr lang="en-GB" sz="1800" b="0" dirty="0" err="1" smtClean="0"/>
                        <a:t>hacer</a:t>
                      </a:r>
                      <a:r>
                        <a:rPr lang="en-GB" sz="1800" b="0" dirty="0" smtClean="0"/>
                        <a:t>? </a:t>
                      </a:r>
                      <a:br>
                        <a:rPr lang="en-GB" sz="1800" b="0" dirty="0" smtClean="0"/>
                      </a:br>
                      <a:r>
                        <a:rPr lang="en-GB" sz="1600" b="0" i="1" dirty="0" smtClean="0"/>
                        <a:t>(Are there other</a:t>
                      </a:r>
                      <a:r>
                        <a:rPr lang="en-GB" sz="1600" b="0" i="1" baseline="0" dirty="0" smtClean="0"/>
                        <a:t> things you like doing?)</a:t>
                      </a:r>
                      <a:endParaRPr lang="en-GB" sz="1600" b="0" dirty="0"/>
                    </a:p>
                  </a:txBody>
                  <a:tcPr/>
                </a:tc>
              </a:tr>
              <a:tr h="534530">
                <a:tc>
                  <a:txBody>
                    <a:bodyPr/>
                    <a:lstStyle/>
                    <a:p>
                      <a:pPr algn="ctr"/>
                      <a:r>
                        <a:rPr lang="en-GB" sz="1800" dirty="0" smtClean="0"/>
                        <a:t>6</a:t>
                      </a:r>
                      <a:endParaRPr lang="en-GB" sz="1800" dirty="0"/>
                    </a:p>
                  </a:txBody>
                  <a:tcPr/>
                </a:tc>
                <a:tc>
                  <a:txBody>
                    <a:bodyPr/>
                    <a:lstStyle/>
                    <a:p>
                      <a:r>
                        <a:rPr lang="en-GB" sz="1800" b="0" dirty="0" smtClean="0"/>
                        <a:t>¿</a:t>
                      </a:r>
                      <a:r>
                        <a:rPr lang="en-GB" sz="1800" b="0" dirty="0" err="1" smtClean="0"/>
                        <a:t>Qué</a:t>
                      </a:r>
                      <a:r>
                        <a:rPr lang="en-GB" sz="1800" b="0" dirty="0" smtClean="0"/>
                        <a:t> h____________</a:t>
                      </a:r>
                      <a:r>
                        <a:rPr lang="en-GB" sz="1800" b="0" baseline="0" dirty="0" smtClean="0"/>
                        <a:t> el fin de </a:t>
                      </a:r>
                      <a:r>
                        <a:rPr lang="en-GB" sz="1800" b="0" baseline="0" dirty="0" err="1" smtClean="0"/>
                        <a:t>semana</a:t>
                      </a:r>
                      <a:r>
                        <a:rPr lang="en-GB" sz="1800" b="0" baseline="0" dirty="0" smtClean="0"/>
                        <a:t> p____________? </a:t>
                      </a:r>
                      <a:br>
                        <a:rPr lang="en-GB" sz="1800" b="0" baseline="0" dirty="0" smtClean="0"/>
                      </a:br>
                      <a:r>
                        <a:rPr lang="en-GB" sz="1800" b="0" i="1" baseline="0" dirty="0" smtClean="0"/>
                        <a:t>(What did you do last weekend?</a:t>
                      </a:r>
                      <a:endParaRPr lang="en-GB" sz="1800" b="0" i="1" dirty="0"/>
                    </a:p>
                  </a:txBody>
                  <a:tcPr/>
                </a:tc>
              </a:tr>
              <a:tr h="389784">
                <a:tc>
                  <a:txBody>
                    <a:bodyPr/>
                    <a:lstStyle/>
                    <a:p>
                      <a:pPr algn="ctr"/>
                      <a:r>
                        <a:rPr lang="en-GB" sz="1800" dirty="0" smtClean="0"/>
                        <a:t>7</a:t>
                      </a:r>
                      <a:endParaRPr lang="en-GB" sz="1800" dirty="0"/>
                    </a:p>
                  </a:txBody>
                  <a:tcPr/>
                </a:tc>
                <a:tc>
                  <a:txBody>
                    <a:bodyPr/>
                    <a:lstStyle/>
                    <a:p>
                      <a:r>
                        <a:rPr lang="en-GB" sz="1800" b="0" dirty="0" smtClean="0"/>
                        <a:t>¿A____________ </a:t>
                      </a:r>
                      <a:r>
                        <a:rPr lang="en-GB" sz="1800" b="0" dirty="0" err="1" smtClean="0"/>
                        <a:t>fuiste</a:t>
                      </a:r>
                      <a:r>
                        <a:rPr lang="en-GB" sz="1800" b="0" dirty="0" smtClean="0"/>
                        <a:t>? </a:t>
                      </a:r>
                      <a:r>
                        <a:rPr lang="en-GB" sz="1800" b="0" i="1" dirty="0" smtClean="0"/>
                        <a:t>(Where did you go?)</a:t>
                      </a:r>
                      <a:endParaRPr lang="en-GB" sz="1800" b="0" i="1" dirty="0"/>
                    </a:p>
                  </a:txBody>
                  <a:tcPr/>
                </a:tc>
              </a:tr>
              <a:tr h="534530">
                <a:tc>
                  <a:txBody>
                    <a:bodyPr/>
                    <a:lstStyle/>
                    <a:p>
                      <a:pPr algn="ctr"/>
                      <a:r>
                        <a:rPr lang="en-GB" sz="1800" dirty="0" smtClean="0"/>
                        <a:t>8</a:t>
                      </a:r>
                      <a:endParaRPr lang="en-GB" sz="1800" dirty="0"/>
                    </a:p>
                  </a:txBody>
                  <a:tcPr/>
                </a:tc>
                <a:tc>
                  <a:txBody>
                    <a:bodyPr/>
                    <a:lstStyle/>
                    <a:p>
                      <a:r>
                        <a:rPr lang="en-GB" sz="1800" b="0" dirty="0" smtClean="0"/>
                        <a:t>¿</a:t>
                      </a:r>
                      <a:r>
                        <a:rPr lang="en-GB" sz="1800" b="0" dirty="0" err="1" smtClean="0"/>
                        <a:t>Qué</a:t>
                      </a:r>
                      <a:r>
                        <a:rPr lang="en-GB" sz="1800" b="0" dirty="0" smtClean="0"/>
                        <a:t> p__________ </a:t>
                      </a:r>
                      <a:r>
                        <a:rPr lang="en-GB" sz="1800" b="0" dirty="0" err="1" smtClean="0"/>
                        <a:t>tienes</a:t>
                      </a:r>
                      <a:r>
                        <a:rPr lang="en-GB" sz="1800" b="0" dirty="0" smtClean="0"/>
                        <a:t> </a:t>
                      </a:r>
                      <a:r>
                        <a:rPr lang="en-GB" sz="1800" b="0" dirty="0" err="1" smtClean="0"/>
                        <a:t>para</a:t>
                      </a:r>
                      <a:r>
                        <a:rPr lang="en-GB" sz="1800" b="0" dirty="0" smtClean="0"/>
                        <a:t> el p__________ f__ de s________? </a:t>
                      </a:r>
                      <a:br>
                        <a:rPr lang="en-GB" sz="1800" b="0" dirty="0" smtClean="0"/>
                      </a:br>
                      <a:r>
                        <a:rPr lang="en-GB" sz="1800" b="0" i="1" dirty="0" smtClean="0"/>
                        <a:t>(What are</a:t>
                      </a:r>
                      <a:r>
                        <a:rPr lang="en-GB" sz="1800" b="0" i="1" baseline="0" dirty="0" smtClean="0"/>
                        <a:t> you planning to do next weekend?)</a:t>
                      </a:r>
                      <a:endParaRPr lang="en-GB" sz="1800" b="0" i="1" dirty="0"/>
                    </a:p>
                  </a:txBody>
                  <a:tcPr/>
                </a:tc>
              </a:tr>
              <a:tr h="534530">
                <a:tc>
                  <a:txBody>
                    <a:bodyPr/>
                    <a:lstStyle/>
                    <a:p>
                      <a:pPr algn="ctr"/>
                      <a:r>
                        <a:rPr lang="en-GB" sz="1800" dirty="0" smtClean="0"/>
                        <a:t>9</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Y </a:t>
                      </a:r>
                      <a:r>
                        <a:rPr lang="en-GB" sz="1800" b="0" dirty="0" err="1" smtClean="0"/>
                        <a:t>tu</a:t>
                      </a:r>
                      <a:r>
                        <a:rPr lang="en-GB" sz="1800" b="0" dirty="0" smtClean="0"/>
                        <a:t> </a:t>
                      </a:r>
                      <a:r>
                        <a:rPr lang="en-GB" sz="1800" b="0" dirty="0" err="1" smtClean="0"/>
                        <a:t>programa</a:t>
                      </a:r>
                      <a:r>
                        <a:rPr lang="en-GB" sz="1800" b="0" dirty="0" smtClean="0"/>
                        <a:t> </a:t>
                      </a:r>
                      <a:r>
                        <a:rPr lang="en-GB" sz="1800" b="0" dirty="0" err="1" smtClean="0"/>
                        <a:t>favorito</a:t>
                      </a:r>
                      <a:r>
                        <a:rPr lang="en-GB" sz="1800" b="0" dirty="0" smtClean="0"/>
                        <a:t>, ¿d__________</a:t>
                      </a:r>
                      <a:r>
                        <a:rPr lang="en-GB" sz="1800" b="0" baseline="0" dirty="0" smtClean="0"/>
                        <a:t> </a:t>
                      </a:r>
                      <a:r>
                        <a:rPr lang="en-GB" sz="1800" b="0" baseline="0" dirty="0" err="1" smtClean="0"/>
                        <a:t>tiene</a:t>
                      </a:r>
                      <a:r>
                        <a:rPr lang="en-GB" sz="1800" b="0" baseline="0" dirty="0" smtClean="0"/>
                        <a:t> l_________? </a:t>
                      </a:r>
                      <a:br>
                        <a:rPr lang="en-GB" sz="1800" b="0" baseline="0" dirty="0" smtClean="0"/>
                      </a:br>
                      <a:r>
                        <a:rPr lang="en-GB" sz="1800" b="0" i="1" dirty="0" smtClean="0"/>
                        <a:t>(Your favourite</a:t>
                      </a:r>
                      <a:r>
                        <a:rPr lang="en-GB" sz="1800" b="0" i="1" baseline="0" dirty="0" smtClean="0"/>
                        <a:t> programme, where is it set?)</a:t>
                      </a:r>
                      <a:endParaRPr lang="en-GB" sz="1800" b="0" i="1" dirty="0" smtClean="0"/>
                    </a:p>
                  </a:txBody>
                  <a:tcPr/>
                </a:tc>
              </a:tr>
              <a:tr h="389784">
                <a:tc>
                  <a:txBody>
                    <a:bodyPr/>
                    <a:lstStyle/>
                    <a:p>
                      <a:pPr algn="ctr"/>
                      <a:r>
                        <a:rPr lang="en-GB" sz="1800" dirty="0" smtClean="0"/>
                        <a:t>10</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¿De </a:t>
                      </a:r>
                      <a:r>
                        <a:rPr lang="en-GB" sz="1800" b="0" dirty="0" err="1" smtClean="0"/>
                        <a:t>qué</a:t>
                      </a:r>
                      <a:r>
                        <a:rPr lang="en-GB" sz="1800" b="0" dirty="0" smtClean="0"/>
                        <a:t> t___________? </a:t>
                      </a:r>
                      <a:r>
                        <a:rPr lang="en-GB" sz="1800" b="0" i="1" dirty="0" smtClean="0"/>
                        <a:t>(What’s it about?)</a:t>
                      </a:r>
                    </a:p>
                  </a:txBody>
                  <a:tcPr/>
                </a:tc>
              </a:tr>
              <a:tr h="389784">
                <a:tc>
                  <a:txBody>
                    <a:bodyPr/>
                    <a:lstStyle/>
                    <a:p>
                      <a:pPr algn="ctr"/>
                      <a:r>
                        <a:rPr lang="en-GB" sz="1800" dirty="0" smtClean="0"/>
                        <a:t>11</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a:t>
                      </a:r>
                      <a:r>
                        <a:rPr lang="en-GB" sz="1800" b="0" dirty="0" err="1" smtClean="0"/>
                        <a:t>Te</a:t>
                      </a:r>
                      <a:r>
                        <a:rPr lang="en-GB" sz="1800" b="0" dirty="0" smtClean="0"/>
                        <a:t> g_____________ los </a:t>
                      </a:r>
                      <a:r>
                        <a:rPr lang="en-GB" sz="1800" b="0" dirty="0" err="1" smtClean="0"/>
                        <a:t>medios</a:t>
                      </a:r>
                      <a:r>
                        <a:rPr lang="en-GB" sz="1800" b="0" dirty="0" smtClean="0"/>
                        <a:t> s___________? </a:t>
                      </a:r>
                      <a:r>
                        <a:rPr lang="en-GB" sz="1800" b="0" i="1" dirty="0" smtClean="0"/>
                        <a:t>(Do you like social media?)</a:t>
                      </a:r>
                    </a:p>
                  </a:txBody>
                  <a:tcPr/>
                </a:tc>
              </a:tr>
              <a:tr h="534530">
                <a:tc>
                  <a:txBody>
                    <a:bodyPr/>
                    <a:lstStyle/>
                    <a:p>
                      <a:pPr algn="ctr"/>
                      <a:r>
                        <a:rPr lang="en-GB" sz="1800" dirty="0" smtClean="0"/>
                        <a:t>12</a:t>
                      </a:r>
                      <a:endParaRPr lang="en-GB" sz="1800" dirty="0"/>
                    </a:p>
                  </a:txBody>
                  <a:tcPr/>
                </a:tc>
                <a:tc>
                  <a:txBody>
                    <a:bodyPr/>
                    <a:lstStyle/>
                    <a:p>
                      <a:r>
                        <a:rPr lang="en-GB" sz="1800" b="0" dirty="0" smtClean="0"/>
                        <a:t>¿</a:t>
                      </a:r>
                      <a:r>
                        <a:rPr lang="en-GB" sz="1800" b="0" dirty="0" err="1" smtClean="0"/>
                        <a:t>Te</a:t>
                      </a:r>
                      <a:r>
                        <a:rPr lang="en-GB" sz="1800" b="0" dirty="0" smtClean="0"/>
                        <a:t> </a:t>
                      </a:r>
                      <a:r>
                        <a:rPr lang="en-GB" sz="1800" b="0" dirty="0" err="1" smtClean="0"/>
                        <a:t>gustaría</a:t>
                      </a:r>
                      <a:r>
                        <a:rPr lang="en-GB" sz="1800" b="0" dirty="0" smtClean="0"/>
                        <a:t> p___________ </a:t>
                      </a:r>
                      <a:r>
                        <a:rPr lang="en-GB" sz="1800" b="0" dirty="0" err="1" smtClean="0"/>
                        <a:t>algún</a:t>
                      </a:r>
                      <a:r>
                        <a:rPr lang="en-GB" sz="1800" b="0" dirty="0" smtClean="0"/>
                        <a:t> </a:t>
                      </a:r>
                      <a:r>
                        <a:rPr lang="en-GB" sz="1800" b="0" dirty="0" err="1" smtClean="0"/>
                        <a:t>deporte</a:t>
                      </a:r>
                      <a:r>
                        <a:rPr lang="en-GB" sz="1800" b="0" dirty="0" smtClean="0"/>
                        <a:t> o_____________? </a:t>
                      </a:r>
                      <a:br>
                        <a:rPr lang="en-GB" sz="1800" b="0" dirty="0" smtClean="0"/>
                      </a:br>
                      <a:r>
                        <a:rPr lang="en-GB" sz="1800" b="0" i="1" dirty="0" smtClean="0"/>
                        <a:t>(Would</a:t>
                      </a:r>
                      <a:r>
                        <a:rPr lang="en-GB" sz="1800" b="0" i="1" baseline="0" dirty="0" smtClean="0"/>
                        <a:t> you like to try an </a:t>
                      </a:r>
                      <a:r>
                        <a:rPr lang="en-GB" sz="1800" b="0" i="1" baseline="0" dirty="0" err="1" smtClean="0"/>
                        <a:t>olympic</a:t>
                      </a:r>
                      <a:r>
                        <a:rPr lang="en-GB" sz="1800" b="0" i="1" baseline="0" dirty="0" smtClean="0"/>
                        <a:t> sport?)</a:t>
                      </a:r>
                      <a:endParaRPr lang="en-GB" sz="1800" b="0" i="1" dirty="0"/>
                    </a:p>
                  </a:txBody>
                  <a:tcPr/>
                </a:tc>
              </a:tr>
            </a:tbl>
          </a:graphicData>
        </a:graphic>
      </p:graphicFrame>
      <p:sp>
        <p:nvSpPr>
          <p:cNvPr id="3" name="TextBox 2"/>
          <p:cNvSpPr txBox="1"/>
          <p:nvPr/>
        </p:nvSpPr>
        <p:spPr>
          <a:xfrm>
            <a:off x="2123728" y="332656"/>
            <a:ext cx="1584176" cy="400110"/>
          </a:xfrm>
          <a:prstGeom prst="rect">
            <a:avLst/>
          </a:prstGeom>
          <a:noFill/>
        </p:spPr>
        <p:txBody>
          <a:bodyPr wrap="square" rtlCol="0">
            <a:spAutoFit/>
          </a:bodyPr>
          <a:lstStyle/>
          <a:p>
            <a:r>
              <a:rPr lang="en-GB" sz="2000" b="1" dirty="0" err="1" smtClean="0">
                <a:solidFill>
                  <a:srgbClr val="0066FF"/>
                </a:solidFill>
              </a:rPr>
              <a:t>asatiempo</a:t>
            </a:r>
            <a:endParaRPr lang="en-GB" sz="2000" b="1" dirty="0">
              <a:solidFill>
                <a:srgbClr val="0066FF"/>
              </a:solidFill>
            </a:endParaRPr>
          </a:p>
        </p:txBody>
      </p:sp>
      <p:sp>
        <p:nvSpPr>
          <p:cNvPr id="4" name="TextBox 3"/>
          <p:cNvSpPr txBox="1"/>
          <p:nvPr/>
        </p:nvSpPr>
        <p:spPr>
          <a:xfrm>
            <a:off x="3779912" y="328246"/>
            <a:ext cx="1584176" cy="400110"/>
          </a:xfrm>
          <a:prstGeom prst="rect">
            <a:avLst/>
          </a:prstGeom>
          <a:noFill/>
        </p:spPr>
        <p:txBody>
          <a:bodyPr wrap="square" rtlCol="0">
            <a:spAutoFit/>
          </a:bodyPr>
          <a:lstStyle/>
          <a:p>
            <a:r>
              <a:rPr lang="en-GB" sz="2000" b="1" dirty="0" err="1" smtClean="0">
                <a:solidFill>
                  <a:srgbClr val="0066FF"/>
                </a:solidFill>
              </a:rPr>
              <a:t>referido</a:t>
            </a:r>
            <a:endParaRPr lang="en-GB" sz="2000" b="1" dirty="0">
              <a:solidFill>
                <a:srgbClr val="0066FF"/>
              </a:solidFill>
            </a:endParaRPr>
          </a:p>
        </p:txBody>
      </p:sp>
      <p:sp>
        <p:nvSpPr>
          <p:cNvPr id="5" name="TextBox 4"/>
          <p:cNvSpPr txBox="1"/>
          <p:nvPr/>
        </p:nvSpPr>
        <p:spPr>
          <a:xfrm>
            <a:off x="1115616" y="908720"/>
            <a:ext cx="1584176" cy="400110"/>
          </a:xfrm>
          <a:prstGeom prst="rect">
            <a:avLst/>
          </a:prstGeom>
          <a:noFill/>
        </p:spPr>
        <p:txBody>
          <a:bodyPr wrap="square" rtlCol="0">
            <a:spAutoFit/>
          </a:bodyPr>
          <a:lstStyle/>
          <a:p>
            <a:r>
              <a:rPr lang="en-GB" sz="2000" b="1" dirty="0" err="1" smtClean="0">
                <a:solidFill>
                  <a:srgbClr val="0066FF"/>
                </a:solidFill>
              </a:rPr>
              <a:t>uándo</a:t>
            </a:r>
            <a:endParaRPr lang="en-GB" sz="2000" b="1" dirty="0">
              <a:solidFill>
                <a:srgbClr val="0066FF"/>
              </a:solidFill>
            </a:endParaRPr>
          </a:p>
        </p:txBody>
      </p:sp>
      <p:sp>
        <p:nvSpPr>
          <p:cNvPr id="6" name="TextBox 5"/>
          <p:cNvSpPr txBox="1"/>
          <p:nvPr/>
        </p:nvSpPr>
        <p:spPr>
          <a:xfrm>
            <a:off x="1187624" y="1268760"/>
            <a:ext cx="1584176" cy="400110"/>
          </a:xfrm>
          <a:prstGeom prst="rect">
            <a:avLst/>
          </a:prstGeom>
          <a:noFill/>
        </p:spPr>
        <p:txBody>
          <a:bodyPr wrap="square" rtlCol="0">
            <a:spAutoFit/>
          </a:bodyPr>
          <a:lstStyle/>
          <a:p>
            <a:r>
              <a:rPr lang="en-GB" sz="2000" b="1" dirty="0" err="1" smtClean="0">
                <a:solidFill>
                  <a:srgbClr val="0066FF"/>
                </a:solidFill>
              </a:rPr>
              <a:t>dmiras</a:t>
            </a:r>
            <a:endParaRPr lang="en-GB" sz="2000" b="1" dirty="0">
              <a:solidFill>
                <a:srgbClr val="0066FF"/>
              </a:solidFill>
            </a:endParaRPr>
          </a:p>
        </p:txBody>
      </p:sp>
      <p:sp>
        <p:nvSpPr>
          <p:cNvPr id="7" name="TextBox 6"/>
          <p:cNvSpPr txBox="1"/>
          <p:nvPr/>
        </p:nvSpPr>
        <p:spPr>
          <a:xfrm>
            <a:off x="2195736" y="1700953"/>
            <a:ext cx="1584176" cy="400110"/>
          </a:xfrm>
          <a:prstGeom prst="rect">
            <a:avLst/>
          </a:prstGeom>
          <a:noFill/>
        </p:spPr>
        <p:txBody>
          <a:bodyPr wrap="square" rtlCol="0">
            <a:spAutoFit/>
          </a:bodyPr>
          <a:lstStyle/>
          <a:p>
            <a:r>
              <a:rPr lang="en-GB" sz="2000" b="1" dirty="0" err="1" smtClean="0">
                <a:solidFill>
                  <a:srgbClr val="0066FF"/>
                </a:solidFill>
              </a:rPr>
              <a:t>tienda</a:t>
            </a:r>
            <a:endParaRPr lang="en-GB" sz="2000" b="1" dirty="0">
              <a:solidFill>
                <a:srgbClr val="0066FF"/>
              </a:solidFill>
            </a:endParaRPr>
          </a:p>
        </p:txBody>
      </p:sp>
      <p:sp>
        <p:nvSpPr>
          <p:cNvPr id="8" name="TextBox 7"/>
          <p:cNvSpPr txBox="1"/>
          <p:nvPr/>
        </p:nvSpPr>
        <p:spPr>
          <a:xfrm>
            <a:off x="1547664" y="2060848"/>
            <a:ext cx="1584176" cy="400110"/>
          </a:xfrm>
          <a:prstGeom prst="rect">
            <a:avLst/>
          </a:prstGeom>
          <a:noFill/>
        </p:spPr>
        <p:txBody>
          <a:bodyPr wrap="square" rtlCol="0">
            <a:spAutoFit/>
          </a:bodyPr>
          <a:lstStyle/>
          <a:p>
            <a:r>
              <a:rPr lang="en-GB" sz="2000" b="1" dirty="0" err="1" smtClean="0">
                <a:solidFill>
                  <a:srgbClr val="0066FF"/>
                </a:solidFill>
              </a:rPr>
              <a:t>tras</a:t>
            </a:r>
            <a:endParaRPr lang="en-GB" sz="2000" b="1" dirty="0">
              <a:solidFill>
                <a:srgbClr val="0066FF"/>
              </a:solidFill>
            </a:endParaRPr>
          </a:p>
        </p:txBody>
      </p:sp>
      <p:sp>
        <p:nvSpPr>
          <p:cNvPr id="9" name="TextBox 8"/>
          <p:cNvSpPr txBox="1"/>
          <p:nvPr/>
        </p:nvSpPr>
        <p:spPr>
          <a:xfrm>
            <a:off x="2555776" y="2060848"/>
            <a:ext cx="1584176" cy="400110"/>
          </a:xfrm>
          <a:prstGeom prst="rect">
            <a:avLst/>
          </a:prstGeom>
          <a:noFill/>
        </p:spPr>
        <p:txBody>
          <a:bodyPr wrap="square" rtlCol="0">
            <a:spAutoFit/>
          </a:bodyPr>
          <a:lstStyle/>
          <a:p>
            <a:r>
              <a:rPr lang="en-GB" sz="2000" b="1" dirty="0" err="1" smtClean="0">
                <a:solidFill>
                  <a:srgbClr val="0066FF"/>
                </a:solidFill>
              </a:rPr>
              <a:t>osas</a:t>
            </a:r>
            <a:endParaRPr lang="en-GB" sz="2000" b="1" dirty="0">
              <a:solidFill>
                <a:srgbClr val="0066FF"/>
              </a:solidFill>
            </a:endParaRPr>
          </a:p>
        </p:txBody>
      </p:sp>
      <p:sp>
        <p:nvSpPr>
          <p:cNvPr id="10" name="TextBox 9"/>
          <p:cNvSpPr txBox="1"/>
          <p:nvPr/>
        </p:nvSpPr>
        <p:spPr>
          <a:xfrm>
            <a:off x="1619672" y="2699628"/>
            <a:ext cx="1584176" cy="400110"/>
          </a:xfrm>
          <a:prstGeom prst="rect">
            <a:avLst/>
          </a:prstGeom>
          <a:noFill/>
        </p:spPr>
        <p:txBody>
          <a:bodyPr wrap="square" rtlCol="0">
            <a:spAutoFit/>
          </a:bodyPr>
          <a:lstStyle/>
          <a:p>
            <a:r>
              <a:rPr lang="en-GB" sz="2000" b="1" dirty="0" err="1" smtClean="0">
                <a:solidFill>
                  <a:srgbClr val="0066FF"/>
                </a:solidFill>
              </a:rPr>
              <a:t>iciste</a:t>
            </a:r>
            <a:endParaRPr lang="en-GB" sz="2000" b="1" dirty="0">
              <a:solidFill>
                <a:srgbClr val="0066FF"/>
              </a:solidFill>
            </a:endParaRPr>
          </a:p>
        </p:txBody>
      </p:sp>
      <p:sp>
        <p:nvSpPr>
          <p:cNvPr id="11" name="TextBox 10"/>
          <p:cNvSpPr txBox="1"/>
          <p:nvPr/>
        </p:nvSpPr>
        <p:spPr>
          <a:xfrm>
            <a:off x="4716016" y="2708920"/>
            <a:ext cx="1584176" cy="400110"/>
          </a:xfrm>
          <a:prstGeom prst="rect">
            <a:avLst/>
          </a:prstGeom>
          <a:noFill/>
        </p:spPr>
        <p:txBody>
          <a:bodyPr wrap="square" rtlCol="0">
            <a:spAutoFit/>
          </a:bodyPr>
          <a:lstStyle/>
          <a:p>
            <a:r>
              <a:rPr lang="en-GB" sz="2000" b="1" dirty="0" err="1" smtClean="0">
                <a:solidFill>
                  <a:srgbClr val="0066FF"/>
                </a:solidFill>
              </a:rPr>
              <a:t>asado</a:t>
            </a:r>
            <a:endParaRPr lang="en-GB" sz="2000" b="1" dirty="0">
              <a:solidFill>
                <a:srgbClr val="0066FF"/>
              </a:solidFill>
            </a:endParaRPr>
          </a:p>
        </p:txBody>
      </p:sp>
      <p:sp>
        <p:nvSpPr>
          <p:cNvPr id="12" name="TextBox 11"/>
          <p:cNvSpPr txBox="1"/>
          <p:nvPr/>
        </p:nvSpPr>
        <p:spPr>
          <a:xfrm>
            <a:off x="1167408" y="3356992"/>
            <a:ext cx="1584176" cy="400110"/>
          </a:xfrm>
          <a:prstGeom prst="rect">
            <a:avLst/>
          </a:prstGeom>
          <a:noFill/>
        </p:spPr>
        <p:txBody>
          <a:bodyPr wrap="square" rtlCol="0">
            <a:spAutoFit/>
          </a:bodyPr>
          <a:lstStyle/>
          <a:p>
            <a:r>
              <a:rPr lang="en-GB" sz="2000" b="1" dirty="0" err="1" smtClean="0">
                <a:solidFill>
                  <a:srgbClr val="0066FF"/>
                </a:solidFill>
              </a:rPr>
              <a:t>dónde</a:t>
            </a:r>
            <a:endParaRPr lang="en-GB" sz="2000" b="1" dirty="0">
              <a:solidFill>
                <a:srgbClr val="0066FF"/>
              </a:solidFill>
            </a:endParaRPr>
          </a:p>
        </p:txBody>
      </p:sp>
      <p:sp>
        <p:nvSpPr>
          <p:cNvPr id="13" name="TextBox 12"/>
          <p:cNvSpPr txBox="1"/>
          <p:nvPr/>
        </p:nvSpPr>
        <p:spPr>
          <a:xfrm>
            <a:off x="1547664" y="3717032"/>
            <a:ext cx="1584176" cy="400110"/>
          </a:xfrm>
          <a:prstGeom prst="rect">
            <a:avLst/>
          </a:prstGeom>
          <a:noFill/>
        </p:spPr>
        <p:txBody>
          <a:bodyPr wrap="square" rtlCol="0">
            <a:spAutoFit/>
          </a:bodyPr>
          <a:lstStyle/>
          <a:p>
            <a:r>
              <a:rPr lang="en-GB" sz="2000" b="1" dirty="0" smtClean="0">
                <a:solidFill>
                  <a:srgbClr val="0066FF"/>
                </a:solidFill>
              </a:rPr>
              <a:t>lanes</a:t>
            </a:r>
            <a:endParaRPr lang="en-GB" sz="2000" b="1" dirty="0">
              <a:solidFill>
                <a:srgbClr val="0066FF"/>
              </a:solidFill>
            </a:endParaRPr>
          </a:p>
        </p:txBody>
      </p:sp>
      <p:sp>
        <p:nvSpPr>
          <p:cNvPr id="14" name="TextBox 13"/>
          <p:cNvSpPr txBox="1"/>
          <p:nvPr/>
        </p:nvSpPr>
        <p:spPr>
          <a:xfrm>
            <a:off x="4175745" y="3717032"/>
            <a:ext cx="1584176" cy="400110"/>
          </a:xfrm>
          <a:prstGeom prst="rect">
            <a:avLst/>
          </a:prstGeom>
          <a:noFill/>
        </p:spPr>
        <p:txBody>
          <a:bodyPr wrap="square" rtlCol="0">
            <a:spAutoFit/>
          </a:bodyPr>
          <a:lstStyle/>
          <a:p>
            <a:r>
              <a:rPr lang="en-GB" sz="2000" b="1" dirty="0" err="1" smtClean="0">
                <a:solidFill>
                  <a:srgbClr val="0066FF"/>
                </a:solidFill>
              </a:rPr>
              <a:t>róximo</a:t>
            </a:r>
            <a:endParaRPr lang="en-GB" sz="2000" b="1" dirty="0">
              <a:solidFill>
                <a:srgbClr val="0066FF"/>
              </a:solidFill>
            </a:endParaRPr>
          </a:p>
        </p:txBody>
      </p:sp>
      <p:sp>
        <p:nvSpPr>
          <p:cNvPr id="15" name="TextBox 14"/>
          <p:cNvSpPr txBox="1"/>
          <p:nvPr/>
        </p:nvSpPr>
        <p:spPr>
          <a:xfrm>
            <a:off x="5436096" y="3717032"/>
            <a:ext cx="1584176" cy="400110"/>
          </a:xfrm>
          <a:prstGeom prst="rect">
            <a:avLst/>
          </a:prstGeom>
          <a:noFill/>
        </p:spPr>
        <p:txBody>
          <a:bodyPr wrap="square" rtlCol="0">
            <a:spAutoFit/>
          </a:bodyPr>
          <a:lstStyle/>
          <a:p>
            <a:r>
              <a:rPr lang="en-GB" sz="2000" b="1" dirty="0" smtClean="0">
                <a:solidFill>
                  <a:srgbClr val="0066FF"/>
                </a:solidFill>
              </a:rPr>
              <a:t>in</a:t>
            </a:r>
            <a:endParaRPr lang="en-GB" sz="2000" b="1" dirty="0">
              <a:solidFill>
                <a:srgbClr val="0066FF"/>
              </a:solidFill>
            </a:endParaRPr>
          </a:p>
        </p:txBody>
      </p:sp>
      <p:sp>
        <p:nvSpPr>
          <p:cNvPr id="16" name="TextBox 15"/>
          <p:cNvSpPr txBox="1"/>
          <p:nvPr/>
        </p:nvSpPr>
        <p:spPr>
          <a:xfrm>
            <a:off x="6084168" y="3717032"/>
            <a:ext cx="1584176" cy="400110"/>
          </a:xfrm>
          <a:prstGeom prst="rect">
            <a:avLst/>
          </a:prstGeom>
          <a:noFill/>
        </p:spPr>
        <p:txBody>
          <a:bodyPr wrap="square" rtlCol="0">
            <a:spAutoFit/>
          </a:bodyPr>
          <a:lstStyle/>
          <a:p>
            <a:r>
              <a:rPr lang="en-GB" sz="2000" b="1" dirty="0" err="1" smtClean="0">
                <a:solidFill>
                  <a:srgbClr val="0066FF"/>
                </a:solidFill>
              </a:rPr>
              <a:t>emana</a:t>
            </a:r>
            <a:endParaRPr lang="en-GB" sz="2000" b="1" dirty="0">
              <a:solidFill>
                <a:srgbClr val="0066FF"/>
              </a:solidFill>
            </a:endParaRPr>
          </a:p>
        </p:txBody>
      </p:sp>
      <p:sp>
        <p:nvSpPr>
          <p:cNvPr id="17" name="TextBox 16"/>
          <p:cNvSpPr txBox="1"/>
          <p:nvPr/>
        </p:nvSpPr>
        <p:spPr>
          <a:xfrm>
            <a:off x="3347864" y="4365104"/>
            <a:ext cx="1584176" cy="400110"/>
          </a:xfrm>
          <a:prstGeom prst="rect">
            <a:avLst/>
          </a:prstGeom>
          <a:noFill/>
        </p:spPr>
        <p:txBody>
          <a:bodyPr wrap="square" rtlCol="0">
            <a:spAutoFit/>
          </a:bodyPr>
          <a:lstStyle/>
          <a:p>
            <a:r>
              <a:rPr lang="en-GB" sz="2000" b="1" dirty="0" err="1" smtClean="0">
                <a:solidFill>
                  <a:srgbClr val="0066FF"/>
                </a:solidFill>
              </a:rPr>
              <a:t>ónde</a:t>
            </a:r>
            <a:endParaRPr lang="en-GB" sz="2000" b="1" dirty="0">
              <a:solidFill>
                <a:srgbClr val="0066FF"/>
              </a:solidFill>
            </a:endParaRPr>
          </a:p>
        </p:txBody>
      </p:sp>
      <p:sp>
        <p:nvSpPr>
          <p:cNvPr id="18" name="TextBox 17"/>
          <p:cNvSpPr txBox="1"/>
          <p:nvPr/>
        </p:nvSpPr>
        <p:spPr>
          <a:xfrm>
            <a:off x="5076056" y="4365104"/>
            <a:ext cx="1584176" cy="400110"/>
          </a:xfrm>
          <a:prstGeom prst="rect">
            <a:avLst/>
          </a:prstGeom>
          <a:noFill/>
        </p:spPr>
        <p:txBody>
          <a:bodyPr wrap="square" rtlCol="0">
            <a:spAutoFit/>
          </a:bodyPr>
          <a:lstStyle/>
          <a:p>
            <a:r>
              <a:rPr lang="en-GB" sz="2000" b="1" dirty="0" err="1" smtClean="0">
                <a:solidFill>
                  <a:srgbClr val="0066FF"/>
                </a:solidFill>
              </a:rPr>
              <a:t>ugar</a:t>
            </a:r>
            <a:endParaRPr lang="en-GB" sz="2000" b="1" dirty="0">
              <a:solidFill>
                <a:srgbClr val="0066FF"/>
              </a:solidFill>
            </a:endParaRPr>
          </a:p>
        </p:txBody>
      </p:sp>
      <p:sp>
        <p:nvSpPr>
          <p:cNvPr id="19" name="TextBox 18"/>
          <p:cNvSpPr txBox="1"/>
          <p:nvPr/>
        </p:nvSpPr>
        <p:spPr>
          <a:xfrm>
            <a:off x="1835696" y="5013176"/>
            <a:ext cx="1584176" cy="400110"/>
          </a:xfrm>
          <a:prstGeom prst="rect">
            <a:avLst/>
          </a:prstGeom>
          <a:noFill/>
        </p:spPr>
        <p:txBody>
          <a:bodyPr wrap="square" rtlCol="0">
            <a:spAutoFit/>
          </a:bodyPr>
          <a:lstStyle/>
          <a:p>
            <a:r>
              <a:rPr lang="en-GB" sz="2000" b="1" dirty="0" smtClean="0">
                <a:solidFill>
                  <a:srgbClr val="0066FF"/>
                </a:solidFill>
              </a:rPr>
              <a:t>rata</a:t>
            </a:r>
            <a:endParaRPr lang="en-GB" sz="2000" b="1" dirty="0">
              <a:solidFill>
                <a:srgbClr val="0066FF"/>
              </a:solidFill>
            </a:endParaRPr>
          </a:p>
        </p:txBody>
      </p:sp>
      <p:sp>
        <p:nvSpPr>
          <p:cNvPr id="20" name="TextBox 19"/>
          <p:cNvSpPr txBox="1"/>
          <p:nvPr/>
        </p:nvSpPr>
        <p:spPr>
          <a:xfrm>
            <a:off x="1475656" y="5413286"/>
            <a:ext cx="1584176" cy="400110"/>
          </a:xfrm>
          <a:prstGeom prst="rect">
            <a:avLst/>
          </a:prstGeom>
          <a:noFill/>
        </p:spPr>
        <p:txBody>
          <a:bodyPr wrap="square" rtlCol="0">
            <a:spAutoFit/>
          </a:bodyPr>
          <a:lstStyle/>
          <a:p>
            <a:r>
              <a:rPr lang="en-GB" sz="2000" b="1" dirty="0" err="1" smtClean="0">
                <a:solidFill>
                  <a:srgbClr val="0066FF"/>
                </a:solidFill>
              </a:rPr>
              <a:t>ustan</a:t>
            </a:r>
            <a:endParaRPr lang="en-GB" sz="2000" b="1" dirty="0">
              <a:solidFill>
                <a:srgbClr val="0066FF"/>
              </a:solidFill>
            </a:endParaRPr>
          </a:p>
        </p:txBody>
      </p:sp>
      <p:sp>
        <p:nvSpPr>
          <p:cNvPr id="21" name="TextBox 20"/>
          <p:cNvSpPr txBox="1"/>
          <p:nvPr/>
        </p:nvSpPr>
        <p:spPr>
          <a:xfrm>
            <a:off x="4110608" y="5373216"/>
            <a:ext cx="1584176" cy="400110"/>
          </a:xfrm>
          <a:prstGeom prst="rect">
            <a:avLst/>
          </a:prstGeom>
          <a:noFill/>
        </p:spPr>
        <p:txBody>
          <a:bodyPr wrap="square" rtlCol="0">
            <a:spAutoFit/>
          </a:bodyPr>
          <a:lstStyle/>
          <a:p>
            <a:r>
              <a:rPr lang="en-GB" sz="2000" b="1" dirty="0" err="1" smtClean="0">
                <a:solidFill>
                  <a:srgbClr val="0066FF"/>
                </a:solidFill>
              </a:rPr>
              <a:t>ociales</a:t>
            </a:r>
            <a:endParaRPr lang="en-GB" sz="2000" b="1" dirty="0">
              <a:solidFill>
                <a:srgbClr val="0066FF"/>
              </a:solidFill>
            </a:endParaRPr>
          </a:p>
        </p:txBody>
      </p:sp>
      <p:sp>
        <p:nvSpPr>
          <p:cNvPr id="22" name="TextBox 21"/>
          <p:cNvSpPr txBox="1"/>
          <p:nvPr/>
        </p:nvSpPr>
        <p:spPr>
          <a:xfrm>
            <a:off x="2195736" y="5765194"/>
            <a:ext cx="1584176" cy="400110"/>
          </a:xfrm>
          <a:prstGeom prst="rect">
            <a:avLst/>
          </a:prstGeom>
          <a:noFill/>
        </p:spPr>
        <p:txBody>
          <a:bodyPr wrap="square" rtlCol="0">
            <a:spAutoFit/>
          </a:bodyPr>
          <a:lstStyle/>
          <a:p>
            <a:r>
              <a:rPr lang="en-GB" sz="2000" b="1" dirty="0" err="1" smtClean="0">
                <a:solidFill>
                  <a:srgbClr val="0066FF"/>
                </a:solidFill>
              </a:rPr>
              <a:t>robar</a:t>
            </a:r>
            <a:endParaRPr lang="en-GB" sz="2000" b="1" dirty="0">
              <a:solidFill>
                <a:srgbClr val="0066FF"/>
              </a:solidFill>
            </a:endParaRPr>
          </a:p>
        </p:txBody>
      </p:sp>
      <p:sp>
        <p:nvSpPr>
          <p:cNvPr id="23" name="TextBox 22"/>
          <p:cNvSpPr txBox="1"/>
          <p:nvPr/>
        </p:nvSpPr>
        <p:spPr>
          <a:xfrm>
            <a:off x="4932040" y="5765194"/>
            <a:ext cx="1584176" cy="400110"/>
          </a:xfrm>
          <a:prstGeom prst="rect">
            <a:avLst/>
          </a:prstGeom>
          <a:noFill/>
        </p:spPr>
        <p:txBody>
          <a:bodyPr wrap="square" rtlCol="0">
            <a:spAutoFit/>
          </a:bodyPr>
          <a:lstStyle/>
          <a:p>
            <a:r>
              <a:rPr lang="en-GB" sz="2000" b="1" dirty="0" err="1" smtClean="0">
                <a:solidFill>
                  <a:srgbClr val="0066FF"/>
                </a:solidFill>
              </a:rPr>
              <a:t>límpico</a:t>
            </a:r>
            <a:endParaRPr lang="en-GB" sz="2000" b="1" dirty="0">
              <a:solidFill>
                <a:srgbClr val="0066FF"/>
              </a:solidFill>
            </a:endParaRPr>
          </a:p>
        </p:txBody>
      </p:sp>
    </p:spTree>
    <p:extLst>
      <p:ext uri="{BB962C8B-B14F-4D97-AF65-F5344CB8AC3E}">
        <p14:creationId xmlns:p14="http://schemas.microsoft.com/office/powerpoint/2010/main" val="342398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80676525"/>
              </p:ext>
            </p:extLst>
          </p:nvPr>
        </p:nvGraphicFramePr>
        <p:xfrm>
          <a:off x="188640" y="365592"/>
          <a:ext cx="8847856" cy="6087744"/>
        </p:xfrm>
        <a:graphic>
          <a:graphicData uri="http://schemas.openxmlformats.org/drawingml/2006/table">
            <a:tbl>
              <a:tblPr firstRow="1" bandRow="1">
                <a:tableStyleId>{5940675A-B579-460E-94D1-54222C63F5DA}</a:tableStyleId>
              </a:tblPr>
              <a:tblGrid>
                <a:gridCol w="702758"/>
                <a:gridCol w="8145098"/>
              </a:tblGrid>
              <a:tr h="389784">
                <a:tc>
                  <a:txBody>
                    <a:bodyPr/>
                    <a:lstStyle/>
                    <a:p>
                      <a:pPr algn="ctr"/>
                      <a:r>
                        <a:rPr lang="en-GB" sz="1800" dirty="0" smtClean="0"/>
                        <a:t>1</a:t>
                      </a:r>
                      <a:endParaRPr lang="en-GB" sz="1800" dirty="0"/>
                    </a:p>
                  </a:txBody>
                  <a:tcPr/>
                </a:tc>
                <a:tc>
                  <a:txBody>
                    <a:bodyPr/>
                    <a:lstStyle/>
                    <a:p>
                      <a:r>
                        <a:rPr lang="en-GB" sz="1800" b="0" dirty="0" smtClean="0"/>
                        <a:t>¿</a:t>
                      </a:r>
                      <a:r>
                        <a:rPr lang="en-GB" sz="1800" b="0" dirty="0" err="1" smtClean="0"/>
                        <a:t>Cuál</a:t>
                      </a:r>
                      <a:r>
                        <a:rPr lang="en-GB" sz="1800" b="0" dirty="0" smtClean="0"/>
                        <a:t> </a:t>
                      </a:r>
                      <a:r>
                        <a:rPr lang="en-GB" sz="1800" b="0" dirty="0" err="1" smtClean="0"/>
                        <a:t>es</a:t>
                      </a:r>
                      <a:r>
                        <a:rPr lang="en-GB" sz="1800" b="0" dirty="0" smtClean="0"/>
                        <a:t> </a:t>
                      </a:r>
                      <a:r>
                        <a:rPr lang="en-GB" sz="1800" b="0" dirty="0" err="1" smtClean="0"/>
                        <a:t>tu</a:t>
                      </a:r>
                      <a:r>
                        <a:rPr lang="en-GB" sz="1800" b="0" dirty="0" smtClean="0"/>
                        <a:t> p_____________ p___________</a:t>
                      </a:r>
                      <a:r>
                        <a:rPr lang="en-GB" sz="1800" b="0" i="1" dirty="0" smtClean="0"/>
                        <a:t>?</a:t>
                      </a:r>
                      <a:br>
                        <a:rPr lang="en-GB" sz="1800" b="0" i="1" dirty="0" smtClean="0"/>
                      </a:br>
                      <a:r>
                        <a:rPr lang="en-GB" sz="1400" b="0" i="1" dirty="0" smtClean="0"/>
                        <a:t>(What</a:t>
                      </a:r>
                      <a:r>
                        <a:rPr lang="en-GB" sz="1400" b="0" i="1" baseline="0" dirty="0" smtClean="0"/>
                        <a:t> is your favourite hobby?)</a:t>
                      </a:r>
                      <a:endParaRPr lang="en-GB" sz="2000" b="0" i="1" dirty="0"/>
                    </a:p>
                  </a:txBody>
                  <a:tcPr/>
                </a:tc>
              </a:tr>
              <a:tr h="389784">
                <a:tc>
                  <a:txBody>
                    <a:bodyPr/>
                    <a:lstStyle/>
                    <a:p>
                      <a:pPr algn="ctr"/>
                      <a:r>
                        <a:rPr lang="en-GB" sz="1800" dirty="0" smtClean="0"/>
                        <a:t>2</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¿C____________</a:t>
                      </a:r>
                      <a:r>
                        <a:rPr lang="en-GB" sz="1800" b="0" baseline="0" dirty="0" smtClean="0"/>
                        <a:t> lo </a:t>
                      </a:r>
                      <a:r>
                        <a:rPr lang="en-GB" sz="1800" b="0" baseline="0" dirty="0" err="1" smtClean="0"/>
                        <a:t>empezaste</a:t>
                      </a:r>
                      <a:r>
                        <a:rPr lang="en-GB" sz="1800" b="0" baseline="0" dirty="0" smtClean="0"/>
                        <a:t>? </a:t>
                      </a:r>
                      <a:r>
                        <a:rPr lang="en-GB" sz="1800" b="0" i="1" dirty="0" smtClean="0"/>
                        <a:t>(When did you start it?</a:t>
                      </a:r>
                      <a:r>
                        <a:rPr lang="en-GB" sz="1800" b="0" i="1" baseline="0" dirty="0" smtClean="0"/>
                        <a:t>)</a:t>
                      </a:r>
                      <a:endParaRPr lang="en-GB" sz="2800" b="0" i="1" dirty="0" smtClean="0"/>
                    </a:p>
                  </a:txBody>
                  <a:tcPr/>
                </a:tc>
              </a:tr>
              <a:tr h="389784">
                <a:tc>
                  <a:txBody>
                    <a:bodyPr/>
                    <a:lstStyle/>
                    <a:p>
                      <a:pPr algn="ctr"/>
                      <a:r>
                        <a:rPr lang="en-GB" sz="1800" dirty="0" smtClean="0"/>
                        <a:t>3</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¿A</a:t>
                      </a:r>
                      <a:r>
                        <a:rPr lang="en-GB" sz="1800" baseline="0" dirty="0" smtClean="0"/>
                        <a:t>____________ a </a:t>
                      </a:r>
                      <a:r>
                        <a:rPr lang="en-GB" sz="1800" baseline="0" dirty="0" err="1" smtClean="0"/>
                        <a:t>alguien</a:t>
                      </a:r>
                      <a:r>
                        <a:rPr lang="en-GB" sz="1800" baseline="0" dirty="0" smtClean="0"/>
                        <a:t>? </a:t>
                      </a:r>
                      <a:r>
                        <a:rPr lang="en-GB" sz="1800" b="0" i="1" dirty="0" smtClean="0"/>
                        <a:t>(Do you admire anyone?</a:t>
                      </a:r>
                      <a:r>
                        <a:rPr lang="en-GB" sz="1800" b="0" i="1" baseline="0" dirty="0" smtClean="0"/>
                        <a:t>)</a:t>
                      </a:r>
                      <a:endParaRPr lang="en-GB" sz="2800" b="0" i="1" dirty="0" smtClean="0"/>
                    </a:p>
                  </a:txBody>
                  <a:tcPr/>
                </a:tc>
              </a:tr>
              <a:tr h="389784">
                <a:tc>
                  <a:txBody>
                    <a:bodyPr/>
                    <a:lstStyle/>
                    <a:p>
                      <a:pPr algn="ctr"/>
                      <a:r>
                        <a:rPr lang="en-GB" sz="1800" dirty="0" smtClean="0"/>
                        <a:t>4</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a:t>
                      </a:r>
                      <a:r>
                        <a:rPr lang="en-GB" sz="1800" b="0" dirty="0" err="1" smtClean="0"/>
                        <a:t>Tienes</a:t>
                      </a:r>
                      <a:r>
                        <a:rPr lang="en-GB" sz="1800" b="0" dirty="0" smtClean="0"/>
                        <a:t> </a:t>
                      </a:r>
                      <a:r>
                        <a:rPr lang="en-GB" sz="1800" b="0" dirty="0" err="1" smtClean="0"/>
                        <a:t>una</a:t>
                      </a:r>
                      <a:r>
                        <a:rPr lang="en-GB" sz="1800" b="0" dirty="0" smtClean="0"/>
                        <a:t> __________ </a:t>
                      </a:r>
                      <a:r>
                        <a:rPr lang="en-GB" sz="1800" b="0" dirty="0" err="1" smtClean="0"/>
                        <a:t>preferida</a:t>
                      </a:r>
                      <a:r>
                        <a:rPr lang="en-GB" sz="1800" b="0" dirty="0" smtClean="0"/>
                        <a:t>? </a:t>
                      </a:r>
                      <a:r>
                        <a:rPr lang="en-GB" sz="1600" b="0" i="1" dirty="0" smtClean="0"/>
                        <a:t>(Do you have a favourite shop?</a:t>
                      </a:r>
                      <a:r>
                        <a:rPr lang="en-GB" sz="1600" b="0" i="1" baseline="0" dirty="0" smtClean="0"/>
                        <a:t>)</a:t>
                      </a:r>
                      <a:endParaRPr lang="en-GB" sz="2400" b="0" i="1" dirty="0" smtClean="0"/>
                    </a:p>
                  </a:txBody>
                  <a:tcPr/>
                </a:tc>
              </a:tr>
              <a:tr h="509076">
                <a:tc>
                  <a:txBody>
                    <a:bodyPr/>
                    <a:lstStyle/>
                    <a:p>
                      <a:pPr algn="ctr"/>
                      <a:r>
                        <a:rPr lang="en-GB" sz="1800" dirty="0" smtClean="0"/>
                        <a:t>5</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¿Hay o_______ c____________ </a:t>
                      </a:r>
                      <a:r>
                        <a:rPr lang="en-GB" sz="1800" b="0" dirty="0" err="1" smtClean="0"/>
                        <a:t>que</a:t>
                      </a:r>
                      <a:r>
                        <a:rPr lang="en-GB" sz="1800" b="0" dirty="0" smtClean="0"/>
                        <a:t> </a:t>
                      </a:r>
                      <a:r>
                        <a:rPr lang="en-GB" sz="1800" b="0" dirty="0" err="1" smtClean="0"/>
                        <a:t>te</a:t>
                      </a:r>
                      <a:r>
                        <a:rPr lang="en-GB" sz="1800" b="0" dirty="0" smtClean="0"/>
                        <a:t> </a:t>
                      </a:r>
                      <a:r>
                        <a:rPr lang="en-GB" sz="1800" b="0" dirty="0" err="1" smtClean="0"/>
                        <a:t>gustan</a:t>
                      </a:r>
                      <a:r>
                        <a:rPr lang="en-GB" sz="1800" b="0" dirty="0" smtClean="0"/>
                        <a:t> </a:t>
                      </a:r>
                      <a:r>
                        <a:rPr lang="en-GB" sz="1800" b="0" dirty="0" err="1" smtClean="0"/>
                        <a:t>hacer</a:t>
                      </a:r>
                      <a:r>
                        <a:rPr lang="en-GB" sz="1800" b="0" dirty="0" smtClean="0"/>
                        <a:t>? </a:t>
                      </a:r>
                      <a:br>
                        <a:rPr lang="en-GB" sz="1800" b="0" dirty="0" smtClean="0"/>
                      </a:br>
                      <a:r>
                        <a:rPr lang="en-GB" sz="1600" b="0" i="1" dirty="0" smtClean="0"/>
                        <a:t>(Are there other</a:t>
                      </a:r>
                      <a:r>
                        <a:rPr lang="en-GB" sz="1600" b="0" i="1" baseline="0" dirty="0" smtClean="0"/>
                        <a:t> things you like doing?)</a:t>
                      </a:r>
                      <a:endParaRPr lang="en-GB" sz="1600" b="0" dirty="0"/>
                    </a:p>
                  </a:txBody>
                  <a:tcPr/>
                </a:tc>
              </a:tr>
              <a:tr h="534530">
                <a:tc>
                  <a:txBody>
                    <a:bodyPr/>
                    <a:lstStyle/>
                    <a:p>
                      <a:pPr algn="ctr"/>
                      <a:r>
                        <a:rPr lang="en-GB" sz="1800" dirty="0" smtClean="0"/>
                        <a:t>6</a:t>
                      </a:r>
                      <a:endParaRPr lang="en-GB" sz="1800" dirty="0"/>
                    </a:p>
                  </a:txBody>
                  <a:tcPr/>
                </a:tc>
                <a:tc>
                  <a:txBody>
                    <a:bodyPr/>
                    <a:lstStyle/>
                    <a:p>
                      <a:r>
                        <a:rPr lang="en-GB" sz="1800" b="0" dirty="0" smtClean="0"/>
                        <a:t>¿</a:t>
                      </a:r>
                      <a:r>
                        <a:rPr lang="en-GB" sz="1800" b="0" dirty="0" err="1" smtClean="0"/>
                        <a:t>Qué</a:t>
                      </a:r>
                      <a:r>
                        <a:rPr lang="en-GB" sz="1800" b="0" dirty="0" smtClean="0"/>
                        <a:t> h____________</a:t>
                      </a:r>
                      <a:r>
                        <a:rPr lang="en-GB" sz="1800" b="0" baseline="0" dirty="0" smtClean="0"/>
                        <a:t> el fin de </a:t>
                      </a:r>
                      <a:r>
                        <a:rPr lang="en-GB" sz="1800" b="0" baseline="0" dirty="0" err="1" smtClean="0"/>
                        <a:t>semana</a:t>
                      </a:r>
                      <a:r>
                        <a:rPr lang="en-GB" sz="1800" b="0" baseline="0" dirty="0" smtClean="0"/>
                        <a:t> p____________? </a:t>
                      </a:r>
                      <a:br>
                        <a:rPr lang="en-GB" sz="1800" b="0" baseline="0" dirty="0" smtClean="0"/>
                      </a:br>
                      <a:r>
                        <a:rPr lang="en-GB" sz="1800" b="0" i="1" baseline="0" dirty="0" smtClean="0"/>
                        <a:t>(What did you do last weekend?</a:t>
                      </a:r>
                      <a:endParaRPr lang="en-GB" sz="1800" b="0" i="1" dirty="0"/>
                    </a:p>
                  </a:txBody>
                  <a:tcPr/>
                </a:tc>
              </a:tr>
              <a:tr h="389784">
                <a:tc>
                  <a:txBody>
                    <a:bodyPr/>
                    <a:lstStyle/>
                    <a:p>
                      <a:pPr algn="ctr"/>
                      <a:r>
                        <a:rPr lang="en-GB" sz="1800" dirty="0" smtClean="0"/>
                        <a:t>7</a:t>
                      </a:r>
                      <a:endParaRPr lang="en-GB" sz="1800" dirty="0"/>
                    </a:p>
                  </a:txBody>
                  <a:tcPr/>
                </a:tc>
                <a:tc>
                  <a:txBody>
                    <a:bodyPr/>
                    <a:lstStyle/>
                    <a:p>
                      <a:r>
                        <a:rPr lang="en-GB" sz="1800" b="0" dirty="0" smtClean="0"/>
                        <a:t>¿A____________ </a:t>
                      </a:r>
                      <a:r>
                        <a:rPr lang="en-GB" sz="1800" b="0" dirty="0" err="1" smtClean="0"/>
                        <a:t>fuiste</a:t>
                      </a:r>
                      <a:r>
                        <a:rPr lang="en-GB" sz="1800" b="0" dirty="0" smtClean="0"/>
                        <a:t>? </a:t>
                      </a:r>
                      <a:r>
                        <a:rPr lang="en-GB" sz="1800" b="0" i="1" dirty="0" smtClean="0"/>
                        <a:t>(Where did you go?)</a:t>
                      </a:r>
                      <a:endParaRPr lang="en-GB" sz="1800" b="0" i="1" dirty="0"/>
                    </a:p>
                  </a:txBody>
                  <a:tcPr/>
                </a:tc>
              </a:tr>
              <a:tr h="534530">
                <a:tc>
                  <a:txBody>
                    <a:bodyPr/>
                    <a:lstStyle/>
                    <a:p>
                      <a:pPr algn="ctr"/>
                      <a:r>
                        <a:rPr lang="en-GB" sz="1800" dirty="0" smtClean="0"/>
                        <a:t>8</a:t>
                      </a:r>
                      <a:endParaRPr lang="en-GB" sz="1800" dirty="0"/>
                    </a:p>
                  </a:txBody>
                  <a:tcPr/>
                </a:tc>
                <a:tc>
                  <a:txBody>
                    <a:bodyPr/>
                    <a:lstStyle/>
                    <a:p>
                      <a:r>
                        <a:rPr lang="en-GB" sz="1800" b="0" dirty="0" smtClean="0"/>
                        <a:t>¿</a:t>
                      </a:r>
                      <a:r>
                        <a:rPr lang="en-GB" sz="1800" b="0" dirty="0" err="1" smtClean="0"/>
                        <a:t>Qué</a:t>
                      </a:r>
                      <a:r>
                        <a:rPr lang="en-GB" sz="1800" b="0" dirty="0" smtClean="0"/>
                        <a:t> p__________ </a:t>
                      </a:r>
                      <a:r>
                        <a:rPr lang="en-GB" sz="1800" b="0" dirty="0" err="1" smtClean="0"/>
                        <a:t>tienes</a:t>
                      </a:r>
                      <a:r>
                        <a:rPr lang="en-GB" sz="1800" b="0" dirty="0" smtClean="0"/>
                        <a:t> </a:t>
                      </a:r>
                      <a:r>
                        <a:rPr lang="en-GB" sz="1800" b="0" dirty="0" err="1" smtClean="0"/>
                        <a:t>para</a:t>
                      </a:r>
                      <a:r>
                        <a:rPr lang="en-GB" sz="1800" b="0" dirty="0" smtClean="0"/>
                        <a:t> el p__________ f__ de s________? </a:t>
                      </a:r>
                      <a:br>
                        <a:rPr lang="en-GB" sz="1800" b="0" dirty="0" smtClean="0"/>
                      </a:br>
                      <a:r>
                        <a:rPr lang="en-GB" sz="1800" b="0" i="1" dirty="0" smtClean="0"/>
                        <a:t>(What are</a:t>
                      </a:r>
                      <a:r>
                        <a:rPr lang="en-GB" sz="1800" b="0" i="1" baseline="0" dirty="0" smtClean="0"/>
                        <a:t> you planning to do next weekend?)</a:t>
                      </a:r>
                      <a:endParaRPr lang="en-GB" sz="1800" b="0" i="1" dirty="0"/>
                    </a:p>
                  </a:txBody>
                  <a:tcPr/>
                </a:tc>
              </a:tr>
              <a:tr h="534530">
                <a:tc>
                  <a:txBody>
                    <a:bodyPr/>
                    <a:lstStyle/>
                    <a:p>
                      <a:pPr algn="ctr"/>
                      <a:r>
                        <a:rPr lang="en-GB" sz="1800" dirty="0" smtClean="0"/>
                        <a:t>9</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Y </a:t>
                      </a:r>
                      <a:r>
                        <a:rPr lang="en-GB" sz="1800" b="0" dirty="0" err="1" smtClean="0"/>
                        <a:t>tu</a:t>
                      </a:r>
                      <a:r>
                        <a:rPr lang="en-GB" sz="1800" b="0" dirty="0" smtClean="0"/>
                        <a:t> </a:t>
                      </a:r>
                      <a:r>
                        <a:rPr lang="en-GB" sz="1800" b="0" dirty="0" err="1" smtClean="0"/>
                        <a:t>programa</a:t>
                      </a:r>
                      <a:r>
                        <a:rPr lang="en-GB" sz="1800" b="0" dirty="0" smtClean="0"/>
                        <a:t> </a:t>
                      </a:r>
                      <a:r>
                        <a:rPr lang="en-GB" sz="1800" b="0" dirty="0" err="1" smtClean="0"/>
                        <a:t>favorito</a:t>
                      </a:r>
                      <a:r>
                        <a:rPr lang="en-GB" sz="1800" b="0" dirty="0" smtClean="0"/>
                        <a:t>, ¿d__________</a:t>
                      </a:r>
                      <a:r>
                        <a:rPr lang="en-GB" sz="1800" b="0" baseline="0" dirty="0" smtClean="0"/>
                        <a:t> </a:t>
                      </a:r>
                      <a:r>
                        <a:rPr lang="en-GB" sz="1800" b="0" baseline="0" dirty="0" err="1" smtClean="0"/>
                        <a:t>tiene</a:t>
                      </a:r>
                      <a:r>
                        <a:rPr lang="en-GB" sz="1800" b="0" baseline="0" dirty="0" smtClean="0"/>
                        <a:t> l_________? </a:t>
                      </a:r>
                      <a:br>
                        <a:rPr lang="en-GB" sz="1800" b="0" baseline="0" dirty="0" smtClean="0"/>
                      </a:br>
                      <a:r>
                        <a:rPr lang="en-GB" sz="1800" b="0" i="1" dirty="0" smtClean="0"/>
                        <a:t>(Your favourite</a:t>
                      </a:r>
                      <a:r>
                        <a:rPr lang="en-GB" sz="1800" b="0" i="1" baseline="0" dirty="0" smtClean="0"/>
                        <a:t> programme, where is it set?)</a:t>
                      </a:r>
                      <a:endParaRPr lang="en-GB" sz="1800" b="0" i="1" dirty="0" smtClean="0"/>
                    </a:p>
                  </a:txBody>
                  <a:tcPr/>
                </a:tc>
              </a:tr>
              <a:tr h="389784">
                <a:tc>
                  <a:txBody>
                    <a:bodyPr/>
                    <a:lstStyle/>
                    <a:p>
                      <a:pPr algn="ctr"/>
                      <a:r>
                        <a:rPr lang="en-GB" sz="1800" dirty="0" smtClean="0"/>
                        <a:t>10</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¿De </a:t>
                      </a:r>
                      <a:r>
                        <a:rPr lang="en-GB" sz="1800" b="0" dirty="0" err="1" smtClean="0"/>
                        <a:t>qué</a:t>
                      </a:r>
                      <a:r>
                        <a:rPr lang="en-GB" sz="1800" b="0" dirty="0" smtClean="0"/>
                        <a:t> t___________? </a:t>
                      </a:r>
                      <a:r>
                        <a:rPr lang="en-GB" sz="1800" b="0" i="1" dirty="0" smtClean="0"/>
                        <a:t>(What’s it about?)</a:t>
                      </a:r>
                    </a:p>
                  </a:txBody>
                  <a:tcPr/>
                </a:tc>
              </a:tr>
              <a:tr h="389784">
                <a:tc>
                  <a:txBody>
                    <a:bodyPr/>
                    <a:lstStyle/>
                    <a:p>
                      <a:pPr algn="ctr"/>
                      <a:r>
                        <a:rPr lang="en-GB" sz="1800" dirty="0" smtClean="0"/>
                        <a:t>11</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a:t>
                      </a:r>
                      <a:r>
                        <a:rPr lang="en-GB" sz="1800" b="0" dirty="0" err="1" smtClean="0"/>
                        <a:t>Te</a:t>
                      </a:r>
                      <a:r>
                        <a:rPr lang="en-GB" sz="1800" b="0" dirty="0" smtClean="0"/>
                        <a:t> g_____________ los </a:t>
                      </a:r>
                      <a:r>
                        <a:rPr lang="en-GB" sz="1800" b="0" dirty="0" err="1" smtClean="0"/>
                        <a:t>medios</a:t>
                      </a:r>
                      <a:r>
                        <a:rPr lang="en-GB" sz="1800" b="0" dirty="0" smtClean="0"/>
                        <a:t> s___________? </a:t>
                      </a:r>
                      <a:r>
                        <a:rPr lang="en-GB" sz="1800" b="0" i="1" dirty="0" smtClean="0"/>
                        <a:t>(Do you like social media?)</a:t>
                      </a:r>
                    </a:p>
                  </a:txBody>
                  <a:tcPr/>
                </a:tc>
              </a:tr>
              <a:tr h="534530">
                <a:tc>
                  <a:txBody>
                    <a:bodyPr/>
                    <a:lstStyle/>
                    <a:p>
                      <a:pPr algn="ctr"/>
                      <a:r>
                        <a:rPr lang="en-GB" sz="1800" dirty="0" smtClean="0"/>
                        <a:t>12</a:t>
                      </a:r>
                      <a:endParaRPr lang="en-GB" sz="1800" dirty="0"/>
                    </a:p>
                  </a:txBody>
                  <a:tcPr/>
                </a:tc>
                <a:tc>
                  <a:txBody>
                    <a:bodyPr/>
                    <a:lstStyle/>
                    <a:p>
                      <a:r>
                        <a:rPr lang="en-GB" sz="1800" b="0" dirty="0" smtClean="0"/>
                        <a:t>¿</a:t>
                      </a:r>
                      <a:r>
                        <a:rPr lang="en-GB" sz="1800" b="0" dirty="0" err="1" smtClean="0"/>
                        <a:t>Te</a:t>
                      </a:r>
                      <a:r>
                        <a:rPr lang="en-GB" sz="1800" b="0" dirty="0" smtClean="0"/>
                        <a:t> </a:t>
                      </a:r>
                      <a:r>
                        <a:rPr lang="en-GB" sz="1800" b="0" dirty="0" err="1" smtClean="0"/>
                        <a:t>gustaría</a:t>
                      </a:r>
                      <a:r>
                        <a:rPr lang="en-GB" sz="1800" b="0" dirty="0" smtClean="0"/>
                        <a:t> p___________ </a:t>
                      </a:r>
                      <a:r>
                        <a:rPr lang="en-GB" sz="1800" b="0" dirty="0" err="1" smtClean="0"/>
                        <a:t>algún</a:t>
                      </a:r>
                      <a:r>
                        <a:rPr lang="en-GB" sz="1800" b="0" dirty="0" smtClean="0"/>
                        <a:t> </a:t>
                      </a:r>
                      <a:r>
                        <a:rPr lang="en-GB" sz="1800" b="0" dirty="0" err="1" smtClean="0"/>
                        <a:t>deporte</a:t>
                      </a:r>
                      <a:r>
                        <a:rPr lang="en-GB" sz="1800" b="0" dirty="0" smtClean="0"/>
                        <a:t> o_____________? </a:t>
                      </a:r>
                      <a:br>
                        <a:rPr lang="en-GB" sz="1800" b="0" dirty="0" smtClean="0"/>
                      </a:br>
                      <a:r>
                        <a:rPr lang="en-GB" sz="1800" b="0" i="1" dirty="0" smtClean="0"/>
                        <a:t>(Would</a:t>
                      </a:r>
                      <a:r>
                        <a:rPr lang="en-GB" sz="1800" b="0" i="1" baseline="0" dirty="0" smtClean="0"/>
                        <a:t> you like to try an </a:t>
                      </a:r>
                      <a:r>
                        <a:rPr lang="en-GB" sz="1800" b="0" i="1" baseline="0" dirty="0" err="1" smtClean="0"/>
                        <a:t>olympic</a:t>
                      </a:r>
                      <a:r>
                        <a:rPr lang="en-GB" sz="1800" b="0" i="1" baseline="0" dirty="0" smtClean="0"/>
                        <a:t> sport?)</a:t>
                      </a:r>
                      <a:endParaRPr lang="en-GB" sz="1800" b="0" i="1" dirty="0"/>
                    </a:p>
                  </a:txBody>
                  <a:tcPr/>
                </a:tc>
              </a:tr>
            </a:tbl>
          </a:graphicData>
        </a:graphic>
      </p:graphicFrame>
    </p:spTree>
    <p:extLst>
      <p:ext uri="{BB962C8B-B14F-4D97-AF65-F5344CB8AC3E}">
        <p14:creationId xmlns:p14="http://schemas.microsoft.com/office/powerpoint/2010/main" val="40279585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16982534"/>
              </p:ext>
            </p:extLst>
          </p:nvPr>
        </p:nvGraphicFramePr>
        <p:xfrm>
          <a:off x="188640" y="365592"/>
          <a:ext cx="8847856" cy="6303767"/>
        </p:xfrm>
        <a:graphic>
          <a:graphicData uri="http://schemas.openxmlformats.org/drawingml/2006/table">
            <a:tbl>
              <a:tblPr firstRow="1" bandRow="1">
                <a:tableStyleId>{5940675A-B579-460E-94D1-54222C63F5DA}</a:tableStyleId>
              </a:tblPr>
              <a:tblGrid>
                <a:gridCol w="702758"/>
                <a:gridCol w="8145098"/>
              </a:tblGrid>
              <a:tr h="492866">
                <a:tc>
                  <a:txBody>
                    <a:bodyPr/>
                    <a:lstStyle/>
                    <a:p>
                      <a:pPr algn="ctr"/>
                      <a:r>
                        <a:rPr lang="en-GB" sz="2400" dirty="0" smtClean="0"/>
                        <a:t>1</a:t>
                      </a:r>
                      <a:endParaRPr lang="en-GB" sz="2400" dirty="0"/>
                    </a:p>
                  </a:txBody>
                  <a:tcPr/>
                </a:tc>
                <a:tc>
                  <a:txBody>
                    <a:bodyPr/>
                    <a:lstStyle/>
                    <a:p>
                      <a:r>
                        <a:rPr lang="en-GB" sz="2400" b="0" i="1" dirty="0" smtClean="0"/>
                        <a:t>(What</a:t>
                      </a:r>
                      <a:r>
                        <a:rPr lang="en-GB" sz="2400" b="0" i="1" baseline="0" dirty="0" smtClean="0"/>
                        <a:t> is your favourite hobby?)</a:t>
                      </a:r>
                      <a:endParaRPr lang="en-GB" sz="2400" b="0" i="1" dirty="0"/>
                    </a:p>
                  </a:txBody>
                  <a:tcPr/>
                </a:tc>
              </a:tr>
              <a:tr h="492866">
                <a:tc>
                  <a:txBody>
                    <a:bodyPr/>
                    <a:lstStyle/>
                    <a:p>
                      <a:pPr algn="ctr"/>
                      <a:r>
                        <a:rPr lang="en-GB" sz="2400" dirty="0" smtClean="0"/>
                        <a:t>2</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(When did you start it?</a:t>
                      </a:r>
                      <a:r>
                        <a:rPr lang="en-GB" sz="2400" b="0" i="1" baseline="0" dirty="0" smtClean="0"/>
                        <a:t>)</a:t>
                      </a:r>
                      <a:endParaRPr lang="en-GB" sz="2400" b="0" i="1" dirty="0" smtClean="0"/>
                    </a:p>
                  </a:txBody>
                  <a:tcPr/>
                </a:tc>
              </a:tr>
              <a:tr h="492866">
                <a:tc>
                  <a:txBody>
                    <a:bodyPr/>
                    <a:lstStyle/>
                    <a:p>
                      <a:pPr algn="ctr"/>
                      <a:r>
                        <a:rPr lang="en-GB" sz="2400" dirty="0" smtClean="0"/>
                        <a:t>3</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(Do you admire anyone?</a:t>
                      </a:r>
                      <a:r>
                        <a:rPr lang="en-GB" sz="2400" b="0" i="1" baseline="0" dirty="0" smtClean="0"/>
                        <a:t>)</a:t>
                      </a:r>
                      <a:endParaRPr lang="en-GB" sz="2400" b="0" i="1" dirty="0" smtClean="0"/>
                    </a:p>
                  </a:txBody>
                  <a:tcPr/>
                </a:tc>
              </a:tr>
              <a:tr h="492866">
                <a:tc>
                  <a:txBody>
                    <a:bodyPr/>
                    <a:lstStyle/>
                    <a:p>
                      <a:pPr algn="ctr"/>
                      <a:r>
                        <a:rPr lang="en-GB" sz="2400" dirty="0" smtClean="0"/>
                        <a:t>4</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(Do you have a favourite shop?</a:t>
                      </a:r>
                      <a:r>
                        <a:rPr lang="en-GB" sz="2400" b="0" i="1" baseline="0" dirty="0" smtClean="0"/>
                        <a:t>)</a:t>
                      </a:r>
                      <a:endParaRPr lang="en-GB" sz="2400" b="0" i="1" dirty="0" smtClean="0"/>
                    </a:p>
                  </a:txBody>
                  <a:tcPr/>
                </a:tc>
              </a:tr>
              <a:tr h="548789">
                <a:tc>
                  <a:txBody>
                    <a:bodyPr/>
                    <a:lstStyle/>
                    <a:p>
                      <a:pPr algn="ctr"/>
                      <a:r>
                        <a:rPr lang="en-GB" sz="2400" dirty="0" smtClean="0"/>
                        <a:t>5</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(Are there other</a:t>
                      </a:r>
                      <a:r>
                        <a:rPr lang="en-GB" sz="2400" b="0" i="1" baseline="0" dirty="0" smtClean="0"/>
                        <a:t> things you like doing?)</a:t>
                      </a:r>
                      <a:endParaRPr lang="en-GB" sz="2400" b="0" dirty="0"/>
                    </a:p>
                  </a:txBody>
                  <a:tcPr/>
                </a:tc>
              </a:tr>
              <a:tr h="576229">
                <a:tc>
                  <a:txBody>
                    <a:bodyPr/>
                    <a:lstStyle/>
                    <a:p>
                      <a:pPr algn="ctr"/>
                      <a:r>
                        <a:rPr lang="en-GB" sz="2400" dirty="0" smtClean="0"/>
                        <a:t>6</a:t>
                      </a:r>
                      <a:endParaRPr lang="en-GB" sz="2400" dirty="0"/>
                    </a:p>
                  </a:txBody>
                  <a:tcPr/>
                </a:tc>
                <a:tc>
                  <a:txBody>
                    <a:bodyPr/>
                    <a:lstStyle/>
                    <a:p>
                      <a:r>
                        <a:rPr lang="en-GB" sz="2400" b="0" i="1" baseline="0" dirty="0" smtClean="0"/>
                        <a:t>(What did you do last weekend?</a:t>
                      </a:r>
                      <a:endParaRPr lang="en-GB" sz="2400" b="0" i="1" dirty="0"/>
                    </a:p>
                  </a:txBody>
                  <a:tcPr/>
                </a:tc>
              </a:tr>
              <a:tr h="492866">
                <a:tc>
                  <a:txBody>
                    <a:bodyPr/>
                    <a:lstStyle/>
                    <a:p>
                      <a:pPr algn="ctr"/>
                      <a:r>
                        <a:rPr lang="en-GB" sz="2400" dirty="0" smtClean="0"/>
                        <a:t>7</a:t>
                      </a:r>
                      <a:endParaRPr lang="en-GB" sz="2400" dirty="0"/>
                    </a:p>
                  </a:txBody>
                  <a:tcPr/>
                </a:tc>
                <a:tc>
                  <a:txBody>
                    <a:bodyPr/>
                    <a:lstStyle/>
                    <a:p>
                      <a:r>
                        <a:rPr lang="en-GB" sz="2400" b="0" i="1" dirty="0" smtClean="0"/>
                        <a:t>(Where did you go?)</a:t>
                      </a:r>
                      <a:endParaRPr lang="en-GB" sz="2400" b="0" i="1" dirty="0"/>
                    </a:p>
                  </a:txBody>
                  <a:tcPr/>
                </a:tc>
              </a:tr>
              <a:tr h="576229">
                <a:tc>
                  <a:txBody>
                    <a:bodyPr/>
                    <a:lstStyle/>
                    <a:p>
                      <a:pPr algn="ctr"/>
                      <a:r>
                        <a:rPr lang="en-GB" sz="2400" dirty="0" smtClean="0"/>
                        <a:t>8</a:t>
                      </a:r>
                      <a:endParaRPr lang="en-GB" sz="2400" dirty="0"/>
                    </a:p>
                  </a:txBody>
                  <a:tcPr/>
                </a:tc>
                <a:tc>
                  <a:txBody>
                    <a:bodyPr/>
                    <a:lstStyle/>
                    <a:p>
                      <a:r>
                        <a:rPr lang="en-GB" sz="2400" b="0" i="1" dirty="0" smtClean="0"/>
                        <a:t>(What are</a:t>
                      </a:r>
                      <a:r>
                        <a:rPr lang="en-GB" sz="2400" b="0" i="1" baseline="0" dirty="0" smtClean="0"/>
                        <a:t> you planning to do next weekend?)</a:t>
                      </a:r>
                      <a:endParaRPr lang="en-GB" sz="2400" b="0" i="1" dirty="0"/>
                    </a:p>
                  </a:txBody>
                  <a:tcPr/>
                </a:tc>
              </a:tr>
              <a:tr h="576229">
                <a:tc>
                  <a:txBody>
                    <a:bodyPr/>
                    <a:lstStyle/>
                    <a:p>
                      <a:pPr algn="ctr"/>
                      <a:r>
                        <a:rPr lang="en-GB" sz="2400" dirty="0" smtClean="0"/>
                        <a:t>9</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(Your favourite</a:t>
                      </a:r>
                      <a:r>
                        <a:rPr lang="en-GB" sz="2400" b="0" i="1" baseline="0" dirty="0" smtClean="0"/>
                        <a:t> programme, where is it set?)</a:t>
                      </a:r>
                      <a:endParaRPr lang="en-GB" sz="2400" b="0" i="1" dirty="0" smtClean="0"/>
                    </a:p>
                  </a:txBody>
                  <a:tcPr/>
                </a:tc>
              </a:tr>
              <a:tr h="492866">
                <a:tc>
                  <a:txBody>
                    <a:bodyPr/>
                    <a:lstStyle/>
                    <a:p>
                      <a:pPr algn="ctr"/>
                      <a:r>
                        <a:rPr lang="en-GB" sz="2400" dirty="0" smtClean="0"/>
                        <a:t>10</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(What’s it about?)</a:t>
                      </a:r>
                    </a:p>
                  </a:txBody>
                  <a:tcPr/>
                </a:tc>
              </a:tr>
              <a:tr h="492866">
                <a:tc>
                  <a:txBody>
                    <a:bodyPr/>
                    <a:lstStyle/>
                    <a:p>
                      <a:pPr algn="ctr"/>
                      <a:r>
                        <a:rPr lang="en-GB" sz="2400" dirty="0" smtClean="0"/>
                        <a:t>11</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(Do you like social media?)</a:t>
                      </a:r>
                    </a:p>
                  </a:txBody>
                  <a:tcPr/>
                </a:tc>
              </a:tr>
              <a:tr h="576229">
                <a:tc>
                  <a:txBody>
                    <a:bodyPr/>
                    <a:lstStyle/>
                    <a:p>
                      <a:pPr algn="ctr"/>
                      <a:r>
                        <a:rPr lang="en-GB" sz="2400" dirty="0" smtClean="0"/>
                        <a:t>12</a:t>
                      </a:r>
                      <a:endParaRPr lang="en-GB" sz="2400" dirty="0"/>
                    </a:p>
                  </a:txBody>
                  <a:tcPr/>
                </a:tc>
                <a:tc>
                  <a:txBody>
                    <a:bodyPr/>
                    <a:lstStyle/>
                    <a:p>
                      <a:r>
                        <a:rPr lang="en-GB" sz="2400" b="0" i="1" dirty="0" smtClean="0"/>
                        <a:t>(Would</a:t>
                      </a:r>
                      <a:r>
                        <a:rPr lang="en-GB" sz="2400" b="0" i="1" baseline="0" dirty="0" smtClean="0"/>
                        <a:t> you like to try an </a:t>
                      </a:r>
                      <a:r>
                        <a:rPr lang="en-GB" sz="2400" b="0" i="1" baseline="0" dirty="0" err="1" smtClean="0"/>
                        <a:t>olympic</a:t>
                      </a:r>
                      <a:r>
                        <a:rPr lang="en-GB" sz="2400" b="0" i="1" baseline="0" dirty="0" smtClean="0"/>
                        <a:t> sport?)</a:t>
                      </a:r>
                      <a:endParaRPr lang="en-GB" sz="2400" b="0" i="1" dirty="0"/>
                    </a:p>
                  </a:txBody>
                  <a:tcPr/>
                </a:tc>
              </a:tr>
            </a:tbl>
          </a:graphicData>
        </a:graphic>
      </p:graphicFrame>
    </p:spTree>
    <p:extLst>
      <p:ext uri="{BB962C8B-B14F-4D97-AF65-F5344CB8AC3E}">
        <p14:creationId xmlns:p14="http://schemas.microsoft.com/office/powerpoint/2010/main" val="15293264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39156270"/>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4 Dice/Chunking</a:t>
            </a:r>
            <a:endParaRPr lang="en-US" b="1" dirty="0">
              <a:solidFill>
                <a:srgbClr val="002060"/>
              </a:solidFill>
            </a:endParaRPr>
          </a:p>
        </p:txBody>
      </p:sp>
      <p:sp>
        <p:nvSpPr>
          <p:cNvPr id="7" name="Title 1">
            <a:hlinkClick r:id="rId3" action="ppaction://hlinkpres?slideindex=1&amp;slidetitle="/>
          </p:cNvPr>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DICE/CHUNKING</a:t>
            </a:r>
            <a:endParaRPr lang="en-US" dirty="0"/>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41915389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2" name="Group 34"/>
          <p:cNvGraphicFramePr>
            <a:graphicFrameLocks noGrp="1"/>
          </p:cNvGraphicFramePr>
          <p:nvPr/>
        </p:nvGraphicFramePr>
        <p:xfrm>
          <a:off x="179388" y="908050"/>
          <a:ext cx="8785225" cy="5878557"/>
        </p:xfrm>
        <a:graphic>
          <a:graphicData uri="http://schemas.openxmlformats.org/drawingml/2006/table">
            <a:tbl>
              <a:tblPr/>
              <a:tblGrid>
                <a:gridCol w="2928937"/>
                <a:gridCol w="2927350"/>
                <a:gridCol w="2928938"/>
              </a:tblGrid>
              <a:tr h="17271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1  El </a:t>
                      </a:r>
                      <a:r>
                        <a:rPr kumimoji="0" lang="en-GB" sz="1400" b="0" i="0" u="none" strike="noStrike" cap="none" normalizeH="0" baseline="0" dirty="0" err="1" smtClean="0">
                          <a:ln>
                            <a:noFill/>
                          </a:ln>
                          <a:solidFill>
                            <a:schemeClr val="tx1"/>
                          </a:solidFill>
                          <a:effectLst/>
                          <a:latin typeface="Arial" pitchFamily="34" charset="0"/>
                        </a:rPr>
                        <a:t>a</a:t>
                      </a:r>
                      <a:r>
                        <a:rPr kumimoji="0" lang="en-GB" sz="1400" b="0" i="0" u="none" strike="noStrike" cap="none" normalizeH="0" baseline="0" dirty="0" err="1" smtClean="0">
                          <a:ln>
                            <a:noFill/>
                          </a:ln>
                          <a:solidFill>
                            <a:schemeClr val="tx1"/>
                          </a:solidFill>
                          <a:effectLst/>
                          <a:latin typeface="Arial" pitchFamily="34" charset="0"/>
                          <a:cs typeface="Arial" pitchFamily="34" charset="0"/>
                        </a:rPr>
                        <a:t>ño</a:t>
                      </a:r>
                      <a:r>
                        <a:rPr kumimoji="0" lang="en-GB" sz="1400" b="0" i="0" u="none" strike="noStrike" cap="none" normalizeH="0" baseline="0" dirty="0" smtClean="0">
                          <a:ln>
                            <a:noFill/>
                          </a:ln>
                          <a:solidFill>
                            <a:schemeClr val="tx1"/>
                          </a:solidFill>
                          <a:effectLst/>
                          <a:latin typeface="Arial" pitchFamily="34" charset="0"/>
                          <a:cs typeface="Arial" pitchFamily="34" charset="0"/>
                        </a:rPr>
                        <a:t> </a:t>
                      </a:r>
                      <a:r>
                        <a:rPr kumimoji="0" lang="en-GB" sz="1400" b="0" i="0" u="none" strike="noStrike" cap="none" normalizeH="0" baseline="0" dirty="0" err="1" smtClean="0">
                          <a:ln>
                            <a:noFill/>
                          </a:ln>
                          <a:solidFill>
                            <a:schemeClr val="tx1"/>
                          </a:solidFill>
                          <a:effectLst/>
                          <a:latin typeface="Arial" pitchFamily="34" charset="0"/>
                          <a:cs typeface="Arial" pitchFamily="34" charset="0"/>
                        </a:rPr>
                        <a:t>pasado</a:t>
                      </a:r>
                      <a:r>
                        <a:rPr kumimoji="0" lang="en-GB" sz="1400" b="0" i="0" u="none" strike="noStrike" cap="none" normalizeH="0" baseline="0" dirty="0" smtClean="0">
                          <a:ln>
                            <a:noFill/>
                          </a:ln>
                          <a:solidFill>
                            <a:schemeClr val="tx1"/>
                          </a:solidFill>
                          <a:effectLst/>
                          <a:latin typeface="Arial" pitchFamily="34" charset="0"/>
                          <a:cs typeface="Arial" pitchFamily="34" charset="0"/>
                        </a:rPr>
                        <a:t/>
                      </a:r>
                      <a:br>
                        <a:rPr kumimoji="0" lang="en-GB" sz="1400" b="0" i="0" u="none" strike="noStrike" cap="none" normalizeH="0" baseline="0" dirty="0" smtClean="0">
                          <a:ln>
                            <a:noFill/>
                          </a:ln>
                          <a:solidFill>
                            <a:schemeClr val="tx1"/>
                          </a:solidFill>
                          <a:effectLst/>
                          <a:latin typeface="Arial" pitchFamily="34" charset="0"/>
                          <a:cs typeface="Arial" pitchFamily="34" charset="0"/>
                        </a:rPr>
                      </a:br>
                      <a:r>
                        <a:rPr kumimoji="0" lang="en-GB" sz="1400" b="0" i="0" u="none" strike="noStrike" cap="none" normalizeH="0" baseline="0" dirty="0" smtClean="0">
                          <a:ln>
                            <a:noFill/>
                          </a:ln>
                          <a:solidFill>
                            <a:schemeClr val="tx1"/>
                          </a:solidFill>
                          <a:effectLst/>
                          <a:latin typeface="Arial" pitchFamily="34" charset="0"/>
                          <a:cs typeface="Arial" pitchFamily="34" charset="0"/>
                        </a:rPr>
                        <a:t>2  El </a:t>
                      </a:r>
                      <a:r>
                        <a:rPr kumimoji="0" lang="en-GB" sz="1400" b="0" i="0" u="none" strike="noStrike" cap="none" normalizeH="0" baseline="0" dirty="0" err="1" smtClean="0">
                          <a:ln>
                            <a:noFill/>
                          </a:ln>
                          <a:solidFill>
                            <a:schemeClr val="tx1"/>
                          </a:solidFill>
                          <a:effectLst/>
                          <a:latin typeface="Arial" pitchFamily="34" charset="0"/>
                          <a:cs typeface="Arial" pitchFamily="34" charset="0"/>
                        </a:rPr>
                        <a:t>verano</a:t>
                      </a:r>
                      <a:r>
                        <a:rPr kumimoji="0" lang="en-GB" sz="1400" b="0" i="0" u="none" strike="noStrike" cap="none" normalizeH="0" baseline="0" dirty="0" smtClean="0">
                          <a:ln>
                            <a:noFill/>
                          </a:ln>
                          <a:solidFill>
                            <a:schemeClr val="tx1"/>
                          </a:solidFill>
                          <a:effectLst/>
                          <a:latin typeface="Arial" pitchFamily="34" charset="0"/>
                          <a:cs typeface="Arial" pitchFamily="34" charset="0"/>
                        </a:rPr>
                        <a:t> </a:t>
                      </a:r>
                      <a:r>
                        <a:rPr kumimoji="0" lang="en-GB" sz="1400" b="0" i="0" u="none" strike="noStrike" cap="none" normalizeH="0" baseline="0" dirty="0" err="1" smtClean="0">
                          <a:ln>
                            <a:noFill/>
                          </a:ln>
                          <a:solidFill>
                            <a:schemeClr val="tx1"/>
                          </a:solidFill>
                          <a:effectLst/>
                          <a:latin typeface="Arial" pitchFamily="34" charset="0"/>
                          <a:cs typeface="Arial" pitchFamily="34" charset="0"/>
                        </a:rPr>
                        <a:t>pasado</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3  </a:t>
                      </a:r>
                      <a:r>
                        <a:rPr kumimoji="0" lang="en-GB" sz="1400" b="0" i="0" u="none" strike="noStrike" cap="none" normalizeH="0" baseline="0" dirty="0" err="1" smtClean="0">
                          <a:ln>
                            <a:noFill/>
                          </a:ln>
                          <a:solidFill>
                            <a:schemeClr val="tx1"/>
                          </a:solidFill>
                          <a:effectLst/>
                          <a:latin typeface="Arial" pitchFamily="34" charset="0"/>
                          <a:cs typeface="Arial" pitchFamily="34" charset="0"/>
                        </a:rPr>
                        <a:t>Hace</a:t>
                      </a:r>
                      <a:r>
                        <a:rPr kumimoji="0" lang="en-GB" sz="1400" b="0" i="0" u="none" strike="noStrike" cap="none" normalizeH="0" baseline="0" dirty="0" smtClean="0">
                          <a:ln>
                            <a:noFill/>
                          </a:ln>
                          <a:solidFill>
                            <a:schemeClr val="tx1"/>
                          </a:solidFill>
                          <a:effectLst/>
                          <a:latin typeface="Arial" pitchFamily="34" charset="0"/>
                          <a:cs typeface="Arial" pitchFamily="34" charset="0"/>
                        </a:rPr>
                        <a:t> dos </a:t>
                      </a:r>
                      <a:r>
                        <a:rPr kumimoji="0" lang="en-GB" sz="1400" b="0" i="0" u="none" strike="noStrike" cap="none" normalizeH="0" baseline="0" dirty="0" err="1" smtClean="0">
                          <a:ln>
                            <a:noFill/>
                          </a:ln>
                          <a:solidFill>
                            <a:schemeClr val="tx1"/>
                          </a:solidFill>
                          <a:effectLst/>
                          <a:latin typeface="Arial" pitchFamily="34" charset="0"/>
                          <a:cs typeface="Arial" pitchFamily="34" charset="0"/>
                        </a:rPr>
                        <a:t>años</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4  Durante </a:t>
                      </a:r>
                      <a:r>
                        <a:rPr kumimoji="0" lang="en-GB" sz="1400" b="0" i="0" u="none" strike="noStrike" cap="none" normalizeH="0" baseline="0" dirty="0" err="1" smtClean="0">
                          <a:ln>
                            <a:noFill/>
                          </a:ln>
                          <a:solidFill>
                            <a:schemeClr val="tx1"/>
                          </a:solidFill>
                          <a:effectLst/>
                          <a:latin typeface="Arial" pitchFamily="34" charset="0"/>
                          <a:cs typeface="Arial" pitchFamily="34" charset="0"/>
                        </a:rPr>
                        <a:t>las</a:t>
                      </a:r>
                      <a:r>
                        <a:rPr kumimoji="0" lang="en-GB" sz="1400" b="0" i="0" u="none" strike="noStrike" cap="none" normalizeH="0" baseline="0" dirty="0" smtClean="0">
                          <a:ln>
                            <a:noFill/>
                          </a:ln>
                          <a:solidFill>
                            <a:schemeClr val="tx1"/>
                          </a:solidFill>
                          <a:effectLst/>
                          <a:latin typeface="Arial" pitchFamily="34" charset="0"/>
                          <a:cs typeface="Arial" pitchFamily="34" charset="0"/>
                        </a:rPr>
                        <a:t> </a:t>
                      </a:r>
                      <a:r>
                        <a:rPr kumimoji="0" lang="en-GB" sz="1400" b="0" i="0" u="none" strike="noStrike" cap="none" normalizeH="0" baseline="0" dirty="0" err="1" smtClean="0">
                          <a:ln>
                            <a:noFill/>
                          </a:ln>
                          <a:solidFill>
                            <a:schemeClr val="tx1"/>
                          </a:solidFill>
                          <a:effectLst/>
                          <a:latin typeface="Arial" pitchFamily="34" charset="0"/>
                          <a:cs typeface="Arial" pitchFamily="34" charset="0"/>
                        </a:rPr>
                        <a:t>vacaciones</a:t>
                      </a:r>
                      <a:r>
                        <a:rPr kumimoji="0" lang="en-GB" sz="1400" b="0" i="0" u="none" strike="noStrike" cap="none" normalizeH="0" baseline="0" dirty="0" smtClean="0">
                          <a:ln>
                            <a:noFill/>
                          </a:ln>
                          <a:solidFill>
                            <a:schemeClr val="tx1"/>
                          </a:solidFill>
                          <a:effectLst/>
                          <a:latin typeface="Arial" pitchFamily="34" charset="0"/>
                          <a:cs typeface="Arial" pitchFamily="34" charset="0"/>
                        </a:rPr>
                        <a:t/>
                      </a:r>
                      <a:br>
                        <a:rPr kumimoji="0" lang="en-GB" sz="1400" b="0" i="0" u="none" strike="noStrike" cap="none" normalizeH="0" baseline="0" dirty="0" smtClean="0">
                          <a:ln>
                            <a:noFill/>
                          </a:ln>
                          <a:solidFill>
                            <a:schemeClr val="tx1"/>
                          </a:solidFill>
                          <a:effectLst/>
                          <a:latin typeface="Arial" pitchFamily="34" charset="0"/>
                          <a:cs typeface="Arial" pitchFamily="34" charset="0"/>
                        </a:rPr>
                      </a:br>
                      <a:r>
                        <a:rPr kumimoji="0" lang="en-GB" sz="1400" b="0" i="0" u="none" strike="noStrike" cap="none" normalizeH="0" baseline="0" dirty="0" smtClean="0">
                          <a:ln>
                            <a:noFill/>
                          </a:ln>
                          <a:solidFill>
                            <a:schemeClr val="tx1"/>
                          </a:solidFill>
                          <a:effectLst/>
                          <a:latin typeface="Arial" pitchFamily="34" charset="0"/>
                          <a:cs typeface="Arial" pitchFamily="34" charset="0"/>
                        </a:rPr>
                        <a:t>5  En 2007</a:t>
                      </a:r>
                      <a:br>
                        <a:rPr kumimoji="0" lang="en-GB" sz="1400" b="0" i="0" u="none" strike="noStrike" cap="none" normalizeH="0" baseline="0" dirty="0" smtClean="0">
                          <a:ln>
                            <a:noFill/>
                          </a:ln>
                          <a:solidFill>
                            <a:schemeClr val="tx1"/>
                          </a:solidFill>
                          <a:effectLst/>
                          <a:latin typeface="Arial" pitchFamily="34" charset="0"/>
                          <a:cs typeface="Arial" pitchFamily="34" charset="0"/>
                        </a:rPr>
                      </a:br>
                      <a:r>
                        <a:rPr kumimoji="0" lang="en-GB" sz="1400" b="0" i="0" u="none" strike="noStrike" cap="none" normalizeH="0" baseline="0" dirty="0" smtClean="0">
                          <a:ln>
                            <a:noFill/>
                          </a:ln>
                          <a:solidFill>
                            <a:schemeClr val="tx1"/>
                          </a:solidFill>
                          <a:effectLst/>
                          <a:latin typeface="Arial" pitchFamily="34" charset="0"/>
                          <a:cs typeface="Arial" pitchFamily="34" charset="0"/>
                        </a:rPr>
                        <a:t>6  El </a:t>
                      </a:r>
                      <a:r>
                        <a:rPr kumimoji="0" lang="en-GB" sz="1400" b="0" i="0" u="none" strike="noStrike" cap="none" normalizeH="0" baseline="0" dirty="0" err="1" smtClean="0">
                          <a:ln>
                            <a:noFill/>
                          </a:ln>
                          <a:solidFill>
                            <a:schemeClr val="tx1"/>
                          </a:solidFill>
                          <a:effectLst/>
                          <a:latin typeface="Arial" pitchFamily="34" charset="0"/>
                          <a:cs typeface="Arial" pitchFamily="34" charset="0"/>
                        </a:rPr>
                        <a:t>invierno</a:t>
                      </a:r>
                      <a:r>
                        <a:rPr kumimoji="0" lang="en-GB" sz="1400" b="0" i="0" u="none" strike="noStrike" cap="none" normalizeH="0" baseline="0" dirty="0" smtClean="0">
                          <a:ln>
                            <a:noFill/>
                          </a:ln>
                          <a:solidFill>
                            <a:schemeClr val="tx1"/>
                          </a:solidFill>
                          <a:effectLst/>
                          <a:latin typeface="Arial" pitchFamily="34" charset="0"/>
                          <a:cs typeface="Arial" pitchFamily="34" charset="0"/>
                        </a:rPr>
                        <a:t> </a:t>
                      </a:r>
                      <a:r>
                        <a:rPr kumimoji="0" lang="en-GB" sz="1400" b="0" i="0" u="none" strike="noStrike" cap="none" normalizeH="0" baseline="0" dirty="0" err="1" smtClean="0">
                          <a:ln>
                            <a:noFill/>
                          </a:ln>
                          <a:solidFill>
                            <a:schemeClr val="tx1"/>
                          </a:solidFill>
                          <a:effectLst/>
                          <a:latin typeface="Arial" pitchFamily="34" charset="0"/>
                          <a:cs typeface="Arial" pitchFamily="34" charset="0"/>
                        </a:rPr>
                        <a:t>pasado</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1  fui a Espa</a:t>
                      </a:r>
                      <a:r>
                        <a:rPr kumimoji="0" lang="en-GB" sz="1400" b="0" i="0" u="none" strike="noStrike" cap="none" normalizeH="0" baseline="0" smtClean="0">
                          <a:ln>
                            <a:noFill/>
                          </a:ln>
                          <a:solidFill>
                            <a:schemeClr val="tx1"/>
                          </a:solidFill>
                          <a:effectLst/>
                          <a:latin typeface="Arial" pitchFamily="34" charset="0"/>
                          <a:cs typeface="Arial" pitchFamily="34" charset="0"/>
                        </a:rPr>
                        <a:t>ña</a:t>
                      </a:r>
                      <a:br>
                        <a:rPr kumimoji="0" lang="en-GB" sz="1400" b="0" i="0" u="none" strike="noStrike" cap="none" normalizeH="0" baseline="0" smtClean="0">
                          <a:ln>
                            <a:noFill/>
                          </a:ln>
                          <a:solidFill>
                            <a:schemeClr val="tx1"/>
                          </a:solidFill>
                          <a:effectLst/>
                          <a:latin typeface="Arial" pitchFamily="34" charset="0"/>
                          <a:cs typeface="Arial" pitchFamily="34" charset="0"/>
                        </a:rPr>
                      </a:br>
                      <a:r>
                        <a:rPr kumimoji="0" lang="en-GB" sz="1400" b="0" i="0" u="none" strike="noStrike" cap="none" normalizeH="0" baseline="0" smtClean="0">
                          <a:ln>
                            <a:noFill/>
                          </a:ln>
                          <a:solidFill>
                            <a:schemeClr val="tx1"/>
                          </a:solidFill>
                          <a:effectLst/>
                          <a:latin typeface="Arial" pitchFamily="34" charset="0"/>
                          <a:cs typeface="Arial" pitchFamily="34" charset="0"/>
                        </a:rPr>
                        <a:t>2  fui a Francia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3  fui a Escocia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4  fui a Norfolk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5  fui a Grecia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6  fui a Italia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1  con mis amigos.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2  con mi familia.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3  con mis padres.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4  para dos semanas.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5  para una semana.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6  para un mes.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970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rPr>
                        <a:t>Me gust</a:t>
                      </a:r>
                      <a:r>
                        <a:rPr kumimoji="0" lang="en-GB" sz="1400" b="1" i="0" u="none" strike="noStrike" cap="none" normalizeH="0" baseline="0" smtClean="0">
                          <a:ln>
                            <a:noFill/>
                          </a:ln>
                          <a:solidFill>
                            <a:schemeClr val="tx1"/>
                          </a:solidFill>
                          <a:effectLst/>
                          <a:latin typeface="Arial" pitchFamily="34" charset="0"/>
                          <a:cs typeface="Arial" pitchFamily="34" charset="0"/>
                        </a:rPr>
                        <a:t>ó mucho porque……..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1  nadé en el mar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2  visité monumentos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3  descansé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4  jugué al voleibol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5  fui a la playa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6  comí platos típicos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1 y mand</a:t>
                      </a:r>
                      <a:r>
                        <a:rPr kumimoji="0" lang="en-GB" sz="1400" b="0" i="0" u="none" strike="noStrike" cap="none" normalizeH="0" baseline="0" smtClean="0">
                          <a:ln>
                            <a:noFill/>
                          </a:ln>
                          <a:solidFill>
                            <a:schemeClr val="tx1"/>
                          </a:solidFill>
                          <a:effectLst/>
                          <a:latin typeface="Arial" pitchFamily="34" charset="0"/>
                          <a:cs typeface="Arial" pitchFamily="34" charset="0"/>
                        </a:rPr>
                        <a:t>é mensajes.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2 y saqué fotos.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3 y tomé el sol.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4 y bailé en la discoteca.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5 y monté en bici.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6 y escuché música.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1 </a:t>
                      </a:r>
                      <a:r>
                        <a:rPr kumimoji="0" lang="en-GB" sz="1400" b="0" i="0" u="none" strike="noStrike" cap="none" normalizeH="0" baseline="0" smtClean="0">
                          <a:ln>
                            <a:noFill/>
                          </a:ln>
                          <a:solidFill>
                            <a:schemeClr val="tx1"/>
                          </a:solidFill>
                          <a:effectLst/>
                          <a:latin typeface="Arial" pitchFamily="34" charset="0"/>
                          <a:cs typeface="Arial" pitchFamily="34" charset="0"/>
                        </a:rPr>
                        <a:t>¡Fue genial!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2 </a:t>
                      </a:r>
                      <a:r>
                        <a:rPr kumimoji="0" lang="en-GB" sz="1400" b="0" i="0" u="none" strike="noStrike" cap="none" normalizeH="0" baseline="0" smtClean="0">
                          <a:ln>
                            <a:noFill/>
                          </a:ln>
                          <a:solidFill>
                            <a:schemeClr val="tx1"/>
                          </a:solidFill>
                          <a:effectLst/>
                          <a:latin typeface="Arial" pitchFamily="34" charset="0"/>
                          <a:cs typeface="Arial" pitchFamily="34" charset="0"/>
                        </a:rPr>
                        <a:t>¡Fue guay!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3 </a:t>
                      </a:r>
                      <a:r>
                        <a:rPr kumimoji="0" lang="en-GB" sz="1400" b="0" i="0" u="none" strike="noStrike" cap="none" normalizeH="0" baseline="0" smtClean="0">
                          <a:ln>
                            <a:noFill/>
                          </a:ln>
                          <a:solidFill>
                            <a:schemeClr val="tx1"/>
                          </a:solidFill>
                          <a:effectLst/>
                          <a:latin typeface="Arial" pitchFamily="34" charset="0"/>
                          <a:cs typeface="Arial" pitchFamily="34" charset="0"/>
                        </a:rPr>
                        <a:t>¡Fue fantástico!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4 </a:t>
                      </a:r>
                      <a:r>
                        <a:rPr kumimoji="0" lang="en-GB" sz="1400" b="0" i="0" u="none" strike="noStrike" cap="none" normalizeH="0" baseline="0" smtClean="0">
                          <a:ln>
                            <a:noFill/>
                          </a:ln>
                          <a:solidFill>
                            <a:schemeClr val="tx1"/>
                          </a:solidFill>
                          <a:effectLst/>
                          <a:latin typeface="Arial" pitchFamily="34" charset="0"/>
                          <a:cs typeface="Arial" pitchFamily="34" charset="0"/>
                        </a:rPr>
                        <a:t>¡Fue estupendo!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5 </a:t>
                      </a:r>
                      <a:r>
                        <a:rPr kumimoji="0" lang="en-GB" sz="1400" b="0" i="0" u="none" strike="noStrike" cap="none" normalizeH="0" baseline="0" smtClean="0">
                          <a:ln>
                            <a:noFill/>
                          </a:ln>
                          <a:solidFill>
                            <a:schemeClr val="tx1"/>
                          </a:solidFill>
                          <a:effectLst/>
                          <a:latin typeface="Arial" pitchFamily="34" charset="0"/>
                          <a:cs typeface="Arial" pitchFamily="34" charset="0"/>
                        </a:rPr>
                        <a:t>¡Fue maravilloso!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6 </a:t>
                      </a:r>
                      <a:r>
                        <a:rPr kumimoji="0" lang="en-GB" sz="1400" b="0" i="0" u="none" strike="noStrike" cap="none" normalizeH="0" baseline="0" smtClean="0">
                          <a:ln>
                            <a:noFill/>
                          </a:ln>
                          <a:solidFill>
                            <a:schemeClr val="tx1"/>
                          </a:solidFill>
                          <a:effectLst/>
                          <a:latin typeface="Arial" pitchFamily="34" charset="0"/>
                          <a:cs typeface="Arial" pitchFamily="34" charset="0"/>
                        </a:rPr>
                        <a:t>¡Fue fenomenal!</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543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pitchFamily="34" charset="0"/>
                        </a:rPr>
                        <a:t>El </a:t>
                      </a:r>
                      <a:r>
                        <a:rPr kumimoji="0" lang="en-GB" sz="1400" b="1" i="0" u="none" strike="noStrike" cap="none" normalizeH="0" baseline="0" dirty="0" err="1" smtClean="0">
                          <a:ln>
                            <a:noFill/>
                          </a:ln>
                          <a:solidFill>
                            <a:schemeClr val="tx1"/>
                          </a:solidFill>
                          <a:effectLst/>
                          <a:latin typeface="Arial" pitchFamily="34" charset="0"/>
                        </a:rPr>
                        <a:t>a</a:t>
                      </a:r>
                      <a:r>
                        <a:rPr kumimoji="0" lang="en-GB" sz="1400" b="1" i="0" u="none" strike="noStrike" cap="none" normalizeH="0" baseline="0" dirty="0" err="1" smtClean="0">
                          <a:ln>
                            <a:noFill/>
                          </a:ln>
                          <a:solidFill>
                            <a:schemeClr val="tx1"/>
                          </a:solidFill>
                          <a:effectLst/>
                          <a:latin typeface="Arial" pitchFamily="34" charset="0"/>
                          <a:cs typeface="Arial" pitchFamily="34" charset="0"/>
                        </a:rPr>
                        <a:t>ño</a:t>
                      </a:r>
                      <a:r>
                        <a:rPr kumimoji="0" lang="en-GB" sz="1400" b="1" i="0" u="none" strike="noStrike" cap="none" normalizeH="0" baseline="0" dirty="0" smtClean="0">
                          <a:ln>
                            <a:noFill/>
                          </a:ln>
                          <a:solidFill>
                            <a:schemeClr val="tx1"/>
                          </a:solidFill>
                          <a:effectLst/>
                          <a:latin typeface="Arial" pitchFamily="34" charset="0"/>
                          <a:cs typeface="Arial" pitchFamily="34" charset="0"/>
                        </a:rPr>
                        <a:t> </a:t>
                      </a:r>
                      <a:r>
                        <a:rPr kumimoji="0" lang="en-GB" sz="1400" b="1" i="0" u="none" strike="noStrike" cap="none" normalizeH="0" baseline="0" dirty="0" err="1" smtClean="0">
                          <a:ln>
                            <a:noFill/>
                          </a:ln>
                          <a:solidFill>
                            <a:schemeClr val="tx1"/>
                          </a:solidFill>
                          <a:effectLst/>
                          <a:latin typeface="Arial" pitchFamily="34" charset="0"/>
                          <a:cs typeface="Arial" pitchFamily="34" charset="0"/>
                        </a:rPr>
                        <a:t>que</a:t>
                      </a:r>
                      <a:r>
                        <a:rPr kumimoji="0" lang="en-GB" sz="1400" b="1" i="0" u="none" strike="noStrike" cap="none" normalizeH="0" baseline="0" dirty="0" smtClean="0">
                          <a:ln>
                            <a:noFill/>
                          </a:ln>
                          <a:solidFill>
                            <a:schemeClr val="tx1"/>
                          </a:solidFill>
                          <a:effectLst/>
                          <a:latin typeface="Arial" pitchFamily="34" charset="0"/>
                          <a:cs typeface="Arial" pitchFamily="34" charset="0"/>
                        </a:rPr>
                        <a:t> </a:t>
                      </a:r>
                      <a:r>
                        <a:rPr kumimoji="0" lang="en-GB" sz="1400" b="1" i="0" u="none" strike="noStrike" cap="none" normalizeH="0" baseline="0" dirty="0" err="1" smtClean="0">
                          <a:ln>
                            <a:noFill/>
                          </a:ln>
                          <a:solidFill>
                            <a:schemeClr val="tx1"/>
                          </a:solidFill>
                          <a:effectLst/>
                          <a:latin typeface="Arial" pitchFamily="34" charset="0"/>
                          <a:cs typeface="Arial" pitchFamily="34" charset="0"/>
                        </a:rPr>
                        <a:t>viene</a:t>
                      </a:r>
                      <a:r>
                        <a:rPr kumimoji="0" lang="en-GB" sz="1400" b="1" i="0" u="none" strike="noStrike" cap="none" normalizeH="0" baseline="0" dirty="0" smtClean="0">
                          <a:ln>
                            <a:noFill/>
                          </a:ln>
                          <a:solidFill>
                            <a:schemeClr val="tx1"/>
                          </a:solidFill>
                          <a:effectLst/>
                          <a:latin typeface="Arial" pitchFamily="34" charset="0"/>
                          <a:cs typeface="Arial" pitchFamily="34" charset="0"/>
                        </a:rPr>
                        <a:t>, </a:t>
                      </a:r>
                      <a:r>
                        <a:rPr kumimoji="0" lang="en-GB" sz="1400" b="1" i="0" u="none" strike="noStrike" cap="none" normalizeH="0" baseline="0" dirty="0" err="1" smtClean="0">
                          <a:ln>
                            <a:noFill/>
                          </a:ln>
                          <a:solidFill>
                            <a:schemeClr val="tx1"/>
                          </a:solidFill>
                          <a:effectLst/>
                          <a:latin typeface="Arial" pitchFamily="34" charset="0"/>
                          <a:cs typeface="Arial" pitchFamily="34" charset="0"/>
                        </a:rPr>
                        <a:t>c</a:t>
                      </a:r>
                      <a:r>
                        <a:rPr kumimoji="0" lang="en-GB" sz="1400" b="1" i="0" u="none" strike="noStrike" cap="none" normalizeH="0" baseline="0" dirty="0" err="1" smtClean="0">
                          <a:ln>
                            <a:noFill/>
                          </a:ln>
                          <a:solidFill>
                            <a:schemeClr val="tx1"/>
                          </a:solidFill>
                          <a:effectLst/>
                          <a:latin typeface="Arial" pitchFamily="34" charset="0"/>
                        </a:rPr>
                        <a:t>uando</a:t>
                      </a:r>
                      <a:r>
                        <a:rPr kumimoji="0" lang="en-GB" sz="1400" b="1" i="0" u="none" strike="noStrike" cap="none" normalizeH="0" baseline="0" dirty="0" smtClean="0">
                          <a:ln>
                            <a:noFill/>
                          </a:ln>
                          <a:solidFill>
                            <a:schemeClr val="tx1"/>
                          </a:solidFill>
                          <a:effectLst/>
                          <a:latin typeface="Arial" pitchFamily="34" charset="0"/>
                        </a:rPr>
                        <a:t> </a:t>
                      </a:r>
                      <a:r>
                        <a:rPr kumimoji="0" lang="en-GB" sz="1400" b="1" i="0" u="none" strike="noStrike" cap="none" normalizeH="0" baseline="0" dirty="0" err="1" smtClean="0">
                          <a:ln>
                            <a:noFill/>
                          </a:ln>
                          <a:solidFill>
                            <a:schemeClr val="tx1"/>
                          </a:solidFill>
                          <a:effectLst/>
                          <a:latin typeface="Arial" pitchFamily="34" charset="0"/>
                        </a:rPr>
                        <a:t>vaya</a:t>
                      </a:r>
                      <a:r>
                        <a:rPr kumimoji="0" lang="en-GB" sz="1400" b="1" i="0" u="none" strike="noStrike" cap="none" normalizeH="0" baseline="0" dirty="0" smtClean="0">
                          <a:ln>
                            <a:noFill/>
                          </a:ln>
                          <a:solidFill>
                            <a:schemeClr val="tx1"/>
                          </a:solidFill>
                          <a:effectLst/>
                          <a:latin typeface="Arial" pitchFamily="34" charset="0"/>
                        </a:rPr>
                        <a:t> </a:t>
                      </a:r>
                      <a:br>
                        <a:rPr kumimoji="0" lang="en-GB" sz="1400" b="1" i="0" u="none" strike="noStrike" cap="none" normalizeH="0" baseline="0" dirty="0" smtClean="0">
                          <a:ln>
                            <a:noFill/>
                          </a:ln>
                          <a:solidFill>
                            <a:schemeClr val="tx1"/>
                          </a:solidFill>
                          <a:effectLst/>
                          <a:latin typeface="Arial" pitchFamily="34" charset="0"/>
                        </a:rPr>
                      </a:br>
                      <a:r>
                        <a:rPr kumimoji="0" lang="en-GB" sz="1400" b="1" i="0" u="none" strike="noStrike" cap="none" normalizeH="0" baseline="0" dirty="0" smtClean="0">
                          <a:ln>
                            <a:noFill/>
                          </a:ln>
                          <a:solidFill>
                            <a:schemeClr val="tx1"/>
                          </a:solidFill>
                          <a:effectLst/>
                          <a:latin typeface="Arial" pitchFamily="34" charset="0"/>
                        </a:rPr>
                        <a:t>a </a:t>
                      </a:r>
                      <a:r>
                        <a:rPr kumimoji="0" lang="en-GB" sz="1400" b="1" i="0" u="none" strike="noStrike" cap="none" normalizeH="0" baseline="0" dirty="0" err="1" smtClean="0">
                          <a:ln>
                            <a:noFill/>
                          </a:ln>
                          <a:solidFill>
                            <a:schemeClr val="tx1"/>
                          </a:solidFill>
                          <a:effectLst/>
                          <a:latin typeface="Arial" pitchFamily="34" charset="0"/>
                        </a:rPr>
                        <a:t>Espa</a:t>
                      </a:r>
                      <a:r>
                        <a:rPr kumimoji="0" lang="en-GB" sz="1400" b="1" i="0" u="none" strike="noStrike" cap="none" normalizeH="0" baseline="0" dirty="0" err="1" smtClean="0">
                          <a:ln>
                            <a:noFill/>
                          </a:ln>
                          <a:solidFill>
                            <a:schemeClr val="tx1"/>
                          </a:solidFill>
                          <a:effectLst/>
                          <a:latin typeface="Arial" pitchFamily="34" charset="0"/>
                          <a:cs typeface="Arial" pitchFamily="34" charset="0"/>
                        </a:rPr>
                        <a:t>ña</a:t>
                      </a:r>
                      <a:r>
                        <a:rPr kumimoji="0" lang="en-GB" sz="14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1  </a:t>
                      </a:r>
                      <a:r>
                        <a:rPr kumimoji="0" lang="en-GB" sz="1400" b="0" i="0" u="none" strike="noStrike" cap="none" normalizeH="0" baseline="0" dirty="0" err="1" smtClean="0">
                          <a:ln>
                            <a:noFill/>
                          </a:ln>
                          <a:solidFill>
                            <a:schemeClr val="tx1"/>
                          </a:solidFill>
                          <a:effectLst/>
                          <a:latin typeface="Arial" pitchFamily="34" charset="0"/>
                          <a:cs typeface="Arial" pitchFamily="34" charset="0"/>
                        </a:rPr>
                        <a:t>voy</a:t>
                      </a:r>
                      <a:r>
                        <a:rPr kumimoji="0" lang="en-GB" sz="1400" b="0" i="0" u="none" strike="noStrike" cap="none" normalizeH="0" baseline="0" dirty="0" smtClean="0">
                          <a:ln>
                            <a:noFill/>
                          </a:ln>
                          <a:solidFill>
                            <a:schemeClr val="tx1"/>
                          </a:solidFill>
                          <a:effectLst/>
                          <a:latin typeface="Arial" pitchFamily="34" charset="0"/>
                          <a:cs typeface="Arial" pitchFamily="34" charset="0"/>
                        </a:rPr>
                        <a:t> a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2  me </a:t>
                      </a:r>
                      <a:r>
                        <a:rPr kumimoji="0" lang="en-GB" sz="1400" b="0" i="0" u="none" strike="noStrike" cap="none" normalizeH="0" baseline="0" dirty="0" err="1" smtClean="0">
                          <a:ln>
                            <a:noFill/>
                          </a:ln>
                          <a:solidFill>
                            <a:schemeClr val="tx1"/>
                          </a:solidFill>
                          <a:effectLst/>
                          <a:latin typeface="Arial" pitchFamily="34" charset="0"/>
                          <a:cs typeface="Arial" pitchFamily="34" charset="0"/>
                        </a:rPr>
                        <a:t>gustaría</a:t>
                      </a:r>
                      <a:r>
                        <a:rPr kumimoji="0" lang="en-GB" sz="1400"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3  </a:t>
                      </a:r>
                      <a:r>
                        <a:rPr kumimoji="0" lang="en-GB" sz="1400" b="0" i="0" u="none" strike="noStrike" cap="none" normalizeH="0" baseline="0" dirty="0" err="1" smtClean="0">
                          <a:ln>
                            <a:noFill/>
                          </a:ln>
                          <a:solidFill>
                            <a:schemeClr val="tx1"/>
                          </a:solidFill>
                          <a:effectLst/>
                          <a:latin typeface="Arial" pitchFamily="34" charset="0"/>
                          <a:cs typeface="Arial" pitchFamily="34" charset="0"/>
                        </a:rPr>
                        <a:t>quiero</a:t>
                      </a:r>
                      <a:r>
                        <a:rPr kumimoji="0" lang="en-GB" sz="1400"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4  </a:t>
                      </a:r>
                      <a:r>
                        <a:rPr kumimoji="0" lang="en-GB" sz="1400" b="0" i="0" u="none" strike="noStrike" cap="none" normalizeH="0" baseline="0" dirty="0" err="1" smtClean="0">
                          <a:ln>
                            <a:noFill/>
                          </a:ln>
                          <a:solidFill>
                            <a:schemeClr val="tx1"/>
                          </a:solidFill>
                          <a:effectLst/>
                          <a:latin typeface="Arial" pitchFamily="34" charset="0"/>
                          <a:cs typeface="Arial" pitchFamily="34" charset="0"/>
                        </a:rPr>
                        <a:t>tengo</a:t>
                      </a:r>
                      <a:r>
                        <a:rPr kumimoji="0" lang="en-GB" sz="1400" b="0" i="0" u="none" strike="noStrike" cap="none" normalizeH="0" baseline="0" dirty="0" smtClean="0">
                          <a:ln>
                            <a:noFill/>
                          </a:ln>
                          <a:solidFill>
                            <a:schemeClr val="tx1"/>
                          </a:solidFill>
                          <a:effectLst/>
                          <a:latin typeface="Arial" pitchFamily="34" charset="0"/>
                          <a:cs typeface="Arial" pitchFamily="34" charset="0"/>
                        </a:rPr>
                        <a:t> </a:t>
                      </a:r>
                      <a:r>
                        <a:rPr kumimoji="0" lang="en-GB" sz="1400" b="0" i="0" u="none" strike="noStrike" cap="none" normalizeH="0" baseline="0" dirty="0" err="1" smtClean="0">
                          <a:ln>
                            <a:noFill/>
                          </a:ln>
                          <a:solidFill>
                            <a:schemeClr val="tx1"/>
                          </a:solidFill>
                          <a:effectLst/>
                          <a:latin typeface="Arial" pitchFamily="34" charset="0"/>
                          <a:cs typeface="Arial" pitchFamily="34" charset="0"/>
                        </a:rPr>
                        <a:t>ganas</a:t>
                      </a:r>
                      <a:r>
                        <a:rPr kumimoji="0" lang="en-GB" sz="1400" b="0" i="0" u="none" strike="noStrike" cap="none" normalizeH="0" baseline="0" dirty="0" smtClean="0">
                          <a:ln>
                            <a:noFill/>
                          </a:ln>
                          <a:solidFill>
                            <a:schemeClr val="tx1"/>
                          </a:solidFill>
                          <a:effectLst/>
                          <a:latin typeface="Arial" pitchFamily="34" charset="0"/>
                          <a:cs typeface="Arial" pitchFamily="34" charset="0"/>
                        </a:rPr>
                        <a:t> 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5  </a:t>
                      </a:r>
                      <a:r>
                        <a:rPr kumimoji="0" lang="en-GB" sz="1400" b="0" i="0" u="none" strike="noStrike" cap="none" normalizeH="0" baseline="0" dirty="0" err="1" smtClean="0">
                          <a:ln>
                            <a:noFill/>
                          </a:ln>
                          <a:solidFill>
                            <a:schemeClr val="tx1"/>
                          </a:solidFill>
                          <a:effectLst/>
                          <a:latin typeface="Arial" pitchFamily="34" charset="0"/>
                          <a:cs typeface="Arial" pitchFamily="34" charset="0"/>
                        </a:rPr>
                        <a:t>tengo</a:t>
                      </a:r>
                      <a:r>
                        <a:rPr kumimoji="0" lang="en-GB" sz="1400" b="0" i="0" u="none" strike="noStrike" cap="none" normalizeH="0" baseline="0" dirty="0" smtClean="0">
                          <a:ln>
                            <a:noFill/>
                          </a:ln>
                          <a:solidFill>
                            <a:schemeClr val="tx1"/>
                          </a:solidFill>
                          <a:effectLst/>
                          <a:latin typeface="Arial" pitchFamily="34" charset="0"/>
                          <a:cs typeface="Arial" pitchFamily="34" charset="0"/>
                        </a:rPr>
                        <a:t> </a:t>
                      </a:r>
                      <a:r>
                        <a:rPr kumimoji="0" lang="en-GB" sz="1400" b="0" i="0" u="none" strike="noStrike" cap="none" normalizeH="0" baseline="0" dirty="0" err="1" smtClean="0">
                          <a:ln>
                            <a:noFill/>
                          </a:ln>
                          <a:solidFill>
                            <a:schemeClr val="tx1"/>
                          </a:solidFill>
                          <a:effectLst/>
                          <a:latin typeface="Arial" pitchFamily="34" charset="0"/>
                          <a:cs typeface="Arial" pitchFamily="34" charset="0"/>
                        </a:rPr>
                        <a:t>pensado</a:t>
                      </a:r>
                      <a:r>
                        <a:rPr kumimoji="0" lang="en-GB" sz="1400"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6  </a:t>
                      </a:r>
                      <a:r>
                        <a:rPr kumimoji="0" lang="en-GB" sz="1400" b="0" i="0" u="none" strike="noStrike" cap="none" normalizeH="0" baseline="0" dirty="0" err="1" smtClean="0">
                          <a:ln>
                            <a:noFill/>
                          </a:ln>
                          <a:solidFill>
                            <a:schemeClr val="tx1"/>
                          </a:solidFill>
                          <a:effectLst/>
                          <a:latin typeface="Arial" pitchFamily="34" charset="0"/>
                          <a:cs typeface="Arial" pitchFamily="34" charset="0"/>
                        </a:rPr>
                        <a:t>espero</a:t>
                      </a:r>
                      <a:r>
                        <a:rPr kumimoji="0" lang="en-GB" sz="1400" b="0" i="0" u="none" strike="noStrike" cap="none" normalizeH="0" baseline="0" dirty="0" smtClean="0">
                          <a:ln>
                            <a:noFill/>
                          </a:ln>
                          <a:solidFill>
                            <a:schemeClr val="tx1"/>
                          </a:solidFill>
                          <a:effectLst/>
                          <a:latin typeface="Arial" pitchFamily="34" charset="0"/>
                          <a:cs typeface="Arial" pitchFamily="34" charset="0"/>
                        </a:rPr>
                        <a:t>..</a:t>
                      </a:r>
                      <a:endParaRPr kumimoji="0" lang="en-GB" sz="14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1  ir de compras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2  ir a la piscina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3  hablar espa</a:t>
                      </a:r>
                      <a:r>
                        <a:rPr kumimoji="0" lang="en-GB" sz="1400" b="0" i="0" u="none" strike="noStrike" cap="none" normalizeH="0" baseline="0" smtClean="0">
                          <a:ln>
                            <a:noFill/>
                          </a:ln>
                          <a:solidFill>
                            <a:schemeClr val="tx1"/>
                          </a:solidFill>
                          <a:effectLst/>
                          <a:latin typeface="Arial" pitchFamily="34" charset="0"/>
                          <a:cs typeface="Arial" pitchFamily="34" charset="0"/>
                        </a:rPr>
                        <a:t>ñol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4  jugar al tenis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5  montar a caballo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6  acampar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1  en la playa.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2  con mis amigos.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3  todo el tiempo.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4  todos los d</a:t>
                      </a:r>
                      <a:r>
                        <a:rPr kumimoji="0" lang="en-GB" sz="1400" b="0" i="0" u="none" strike="noStrike" cap="none" normalizeH="0" baseline="0" smtClean="0">
                          <a:ln>
                            <a:noFill/>
                          </a:ln>
                          <a:solidFill>
                            <a:schemeClr val="tx1"/>
                          </a:solidFill>
                          <a:effectLst/>
                          <a:latin typeface="Arial" pitchFamily="34" charset="0"/>
                          <a:cs typeface="Arial" pitchFamily="34" charset="0"/>
                        </a:rPr>
                        <a:t>ías.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5  por la noche.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6  y tomar el sol.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453" name="Text Box 31"/>
          <p:cNvSpPr txBox="1">
            <a:spLocks noChangeArrowheads="1"/>
          </p:cNvSpPr>
          <p:nvPr/>
        </p:nvSpPr>
        <p:spPr bwMode="auto">
          <a:xfrm>
            <a:off x="0" y="3333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200">
                <a:latin typeface="Calibri" pitchFamily="34" charset="0"/>
              </a:rPr>
              <a:t>Role the dice each time and move left to right through the boxes.  Say your phrase out loud.  Your partner will use the whiteboard to translate what you are saying.  Take it in turns to produce these level 5 speeches.</a:t>
            </a:r>
          </a:p>
        </p:txBody>
      </p:sp>
      <p:sp>
        <p:nvSpPr>
          <p:cNvPr id="18454" name="Text Box 35"/>
          <p:cNvSpPr txBox="1">
            <a:spLocks noChangeArrowheads="1"/>
          </p:cNvSpPr>
          <p:nvPr/>
        </p:nvSpPr>
        <p:spPr bwMode="auto">
          <a:xfrm>
            <a:off x="2771775" y="836613"/>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A</a:t>
            </a:r>
          </a:p>
        </p:txBody>
      </p:sp>
      <p:sp>
        <p:nvSpPr>
          <p:cNvPr id="18455" name="Text Box 36"/>
          <p:cNvSpPr txBox="1">
            <a:spLocks noChangeArrowheads="1"/>
          </p:cNvSpPr>
          <p:nvPr/>
        </p:nvSpPr>
        <p:spPr bwMode="auto">
          <a:xfrm>
            <a:off x="5653088" y="836613"/>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B</a:t>
            </a:r>
          </a:p>
        </p:txBody>
      </p:sp>
      <p:sp>
        <p:nvSpPr>
          <p:cNvPr id="18456" name="Text Box 37"/>
          <p:cNvSpPr txBox="1">
            <a:spLocks noChangeArrowheads="1"/>
          </p:cNvSpPr>
          <p:nvPr/>
        </p:nvSpPr>
        <p:spPr bwMode="auto">
          <a:xfrm>
            <a:off x="8605838" y="836613"/>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C</a:t>
            </a:r>
          </a:p>
        </p:txBody>
      </p:sp>
      <p:sp>
        <p:nvSpPr>
          <p:cNvPr id="18457" name="Text Box 38"/>
          <p:cNvSpPr txBox="1">
            <a:spLocks noChangeArrowheads="1"/>
          </p:cNvSpPr>
          <p:nvPr/>
        </p:nvSpPr>
        <p:spPr bwMode="auto">
          <a:xfrm>
            <a:off x="2773363" y="2565400"/>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D</a:t>
            </a:r>
          </a:p>
        </p:txBody>
      </p:sp>
      <p:sp>
        <p:nvSpPr>
          <p:cNvPr id="18458" name="Text Box 39"/>
          <p:cNvSpPr txBox="1">
            <a:spLocks noChangeArrowheads="1"/>
          </p:cNvSpPr>
          <p:nvPr/>
        </p:nvSpPr>
        <p:spPr bwMode="auto">
          <a:xfrm>
            <a:off x="5651500" y="2565400"/>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E</a:t>
            </a:r>
          </a:p>
        </p:txBody>
      </p:sp>
      <p:sp>
        <p:nvSpPr>
          <p:cNvPr id="18459" name="Text Box 40"/>
          <p:cNvSpPr txBox="1">
            <a:spLocks noChangeArrowheads="1"/>
          </p:cNvSpPr>
          <p:nvPr/>
        </p:nvSpPr>
        <p:spPr bwMode="auto">
          <a:xfrm>
            <a:off x="8605838" y="2565400"/>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F</a:t>
            </a:r>
          </a:p>
        </p:txBody>
      </p:sp>
      <p:sp>
        <p:nvSpPr>
          <p:cNvPr id="18460" name="Text Box 41"/>
          <p:cNvSpPr txBox="1">
            <a:spLocks noChangeArrowheads="1"/>
          </p:cNvSpPr>
          <p:nvPr/>
        </p:nvSpPr>
        <p:spPr bwMode="auto">
          <a:xfrm>
            <a:off x="2771775" y="4652963"/>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G</a:t>
            </a:r>
          </a:p>
        </p:txBody>
      </p:sp>
      <p:sp>
        <p:nvSpPr>
          <p:cNvPr id="18461" name="Text Box 42"/>
          <p:cNvSpPr txBox="1">
            <a:spLocks noChangeArrowheads="1"/>
          </p:cNvSpPr>
          <p:nvPr/>
        </p:nvSpPr>
        <p:spPr bwMode="auto">
          <a:xfrm>
            <a:off x="5651500" y="4652963"/>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H</a:t>
            </a:r>
          </a:p>
        </p:txBody>
      </p:sp>
      <p:sp>
        <p:nvSpPr>
          <p:cNvPr id="18462" name="Text Box 43"/>
          <p:cNvSpPr txBox="1">
            <a:spLocks noChangeArrowheads="1"/>
          </p:cNvSpPr>
          <p:nvPr/>
        </p:nvSpPr>
        <p:spPr bwMode="auto">
          <a:xfrm>
            <a:off x="8605838" y="4652963"/>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I</a:t>
            </a:r>
          </a:p>
        </p:txBody>
      </p:sp>
      <p:sp>
        <p:nvSpPr>
          <p:cNvPr id="2" name="TextBox 1"/>
          <p:cNvSpPr txBox="1"/>
          <p:nvPr/>
        </p:nvSpPr>
        <p:spPr>
          <a:xfrm rot="16200000">
            <a:off x="1874055" y="1534326"/>
            <a:ext cx="1764757" cy="369332"/>
          </a:xfrm>
          <a:prstGeom prst="rect">
            <a:avLst/>
          </a:prstGeom>
          <a:noFill/>
        </p:spPr>
        <p:txBody>
          <a:bodyPr wrap="square" rtlCol="0">
            <a:spAutoFit/>
          </a:bodyPr>
          <a:lstStyle/>
          <a:p>
            <a:r>
              <a:rPr lang="en-GB" b="1" dirty="0" smtClean="0">
                <a:solidFill>
                  <a:srgbClr val="002060"/>
                </a:solidFill>
              </a:rPr>
              <a:t>Time phrase</a:t>
            </a:r>
            <a:endParaRPr lang="en-GB" b="1" dirty="0">
              <a:solidFill>
                <a:srgbClr val="002060"/>
              </a:solidFill>
            </a:endParaRPr>
          </a:p>
        </p:txBody>
      </p:sp>
      <p:sp>
        <p:nvSpPr>
          <p:cNvPr id="15" name="TextBox 14"/>
          <p:cNvSpPr txBox="1"/>
          <p:nvPr/>
        </p:nvSpPr>
        <p:spPr>
          <a:xfrm rot="16200000">
            <a:off x="4441059" y="1349788"/>
            <a:ext cx="1764757" cy="646331"/>
          </a:xfrm>
          <a:prstGeom prst="rect">
            <a:avLst/>
          </a:prstGeom>
          <a:noFill/>
        </p:spPr>
        <p:txBody>
          <a:bodyPr wrap="square" rtlCol="0">
            <a:spAutoFit/>
          </a:bodyPr>
          <a:lstStyle/>
          <a:p>
            <a:r>
              <a:rPr lang="en-GB" b="1" dirty="0" smtClean="0">
                <a:solidFill>
                  <a:srgbClr val="002060"/>
                </a:solidFill>
              </a:rPr>
              <a:t>Where you went</a:t>
            </a:r>
            <a:endParaRPr lang="en-GB" b="1" dirty="0">
              <a:solidFill>
                <a:srgbClr val="002060"/>
              </a:solidFill>
            </a:endParaRPr>
          </a:p>
        </p:txBody>
      </p:sp>
      <p:sp>
        <p:nvSpPr>
          <p:cNvPr id="16" name="TextBox 15"/>
          <p:cNvSpPr txBox="1"/>
          <p:nvPr/>
        </p:nvSpPr>
        <p:spPr>
          <a:xfrm rot="16200000">
            <a:off x="7402680" y="1534327"/>
            <a:ext cx="1764757" cy="369332"/>
          </a:xfrm>
          <a:prstGeom prst="rect">
            <a:avLst/>
          </a:prstGeom>
          <a:noFill/>
        </p:spPr>
        <p:txBody>
          <a:bodyPr wrap="square" rtlCol="0">
            <a:spAutoFit/>
          </a:bodyPr>
          <a:lstStyle/>
          <a:p>
            <a:r>
              <a:rPr lang="en-GB" b="1" dirty="0" smtClean="0">
                <a:solidFill>
                  <a:srgbClr val="002060"/>
                </a:solidFill>
              </a:rPr>
              <a:t>Who with?</a:t>
            </a:r>
            <a:endParaRPr lang="en-GB" b="1" dirty="0">
              <a:solidFill>
                <a:srgbClr val="002060"/>
              </a:solidFill>
            </a:endParaRPr>
          </a:p>
        </p:txBody>
      </p:sp>
      <p:sp>
        <p:nvSpPr>
          <p:cNvPr id="17" name="TextBox 16"/>
          <p:cNvSpPr txBox="1"/>
          <p:nvPr/>
        </p:nvSpPr>
        <p:spPr>
          <a:xfrm rot="16200000">
            <a:off x="1922689" y="3568585"/>
            <a:ext cx="1764757" cy="369332"/>
          </a:xfrm>
          <a:prstGeom prst="rect">
            <a:avLst/>
          </a:prstGeom>
          <a:noFill/>
        </p:spPr>
        <p:txBody>
          <a:bodyPr wrap="square" rtlCol="0">
            <a:spAutoFit/>
          </a:bodyPr>
          <a:lstStyle/>
          <a:p>
            <a:r>
              <a:rPr lang="en-GB" b="1" dirty="0" smtClean="0">
                <a:solidFill>
                  <a:srgbClr val="002060"/>
                </a:solidFill>
              </a:rPr>
              <a:t>One activity</a:t>
            </a:r>
            <a:endParaRPr lang="en-GB" b="1" dirty="0">
              <a:solidFill>
                <a:srgbClr val="002060"/>
              </a:solidFill>
            </a:endParaRPr>
          </a:p>
        </p:txBody>
      </p:sp>
      <p:sp>
        <p:nvSpPr>
          <p:cNvPr id="18" name="TextBox 17"/>
          <p:cNvSpPr txBox="1"/>
          <p:nvPr/>
        </p:nvSpPr>
        <p:spPr>
          <a:xfrm rot="16200000">
            <a:off x="4599321" y="3353215"/>
            <a:ext cx="1764757" cy="646331"/>
          </a:xfrm>
          <a:prstGeom prst="rect">
            <a:avLst/>
          </a:prstGeom>
          <a:noFill/>
        </p:spPr>
        <p:txBody>
          <a:bodyPr wrap="square" rtlCol="0">
            <a:spAutoFit/>
          </a:bodyPr>
          <a:lstStyle/>
          <a:p>
            <a:r>
              <a:rPr lang="en-GB" b="1" dirty="0" smtClean="0">
                <a:solidFill>
                  <a:srgbClr val="002060"/>
                </a:solidFill>
              </a:rPr>
              <a:t>A second activity</a:t>
            </a:r>
            <a:endParaRPr lang="en-GB" b="1" dirty="0">
              <a:solidFill>
                <a:srgbClr val="002060"/>
              </a:solidFill>
            </a:endParaRPr>
          </a:p>
        </p:txBody>
      </p:sp>
      <p:sp>
        <p:nvSpPr>
          <p:cNvPr id="19" name="TextBox 18"/>
          <p:cNvSpPr txBox="1"/>
          <p:nvPr/>
        </p:nvSpPr>
        <p:spPr>
          <a:xfrm rot="16200000">
            <a:off x="7396764" y="3491715"/>
            <a:ext cx="1764757" cy="369332"/>
          </a:xfrm>
          <a:prstGeom prst="rect">
            <a:avLst/>
          </a:prstGeom>
          <a:noFill/>
        </p:spPr>
        <p:txBody>
          <a:bodyPr wrap="square" rtlCol="0">
            <a:spAutoFit/>
          </a:bodyPr>
          <a:lstStyle/>
          <a:p>
            <a:r>
              <a:rPr lang="en-GB" b="1" dirty="0" smtClean="0">
                <a:solidFill>
                  <a:srgbClr val="002060"/>
                </a:solidFill>
              </a:rPr>
              <a:t>An opinion</a:t>
            </a:r>
            <a:endParaRPr lang="en-GB" b="1" dirty="0">
              <a:solidFill>
                <a:srgbClr val="002060"/>
              </a:solidFill>
            </a:endParaRPr>
          </a:p>
        </p:txBody>
      </p:sp>
      <p:sp>
        <p:nvSpPr>
          <p:cNvPr id="20" name="TextBox 19"/>
          <p:cNvSpPr txBox="1"/>
          <p:nvPr/>
        </p:nvSpPr>
        <p:spPr>
          <a:xfrm rot="16200000">
            <a:off x="1738022" y="5523073"/>
            <a:ext cx="1764757" cy="646331"/>
          </a:xfrm>
          <a:prstGeom prst="rect">
            <a:avLst/>
          </a:prstGeom>
          <a:noFill/>
        </p:spPr>
        <p:txBody>
          <a:bodyPr wrap="square" rtlCol="0">
            <a:spAutoFit/>
          </a:bodyPr>
          <a:lstStyle/>
          <a:p>
            <a:r>
              <a:rPr lang="en-GB" b="1" dirty="0" smtClean="0">
                <a:solidFill>
                  <a:srgbClr val="002060"/>
                </a:solidFill>
              </a:rPr>
              <a:t>Next year’s plans</a:t>
            </a:r>
            <a:endParaRPr lang="en-GB" b="1" dirty="0">
              <a:solidFill>
                <a:srgbClr val="002060"/>
              </a:solidFill>
            </a:endParaRPr>
          </a:p>
        </p:txBody>
      </p:sp>
      <p:sp>
        <p:nvSpPr>
          <p:cNvPr id="21" name="TextBox 20"/>
          <p:cNvSpPr txBox="1"/>
          <p:nvPr/>
        </p:nvSpPr>
        <p:spPr>
          <a:xfrm rot="16200000">
            <a:off x="4460821" y="5421987"/>
            <a:ext cx="1764757" cy="646331"/>
          </a:xfrm>
          <a:prstGeom prst="rect">
            <a:avLst/>
          </a:prstGeom>
          <a:noFill/>
        </p:spPr>
        <p:txBody>
          <a:bodyPr wrap="square" rtlCol="0">
            <a:spAutoFit/>
          </a:bodyPr>
          <a:lstStyle/>
          <a:p>
            <a:r>
              <a:rPr lang="en-GB" b="1" dirty="0" smtClean="0">
                <a:solidFill>
                  <a:srgbClr val="002060"/>
                </a:solidFill>
              </a:rPr>
              <a:t>What you will do</a:t>
            </a:r>
            <a:endParaRPr lang="en-GB" b="1" dirty="0">
              <a:solidFill>
                <a:srgbClr val="002060"/>
              </a:solidFill>
            </a:endParaRPr>
          </a:p>
        </p:txBody>
      </p:sp>
      <p:sp>
        <p:nvSpPr>
          <p:cNvPr id="22" name="TextBox 21"/>
          <p:cNvSpPr txBox="1"/>
          <p:nvPr/>
        </p:nvSpPr>
        <p:spPr>
          <a:xfrm rot="16200000">
            <a:off x="7441253" y="5579276"/>
            <a:ext cx="1764757" cy="369332"/>
          </a:xfrm>
          <a:prstGeom prst="rect">
            <a:avLst/>
          </a:prstGeom>
          <a:noFill/>
        </p:spPr>
        <p:txBody>
          <a:bodyPr wrap="square" rtlCol="0">
            <a:spAutoFit/>
          </a:bodyPr>
          <a:lstStyle/>
          <a:p>
            <a:r>
              <a:rPr lang="en-GB" b="1" dirty="0" smtClean="0">
                <a:solidFill>
                  <a:srgbClr val="002060"/>
                </a:solidFill>
              </a:rPr>
              <a:t>Extra detail</a:t>
            </a:r>
            <a:endParaRPr lang="en-GB" b="1" dirty="0">
              <a:solidFill>
                <a:srgbClr val="00206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76672"/>
            <a:ext cx="7772400" cy="1470025"/>
          </a:xfrm>
        </p:spPr>
        <p:txBody>
          <a:bodyPr/>
          <a:lstStyle/>
          <a:p>
            <a:r>
              <a:rPr lang="en-GB" b="1" dirty="0" smtClean="0"/>
              <a:t>Get the best grade you can in GCSE French speaking</a:t>
            </a:r>
            <a:endParaRPr lang="fr-FR" b="1" dirty="0"/>
          </a:p>
        </p:txBody>
      </p:sp>
      <p:sp>
        <p:nvSpPr>
          <p:cNvPr id="3" name="Subtitle 2"/>
          <p:cNvSpPr>
            <a:spLocks noGrp="1"/>
          </p:cNvSpPr>
          <p:nvPr>
            <p:ph type="subTitle" idx="1"/>
          </p:nvPr>
        </p:nvSpPr>
        <p:spPr>
          <a:xfrm>
            <a:off x="1371600" y="2590056"/>
            <a:ext cx="6400800" cy="1752600"/>
          </a:xfrm>
        </p:spPr>
        <p:txBody>
          <a:bodyPr/>
          <a:lstStyle/>
          <a:p>
            <a:r>
              <a:rPr lang="en-GB" dirty="0" smtClean="0"/>
              <a:t>Anglia Ruskin University</a:t>
            </a:r>
            <a:br>
              <a:rPr lang="en-GB" dirty="0" smtClean="0"/>
            </a:br>
            <a:r>
              <a:rPr lang="en-GB" dirty="0" smtClean="0"/>
              <a:t>Monday 21 January 2013</a:t>
            </a:r>
            <a:endParaRPr lang="fr-FR" dirty="0"/>
          </a:p>
        </p:txBody>
      </p:sp>
      <p:pic>
        <p:nvPicPr>
          <p:cNvPr id="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3933056"/>
            <a:ext cx="2413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486340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94838480"/>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5 </a:t>
            </a:r>
            <a:r>
              <a:rPr lang="en-GB" b="1" dirty="0" err="1" smtClean="0">
                <a:solidFill>
                  <a:srgbClr val="002060"/>
                </a:solidFill>
              </a:rPr>
              <a:t>Vokis</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err="1" smtClean="0"/>
              <a:t>VOKIS</a:t>
            </a:r>
            <a:r>
              <a:rPr lang="en-GB" dirty="0" smtClean="0"/>
              <a:t> (or other)</a:t>
            </a: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1449493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500063"/>
            <a:ext cx="55435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1571625"/>
            <a:ext cx="553402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descr="RHA_Voki.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625" y="3714750"/>
            <a:ext cx="2449513"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4"/>
          <p:cNvSpPr txBox="1">
            <a:spLocks noChangeArrowheads="1"/>
          </p:cNvSpPr>
          <p:nvPr/>
        </p:nvSpPr>
        <p:spPr bwMode="auto">
          <a:xfrm>
            <a:off x="3250059" y="4653136"/>
            <a:ext cx="5786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dirty="0">
                <a:latin typeface="+mn-lt"/>
                <a:hlinkClick r:id="rId6"/>
              </a:rPr>
              <a:t>www.voki.com</a:t>
            </a:r>
            <a:r>
              <a:rPr lang="en-GB" dirty="0">
                <a:latin typeface="+mn-lt"/>
              </a:rPr>
              <a:t> </a:t>
            </a:r>
            <a:endParaRPr lang="en-US" dirty="0">
              <a:latin typeface="+mn-lt"/>
            </a:endParaRPr>
          </a:p>
        </p:txBody>
      </p:sp>
      <p:sp>
        <p:nvSpPr>
          <p:cNvPr id="2" name="TextBox 1"/>
          <p:cNvSpPr txBox="1"/>
          <p:nvPr/>
        </p:nvSpPr>
        <p:spPr>
          <a:xfrm>
            <a:off x="3255838" y="5579948"/>
            <a:ext cx="5708650" cy="369332"/>
          </a:xfrm>
          <a:prstGeom prst="rect">
            <a:avLst/>
          </a:prstGeom>
          <a:noFill/>
        </p:spPr>
        <p:txBody>
          <a:bodyPr wrap="square" rtlCol="0">
            <a:spAutoFit/>
          </a:bodyPr>
          <a:lstStyle/>
          <a:p>
            <a:r>
              <a:rPr lang="en-GB" dirty="0" smtClean="0">
                <a:latin typeface="+mn-lt"/>
                <a:hlinkClick r:id="rId7"/>
              </a:rPr>
              <a:t>http://www.cueprompter.com/</a:t>
            </a:r>
            <a:r>
              <a:rPr lang="en-GB" dirty="0" smtClean="0">
                <a:latin typeface="+mn-lt"/>
              </a:rPr>
              <a:t> </a:t>
            </a:r>
            <a:endParaRPr lang="en-GB" dirty="0">
              <a:latin typeface="+mn-lt"/>
            </a:endParaRPr>
          </a:p>
        </p:txBody>
      </p:sp>
      <p:sp>
        <p:nvSpPr>
          <p:cNvPr id="3" name="TextBox 2"/>
          <p:cNvSpPr txBox="1"/>
          <p:nvPr/>
        </p:nvSpPr>
        <p:spPr>
          <a:xfrm>
            <a:off x="3236912" y="6084004"/>
            <a:ext cx="5943600" cy="369332"/>
          </a:xfrm>
          <a:prstGeom prst="rect">
            <a:avLst/>
          </a:prstGeom>
          <a:noFill/>
        </p:spPr>
        <p:txBody>
          <a:bodyPr wrap="square" rtlCol="0">
            <a:spAutoFit/>
          </a:bodyPr>
          <a:lstStyle/>
          <a:p>
            <a:r>
              <a:rPr lang="en-GB" dirty="0" smtClean="0">
                <a:latin typeface="+mn-lt"/>
                <a:hlinkClick r:id="rId8"/>
              </a:rPr>
              <a:t>http://www.starwars.com/games/playnow/crawl_creator/</a:t>
            </a:r>
            <a:r>
              <a:rPr lang="en-GB" dirty="0" smtClean="0">
                <a:latin typeface="+mn-lt"/>
              </a:rPr>
              <a:t> </a:t>
            </a:r>
            <a:endParaRPr lang="en-GB" dirty="0">
              <a:latin typeface="+mn-lt"/>
            </a:endParaRPr>
          </a:p>
        </p:txBody>
      </p:sp>
      <p:sp>
        <p:nvSpPr>
          <p:cNvPr id="4" name="TextBox 3"/>
          <p:cNvSpPr txBox="1"/>
          <p:nvPr/>
        </p:nvSpPr>
        <p:spPr>
          <a:xfrm>
            <a:off x="3255838" y="5085184"/>
            <a:ext cx="5708650" cy="369332"/>
          </a:xfrm>
          <a:prstGeom prst="rect">
            <a:avLst/>
          </a:prstGeom>
          <a:noFill/>
        </p:spPr>
        <p:txBody>
          <a:bodyPr wrap="square" rtlCol="0">
            <a:spAutoFit/>
          </a:bodyPr>
          <a:lstStyle/>
          <a:p>
            <a:r>
              <a:rPr lang="en-GB" dirty="0" smtClean="0">
                <a:latin typeface="+mn-lt"/>
                <a:hlinkClick r:id="rId9"/>
              </a:rPr>
              <a:t>http://text-to-speech.imtranslator.net/</a:t>
            </a:r>
            <a:r>
              <a:rPr lang="en-GB" dirty="0" smtClean="0">
                <a:latin typeface="+mn-lt"/>
              </a:rPr>
              <a:t> </a:t>
            </a:r>
            <a:endParaRPr lang="en-GB" dirty="0">
              <a:latin typeface="+mn-lt"/>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17094229"/>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6 Revision / Mastery</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REVISION / MASTERY</a:t>
            </a: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7433278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63" y="428625"/>
          <a:ext cx="8286750" cy="5643564"/>
        </p:xfrm>
        <a:graphic>
          <a:graphicData uri="http://schemas.openxmlformats.org/drawingml/2006/table">
            <a:tbl>
              <a:tblPr firstRow="1" bandRow="1">
                <a:tableStyleId>{5940675A-B579-460E-94D1-54222C63F5DA}</a:tableStyleId>
              </a:tblPr>
              <a:tblGrid>
                <a:gridCol w="2762250"/>
                <a:gridCol w="2762250"/>
                <a:gridCol w="2762250"/>
              </a:tblGrid>
              <a:tr h="1881188">
                <a:tc>
                  <a:txBody>
                    <a:bodyPr/>
                    <a:lstStyle/>
                    <a:p>
                      <a:endParaRPr lang="en-US" sz="1800" dirty="0"/>
                    </a:p>
                  </a:txBody>
                  <a:tcPr marL="91439" marR="91439"/>
                </a:tc>
                <a:tc>
                  <a:txBody>
                    <a:bodyPr/>
                    <a:lstStyle/>
                    <a:p>
                      <a:endParaRPr lang="en-US" sz="1800"/>
                    </a:p>
                  </a:txBody>
                  <a:tcPr marL="91439" marR="91439"/>
                </a:tc>
                <a:tc>
                  <a:txBody>
                    <a:bodyPr/>
                    <a:lstStyle/>
                    <a:p>
                      <a:endParaRPr lang="en-US" sz="1800"/>
                    </a:p>
                  </a:txBody>
                  <a:tcPr marL="91439" marR="91439"/>
                </a:tc>
              </a:tr>
              <a:tr h="1881188">
                <a:tc>
                  <a:txBody>
                    <a:bodyPr/>
                    <a:lstStyle/>
                    <a:p>
                      <a:endParaRPr lang="en-US" sz="1800"/>
                    </a:p>
                  </a:txBody>
                  <a:tcPr marL="91439" marR="91439"/>
                </a:tc>
                <a:tc>
                  <a:txBody>
                    <a:bodyPr/>
                    <a:lstStyle/>
                    <a:p>
                      <a:endParaRPr lang="en-US" sz="1800"/>
                    </a:p>
                  </a:txBody>
                  <a:tcPr marL="91439" marR="91439"/>
                </a:tc>
                <a:tc>
                  <a:txBody>
                    <a:bodyPr/>
                    <a:lstStyle/>
                    <a:p>
                      <a:endParaRPr lang="en-US" sz="1800"/>
                    </a:p>
                  </a:txBody>
                  <a:tcPr marL="91439" marR="91439"/>
                </a:tc>
              </a:tr>
              <a:tr h="1881188">
                <a:tc>
                  <a:txBody>
                    <a:bodyPr/>
                    <a:lstStyle/>
                    <a:p>
                      <a:endParaRPr lang="en-US" sz="1800"/>
                    </a:p>
                  </a:txBody>
                  <a:tcPr marL="91439" marR="91439"/>
                </a:tc>
                <a:tc>
                  <a:txBody>
                    <a:bodyPr/>
                    <a:lstStyle/>
                    <a:p>
                      <a:endParaRPr lang="en-US" sz="1800"/>
                    </a:p>
                  </a:txBody>
                  <a:tcPr marL="91439" marR="91439"/>
                </a:tc>
                <a:tc>
                  <a:txBody>
                    <a:bodyPr/>
                    <a:lstStyle/>
                    <a:p>
                      <a:endParaRPr lang="en-US" sz="1800" dirty="0"/>
                    </a:p>
                  </a:txBody>
                  <a:tcPr marL="91439" marR="91439"/>
                </a:tc>
              </a:tr>
            </a:tbl>
          </a:graphicData>
        </a:graphic>
      </p:graphicFrame>
      <p:sp>
        <p:nvSpPr>
          <p:cNvPr id="4" name="Rectangle 3"/>
          <p:cNvSpPr/>
          <p:nvPr/>
        </p:nvSpPr>
        <p:spPr>
          <a:xfrm>
            <a:off x="500063" y="1928813"/>
            <a:ext cx="8286750" cy="357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Connector 6"/>
          <p:cNvCxnSpPr/>
          <p:nvPr/>
        </p:nvCxnSpPr>
        <p:spPr>
          <a:xfrm rot="5400000">
            <a:off x="1677988" y="2106613"/>
            <a:ext cx="35718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4464050" y="2106613"/>
            <a:ext cx="35718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7250113" y="2106613"/>
            <a:ext cx="35718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0063" y="3857625"/>
            <a:ext cx="8286750" cy="3571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rot="5400000">
            <a:off x="1677988" y="4035425"/>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464050" y="4035425"/>
            <a:ext cx="35718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7250113" y="4035425"/>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00063" y="5715000"/>
            <a:ext cx="8286750" cy="3571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rot="5400000">
            <a:off x="1677988" y="5892800"/>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4464050" y="5892800"/>
            <a:ext cx="35718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7250113" y="5892800"/>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560" name="TextBox 17"/>
          <p:cNvSpPr txBox="1">
            <a:spLocks noChangeArrowheads="1"/>
          </p:cNvSpPr>
          <p:nvPr/>
        </p:nvSpPr>
        <p:spPr bwMode="auto">
          <a:xfrm>
            <a:off x="642938" y="642938"/>
            <a:ext cx="23574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000" dirty="0">
                <a:latin typeface="Calibri" pitchFamily="34" charset="0"/>
              </a:rPr>
              <a:t>Last </a:t>
            </a:r>
            <a:r>
              <a:rPr lang="en-GB" sz="2000" dirty="0" smtClean="0">
                <a:latin typeface="Calibri" pitchFamily="34" charset="0"/>
              </a:rPr>
              <a:t>year </a:t>
            </a:r>
            <a:r>
              <a:rPr lang="en-GB" sz="2000" dirty="0">
                <a:latin typeface="Calibri" pitchFamily="34" charset="0"/>
              </a:rPr>
              <a:t>I went on holiday to France with my family.</a:t>
            </a:r>
            <a:endParaRPr lang="en-US" sz="2000" dirty="0">
              <a:latin typeface="Calibri"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20839463">
            <a:off x="222836" y="2172295"/>
            <a:ext cx="2071686" cy="76944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4400" b="1" dirty="0" smtClean="0"/>
              <a:t>Hello</a:t>
            </a:r>
            <a:endParaRPr lang="en-GB" b="1" dirty="0"/>
          </a:p>
        </p:txBody>
      </p:sp>
      <p:sp>
        <p:nvSpPr>
          <p:cNvPr id="10" name="Rectangle 9"/>
          <p:cNvSpPr/>
          <p:nvPr/>
        </p:nvSpPr>
        <p:spPr>
          <a:xfrm rot="21322263">
            <a:off x="4785790" y="1360169"/>
            <a:ext cx="3597626" cy="76944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4400" b="1" dirty="0" smtClean="0"/>
              <a:t>I am called</a:t>
            </a:r>
            <a:endParaRPr lang="en-GB" b="1" dirty="0"/>
          </a:p>
        </p:txBody>
      </p:sp>
      <p:sp>
        <p:nvSpPr>
          <p:cNvPr id="12" name="Rectangle 11"/>
          <p:cNvSpPr>
            <a:spLocks noChangeArrowheads="1"/>
          </p:cNvSpPr>
          <p:nvPr/>
        </p:nvSpPr>
        <p:spPr bwMode="auto">
          <a:xfrm>
            <a:off x="296245" y="143557"/>
            <a:ext cx="4210291"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smtClean="0">
                <a:latin typeface="Tahoma" pitchFamily="34" charset="0"/>
              </a:rPr>
              <a:t>I am 15 years old</a:t>
            </a:r>
            <a:endParaRPr lang="en-GB" sz="1800" b="1" dirty="0">
              <a:latin typeface="Tahoma" pitchFamily="34" charset="0"/>
            </a:endParaRPr>
          </a:p>
        </p:txBody>
      </p:sp>
      <p:sp>
        <p:nvSpPr>
          <p:cNvPr id="13" name="Rectangle 12"/>
          <p:cNvSpPr>
            <a:spLocks noChangeArrowheads="1"/>
          </p:cNvSpPr>
          <p:nvPr/>
        </p:nvSpPr>
        <p:spPr bwMode="auto">
          <a:xfrm rot="-470027">
            <a:off x="1204926" y="4448306"/>
            <a:ext cx="3767794"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smtClean="0">
                <a:latin typeface="Tahoma" pitchFamily="34" charset="0"/>
              </a:rPr>
              <a:t>I am a student</a:t>
            </a:r>
            <a:endParaRPr lang="en-GB" sz="1800" b="1" dirty="0">
              <a:latin typeface="Tahoma" pitchFamily="34" charset="0"/>
            </a:endParaRPr>
          </a:p>
        </p:txBody>
      </p:sp>
      <p:sp>
        <p:nvSpPr>
          <p:cNvPr id="14" name="Rectangle 13"/>
          <p:cNvSpPr>
            <a:spLocks noChangeArrowheads="1"/>
          </p:cNvSpPr>
          <p:nvPr/>
        </p:nvSpPr>
        <p:spPr bwMode="auto">
          <a:xfrm rot="1217539">
            <a:off x="5044994" y="4188170"/>
            <a:ext cx="3079218"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smtClean="0">
                <a:latin typeface="Tahoma" pitchFamily="34" charset="0"/>
              </a:rPr>
              <a:t>at </a:t>
            </a:r>
            <a:r>
              <a:rPr lang="en-GB" sz="3600" b="1" dirty="0" err="1" smtClean="0">
                <a:latin typeface="Tahoma" pitchFamily="34" charset="0"/>
              </a:rPr>
              <a:t>CVC</a:t>
            </a:r>
            <a:endParaRPr lang="en-GB" sz="1800" b="1" dirty="0">
              <a:latin typeface="Tahoma" pitchFamily="34" charset="0"/>
            </a:endParaRPr>
          </a:p>
        </p:txBody>
      </p:sp>
      <p:sp>
        <p:nvSpPr>
          <p:cNvPr id="15" name="Rectangle 14"/>
          <p:cNvSpPr>
            <a:spLocks noChangeArrowheads="1"/>
          </p:cNvSpPr>
          <p:nvPr/>
        </p:nvSpPr>
        <p:spPr bwMode="auto">
          <a:xfrm rot="-163892">
            <a:off x="6858796" y="3605520"/>
            <a:ext cx="2071687"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a:r>
              <a:rPr lang="en-GB" sz="3600" b="1" dirty="0" smtClean="0">
                <a:latin typeface="Tahoma" pitchFamily="34" charset="0"/>
              </a:rPr>
              <a:t>I study</a:t>
            </a:r>
            <a:endParaRPr lang="en-GB" sz="1800" b="1" dirty="0">
              <a:latin typeface="Tahoma" pitchFamily="34" charset="0"/>
            </a:endParaRPr>
          </a:p>
        </p:txBody>
      </p:sp>
      <p:sp>
        <p:nvSpPr>
          <p:cNvPr id="16" name="Rectangle 15"/>
          <p:cNvSpPr>
            <a:spLocks noChangeArrowheads="1"/>
          </p:cNvSpPr>
          <p:nvPr/>
        </p:nvSpPr>
        <p:spPr bwMode="auto">
          <a:xfrm rot="588054">
            <a:off x="3101336" y="2419220"/>
            <a:ext cx="5823898"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smtClean="0">
                <a:latin typeface="Tahoma" pitchFamily="34" charset="0"/>
              </a:rPr>
              <a:t>m.., s…,E…,S…and a…</a:t>
            </a:r>
            <a:endParaRPr lang="en-GB" sz="1800" b="1" dirty="0">
              <a:latin typeface="Tahoma" pitchFamily="34" charset="0"/>
            </a:endParaRPr>
          </a:p>
        </p:txBody>
      </p:sp>
      <p:sp>
        <p:nvSpPr>
          <p:cNvPr id="17" name="Rectangle 16"/>
          <p:cNvSpPr>
            <a:spLocks noChangeArrowheads="1"/>
          </p:cNvSpPr>
          <p:nvPr/>
        </p:nvSpPr>
        <p:spPr bwMode="auto">
          <a:xfrm rot="510297">
            <a:off x="215181" y="3605410"/>
            <a:ext cx="4148092"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smtClean="0">
                <a:latin typeface="Tahoma" pitchFamily="34" charset="0"/>
              </a:rPr>
              <a:t>I am good at …</a:t>
            </a:r>
            <a:endParaRPr lang="en-GB" sz="1800" b="1" dirty="0">
              <a:latin typeface="Tahoma" pitchFamily="34" charset="0"/>
            </a:endParaRPr>
          </a:p>
        </p:txBody>
      </p:sp>
      <p:sp>
        <p:nvSpPr>
          <p:cNvPr id="18" name="Rectangle 17"/>
          <p:cNvSpPr>
            <a:spLocks noChangeArrowheads="1"/>
          </p:cNvSpPr>
          <p:nvPr/>
        </p:nvSpPr>
        <p:spPr bwMode="auto">
          <a:xfrm rot="304164">
            <a:off x="192705" y="1432111"/>
            <a:ext cx="3558595"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r>
              <a:rPr lang="en-GB" sz="3600" b="1" dirty="0" smtClean="0">
                <a:latin typeface="Tahoma" pitchFamily="34" charset="0"/>
              </a:rPr>
              <a:t>I would like..</a:t>
            </a:r>
            <a:endParaRPr lang="en-GB" sz="1800" b="1" dirty="0">
              <a:latin typeface="Tahoma" pitchFamily="34" charset="0"/>
            </a:endParaRPr>
          </a:p>
        </p:txBody>
      </p:sp>
      <p:sp>
        <p:nvSpPr>
          <p:cNvPr id="19" name="Rectangle 18"/>
          <p:cNvSpPr>
            <a:spLocks noChangeArrowheads="1"/>
          </p:cNvSpPr>
          <p:nvPr/>
        </p:nvSpPr>
        <p:spPr bwMode="auto">
          <a:xfrm rot="588054">
            <a:off x="5367088" y="440265"/>
            <a:ext cx="3541490"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t</a:t>
            </a:r>
            <a:r>
              <a:rPr lang="en-GB" sz="3600" b="1" dirty="0" smtClean="0">
                <a:latin typeface="Tahoma" pitchFamily="34" charset="0"/>
              </a:rPr>
              <a:t>o do WE</a:t>
            </a:r>
            <a:endParaRPr lang="en-GB" sz="1800" b="1" dirty="0">
              <a:latin typeface="Tahoma" pitchFamily="34" charset="0"/>
            </a:endParaRPr>
          </a:p>
        </p:txBody>
      </p:sp>
      <p:sp>
        <p:nvSpPr>
          <p:cNvPr id="21" name="TextBox 20"/>
          <p:cNvSpPr txBox="1"/>
          <p:nvPr/>
        </p:nvSpPr>
        <p:spPr>
          <a:xfrm>
            <a:off x="0" y="6088559"/>
            <a:ext cx="9196277" cy="769441"/>
          </a:xfrm>
          <a:prstGeom prst="rect">
            <a:avLst/>
          </a:prstGeom>
          <a:solidFill>
            <a:schemeClr val="tx1"/>
          </a:solidFill>
        </p:spPr>
        <p:txBody>
          <a:bodyPr wrap="square" rtlCol="0">
            <a:spAutoFit/>
          </a:bodyPr>
          <a:lstStyle/>
          <a:p>
            <a:pPr algn="ctr"/>
            <a:r>
              <a:rPr lang="en-GB" sz="4400" b="1" dirty="0" smtClean="0">
                <a:solidFill>
                  <a:srgbClr val="FFFFCC"/>
                </a:solidFill>
              </a:rPr>
              <a:t>¿</a:t>
            </a:r>
            <a:r>
              <a:rPr lang="en-GB" sz="4400" b="1" dirty="0" err="1" smtClean="0">
                <a:solidFill>
                  <a:srgbClr val="FFFFCC"/>
                </a:solidFill>
              </a:rPr>
              <a:t>Cómo</a:t>
            </a:r>
            <a:r>
              <a:rPr lang="en-GB" sz="4400" b="1" dirty="0" smtClean="0">
                <a:solidFill>
                  <a:srgbClr val="FFFFCC"/>
                </a:solidFill>
              </a:rPr>
              <a:t> se dice en </a:t>
            </a:r>
            <a:r>
              <a:rPr lang="en-GB" sz="4400" b="1" dirty="0" err="1" smtClean="0">
                <a:solidFill>
                  <a:srgbClr val="FFFFCC"/>
                </a:solidFill>
              </a:rPr>
              <a:t>español</a:t>
            </a:r>
            <a:r>
              <a:rPr lang="en-GB" sz="4400" b="1" dirty="0" smtClean="0">
                <a:solidFill>
                  <a:srgbClr val="FFFFCC"/>
                </a:solidFill>
              </a:rPr>
              <a:t>? </a:t>
            </a:r>
            <a:endParaRPr lang="en-GB" sz="4400" b="1" dirty="0">
              <a:solidFill>
                <a:srgbClr val="FFFFCC"/>
              </a:solidFill>
            </a:endParaRPr>
          </a:p>
        </p:txBody>
      </p:sp>
      <p:sp>
        <p:nvSpPr>
          <p:cNvPr id="20" name="Rectangle 19"/>
          <p:cNvSpPr>
            <a:spLocks noChangeArrowheads="1"/>
          </p:cNvSpPr>
          <p:nvPr/>
        </p:nvSpPr>
        <p:spPr bwMode="auto">
          <a:xfrm rot="463532">
            <a:off x="221848" y="5197574"/>
            <a:ext cx="3541490"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i</a:t>
            </a:r>
            <a:r>
              <a:rPr lang="en-GB" sz="3600" b="1" dirty="0" smtClean="0">
                <a:latin typeface="Tahoma" pitchFamily="34" charset="0"/>
              </a:rPr>
              <a:t>n a hotel in..</a:t>
            </a:r>
            <a:endParaRPr lang="en-GB" sz="1800" b="1" dirty="0">
              <a:latin typeface="Tahoma" pitchFamily="34" charset="0"/>
            </a:endParaRPr>
          </a:p>
        </p:txBody>
      </p:sp>
      <p:sp>
        <p:nvSpPr>
          <p:cNvPr id="22" name="Rectangle 21"/>
          <p:cNvSpPr>
            <a:spLocks noChangeArrowheads="1"/>
          </p:cNvSpPr>
          <p:nvPr/>
        </p:nvSpPr>
        <p:spPr bwMode="auto">
          <a:xfrm rot="287300">
            <a:off x="3769072" y="5129176"/>
            <a:ext cx="5150686"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b</a:t>
            </a:r>
            <a:r>
              <a:rPr lang="en-GB" sz="3600" b="1" dirty="0" smtClean="0">
                <a:latin typeface="Tahoma" pitchFamily="34" charset="0"/>
              </a:rPr>
              <a:t>ecause I would like</a:t>
            </a:r>
            <a:endParaRPr lang="en-GB" sz="1800" b="1" dirty="0">
              <a:latin typeface="Tahoma" pitchFamily="34" charset="0"/>
            </a:endParaRPr>
          </a:p>
        </p:txBody>
      </p:sp>
      <p:sp>
        <p:nvSpPr>
          <p:cNvPr id="23" name="Rectangle 22"/>
          <p:cNvSpPr>
            <a:spLocks noChangeArrowheads="1"/>
          </p:cNvSpPr>
          <p:nvPr/>
        </p:nvSpPr>
        <p:spPr bwMode="auto">
          <a:xfrm rot="232700">
            <a:off x="1783234" y="740932"/>
            <a:ext cx="4581845"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t</a:t>
            </a:r>
            <a:r>
              <a:rPr lang="en-GB" sz="3600" b="1" dirty="0" smtClean="0">
                <a:latin typeface="Tahoma" pitchFamily="34" charset="0"/>
              </a:rPr>
              <a:t>o have experience</a:t>
            </a:r>
            <a:endParaRPr lang="en-GB" sz="1800" b="1" dirty="0">
              <a:latin typeface="Tahoma" pitchFamily="34" charset="0"/>
            </a:endParaRPr>
          </a:p>
        </p:txBody>
      </p:sp>
      <p:sp>
        <p:nvSpPr>
          <p:cNvPr id="24" name="Rectangle 23"/>
          <p:cNvSpPr>
            <a:spLocks noChangeArrowheads="1"/>
          </p:cNvSpPr>
          <p:nvPr/>
        </p:nvSpPr>
        <p:spPr bwMode="auto">
          <a:xfrm rot="395691">
            <a:off x="1785733" y="2867356"/>
            <a:ext cx="5441604"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i</a:t>
            </a:r>
            <a:r>
              <a:rPr lang="en-GB" sz="3600" b="1" dirty="0" smtClean="0">
                <a:latin typeface="Tahoma" pitchFamily="34" charset="0"/>
              </a:rPr>
              <a:t>n the service industry</a:t>
            </a:r>
            <a:endParaRPr lang="en-GB" sz="1800" b="1" dirty="0">
              <a:latin typeface="Tahoma" pitchFamily="34" charset="0"/>
            </a:endParaRPr>
          </a:p>
        </p:txBody>
      </p:sp>
    </p:spTree>
    <p:extLst>
      <p:ext uri="{BB962C8B-B14F-4D97-AF65-F5344CB8AC3E}">
        <p14:creationId xmlns:p14="http://schemas.microsoft.com/office/powerpoint/2010/main" val="319451777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1+#ppt_w/2"/>
                                          </p:val>
                                        </p:tav>
                                        <p:tav tm="100000">
                                          <p:val>
                                            <p:strVal val="#ppt_x"/>
                                          </p:val>
                                        </p:tav>
                                      </p:tavLst>
                                    </p:anim>
                                    <p:anim calcmode="lin" valueType="num">
                                      <p:cBhvr additive="base">
                                        <p:cTn id="16" dur="2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0-#ppt_w/2"/>
                                          </p:val>
                                        </p:tav>
                                        <p:tav tm="100000">
                                          <p:val>
                                            <p:strVal val="#ppt_x"/>
                                          </p:val>
                                        </p:tav>
                                      </p:tavLst>
                                    </p:anim>
                                    <p:anim calcmode="lin" valueType="num">
                                      <p:cBhvr additive="base">
                                        <p:cTn id="20" dur="20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000" fill="hold"/>
                                        <p:tgtEl>
                                          <p:spTgt spid="14"/>
                                        </p:tgtEl>
                                        <p:attrNameLst>
                                          <p:attrName>ppt_x</p:attrName>
                                        </p:attrNameLst>
                                      </p:cBhvr>
                                      <p:tavLst>
                                        <p:tav tm="0">
                                          <p:val>
                                            <p:strVal val="0-#ppt_w/2"/>
                                          </p:val>
                                        </p:tav>
                                        <p:tav tm="100000">
                                          <p:val>
                                            <p:strVal val="#ppt_x"/>
                                          </p:val>
                                        </p:tav>
                                      </p:tavLst>
                                    </p:anim>
                                    <p:anim calcmode="lin" valueType="num">
                                      <p:cBhvr additive="base">
                                        <p:cTn id="24" dur="20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0" fill="hold"/>
                                        <p:tgtEl>
                                          <p:spTgt spid="15"/>
                                        </p:tgtEl>
                                        <p:attrNameLst>
                                          <p:attrName>ppt_x</p:attrName>
                                        </p:attrNameLst>
                                      </p:cBhvr>
                                      <p:tavLst>
                                        <p:tav tm="0">
                                          <p:val>
                                            <p:strVal val="1+#ppt_w/2"/>
                                          </p:val>
                                        </p:tav>
                                        <p:tav tm="100000">
                                          <p:val>
                                            <p:strVal val="#ppt_x"/>
                                          </p:val>
                                        </p:tav>
                                      </p:tavLst>
                                    </p:anim>
                                    <p:anim calcmode="lin" valueType="num">
                                      <p:cBhvr additive="base">
                                        <p:cTn id="28" dur="20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2000" fill="hold"/>
                                        <p:tgtEl>
                                          <p:spTgt spid="16"/>
                                        </p:tgtEl>
                                        <p:attrNameLst>
                                          <p:attrName>ppt_x</p:attrName>
                                        </p:attrNameLst>
                                      </p:cBhvr>
                                      <p:tavLst>
                                        <p:tav tm="0">
                                          <p:val>
                                            <p:strVal val="#ppt_x"/>
                                          </p:val>
                                        </p:tav>
                                        <p:tav tm="100000">
                                          <p:val>
                                            <p:strVal val="#ppt_x"/>
                                          </p:val>
                                        </p:tav>
                                      </p:tavLst>
                                    </p:anim>
                                    <p:anim calcmode="lin" valueType="num">
                                      <p:cBhvr additive="base">
                                        <p:cTn id="32" dur="2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0-#ppt_w/2"/>
                                          </p:val>
                                        </p:tav>
                                        <p:tav tm="100000">
                                          <p:val>
                                            <p:strVal val="#ppt_x"/>
                                          </p:val>
                                        </p:tav>
                                      </p:tavLst>
                                    </p:anim>
                                    <p:anim calcmode="lin" valueType="num">
                                      <p:cBhvr additive="base">
                                        <p:cTn id="36" dur="20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2000" fill="hold"/>
                                        <p:tgtEl>
                                          <p:spTgt spid="18"/>
                                        </p:tgtEl>
                                        <p:attrNameLst>
                                          <p:attrName>ppt_x</p:attrName>
                                        </p:attrNameLst>
                                      </p:cBhvr>
                                      <p:tavLst>
                                        <p:tav tm="0">
                                          <p:val>
                                            <p:strVal val="#ppt_x"/>
                                          </p:val>
                                        </p:tav>
                                        <p:tav tm="100000">
                                          <p:val>
                                            <p:strVal val="#ppt_x"/>
                                          </p:val>
                                        </p:tav>
                                      </p:tavLst>
                                    </p:anim>
                                    <p:anim calcmode="lin" valueType="num">
                                      <p:cBhvr additive="base">
                                        <p:cTn id="40" dur="2000" fill="hold"/>
                                        <p:tgtEl>
                                          <p:spTgt spid="18"/>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2000" fill="hold"/>
                                        <p:tgtEl>
                                          <p:spTgt spid="19"/>
                                        </p:tgtEl>
                                        <p:attrNameLst>
                                          <p:attrName>ppt_x</p:attrName>
                                        </p:attrNameLst>
                                      </p:cBhvr>
                                      <p:tavLst>
                                        <p:tav tm="0">
                                          <p:val>
                                            <p:strVal val="0-#ppt_w/2"/>
                                          </p:val>
                                        </p:tav>
                                        <p:tav tm="100000">
                                          <p:val>
                                            <p:strVal val="#ppt_x"/>
                                          </p:val>
                                        </p:tav>
                                      </p:tavLst>
                                    </p:anim>
                                    <p:anim calcmode="lin" valueType="num">
                                      <p:cBhvr additive="base">
                                        <p:cTn id="44" dur="2000" fill="hold"/>
                                        <p:tgtEl>
                                          <p:spTgt spid="19"/>
                                        </p:tgtEl>
                                        <p:attrNameLst>
                                          <p:attrName>ppt_y</p:attrName>
                                        </p:attrNameLst>
                                      </p:cBhvr>
                                      <p:tavLst>
                                        <p:tav tm="0">
                                          <p:val>
                                            <p:strVal val="0-#ppt_h/2"/>
                                          </p:val>
                                        </p:tav>
                                        <p:tav tm="100000">
                                          <p:val>
                                            <p:strVal val="#ppt_y"/>
                                          </p:val>
                                        </p:tav>
                                      </p:tavLst>
                                    </p:anim>
                                  </p:childTnLst>
                                </p:cTn>
                              </p:par>
                              <p:par>
                                <p:cTn id="45" presetID="2" presetClass="entr" presetSubtype="9"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2000" fill="hold"/>
                                        <p:tgtEl>
                                          <p:spTgt spid="20"/>
                                        </p:tgtEl>
                                        <p:attrNameLst>
                                          <p:attrName>ppt_x</p:attrName>
                                        </p:attrNameLst>
                                      </p:cBhvr>
                                      <p:tavLst>
                                        <p:tav tm="0">
                                          <p:val>
                                            <p:strVal val="0-#ppt_w/2"/>
                                          </p:val>
                                        </p:tav>
                                        <p:tav tm="100000">
                                          <p:val>
                                            <p:strVal val="#ppt_x"/>
                                          </p:val>
                                        </p:tav>
                                      </p:tavLst>
                                    </p:anim>
                                    <p:anim calcmode="lin" valueType="num">
                                      <p:cBhvr additive="base">
                                        <p:cTn id="48" dur="2000" fill="hold"/>
                                        <p:tgtEl>
                                          <p:spTgt spid="20"/>
                                        </p:tgtEl>
                                        <p:attrNameLst>
                                          <p:attrName>ppt_y</p:attrName>
                                        </p:attrNameLst>
                                      </p:cBhvr>
                                      <p:tavLst>
                                        <p:tav tm="0">
                                          <p:val>
                                            <p:strVal val="0-#ppt_h/2"/>
                                          </p:val>
                                        </p:tav>
                                        <p:tav tm="100000">
                                          <p:val>
                                            <p:strVal val="#ppt_y"/>
                                          </p:val>
                                        </p:tav>
                                      </p:tavLst>
                                    </p:anim>
                                  </p:childTnLst>
                                </p:cTn>
                              </p:par>
                              <p:par>
                                <p:cTn id="49" presetID="2" presetClass="entr" presetSubtype="9"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2000" fill="hold"/>
                                        <p:tgtEl>
                                          <p:spTgt spid="22"/>
                                        </p:tgtEl>
                                        <p:attrNameLst>
                                          <p:attrName>ppt_x</p:attrName>
                                        </p:attrNameLst>
                                      </p:cBhvr>
                                      <p:tavLst>
                                        <p:tav tm="0">
                                          <p:val>
                                            <p:strVal val="0-#ppt_w/2"/>
                                          </p:val>
                                        </p:tav>
                                        <p:tav tm="100000">
                                          <p:val>
                                            <p:strVal val="#ppt_x"/>
                                          </p:val>
                                        </p:tav>
                                      </p:tavLst>
                                    </p:anim>
                                    <p:anim calcmode="lin" valueType="num">
                                      <p:cBhvr additive="base">
                                        <p:cTn id="52" dur="2000" fill="hold"/>
                                        <p:tgtEl>
                                          <p:spTgt spid="22"/>
                                        </p:tgtEl>
                                        <p:attrNameLst>
                                          <p:attrName>ppt_y</p:attrName>
                                        </p:attrNameLst>
                                      </p:cBhvr>
                                      <p:tavLst>
                                        <p:tav tm="0">
                                          <p:val>
                                            <p:strVal val="0-#ppt_h/2"/>
                                          </p:val>
                                        </p:tav>
                                        <p:tav tm="100000">
                                          <p:val>
                                            <p:strVal val="#ppt_y"/>
                                          </p:val>
                                        </p:tav>
                                      </p:tavLst>
                                    </p:anim>
                                  </p:childTnLst>
                                </p:cTn>
                              </p:par>
                              <p:par>
                                <p:cTn id="53" presetID="2" presetClass="entr" presetSubtype="9"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2000" fill="hold"/>
                                        <p:tgtEl>
                                          <p:spTgt spid="23"/>
                                        </p:tgtEl>
                                        <p:attrNameLst>
                                          <p:attrName>ppt_x</p:attrName>
                                        </p:attrNameLst>
                                      </p:cBhvr>
                                      <p:tavLst>
                                        <p:tav tm="0">
                                          <p:val>
                                            <p:strVal val="0-#ppt_w/2"/>
                                          </p:val>
                                        </p:tav>
                                        <p:tav tm="100000">
                                          <p:val>
                                            <p:strVal val="#ppt_x"/>
                                          </p:val>
                                        </p:tav>
                                      </p:tavLst>
                                    </p:anim>
                                    <p:anim calcmode="lin" valueType="num">
                                      <p:cBhvr additive="base">
                                        <p:cTn id="56" dur="2000" fill="hold"/>
                                        <p:tgtEl>
                                          <p:spTgt spid="23"/>
                                        </p:tgtEl>
                                        <p:attrNameLst>
                                          <p:attrName>ppt_y</p:attrName>
                                        </p:attrNameLst>
                                      </p:cBhvr>
                                      <p:tavLst>
                                        <p:tav tm="0">
                                          <p:val>
                                            <p:strVal val="0-#ppt_h/2"/>
                                          </p:val>
                                        </p:tav>
                                        <p:tav tm="100000">
                                          <p:val>
                                            <p:strVal val="#ppt_y"/>
                                          </p:val>
                                        </p:tav>
                                      </p:tavLst>
                                    </p:anim>
                                  </p:childTnLst>
                                </p:cTn>
                              </p:par>
                              <p:par>
                                <p:cTn id="57" presetID="2" presetClass="entr" presetSubtype="9"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2000" fill="hold"/>
                                        <p:tgtEl>
                                          <p:spTgt spid="24"/>
                                        </p:tgtEl>
                                        <p:attrNameLst>
                                          <p:attrName>ppt_x</p:attrName>
                                        </p:attrNameLst>
                                      </p:cBhvr>
                                      <p:tavLst>
                                        <p:tav tm="0">
                                          <p:val>
                                            <p:strVal val="0-#ppt_w/2"/>
                                          </p:val>
                                        </p:tav>
                                        <p:tav tm="100000">
                                          <p:val>
                                            <p:strVal val="#ppt_x"/>
                                          </p:val>
                                        </p:tav>
                                      </p:tavLst>
                                    </p:anim>
                                    <p:anim calcmode="lin" valueType="num">
                                      <p:cBhvr additive="base">
                                        <p:cTn id="60" dur="2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1322263">
            <a:off x="216810" y="287938"/>
            <a:ext cx="521694"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1</a:t>
            </a:r>
            <a:endParaRPr lang="en-GB" sz="1800" b="1" dirty="0">
              <a:solidFill>
                <a:srgbClr val="FFFFCC"/>
              </a:solidFill>
            </a:endParaRPr>
          </a:p>
        </p:txBody>
      </p:sp>
      <p:sp>
        <p:nvSpPr>
          <p:cNvPr id="3" name="Rectangle 2"/>
          <p:cNvSpPr>
            <a:spLocks noChangeArrowheads="1"/>
          </p:cNvSpPr>
          <p:nvPr/>
        </p:nvSpPr>
        <p:spPr bwMode="auto">
          <a:xfrm rot="-391942">
            <a:off x="1044282" y="200040"/>
            <a:ext cx="3286614"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smtClean="0">
                <a:latin typeface="Tahoma" pitchFamily="34" charset="0"/>
              </a:rPr>
              <a:t>Buenos </a:t>
            </a:r>
            <a:r>
              <a:rPr lang="en-GB" sz="3600" b="1" dirty="0" err="1" smtClean="0">
                <a:latin typeface="Tahoma" pitchFamily="34" charset="0"/>
              </a:rPr>
              <a:t>días</a:t>
            </a:r>
            <a:endParaRPr lang="en-GB" sz="1800" b="1" dirty="0">
              <a:latin typeface="Tahoma" pitchFamily="34" charset="0"/>
            </a:endParaRPr>
          </a:p>
        </p:txBody>
      </p:sp>
      <p:sp>
        <p:nvSpPr>
          <p:cNvPr id="4" name="Rectangle 3"/>
          <p:cNvSpPr/>
          <p:nvPr/>
        </p:nvSpPr>
        <p:spPr>
          <a:xfrm>
            <a:off x="4724834" y="955253"/>
            <a:ext cx="509828"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9</a:t>
            </a:r>
            <a:endParaRPr lang="en-GB" sz="1800" b="1" dirty="0">
              <a:solidFill>
                <a:srgbClr val="FFFFCC"/>
              </a:solidFill>
            </a:endParaRPr>
          </a:p>
        </p:txBody>
      </p:sp>
      <p:sp>
        <p:nvSpPr>
          <p:cNvPr id="5" name="Rectangle 4"/>
          <p:cNvSpPr/>
          <p:nvPr/>
        </p:nvSpPr>
        <p:spPr>
          <a:xfrm rot="344354">
            <a:off x="258284" y="4975857"/>
            <a:ext cx="474322"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7</a:t>
            </a:r>
            <a:endParaRPr lang="en-GB" sz="1800" b="1" dirty="0">
              <a:solidFill>
                <a:srgbClr val="FFFFCC"/>
              </a:solidFill>
            </a:endParaRPr>
          </a:p>
        </p:txBody>
      </p:sp>
      <p:sp>
        <p:nvSpPr>
          <p:cNvPr id="6" name="Rectangle 5"/>
          <p:cNvSpPr/>
          <p:nvPr/>
        </p:nvSpPr>
        <p:spPr>
          <a:xfrm rot="21322263">
            <a:off x="239500" y="1073484"/>
            <a:ext cx="528412"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2</a:t>
            </a:r>
            <a:endParaRPr lang="en-GB" sz="1800" b="1" dirty="0">
              <a:solidFill>
                <a:srgbClr val="FFFFCC"/>
              </a:solidFill>
            </a:endParaRPr>
          </a:p>
        </p:txBody>
      </p:sp>
      <p:sp>
        <p:nvSpPr>
          <p:cNvPr id="7" name="Rectangle 6"/>
          <p:cNvSpPr/>
          <p:nvPr/>
        </p:nvSpPr>
        <p:spPr>
          <a:xfrm rot="364413">
            <a:off x="4757529" y="143050"/>
            <a:ext cx="533657"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8</a:t>
            </a:r>
            <a:endParaRPr lang="en-GB" sz="1800" b="1" dirty="0">
              <a:solidFill>
                <a:srgbClr val="FFFFCC"/>
              </a:solidFill>
            </a:endParaRPr>
          </a:p>
        </p:txBody>
      </p:sp>
      <p:sp>
        <p:nvSpPr>
          <p:cNvPr id="8" name="Rectangle 7"/>
          <p:cNvSpPr/>
          <p:nvPr/>
        </p:nvSpPr>
        <p:spPr>
          <a:xfrm rot="327909">
            <a:off x="221328" y="3451857"/>
            <a:ext cx="453033"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5</a:t>
            </a:r>
            <a:endParaRPr lang="en-GB" sz="1800" b="1" dirty="0">
              <a:solidFill>
                <a:srgbClr val="FFFFCC"/>
              </a:solidFill>
            </a:endParaRPr>
          </a:p>
        </p:txBody>
      </p:sp>
      <p:sp>
        <p:nvSpPr>
          <p:cNvPr id="9" name="Rectangle 8"/>
          <p:cNvSpPr/>
          <p:nvPr/>
        </p:nvSpPr>
        <p:spPr>
          <a:xfrm rot="537154">
            <a:off x="309119" y="1825675"/>
            <a:ext cx="487543"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3</a:t>
            </a:r>
            <a:endParaRPr lang="en-GB" sz="1800" b="1" dirty="0">
              <a:solidFill>
                <a:srgbClr val="FFFFCC"/>
              </a:solidFill>
            </a:endParaRPr>
          </a:p>
        </p:txBody>
      </p:sp>
      <p:sp>
        <p:nvSpPr>
          <p:cNvPr id="10" name="Rectangle 9"/>
          <p:cNvSpPr/>
          <p:nvPr/>
        </p:nvSpPr>
        <p:spPr>
          <a:xfrm rot="21322263">
            <a:off x="177527" y="4286667"/>
            <a:ext cx="540633"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6</a:t>
            </a:r>
            <a:endParaRPr lang="en-GB" sz="1800" b="1" dirty="0">
              <a:solidFill>
                <a:srgbClr val="FFFFCC"/>
              </a:solidFill>
            </a:endParaRPr>
          </a:p>
        </p:txBody>
      </p:sp>
      <p:sp>
        <p:nvSpPr>
          <p:cNvPr id="11" name="Rectangle 10"/>
          <p:cNvSpPr/>
          <p:nvPr/>
        </p:nvSpPr>
        <p:spPr>
          <a:xfrm rot="21322263">
            <a:off x="287220" y="2613012"/>
            <a:ext cx="404028"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4</a:t>
            </a:r>
            <a:endParaRPr lang="en-GB" sz="1800" b="1" dirty="0">
              <a:solidFill>
                <a:srgbClr val="FFFFCC"/>
              </a:solidFill>
            </a:endParaRPr>
          </a:p>
        </p:txBody>
      </p:sp>
      <p:sp>
        <p:nvSpPr>
          <p:cNvPr id="12" name="Rectangle 11"/>
          <p:cNvSpPr>
            <a:spLocks noChangeArrowheads="1"/>
          </p:cNvSpPr>
          <p:nvPr/>
        </p:nvSpPr>
        <p:spPr bwMode="auto">
          <a:xfrm>
            <a:off x="793131" y="3409503"/>
            <a:ext cx="4105221" cy="1077218"/>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200" b="1" dirty="0" smtClean="0">
                <a:latin typeface="Tahoma" pitchFamily="34" charset="0"/>
              </a:rPr>
              <a:t>en el </a:t>
            </a:r>
            <a:r>
              <a:rPr lang="en-GB" sz="3200" b="1" dirty="0" err="1" smtClean="0">
                <a:latin typeface="Tahoma" pitchFamily="34" charset="0"/>
              </a:rPr>
              <a:t>instituto</a:t>
            </a:r>
            <a:r>
              <a:rPr lang="en-GB" sz="3200" b="1" dirty="0" smtClean="0">
                <a:latin typeface="Tahoma" pitchFamily="34" charset="0"/>
              </a:rPr>
              <a:t> de Comberton</a:t>
            </a:r>
            <a:endParaRPr lang="en-GB" sz="1600" b="1" dirty="0">
              <a:latin typeface="Tahoma" pitchFamily="34" charset="0"/>
            </a:endParaRPr>
          </a:p>
        </p:txBody>
      </p:sp>
      <p:sp>
        <p:nvSpPr>
          <p:cNvPr id="13" name="Rectangle 12"/>
          <p:cNvSpPr>
            <a:spLocks noChangeArrowheads="1"/>
          </p:cNvSpPr>
          <p:nvPr/>
        </p:nvSpPr>
        <p:spPr bwMode="auto">
          <a:xfrm rot="290605">
            <a:off x="5415578" y="194308"/>
            <a:ext cx="3567753" cy="523220"/>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r>
              <a:rPr lang="en-GB" sz="2800" b="1" dirty="0" err="1" smtClean="0">
                <a:latin typeface="Tahoma" pitchFamily="34" charset="0"/>
              </a:rPr>
              <a:t>Tengo</a:t>
            </a:r>
            <a:r>
              <a:rPr lang="en-GB" sz="2800" b="1" dirty="0" smtClean="0">
                <a:latin typeface="Tahoma" pitchFamily="34" charset="0"/>
              </a:rPr>
              <a:t> </a:t>
            </a:r>
            <a:r>
              <a:rPr lang="en-GB" sz="2800" b="1" dirty="0" err="1" smtClean="0">
                <a:latin typeface="Tahoma" pitchFamily="34" charset="0"/>
              </a:rPr>
              <a:t>facilidad</a:t>
            </a:r>
            <a:r>
              <a:rPr lang="en-GB" sz="2800" b="1" dirty="0" smtClean="0">
                <a:latin typeface="Tahoma" pitchFamily="34" charset="0"/>
              </a:rPr>
              <a:t> en</a:t>
            </a:r>
            <a:endParaRPr lang="en-GB" sz="1400" b="1" dirty="0">
              <a:latin typeface="Tahoma" pitchFamily="34" charset="0"/>
            </a:endParaRPr>
          </a:p>
        </p:txBody>
      </p:sp>
      <p:sp>
        <p:nvSpPr>
          <p:cNvPr id="14" name="Rectangle 13"/>
          <p:cNvSpPr>
            <a:spLocks noChangeArrowheads="1"/>
          </p:cNvSpPr>
          <p:nvPr/>
        </p:nvSpPr>
        <p:spPr bwMode="auto">
          <a:xfrm rot="21154998">
            <a:off x="876695" y="2611684"/>
            <a:ext cx="3637449"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smtClean="0">
                <a:latin typeface="Tahoma" pitchFamily="34" charset="0"/>
              </a:rPr>
              <a:t>Soy </a:t>
            </a:r>
            <a:r>
              <a:rPr lang="en-GB" sz="3600" b="1" dirty="0" err="1" smtClean="0">
                <a:latin typeface="Tahoma" pitchFamily="34" charset="0"/>
              </a:rPr>
              <a:t>estudiante</a:t>
            </a:r>
            <a:endParaRPr lang="en-GB" sz="1800" b="1" dirty="0">
              <a:latin typeface="Tahoma" pitchFamily="34" charset="0"/>
            </a:endParaRPr>
          </a:p>
        </p:txBody>
      </p:sp>
      <p:sp>
        <p:nvSpPr>
          <p:cNvPr id="15" name="Rectangle 14"/>
          <p:cNvSpPr>
            <a:spLocks noChangeArrowheads="1"/>
          </p:cNvSpPr>
          <p:nvPr/>
        </p:nvSpPr>
        <p:spPr bwMode="auto">
          <a:xfrm rot="-163892">
            <a:off x="884522" y="5076954"/>
            <a:ext cx="3430090"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err="1" smtClean="0">
                <a:latin typeface="Tahoma" pitchFamily="34" charset="0"/>
              </a:rPr>
              <a:t>m..c..i..e..y</a:t>
            </a:r>
            <a:r>
              <a:rPr lang="en-GB" sz="3600" b="1" dirty="0" smtClean="0">
                <a:latin typeface="Tahoma" pitchFamily="34" charset="0"/>
              </a:rPr>
              <a:t> a</a:t>
            </a:r>
            <a:endParaRPr lang="en-GB" sz="1800" b="1" dirty="0">
              <a:latin typeface="Tahoma" pitchFamily="34" charset="0"/>
            </a:endParaRPr>
          </a:p>
        </p:txBody>
      </p:sp>
      <p:sp>
        <p:nvSpPr>
          <p:cNvPr id="16" name="Rectangle 15"/>
          <p:cNvSpPr>
            <a:spLocks noChangeArrowheads="1"/>
          </p:cNvSpPr>
          <p:nvPr/>
        </p:nvSpPr>
        <p:spPr bwMode="auto">
          <a:xfrm>
            <a:off x="985574" y="1859892"/>
            <a:ext cx="3342485"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err="1" smtClean="0">
                <a:latin typeface="Tahoma" pitchFamily="34" charset="0"/>
              </a:rPr>
              <a:t>Tengo</a:t>
            </a:r>
            <a:r>
              <a:rPr lang="en-GB" sz="3600" b="1" dirty="0" smtClean="0">
                <a:latin typeface="Tahoma" pitchFamily="34" charset="0"/>
              </a:rPr>
              <a:t>..</a:t>
            </a:r>
            <a:r>
              <a:rPr lang="en-GB" sz="3600" b="1" dirty="0" err="1" smtClean="0">
                <a:latin typeface="Tahoma" pitchFamily="34" charset="0"/>
              </a:rPr>
              <a:t>años</a:t>
            </a:r>
            <a:endParaRPr lang="en-GB" sz="1800" b="1" dirty="0">
              <a:latin typeface="Tahoma" pitchFamily="34" charset="0"/>
            </a:endParaRPr>
          </a:p>
        </p:txBody>
      </p:sp>
      <p:sp>
        <p:nvSpPr>
          <p:cNvPr id="17" name="Rectangle 16"/>
          <p:cNvSpPr>
            <a:spLocks noChangeArrowheads="1"/>
          </p:cNvSpPr>
          <p:nvPr/>
        </p:nvSpPr>
        <p:spPr bwMode="auto">
          <a:xfrm rot="-166576">
            <a:off x="999522" y="937575"/>
            <a:ext cx="2899273"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smtClean="0">
                <a:latin typeface="Tahoma" pitchFamily="34" charset="0"/>
              </a:rPr>
              <a:t>Me </a:t>
            </a:r>
            <a:r>
              <a:rPr lang="en-GB" sz="3600" b="1" dirty="0" err="1" smtClean="0">
                <a:latin typeface="Tahoma" pitchFamily="34" charset="0"/>
              </a:rPr>
              <a:t>llamo</a:t>
            </a:r>
            <a:endParaRPr lang="en-GB" sz="1800" b="1" dirty="0">
              <a:latin typeface="Tahoma" pitchFamily="34" charset="0"/>
            </a:endParaRPr>
          </a:p>
        </p:txBody>
      </p:sp>
      <p:sp>
        <p:nvSpPr>
          <p:cNvPr id="18" name="Rectangle 17"/>
          <p:cNvSpPr>
            <a:spLocks noChangeArrowheads="1"/>
          </p:cNvSpPr>
          <p:nvPr/>
        </p:nvSpPr>
        <p:spPr bwMode="auto">
          <a:xfrm rot="21423749">
            <a:off x="5338642" y="818771"/>
            <a:ext cx="2731819"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err="1" smtClean="0">
                <a:latin typeface="Tahoma" pitchFamily="34" charset="0"/>
              </a:rPr>
              <a:t>Quisiera</a:t>
            </a:r>
            <a:endParaRPr lang="en-GB" sz="1800" b="1" dirty="0">
              <a:latin typeface="Tahoma" pitchFamily="34" charset="0"/>
            </a:endParaRPr>
          </a:p>
        </p:txBody>
      </p:sp>
      <p:sp>
        <p:nvSpPr>
          <p:cNvPr id="19" name="Rectangle 18"/>
          <p:cNvSpPr>
            <a:spLocks noChangeArrowheads="1"/>
          </p:cNvSpPr>
          <p:nvPr/>
        </p:nvSpPr>
        <p:spPr bwMode="auto">
          <a:xfrm>
            <a:off x="928132" y="4307647"/>
            <a:ext cx="3187290"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err="1" smtClean="0">
                <a:latin typeface="Tahoma" pitchFamily="34" charset="0"/>
              </a:rPr>
              <a:t>Estudio</a:t>
            </a:r>
            <a:endParaRPr lang="en-GB" sz="1800" b="1" dirty="0">
              <a:latin typeface="Tahoma" pitchFamily="34" charset="0"/>
            </a:endParaRPr>
          </a:p>
        </p:txBody>
      </p:sp>
      <p:sp>
        <p:nvSpPr>
          <p:cNvPr id="21" name="Rectangle 20"/>
          <p:cNvSpPr/>
          <p:nvPr/>
        </p:nvSpPr>
        <p:spPr>
          <a:xfrm>
            <a:off x="1714" y="5868492"/>
            <a:ext cx="9144000" cy="98950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r>
              <a:rPr lang="en-GB" sz="7200" b="1" dirty="0" smtClean="0">
                <a:solidFill>
                  <a:srgbClr val="FFFFCC"/>
                </a:solidFill>
                <a:latin typeface="Calibri" pitchFamily="34" charset="0"/>
              </a:rPr>
              <a:t>Las </a:t>
            </a:r>
            <a:r>
              <a:rPr lang="en-GB" sz="7200" b="1" dirty="0" err="1" smtClean="0">
                <a:solidFill>
                  <a:srgbClr val="FFFFCC"/>
                </a:solidFill>
                <a:latin typeface="Calibri" pitchFamily="34" charset="0"/>
              </a:rPr>
              <a:t>respuestas</a:t>
            </a:r>
            <a:endParaRPr lang="en-GB" sz="4000" b="1" dirty="0">
              <a:solidFill>
                <a:srgbClr val="FFFF66"/>
              </a:solidFill>
              <a:latin typeface="Calibri" pitchFamily="34" charset="0"/>
            </a:endParaRPr>
          </a:p>
        </p:txBody>
      </p:sp>
      <p:sp>
        <p:nvSpPr>
          <p:cNvPr id="23" name="Rectangle 22"/>
          <p:cNvSpPr/>
          <p:nvPr/>
        </p:nvSpPr>
        <p:spPr>
          <a:xfrm>
            <a:off x="4572000" y="1766593"/>
            <a:ext cx="753768"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10</a:t>
            </a:r>
            <a:endParaRPr lang="en-GB" sz="1800" b="1" dirty="0">
              <a:solidFill>
                <a:srgbClr val="FFFFCC"/>
              </a:solidFill>
            </a:endParaRPr>
          </a:p>
        </p:txBody>
      </p:sp>
      <p:sp>
        <p:nvSpPr>
          <p:cNvPr id="24" name="Rectangle 23"/>
          <p:cNvSpPr>
            <a:spLocks noChangeArrowheads="1"/>
          </p:cNvSpPr>
          <p:nvPr/>
        </p:nvSpPr>
        <p:spPr bwMode="auto">
          <a:xfrm rot="164130">
            <a:off x="5423689" y="1667472"/>
            <a:ext cx="3576673" cy="584775"/>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200" b="1" dirty="0" err="1">
                <a:latin typeface="Tahoma" pitchFamily="34" charset="0"/>
              </a:rPr>
              <a:t>h</a:t>
            </a:r>
            <a:r>
              <a:rPr lang="en-GB" sz="3200" b="1" dirty="0" err="1" smtClean="0">
                <a:latin typeface="Tahoma" pitchFamily="34" charset="0"/>
              </a:rPr>
              <a:t>acer</a:t>
            </a:r>
            <a:r>
              <a:rPr lang="en-GB" sz="3200" b="1" dirty="0" smtClean="0">
                <a:latin typeface="Tahoma" pitchFamily="34" charset="0"/>
              </a:rPr>
              <a:t> </a:t>
            </a:r>
            <a:r>
              <a:rPr lang="en-GB" sz="3200" b="1" dirty="0" err="1" smtClean="0">
                <a:latin typeface="Tahoma" pitchFamily="34" charset="0"/>
              </a:rPr>
              <a:t>prácticas</a:t>
            </a:r>
            <a:endParaRPr lang="en-GB" sz="1600" b="1" dirty="0">
              <a:latin typeface="Tahoma" pitchFamily="34" charset="0"/>
            </a:endParaRPr>
          </a:p>
        </p:txBody>
      </p:sp>
      <p:sp>
        <p:nvSpPr>
          <p:cNvPr id="25" name="Rectangle 24"/>
          <p:cNvSpPr/>
          <p:nvPr/>
        </p:nvSpPr>
        <p:spPr>
          <a:xfrm>
            <a:off x="4724400" y="2490284"/>
            <a:ext cx="753768"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11</a:t>
            </a:r>
            <a:endParaRPr lang="en-GB" sz="1800" b="1" dirty="0">
              <a:solidFill>
                <a:srgbClr val="FFFFCC"/>
              </a:solidFill>
            </a:endParaRPr>
          </a:p>
        </p:txBody>
      </p:sp>
      <p:sp>
        <p:nvSpPr>
          <p:cNvPr id="26" name="Rectangle 25"/>
          <p:cNvSpPr/>
          <p:nvPr/>
        </p:nvSpPr>
        <p:spPr>
          <a:xfrm>
            <a:off x="4724400" y="3268912"/>
            <a:ext cx="753768"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12</a:t>
            </a:r>
            <a:endParaRPr lang="en-GB" sz="1800" b="1" dirty="0">
              <a:solidFill>
                <a:srgbClr val="FFFFCC"/>
              </a:solidFill>
            </a:endParaRPr>
          </a:p>
        </p:txBody>
      </p:sp>
      <p:sp>
        <p:nvSpPr>
          <p:cNvPr id="27" name="Rectangle 26"/>
          <p:cNvSpPr/>
          <p:nvPr/>
        </p:nvSpPr>
        <p:spPr>
          <a:xfrm>
            <a:off x="4602864" y="4198094"/>
            <a:ext cx="753768"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13</a:t>
            </a:r>
            <a:endParaRPr lang="en-GB" sz="1800" b="1" dirty="0">
              <a:solidFill>
                <a:srgbClr val="FFFFCC"/>
              </a:solidFill>
            </a:endParaRPr>
          </a:p>
        </p:txBody>
      </p:sp>
      <p:sp>
        <p:nvSpPr>
          <p:cNvPr id="28" name="Rectangle 27"/>
          <p:cNvSpPr/>
          <p:nvPr/>
        </p:nvSpPr>
        <p:spPr>
          <a:xfrm>
            <a:off x="4480894" y="5076844"/>
            <a:ext cx="753768"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14</a:t>
            </a:r>
            <a:endParaRPr lang="en-GB" sz="1800" b="1" dirty="0">
              <a:solidFill>
                <a:srgbClr val="FFFFCC"/>
              </a:solidFill>
            </a:endParaRPr>
          </a:p>
        </p:txBody>
      </p:sp>
      <p:sp>
        <p:nvSpPr>
          <p:cNvPr id="29" name="Rectangle 28"/>
          <p:cNvSpPr>
            <a:spLocks noChangeArrowheads="1"/>
          </p:cNvSpPr>
          <p:nvPr/>
        </p:nvSpPr>
        <p:spPr bwMode="auto">
          <a:xfrm rot="164130">
            <a:off x="5538092" y="2391778"/>
            <a:ext cx="3576673" cy="584775"/>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200" b="1" dirty="0">
                <a:latin typeface="Tahoma" pitchFamily="34" charset="0"/>
              </a:rPr>
              <a:t>e</a:t>
            </a:r>
            <a:r>
              <a:rPr lang="en-GB" sz="3200" b="1" dirty="0" smtClean="0">
                <a:latin typeface="Tahoma" pitchFamily="34" charset="0"/>
              </a:rPr>
              <a:t>n un hotel en</a:t>
            </a:r>
            <a:endParaRPr lang="en-GB" sz="1600" b="1" dirty="0">
              <a:latin typeface="Tahoma" pitchFamily="34" charset="0"/>
            </a:endParaRPr>
          </a:p>
        </p:txBody>
      </p:sp>
      <p:sp>
        <p:nvSpPr>
          <p:cNvPr id="30" name="Rectangle 29"/>
          <p:cNvSpPr>
            <a:spLocks noChangeArrowheads="1"/>
          </p:cNvSpPr>
          <p:nvPr/>
        </p:nvSpPr>
        <p:spPr bwMode="auto">
          <a:xfrm rot="164130">
            <a:off x="5419772" y="3068330"/>
            <a:ext cx="3576673" cy="1077218"/>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200" b="1" dirty="0" err="1">
                <a:latin typeface="Tahoma" pitchFamily="34" charset="0"/>
              </a:rPr>
              <a:t>p</a:t>
            </a:r>
            <a:r>
              <a:rPr lang="en-GB" sz="3200" b="1" dirty="0" err="1" smtClean="0">
                <a:latin typeface="Tahoma" pitchFamily="34" charset="0"/>
              </a:rPr>
              <a:t>orque</a:t>
            </a:r>
            <a:r>
              <a:rPr lang="en-GB" sz="3200" b="1" dirty="0" smtClean="0">
                <a:latin typeface="Tahoma" pitchFamily="34" charset="0"/>
              </a:rPr>
              <a:t> me </a:t>
            </a:r>
            <a:r>
              <a:rPr lang="en-GB" sz="3200" b="1" dirty="0" err="1" smtClean="0">
                <a:latin typeface="Tahoma" pitchFamily="34" charset="0"/>
              </a:rPr>
              <a:t>gustaría</a:t>
            </a:r>
            <a:endParaRPr lang="en-GB" sz="1600" b="1" dirty="0">
              <a:latin typeface="Tahoma" pitchFamily="34" charset="0"/>
            </a:endParaRPr>
          </a:p>
        </p:txBody>
      </p:sp>
      <p:sp>
        <p:nvSpPr>
          <p:cNvPr id="31" name="Rectangle 30"/>
          <p:cNvSpPr>
            <a:spLocks noChangeArrowheads="1"/>
          </p:cNvSpPr>
          <p:nvPr/>
        </p:nvSpPr>
        <p:spPr bwMode="auto">
          <a:xfrm rot="360836">
            <a:off x="5388591" y="4138392"/>
            <a:ext cx="3576673" cy="1077218"/>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200" b="1" dirty="0" err="1">
                <a:latin typeface="Tahoma" pitchFamily="34" charset="0"/>
              </a:rPr>
              <a:t>t</a:t>
            </a:r>
            <a:r>
              <a:rPr lang="en-GB" sz="3200" b="1" dirty="0" err="1" smtClean="0">
                <a:latin typeface="Tahoma" pitchFamily="34" charset="0"/>
              </a:rPr>
              <a:t>ener</a:t>
            </a:r>
            <a:r>
              <a:rPr lang="en-GB" sz="3200" b="1" dirty="0" smtClean="0">
                <a:latin typeface="Tahoma" pitchFamily="34" charset="0"/>
              </a:rPr>
              <a:t> </a:t>
            </a:r>
            <a:r>
              <a:rPr lang="en-GB" sz="3200" b="1" dirty="0" err="1" smtClean="0">
                <a:latin typeface="Tahoma" pitchFamily="34" charset="0"/>
              </a:rPr>
              <a:t>experiencia</a:t>
            </a:r>
            <a:endParaRPr lang="en-GB" sz="1600" b="1" dirty="0">
              <a:latin typeface="Tahoma" pitchFamily="34" charset="0"/>
            </a:endParaRPr>
          </a:p>
        </p:txBody>
      </p:sp>
      <p:sp>
        <p:nvSpPr>
          <p:cNvPr id="32" name="Rectangle 31"/>
          <p:cNvSpPr>
            <a:spLocks noChangeArrowheads="1"/>
          </p:cNvSpPr>
          <p:nvPr/>
        </p:nvSpPr>
        <p:spPr bwMode="auto">
          <a:xfrm rot="164130">
            <a:off x="5347542" y="5265824"/>
            <a:ext cx="3576673" cy="1077218"/>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200" b="1" dirty="0">
                <a:latin typeface="Tahoma" pitchFamily="34" charset="0"/>
              </a:rPr>
              <a:t>e</a:t>
            </a:r>
            <a:r>
              <a:rPr lang="en-GB" sz="3200" b="1" dirty="0" smtClean="0">
                <a:latin typeface="Tahoma" pitchFamily="34" charset="0"/>
              </a:rPr>
              <a:t>n el sector </a:t>
            </a:r>
            <a:r>
              <a:rPr lang="en-GB" sz="3200" b="1" dirty="0" err="1" smtClean="0">
                <a:latin typeface="Tahoma" pitchFamily="34" charset="0"/>
              </a:rPr>
              <a:t>servicios</a:t>
            </a:r>
            <a:endParaRPr lang="en-GB" sz="1600" b="1" dirty="0">
              <a:latin typeface="Tahoma" pitchFamily="34" charset="0"/>
            </a:endParaRPr>
          </a:p>
        </p:txBody>
      </p:sp>
    </p:spTree>
    <p:extLst>
      <p:ext uri="{BB962C8B-B14F-4D97-AF65-F5344CB8AC3E}">
        <p14:creationId xmlns:p14="http://schemas.microsoft.com/office/powerpoint/2010/main" val="381335426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fill="hold" nodeType="withEffect">
                                  <p:stCondLst>
                                    <p:cond delay="0"/>
                                  </p:stCondLst>
                                  <p:childTnLst>
                                    <p:animClr clrSpc="rgb" dir="cw">
                                      <p:cBhvr override="childStyle">
                                        <p:cTn id="6" dur="2000" fill="hold"/>
                                        <p:tgtEl>
                                          <p:spTgt spid="21">
                                            <p:txEl>
                                              <p:pRg st="0" end="0"/>
                                            </p:txEl>
                                          </p:spTgt>
                                        </p:tgtEl>
                                        <p:attrNameLst>
                                          <p:attrName>style.color</p:attrName>
                                        </p:attrNameLst>
                                      </p:cBhvr>
                                      <p:to>
                                        <a:srgbClr val="FF0066"/>
                                      </p:to>
                                    </p:animClr>
                                  </p:childTnLst>
                                </p:cTn>
                              </p:par>
                              <p:par>
                                <p:cTn id="7" presetID="2" presetClass="entr" presetSubtype="4"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par>
                          <p:cTn id="11" fill="hold" nodeType="afterGroup">
                            <p:stCondLst>
                              <p:cond delay="2000"/>
                            </p:stCondLst>
                            <p:childTnLst>
                              <p:par>
                                <p:cTn id="12" presetID="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2" presetClass="entr" presetSubtype="3"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3000"/>
                            </p:stCondLst>
                            <p:childTnLst>
                              <p:par>
                                <p:cTn id="22" presetID="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0-#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par>
                          <p:cTn id="26" fill="hold">
                            <p:stCondLst>
                              <p:cond delay="3500"/>
                            </p:stCondLst>
                            <p:childTnLst>
                              <p:par>
                                <p:cTn id="27" presetID="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400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par>
                          <p:cTn id="36" fill="hold">
                            <p:stCondLst>
                              <p:cond delay="4500"/>
                            </p:stCondLst>
                            <p:childTnLst>
                              <p:par>
                                <p:cTn id="37" presetID="2" presetClass="entr" presetSubtype="1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par>
                          <p:cTn id="41" fill="hold">
                            <p:stCondLst>
                              <p:cond delay="5000"/>
                            </p:stCondLst>
                            <p:childTnLst>
                              <p:par>
                                <p:cTn id="42" presetID="2" presetClass="entr" presetSubtype="9"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0-#ppt_h/2"/>
                                          </p:val>
                                        </p:tav>
                                        <p:tav tm="100000">
                                          <p:val>
                                            <p:strVal val="#ppt_y"/>
                                          </p:val>
                                        </p:tav>
                                      </p:tavLst>
                                    </p:anim>
                                  </p:childTnLst>
                                </p:cTn>
                              </p:par>
                            </p:childTnLst>
                          </p:cTn>
                        </p:par>
                        <p:par>
                          <p:cTn id="46" fill="hold">
                            <p:stCondLst>
                              <p:cond delay="5500"/>
                            </p:stCondLst>
                            <p:childTnLst>
                              <p:par>
                                <p:cTn id="47" presetID="2" presetClass="entr" presetSubtype="4"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par>
                          <p:cTn id="51" fill="hold">
                            <p:stCondLst>
                              <p:cond delay="6000"/>
                            </p:stCondLst>
                            <p:childTnLst>
                              <p:par>
                                <p:cTn id="52" presetID="2" presetClass="entr" presetSubtype="6"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1+#ppt_w/2"/>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par>
                          <p:cTn id="56" fill="hold">
                            <p:stCondLst>
                              <p:cond delay="6500"/>
                            </p:stCondLst>
                            <p:childTnLst>
                              <p:par>
                                <p:cTn id="57" presetID="2" presetClass="entr" presetSubtype="1"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0-#ppt_h/2"/>
                                          </p:val>
                                        </p:tav>
                                        <p:tav tm="100000">
                                          <p:val>
                                            <p:strVal val="#ppt_y"/>
                                          </p:val>
                                        </p:tav>
                                      </p:tavLst>
                                    </p:anim>
                                  </p:childTnLst>
                                </p:cTn>
                              </p:par>
                            </p:childTnLst>
                          </p:cTn>
                        </p:par>
                        <p:par>
                          <p:cTn id="61" fill="hold" nodeType="afterGroup">
                            <p:stCondLst>
                              <p:cond delay="7000"/>
                            </p:stCondLst>
                            <p:childTnLst>
                              <p:par>
                                <p:cTn id="62" presetID="2" presetClass="entr" presetSubtype="9"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0-#ppt_w/2"/>
                                          </p:val>
                                        </p:tav>
                                        <p:tav tm="100000">
                                          <p:val>
                                            <p:strVal val="#ppt_x"/>
                                          </p:val>
                                        </p:tav>
                                      </p:tavLst>
                                    </p:anim>
                                    <p:anim calcmode="lin" valueType="num">
                                      <p:cBhvr additive="base">
                                        <p:cTn id="65" dur="500" fill="hold"/>
                                        <p:tgtEl>
                                          <p:spTgt spid="19"/>
                                        </p:tgtEl>
                                        <p:attrNameLst>
                                          <p:attrName>ppt_y</p:attrName>
                                        </p:attrNameLst>
                                      </p:cBhvr>
                                      <p:tavLst>
                                        <p:tav tm="0">
                                          <p:val>
                                            <p:strVal val="0-#ppt_h/2"/>
                                          </p:val>
                                        </p:tav>
                                        <p:tav tm="100000">
                                          <p:val>
                                            <p:strVal val="#ppt_y"/>
                                          </p:val>
                                        </p:tav>
                                      </p:tavLst>
                                    </p:anim>
                                  </p:childTnLst>
                                </p:cTn>
                              </p:par>
                            </p:childTnLst>
                          </p:cTn>
                        </p:par>
                        <p:par>
                          <p:cTn id="66" fill="hold" nodeType="afterGroup">
                            <p:stCondLst>
                              <p:cond delay="7500"/>
                            </p:stCondLst>
                            <p:childTnLst>
                              <p:par>
                                <p:cTn id="67" presetID="2" presetClass="entr" presetSubtype="6"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1+#ppt_w/2"/>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childTnLst>
                          </p:cTn>
                        </p:par>
                        <p:par>
                          <p:cTn id="71" fill="hold" nodeType="afterGroup">
                            <p:stCondLst>
                              <p:cond delay="8000"/>
                            </p:stCondLst>
                            <p:childTnLst>
                              <p:par>
                                <p:cTn id="72" presetID="2" presetClass="entr" presetSubtype="3"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1+#ppt_w/2"/>
                                          </p:val>
                                        </p:tav>
                                        <p:tav tm="100000">
                                          <p:val>
                                            <p:strVal val="#ppt_x"/>
                                          </p:val>
                                        </p:tav>
                                      </p:tavLst>
                                    </p:anim>
                                    <p:anim calcmode="lin" valueType="num">
                                      <p:cBhvr additive="base">
                                        <p:cTn id="75" dur="500" fill="hold"/>
                                        <p:tgtEl>
                                          <p:spTgt spid="15"/>
                                        </p:tgtEl>
                                        <p:attrNameLst>
                                          <p:attrName>ppt_y</p:attrName>
                                        </p:attrNameLst>
                                      </p:cBhvr>
                                      <p:tavLst>
                                        <p:tav tm="0">
                                          <p:val>
                                            <p:strVal val="0-#ppt_h/2"/>
                                          </p:val>
                                        </p:tav>
                                        <p:tav tm="100000">
                                          <p:val>
                                            <p:strVal val="#ppt_y"/>
                                          </p:val>
                                        </p:tav>
                                      </p:tavLst>
                                    </p:anim>
                                  </p:childTnLst>
                                </p:cTn>
                              </p:par>
                            </p:childTnLst>
                          </p:cTn>
                        </p:par>
                        <p:par>
                          <p:cTn id="76" fill="hold" nodeType="afterGroup">
                            <p:stCondLst>
                              <p:cond delay="8500"/>
                            </p:stCondLst>
                            <p:childTnLst>
                              <p:par>
                                <p:cTn id="77" presetID="2" presetClass="entr" presetSubtype="9" fill="hold" nodeType="after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500" fill="hold"/>
                                        <p:tgtEl>
                                          <p:spTgt spid="7"/>
                                        </p:tgtEl>
                                        <p:attrNameLst>
                                          <p:attrName>ppt_x</p:attrName>
                                        </p:attrNameLst>
                                      </p:cBhvr>
                                      <p:tavLst>
                                        <p:tav tm="0">
                                          <p:val>
                                            <p:strVal val="0-#ppt_w/2"/>
                                          </p:val>
                                        </p:tav>
                                        <p:tav tm="100000">
                                          <p:val>
                                            <p:strVal val="#ppt_x"/>
                                          </p:val>
                                        </p:tav>
                                      </p:tavLst>
                                    </p:anim>
                                    <p:anim calcmode="lin" valueType="num">
                                      <p:cBhvr additive="base">
                                        <p:cTn id="80" dur="500" fill="hold"/>
                                        <p:tgtEl>
                                          <p:spTgt spid="7"/>
                                        </p:tgtEl>
                                        <p:attrNameLst>
                                          <p:attrName>ppt_y</p:attrName>
                                        </p:attrNameLst>
                                      </p:cBhvr>
                                      <p:tavLst>
                                        <p:tav tm="0">
                                          <p:val>
                                            <p:strVal val="0-#ppt_h/2"/>
                                          </p:val>
                                        </p:tav>
                                        <p:tav tm="100000">
                                          <p:val>
                                            <p:strVal val="#ppt_y"/>
                                          </p:val>
                                        </p:tav>
                                      </p:tavLst>
                                    </p:anim>
                                  </p:childTnLst>
                                </p:cTn>
                              </p:par>
                            </p:childTnLst>
                          </p:cTn>
                        </p:par>
                        <p:par>
                          <p:cTn id="81" fill="hold" nodeType="afterGroup">
                            <p:stCondLst>
                              <p:cond delay="9000"/>
                            </p:stCondLst>
                            <p:childTnLst>
                              <p:par>
                                <p:cTn id="82" presetID="2" presetClass="entr" presetSubtype="9" fill="hold" grpId="0" nodeType="after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additive="base">
                                        <p:cTn id="84" dur="500" fill="hold"/>
                                        <p:tgtEl>
                                          <p:spTgt spid="13"/>
                                        </p:tgtEl>
                                        <p:attrNameLst>
                                          <p:attrName>ppt_x</p:attrName>
                                        </p:attrNameLst>
                                      </p:cBhvr>
                                      <p:tavLst>
                                        <p:tav tm="0">
                                          <p:val>
                                            <p:strVal val="0-#ppt_w/2"/>
                                          </p:val>
                                        </p:tav>
                                        <p:tav tm="100000">
                                          <p:val>
                                            <p:strVal val="#ppt_x"/>
                                          </p:val>
                                        </p:tav>
                                      </p:tavLst>
                                    </p:anim>
                                    <p:anim calcmode="lin" valueType="num">
                                      <p:cBhvr additive="base">
                                        <p:cTn id="85" dur="500" fill="hold"/>
                                        <p:tgtEl>
                                          <p:spTgt spid="13"/>
                                        </p:tgtEl>
                                        <p:attrNameLst>
                                          <p:attrName>ppt_y</p:attrName>
                                        </p:attrNameLst>
                                      </p:cBhvr>
                                      <p:tavLst>
                                        <p:tav tm="0">
                                          <p:val>
                                            <p:strVal val="0-#ppt_h/2"/>
                                          </p:val>
                                        </p:tav>
                                        <p:tav tm="100000">
                                          <p:val>
                                            <p:strVal val="#ppt_y"/>
                                          </p:val>
                                        </p:tav>
                                      </p:tavLst>
                                    </p:anim>
                                  </p:childTnLst>
                                </p:cTn>
                              </p:par>
                            </p:childTnLst>
                          </p:cTn>
                        </p:par>
                        <p:par>
                          <p:cTn id="86" fill="hold" nodeType="afterGroup">
                            <p:stCondLst>
                              <p:cond delay="9500"/>
                            </p:stCondLst>
                            <p:childTnLst>
                              <p:par>
                                <p:cTn id="87" presetID="2" presetClass="entr" presetSubtype="2" fill="hold" nodeType="afterEffect">
                                  <p:stCondLst>
                                    <p:cond delay="0"/>
                                  </p:stCondLst>
                                  <p:childTnLst>
                                    <p:set>
                                      <p:cBhvr>
                                        <p:cTn id="88" dur="1" fill="hold">
                                          <p:stCondLst>
                                            <p:cond delay="0"/>
                                          </p:stCondLst>
                                        </p:cTn>
                                        <p:tgtEl>
                                          <p:spTgt spid="4"/>
                                        </p:tgtEl>
                                        <p:attrNameLst>
                                          <p:attrName>style.visibility</p:attrName>
                                        </p:attrNameLst>
                                      </p:cBhvr>
                                      <p:to>
                                        <p:strVal val="visible"/>
                                      </p:to>
                                    </p:set>
                                    <p:anim calcmode="lin" valueType="num">
                                      <p:cBhvr additive="base">
                                        <p:cTn id="89" dur="500" fill="hold"/>
                                        <p:tgtEl>
                                          <p:spTgt spid="4"/>
                                        </p:tgtEl>
                                        <p:attrNameLst>
                                          <p:attrName>ppt_x</p:attrName>
                                        </p:attrNameLst>
                                      </p:cBhvr>
                                      <p:tavLst>
                                        <p:tav tm="0">
                                          <p:val>
                                            <p:strVal val="1+#ppt_w/2"/>
                                          </p:val>
                                        </p:tav>
                                        <p:tav tm="100000">
                                          <p:val>
                                            <p:strVal val="#ppt_x"/>
                                          </p:val>
                                        </p:tav>
                                      </p:tavLst>
                                    </p:anim>
                                    <p:anim calcmode="lin" valueType="num">
                                      <p:cBhvr additive="base">
                                        <p:cTn id="90" dur="500" fill="hold"/>
                                        <p:tgtEl>
                                          <p:spTgt spid="4"/>
                                        </p:tgtEl>
                                        <p:attrNameLst>
                                          <p:attrName>ppt_y</p:attrName>
                                        </p:attrNameLst>
                                      </p:cBhvr>
                                      <p:tavLst>
                                        <p:tav tm="0">
                                          <p:val>
                                            <p:strVal val="#ppt_y"/>
                                          </p:val>
                                        </p:tav>
                                        <p:tav tm="100000">
                                          <p:val>
                                            <p:strVal val="#ppt_y"/>
                                          </p:val>
                                        </p:tav>
                                      </p:tavLst>
                                    </p:anim>
                                  </p:childTnLst>
                                </p:cTn>
                              </p:par>
                            </p:childTnLst>
                          </p:cTn>
                        </p:par>
                        <p:par>
                          <p:cTn id="91" fill="hold" nodeType="afterGroup">
                            <p:stCondLst>
                              <p:cond delay="10000"/>
                            </p:stCondLst>
                            <p:childTnLst>
                              <p:par>
                                <p:cTn id="92" presetID="2" presetClass="entr" presetSubtype="1" fill="hold" grpId="0" nodeType="after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fill="hold"/>
                                        <p:tgtEl>
                                          <p:spTgt spid="18"/>
                                        </p:tgtEl>
                                        <p:attrNameLst>
                                          <p:attrName>ppt_x</p:attrName>
                                        </p:attrNameLst>
                                      </p:cBhvr>
                                      <p:tavLst>
                                        <p:tav tm="0">
                                          <p:val>
                                            <p:strVal val="#ppt_x"/>
                                          </p:val>
                                        </p:tav>
                                        <p:tav tm="100000">
                                          <p:val>
                                            <p:strVal val="#ppt_x"/>
                                          </p:val>
                                        </p:tav>
                                      </p:tavLst>
                                    </p:anim>
                                    <p:anim calcmode="lin" valueType="num">
                                      <p:cBhvr additive="base">
                                        <p:cTn id="95" dur="500" fill="hold"/>
                                        <p:tgtEl>
                                          <p:spTgt spid="18"/>
                                        </p:tgtEl>
                                        <p:attrNameLst>
                                          <p:attrName>ppt_y</p:attrName>
                                        </p:attrNameLst>
                                      </p:cBhvr>
                                      <p:tavLst>
                                        <p:tav tm="0">
                                          <p:val>
                                            <p:strVal val="0-#ppt_h/2"/>
                                          </p:val>
                                        </p:tav>
                                        <p:tav tm="100000">
                                          <p:val>
                                            <p:strVal val="#ppt_y"/>
                                          </p:val>
                                        </p:tav>
                                      </p:tavLst>
                                    </p:anim>
                                  </p:childTnLst>
                                </p:cTn>
                              </p:par>
                            </p:childTnLst>
                          </p:cTn>
                        </p:par>
                        <p:par>
                          <p:cTn id="96" fill="hold">
                            <p:stCondLst>
                              <p:cond delay="10500"/>
                            </p:stCondLst>
                            <p:childTnLst>
                              <p:par>
                                <p:cTn id="97" presetID="2" presetClass="entr" presetSubtype="2" fill="hold" nodeType="after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fill="hold"/>
                                        <p:tgtEl>
                                          <p:spTgt spid="23"/>
                                        </p:tgtEl>
                                        <p:attrNameLst>
                                          <p:attrName>ppt_x</p:attrName>
                                        </p:attrNameLst>
                                      </p:cBhvr>
                                      <p:tavLst>
                                        <p:tav tm="0">
                                          <p:val>
                                            <p:strVal val="1+#ppt_w/2"/>
                                          </p:val>
                                        </p:tav>
                                        <p:tav tm="100000">
                                          <p:val>
                                            <p:strVal val="#ppt_x"/>
                                          </p:val>
                                        </p:tav>
                                      </p:tavLst>
                                    </p:anim>
                                    <p:anim calcmode="lin" valueType="num">
                                      <p:cBhvr additive="base">
                                        <p:cTn id="100" dur="500" fill="hold"/>
                                        <p:tgtEl>
                                          <p:spTgt spid="23"/>
                                        </p:tgtEl>
                                        <p:attrNameLst>
                                          <p:attrName>ppt_y</p:attrName>
                                        </p:attrNameLst>
                                      </p:cBhvr>
                                      <p:tavLst>
                                        <p:tav tm="0">
                                          <p:val>
                                            <p:strVal val="#ppt_y"/>
                                          </p:val>
                                        </p:tav>
                                        <p:tav tm="100000">
                                          <p:val>
                                            <p:strVal val="#ppt_y"/>
                                          </p:val>
                                        </p:tav>
                                      </p:tavLst>
                                    </p:anim>
                                  </p:childTnLst>
                                </p:cTn>
                              </p:par>
                            </p:childTnLst>
                          </p:cTn>
                        </p:par>
                        <p:par>
                          <p:cTn id="101" fill="hold">
                            <p:stCondLst>
                              <p:cond delay="11000"/>
                            </p:stCondLst>
                            <p:childTnLst>
                              <p:par>
                                <p:cTn id="102" presetID="2" presetClass="entr" presetSubtype="1" fill="hold" grpId="0" nodeType="afterEffect">
                                  <p:stCondLst>
                                    <p:cond delay="0"/>
                                  </p:stCondLst>
                                  <p:childTnLst>
                                    <p:set>
                                      <p:cBhvr>
                                        <p:cTn id="103" dur="1" fill="hold">
                                          <p:stCondLst>
                                            <p:cond delay="0"/>
                                          </p:stCondLst>
                                        </p:cTn>
                                        <p:tgtEl>
                                          <p:spTgt spid="24"/>
                                        </p:tgtEl>
                                        <p:attrNameLst>
                                          <p:attrName>style.visibility</p:attrName>
                                        </p:attrNameLst>
                                      </p:cBhvr>
                                      <p:to>
                                        <p:strVal val="visible"/>
                                      </p:to>
                                    </p:set>
                                    <p:anim calcmode="lin" valueType="num">
                                      <p:cBhvr additive="base">
                                        <p:cTn id="104" dur="500" fill="hold"/>
                                        <p:tgtEl>
                                          <p:spTgt spid="24"/>
                                        </p:tgtEl>
                                        <p:attrNameLst>
                                          <p:attrName>ppt_x</p:attrName>
                                        </p:attrNameLst>
                                      </p:cBhvr>
                                      <p:tavLst>
                                        <p:tav tm="0">
                                          <p:val>
                                            <p:strVal val="#ppt_x"/>
                                          </p:val>
                                        </p:tav>
                                        <p:tav tm="100000">
                                          <p:val>
                                            <p:strVal val="#ppt_x"/>
                                          </p:val>
                                        </p:tav>
                                      </p:tavLst>
                                    </p:anim>
                                    <p:anim calcmode="lin" valueType="num">
                                      <p:cBhvr additive="base">
                                        <p:cTn id="105" dur="500" fill="hold"/>
                                        <p:tgtEl>
                                          <p:spTgt spid="24"/>
                                        </p:tgtEl>
                                        <p:attrNameLst>
                                          <p:attrName>ppt_y</p:attrName>
                                        </p:attrNameLst>
                                      </p:cBhvr>
                                      <p:tavLst>
                                        <p:tav tm="0">
                                          <p:val>
                                            <p:strVal val="0-#ppt_h/2"/>
                                          </p:val>
                                        </p:tav>
                                        <p:tav tm="100000">
                                          <p:val>
                                            <p:strVal val="#ppt_y"/>
                                          </p:val>
                                        </p:tav>
                                      </p:tavLst>
                                    </p:anim>
                                  </p:childTnLst>
                                </p:cTn>
                              </p:par>
                            </p:childTnLst>
                          </p:cTn>
                        </p:par>
                        <p:par>
                          <p:cTn id="106" fill="hold">
                            <p:stCondLst>
                              <p:cond delay="11500"/>
                            </p:stCondLst>
                            <p:childTnLst>
                              <p:par>
                                <p:cTn id="107" presetID="2" presetClass="entr" presetSubtype="2" fill="hold" nodeType="afterEffect">
                                  <p:stCondLst>
                                    <p:cond delay="0"/>
                                  </p:stCondLst>
                                  <p:childTnLst>
                                    <p:set>
                                      <p:cBhvr>
                                        <p:cTn id="108" dur="1" fill="hold">
                                          <p:stCondLst>
                                            <p:cond delay="0"/>
                                          </p:stCondLst>
                                        </p:cTn>
                                        <p:tgtEl>
                                          <p:spTgt spid="25"/>
                                        </p:tgtEl>
                                        <p:attrNameLst>
                                          <p:attrName>style.visibility</p:attrName>
                                        </p:attrNameLst>
                                      </p:cBhvr>
                                      <p:to>
                                        <p:strVal val="visible"/>
                                      </p:to>
                                    </p:set>
                                    <p:anim calcmode="lin" valueType="num">
                                      <p:cBhvr additive="base">
                                        <p:cTn id="109" dur="500" fill="hold"/>
                                        <p:tgtEl>
                                          <p:spTgt spid="25"/>
                                        </p:tgtEl>
                                        <p:attrNameLst>
                                          <p:attrName>ppt_x</p:attrName>
                                        </p:attrNameLst>
                                      </p:cBhvr>
                                      <p:tavLst>
                                        <p:tav tm="0">
                                          <p:val>
                                            <p:strVal val="1+#ppt_w/2"/>
                                          </p:val>
                                        </p:tav>
                                        <p:tav tm="100000">
                                          <p:val>
                                            <p:strVal val="#ppt_x"/>
                                          </p:val>
                                        </p:tav>
                                      </p:tavLst>
                                    </p:anim>
                                    <p:anim calcmode="lin" valueType="num">
                                      <p:cBhvr additive="base">
                                        <p:cTn id="110" dur="500" fill="hold"/>
                                        <p:tgtEl>
                                          <p:spTgt spid="25"/>
                                        </p:tgtEl>
                                        <p:attrNameLst>
                                          <p:attrName>ppt_y</p:attrName>
                                        </p:attrNameLst>
                                      </p:cBhvr>
                                      <p:tavLst>
                                        <p:tav tm="0">
                                          <p:val>
                                            <p:strVal val="#ppt_y"/>
                                          </p:val>
                                        </p:tav>
                                        <p:tav tm="100000">
                                          <p:val>
                                            <p:strVal val="#ppt_y"/>
                                          </p:val>
                                        </p:tav>
                                      </p:tavLst>
                                    </p:anim>
                                  </p:childTnLst>
                                </p:cTn>
                              </p:par>
                            </p:childTnLst>
                          </p:cTn>
                        </p:par>
                        <p:par>
                          <p:cTn id="111" fill="hold">
                            <p:stCondLst>
                              <p:cond delay="12000"/>
                            </p:stCondLst>
                            <p:childTnLst>
                              <p:par>
                                <p:cTn id="112" presetID="2" presetClass="entr" presetSubtype="1" fill="hold" grpId="0" nodeType="afterEffect">
                                  <p:stCondLst>
                                    <p:cond delay="0"/>
                                  </p:stCondLst>
                                  <p:childTnLst>
                                    <p:set>
                                      <p:cBhvr>
                                        <p:cTn id="113" dur="1" fill="hold">
                                          <p:stCondLst>
                                            <p:cond delay="0"/>
                                          </p:stCondLst>
                                        </p:cTn>
                                        <p:tgtEl>
                                          <p:spTgt spid="29"/>
                                        </p:tgtEl>
                                        <p:attrNameLst>
                                          <p:attrName>style.visibility</p:attrName>
                                        </p:attrNameLst>
                                      </p:cBhvr>
                                      <p:to>
                                        <p:strVal val="visible"/>
                                      </p:to>
                                    </p:set>
                                    <p:anim calcmode="lin" valueType="num">
                                      <p:cBhvr additive="base">
                                        <p:cTn id="114" dur="500" fill="hold"/>
                                        <p:tgtEl>
                                          <p:spTgt spid="29"/>
                                        </p:tgtEl>
                                        <p:attrNameLst>
                                          <p:attrName>ppt_x</p:attrName>
                                        </p:attrNameLst>
                                      </p:cBhvr>
                                      <p:tavLst>
                                        <p:tav tm="0">
                                          <p:val>
                                            <p:strVal val="#ppt_x"/>
                                          </p:val>
                                        </p:tav>
                                        <p:tav tm="100000">
                                          <p:val>
                                            <p:strVal val="#ppt_x"/>
                                          </p:val>
                                        </p:tav>
                                      </p:tavLst>
                                    </p:anim>
                                    <p:anim calcmode="lin" valueType="num">
                                      <p:cBhvr additive="base">
                                        <p:cTn id="115" dur="500" fill="hold"/>
                                        <p:tgtEl>
                                          <p:spTgt spid="29"/>
                                        </p:tgtEl>
                                        <p:attrNameLst>
                                          <p:attrName>ppt_y</p:attrName>
                                        </p:attrNameLst>
                                      </p:cBhvr>
                                      <p:tavLst>
                                        <p:tav tm="0">
                                          <p:val>
                                            <p:strVal val="0-#ppt_h/2"/>
                                          </p:val>
                                        </p:tav>
                                        <p:tav tm="100000">
                                          <p:val>
                                            <p:strVal val="#ppt_y"/>
                                          </p:val>
                                        </p:tav>
                                      </p:tavLst>
                                    </p:anim>
                                  </p:childTnLst>
                                </p:cTn>
                              </p:par>
                            </p:childTnLst>
                          </p:cTn>
                        </p:par>
                        <p:par>
                          <p:cTn id="116" fill="hold">
                            <p:stCondLst>
                              <p:cond delay="12500"/>
                            </p:stCondLst>
                            <p:childTnLst>
                              <p:par>
                                <p:cTn id="117" presetID="2" presetClass="entr" presetSubtype="2" fill="hold" nodeType="afterEffect">
                                  <p:stCondLst>
                                    <p:cond delay="0"/>
                                  </p:stCondLst>
                                  <p:childTnLst>
                                    <p:set>
                                      <p:cBhvr>
                                        <p:cTn id="118" dur="1" fill="hold">
                                          <p:stCondLst>
                                            <p:cond delay="0"/>
                                          </p:stCondLst>
                                        </p:cTn>
                                        <p:tgtEl>
                                          <p:spTgt spid="26"/>
                                        </p:tgtEl>
                                        <p:attrNameLst>
                                          <p:attrName>style.visibility</p:attrName>
                                        </p:attrNameLst>
                                      </p:cBhvr>
                                      <p:to>
                                        <p:strVal val="visible"/>
                                      </p:to>
                                    </p:set>
                                    <p:anim calcmode="lin" valueType="num">
                                      <p:cBhvr additive="base">
                                        <p:cTn id="119" dur="500" fill="hold"/>
                                        <p:tgtEl>
                                          <p:spTgt spid="26"/>
                                        </p:tgtEl>
                                        <p:attrNameLst>
                                          <p:attrName>ppt_x</p:attrName>
                                        </p:attrNameLst>
                                      </p:cBhvr>
                                      <p:tavLst>
                                        <p:tav tm="0">
                                          <p:val>
                                            <p:strVal val="1+#ppt_w/2"/>
                                          </p:val>
                                        </p:tav>
                                        <p:tav tm="100000">
                                          <p:val>
                                            <p:strVal val="#ppt_x"/>
                                          </p:val>
                                        </p:tav>
                                      </p:tavLst>
                                    </p:anim>
                                    <p:anim calcmode="lin" valueType="num">
                                      <p:cBhvr additive="base">
                                        <p:cTn id="120" dur="500" fill="hold"/>
                                        <p:tgtEl>
                                          <p:spTgt spid="26"/>
                                        </p:tgtEl>
                                        <p:attrNameLst>
                                          <p:attrName>ppt_y</p:attrName>
                                        </p:attrNameLst>
                                      </p:cBhvr>
                                      <p:tavLst>
                                        <p:tav tm="0">
                                          <p:val>
                                            <p:strVal val="#ppt_y"/>
                                          </p:val>
                                        </p:tav>
                                        <p:tav tm="100000">
                                          <p:val>
                                            <p:strVal val="#ppt_y"/>
                                          </p:val>
                                        </p:tav>
                                      </p:tavLst>
                                    </p:anim>
                                  </p:childTnLst>
                                </p:cTn>
                              </p:par>
                            </p:childTnLst>
                          </p:cTn>
                        </p:par>
                        <p:par>
                          <p:cTn id="121" fill="hold">
                            <p:stCondLst>
                              <p:cond delay="13000"/>
                            </p:stCondLst>
                            <p:childTnLst>
                              <p:par>
                                <p:cTn id="122" presetID="2" presetClass="entr" presetSubtype="1" fill="hold" grpId="0" nodeType="afterEffect">
                                  <p:stCondLst>
                                    <p:cond delay="0"/>
                                  </p:stCondLst>
                                  <p:childTnLst>
                                    <p:set>
                                      <p:cBhvr>
                                        <p:cTn id="123" dur="1" fill="hold">
                                          <p:stCondLst>
                                            <p:cond delay="0"/>
                                          </p:stCondLst>
                                        </p:cTn>
                                        <p:tgtEl>
                                          <p:spTgt spid="30"/>
                                        </p:tgtEl>
                                        <p:attrNameLst>
                                          <p:attrName>style.visibility</p:attrName>
                                        </p:attrNameLst>
                                      </p:cBhvr>
                                      <p:to>
                                        <p:strVal val="visible"/>
                                      </p:to>
                                    </p:set>
                                    <p:anim calcmode="lin" valueType="num">
                                      <p:cBhvr additive="base">
                                        <p:cTn id="124" dur="500" fill="hold"/>
                                        <p:tgtEl>
                                          <p:spTgt spid="30"/>
                                        </p:tgtEl>
                                        <p:attrNameLst>
                                          <p:attrName>ppt_x</p:attrName>
                                        </p:attrNameLst>
                                      </p:cBhvr>
                                      <p:tavLst>
                                        <p:tav tm="0">
                                          <p:val>
                                            <p:strVal val="#ppt_x"/>
                                          </p:val>
                                        </p:tav>
                                        <p:tav tm="100000">
                                          <p:val>
                                            <p:strVal val="#ppt_x"/>
                                          </p:val>
                                        </p:tav>
                                      </p:tavLst>
                                    </p:anim>
                                    <p:anim calcmode="lin" valueType="num">
                                      <p:cBhvr additive="base">
                                        <p:cTn id="125" dur="500" fill="hold"/>
                                        <p:tgtEl>
                                          <p:spTgt spid="30"/>
                                        </p:tgtEl>
                                        <p:attrNameLst>
                                          <p:attrName>ppt_y</p:attrName>
                                        </p:attrNameLst>
                                      </p:cBhvr>
                                      <p:tavLst>
                                        <p:tav tm="0">
                                          <p:val>
                                            <p:strVal val="0-#ppt_h/2"/>
                                          </p:val>
                                        </p:tav>
                                        <p:tav tm="100000">
                                          <p:val>
                                            <p:strVal val="#ppt_y"/>
                                          </p:val>
                                        </p:tav>
                                      </p:tavLst>
                                    </p:anim>
                                  </p:childTnLst>
                                </p:cTn>
                              </p:par>
                            </p:childTnLst>
                          </p:cTn>
                        </p:par>
                        <p:par>
                          <p:cTn id="126" fill="hold">
                            <p:stCondLst>
                              <p:cond delay="13500"/>
                            </p:stCondLst>
                            <p:childTnLst>
                              <p:par>
                                <p:cTn id="127" presetID="2" presetClass="entr" presetSubtype="2" fill="hold" nodeType="afterEffect">
                                  <p:stCondLst>
                                    <p:cond delay="0"/>
                                  </p:stCondLst>
                                  <p:childTnLst>
                                    <p:set>
                                      <p:cBhvr>
                                        <p:cTn id="128" dur="1" fill="hold">
                                          <p:stCondLst>
                                            <p:cond delay="0"/>
                                          </p:stCondLst>
                                        </p:cTn>
                                        <p:tgtEl>
                                          <p:spTgt spid="27"/>
                                        </p:tgtEl>
                                        <p:attrNameLst>
                                          <p:attrName>style.visibility</p:attrName>
                                        </p:attrNameLst>
                                      </p:cBhvr>
                                      <p:to>
                                        <p:strVal val="visible"/>
                                      </p:to>
                                    </p:set>
                                    <p:anim calcmode="lin" valueType="num">
                                      <p:cBhvr additive="base">
                                        <p:cTn id="129" dur="500" fill="hold"/>
                                        <p:tgtEl>
                                          <p:spTgt spid="27"/>
                                        </p:tgtEl>
                                        <p:attrNameLst>
                                          <p:attrName>ppt_x</p:attrName>
                                        </p:attrNameLst>
                                      </p:cBhvr>
                                      <p:tavLst>
                                        <p:tav tm="0">
                                          <p:val>
                                            <p:strVal val="1+#ppt_w/2"/>
                                          </p:val>
                                        </p:tav>
                                        <p:tav tm="100000">
                                          <p:val>
                                            <p:strVal val="#ppt_x"/>
                                          </p:val>
                                        </p:tav>
                                      </p:tavLst>
                                    </p:anim>
                                    <p:anim calcmode="lin" valueType="num">
                                      <p:cBhvr additive="base">
                                        <p:cTn id="130" dur="500" fill="hold"/>
                                        <p:tgtEl>
                                          <p:spTgt spid="27"/>
                                        </p:tgtEl>
                                        <p:attrNameLst>
                                          <p:attrName>ppt_y</p:attrName>
                                        </p:attrNameLst>
                                      </p:cBhvr>
                                      <p:tavLst>
                                        <p:tav tm="0">
                                          <p:val>
                                            <p:strVal val="#ppt_y"/>
                                          </p:val>
                                        </p:tav>
                                        <p:tav tm="100000">
                                          <p:val>
                                            <p:strVal val="#ppt_y"/>
                                          </p:val>
                                        </p:tav>
                                      </p:tavLst>
                                    </p:anim>
                                  </p:childTnLst>
                                </p:cTn>
                              </p:par>
                            </p:childTnLst>
                          </p:cTn>
                        </p:par>
                        <p:par>
                          <p:cTn id="131" fill="hold">
                            <p:stCondLst>
                              <p:cond delay="14000"/>
                            </p:stCondLst>
                            <p:childTnLst>
                              <p:par>
                                <p:cTn id="132" presetID="2" presetClass="entr" presetSubtype="1" fill="hold" grpId="0" nodeType="afterEffect">
                                  <p:stCondLst>
                                    <p:cond delay="0"/>
                                  </p:stCondLst>
                                  <p:childTnLst>
                                    <p:set>
                                      <p:cBhvr>
                                        <p:cTn id="133" dur="1" fill="hold">
                                          <p:stCondLst>
                                            <p:cond delay="0"/>
                                          </p:stCondLst>
                                        </p:cTn>
                                        <p:tgtEl>
                                          <p:spTgt spid="31"/>
                                        </p:tgtEl>
                                        <p:attrNameLst>
                                          <p:attrName>style.visibility</p:attrName>
                                        </p:attrNameLst>
                                      </p:cBhvr>
                                      <p:to>
                                        <p:strVal val="visible"/>
                                      </p:to>
                                    </p:set>
                                    <p:anim calcmode="lin" valueType="num">
                                      <p:cBhvr additive="base">
                                        <p:cTn id="134" dur="500" fill="hold"/>
                                        <p:tgtEl>
                                          <p:spTgt spid="31"/>
                                        </p:tgtEl>
                                        <p:attrNameLst>
                                          <p:attrName>ppt_x</p:attrName>
                                        </p:attrNameLst>
                                      </p:cBhvr>
                                      <p:tavLst>
                                        <p:tav tm="0">
                                          <p:val>
                                            <p:strVal val="#ppt_x"/>
                                          </p:val>
                                        </p:tav>
                                        <p:tav tm="100000">
                                          <p:val>
                                            <p:strVal val="#ppt_x"/>
                                          </p:val>
                                        </p:tav>
                                      </p:tavLst>
                                    </p:anim>
                                    <p:anim calcmode="lin" valueType="num">
                                      <p:cBhvr additive="base">
                                        <p:cTn id="135" dur="500" fill="hold"/>
                                        <p:tgtEl>
                                          <p:spTgt spid="31"/>
                                        </p:tgtEl>
                                        <p:attrNameLst>
                                          <p:attrName>ppt_y</p:attrName>
                                        </p:attrNameLst>
                                      </p:cBhvr>
                                      <p:tavLst>
                                        <p:tav tm="0">
                                          <p:val>
                                            <p:strVal val="0-#ppt_h/2"/>
                                          </p:val>
                                        </p:tav>
                                        <p:tav tm="100000">
                                          <p:val>
                                            <p:strVal val="#ppt_y"/>
                                          </p:val>
                                        </p:tav>
                                      </p:tavLst>
                                    </p:anim>
                                  </p:childTnLst>
                                </p:cTn>
                              </p:par>
                            </p:childTnLst>
                          </p:cTn>
                        </p:par>
                        <p:par>
                          <p:cTn id="136" fill="hold">
                            <p:stCondLst>
                              <p:cond delay="14500"/>
                            </p:stCondLst>
                            <p:childTnLst>
                              <p:par>
                                <p:cTn id="137" presetID="2" presetClass="entr" presetSubtype="2" fill="hold" nodeType="afterEffect">
                                  <p:stCondLst>
                                    <p:cond delay="0"/>
                                  </p:stCondLst>
                                  <p:childTnLst>
                                    <p:set>
                                      <p:cBhvr>
                                        <p:cTn id="138" dur="1" fill="hold">
                                          <p:stCondLst>
                                            <p:cond delay="0"/>
                                          </p:stCondLst>
                                        </p:cTn>
                                        <p:tgtEl>
                                          <p:spTgt spid="28"/>
                                        </p:tgtEl>
                                        <p:attrNameLst>
                                          <p:attrName>style.visibility</p:attrName>
                                        </p:attrNameLst>
                                      </p:cBhvr>
                                      <p:to>
                                        <p:strVal val="visible"/>
                                      </p:to>
                                    </p:set>
                                    <p:anim calcmode="lin" valueType="num">
                                      <p:cBhvr additive="base">
                                        <p:cTn id="139" dur="500" fill="hold"/>
                                        <p:tgtEl>
                                          <p:spTgt spid="28"/>
                                        </p:tgtEl>
                                        <p:attrNameLst>
                                          <p:attrName>ppt_x</p:attrName>
                                        </p:attrNameLst>
                                      </p:cBhvr>
                                      <p:tavLst>
                                        <p:tav tm="0">
                                          <p:val>
                                            <p:strVal val="1+#ppt_w/2"/>
                                          </p:val>
                                        </p:tav>
                                        <p:tav tm="100000">
                                          <p:val>
                                            <p:strVal val="#ppt_x"/>
                                          </p:val>
                                        </p:tav>
                                      </p:tavLst>
                                    </p:anim>
                                    <p:anim calcmode="lin" valueType="num">
                                      <p:cBhvr additive="base">
                                        <p:cTn id="140" dur="500" fill="hold"/>
                                        <p:tgtEl>
                                          <p:spTgt spid="28"/>
                                        </p:tgtEl>
                                        <p:attrNameLst>
                                          <p:attrName>ppt_y</p:attrName>
                                        </p:attrNameLst>
                                      </p:cBhvr>
                                      <p:tavLst>
                                        <p:tav tm="0">
                                          <p:val>
                                            <p:strVal val="#ppt_y"/>
                                          </p:val>
                                        </p:tav>
                                        <p:tav tm="100000">
                                          <p:val>
                                            <p:strVal val="#ppt_y"/>
                                          </p:val>
                                        </p:tav>
                                      </p:tavLst>
                                    </p:anim>
                                  </p:childTnLst>
                                </p:cTn>
                              </p:par>
                            </p:childTnLst>
                          </p:cTn>
                        </p:par>
                        <p:par>
                          <p:cTn id="141" fill="hold">
                            <p:stCondLst>
                              <p:cond delay="15000"/>
                            </p:stCondLst>
                            <p:childTnLst>
                              <p:par>
                                <p:cTn id="142" presetID="2" presetClass="entr" presetSubtype="1" fill="hold" grpId="0" nodeType="afterEffect">
                                  <p:stCondLst>
                                    <p:cond delay="0"/>
                                  </p:stCondLst>
                                  <p:childTnLst>
                                    <p:set>
                                      <p:cBhvr>
                                        <p:cTn id="143" dur="1" fill="hold">
                                          <p:stCondLst>
                                            <p:cond delay="0"/>
                                          </p:stCondLst>
                                        </p:cTn>
                                        <p:tgtEl>
                                          <p:spTgt spid="32"/>
                                        </p:tgtEl>
                                        <p:attrNameLst>
                                          <p:attrName>style.visibility</p:attrName>
                                        </p:attrNameLst>
                                      </p:cBhvr>
                                      <p:to>
                                        <p:strVal val="visible"/>
                                      </p:to>
                                    </p:set>
                                    <p:anim calcmode="lin" valueType="num">
                                      <p:cBhvr additive="base">
                                        <p:cTn id="144" dur="500" fill="hold"/>
                                        <p:tgtEl>
                                          <p:spTgt spid="32"/>
                                        </p:tgtEl>
                                        <p:attrNameLst>
                                          <p:attrName>ppt_x</p:attrName>
                                        </p:attrNameLst>
                                      </p:cBhvr>
                                      <p:tavLst>
                                        <p:tav tm="0">
                                          <p:val>
                                            <p:strVal val="#ppt_x"/>
                                          </p:val>
                                        </p:tav>
                                        <p:tav tm="100000">
                                          <p:val>
                                            <p:strVal val="#ppt_x"/>
                                          </p:val>
                                        </p:tav>
                                      </p:tavLst>
                                    </p:anim>
                                    <p:anim calcmode="lin" valueType="num">
                                      <p:cBhvr additive="base">
                                        <p:cTn id="145"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animBg="1"/>
      <p:bldP spid="17" grpId="0" animBg="1"/>
      <p:bldP spid="18" grpId="0" animBg="1"/>
      <p:bldP spid="19" grpId="0" animBg="1"/>
      <p:bldP spid="24" grpId="0" animBg="1"/>
      <p:bldP spid="29" grpId="0" animBg="1"/>
      <p:bldP spid="30" grpId="0" animBg="1"/>
      <p:bldP spid="31"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15724767"/>
              </p:ext>
            </p:extLst>
          </p:nvPr>
        </p:nvGraphicFramePr>
        <p:xfrm>
          <a:off x="251518" y="408032"/>
          <a:ext cx="8568954" cy="6117312"/>
        </p:xfrm>
        <a:graphic>
          <a:graphicData uri="http://schemas.openxmlformats.org/drawingml/2006/table">
            <a:tbl>
              <a:tblPr firstRow="1" bandRow="1">
                <a:tableStyleId>{5940675A-B579-460E-94D1-54222C63F5DA}</a:tableStyleId>
              </a:tblPr>
              <a:tblGrid>
                <a:gridCol w="846316"/>
                <a:gridCol w="3491056"/>
                <a:gridCol w="4231582"/>
              </a:tblGrid>
              <a:tr h="288032">
                <a:tc>
                  <a:txBody>
                    <a:bodyPr/>
                    <a:lstStyle/>
                    <a:p>
                      <a:pPr algn="ctr"/>
                      <a:r>
                        <a:rPr lang="en-GB" sz="1600" dirty="0" smtClean="0"/>
                        <a:t>1</a:t>
                      </a:r>
                      <a:endParaRPr lang="en-GB" sz="1600" dirty="0"/>
                    </a:p>
                  </a:txBody>
                  <a:tcPr anchor="ctr"/>
                </a:tc>
                <a:tc>
                  <a:txBody>
                    <a:bodyPr/>
                    <a:lstStyle/>
                    <a:p>
                      <a:pPr algn="l"/>
                      <a:r>
                        <a:rPr lang="en-GB" sz="1800" dirty="0" smtClean="0"/>
                        <a:t>hello		</a:t>
                      </a:r>
                      <a:endParaRPr lang="en-GB" dirty="0"/>
                    </a:p>
                  </a:txBody>
                  <a:tcPr anchor="ctr"/>
                </a:tc>
                <a:tc>
                  <a:txBody>
                    <a:bodyPr/>
                    <a:lstStyle/>
                    <a:p>
                      <a:pPr algn="l" eaLnBrk="1" hangingPunct="1">
                        <a:spcBef>
                          <a:spcPct val="50000"/>
                        </a:spcBef>
                      </a:pPr>
                      <a:r>
                        <a:rPr lang="en-GB" sz="1800" dirty="0" smtClean="0"/>
                        <a:t>Buenos </a:t>
                      </a:r>
                      <a:r>
                        <a:rPr lang="en-GB" sz="1800" dirty="0" err="1" smtClean="0"/>
                        <a:t>días</a:t>
                      </a:r>
                      <a:endParaRPr lang="en-GB" sz="1800" dirty="0"/>
                    </a:p>
                  </a:txBody>
                  <a:tcPr anchor="ctr"/>
                </a:tc>
              </a:tr>
              <a:tr h="288032">
                <a:tc>
                  <a:txBody>
                    <a:bodyPr/>
                    <a:lstStyle/>
                    <a:p>
                      <a:pPr algn="ctr"/>
                      <a:r>
                        <a:rPr lang="en-GB" sz="1600" dirty="0" smtClean="0"/>
                        <a:t>2</a:t>
                      </a:r>
                      <a:endParaRPr lang="en-GB" sz="1600" dirty="0"/>
                    </a:p>
                  </a:txBody>
                  <a:tcPr anchor="ctr"/>
                </a:tc>
                <a:tc>
                  <a:txBody>
                    <a:bodyPr/>
                    <a:lstStyle/>
                    <a:p>
                      <a:pPr algn="l"/>
                      <a:r>
                        <a:rPr lang="en-GB" sz="1800" dirty="0" smtClean="0"/>
                        <a:t>I am called</a:t>
                      </a:r>
                      <a:endParaRPr lang="en-GB" dirty="0"/>
                    </a:p>
                  </a:txBody>
                  <a:tcPr anchor="ctr"/>
                </a:tc>
                <a:tc>
                  <a:txBody>
                    <a:bodyPr/>
                    <a:lstStyle/>
                    <a:p>
                      <a:pPr algn="l"/>
                      <a:r>
                        <a:rPr lang="en-GB" sz="1800" dirty="0" smtClean="0"/>
                        <a:t>Me </a:t>
                      </a:r>
                      <a:r>
                        <a:rPr lang="en-GB" sz="1800" dirty="0" err="1" smtClean="0"/>
                        <a:t>llamo</a:t>
                      </a:r>
                      <a:endParaRPr lang="en-GB" dirty="0"/>
                    </a:p>
                  </a:txBody>
                  <a:tcPr anchor="ctr"/>
                </a:tc>
              </a:tr>
              <a:tr h="288032">
                <a:tc>
                  <a:txBody>
                    <a:bodyPr/>
                    <a:lstStyle/>
                    <a:p>
                      <a:pPr algn="ctr"/>
                      <a:r>
                        <a:rPr lang="en-GB" sz="1600" dirty="0" smtClean="0"/>
                        <a:t>3</a:t>
                      </a:r>
                      <a:endParaRPr lang="en-GB" sz="1600" dirty="0"/>
                    </a:p>
                  </a:txBody>
                  <a:tcPr anchor="ctr"/>
                </a:tc>
                <a:tc>
                  <a:txBody>
                    <a:bodyPr/>
                    <a:lstStyle/>
                    <a:p>
                      <a:pPr algn="l"/>
                      <a:r>
                        <a:rPr lang="en-GB" sz="1800" dirty="0" smtClean="0"/>
                        <a:t>I am</a:t>
                      </a:r>
                      <a:r>
                        <a:rPr lang="en-GB" sz="1800" baseline="0" dirty="0" smtClean="0"/>
                        <a:t> 15 years old</a:t>
                      </a:r>
                      <a:endParaRPr lang="en-GB" dirty="0"/>
                    </a:p>
                  </a:txBody>
                  <a:tcPr anchor="ctr"/>
                </a:tc>
                <a:tc>
                  <a:txBody>
                    <a:bodyPr/>
                    <a:lstStyle/>
                    <a:p>
                      <a:pPr algn="l"/>
                      <a:r>
                        <a:rPr lang="en-GB" sz="1800" dirty="0" err="1" smtClean="0"/>
                        <a:t>Tengo</a:t>
                      </a:r>
                      <a:r>
                        <a:rPr lang="en-GB" sz="1800" dirty="0" smtClean="0"/>
                        <a:t> quince </a:t>
                      </a:r>
                      <a:r>
                        <a:rPr lang="en-GB" sz="1800" dirty="0" err="1" smtClean="0"/>
                        <a:t>años</a:t>
                      </a:r>
                      <a:endParaRPr lang="en-GB" dirty="0"/>
                    </a:p>
                  </a:txBody>
                  <a:tcPr anchor="ctr"/>
                </a:tc>
              </a:tr>
              <a:tr h="2880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t>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I am a student</a:t>
                      </a:r>
                      <a:endParaRPr lang="en-GB" dirty="0" smtClean="0"/>
                    </a:p>
                  </a:txBody>
                  <a:tcPr anchor="ctr"/>
                </a:tc>
                <a:tc>
                  <a:txBody>
                    <a:bodyPr/>
                    <a:lstStyle/>
                    <a:p>
                      <a:pPr algn="l" eaLnBrk="1" hangingPunct="1">
                        <a:spcBef>
                          <a:spcPct val="50000"/>
                        </a:spcBef>
                      </a:pPr>
                      <a:r>
                        <a:rPr lang="en-GB" sz="1800" dirty="0" smtClean="0"/>
                        <a:t>Soy </a:t>
                      </a:r>
                      <a:r>
                        <a:rPr lang="en-GB" sz="1800" dirty="0" err="1" smtClean="0"/>
                        <a:t>estudiante</a:t>
                      </a:r>
                      <a:endParaRPr lang="en-GB" sz="1800" dirty="0"/>
                    </a:p>
                  </a:txBody>
                  <a:tcPr anchor="ctr"/>
                </a:tc>
              </a:tr>
              <a:tr h="288032">
                <a:tc>
                  <a:txBody>
                    <a:bodyPr/>
                    <a:lstStyle/>
                    <a:p>
                      <a:pPr algn="ctr"/>
                      <a:r>
                        <a:rPr lang="en-GB" sz="1600" dirty="0" smtClean="0"/>
                        <a:t>5</a:t>
                      </a:r>
                      <a:endParaRPr lang="en-GB" sz="1600" dirty="0"/>
                    </a:p>
                  </a:txBody>
                  <a:tcPr anchor="ctr"/>
                </a:tc>
                <a:tc>
                  <a:txBody>
                    <a:bodyPr/>
                    <a:lstStyle/>
                    <a:p>
                      <a:pPr algn="l"/>
                      <a:r>
                        <a:rPr lang="en-GB" sz="1800" dirty="0" smtClean="0"/>
                        <a:t>at </a:t>
                      </a:r>
                      <a:r>
                        <a:rPr lang="en-GB" sz="1800" dirty="0" err="1" smtClean="0"/>
                        <a:t>CVC</a:t>
                      </a:r>
                      <a:r>
                        <a:rPr lang="en-GB" sz="1800" dirty="0" smtClean="0"/>
                        <a:t>	</a:t>
                      </a:r>
                      <a:endParaRPr lang="en-GB" dirty="0"/>
                    </a:p>
                  </a:txBody>
                  <a:tcPr anchor="ctr"/>
                </a:tc>
                <a:tc>
                  <a:txBody>
                    <a:bodyPr/>
                    <a:lstStyle/>
                    <a:p>
                      <a:pPr algn="l" eaLnBrk="1" hangingPunct="1">
                        <a:spcBef>
                          <a:spcPct val="50000"/>
                        </a:spcBef>
                      </a:pPr>
                      <a:r>
                        <a:rPr lang="en-GB" sz="1800" dirty="0" smtClean="0"/>
                        <a:t>en el </a:t>
                      </a:r>
                      <a:r>
                        <a:rPr lang="en-GB" sz="1800" dirty="0" err="1" smtClean="0"/>
                        <a:t>instituto</a:t>
                      </a:r>
                      <a:r>
                        <a:rPr lang="en-GB" sz="1800" dirty="0" smtClean="0"/>
                        <a:t> de Comberton</a:t>
                      </a:r>
                      <a:endParaRPr lang="en-GB" sz="1800" dirty="0"/>
                    </a:p>
                  </a:txBody>
                  <a:tcPr anchor="ctr"/>
                </a:tc>
              </a:tr>
              <a:tr h="288032">
                <a:tc>
                  <a:txBody>
                    <a:bodyPr/>
                    <a:lstStyle/>
                    <a:p>
                      <a:pPr algn="ctr"/>
                      <a:r>
                        <a:rPr lang="en-GB" sz="1600" dirty="0" smtClean="0"/>
                        <a:t>6</a:t>
                      </a:r>
                      <a:endParaRPr lang="en-GB" sz="1600" dirty="0"/>
                    </a:p>
                  </a:txBody>
                  <a:tcPr anchor="ctr"/>
                </a:tc>
                <a:tc>
                  <a:txBody>
                    <a:bodyPr/>
                    <a:lstStyle/>
                    <a:p>
                      <a:pPr algn="l"/>
                      <a:r>
                        <a:rPr lang="en-GB" sz="1800" dirty="0" smtClean="0"/>
                        <a:t>I study</a:t>
                      </a:r>
                      <a:endParaRPr lang="en-GB" dirty="0"/>
                    </a:p>
                  </a:txBody>
                  <a:tcPr anchor="ctr"/>
                </a:tc>
                <a:tc>
                  <a:txBody>
                    <a:bodyPr/>
                    <a:lstStyle/>
                    <a:p>
                      <a:pPr algn="l" eaLnBrk="1" hangingPunct="1">
                        <a:spcBef>
                          <a:spcPct val="50000"/>
                        </a:spcBef>
                      </a:pPr>
                      <a:r>
                        <a:rPr lang="en-GB" sz="1800" dirty="0" err="1" smtClean="0"/>
                        <a:t>Estudio</a:t>
                      </a:r>
                      <a:endParaRPr lang="en-GB" sz="1800" dirty="0"/>
                    </a:p>
                  </a:txBody>
                  <a:tcPr anchor="ctr"/>
                </a:tc>
              </a:tr>
              <a:tr h="720080">
                <a:tc>
                  <a:txBody>
                    <a:bodyPr/>
                    <a:lstStyle/>
                    <a:p>
                      <a:pPr algn="ctr"/>
                      <a:r>
                        <a:rPr lang="en-GB" sz="1600" dirty="0" smtClean="0"/>
                        <a:t>7</a:t>
                      </a:r>
                      <a:endParaRPr lang="en-GB" sz="1600" dirty="0"/>
                    </a:p>
                  </a:txBody>
                  <a:tcPr anchor="ctr"/>
                </a:tc>
                <a:tc>
                  <a:txBody>
                    <a:bodyPr/>
                    <a:lstStyle/>
                    <a:p>
                      <a:pPr algn="l"/>
                      <a:r>
                        <a:rPr lang="en-GB" sz="1800" dirty="0" smtClean="0"/>
                        <a:t>I study maths, English,</a:t>
                      </a:r>
                      <a:r>
                        <a:rPr lang="en-GB" sz="1800" baseline="0" dirty="0" smtClean="0"/>
                        <a:t> science, art and Spanish</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err="1" smtClean="0"/>
                        <a:t>Estudio</a:t>
                      </a:r>
                      <a:r>
                        <a:rPr lang="en-GB" sz="1800" dirty="0" smtClean="0"/>
                        <a:t> </a:t>
                      </a:r>
                      <a:r>
                        <a:rPr lang="en-GB" sz="1800" dirty="0" err="1" smtClean="0"/>
                        <a:t>las</a:t>
                      </a:r>
                      <a:r>
                        <a:rPr lang="en-GB" sz="1800" dirty="0" smtClean="0"/>
                        <a:t> </a:t>
                      </a:r>
                      <a:r>
                        <a:rPr lang="en-GB" sz="1800" dirty="0" err="1" smtClean="0"/>
                        <a:t>matemáticas</a:t>
                      </a:r>
                      <a:r>
                        <a:rPr lang="en-GB" sz="1800" dirty="0" smtClean="0"/>
                        <a:t>, el </a:t>
                      </a:r>
                      <a:r>
                        <a:rPr lang="en-GB" sz="1800" dirty="0" err="1" smtClean="0"/>
                        <a:t>inglés</a:t>
                      </a:r>
                      <a:r>
                        <a:rPr lang="en-GB" sz="1800" dirty="0" smtClean="0"/>
                        <a:t>, </a:t>
                      </a:r>
                      <a:r>
                        <a:rPr lang="en-GB" sz="1800" dirty="0" err="1" smtClean="0"/>
                        <a:t>las</a:t>
                      </a:r>
                      <a:r>
                        <a:rPr lang="en-GB" sz="1800" dirty="0" smtClean="0"/>
                        <a:t> </a:t>
                      </a:r>
                      <a:r>
                        <a:rPr lang="en-GB" sz="1800" dirty="0" err="1" smtClean="0"/>
                        <a:t>ciencias</a:t>
                      </a:r>
                      <a:r>
                        <a:rPr lang="en-GB" sz="1800" dirty="0" smtClean="0"/>
                        <a:t>, el arte y el </a:t>
                      </a:r>
                      <a:r>
                        <a:rPr lang="en-GB" sz="1800" dirty="0" err="1" smtClean="0"/>
                        <a:t>español</a:t>
                      </a:r>
                      <a:endParaRPr lang="en-GB" sz="1800" dirty="0" smtClean="0"/>
                    </a:p>
                  </a:txBody>
                  <a:tcPr anchor="ctr"/>
                </a:tc>
              </a:tr>
              <a:tr h="504056">
                <a:tc>
                  <a:txBody>
                    <a:bodyPr/>
                    <a:lstStyle/>
                    <a:p>
                      <a:pPr algn="ctr"/>
                      <a:r>
                        <a:rPr lang="en-GB" sz="1600" dirty="0" smtClean="0"/>
                        <a:t>8</a:t>
                      </a:r>
                      <a:endParaRPr lang="en-GB" sz="1600" dirty="0"/>
                    </a:p>
                  </a:txBody>
                  <a:tcPr anchor="ctr"/>
                </a:tc>
                <a:tc>
                  <a:txBody>
                    <a:bodyPr/>
                    <a:lstStyle/>
                    <a:p>
                      <a:pPr algn="l"/>
                      <a:r>
                        <a:rPr lang="en-GB" sz="1800" dirty="0" smtClean="0"/>
                        <a:t>I am good at Spanish!</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err="1" smtClean="0"/>
                        <a:t>Tengo</a:t>
                      </a:r>
                      <a:r>
                        <a:rPr lang="en-GB" sz="1800" dirty="0" smtClean="0"/>
                        <a:t> </a:t>
                      </a:r>
                      <a:r>
                        <a:rPr lang="en-GB" sz="1800" dirty="0" err="1" smtClean="0"/>
                        <a:t>facilidad</a:t>
                      </a:r>
                      <a:r>
                        <a:rPr lang="en-GB" sz="1800" dirty="0" smtClean="0"/>
                        <a:t> en el </a:t>
                      </a:r>
                      <a:r>
                        <a:rPr lang="en-GB" sz="1800" dirty="0" err="1" smtClean="0"/>
                        <a:t>español</a:t>
                      </a:r>
                      <a:r>
                        <a:rPr lang="en-GB" sz="1800" dirty="0" smtClean="0"/>
                        <a:t>.</a:t>
                      </a:r>
                    </a:p>
                  </a:txBody>
                  <a:tcPr anchor="ctr"/>
                </a:tc>
              </a:tr>
              <a:tr h="288032">
                <a:tc>
                  <a:txBody>
                    <a:bodyPr/>
                    <a:lstStyle/>
                    <a:p>
                      <a:pPr algn="ctr"/>
                      <a:r>
                        <a:rPr lang="en-GB" sz="1600" dirty="0" smtClean="0"/>
                        <a:t>9</a:t>
                      </a:r>
                      <a:endParaRPr lang="en-GB" sz="1600" dirty="0"/>
                    </a:p>
                  </a:txBody>
                  <a:tcPr anchor="ctr"/>
                </a:tc>
                <a:tc>
                  <a:txBody>
                    <a:bodyPr/>
                    <a:lstStyle/>
                    <a:p>
                      <a:pPr algn="l"/>
                      <a:r>
                        <a:rPr lang="en-GB" sz="1800" dirty="0" smtClean="0"/>
                        <a:t>I would like</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err="1" smtClean="0"/>
                        <a:t>Quisiera</a:t>
                      </a:r>
                      <a:endParaRPr lang="en-GB" sz="1800" dirty="0" smtClean="0"/>
                    </a:p>
                  </a:txBody>
                  <a:tcPr anchor="ctr"/>
                </a:tc>
              </a:tr>
              <a:tr h="504056">
                <a:tc>
                  <a:txBody>
                    <a:bodyPr/>
                    <a:lstStyle/>
                    <a:p>
                      <a:pPr algn="ctr"/>
                      <a:r>
                        <a:rPr lang="en-GB" sz="1600" dirty="0" smtClean="0"/>
                        <a:t>10</a:t>
                      </a:r>
                      <a:endParaRPr lang="en-GB" sz="1600" dirty="0"/>
                    </a:p>
                  </a:txBody>
                  <a:tcPr anchor="ctr"/>
                </a:tc>
                <a:tc>
                  <a:txBody>
                    <a:bodyPr/>
                    <a:lstStyle/>
                    <a:p>
                      <a:pPr algn="l"/>
                      <a:r>
                        <a:rPr lang="en-GB" sz="1800" dirty="0" smtClean="0"/>
                        <a:t>I would like to do</a:t>
                      </a:r>
                      <a:r>
                        <a:rPr lang="en-GB" sz="1800" baseline="0" dirty="0" smtClean="0"/>
                        <a:t> work experience</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err="1" smtClean="0"/>
                        <a:t>Quisiera</a:t>
                      </a:r>
                      <a:r>
                        <a:rPr lang="en-GB" sz="1800" baseline="0" dirty="0" smtClean="0"/>
                        <a:t> </a:t>
                      </a:r>
                      <a:r>
                        <a:rPr lang="en-GB" sz="1800" baseline="0" dirty="0" err="1" smtClean="0"/>
                        <a:t>hacer</a:t>
                      </a:r>
                      <a:r>
                        <a:rPr lang="en-GB" sz="1800" baseline="0" dirty="0" smtClean="0"/>
                        <a:t> </a:t>
                      </a:r>
                      <a:r>
                        <a:rPr lang="en-GB" sz="1800" baseline="0" dirty="0" err="1" smtClean="0"/>
                        <a:t>prácticas</a:t>
                      </a:r>
                      <a:endParaRPr lang="en-GB" sz="1800" dirty="0" smtClean="0"/>
                    </a:p>
                  </a:txBody>
                  <a:tcPr anchor="ctr"/>
                </a:tc>
              </a:tr>
              <a:tr h="288032">
                <a:tc>
                  <a:txBody>
                    <a:bodyPr/>
                    <a:lstStyle/>
                    <a:p>
                      <a:pPr algn="ctr"/>
                      <a:r>
                        <a:rPr lang="en-GB" sz="1600" dirty="0" smtClean="0"/>
                        <a:t>11</a:t>
                      </a:r>
                      <a:endParaRPr lang="en-GB" sz="1600" dirty="0"/>
                    </a:p>
                  </a:txBody>
                  <a:tcPr anchor="ctr"/>
                </a:tc>
                <a:tc>
                  <a:txBody>
                    <a:bodyPr/>
                    <a:lstStyle/>
                    <a:p>
                      <a:pPr algn="l"/>
                      <a:r>
                        <a:rPr lang="en-GB" dirty="0" smtClean="0"/>
                        <a:t>in a hotel in </a:t>
                      </a:r>
                      <a:r>
                        <a:rPr lang="en-GB" dirty="0" err="1" smtClean="0"/>
                        <a:t>Málaga</a:t>
                      </a:r>
                      <a:endParaRPr lang="en-GB" dirty="0"/>
                    </a:p>
                  </a:txBody>
                  <a:tcPr anchor="ctr"/>
                </a:tc>
                <a:tc>
                  <a:txBody>
                    <a:bodyPr/>
                    <a:lstStyle/>
                    <a:p>
                      <a:pPr algn="l" eaLnBrk="1" hangingPunct="1">
                        <a:spcBef>
                          <a:spcPct val="50000"/>
                        </a:spcBef>
                      </a:pPr>
                      <a:r>
                        <a:rPr lang="en-GB" sz="1800" dirty="0" smtClean="0"/>
                        <a:t>en un hotel en </a:t>
                      </a:r>
                      <a:r>
                        <a:rPr lang="en-GB" sz="1800" dirty="0" err="1" smtClean="0"/>
                        <a:t>Málaga</a:t>
                      </a:r>
                      <a:endParaRPr lang="en-GB" sz="1800" dirty="0"/>
                    </a:p>
                  </a:txBody>
                  <a:tcPr anchor="ctr"/>
                </a:tc>
              </a:tr>
              <a:tr h="288032">
                <a:tc>
                  <a:txBody>
                    <a:bodyPr/>
                    <a:lstStyle/>
                    <a:p>
                      <a:pPr algn="ctr"/>
                      <a:r>
                        <a:rPr lang="en-GB" sz="1600" dirty="0" smtClean="0"/>
                        <a:t>12</a:t>
                      </a:r>
                      <a:endParaRPr lang="en-GB" sz="1600" dirty="0"/>
                    </a:p>
                  </a:txBody>
                  <a:tcPr anchor="ctr"/>
                </a:tc>
                <a:tc>
                  <a:txBody>
                    <a:bodyPr/>
                    <a:lstStyle/>
                    <a:p>
                      <a:pPr algn="l"/>
                      <a:r>
                        <a:rPr lang="en-GB" dirty="0" smtClean="0"/>
                        <a:t>because</a:t>
                      </a:r>
                      <a:r>
                        <a:rPr lang="en-GB" baseline="0" dirty="0" smtClean="0"/>
                        <a:t> I would like</a:t>
                      </a:r>
                      <a:endParaRPr lang="en-GB" dirty="0"/>
                    </a:p>
                  </a:txBody>
                  <a:tcPr anchor="ctr"/>
                </a:tc>
                <a:tc>
                  <a:txBody>
                    <a:bodyPr/>
                    <a:lstStyle/>
                    <a:p>
                      <a:pPr algn="l" eaLnBrk="1" hangingPunct="1">
                        <a:spcBef>
                          <a:spcPct val="50000"/>
                        </a:spcBef>
                      </a:pPr>
                      <a:r>
                        <a:rPr lang="en-GB" sz="1800" dirty="0" err="1" smtClean="0"/>
                        <a:t>porque</a:t>
                      </a:r>
                      <a:r>
                        <a:rPr lang="en-GB" sz="1800" dirty="0" smtClean="0"/>
                        <a:t> me </a:t>
                      </a:r>
                      <a:r>
                        <a:rPr lang="en-GB" sz="1800" dirty="0" err="1" smtClean="0"/>
                        <a:t>gustaría</a:t>
                      </a:r>
                      <a:endParaRPr lang="en-GB" sz="1800" dirty="0"/>
                    </a:p>
                  </a:txBody>
                  <a:tcPr anchor="ctr"/>
                </a:tc>
              </a:tr>
              <a:tr h="288032">
                <a:tc>
                  <a:txBody>
                    <a:bodyPr/>
                    <a:lstStyle/>
                    <a:p>
                      <a:pPr algn="ctr"/>
                      <a:r>
                        <a:rPr lang="en-GB" sz="1600" dirty="0" smtClean="0"/>
                        <a:t>13</a:t>
                      </a:r>
                      <a:endParaRPr lang="en-GB" sz="1600" dirty="0"/>
                    </a:p>
                  </a:txBody>
                  <a:tcPr anchor="ctr"/>
                </a:tc>
                <a:tc>
                  <a:txBody>
                    <a:bodyPr/>
                    <a:lstStyle/>
                    <a:p>
                      <a:pPr algn="l"/>
                      <a:r>
                        <a:rPr lang="en-GB" dirty="0" smtClean="0"/>
                        <a:t>to have experience</a:t>
                      </a:r>
                      <a:endParaRPr lang="en-GB" dirty="0"/>
                    </a:p>
                  </a:txBody>
                  <a:tcPr anchor="ctr"/>
                </a:tc>
                <a:tc>
                  <a:txBody>
                    <a:bodyPr/>
                    <a:lstStyle/>
                    <a:p>
                      <a:pPr algn="l" eaLnBrk="1" hangingPunct="1">
                        <a:spcBef>
                          <a:spcPct val="50000"/>
                        </a:spcBef>
                      </a:pPr>
                      <a:r>
                        <a:rPr lang="en-GB" sz="1800" dirty="0" err="1" smtClean="0"/>
                        <a:t>tener</a:t>
                      </a:r>
                      <a:r>
                        <a:rPr lang="en-GB" sz="1800" dirty="0" smtClean="0"/>
                        <a:t> </a:t>
                      </a:r>
                      <a:r>
                        <a:rPr lang="en-GB" sz="1800" dirty="0" err="1" smtClean="0"/>
                        <a:t>experiencia</a:t>
                      </a:r>
                      <a:endParaRPr lang="en-GB" sz="1800" dirty="0"/>
                    </a:p>
                  </a:txBody>
                  <a:tcPr anchor="ctr"/>
                </a:tc>
              </a:tr>
              <a:tr h="288032">
                <a:tc>
                  <a:txBody>
                    <a:bodyPr/>
                    <a:lstStyle/>
                    <a:p>
                      <a:pPr algn="ctr"/>
                      <a:r>
                        <a:rPr lang="en-GB" sz="1600" dirty="0" smtClean="0"/>
                        <a:t>14</a:t>
                      </a:r>
                      <a:endParaRPr lang="en-GB" sz="1600" dirty="0"/>
                    </a:p>
                  </a:txBody>
                  <a:tcPr anchor="ctr"/>
                </a:tc>
                <a:tc>
                  <a:txBody>
                    <a:bodyPr/>
                    <a:lstStyle/>
                    <a:p>
                      <a:pPr algn="l"/>
                      <a:r>
                        <a:rPr lang="en-GB" dirty="0" smtClean="0"/>
                        <a:t>in</a:t>
                      </a:r>
                      <a:r>
                        <a:rPr lang="en-GB" baseline="0" dirty="0" smtClean="0"/>
                        <a:t> the service industry</a:t>
                      </a:r>
                      <a:endParaRPr lang="en-GB" dirty="0"/>
                    </a:p>
                  </a:txBody>
                  <a:tcPr anchor="ctr"/>
                </a:tc>
                <a:tc>
                  <a:txBody>
                    <a:bodyPr/>
                    <a:lstStyle/>
                    <a:p>
                      <a:pPr algn="l" eaLnBrk="1" hangingPunct="1">
                        <a:spcBef>
                          <a:spcPct val="50000"/>
                        </a:spcBef>
                      </a:pPr>
                      <a:r>
                        <a:rPr lang="en-GB" sz="1800" dirty="0" smtClean="0"/>
                        <a:t>en el sector </a:t>
                      </a:r>
                      <a:r>
                        <a:rPr lang="en-GB" sz="1800" dirty="0" err="1" smtClean="0"/>
                        <a:t>servicios</a:t>
                      </a:r>
                      <a:endParaRPr lang="en-GB" sz="1800" dirty="0"/>
                    </a:p>
                  </a:txBody>
                  <a:tcPr anchor="ctr"/>
                </a:tc>
              </a:tr>
              <a:tr h="288032">
                <a:tc>
                  <a:txBody>
                    <a:bodyPr/>
                    <a:lstStyle/>
                    <a:p>
                      <a:pPr algn="ctr"/>
                      <a:r>
                        <a:rPr lang="en-GB" sz="1600" dirty="0" smtClean="0"/>
                        <a:t>15</a:t>
                      </a:r>
                      <a:endParaRPr lang="en-GB" sz="1600" dirty="0"/>
                    </a:p>
                  </a:txBody>
                  <a:tcPr anchor="ctr"/>
                </a:tc>
                <a:tc>
                  <a:txBody>
                    <a:bodyPr/>
                    <a:lstStyle/>
                    <a:p>
                      <a:pPr algn="l"/>
                      <a:r>
                        <a:rPr lang="en-GB" dirty="0" smtClean="0"/>
                        <a:t>many</a:t>
                      </a:r>
                      <a:r>
                        <a:rPr lang="en-GB" baseline="0" dirty="0" smtClean="0"/>
                        <a:t> thanks - bye</a:t>
                      </a:r>
                      <a:endParaRPr lang="en-GB" dirty="0"/>
                    </a:p>
                  </a:txBody>
                  <a:tcPr anchor="ctr"/>
                </a:tc>
                <a:tc>
                  <a:txBody>
                    <a:bodyPr/>
                    <a:lstStyle/>
                    <a:p>
                      <a:pPr algn="l" eaLnBrk="1" hangingPunct="1">
                        <a:spcBef>
                          <a:spcPct val="50000"/>
                        </a:spcBef>
                      </a:pPr>
                      <a:r>
                        <a:rPr lang="en-GB" sz="1800" dirty="0" err="1" smtClean="0"/>
                        <a:t>Muchas</a:t>
                      </a:r>
                      <a:r>
                        <a:rPr lang="en-GB" sz="1800" dirty="0" smtClean="0"/>
                        <a:t> </a:t>
                      </a:r>
                      <a:r>
                        <a:rPr lang="en-GB" sz="1800" dirty="0" err="1" smtClean="0"/>
                        <a:t>gracias</a:t>
                      </a:r>
                      <a:r>
                        <a:rPr lang="en-GB" sz="1800" dirty="0" smtClean="0"/>
                        <a:t> – hasta </a:t>
                      </a:r>
                      <a:r>
                        <a:rPr lang="en-GB" sz="1800" dirty="0" err="1" smtClean="0"/>
                        <a:t>luego</a:t>
                      </a:r>
                      <a:endParaRPr lang="en-GB" sz="1800" dirty="0"/>
                    </a:p>
                  </a:txBody>
                  <a:tcPr anchor="ctr"/>
                </a:tc>
              </a:tr>
            </a:tbl>
          </a:graphicData>
        </a:graphic>
      </p:graphicFrame>
    </p:spTree>
    <p:extLst>
      <p:ext uri="{BB962C8B-B14F-4D97-AF65-F5344CB8AC3E}">
        <p14:creationId xmlns:p14="http://schemas.microsoft.com/office/powerpoint/2010/main" val="1941762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9438525"/>
              </p:ext>
            </p:extLst>
          </p:nvPr>
        </p:nvGraphicFramePr>
        <p:xfrm>
          <a:off x="251520" y="764704"/>
          <a:ext cx="8568954" cy="5556474"/>
        </p:xfrm>
        <a:graphic>
          <a:graphicData uri="http://schemas.openxmlformats.org/drawingml/2006/table">
            <a:tbl>
              <a:tblPr firstRow="1" bandRow="1">
                <a:tableStyleId>{5940675A-B579-460E-94D1-54222C63F5DA}</a:tableStyleId>
              </a:tblPr>
              <a:tblGrid>
                <a:gridCol w="846316"/>
                <a:gridCol w="3491056"/>
                <a:gridCol w="4231582"/>
              </a:tblGrid>
              <a:tr h="290832">
                <a:tc>
                  <a:txBody>
                    <a:bodyPr/>
                    <a:lstStyle/>
                    <a:p>
                      <a:pPr algn="ctr"/>
                      <a:r>
                        <a:rPr lang="en-GB" sz="1600" dirty="0" smtClean="0"/>
                        <a:t>1</a:t>
                      </a:r>
                      <a:endParaRPr lang="en-GB" sz="1600" dirty="0"/>
                    </a:p>
                  </a:txBody>
                  <a:tcPr anchor="ctr"/>
                </a:tc>
                <a:tc>
                  <a:txBody>
                    <a:bodyPr/>
                    <a:lstStyle/>
                    <a:p>
                      <a:pPr algn="l"/>
                      <a:r>
                        <a:rPr lang="en-GB" sz="1800" dirty="0" smtClean="0"/>
                        <a:t>hello		</a:t>
                      </a:r>
                      <a:endParaRPr lang="en-GB" dirty="0"/>
                    </a:p>
                  </a:txBody>
                  <a:tcPr anchor="ctr"/>
                </a:tc>
                <a:tc>
                  <a:txBody>
                    <a:bodyPr/>
                    <a:lstStyle/>
                    <a:p>
                      <a:pPr algn="l" eaLnBrk="1" hangingPunct="1">
                        <a:spcBef>
                          <a:spcPct val="50000"/>
                        </a:spcBef>
                      </a:pPr>
                      <a:r>
                        <a:rPr lang="en-GB" sz="1800" dirty="0" err="1" smtClean="0"/>
                        <a:t>buenos</a:t>
                      </a:r>
                      <a:r>
                        <a:rPr lang="en-GB" sz="1800" dirty="0" smtClean="0"/>
                        <a:t> </a:t>
                      </a:r>
                      <a:r>
                        <a:rPr lang="en-GB" sz="1800" dirty="0" err="1" smtClean="0"/>
                        <a:t>días</a:t>
                      </a:r>
                      <a:endParaRPr lang="en-GB" sz="1800" dirty="0"/>
                    </a:p>
                  </a:txBody>
                  <a:tcPr anchor="ctr"/>
                </a:tc>
              </a:tr>
              <a:tr h="290832">
                <a:tc>
                  <a:txBody>
                    <a:bodyPr/>
                    <a:lstStyle/>
                    <a:p>
                      <a:pPr algn="ctr"/>
                      <a:r>
                        <a:rPr lang="en-GB" sz="1600" dirty="0" smtClean="0"/>
                        <a:t>2</a:t>
                      </a:r>
                      <a:endParaRPr lang="en-GB" sz="1600" dirty="0"/>
                    </a:p>
                  </a:txBody>
                  <a:tcPr anchor="ctr"/>
                </a:tc>
                <a:tc>
                  <a:txBody>
                    <a:bodyPr/>
                    <a:lstStyle/>
                    <a:p>
                      <a:pPr algn="l"/>
                      <a:r>
                        <a:rPr lang="en-GB" sz="1800" dirty="0" smtClean="0"/>
                        <a:t>I am helpful</a:t>
                      </a:r>
                      <a:endParaRPr lang="en-GB" dirty="0"/>
                    </a:p>
                  </a:txBody>
                  <a:tcPr anchor="ctr"/>
                </a:tc>
                <a:tc>
                  <a:txBody>
                    <a:bodyPr/>
                    <a:lstStyle/>
                    <a:p>
                      <a:pPr algn="l"/>
                      <a:r>
                        <a:rPr lang="en-GB" sz="1800" dirty="0" smtClean="0"/>
                        <a:t>soy </a:t>
                      </a:r>
                      <a:r>
                        <a:rPr lang="en-GB" sz="1800" dirty="0" err="1" smtClean="0"/>
                        <a:t>servicial</a:t>
                      </a:r>
                      <a:endParaRPr lang="en-GB" dirty="0"/>
                    </a:p>
                  </a:txBody>
                  <a:tcPr anchor="ctr"/>
                </a:tc>
              </a:tr>
              <a:tr h="290832">
                <a:tc>
                  <a:txBody>
                    <a:bodyPr/>
                    <a:lstStyle/>
                    <a:p>
                      <a:pPr algn="ctr"/>
                      <a:r>
                        <a:rPr lang="en-GB" sz="1600" dirty="0" smtClean="0"/>
                        <a:t>3</a:t>
                      </a:r>
                      <a:endParaRPr lang="en-GB" sz="1600" dirty="0"/>
                    </a:p>
                  </a:txBody>
                  <a:tcPr anchor="ctr"/>
                </a:tc>
                <a:tc>
                  <a:txBody>
                    <a:bodyPr/>
                    <a:lstStyle/>
                    <a:p>
                      <a:pPr algn="l"/>
                      <a:r>
                        <a:rPr lang="en-GB" sz="1800" dirty="0" smtClean="0"/>
                        <a:t>I am</a:t>
                      </a:r>
                      <a:r>
                        <a:rPr lang="en-GB" sz="1800" baseline="0" dirty="0" smtClean="0"/>
                        <a:t> hard-working</a:t>
                      </a:r>
                      <a:endParaRPr lang="en-GB" dirty="0"/>
                    </a:p>
                  </a:txBody>
                  <a:tcPr anchor="ctr"/>
                </a:tc>
                <a:tc>
                  <a:txBody>
                    <a:bodyPr/>
                    <a:lstStyle/>
                    <a:p>
                      <a:pPr algn="l"/>
                      <a:r>
                        <a:rPr lang="en-GB" sz="1800" dirty="0" smtClean="0"/>
                        <a:t>soy </a:t>
                      </a:r>
                      <a:r>
                        <a:rPr lang="en-GB" sz="1800" dirty="0" err="1" smtClean="0"/>
                        <a:t>trabajador</a:t>
                      </a:r>
                      <a:r>
                        <a:rPr lang="en-GB" sz="1800" dirty="0" smtClean="0"/>
                        <a:t>/a</a:t>
                      </a:r>
                      <a:endParaRPr lang="en-GB" dirty="0"/>
                    </a:p>
                  </a:txBody>
                  <a:tcPr anchor="ctr"/>
                </a:tc>
              </a:tr>
              <a:tr h="2908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t>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I am responsible</a:t>
                      </a:r>
                      <a:endParaRPr lang="en-GB" dirty="0" smtClean="0"/>
                    </a:p>
                  </a:txBody>
                  <a:tcPr anchor="ctr"/>
                </a:tc>
                <a:tc>
                  <a:txBody>
                    <a:bodyPr/>
                    <a:lstStyle/>
                    <a:p>
                      <a:pPr algn="l" eaLnBrk="1" hangingPunct="1">
                        <a:spcBef>
                          <a:spcPct val="50000"/>
                        </a:spcBef>
                      </a:pPr>
                      <a:r>
                        <a:rPr lang="en-GB" sz="1800" dirty="0" smtClean="0"/>
                        <a:t>soy </a:t>
                      </a:r>
                      <a:r>
                        <a:rPr lang="en-GB" sz="1800" dirty="0" err="1" smtClean="0"/>
                        <a:t>responsable</a:t>
                      </a:r>
                      <a:endParaRPr lang="en-GB" sz="1800" dirty="0"/>
                    </a:p>
                  </a:txBody>
                  <a:tcPr anchor="ctr"/>
                </a:tc>
              </a:tr>
              <a:tr h="290832">
                <a:tc>
                  <a:txBody>
                    <a:bodyPr/>
                    <a:lstStyle/>
                    <a:p>
                      <a:pPr algn="ctr"/>
                      <a:r>
                        <a:rPr lang="en-GB" sz="1600" dirty="0" smtClean="0"/>
                        <a:t>5</a:t>
                      </a:r>
                      <a:endParaRPr lang="en-GB" sz="1600" dirty="0"/>
                    </a:p>
                  </a:txBody>
                  <a:tcPr anchor="ctr"/>
                </a:tc>
                <a:tc>
                  <a:txBody>
                    <a:bodyPr/>
                    <a:lstStyle/>
                    <a:p>
                      <a:pPr algn="l"/>
                      <a:r>
                        <a:rPr lang="en-GB" sz="1800" dirty="0" smtClean="0"/>
                        <a:t>Last year	</a:t>
                      </a:r>
                      <a:endParaRPr lang="en-GB" dirty="0"/>
                    </a:p>
                  </a:txBody>
                  <a:tcPr anchor="ctr"/>
                </a:tc>
                <a:tc>
                  <a:txBody>
                    <a:bodyPr/>
                    <a:lstStyle/>
                    <a:p>
                      <a:pPr algn="l" eaLnBrk="1" hangingPunct="1">
                        <a:spcBef>
                          <a:spcPct val="50000"/>
                        </a:spcBef>
                      </a:pPr>
                      <a:r>
                        <a:rPr lang="en-GB" sz="1800" dirty="0" smtClean="0"/>
                        <a:t>El </a:t>
                      </a:r>
                      <a:r>
                        <a:rPr lang="en-GB" sz="1800" dirty="0" err="1" smtClean="0"/>
                        <a:t>año</a:t>
                      </a:r>
                      <a:r>
                        <a:rPr lang="en-GB" sz="1800" dirty="0" smtClean="0"/>
                        <a:t> </a:t>
                      </a:r>
                      <a:r>
                        <a:rPr lang="en-GB" sz="1800" dirty="0" err="1" smtClean="0"/>
                        <a:t>pasado</a:t>
                      </a:r>
                      <a:endParaRPr lang="en-GB" sz="1800" dirty="0"/>
                    </a:p>
                  </a:txBody>
                  <a:tcPr anchor="ctr"/>
                </a:tc>
              </a:tr>
              <a:tr h="290832">
                <a:tc>
                  <a:txBody>
                    <a:bodyPr/>
                    <a:lstStyle/>
                    <a:p>
                      <a:pPr algn="ctr"/>
                      <a:r>
                        <a:rPr lang="en-GB" sz="1600" dirty="0" smtClean="0"/>
                        <a:t>6</a:t>
                      </a:r>
                      <a:endParaRPr lang="en-GB" sz="1600" dirty="0"/>
                    </a:p>
                  </a:txBody>
                  <a:tcPr anchor="ctr"/>
                </a:tc>
                <a:tc>
                  <a:txBody>
                    <a:bodyPr/>
                    <a:lstStyle/>
                    <a:p>
                      <a:pPr algn="l"/>
                      <a:r>
                        <a:rPr lang="en-GB" sz="1800" dirty="0" smtClean="0"/>
                        <a:t>I did</a:t>
                      </a:r>
                      <a:r>
                        <a:rPr lang="en-GB" sz="1800" baseline="0" dirty="0" smtClean="0"/>
                        <a:t> work experience</a:t>
                      </a:r>
                      <a:endParaRPr lang="en-GB" dirty="0"/>
                    </a:p>
                  </a:txBody>
                  <a:tcPr anchor="ctr"/>
                </a:tc>
                <a:tc>
                  <a:txBody>
                    <a:bodyPr/>
                    <a:lstStyle/>
                    <a:p>
                      <a:pPr algn="l" eaLnBrk="1" hangingPunct="1">
                        <a:spcBef>
                          <a:spcPct val="50000"/>
                        </a:spcBef>
                      </a:pPr>
                      <a:r>
                        <a:rPr lang="en-GB" sz="1800" dirty="0" err="1" smtClean="0"/>
                        <a:t>hice</a:t>
                      </a:r>
                      <a:r>
                        <a:rPr lang="en-GB" sz="1800" dirty="0" smtClean="0"/>
                        <a:t> </a:t>
                      </a:r>
                      <a:r>
                        <a:rPr lang="en-GB" sz="1800" dirty="0" err="1" smtClean="0"/>
                        <a:t>prácticas</a:t>
                      </a:r>
                      <a:endParaRPr lang="en-GB" sz="1800" dirty="0"/>
                    </a:p>
                  </a:txBody>
                  <a:tcPr anchor="ctr"/>
                </a:tc>
              </a:tr>
              <a:tr h="313573">
                <a:tc>
                  <a:txBody>
                    <a:bodyPr/>
                    <a:lstStyle/>
                    <a:p>
                      <a:pPr algn="ctr"/>
                      <a:r>
                        <a:rPr lang="en-GB" sz="1600" dirty="0" smtClean="0"/>
                        <a:t>7</a:t>
                      </a:r>
                      <a:endParaRPr lang="en-GB" sz="1600" dirty="0"/>
                    </a:p>
                  </a:txBody>
                  <a:tcPr anchor="ctr"/>
                </a:tc>
                <a:tc>
                  <a:txBody>
                    <a:bodyPr/>
                    <a:lstStyle/>
                    <a:p>
                      <a:pPr algn="l"/>
                      <a:r>
                        <a:rPr lang="en-GB" sz="1800" dirty="0" smtClean="0"/>
                        <a:t>in</a:t>
                      </a:r>
                      <a:r>
                        <a:rPr lang="en-GB" sz="1800" baseline="0" dirty="0" smtClean="0"/>
                        <a:t> a hotel in Cambridge</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smtClean="0"/>
                        <a:t>en un hotel en Cambridge</a:t>
                      </a:r>
                    </a:p>
                  </a:txBody>
                  <a:tcPr anchor="ctr"/>
                </a:tc>
              </a:tr>
              <a:tr h="400797">
                <a:tc>
                  <a:txBody>
                    <a:bodyPr/>
                    <a:lstStyle/>
                    <a:p>
                      <a:pPr algn="ctr"/>
                      <a:r>
                        <a:rPr lang="en-GB" sz="1600" dirty="0" smtClean="0"/>
                        <a:t>8</a:t>
                      </a:r>
                      <a:endParaRPr lang="en-GB" sz="1600" dirty="0"/>
                    </a:p>
                  </a:txBody>
                  <a:tcPr anchor="ctr"/>
                </a:tc>
                <a:tc>
                  <a:txBody>
                    <a:bodyPr/>
                    <a:lstStyle/>
                    <a:p>
                      <a:pPr algn="l"/>
                      <a:r>
                        <a:rPr lang="en-GB" sz="1800" dirty="0" smtClean="0"/>
                        <a:t>I worked</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err="1" smtClean="0"/>
                        <a:t>Trabajé</a:t>
                      </a:r>
                      <a:endParaRPr lang="en-GB" sz="1800" dirty="0" smtClean="0"/>
                    </a:p>
                  </a:txBody>
                  <a:tcPr anchor="ctr"/>
                </a:tc>
              </a:tr>
              <a:tr h="290832">
                <a:tc>
                  <a:txBody>
                    <a:bodyPr/>
                    <a:lstStyle/>
                    <a:p>
                      <a:pPr algn="ctr"/>
                      <a:r>
                        <a:rPr lang="en-GB" sz="1600" dirty="0" smtClean="0"/>
                        <a:t>9</a:t>
                      </a:r>
                      <a:endParaRPr lang="en-GB" sz="1600" dirty="0"/>
                    </a:p>
                  </a:txBody>
                  <a:tcPr anchor="ctr"/>
                </a:tc>
                <a:tc>
                  <a:txBody>
                    <a:bodyPr/>
                    <a:lstStyle/>
                    <a:p>
                      <a:pPr algn="l"/>
                      <a:r>
                        <a:rPr lang="en-GB" sz="1800" dirty="0" smtClean="0"/>
                        <a:t>in</a:t>
                      </a:r>
                      <a:r>
                        <a:rPr lang="en-GB" sz="1800" baseline="0" dirty="0" smtClean="0"/>
                        <a:t> the reception </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smtClean="0"/>
                        <a:t>en la </a:t>
                      </a:r>
                      <a:r>
                        <a:rPr lang="en-GB" sz="1800" dirty="0" err="1" smtClean="0"/>
                        <a:t>recepción</a:t>
                      </a:r>
                      <a:endParaRPr lang="en-GB" sz="1800" dirty="0" smtClean="0"/>
                    </a:p>
                  </a:txBody>
                  <a:tcPr anchor="ctr"/>
                </a:tc>
              </a:tr>
              <a:tr h="400797">
                <a:tc>
                  <a:txBody>
                    <a:bodyPr/>
                    <a:lstStyle/>
                    <a:p>
                      <a:pPr algn="ctr"/>
                      <a:r>
                        <a:rPr lang="en-GB" sz="1600" dirty="0" smtClean="0"/>
                        <a:t>10</a:t>
                      </a:r>
                      <a:endParaRPr lang="en-GB" sz="1600" dirty="0"/>
                    </a:p>
                  </a:txBody>
                  <a:tcPr anchor="ctr"/>
                </a:tc>
                <a:tc>
                  <a:txBody>
                    <a:bodyPr/>
                    <a:lstStyle/>
                    <a:p>
                      <a:pPr algn="l"/>
                      <a:r>
                        <a:rPr lang="en-GB" sz="1800" dirty="0" smtClean="0"/>
                        <a:t>I helped</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err="1" smtClean="0"/>
                        <a:t>Ayudé</a:t>
                      </a:r>
                      <a:endParaRPr lang="en-GB" sz="1800" dirty="0" smtClean="0"/>
                    </a:p>
                  </a:txBody>
                  <a:tcPr anchor="ctr"/>
                </a:tc>
              </a:tr>
              <a:tr h="290832">
                <a:tc>
                  <a:txBody>
                    <a:bodyPr/>
                    <a:lstStyle/>
                    <a:p>
                      <a:pPr algn="ctr"/>
                      <a:r>
                        <a:rPr lang="en-GB" sz="1600" dirty="0" smtClean="0"/>
                        <a:t>11</a:t>
                      </a:r>
                      <a:endParaRPr lang="en-GB" sz="1600" dirty="0"/>
                    </a:p>
                  </a:txBody>
                  <a:tcPr anchor="ctr"/>
                </a:tc>
                <a:tc>
                  <a:txBody>
                    <a:bodyPr/>
                    <a:lstStyle/>
                    <a:p>
                      <a:pPr algn="l"/>
                      <a:r>
                        <a:rPr lang="en-GB" dirty="0" smtClean="0"/>
                        <a:t>in the kitchen</a:t>
                      </a:r>
                      <a:endParaRPr lang="en-GB" dirty="0"/>
                    </a:p>
                  </a:txBody>
                  <a:tcPr anchor="ctr"/>
                </a:tc>
                <a:tc>
                  <a:txBody>
                    <a:bodyPr/>
                    <a:lstStyle/>
                    <a:p>
                      <a:pPr algn="l" eaLnBrk="1" hangingPunct="1">
                        <a:spcBef>
                          <a:spcPct val="50000"/>
                        </a:spcBef>
                      </a:pPr>
                      <a:r>
                        <a:rPr lang="en-GB" sz="1800" dirty="0" smtClean="0"/>
                        <a:t>en la </a:t>
                      </a:r>
                      <a:r>
                        <a:rPr lang="en-GB" sz="1800" dirty="0" err="1" smtClean="0"/>
                        <a:t>cocina</a:t>
                      </a:r>
                      <a:endParaRPr lang="en-GB" sz="1800" dirty="0"/>
                    </a:p>
                  </a:txBody>
                  <a:tcPr anchor="ctr"/>
                </a:tc>
              </a:tr>
              <a:tr h="290832">
                <a:tc>
                  <a:txBody>
                    <a:bodyPr/>
                    <a:lstStyle/>
                    <a:p>
                      <a:pPr algn="ctr"/>
                      <a:r>
                        <a:rPr lang="en-GB" sz="1600" dirty="0" smtClean="0"/>
                        <a:t>12</a:t>
                      </a:r>
                      <a:endParaRPr lang="en-GB" sz="1600" dirty="0"/>
                    </a:p>
                  </a:txBody>
                  <a:tcPr anchor="ctr"/>
                </a:tc>
                <a:tc>
                  <a:txBody>
                    <a:bodyPr/>
                    <a:lstStyle/>
                    <a:p>
                      <a:pPr algn="l"/>
                      <a:r>
                        <a:rPr lang="en-GB" dirty="0" smtClean="0"/>
                        <a:t>I will be available</a:t>
                      </a:r>
                      <a:endParaRPr lang="en-GB" dirty="0"/>
                    </a:p>
                  </a:txBody>
                  <a:tcPr anchor="ctr"/>
                </a:tc>
                <a:tc>
                  <a:txBody>
                    <a:bodyPr/>
                    <a:lstStyle/>
                    <a:p>
                      <a:pPr algn="l" eaLnBrk="1" hangingPunct="1">
                        <a:spcBef>
                          <a:spcPct val="50000"/>
                        </a:spcBef>
                      </a:pPr>
                      <a:r>
                        <a:rPr lang="en-GB" sz="1800" dirty="0" err="1" smtClean="0"/>
                        <a:t>Estaré</a:t>
                      </a:r>
                      <a:r>
                        <a:rPr lang="en-GB" sz="1800" dirty="0" smtClean="0"/>
                        <a:t> </a:t>
                      </a:r>
                      <a:r>
                        <a:rPr lang="en-GB" sz="1800" dirty="0" err="1" smtClean="0"/>
                        <a:t>disponible</a:t>
                      </a:r>
                      <a:endParaRPr lang="en-GB" sz="1800" dirty="0"/>
                    </a:p>
                  </a:txBody>
                  <a:tcPr anchor="ctr"/>
                </a:tc>
              </a:tr>
              <a:tr h="290832">
                <a:tc>
                  <a:txBody>
                    <a:bodyPr/>
                    <a:lstStyle/>
                    <a:p>
                      <a:pPr algn="ctr"/>
                      <a:r>
                        <a:rPr lang="en-GB" sz="1600" dirty="0" smtClean="0"/>
                        <a:t>13</a:t>
                      </a:r>
                      <a:endParaRPr lang="en-GB" sz="1600" dirty="0"/>
                    </a:p>
                  </a:txBody>
                  <a:tcPr anchor="ctr"/>
                </a:tc>
                <a:tc>
                  <a:txBody>
                    <a:bodyPr/>
                    <a:lstStyle/>
                    <a:p>
                      <a:pPr algn="l"/>
                      <a:r>
                        <a:rPr lang="en-GB" dirty="0" smtClean="0"/>
                        <a:t>from</a:t>
                      </a:r>
                      <a:r>
                        <a:rPr lang="en-GB" baseline="0" dirty="0" smtClean="0"/>
                        <a:t> the 5th</a:t>
                      </a:r>
                      <a:endParaRPr lang="en-GB" dirty="0"/>
                    </a:p>
                  </a:txBody>
                  <a:tcPr anchor="ctr"/>
                </a:tc>
                <a:tc>
                  <a:txBody>
                    <a:bodyPr/>
                    <a:lstStyle/>
                    <a:p>
                      <a:pPr algn="l" eaLnBrk="1" hangingPunct="1">
                        <a:spcBef>
                          <a:spcPct val="50000"/>
                        </a:spcBef>
                      </a:pPr>
                      <a:r>
                        <a:rPr lang="en-GB" sz="1800" dirty="0" smtClean="0"/>
                        <a:t>del </a:t>
                      </a:r>
                      <a:r>
                        <a:rPr lang="en-GB" sz="1800" dirty="0" err="1" smtClean="0"/>
                        <a:t>cinco</a:t>
                      </a:r>
                      <a:endParaRPr lang="en-GB" sz="1800" dirty="0"/>
                    </a:p>
                  </a:txBody>
                  <a:tcPr anchor="ctr"/>
                </a:tc>
              </a:tr>
              <a:tr h="290832">
                <a:tc>
                  <a:txBody>
                    <a:bodyPr/>
                    <a:lstStyle/>
                    <a:p>
                      <a:pPr algn="ctr"/>
                      <a:r>
                        <a:rPr lang="en-GB" sz="1600" dirty="0" smtClean="0"/>
                        <a:t>14</a:t>
                      </a:r>
                      <a:endParaRPr lang="en-GB" sz="1600" dirty="0"/>
                    </a:p>
                  </a:txBody>
                  <a:tcPr anchor="ctr"/>
                </a:tc>
                <a:tc>
                  <a:txBody>
                    <a:bodyPr/>
                    <a:lstStyle/>
                    <a:p>
                      <a:pPr algn="l"/>
                      <a:r>
                        <a:rPr lang="en-GB" dirty="0" smtClean="0"/>
                        <a:t>al 31</a:t>
                      </a:r>
                      <a:r>
                        <a:rPr lang="en-GB" baseline="30000" dirty="0" smtClean="0"/>
                        <a:t>st</a:t>
                      </a:r>
                      <a:r>
                        <a:rPr lang="en-GB" dirty="0" smtClean="0"/>
                        <a:t> August</a:t>
                      </a:r>
                      <a:endParaRPr lang="en-GB" dirty="0"/>
                    </a:p>
                  </a:txBody>
                  <a:tcPr anchor="ctr"/>
                </a:tc>
                <a:tc>
                  <a:txBody>
                    <a:bodyPr/>
                    <a:lstStyle/>
                    <a:p>
                      <a:pPr algn="l" eaLnBrk="1" hangingPunct="1">
                        <a:spcBef>
                          <a:spcPct val="50000"/>
                        </a:spcBef>
                      </a:pPr>
                      <a:r>
                        <a:rPr lang="en-GB" sz="1800" dirty="0" smtClean="0"/>
                        <a:t>al </a:t>
                      </a:r>
                      <a:r>
                        <a:rPr lang="en-GB" sz="1800" dirty="0" err="1" smtClean="0"/>
                        <a:t>treinta</a:t>
                      </a:r>
                      <a:r>
                        <a:rPr lang="en-GB" sz="1800" dirty="0" smtClean="0"/>
                        <a:t> y </a:t>
                      </a:r>
                      <a:r>
                        <a:rPr lang="en-GB" sz="1800" dirty="0" err="1" smtClean="0"/>
                        <a:t>uno</a:t>
                      </a:r>
                      <a:r>
                        <a:rPr lang="en-GB" sz="1800" dirty="0" smtClean="0"/>
                        <a:t> </a:t>
                      </a:r>
                      <a:r>
                        <a:rPr lang="en-GB" sz="1800" b="1" dirty="0" smtClean="0"/>
                        <a:t>de</a:t>
                      </a:r>
                      <a:r>
                        <a:rPr lang="en-GB" sz="1800" dirty="0" smtClean="0"/>
                        <a:t> </a:t>
                      </a:r>
                      <a:r>
                        <a:rPr lang="en-GB" sz="1800" dirty="0" err="1" smtClean="0"/>
                        <a:t>agosto</a:t>
                      </a:r>
                      <a:endParaRPr lang="en-GB" sz="1800" dirty="0"/>
                    </a:p>
                  </a:txBody>
                  <a:tcPr anchor="ctr"/>
                </a:tc>
              </a:tr>
              <a:tr h="290832">
                <a:tc>
                  <a:txBody>
                    <a:bodyPr/>
                    <a:lstStyle/>
                    <a:p>
                      <a:pPr algn="ctr"/>
                      <a:r>
                        <a:rPr lang="en-GB" sz="1600" dirty="0" smtClean="0"/>
                        <a:t>15</a:t>
                      </a:r>
                      <a:endParaRPr lang="en-GB" sz="1600" dirty="0"/>
                    </a:p>
                  </a:txBody>
                  <a:tcPr anchor="ctr"/>
                </a:tc>
                <a:tc>
                  <a:txBody>
                    <a:bodyPr/>
                    <a:lstStyle/>
                    <a:p>
                      <a:pPr algn="l"/>
                      <a:r>
                        <a:rPr lang="en-GB" dirty="0" smtClean="0"/>
                        <a:t>Can I stay in the hotel?</a:t>
                      </a:r>
                      <a:endParaRPr lang="en-GB" dirty="0"/>
                    </a:p>
                  </a:txBody>
                  <a:tcPr anchor="ctr"/>
                </a:tc>
                <a:tc>
                  <a:txBody>
                    <a:bodyPr/>
                    <a:lstStyle/>
                    <a:p>
                      <a:pPr algn="l" eaLnBrk="1" hangingPunct="1">
                        <a:spcBef>
                          <a:spcPct val="50000"/>
                        </a:spcBef>
                      </a:pPr>
                      <a:r>
                        <a:rPr lang="en-GB" sz="1800" dirty="0" err="1" smtClean="0"/>
                        <a:t>Puedo</a:t>
                      </a:r>
                      <a:r>
                        <a:rPr lang="en-GB" sz="1800" dirty="0" smtClean="0"/>
                        <a:t> </a:t>
                      </a:r>
                      <a:r>
                        <a:rPr lang="en-GB" sz="1800" dirty="0" err="1" smtClean="0"/>
                        <a:t>quedarme</a:t>
                      </a:r>
                      <a:r>
                        <a:rPr lang="en-GB" sz="1800" dirty="0" smtClean="0"/>
                        <a:t> en el hotel?</a:t>
                      </a:r>
                      <a:endParaRPr lang="en-GB" sz="1800" dirty="0"/>
                    </a:p>
                  </a:txBody>
                  <a:tcPr anchor="ctr"/>
                </a:tc>
              </a:tr>
            </a:tbl>
          </a:graphicData>
        </a:graphic>
      </p:graphicFrame>
    </p:spTree>
    <p:extLst>
      <p:ext uri="{BB962C8B-B14F-4D97-AF65-F5344CB8AC3E}">
        <p14:creationId xmlns:p14="http://schemas.microsoft.com/office/powerpoint/2010/main" val="9890428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49278202"/>
              </p:ext>
            </p:extLst>
          </p:nvPr>
        </p:nvGraphicFramePr>
        <p:xfrm>
          <a:off x="107504" y="1052736"/>
          <a:ext cx="4248471" cy="5486400"/>
        </p:xfrm>
        <a:graphic>
          <a:graphicData uri="http://schemas.openxmlformats.org/drawingml/2006/table">
            <a:tbl>
              <a:tblPr firstRow="1" bandRow="1">
                <a:tableStyleId>{5940675A-B579-460E-94D1-54222C63F5DA}</a:tableStyleId>
              </a:tblPr>
              <a:tblGrid>
                <a:gridCol w="393410"/>
                <a:gridCol w="2484708"/>
                <a:gridCol w="325648"/>
                <a:gridCol w="348235"/>
                <a:gridCol w="348235"/>
                <a:gridCol w="348235"/>
              </a:tblGrid>
              <a:tr h="257504">
                <a:tc>
                  <a:txBody>
                    <a:bodyPr/>
                    <a:lstStyle/>
                    <a:p>
                      <a:pPr algn="ctr"/>
                      <a:r>
                        <a:rPr lang="en-GB" sz="1600" dirty="0" smtClean="0"/>
                        <a:t>1</a:t>
                      </a:r>
                      <a:endParaRPr lang="en-GB" sz="1600" dirty="0"/>
                    </a:p>
                  </a:txBody>
                  <a:tcPr anchor="ctr"/>
                </a:tc>
                <a:tc>
                  <a:txBody>
                    <a:bodyPr/>
                    <a:lstStyle/>
                    <a:p>
                      <a:pPr algn="l"/>
                      <a:r>
                        <a:rPr lang="en-GB" sz="1800" dirty="0" smtClean="0"/>
                        <a:t>hello		</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2</a:t>
                      </a:r>
                      <a:endParaRPr lang="en-GB" sz="1600" dirty="0"/>
                    </a:p>
                  </a:txBody>
                  <a:tcPr anchor="ctr"/>
                </a:tc>
                <a:tc>
                  <a:txBody>
                    <a:bodyPr/>
                    <a:lstStyle/>
                    <a:p>
                      <a:pPr algn="l"/>
                      <a:r>
                        <a:rPr lang="en-GB" sz="1800" dirty="0" smtClean="0"/>
                        <a:t>I am helpful</a:t>
                      </a:r>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r>
              <a:tr h="257504">
                <a:tc>
                  <a:txBody>
                    <a:bodyPr/>
                    <a:lstStyle/>
                    <a:p>
                      <a:pPr algn="ctr"/>
                      <a:r>
                        <a:rPr lang="en-GB" sz="1600" dirty="0" smtClean="0"/>
                        <a:t>3</a:t>
                      </a:r>
                      <a:endParaRPr lang="en-GB" sz="1600" dirty="0"/>
                    </a:p>
                  </a:txBody>
                  <a:tcPr anchor="ctr"/>
                </a:tc>
                <a:tc>
                  <a:txBody>
                    <a:bodyPr/>
                    <a:lstStyle/>
                    <a:p>
                      <a:pPr algn="l"/>
                      <a:r>
                        <a:rPr lang="en-GB" sz="1800" dirty="0" smtClean="0"/>
                        <a:t>I am</a:t>
                      </a:r>
                      <a:r>
                        <a:rPr lang="en-GB" sz="1800" baseline="0" dirty="0" smtClean="0"/>
                        <a:t> hard-working</a:t>
                      </a:r>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r>
              <a:tr h="257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t>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I am responsible</a:t>
                      </a:r>
                      <a:endParaRPr lang="en-GB" dirty="0" smtClean="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5</a:t>
                      </a:r>
                      <a:endParaRPr lang="en-GB" sz="1600" dirty="0"/>
                    </a:p>
                  </a:txBody>
                  <a:tcPr anchor="ctr"/>
                </a:tc>
                <a:tc>
                  <a:txBody>
                    <a:bodyPr/>
                    <a:lstStyle/>
                    <a:p>
                      <a:pPr algn="l"/>
                      <a:r>
                        <a:rPr lang="en-GB" sz="1800" dirty="0" smtClean="0"/>
                        <a:t>Last year	</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6</a:t>
                      </a:r>
                      <a:endParaRPr lang="en-GB" sz="1600" dirty="0"/>
                    </a:p>
                  </a:txBody>
                  <a:tcPr anchor="ctr"/>
                </a:tc>
                <a:tc>
                  <a:txBody>
                    <a:bodyPr/>
                    <a:lstStyle/>
                    <a:p>
                      <a:pPr algn="l"/>
                      <a:r>
                        <a:rPr lang="en-GB" sz="1800" dirty="0" smtClean="0"/>
                        <a:t>I did</a:t>
                      </a:r>
                      <a:r>
                        <a:rPr lang="en-GB" sz="1800" baseline="0" dirty="0" smtClean="0"/>
                        <a:t> work experience</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72013">
                <a:tc>
                  <a:txBody>
                    <a:bodyPr/>
                    <a:lstStyle/>
                    <a:p>
                      <a:pPr algn="ctr"/>
                      <a:r>
                        <a:rPr lang="en-GB" sz="1600" dirty="0" smtClean="0"/>
                        <a:t>7</a:t>
                      </a:r>
                      <a:endParaRPr lang="en-GB" sz="1600" dirty="0"/>
                    </a:p>
                  </a:txBody>
                  <a:tcPr anchor="ctr"/>
                </a:tc>
                <a:tc>
                  <a:txBody>
                    <a:bodyPr/>
                    <a:lstStyle/>
                    <a:p>
                      <a:pPr algn="l"/>
                      <a:r>
                        <a:rPr lang="en-GB" sz="1800" dirty="0" smtClean="0"/>
                        <a:t>in</a:t>
                      </a:r>
                      <a:r>
                        <a:rPr lang="en-GB" sz="1800" baseline="0" dirty="0" smtClean="0"/>
                        <a:t> a hotel in Cambridge</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8</a:t>
                      </a:r>
                      <a:endParaRPr lang="en-GB" sz="1600" dirty="0"/>
                    </a:p>
                  </a:txBody>
                  <a:tcPr anchor="ctr"/>
                </a:tc>
                <a:tc>
                  <a:txBody>
                    <a:bodyPr/>
                    <a:lstStyle/>
                    <a:p>
                      <a:pPr algn="l"/>
                      <a:r>
                        <a:rPr lang="en-GB" sz="1800" dirty="0" smtClean="0"/>
                        <a:t>I worked</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9</a:t>
                      </a:r>
                      <a:endParaRPr lang="en-GB" sz="1600" dirty="0"/>
                    </a:p>
                  </a:txBody>
                  <a:tcPr anchor="ctr"/>
                </a:tc>
                <a:tc>
                  <a:txBody>
                    <a:bodyPr/>
                    <a:lstStyle/>
                    <a:p>
                      <a:pPr algn="l"/>
                      <a:r>
                        <a:rPr lang="en-GB" sz="1800" dirty="0" smtClean="0"/>
                        <a:t>in</a:t>
                      </a:r>
                      <a:r>
                        <a:rPr lang="en-GB" sz="1800" baseline="0" dirty="0" smtClean="0"/>
                        <a:t> the reception </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10</a:t>
                      </a:r>
                      <a:endParaRPr lang="en-GB" sz="1600" dirty="0"/>
                    </a:p>
                  </a:txBody>
                  <a:tcPr anchor="ctr"/>
                </a:tc>
                <a:tc>
                  <a:txBody>
                    <a:bodyPr/>
                    <a:lstStyle/>
                    <a:p>
                      <a:pPr algn="l"/>
                      <a:r>
                        <a:rPr lang="en-GB" sz="1800" dirty="0" smtClean="0"/>
                        <a:t>I helped</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11</a:t>
                      </a:r>
                      <a:endParaRPr lang="en-GB" sz="1600" dirty="0"/>
                    </a:p>
                  </a:txBody>
                  <a:tcPr anchor="ctr"/>
                </a:tc>
                <a:tc>
                  <a:txBody>
                    <a:bodyPr/>
                    <a:lstStyle/>
                    <a:p>
                      <a:pPr algn="l"/>
                      <a:r>
                        <a:rPr lang="en-GB" dirty="0" smtClean="0"/>
                        <a:t>in the kitchen</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12</a:t>
                      </a:r>
                      <a:endParaRPr lang="en-GB" sz="1600" dirty="0"/>
                    </a:p>
                  </a:txBody>
                  <a:tcPr anchor="ctr"/>
                </a:tc>
                <a:tc>
                  <a:txBody>
                    <a:bodyPr/>
                    <a:lstStyle/>
                    <a:p>
                      <a:pPr algn="l"/>
                      <a:r>
                        <a:rPr lang="en-GB" dirty="0" smtClean="0"/>
                        <a:t>I will be available</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13</a:t>
                      </a:r>
                      <a:endParaRPr lang="en-GB" sz="1600" dirty="0"/>
                    </a:p>
                  </a:txBody>
                  <a:tcPr anchor="ctr"/>
                </a:tc>
                <a:tc>
                  <a:txBody>
                    <a:bodyPr/>
                    <a:lstStyle/>
                    <a:p>
                      <a:pPr algn="l"/>
                      <a:r>
                        <a:rPr lang="en-GB" dirty="0" smtClean="0"/>
                        <a:t>from</a:t>
                      </a:r>
                      <a:r>
                        <a:rPr lang="en-GB" baseline="0" dirty="0" smtClean="0"/>
                        <a:t> the 5th</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14</a:t>
                      </a:r>
                      <a:endParaRPr lang="en-GB" sz="1600" dirty="0"/>
                    </a:p>
                  </a:txBody>
                  <a:tcPr anchor="ctr"/>
                </a:tc>
                <a:tc>
                  <a:txBody>
                    <a:bodyPr/>
                    <a:lstStyle/>
                    <a:p>
                      <a:pPr algn="l"/>
                      <a:r>
                        <a:rPr lang="en-GB" dirty="0" smtClean="0"/>
                        <a:t>al 31</a:t>
                      </a:r>
                      <a:r>
                        <a:rPr lang="en-GB" baseline="30000" dirty="0" smtClean="0"/>
                        <a:t>st</a:t>
                      </a:r>
                      <a:r>
                        <a:rPr lang="en-GB" dirty="0" smtClean="0"/>
                        <a:t> August</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15</a:t>
                      </a:r>
                      <a:endParaRPr lang="en-GB" sz="1600" dirty="0"/>
                    </a:p>
                  </a:txBody>
                  <a:tcPr anchor="ctr"/>
                </a:tc>
                <a:tc>
                  <a:txBody>
                    <a:bodyPr/>
                    <a:lstStyle/>
                    <a:p>
                      <a:pPr algn="l"/>
                      <a:r>
                        <a:rPr lang="en-GB" dirty="0" smtClean="0"/>
                        <a:t>Can I stay in the hotel?</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98070482"/>
              </p:ext>
            </p:extLst>
          </p:nvPr>
        </p:nvGraphicFramePr>
        <p:xfrm>
          <a:off x="4716016" y="1052736"/>
          <a:ext cx="4248471" cy="5486400"/>
        </p:xfrm>
        <a:graphic>
          <a:graphicData uri="http://schemas.openxmlformats.org/drawingml/2006/table">
            <a:tbl>
              <a:tblPr firstRow="1" bandRow="1">
                <a:tableStyleId>{5940675A-B579-460E-94D1-54222C63F5DA}</a:tableStyleId>
              </a:tblPr>
              <a:tblGrid>
                <a:gridCol w="393410"/>
                <a:gridCol w="2484708"/>
                <a:gridCol w="325648"/>
                <a:gridCol w="348235"/>
                <a:gridCol w="348235"/>
                <a:gridCol w="348235"/>
              </a:tblGrid>
              <a:tr h="257504">
                <a:tc>
                  <a:txBody>
                    <a:bodyPr/>
                    <a:lstStyle/>
                    <a:p>
                      <a:pPr algn="ctr"/>
                      <a:r>
                        <a:rPr lang="en-GB" sz="1600" dirty="0" smtClean="0"/>
                        <a:t>1</a:t>
                      </a:r>
                      <a:endParaRPr lang="en-GB" sz="1600" dirty="0"/>
                    </a:p>
                  </a:txBody>
                  <a:tcPr anchor="ctr"/>
                </a:tc>
                <a:tc>
                  <a:txBody>
                    <a:bodyPr/>
                    <a:lstStyle/>
                    <a:p>
                      <a:pPr algn="l"/>
                      <a:r>
                        <a:rPr lang="en-GB" sz="1800" dirty="0" smtClean="0"/>
                        <a:t>hello		</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2</a:t>
                      </a:r>
                      <a:endParaRPr lang="en-GB" sz="1600" dirty="0"/>
                    </a:p>
                  </a:txBody>
                  <a:tcPr anchor="ctr"/>
                </a:tc>
                <a:tc>
                  <a:txBody>
                    <a:bodyPr/>
                    <a:lstStyle/>
                    <a:p>
                      <a:pPr algn="l"/>
                      <a:r>
                        <a:rPr lang="en-GB" sz="1800" dirty="0" smtClean="0"/>
                        <a:t>I am helpful</a:t>
                      </a:r>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r>
              <a:tr h="257504">
                <a:tc>
                  <a:txBody>
                    <a:bodyPr/>
                    <a:lstStyle/>
                    <a:p>
                      <a:pPr algn="ctr"/>
                      <a:r>
                        <a:rPr lang="en-GB" sz="1600" dirty="0" smtClean="0"/>
                        <a:t>3</a:t>
                      </a:r>
                      <a:endParaRPr lang="en-GB" sz="1600" dirty="0"/>
                    </a:p>
                  </a:txBody>
                  <a:tcPr anchor="ctr"/>
                </a:tc>
                <a:tc>
                  <a:txBody>
                    <a:bodyPr/>
                    <a:lstStyle/>
                    <a:p>
                      <a:pPr algn="l"/>
                      <a:r>
                        <a:rPr lang="en-GB" sz="1800" dirty="0" smtClean="0"/>
                        <a:t>I am</a:t>
                      </a:r>
                      <a:r>
                        <a:rPr lang="en-GB" sz="1800" baseline="0" dirty="0" smtClean="0"/>
                        <a:t> hard-working</a:t>
                      </a:r>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r>
              <a:tr h="257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t>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I am responsible</a:t>
                      </a:r>
                      <a:endParaRPr lang="en-GB" dirty="0" smtClean="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5</a:t>
                      </a:r>
                      <a:endParaRPr lang="en-GB" sz="1600" dirty="0"/>
                    </a:p>
                  </a:txBody>
                  <a:tcPr anchor="ctr"/>
                </a:tc>
                <a:tc>
                  <a:txBody>
                    <a:bodyPr/>
                    <a:lstStyle/>
                    <a:p>
                      <a:pPr algn="l"/>
                      <a:r>
                        <a:rPr lang="en-GB" sz="1800" dirty="0" smtClean="0"/>
                        <a:t>Last year	</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6</a:t>
                      </a:r>
                      <a:endParaRPr lang="en-GB" sz="1600" dirty="0"/>
                    </a:p>
                  </a:txBody>
                  <a:tcPr anchor="ctr"/>
                </a:tc>
                <a:tc>
                  <a:txBody>
                    <a:bodyPr/>
                    <a:lstStyle/>
                    <a:p>
                      <a:pPr algn="l"/>
                      <a:r>
                        <a:rPr lang="en-GB" sz="1800" dirty="0" smtClean="0"/>
                        <a:t>I did</a:t>
                      </a:r>
                      <a:r>
                        <a:rPr lang="en-GB" sz="1800" baseline="0" dirty="0" smtClean="0"/>
                        <a:t> work experience</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72013">
                <a:tc>
                  <a:txBody>
                    <a:bodyPr/>
                    <a:lstStyle/>
                    <a:p>
                      <a:pPr algn="ctr"/>
                      <a:r>
                        <a:rPr lang="en-GB" sz="1600" dirty="0" smtClean="0"/>
                        <a:t>7</a:t>
                      </a:r>
                      <a:endParaRPr lang="en-GB" sz="1600" dirty="0"/>
                    </a:p>
                  </a:txBody>
                  <a:tcPr anchor="ctr"/>
                </a:tc>
                <a:tc>
                  <a:txBody>
                    <a:bodyPr/>
                    <a:lstStyle/>
                    <a:p>
                      <a:pPr algn="l"/>
                      <a:r>
                        <a:rPr lang="en-GB" sz="1800" dirty="0" smtClean="0"/>
                        <a:t>in</a:t>
                      </a:r>
                      <a:r>
                        <a:rPr lang="en-GB" sz="1800" baseline="0" dirty="0" smtClean="0"/>
                        <a:t> a hotel in Cambridge</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8</a:t>
                      </a:r>
                      <a:endParaRPr lang="en-GB" sz="1600" dirty="0"/>
                    </a:p>
                  </a:txBody>
                  <a:tcPr anchor="ctr"/>
                </a:tc>
                <a:tc>
                  <a:txBody>
                    <a:bodyPr/>
                    <a:lstStyle/>
                    <a:p>
                      <a:pPr algn="l"/>
                      <a:r>
                        <a:rPr lang="en-GB" sz="1800" dirty="0" smtClean="0"/>
                        <a:t>I worked</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9</a:t>
                      </a:r>
                      <a:endParaRPr lang="en-GB" sz="1600" dirty="0"/>
                    </a:p>
                  </a:txBody>
                  <a:tcPr anchor="ctr"/>
                </a:tc>
                <a:tc>
                  <a:txBody>
                    <a:bodyPr/>
                    <a:lstStyle/>
                    <a:p>
                      <a:pPr algn="l"/>
                      <a:r>
                        <a:rPr lang="en-GB" sz="1800" dirty="0" smtClean="0"/>
                        <a:t>in</a:t>
                      </a:r>
                      <a:r>
                        <a:rPr lang="en-GB" sz="1800" baseline="0" dirty="0" smtClean="0"/>
                        <a:t> the reception </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10</a:t>
                      </a:r>
                      <a:endParaRPr lang="en-GB" sz="1600" dirty="0"/>
                    </a:p>
                  </a:txBody>
                  <a:tcPr anchor="ctr"/>
                </a:tc>
                <a:tc>
                  <a:txBody>
                    <a:bodyPr/>
                    <a:lstStyle/>
                    <a:p>
                      <a:pPr algn="l"/>
                      <a:r>
                        <a:rPr lang="en-GB" sz="1800" dirty="0" smtClean="0"/>
                        <a:t>I helped</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11</a:t>
                      </a:r>
                      <a:endParaRPr lang="en-GB" sz="1600" dirty="0"/>
                    </a:p>
                  </a:txBody>
                  <a:tcPr anchor="ctr"/>
                </a:tc>
                <a:tc>
                  <a:txBody>
                    <a:bodyPr/>
                    <a:lstStyle/>
                    <a:p>
                      <a:pPr algn="l"/>
                      <a:r>
                        <a:rPr lang="en-GB" dirty="0" smtClean="0"/>
                        <a:t>in the kitchen</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12</a:t>
                      </a:r>
                      <a:endParaRPr lang="en-GB" sz="1600" dirty="0"/>
                    </a:p>
                  </a:txBody>
                  <a:tcPr anchor="ctr"/>
                </a:tc>
                <a:tc>
                  <a:txBody>
                    <a:bodyPr/>
                    <a:lstStyle/>
                    <a:p>
                      <a:pPr algn="l"/>
                      <a:r>
                        <a:rPr lang="en-GB" dirty="0" smtClean="0"/>
                        <a:t>I will be available</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13</a:t>
                      </a:r>
                      <a:endParaRPr lang="en-GB" sz="1600" dirty="0"/>
                    </a:p>
                  </a:txBody>
                  <a:tcPr anchor="ctr"/>
                </a:tc>
                <a:tc>
                  <a:txBody>
                    <a:bodyPr/>
                    <a:lstStyle/>
                    <a:p>
                      <a:pPr algn="l"/>
                      <a:r>
                        <a:rPr lang="en-GB" dirty="0" smtClean="0"/>
                        <a:t>from</a:t>
                      </a:r>
                      <a:r>
                        <a:rPr lang="en-GB" baseline="0" dirty="0" smtClean="0"/>
                        <a:t> the 5th</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14</a:t>
                      </a:r>
                      <a:endParaRPr lang="en-GB" sz="1600" dirty="0"/>
                    </a:p>
                  </a:txBody>
                  <a:tcPr anchor="ctr"/>
                </a:tc>
                <a:tc>
                  <a:txBody>
                    <a:bodyPr/>
                    <a:lstStyle/>
                    <a:p>
                      <a:pPr algn="l"/>
                      <a:r>
                        <a:rPr lang="en-GB" dirty="0" smtClean="0"/>
                        <a:t>al 31</a:t>
                      </a:r>
                      <a:r>
                        <a:rPr lang="en-GB" baseline="30000" dirty="0" smtClean="0"/>
                        <a:t>st</a:t>
                      </a:r>
                      <a:r>
                        <a:rPr lang="en-GB" dirty="0" smtClean="0"/>
                        <a:t> August</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15</a:t>
                      </a:r>
                      <a:endParaRPr lang="en-GB" sz="1600" dirty="0"/>
                    </a:p>
                  </a:txBody>
                  <a:tcPr anchor="ctr"/>
                </a:tc>
                <a:tc>
                  <a:txBody>
                    <a:bodyPr/>
                    <a:lstStyle/>
                    <a:p>
                      <a:pPr algn="l"/>
                      <a:r>
                        <a:rPr lang="en-GB" dirty="0" smtClean="0"/>
                        <a:t>Can I stay in the hotel?</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bl>
          </a:graphicData>
        </a:graphic>
      </p:graphicFrame>
    </p:spTree>
    <p:extLst>
      <p:ext uri="{BB962C8B-B14F-4D97-AF65-F5344CB8AC3E}">
        <p14:creationId xmlns:p14="http://schemas.microsoft.com/office/powerpoint/2010/main" val="2536376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07186922"/>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7</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3 – 2 - 1</a:t>
            </a: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3740254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rmAutofit/>
          </a:bodyPr>
          <a:lstStyle/>
          <a:p>
            <a:r>
              <a:rPr lang="en-GB" sz="5400" b="1" dirty="0" smtClean="0"/>
              <a:t>Spot the difference</a:t>
            </a:r>
            <a:endParaRPr lang="fr-FR" sz="5400" b="1" dirty="0"/>
          </a:p>
        </p:txBody>
      </p:sp>
      <p:sp>
        <p:nvSpPr>
          <p:cNvPr id="3" name="Content Placeholder 2"/>
          <p:cNvSpPr>
            <a:spLocks noGrp="1"/>
          </p:cNvSpPr>
          <p:nvPr>
            <p:ph idx="1"/>
          </p:nvPr>
        </p:nvSpPr>
        <p:spPr>
          <a:xfrm>
            <a:off x="467544" y="1988840"/>
            <a:ext cx="8229600" cy="4525963"/>
          </a:xfrm>
        </p:spPr>
        <p:txBody>
          <a:bodyPr>
            <a:normAutofit fontScale="92500" lnSpcReduction="10000"/>
          </a:bodyPr>
          <a:lstStyle/>
          <a:p>
            <a:pPr marL="0" indent="0">
              <a:buNone/>
            </a:pPr>
            <a:r>
              <a:rPr lang="en-GB" baseline="0" dirty="0" smtClean="0"/>
              <a:t>1.  You have time to plan before you produce the language</a:t>
            </a:r>
            <a:br>
              <a:rPr lang="en-GB" baseline="0" dirty="0" smtClean="0"/>
            </a:br>
            <a:r>
              <a:rPr lang="en-GB" baseline="0" dirty="0" smtClean="0"/>
              <a:t>2.  You communicate your opinions through words only</a:t>
            </a:r>
            <a:br>
              <a:rPr lang="en-GB" baseline="0" dirty="0" smtClean="0"/>
            </a:br>
            <a:r>
              <a:rPr lang="en-GB" baseline="0" dirty="0" smtClean="0"/>
              <a:t>3.  You have a lot of time to think</a:t>
            </a:r>
          </a:p>
          <a:p>
            <a:pPr marL="228600" indent="-228600">
              <a:buAutoNum type="arabicPeriod" startAt="4"/>
            </a:pPr>
            <a:r>
              <a:rPr lang="en-GB" baseline="0" dirty="0" smtClean="0"/>
              <a:t>Communicating a lot of information is important</a:t>
            </a:r>
          </a:p>
          <a:p>
            <a:pPr marL="228600" indent="-228600">
              <a:buAutoNum type="arabicPeriod" startAt="4"/>
            </a:pPr>
            <a:r>
              <a:rPr lang="en-GB" baseline="0" dirty="0" smtClean="0"/>
              <a:t>Accuracy is one factor, but others are equally important</a:t>
            </a:r>
          </a:p>
          <a:p>
            <a:pPr marL="228600" indent="-228600">
              <a:buAutoNum type="arabicPeriod" startAt="4"/>
            </a:pPr>
            <a:r>
              <a:rPr lang="en-GB" baseline="0" dirty="0" smtClean="0"/>
              <a:t>Your performance depends largely on listening comprehension</a:t>
            </a:r>
          </a:p>
          <a:p>
            <a:endParaRPr lang="fr-FR" dirty="0"/>
          </a:p>
        </p:txBody>
      </p:sp>
      <p:sp>
        <p:nvSpPr>
          <p:cNvPr id="4" name="TextBox 3"/>
          <p:cNvSpPr txBox="1"/>
          <p:nvPr/>
        </p:nvSpPr>
        <p:spPr>
          <a:xfrm>
            <a:off x="395536" y="980728"/>
            <a:ext cx="8208912" cy="584775"/>
          </a:xfrm>
          <a:prstGeom prst="rect">
            <a:avLst/>
          </a:prstGeom>
          <a:noFill/>
        </p:spPr>
        <p:txBody>
          <a:bodyPr wrap="square" rtlCol="0">
            <a:spAutoFit/>
          </a:bodyPr>
          <a:lstStyle/>
          <a:p>
            <a:pPr algn="ctr"/>
            <a:r>
              <a:rPr lang="en-GB" sz="3200" b="1" dirty="0" smtClean="0"/>
              <a:t>Are these true for speaking or writing or both?</a:t>
            </a:r>
            <a:endParaRPr lang="fr-FR" sz="3200" b="1" dirty="0"/>
          </a:p>
        </p:txBody>
      </p:sp>
    </p:spTree>
    <p:extLst>
      <p:ext uri="{BB962C8B-B14F-4D97-AF65-F5344CB8AC3E}">
        <p14:creationId xmlns:p14="http://schemas.microsoft.com/office/powerpoint/2010/main" val="19400152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785813" y="2214563"/>
            <a:ext cx="78581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800" b="1">
                <a:latin typeface="Calibri" pitchFamily="34" charset="0"/>
              </a:rPr>
              <a:t>Johnny Depp</a:t>
            </a:r>
            <a:r>
              <a:rPr lang="fr-FR" sz="2800">
                <a:latin typeface="Calibri" pitchFamily="34" charset="0"/>
              </a:rPr>
              <a:t> est né le 9 juin 1963 à  Owensboro dans le Kentucky, aux États-Unis.  Il est acteur américain, qui est déjà très célèbre. Il est en couple avec la chanteuse et actrice française Vanessa Paradis et ils vivent en France. Ils ont deux enfants ensemble. En 2010, il a refusé le titre de l'homme le plus sexy de l'année pour servir d'exemple à ses deux enfants.</a:t>
            </a:r>
            <a:endParaRPr lang="en-US" sz="2800">
              <a:latin typeface="Calibri" pitchFamily="34" charset="0"/>
            </a:endParaRPr>
          </a:p>
          <a:p>
            <a:pPr eaLnBrk="1" hangingPunct="1"/>
            <a:endParaRPr lang="en-US">
              <a:latin typeface="Calibri" pitchFamily="34" charset="0"/>
            </a:endParaRPr>
          </a:p>
        </p:txBody>
      </p:sp>
      <p:pic>
        <p:nvPicPr>
          <p:cNvPr id="26627" name="ipfPQcucOqoTRG1zM:" descr="t1la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428625"/>
            <a:ext cx="2878138"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37454978"/>
              </p:ext>
            </p:extLst>
          </p:nvPr>
        </p:nvGraphicFramePr>
        <p:xfrm>
          <a:off x="179512" y="188640"/>
          <a:ext cx="8856984" cy="6480721"/>
        </p:xfrm>
        <a:graphic>
          <a:graphicData uri="http://schemas.openxmlformats.org/drawingml/2006/table">
            <a:tbl>
              <a:tblPr firstRow="1" bandRow="1">
                <a:tableStyleId>{5940675A-B579-460E-94D1-54222C63F5DA}</a:tableStyleId>
              </a:tblPr>
              <a:tblGrid>
                <a:gridCol w="8856984"/>
              </a:tblGrid>
              <a:tr h="615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t>Comberton Village College</a:t>
                      </a:r>
                      <a:endParaRPr lang="en-US" sz="2400" b="1" dirty="0" smtClean="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1748">
                <a:tc>
                  <a:txBody>
                    <a:bodyPr/>
                    <a:lstStyle/>
                    <a:p>
                      <a:pPr algn="l" fontAlgn="auto">
                        <a:spcBef>
                          <a:spcPts val="0"/>
                        </a:spcBef>
                        <a:spcAft>
                          <a:spcPts val="0"/>
                        </a:spcAft>
                        <a:defRPr/>
                      </a:pPr>
                      <a:r>
                        <a:rPr lang="en-GB" sz="3200" b="1" dirty="0" smtClean="0">
                          <a:solidFill>
                            <a:schemeClr val="bg1"/>
                          </a:solidFill>
                        </a:rPr>
                        <a:t>Questions</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6053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3158">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endParaRPr lang="en-US" sz="2800" b="1" dirty="0">
              <a:solidFill>
                <a:srgbClr val="002060"/>
              </a:solidFill>
            </a:endParaRPr>
          </a:p>
        </p:txBody>
      </p:sp>
      <p:pic>
        <p:nvPicPr>
          <p:cNvPr id="6" name="Picture 2"/>
          <p:cNvPicPr>
            <a:picLocks noChangeAspect="1" noChangeArrowheads="1"/>
          </p:cNvPicPr>
          <p:nvPr/>
        </p:nvPicPr>
        <p:blipFill>
          <a:blip r:embed="rId3">
            <a:clrChange>
              <a:clrFrom>
                <a:srgbClr val="DADADA"/>
              </a:clrFrom>
              <a:clrTo>
                <a:srgbClr val="DADADA">
                  <a:alpha val="0"/>
                </a:srgbClr>
              </a:clrTo>
            </a:clrChange>
            <a:extLst>
              <a:ext uri="{28A0092B-C50C-407E-A947-70E740481C1C}">
                <a14:useLocalDpi xmlns:a14="http://schemas.microsoft.com/office/drawing/2010/main" val="0"/>
              </a:ext>
            </a:extLst>
          </a:blip>
          <a:srcRect/>
          <a:stretch>
            <a:fillRect/>
          </a:stretch>
        </p:blipFill>
        <p:spPr bwMode="auto">
          <a:xfrm>
            <a:off x="2555776" y="1772816"/>
            <a:ext cx="4199696" cy="419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373022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83728807"/>
              </p:ext>
            </p:extLst>
          </p:nvPr>
        </p:nvGraphicFramePr>
        <p:xfrm>
          <a:off x="179512" y="188640"/>
          <a:ext cx="8856984" cy="6408712"/>
        </p:xfrm>
        <a:graphic>
          <a:graphicData uri="http://schemas.openxmlformats.org/drawingml/2006/table">
            <a:tbl>
              <a:tblPr firstRow="1" bandRow="1">
                <a:tableStyleId>{5940675A-B579-460E-94D1-54222C63F5DA}</a:tableStyleId>
              </a:tblPr>
              <a:tblGrid>
                <a:gridCol w="8856984"/>
              </a:tblGrid>
              <a:tr h="5781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t>Comberton Village College</a:t>
                      </a:r>
                      <a:endParaRPr lang="en-US" sz="2400" b="1" dirty="0" smtClean="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15818">
                <a:tc>
                  <a:txBody>
                    <a:bodyPr/>
                    <a:lstStyle/>
                    <a:p>
                      <a:pPr algn="l" fontAlgn="auto">
                        <a:spcBef>
                          <a:spcPts val="0"/>
                        </a:spcBef>
                        <a:spcAft>
                          <a:spcPts val="0"/>
                        </a:spcAft>
                        <a:defRPr/>
                      </a:pPr>
                      <a:r>
                        <a:rPr lang="en-GB" sz="32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379487">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35228">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a:t>
            </a:r>
            <a:r>
              <a:rPr lang="en-GB" sz="2800" b="1" dirty="0">
                <a:solidFill>
                  <a:srgbClr val="002060"/>
                </a:solidFill>
              </a:rPr>
              <a:t>8</a:t>
            </a:r>
            <a:r>
              <a:rPr lang="en-GB" sz="2800" b="1" dirty="0" smtClean="0">
                <a:solidFill>
                  <a:srgbClr val="002060"/>
                </a:solidFill>
              </a:rPr>
              <a:t>: What are the questions?</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WHAT ARE THE QUESTIONS</a:t>
            </a:r>
            <a:endParaRPr lang="en-US" dirty="0"/>
          </a:p>
        </p:txBody>
      </p:sp>
      <p:pic>
        <p:nvPicPr>
          <p:cNvPr id="9" name="Picture 2"/>
          <p:cNvPicPr>
            <a:picLocks noChangeAspect="1" noChangeArrowheads="1"/>
          </p:cNvPicPr>
          <p:nvPr/>
        </p:nvPicPr>
        <p:blipFill>
          <a:blip r:embed="rId3">
            <a:clrChange>
              <a:clrFrom>
                <a:srgbClr val="DADADA"/>
              </a:clrFrom>
              <a:clrTo>
                <a:srgbClr val="DADADA">
                  <a:alpha val="0"/>
                </a:srgbClr>
              </a:clrTo>
            </a:clrChange>
            <a:extLst>
              <a:ext uri="{28A0092B-C50C-407E-A947-70E740481C1C}">
                <a14:useLocalDpi xmlns:a14="http://schemas.microsoft.com/office/drawing/2010/main" val="0"/>
              </a:ext>
            </a:extLst>
          </a:blip>
          <a:srcRect/>
          <a:stretch>
            <a:fillRect/>
          </a:stretch>
        </p:blipFill>
        <p:spPr bwMode="auto">
          <a:xfrm>
            <a:off x="3886808" y="4220081"/>
            <a:ext cx="1621296" cy="162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16396557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AutoShape 4"/>
          <p:cNvSpPr>
            <a:spLocks noChangeArrowheads="1"/>
          </p:cNvSpPr>
          <p:nvPr/>
        </p:nvSpPr>
        <p:spPr bwMode="auto">
          <a:xfrm>
            <a:off x="4140200" y="908050"/>
            <a:ext cx="3095625" cy="1163638"/>
          </a:xfrm>
          <a:prstGeom prst="wedgeRectCallout">
            <a:avLst>
              <a:gd name="adj1" fmla="val -32198"/>
              <a:gd name="adj2" fmla="val 94131"/>
            </a:avLst>
          </a:prstGeom>
          <a:solidFill>
            <a:schemeClr val="accent6">
              <a:lumMod val="40000"/>
              <a:lumOff val="6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002060"/>
                </a:solidFill>
                <a:latin typeface="Calibri" pitchFamily="34" charset="0"/>
              </a:rPr>
              <a:t>1. </a:t>
            </a:r>
            <a:r>
              <a:rPr lang="es-ES" sz="3200" b="1" dirty="0" smtClean="0">
                <a:solidFill>
                  <a:srgbClr val="002060"/>
                </a:solidFill>
                <a:latin typeface="Calibri" pitchFamily="34" charset="0"/>
              </a:rPr>
              <a:t>Me llamo Adam.</a:t>
            </a:r>
            <a:endParaRPr lang="es-ES" sz="3200" b="1" dirty="0">
              <a:solidFill>
                <a:srgbClr val="002060"/>
              </a:solidFill>
              <a:latin typeface="Calibri" pitchFamily="34" charset="0"/>
            </a:endParaRPr>
          </a:p>
        </p:txBody>
      </p:sp>
      <p:sp>
        <p:nvSpPr>
          <p:cNvPr id="9220" name="AutoShape 6"/>
          <p:cNvSpPr>
            <a:spLocks noChangeArrowheads="1"/>
          </p:cNvSpPr>
          <p:nvPr/>
        </p:nvSpPr>
        <p:spPr bwMode="auto">
          <a:xfrm>
            <a:off x="6227763" y="1700213"/>
            <a:ext cx="2735262" cy="1865312"/>
          </a:xfrm>
          <a:prstGeom prst="wedgeEllipseCallout">
            <a:avLst>
              <a:gd name="adj1" fmla="val -74819"/>
              <a:gd name="adj2" fmla="val 42954"/>
            </a:avLst>
          </a:prstGeom>
          <a:solidFill>
            <a:srgbClr val="FFFF99"/>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r>
              <a:rPr lang="es-ES" sz="2800" b="1" dirty="0" smtClean="0">
                <a:solidFill>
                  <a:srgbClr val="002060"/>
                </a:solidFill>
                <a:latin typeface="Calibri" pitchFamily="34" charset="0"/>
              </a:rPr>
              <a:t>2. Tengo 15 años.</a:t>
            </a:r>
            <a:endParaRPr lang="es-ES" sz="2800" b="1" dirty="0">
              <a:solidFill>
                <a:srgbClr val="002060"/>
              </a:solidFill>
              <a:latin typeface="Calibri" pitchFamily="34" charset="0"/>
            </a:endParaRPr>
          </a:p>
        </p:txBody>
      </p:sp>
      <p:sp>
        <p:nvSpPr>
          <p:cNvPr id="11271" name="AutoShape 7"/>
          <p:cNvSpPr>
            <a:spLocks noChangeArrowheads="1"/>
          </p:cNvSpPr>
          <p:nvPr/>
        </p:nvSpPr>
        <p:spPr bwMode="auto">
          <a:xfrm>
            <a:off x="3429000" y="4929188"/>
            <a:ext cx="3929063" cy="1928812"/>
          </a:xfrm>
          <a:prstGeom prst="wedgeEllipseCallout">
            <a:avLst>
              <a:gd name="adj1" fmla="val -17898"/>
              <a:gd name="adj2" fmla="val -75009"/>
            </a:avLst>
          </a:prstGeom>
          <a:solidFill>
            <a:schemeClr val="accent6">
              <a:lumMod val="75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chemeClr val="bg1"/>
                </a:solidFill>
                <a:latin typeface="Calibri" pitchFamily="34" charset="0"/>
              </a:rPr>
              <a:t>4. </a:t>
            </a:r>
            <a:r>
              <a:rPr lang="es-ES" sz="3200" b="1" dirty="0" smtClean="0">
                <a:solidFill>
                  <a:schemeClr val="bg1"/>
                </a:solidFill>
                <a:latin typeface="Calibri" pitchFamily="34" charset="0"/>
              </a:rPr>
              <a:t>Sí.</a:t>
            </a:r>
            <a:endParaRPr lang="es-ES" sz="3200" b="1" dirty="0">
              <a:solidFill>
                <a:schemeClr val="bg1"/>
              </a:solidFill>
              <a:latin typeface="Calibri" pitchFamily="34" charset="0"/>
            </a:endParaRPr>
          </a:p>
        </p:txBody>
      </p:sp>
      <p:sp>
        <p:nvSpPr>
          <p:cNvPr id="9222" name="AutoShape 10"/>
          <p:cNvSpPr>
            <a:spLocks noChangeArrowheads="1"/>
          </p:cNvSpPr>
          <p:nvPr/>
        </p:nvSpPr>
        <p:spPr bwMode="auto">
          <a:xfrm>
            <a:off x="684213" y="714375"/>
            <a:ext cx="3168650" cy="1785938"/>
          </a:xfrm>
          <a:prstGeom prst="wedgeEllipseCallout">
            <a:avLst>
              <a:gd name="adj1" fmla="val 42792"/>
              <a:gd name="adj2" fmla="val 74514"/>
            </a:avLst>
          </a:prstGeom>
          <a:solidFill>
            <a:srgbClr val="FFFF99"/>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r>
              <a:rPr lang="es-ES" sz="3200" b="1">
                <a:solidFill>
                  <a:srgbClr val="002060"/>
                </a:solidFill>
                <a:latin typeface="Calibri" pitchFamily="34" charset="0"/>
              </a:rPr>
              <a:t>7. Sí, pero es un poco aburrido.</a:t>
            </a:r>
            <a:endParaRPr lang="es-ES" sz="2800" b="1">
              <a:solidFill>
                <a:srgbClr val="002060"/>
              </a:solidFill>
              <a:latin typeface="Calibri" pitchFamily="34" charset="0"/>
            </a:endParaRPr>
          </a:p>
        </p:txBody>
      </p:sp>
      <p:pic>
        <p:nvPicPr>
          <p:cNvPr id="9223"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AutoShape 12"/>
          <p:cNvSpPr>
            <a:spLocks noChangeArrowheads="1"/>
          </p:cNvSpPr>
          <p:nvPr/>
        </p:nvSpPr>
        <p:spPr bwMode="auto">
          <a:xfrm>
            <a:off x="250825" y="2500313"/>
            <a:ext cx="2736850" cy="1793875"/>
          </a:xfrm>
          <a:prstGeom prst="wedgeEllipseCallout">
            <a:avLst>
              <a:gd name="adj1" fmla="val 78653"/>
              <a:gd name="adj2" fmla="val 38245"/>
            </a:avLst>
          </a:prstGeom>
          <a:solidFill>
            <a:schemeClr val="accent6">
              <a:lumMod val="60000"/>
              <a:lumOff val="4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FFFFCC"/>
                </a:solidFill>
                <a:latin typeface="Calibri" pitchFamily="34" charset="0"/>
              </a:rPr>
              <a:t>6.  Sí, por supuesto. ¿Y tú?</a:t>
            </a:r>
          </a:p>
        </p:txBody>
      </p:sp>
      <p:sp>
        <p:nvSpPr>
          <p:cNvPr id="11277" name="AutoShape 4"/>
          <p:cNvSpPr>
            <a:spLocks noChangeArrowheads="1"/>
          </p:cNvSpPr>
          <p:nvPr/>
        </p:nvSpPr>
        <p:spPr bwMode="auto">
          <a:xfrm>
            <a:off x="5867400" y="3643313"/>
            <a:ext cx="3095625" cy="1568450"/>
          </a:xfrm>
          <a:prstGeom prst="wedgeRectCallout">
            <a:avLst>
              <a:gd name="adj1" fmla="val -70233"/>
              <a:gd name="adj2" fmla="val -31059"/>
            </a:avLst>
          </a:prstGeom>
          <a:solidFill>
            <a:schemeClr val="accent6">
              <a:lumMod val="60000"/>
              <a:lumOff val="4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FFFFCC"/>
                </a:solidFill>
                <a:latin typeface="Calibri" pitchFamily="34" charset="0"/>
              </a:rPr>
              <a:t>3. </a:t>
            </a:r>
            <a:r>
              <a:rPr lang="es-ES" sz="3200" b="1" dirty="0" smtClean="0">
                <a:solidFill>
                  <a:srgbClr val="FFFFCC"/>
                </a:solidFill>
                <a:latin typeface="Calibri" pitchFamily="34" charset="0"/>
              </a:rPr>
              <a:t>En </a:t>
            </a:r>
            <a:r>
              <a:rPr lang="es-ES" sz="3200" b="1" dirty="0" err="1" smtClean="0">
                <a:solidFill>
                  <a:srgbClr val="FFFFCC"/>
                </a:solidFill>
                <a:latin typeface="Calibri" pitchFamily="34" charset="0"/>
              </a:rPr>
              <a:t>Cambourne</a:t>
            </a:r>
            <a:r>
              <a:rPr lang="es-ES" sz="3200" b="1" dirty="0" smtClean="0">
                <a:solidFill>
                  <a:srgbClr val="FFFFCC"/>
                </a:solidFill>
                <a:latin typeface="Calibri" pitchFamily="34" charset="0"/>
              </a:rPr>
              <a:t>.</a:t>
            </a:r>
            <a:endParaRPr lang="es-ES" sz="3200" b="1" dirty="0">
              <a:solidFill>
                <a:srgbClr val="FFFFCC"/>
              </a:solidFill>
              <a:latin typeface="Calibri" pitchFamily="34" charset="0"/>
            </a:endParaRPr>
          </a:p>
        </p:txBody>
      </p:sp>
      <p:sp>
        <p:nvSpPr>
          <p:cNvPr id="11278" name="AutoShape 7"/>
          <p:cNvSpPr>
            <a:spLocks noChangeArrowheads="1"/>
          </p:cNvSpPr>
          <p:nvPr/>
        </p:nvSpPr>
        <p:spPr bwMode="auto">
          <a:xfrm>
            <a:off x="0" y="4652963"/>
            <a:ext cx="3563888" cy="1655762"/>
          </a:xfrm>
          <a:prstGeom prst="wedgeEllipseCallout">
            <a:avLst>
              <a:gd name="adj1" fmla="val 10037"/>
              <a:gd name="adj2" fmla="val -73009"/>
            </a:avLst>
          </a:prstGeom>
          <a:solidFill>
            <a:schemeClr val="accent6">
              <a:lumMod val="40000"/>
              <a:lumOff val="6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002060"/>
                </a:solidFill>
                <a:latin typeface="Calibri" pitchFamily="34" charset="0"/>
              </a:rPr>
              <a:t>5. Sí, me gusta mucho.</a:t>
            </a:r>
          </a:p>
        </p:txBody>
      </p:sp>
      <p:sp>
        <p:nvSpPr>
          <p:cNvPr id="11" name="Text Box 158"/>
          <p:cNvSpPr txBox="1">
            <a:spLocks noChangeArrowheads="1"/>
          </p:cNvSpPr>
          <p:nvPr/>
        </p:nvSpPr>
        <p:spPr bwMode="auto">
          <a:xfrm>
            <a:off x="0" y="-27384"/>
            <a:ext cx="9144000" cy="701675"/>
          </a:xfrm>
          <a:prstGeom prst="rect">
            <a:avLst/>
          </a:prstGeom>
          <a:solidFill>
            <a:srgbClr val="002060"/>
          </a:solidFill>
          <a:ln>
            <a:noFill/>
          </a:ln>
          <a:effectLst/>
        </p:spPr>
        <p:txBody>
          <a:bodyPr wrap="square">
            <a:spAutoFit/>
          </a:bodyPr>
          <a:lstStyle/>
          <a:p>
            <a:pPr algn="ctr"/>
            <a:r>
              <a:rPr lang="en-GB" sz="4000" dirty="0" smtClean="0">
                <a:solidFill>
                  <a:srgbClr val="FFFFCC"/>
                </a:solidFill>
                <a:latin typeface="Showcard Gothic" pitchFamily="82" charset="0"/>
              </a:rPr>
              <a:t>¿</a:t>
            </a:r>
            <a:r>
              <a:rPr lang="en-GB" sz="4000" dirty="0" err="1" smtClean="0">
                <a:solidFill>
                  <a:srgbClr val="FFFFCC"/>
                </a:solidFill>
                <a:latin typeface="Showcard Gothic" pitchFamily="82" charset="0"/>
              </a:rPr>
              <a:t>Cuáles</a:t>
            </a:r>
            <a:r>
              <a:rPr lang="en-GB" sz="4000" dirty="0" smtClean="0">
                <a:solidFill>
                  <a:srgbClr val="FFFFCC"/>
                </a:solidFill>
                <a:latin typeface="Showcard Gothic" pitchFamily="82" charset="0"/>
              </a:rPr>
              <a:t> son </a:t>
            </a:r>
            <a:r>
              <a:rPr lang="en-GB" sz="4000" dirty="0" err="1" smtClean="0">
                <a:solidFill>
                  <a:srgbClr val="FFFFCC"/>
                </a:solidFill>
                <a:latin typeface="Showcard Gothic" pitchFamily="82" charset="0"/>
              </a:rPr>
              <a:t>las</a:t>
            </a:r>
            <a:r>
              <a:rPr lang="en-GB" sz="4000" dirty="0" smtClean="0">
                <a:solidFill>
                  <a:srgbClr val="FFFFCC"/>
                </a:solidFill>
                <a:latin typeface="Showcard Gothic" pitchFamily="82" charset="0"/>
              </a:rPr>
              <a:t> </a:t>
            </a:r>
            <a:r>
              <a:rPr lang="en-GB" sz="4000" dirty="0" err="1" smtClean="0">
                <a:solidFill>
                  <a:srgbClr val="FFFFCC"/>
                </a:solidFill>
                <a:latin typeface="Showcard Gothic" pitchFamily="82" charset="0"/>
              </a:rPr>
              <a:t>preguntas</a:t>
            </a:r>
            <a:r>
              <a:rPr lang="en-GB" sz="4000" dirty="0" smtClean="0">
                <a:solidFill>
                  <a:srgbClr val="FFFFCC"/>
                </a:solidFill>
                <a:latin typeface="Showcard Gothic" pitchFamily="82" charset="0"/>
              </a:rPr>
              <a:t>?</a:t>
            </a:r>
            <a:endParaRPr lang="en-GB" sz="4000" dirty="0">
              <a:solidFill>
                <a:srgbClr val="FFFFCC"/>
              </a:solidFill>
              <a:latin typeface="Showcard Gothic" pitchFamily="82" charset="0"/>
            </a:endParaRPr>
          </a:p>
        </p:txBody>
      </p:sp>
    </p:spTree>
    <p:extLst>
      <p:ext uri="{BB962C8B-B14F-4D97-AF65-F5344CB8AC3E}">
        <p14:creationId xmlns:p14="http://schemas.microsoft.com/office/powerpoint/2010/main" val="3322367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chlugebullets.files.wordpress.com/2010/01/mock-the-wee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1208946"/>
            <a:ext cx="4896544" cy="48965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TextBox 3"/>
          <p:cNvSpPr txBox="1"/>
          <p:nvPr/>
        </p:nvSpPr>
        <p:spPr>
          <a:xfrm>
            <a:off x="467544" y="200834"/>
            <a:ext cx="8280920" cy="707886"/>
          </a:xfrm>
          <a:prstGeom prst="rect">
            <a:avLst/>
          </a:prstGeom>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GB" sz="4000" b="1" dirty="0" err="1" smtClean="0"/>
              <a:t>Quelle</a:t>
            </a:r>
            <a:r>
              <a:rPr lang="en-GB" sz="4000" b="1" dirty="0" smtClean="0"/>
              <a:t> </a:t>
            </a:r>
            <a:r>
              <a:rPr lang="en-GB" sz="4000" b="1" dirty="0" err="1" smtClean="0"/>
              <a:t>est</a:t>
            </a:r>
            <a:r>
              <a:rPr lang="en-GB" sz="4000" b="1" dirty="0" smtClean="0"/>
              <a:t> la question?</a:t>
            </a:r>
            <a:endParaRPr lang="en-GB" sz="4000" b="1" dirty="0"/>
          </a:p>
        </p:txBody>
      </p:sp>
    </p:spTree>
    <p:extLst>
      <p:ext uri="{BB962C8B-B14F-4D97-AF65-F5344CB8AC3E}">
        <p14:creationId xmlns:p14="http://schemas.microsoft.com/office/powerpoint/2010/main" val="30792920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mages.wikia.com/mocktheweek/images/4/4a/17_Days_answ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70" y="0"/>
            <a:ext cx="9853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67744" y="2708920"/>
            <a:ext cx="5040560" cy="13681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smtClean="0">
                <a:solidFill>
                  <a:schemeClr val="tx1"/>
                </a:solidFill>
              </a:rPr>
              <a:t>5 </a:t>
            </a:r>
            <a:r>
              <a:rPr lang="en-GB" sz="9600" dirty="0" err="1" smtClean="0">
                <a:solidFill>
                  <a:schemeClr val="tx1"/>
                </a:solidFill>
              </a:rPr>
              <a:t>jours</a:t>
            </a:r>
            <a:endParaRPr lang="en-GB" sz="9600" dirty="0">
              <a:solidFill>
                <a:schemeClr val="tx1"/>
              </a:solidFill>
            </a:endParaRPr>
          </a:p>
        </p:txBody>
      </p:sp>
      <p:pic>
        <p:nvPicPr>
          <p:cNvPr id="6" name="Picture 2" descr="http://www.denofgeek.com/siteimage/scale/800/600/7826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7" y="260648"/>
            <a:ext cx="1601095" cy="10752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3929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mages.wikia.com/mocktheweek/images/4/4a/17_Days_answ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70" y="0"/>
            <a:ext cx="9853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95736" y="2708920"/>
            <a:ext cx="5256584" cy="13681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rPr>
              <a:t>l</a:t>
            </a:r>
            <a:r>
              <a:rPr lang="en-GB" sz="6000" dirty="0" smtClean="0">
                <a:solidFill>
                  <a:schemeClr val="tx1"/>
                </a:solidFill>
              </a:rPr>
              <a:t>e </a:t>
            </a:r>
            <a:r>
              <a:rPr lang="en-GB" sz="6000" dirty="0" err="1" smtClean="0">
                <a:solidFill>
                  <a:schemeClr val="tx1"/>
                </a:solidFill>
              </a:rPr>
              <a:t>fromage</a:t>
            </a:r>
            <a:endParaRPr lang="en-GB" sz="6000" dirty="0">
              <a:solidFill>
                <a:schemeClr val="tx1"/>
              </a:solidFill>
            </a:endParaRPr>
          </a:p>
        </p:txBody>
      </p:sp>
      <p:pic>
        <p:nvPicPr>
          <p:cNvPr id="6" name="Picture 2" descr="http://www.denofgeek.com/siteimage/scale/800/600/7826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7" y="260648"/>
            <a:ext cx="1601095" cy="10752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3509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mages.wikia.com/mocktheweek/images/4/4a/17_Days_answ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70" y="0"/>
            <a:ext cx="9853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67744" y="2348880"/>
            <a:ext cx="5040560" cy="23762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dirty="0" smtClean="0">
                <a:solidFill>
                  <a:schemeClr val="tx1"/>
                </a:solidFill>
              </a:rPr>
              <a:t>Non, </a:t>
            </a:r>
            <a:r>
              <a:rPr lang="en-GB" sz="8000" dirty="0" err="1" smtClean="0">
                <a:solidFill>
                  <a:schemeClr val="tx1"/>
                </a:solidFill>
              </a:rPr>
              <a:t>merci</a:t>
            </a:r>
            <a:endParaRPr lang="en-GB" sz="8000" dirty="0">
              <a:solidFill>
                <a:schemeClr val="tx1"/>
              </a:solidFill>
            </a:endParaRPr>
          </a:p>
        </p:txBody>
      </p:sp>
      <p:pic>
        <p:nvPicPr>
          <p:cNvPr id="6" name="Picture 2" descr="http://www.denofgeek.com/siteimage/scale/800/600/7826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7" y="260648"/>
            <a:ext cx="1601095" cy="10752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7069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mages.wikia.com/mocktheweek/images/4/4a/17_Days_answ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70" y="0"/>
            <a:ext cx="9853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67922" y="2744924"/>
            <a:ext cx="5040560" cy="13681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solidFill>
                  <a:schemeClr val="tx1"/>
                </a:solidFill>
              </a:rPr>
              <a:t>les maths</a:t>
            </a:r>
            <a:endParaRPr lang="en-GB" sz="7200" dirty="0">
              <a:solidFill>
                <a:schemeClr val="tx1"/>
              </a:solidFill>
            </a:endParaRPr>
          </a:p>
        </p:txBody>
      </p:sp>
      <p:pic>
        <p:nvPicPr>
          <p:cNvPr id="6" name="Picture 2" descr="http://www.denofgeek.com/siteimage/scale/800/600/7826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7" y="260648"/>
            <a:ext cx="1601095" cy="10752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8801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mages.wikia.com/mocktheweek/images/4/4a/17_Days_answ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70" y="0"/>
            <a:ext cx="9853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67744" y="2708920"/>
            <a:ext cx="5040560" cy="13681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err="1" smtClean="0">
                <a:solidFill>
                  <a:schemeClr val="tx1"/>
                </a:solidFill>
              </a:rPr>
              <a:t>Seulement</a:t>
            </a:r>
            <a:r>
              <a:rPr lang="en-GB" sz="4800" dirty="0" smtClean="0">
                <a:solidFill>
                  <a:schemeClr val="tx1"/>
                </a:solidFill>
              </a:rPr>
              <a:t> le </a:t>
            </a:r>
            <a:r>
              <a:rPr lang="en-GB" sz="4800" dirty="0" err="1" smtClean="0">
                <a:solidFill>
                  <a:schemeClr val="tx1"/>
                </a:solidFill>
              </a:rPr>
              <a:t>lundi</a:t>
            </a:r>
            <a:r>
              <a:rPr lang="en-GB" sz="4800" dirty="0" smtClean="0">
                <a:solidFill>
                  <a:schemeClr val="tx1"/>
                </a:solidFill>
              </a:rPr>
              <a:t>!</a:t>
            </a:r>
            <a:endParaRPr lang="en-GB" sz="4800" dirty="0">
              <a:solidFill>
                <a:schemeClr val="tx1"/>
              </a:solidFill>
            </a:endParaRPr>
          </a:p>
        </p:txBody>
      </p:sp>
      <p:pic>
        <p:nvPicPr>
          <p:cNvPr id="6" name="Picture 2" descr="http://www.denofgeek.com/siteimage/scale/800/600/7826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7" y="260648"/>
            <a:ext cx="1601095" cy="10752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428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p>
            <a:r>
              <a:rPr lang="en-GB" sz="5400" b="1" dirty="0" smtClean="0"/>
              <a:t>Pour commencer…</a:t>
            </a:r>
            <a:endParaRPr lang="en-GB" sz="5400" b="1" dirty="0"/>
          </a:p>
        </p:txBody>
      </p:sp>
      <p:sp>
        <p:nvSpPr>
          <p:cNvPr id="3" name="Content Placeholder 2"/>
          <p:cNvSpPr>
            <a:spLocks noGrp="1"/>
          </p:cNvSpPr>
          <p:nvPr>
            <p:ph idx="1"/>
          </p:nvPr>
        </p:nvSpPr>
        <p:spPr>
          <a:xfrm>
            <a:off x="457200" y="1600201"/>
            <a:ext cx="8229600" cy="2667000"/>
          </a:xfrm>
        </p:spPr>
        <p:txBody>
          <a:bodyPr>
            <a:normAutofit fontScale="77500" lnSpcReduction="20000"/>
          </a:bodyPr>
          <a:lstStyle/>
          <a:p>
            <a:pPr marL="0" indent="0">
              <a:buNone/>
            </a:pPr>
            <a:r>
              <a:rPr lang="en-GB" dirty="0" err="1" smtClean="0"/>
              <a:t>Personne</a:t>
            </a:r>
            <a:r>
              <a:rPr lang="en-GB" dirty="0" smtClean="0"/>
              <a:t> 1:  </a:t>
            </a:r>
            <a:r>
              <a:rPr lang="en-GB" sz="6400" b="1" dirty="0" smtClean="0"/>
              <a:t>Un</a:t>
            </a:r>
            <a:r>
              <a:rPr lang="en-GB" sz="5400" b="1" dirty="0" smtClean="0"/>
              <a:t/>
            </a:r>
            <a:br>
              <a:rPr lang="en-GB" sz="5400" b="1" dirty="0" smtClean="0"/>
            </a:br>
            <a:r>
              <a:rPr lang="en-GB" dirty="0" smtClean="0"/>
              <a:t/>
            </a:r>
            <a:br>
              <a:rPr lang="en-GB" dirty="0" smtClean="0"/>
            </a:br>
            <a:r>
              <a:rPr lang="en-GB" dirty="0" err="1"/>
              <a:t>Personne</a:t>
            </a:r>
            <a:r>
              <a:rPr lang="en-GB" dirty="0"/>
              <a:t> </a:t>
            </a:r>
            <a:r>
              <a:rPr lang="en-GB" dirty="0" smtClean="0"/>
              <a:t>2:  </a:t>
            </a:r>
            <a:r>
              <a:rPr lang="en-GB" sz="6500" b="1" dirty="0" err="1" smtClean="0"/>
              <a:t>Deux</a:t>
            </a:r>
            <a:r>
              <a:rPr lang="en-GB" b="1" dirty="0" smtClean="0"/>
              <a:t/>
            </a:r>
            <a:br>
              <a:rPr lang="en-GB" b="1" dirty="0" smtClean="0"/>
            </a:br>
            <a:r>
              <a:rPr lang="en-GB" dirty="0" smtClean="0"/>
              <a:t/>
            </a:r>
            <a:br>
              <a:rPr lang="en-GB" dirty="0" smtClean="0"/>
            </a:br>
            <a:r>
              <a:rPr lang="en-GB" dirty="0" err="1"/>
              <a:t>Personne</a:t>
            </a:r>
            <a:r>
              <a:rPr lang="en-GB" dirty="0"/>
              <a:t> </a:t>
            </a:r>
            <a:r>
              <a:rPr lang="en-GB" dirty="0" smtClean="0"/>
              <a:t>1:  </a:t>
            </a:r>
            <a:r>
              <a:rPr lang="en-GB" sz="6400" b="1" dirty="0" err="1"/>
              <a:t>T</a:t>
            </a:r>
            <a:r>
              <a:rPr lang="en-GB" sz="6400" b="1" dirty="0" err="1" smtClean="0"/>
              <a:t>rois</a:t>
            </a:r>
            <a:endParaRPr lang="en-GB" sz="6400" b="1" dirty="0"/>
          </a:p>
        </p:txBody>
      </p:sp>
      <p:sp>
        <p:nvSpPr>
          <p:cNvPr id="4" name="TextBox 3"/>
          <p:cNvSpPr txBox="1"/>
          <p:nvPr/>
        </p:nvSpPr>
        <p:spPr>
          <a:xfrm>
            <a:off x="457200" y="4267201"/>
            <a:ext cx="8342489" cy="461665"/>
          </a:xfrm>
          <a:prstGeom prst="rect">
            <a:avLst/>
          </a:prstGeom>
          <a:solidFill>
            <a:schemeClr val="bg1"/>
          </a:solidFill>
          <a:ln>
            <a:solidFill>
              <a:schemeClr val="tx1"/>
            </a:solidFill>
          </a:ln>
        </p:spPr>
        <p:txBody>
          <a:bodyPr wrap="square" rtlCol="0">
            <a:spAutoFit/>
          </a:bodyPr>
          <a:lstStyle/>
          <a:p>
            <a:r>
              <a:rPr lang="en-GB" sz="2400" b="1" dirty="0" smtClean="0"/>
              <a:t>1.  Au lieu de dire le mot ‘</a:t>
            </a:r>
            <a:r>
              <a:rPr lang="en-GB" sz="2400" b="1" dirty="0" err="1" smtClean="0"/>
              <a:t>deux</a:t>
            </a:r>
            <a:r>
              <a:rPr lang="en-GB" sz="2400" b="1" dirty="0" smtClean="0"/>
              <a:t>’, </a:t>
            </a:r>
            <a:r>
              <a:rPr lang="en-GB" sz="2400" b="1" dirty="0" err="1" smtClean="0"/>
              <a:t>il</a:t>
            </a:r>
            <a:r>
              <a:rPr lang="en-GB" sz="2400" b="1" dirty="0" smtClean="0"/>
              <a:t> </a:t>
            </a:r>
            <a:r>
              <a:rPr lang="en-GB" sz="2400" b="1" dirty="0" err="1" smtClean="0"/>
              <a:t>faut</a:t>
            </a:r>
            <a:r>
              <a:rPr lang="en-GB" sz="2400" b="1" dirty="0" smtClean="0"/>
              <a:t> </a:t>
            </a:r>
            <a:r>
              <a:rPr lang="en-GB" sz="2400" b="1" dirty="0" err="1" smtClean="0"/>
              <a:t>applaudir</a:t>
            </a:r>
            <a:r>
              <a:rPr lang="en-GB" sz="2400" b="1" dirty="0" smtClean="0"/>
              <a:t>.</a:t>
            </a:r>
            <a:endParaRPr lang="en-GB" sz="2400" b="1" dirty="0"/>
          </a:p>
        </p:txBody>
      </p:sp>
      <p:sp>
        <p:nvSpPr>
          <p:cNvPr id="5" name="TextBox 4"/>
          <p:cNvSpPr txBox="1"/>
          <p:nvPr/>
        </p:nvSpPr>
        <p:spPr>
          <a:xfrm>
            <a:off x="457199" y="4995334"/>
            <a:ext cx="8342489" cy="461665"/>
          </a:xfrm>
          <a:prstGeom prst="rect">
            <a:avLst/>
          </a:prstGeom>
          <a:solidFill>
            <a:schemeClr val="bg1"/>
          </a:solidFill>
          <a:ln>
            <a:solidFill>
              <a:schemeClr val="tx1"/>
            </a:solidFill>
          </a:ln>
        </p:spPr>
        <p:txBody>
          <a:bodyPr wrap="square" rtlCol="0">
            <a:spAutoFit/>
          </a:bodyPr>
          <a:lstStyle/>
          <a:p>
            <a:r>
              <a:rPr lang="en-GB" sz="2400" b="1" dirty="0"/>
              <a:t>2</a:t>
            </a:r>
            <a:r>
              <a:rPr lang="en-GB" sz="2400" b="1" dirty="0" smtClean="0"/>
              <a:t>.  Au lieu de dire le mot ‘</a:t>
            </a:r>
            <a:r>
              <a:rPr lang="en-GB" sz="2400" b="1" dirty="0" err="1" smtClean="0"/>
              <a:t>trois</a:t>
            </a:r>
            <a:r>
              <a:rPr lang="en-GB" sz="2400" b="1" dirty="0" smtClean="0"/>
              <a:t>’, </a:t>
            </a:r>
            <a:r>
              <a:rPr lang="en-GB" sz="2400" b="1" dirty="0" err="1" smtClean="0"/>
              <a:t>il</a:t>
            </a:r>
            <a:r>
              <a:rPr lang="en-GB" sz="2400" b="1" dirty="0" smtClean="0"/>
              <a:t> fault </a:t>
            </a:r>
            <a:r>
              <a:rPr lang="en-GB" sz="2400" b="1" dirty="0" err="1" smtClean="0"/>
              <a:t>sauter</a:t>
            </a:r>
            <a:r>
              <a:rPr lang="en-GB" sz="2400" b="1" dirty="0" smtClean="0"/>
              <a:t>.</a:t>
            </a:r>
            <a:endParaRPr lang="en-GB" sz="2400" b="1" dirty="0"/>
          </a:p>
        </p:txBody>
      </p:sp>
      <p:pic>
        <p:nvPicPr>
          <p:cNvPr id="1026" name="Picture 2"/>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800276" y="3506077"/>
            <a:ext cx="1343724" cy="122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3585" y="4728866"/>
            <a:ext cx="1677106" cy="167710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2822" y="332656"/>
            <a:ext cx="1613460" cy="1610071"/>
          </a:xfrm>
          <a:prstGeom prst="rect">
            <a:avLst/>
          </a:prstGeom>
        </p:spPr>
      </p:pic>
    </p:spTree>
    <p:extLst>
      <p:ext uri="{BB962C8B-B14F-4D97-AF65-F5344CB8AC3E}">
        <p14:creationId xmlns:p14="http://schemas.microsoft.com/office/powerpoint/2010/main" val="302531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mages.wikia.com/mocktheweek/images/4/4a/17_Days_answ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70" y="0"/>
            <a:ext cx="9853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67744" y="2708920"/>
            <a:ext cx="5040560" cy="13681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tx1"/>
                </a:solidFill>
              </a:rPr>
              <a:t>Harry Potter</a:t>
            </a:r>
            <a:endParaRPr lang="en-GB" sz="5400" dirty="0">
              <a:solidFill>
                <a:schemeClr val="tx1"/>
              </a:solidFill>
            </a:endParaRPr>
          </a:p>
        </p:txBody>
      </p:sp>
      <p:pic>
        <p:nvPicPr>
          <p:cNvPr id="6" name="Picture 2" descr="http://www.denofgeek.com/siteimage/scale/800/600/7826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7" y="260648"/>
            <a:ext cx="1601095" cy="10752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2797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RARELY USED\MY STUFF 07\Photos\S&amp;M photos for wedding\11 years old (2) - 19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2747963" cy="170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t>Mein </a:t>
            </a:r>
            <a:r>
              <a:rPr lang="en-GB" sz="2000" dirty="0" err="1"/>
              <a:t>Schultag</a:t>
            </a:r>
            <a:r>
              <a:rPr lang="en-GB" sz="2000" dirty="0"/>
              <a:t> </a:t>
            </a:r>
            <a:r>
              <a:rPr lang="en-GB" sz="2000" dirty="0" err="1"/>
              <a:t>beginnt</a:t>
            </a:r>
            <a:r>
              <a:rPr lang="en-GB" sz="2000" dirty="0"/>
              <a:t> um </a:t>
            </a:r>
            <a:r>
              <a:rPr lang="en-GB" sz="2000" dirty="0" err="1"/>
              <a:t>halb</a:t>
            </a:r>
            <a:r>
              <a:rPr lang="en-GB" sz="2000" dirty="0"/>
              <a:t> </a:t>
            </a:r>
            <a:r>
              <a:rPr lang="en-GB" sz="2000" dirty="0" err="1"/>
              <a:t>neun</a:t>
            </a:r>
            <a:r>
              <a:rPr lang="en-GB" sz="2000" dirty="0"/>
              <a:t> (1)</a:t>
            </a:r>
          </a:p>
        </p:txBody>
      </p:sp>
      <p:sp>
        <p:nvSpPr>
          <p:cNvPr id="6" name="Rectangle 5"/>
          <p:cNvSpPr/>
          <p:nvPr/>
        </p:nvSpPr>
        <p:spPr>
          <a:xfrm>
            <a:off x="2747963" y="0"/>
            <a:ext cx="3132137" cy="170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t>Nein. Deutsch </a:t>
            </a:r>
            <a:r>
              <a:rPr lang="en-GB" sz="2000" dirty="0" err="1"/>
              <a:t>ist</a:t>
            </a:r>
            <a:r>
              <a:rPr lang="en-GB" sz="2000" dirty="0"/>
              <a:t> </a:t>
            </a:r>
            <a:r>
              <a:rPr lang="en-GB" sz="2000" dirty="0" err="1"/>
              <a:t>natürlich</a:t>
            </a:r>
            <a:r>
              <a:rPr lang="en-GB" sz="2000" dirty="0"/>
              <a:t> </a:t>
            </a:r>
            <a:r>
              <a:rPr lang="en-GB" sz="2000" dirty="0" err="1"/>
              <a:t>mein</a:t>
            </a:r>
            <a:r>
              <a:rPr lang="en-GB" sz="2000" dirty="0"/>
              <a:t> </a:t>
            </a:r>
            <a:r>
              <a:rPr lang="en-GB" sz="2000" dirty="0" err="1"/>
              <a:t>Lieblingsfach</a:t>
            </a:r>
            <a:r>
              <a:rPr lang="en-GB" sz="2000" dirty="0"/>
              <a:t>. (2)</a:t>
            </a:r>
          </a:p>
        </p:txBody>
      </p:sp>
      <p:sp>
        <p:nvSpPr>
          <p:cNvPr id="7" name="Rectangle 6"/>
          <p:cNvSpPr/>
          <p:nvPr/>
        </p:nvSpPr>
        <p:spPr>
          <a:xfrm>
            <a:off x="5880100" y="12700"/>
            <a:ext cx="3227388" cy="170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t>Das </a:t>
            </a:r>
            <a:r>
              <a:rPr lang="en-GB" sz="2000" dirty="0" err="1"/>
              <a:t>langweiligste</a:t>
            </a:r>
            <a:r>
              <a:rPr lang="en-GB" sz="2000" dirty="0"/>
              <a:t> </a:t>
            </a:r>
            <a:r>
              <a:rPr lang="en-GB" sz="2000" dirty="0" err="1"/>
              <a:t>Fach</a:t>
            </a:r>
            <a:r>
              <a:rPr lang="en-GB" sz="2000" dirty="0"/>
              <a:t> </a:t>
            </a:r>
            <a:r>
              <a:rPr lang="en-GB" sz="2000" dirty="0" err="1"/>
              <a:t>ist</a:t>
            </a:r>
            <a:r>
              <a:rPr lang="en-GB" sz="2000" dirty="0"/>
              <a:t> </a:t>
            </a:r>
            <a:r>
              <a:rPr lang="en-GB" sz="2000" dirty="0" err="1"/>
              <a:t>Englisch</a:t>
            </a:r>
            <a:r>
              <a:rPr lang="en-GB" sz="2000" dirty="0"/>
              <a:t>. (2)</a:t>
            </a:r>
          </a:p>
        </p:txBody>
      </p:sp>
      <p:sp>
        <p:nvSpPr>
          <p:cNvPr id="8" name="Rectangle 7"/>
          <p:cNvSpPr/>
          <p:nvPr/>
        </p:nvSpPr>
        <p:spPr>
          <a:xfrm>
            <a:off x="-36513" y="1701800"/>
            <a:ext cx="2747963" cy="1700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err="1"/>
              <a:t>Eine</a:t>
            </a:r>
            <a:r>
              <a:rPr lang="en-GB" sz="2000" dirty="0"/>
              <a:t> </a:t>
            </a:r>
            <a:r>
              <a:rPr lang="en-GB" sz="2000" dirty="0" err="1"/>
              <a:t>gute</a:t>
            </a:r>
            <a:r>
              <a:rPr lang="en-GB" sz="2000" dirty="0"/>
              <a:t> </a:t>
            </a:r>
            <a:r>
              <a:rPr lang="en-GB" sz="2000" dirty="0" err="1"/>
              <a:t>Frage</a:t>
            </a:r>
            <a:r>
              <a:rPr lang="en-GB" sz="2000" dirty="0"/>
              <a:t>. </a:t>
            </a:r>
            <a:r>
              <a:rPr lang="en-GB" sz="2000" dirty="0" err="1"/>
              <a:t>Ich</a:t>
            </a:r>
            <a:r>
              <a:rPr lang="en-GB" sz="2000" dirty="0"/>
              <a:t> </a:t>
            </a:r>
            <a:r>
              <a:rPr lang="en-GB" sz="2000" dirty="0" err="1"/>
              <a:t>finde</a:t>
            </a:r>
            <a:r>
              <a:rPr lang="en-GB" sz="2000" dirty="0"/>
              <a:t> </a:t>
            </a:r>
            <a:r>
              <a:rPr lang="en-GB" sz="2000" dirty="0" err="1"/>
              <a:t>Mathe</a:t>
            </a:r>
            <a:r>
              <a:rPr lang="en-GB" sz="2000" dirty="0"/>
              <a:t> </a:t>
            </a:r>
            <a:r>
              <a:rPr lang="en-GB" sz="2000" dirty="0" err="1"/>
              <a:t>nützlicher</a:t>
            </a:r>
            <a:r>
              <a:rPr lang="en-GB" sz="2000" dirty="0"/>
              <a:t> </a:t>
            </a:r>
            <a:r>
              <a:rPr lang="en-GB" sz="2000" dirty="0" err="1"/>
              <a:t>als</a:t>
            </a:r>
            <a:r>
              <a:rPr lang="en-GB" sz="2000" dirty="0"/>
              <a:t> </a:t>
            </a:r>
            <a:r>
              <a:rPr lang="en-GB" sz="2000" dirty="0" err="1"/>
              <a:t>Englisch</a:t>
            </a:r>
            <a:r>
              <a:rPr lang="en-GB" sz="2000" dirty="0"/>
              <a:t>. (2)</a:t>
            </a:r>
          </a:p>
        </p:txBody>
      </p:sp>
      <p:sp>
        <p:nvSpPr>
          <p:cNvPr id="9" name="Rectangle 8"/>
          <p:cNvSpPr/>
          <p:nvPr/>
        </p:nvSpPr>
        <p:spPr>
          <a:xfrm>
            <a:off x="-36513" y="3375025"/>
            <a:ext cx="2747963" cy="1700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err="1"/>
              <a:t>Letztes</a:t>
            </a:r>
            <a:r>
              <a:rPr lang="en-GB" sz="2000" dirty="0"/>
              <a:t> </a:t>
            </a:r>
            <a:r>
              <a:rPr lang="en-GB" sz="2000" dirty="0" err="1"/>
              <a:t>Jahr</a:t>
            </a:r>
            <a:r>
              <a:rPr lang="en-GB" sz="2000" dirty="0"/>
              <a:t> war Geschichte </a:t>
            </a:r>
            <a:r>
              <a:rPr lang="en-GB" sz="2000" dirty="0" err="1"/>
              <a:t>sehr</a:t>
            </a:r>
            <a:r>
              <a:rPr lang="en-GB" sz="2000" dirty="0"/>
              <a:t> </a:t>
            </a:r>
            <a:r>
              <a:rPr lang="en-GB" sz="2000" dirty="0" err="1"/>
              <a:t>langweilig</a:t>
            </a:r>
            <a:r>
              <a:rPr lang="en-GB" sz="2000" dirty="0"/>
              <a:t> </a:t>
            </a:r>
            <a:r>
              <a:rPr lang="en-GB" sz="2000" dirty="0" err="1"/>
              <a:t>aber</a:t>
            </a:r>
            <a:r>
              <a:rPr lang="en-GB" sz="2000" dirty="0"/>
              <a:t> dieses </a:t>
            </a:r>
            <a:r>
              <a:rPr lang="en-GB" sz="2000" dirty="0" err="1"/>
              <a:t>Jahr</a:t>
            </a:r>
            <a:r>
              <a:rPr lang="en-GB" sz="2000" dirty="0"/>
              <a:t> </a:t>
            </a:r>
            <a:r>
              <a:rPr lang="en-GB" sz="2000" dirty="0" err="1"/>
              <a:t>ist</a:t>
            </a:r>
            <a:r>
              <a:rPr lang="en-GB" sz="2000" dirty="0"/>
              <a:t> </a:t>
            </a:r>
            <a:r>
              <a:rPr lang="en-GB" sz="2000" dirty="0" err="1"/>
              <a:t>es</a:t>
            </a:r>
            <a:r>
              <a:rPr lang="en-GB" sz="2000" dirty="0"/>
              <a:t> </a:t>
            </a:r>
            <a:r>
              <a:rPr lang="en-GB" sz="2000" dirty="0" err="1"/>
              <a:t>besser</a:t>
            </a:r>
            <a:r>
              <a:rPr lang="en-GB" sz="2000" dirty="0"/>
              <a:t>. (2)</a:t>
            </a:r>
          </a:p>
        </p:txBody>
      </p:sp>
      <p:sp>
        <p:nvSpPr>
          <p:cNvPr id="10" name="Rectangle 9"/>
          <p:cNvSpPr/>
          <p:nvPr/>
        </p:nvSpPr>
        <p:spPr>
          <a:xfrm>
            <a:off x="-36513" y="5075238"/>
            <a:ext cx="2747963" cy="180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err="1"/>
              <a:t>Ich</a:t>
            </a:r>
            <a:r>
              <a:rPr lang="en-GB" sz="2000" dirty="0"/>
              <a:t> </a:t>
            </a:r>
            <a:r>
              <a:rPr lang="en-GB" sz="2000" dirty="0" err="1"/>
              <a:t>werde</a:t>
            </a:r>
            <a:r>
              <a:rPr lang="en-GB" sz="2000" dirty="0"/>
              <a:t> </a:t>
            </a:r>
            <a:r>
              <a:rPr lang="en-GB" sz="2000" dirty="0" err="1"/>
              <a:t>immer</a:t>
            </a:r>
            <a:r>
              <a:rPr lang="en-GB" sz="2000" dirty="0"/>
              <a:t> </a:t>
            </a:r>
            <a:r>
              <a:rPr lang="en-GB" sz="2000" dirty="0" err="1"/>
              <a:t>pünktlich</a:t>
            </a:r>
            <a:r>
              <a:rPr lang="en-GB" sz="2000" dirty="0"/>
              <a:t> </a:t>
            </a:r>
            <a:r>
              <a:rPr lang="en-GB" sz="2000" dirty="0" err="1"/>
              <a:t>zur</a:t>
            </a:r>
            <a:r>
              <a:rPr lang="en-GB" sz="2000" dirty="0"/>
              <a:t> </a:t>
            </a:r>
            <a:r>
              <a:rPr lang="en-GB" sz="2000" dirty="0" err="1"/>
              <a:t>Deutschklasse</a:t>
            </a:r>
            <a:r>
              <a:rPr lang="en-GB" sz="2000" dirty="0"/>
              <a:t> </a:t>
            </a:r>
            <a:r>
              <a:rPr lang="en-GB" sz="2000" dirty="0" err="1"/>
              <a:t>kommen</a:t>
            </a:r>
            <a:r>
              <a:rPr lang="en-GB" sz="2000" dirty="0"/>
              <a:t> (1)</a:t>
            </a:r>
          </a:p>
        </p:txBody>
      </p:sp>
      <p:sp>
        <p:nvSpPr>
          <p:cNvPr id="11" name="Rectangle 10"/>
          <p:cNvSpPr/>
          <p:nvPr/>
        </p:nvSpPr>
        <p:spPr>
          <a:xfrm>
            <a:off x="2747963" y="1714500"/>
            <a:ext cx="3132137" cy="1700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err="1"/>
              <a:t>Ich</a:t>
            </a:r>
            <a:r>
              <a:rPr lang="en-GB" sz="2000" dirty="0"/>
              <a:t> </a:t>
            </a:r>
            <a:r>
              <a:rPr lang="en-GB" sz="2000" dirty="0" err="1"/>
              <a:t>habe</a:t>
            </a:r>
            <a:r>
              <a:rPr lang="en-GB" sz="2000" dirty="0"/>
              <a:t> Grammatik </a:t>
            </a:r>
            <a:r>
              <a:rPr lang="en-GB" sz="2000" dirty="0" err="1"/>
              <a:t>gelernt</a:t>
            </a:r>
            <a:r>
              <a:rPr lang="en-GB" sz="2000" dirty="0"/>
              <a:t> und </a:t>
            </a:r>
            <a:r>
              <a:rPr lang="en-GB" sz="2000" dirty="0" err="1"/>
              <a:t>ich</a:t>
            </a:r>
            <a:r>
              <a:rPr lang="en-GB" sz="2000" dirty="0"/>
              <a:t> </a:t>
            </a:r>
            <a:r>
              <a:rPr lang="en-GB" sz="2000" dirty="0" err="1"/>
              <a:t>habe</a:t>
            </a:r>
            <a:r>
              <a:rPr lang="en-GB" sz="2000" dirty="0"/>
              <a:t> </a:t>
            </a:r>
            <a:r>
              <a:rPr lang="en-GB" sz="2000" dirty="0" err="1"/>
              <a:t>gesungen</a:t>
            </a:r>
            <a:r>
              <a:rPr lang="en-GB" sz="2000"/>
              <a:t> (2)</a:t>
            </a:r>
            <a:endParaRPr lang="en-GB" sz="2000" dirty="0"/>
          </a:p>
        </p:txBody>
      </p:sp>
      <p:sp>
        <p:nvSpPr>
          <p:cNvPr id="12" name="Rectangle 11"/>
          <p:cNvSpPr/>
          <p:nvPr/>
        </p:nvSpPr>
        <p:spPr>
          <a:xfrm>
            <a:off x="2711450" y="3360738"/>
            <a:ext cx="3168650" cy="1700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err="1"/>
              <a:t>Ja</a:t>
            </a:r>
            <a:r>
              <a:rPr lang="en-GB" sz="2000" dirty="0"/>
              <a:t> (5).</a:t>
            </a:r>
          </a:p>
        </p:txBody>
      </p:sp>
      <p:sp>
        <p:nvSpPr>
          <p:cNvPr id="13" name="Rectangle 12"/>
          <p:cNvSpPr/>
          <p:nvPr/>
        </p:nvSpPr>
        <p:spPr>
          <a:xfrm>
            <a:off x="2747963" y="5075238"/>
            <a:ext cx="3132137" cy="180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t>Nein. </a:t>
            </a:r>
            <a:r>
              <a:rPr lang="en-GB" sz="2000" dirty="0" err="1"/>
              <a:t>Ich</a:t>
            </a:r>
            <a:r>
              <a:rPr lang="en-GB" sz="2000" dirty="0"/>
              <a:t> muss </a:t>
            </a:r>
            <a:r>
              <a:rPr lang="en-GB" sz="2000" dirty="0" err="1"/>
              <a:t>Hausaufgaben</a:t>
            </a:r>
            <a:r>
              <a:rPr lang="en-GB" sz="2000" dirty="0"/>
              <a:t> </a:t>
            </a:r>
            <a:r>
              <a:rPr lang="en-GB" sz="2000" dirty="0" err="1"/>
              <a:t>machen</a:t>
            </a:r>
            <a:r>
              <a:rPr lang="en-GB" sz="2000" dirty="0"/>
              <a:t> (5)</a:t>
            </a:r>
          </a:p>
        </p:txBody>
      </p:sp>
      <p:sp>
        <p:nvSpPr>
          <p:cNvPr id="14" name="Rectangle 13"/>
          <p:cNvSpPr/>
          <p:nvPr/>
        </p:nvSpPr>
        <p:spPr>
          <a:xfrm>
            <a:off x="5916613" y="1701800"/>
            <a:ext cx="3227387" cy="1700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2400">
                <a:solidFill>
                  <a:srgbClr val="FFFFFF"/>
                </a:solidFill>
              </a:rPr>
              <a:t>Man darf niemanden hänseln oder ärgern (1)</a:t>
            </a:r>
            <a:endParaRPr lang="en-GB" sz="2000">
              <a:solidFill>
                <a:srgbClr val="FFFFFF"/>
              </a:solidFill>
            </a:endParaRPr>
          </a:p>
        </p:txBody>
      </p:sp>
      <p:sp>
        <p:nvSpPr>
          <p:cNvPr id="15" name="Rectangle 14"/>
          <p:cNvSpPr/>
          <p:nvPr/>
        </p:nvSpPr>
        <p:spPr>
          <a:xfrm>
            <a:off x="5916613" y="3348038"/>
            <a:ext cx="3227387" cy="170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err="1"/>
              <a:t>Manchmal</a:t>
            </a:r>
            <a:r>
              <a:rPr lang="en-GB" sz="2000" dirty="0"/>
              <a:t> </a:t>
            </a:r>
            <a:r>
              <a:rPr lang="en-GB" sz="2000" dirty="0" err="1"/>
              <a:t>ist</a:t>
            </a:r>
            <a:r>
              <a:rPr lang="en-GB" sz="2000" dirty="0"/>
              <a:t> </a:t>
            </a:r>
            <a:r>
              <a:rPr lang="en-GB" sz="2000" dirty="0" err="1"/>
              <a:t>es</a:t>
            </a:r>
            <a:r>
              <a:rPr lang="en-GB" sz="2000" dirty="0"/>
              <a:t> </a:t>
            </a:r>
            <a:r>
              <a:rPr lang="en-GB" sz="2000" dirty="0" err="1"/>
              <a:t>lustig</a:t>
            </a:r>
            <a:r>
              <a:rPr lang="en-GB" sz="2000" dirty="0"/>
              <a:t> </a:t>
            </a:r>
            <a:r>
              <a:rPr lang="en-GB" sz="2000" dirty="0" err="1"/>
              <a:t>aber</a:t>
            </a:r>
            <a:r>
              <a:rPr lang="en-GB" sz="2000" dirty="0"/>
              <a:t> </a:t>
            </a:r>
            <a:r>
              <a:rPr lang="en-GB" sz="2000" dirty="0" err="1"/>
              <a:t>leider</a:t>
            </a:r>
            <a:r>
              <a:rPr lang="en-GB" sz="2000" dirty="0"/>
              <a:t> </a:t>
            </a:r>
            <a:r>
              <a:rPr lang="en-GB" sz="2000" dirty="0" err="1"/>
              <a:t>ist</a:t>
            </a:r>
            <a:r>
              <a:rPr lang="en-GB" sz="2000" dirty="0"/>
              <a:t> </a:t>
            </a:r>
            <a:r>
              <a:rPr lang="en-GB" sz="2000" dirty="0" err="1"/>
              <a:t>Mathe</a:t>
            </a:r>
            <a:r>
              <a:rPr lang="en-GB" sz="2000" dirty="0"/>
              <a:t> oft </a:t>
            </a:r>
            <a:r>
              <a:rPr lang="en-GB" sz="2000" dirty="0" err="1"/>
              <a:t>nur</a:t>
            </a:r>
            <a:r>
              <a:rPr lang="en-GB" sz="2000" dirty="0"/>
              <a:t> </a:t>
            </a:r>
            <a:r>
              <a:rPr lang="en-GB" sz="2000" dirty="0" err="1"/>
              <a:t>langweilig</a:t>
            </a:r>
            <a:r>
              <a:rPr lang="en-GB" sz="2000" dirty="0"/>
              <a:t>. (2)</a:t>
            </a:r>
          </a:p>
        </p:txBody>
      </p:sp>
      <p:sp>
        <p:nvSpPr>
          <p:cNvPr id="16" name="Rectangle 15"/>
          <p:cNvSpPr/>
          <p:nvPr/>
        </p:nvSpPr>
        <p:spPr>
          <a:xfrm>
            <a:off x="5916613" y="5049838"/>
            <a:ext cx="3227387" cy="1835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400" dirty="0" err="1"/>
              <a:t>Ich</a:t>
            </a:r>
            <a:r>
              <a:rPr lang="en-GB" sz="2400" dirty="0"/>
              <a:t> muss </a:t>
            </a:r>
            <a:r>
              <a:rPr lang="en-GB" sz="2400" dirty="0" err="1"/>
              <a:t>Hausaufgaben</a:t>
            </a:r>
            <a:r>
              <a:rPr lang="en-GB" sz="2400" dirty="0"/>
              <a:t> </a:t>
            </a:r>
            <a:r>
              <a:rPr lang="en-GB" sz="2400" dirty="0" err="1"/>
              <a:t>machen</a:t>
            </a:r>
            <a:r>
              <a:rPr lang="en-GB" sz="2400" dirty="0"/>
              <a:t> (2)</a:t>
            </a:r>
          </a:p>
        </p:txBody>
      </p:sp>
    </p:spTree>
    <p:extLst>
      <p:ext uri="{BB962C8B-B14F-4D97-AF65-F5344CB8AC3E}">
        <p14:creationId xmlns:p14="http://schemas.microsoft.com/office/powerpoint/2010/main" val="2538710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6" presetClass="exit" presetSubtype="0" fill="hold" grpId="0" nodeType="clickEffect">
                                  <p:stCondLst>
                                    <p:cond delay="0"/>
                                  </p:stCondLst>
                                  <p:childTnLst>
                                    <p:animEffect transition="out" filter="wipe(down)">
                                      <p:cBhvr>
                                        <p:cTn id="19" dur="180" accel="50000">
                                          <p:stCondLst>
                                            <p:cond delay="1820"/>
                                          </p:stCondLst>
                                        </p:cTn>
                                        <p:tgtEl>
                                          <p:spTgt spid="14"/>
                                        </p:tgtEl>
                                      </p:cBhvr>
                                    </p:animEffect>
                                    <p:anim calcmode="lin" valueType="num">
                                      <p:cBhvr>
                                        <p:cTn id="20"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21"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22"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3"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4"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6"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27" dur="26">
                                          <p:stCondLst>
                                            <p:cond delay="620"/>
                                          </p:stCondLst>
                                        </p:cTn>
                                        <p:tgtEl>
                                          <p:spTgt spid="14"/>
                                        </p:tgtEl>
                                      </p:cBhvr>
                                      <p:to x="100000" y="60000"/>
                                    </p:animScale>
                                    <p:animScale>
                                      <p:cBhvr>
                                        <p:cTn id="28" dur="166" decel="50000">
                                          <p:stCondLst>
                                            <p:cond delay="646"/>
                                          </p:stCondLst>
                                        </p:cTn>
                                        <p:tgtEl>
                                          <p:spTgt spid="14"/>
                                        </p:tgtEl>
                                      </p:cBhvr>
                                      <p:to x="100000" y="100000"/>
                                    </p:animScale>
                                    <p:animScale>
                                      <p:cBhvr>
                                        <p:cTn id="29" dur="26">
                                          <p:stCondLst>
                                            <p:cond delay="1312"/>
                                          </p:stCondLst>
                                        </p:cTn>
                                        <p:tgtEl>
                                          <p:spTgt spid="14"/>
                                        </p:tgtEl>
                                      </p:cBhvr>
                                      <p:to x="100000" y="80000"/>
                                    </p:animScale>
                                    <p:animScale>
                                      <p:cBhvr>
                                        <p:cTn id="30" dur="166" decel="50000">
                                          <p:stCondLst>
                                            <p:cond delay="1338"/>
                                          </p:stCondLst>
                                        </p:cTn>
                                        <p:tgtEl>
                                          <p:spTgt spid="14"/>
                                        </p:tgtEl>
                                      </p:cBhvr>
                                      <p:to x="100000" y="100000"/>
                                    </p:animScale>
                                    <p:animScale>
                                      <p:cBhvr>
                                        <p:cTn id="31" dur="26">
                                          <p:stCondLst>
                                            <p:cond delay="1642"/>
                                          </p:stCondLst>
                                        </p:cTn>
                                        <p:tgtEl>
                                          <p:spTgt spid="14"/>
                                        </p:tgtEl>
                                      </p:cBhvr>
                                      <p:to x="100000" y="90000"/>
                                    </p:animScale>
                                    <p:animScale>
                                      <p:cBhvr>
                                        <p:cTn id="32" dur="166" decel="50000">
                                          <p:stCondLst>
                                            <p:cond delay="1668"/>
                                          </p:stCondLst>
                                        </p:cTn>
                                        <p:tgtEl>
                                          <p:spTgt spid="14"/>
                                        </p:tgtEl>
                                      </p:cBhvr>
                                      <p:to x="100000" y="100000"/>
                                    </p:animScale>
                                    <p:animScale>
                                      <p:cBhvr>
                                        <p:cTn id="33" dur="26">
                                          <p:stCondLst>
                                            <p:cond delay="1808"/>
                                          </p:stCondLst>
                                        </p:cTn>
                                        <p:tgtEl>
                                          <p:spTgt spid="14"/>
                                        </p:tgtEl>
                                      </p:cBhvr>
                                      <p:to x="100000" y="95000"/>
                                    </p:animScale>
                                    <p:animScale>
                                      <p:cBhvr>
                                        <p:cTn id="34" dur="166" decel="50000">
                                          <p:stCondLst>
                                            <p:cond delay="1834"/>
                                          </p:stCondLst>
                                        </p:cTn>
                                        <p:tgtEl>
                                          <p:spTgt spid="14"/>
                                        </p:tgtEl>
                                      </p:cBhvr>
                                      <p:to x="100000" y="100000"/>
                                    </p:animScale>
                                    <p:set>
                                      <p:cBhvr>
                                        <p:cTn id="3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22" presetClass="exit" presetSubtype="4" fill="hold" grpId="0" nodeType="clickEffect">
                                  <p:stCondLst>
                                    <p:cond delay="0"/>
                                  </p:stCondLst>
                                  <p:childTnLst>
                                    <p:animEffect transition="out" filter="wipe(down)">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21" presetClass="exit" presetSubtype="1" fill="hold" grpId="0" nodeType="clickEffect">
                                  <p:stCondLst>
                                    <p:cond delay="0"/>
                                  </p:stCondLst>
                                  <p:childTnLst>
                                    <p:animEffect transition="out" filter="wheel(1)">
                                      <p:cBhvr>
                                        <p:cTn id="46" dur="2000"/>
                                        <p:tgtEl>
                                          <p:spTgt spid="16"/>
                                        </p:tgtEl>
                                      </p:cBhvr>
                                    </p:animEffect>
                                    <p:set>
                                      <p:cBhvr>
                                        <p:cTn id="4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45" presetClass="exit" presetSubtype="0" fill="hold" grpId="0" nodeType="clickEffect">
                                  <p:stCondLst>
                                    <p:cond delay="0"/>
                                  </p:stCondLst>
                                  <p:childTnLst>
                                    <p:animEffect transition="out" filter="fade">
                                      <p:cBhvr>
                                        <p:cTn id="52" dur="2000"/>
                                        <p:tgtEl>
                                          <p:spTgt spid="13"/>
                                        </p:tgtEl>
                                      </p:cBhvr>
                                    </p:animEffect>
                                    <p:anim calcmode="lin" valueType="num">
                                      <p:cBhvr>
                                        <p:cTn id="53"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4" dur="2000"/>
                                        <p:tgtEl>
                                          <p:spTgt spid="13"/>
                                        </p:tgtEl>
                                        <p:attrNameLst>
                                          <p:attrName>ppt_h</p:attrName>
                                        </p:attrNameLst>
                                      </p:cBhvr>
                                      <p:tavLst>
                                        <p:tav tm="0">
                                          <p:val>
                                            <p:strVal val="ppt_h"/>
                                          </p:val>
                                        </p:tav>
                                        <p:tav tm="100000">
                                          <p:val>
                                            <p:strVal val="ppt_h"/>
                                          </p:val>
                                        </p:tav>
                                      </p:tavLst>
                                    </p:anim>
                                    <p:set>
                                      <p:cBhvr>
                                        <p:cTn id="5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31" presetClass="exit" presetSubtype="0" fill="hold" grpId="0" nodeType="clickEffect">
                                  <p:stCondLst>
                                    <p:cond delay="0"/>
                                  </p:stCondLst>
                                  <p:childTnLst>
                                    <p:anim calcmode="lin" valueType="num">
                                      <p:cBhvr>
                                        <p:cTn id="60" dur="1000"/>
                                        <p:tgtEl>
                                          <p:spTgt spid="10"/>
                                        </p:tgtEl>
                                        <p:attrNameLst>
                                          <p:attrName>ppt_w</p:attrName>
                                        </p:attrNameLst>
                                      </p:cBhvr>
                                      <p:tavLst>
                                        <p:tav tm="0">
                                          <p:val>
                                            <p:strVal val="ppt_w"/>
                                          </p:val>
                                        </p:tav>
                                        <p:tav tm="100000">
                                          <p:val>
                                            <p:fltVal val="0"/>
                                          </p:val>
                                        </p:tav>
                                      </p:tavLst>
                                    </p:anim>
                                    <p:anim calcmode="lin" valueType="num">
                                      <p:cBhvr>
                                        <p:cTn id="61" dur="1000"/>
                                        <p:tgtEl>
                                          <p:spTgt spid="10"/>
                                        </p:tgtEl>
                                        <p:attrNameLst>
                                          <p:attrName>ppt_h</p:attrName>
                                        </p:attrNameLst>
                                      </p:cBhvr>
                                      <p:tavLst>
                                        <p:tav tm="0">
                                          <p:val>
                                            <p:strVal val="ppt_h"/>
                                          </p:val>
                                        </p:tav>
                                        <p:tav tm="100000">
                                          <p:val>
                                            <p:fltVal val="0"/>
                                          </p:val>
                                        </p:tav>
                                      </p:tavLst>
                                    </p:anim>
                                    <p:anim calcmode="lin" valueType="num">
                                      <p:cBhvr>
                                        <p:cTn id="62" dur="1000"/>
                                        <p:tgtEl>
                                          <p:spTgt spid="10"/>
                                        </p:tgtEl>
                                        <p:attrNameLst>
                                          <p:attrName>style.rotation</p:attrName>
                                        </p:attrNameLst>
                                      </p:cBhvr>
                                      <p:tavLst>
                                        <p:tav tm="0">
                                          <p:val>
                                            <p:fltVal val="0"/>
                                          </p:val>
                                        </p:tav>
                                        <p:tav tm="100000">
                                          <p:val>
                                            <p:fltVal val="90"/>
                                          </p:val>
                                        </p:tav>
                                      </p:tavLst>
                                    </p:anim>
                                    <p:animEffect transition="out" filter="fade">
                                      <p:cBhvr>
                                        <p:cTn id="63" dur="1000"/>
                                        <p:tgtEl>
                                          <p:spTgt spid="10"/>
                                        </p:tgtEl>
                                      </p:cBhvr>
                                    </p:animEffect>
                                    <p:set>
                                      <p:cBhvr>
                                        <p:cTn id="6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9"/>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42" presetClass="exit" presetSubtype="0" fill="hold" grpId="0" nodeType="clickEffect">
                                  <p:stCondLst>
                                    <p:cond delay="0"/>
                                  </p:stCondLst>
                                  <p:childTnLst>
                                    <p:animEffect transition="out" filter="fade">
                                      <p:cBhvr>
                                        <p:cTn id="69" dur="1000"/>
                                        <p:tgtEl>
                                          <p:spTgt spid="9"/>
                                        </p:tgtEl>
                                      </p:cBhvr>
                                    </p:animEffect>
                                    <p:anim calcmode="lin" valueType="num">
                                      <p:cBhvr>
                                        <p:cTn id="70" dur="1000"/>
                                        <p:tgtEl>
                                          <p:spTgt spid="9"/>
                                        </p:tgtEl>
                                        <p:attrNameLst>
                                          <p:attrName>ppt_x</p:attrName>
                                        </p:attrNameLst>
                                      </p:cBhvr>
                                      <p:tavLst>
                                        <p:tav tm="0">
                                          <p:val>
                                            <p:strVal val="ppt_x"/>
                                          </p:val>
                                        </p:tav>
                                        <p:tav tm="100000">
                                          <p:val>
                                            <p:strVal val="ppt_x"/>
                                          </p:val>
                                        </p:tav>
                                      </p:tavLst>
                                    </p:anim>
                                    <p:anim calcmode="lin" valueType="num">
                                      <p:cBhvr>
                                        <p:cTn id="71" dur="1000"/>
                                        <p:tgtEl>
                                          <p:spTgt spid="9"/>
                                        </p:tgtEl>
                                        <p:attrNameLst>
                                          <p:attrName>ppt_y</p:attrName>
                                        </p:attrNameLst>
                                      </p:cBhvr>
                                      <p:tavLst>
                                        <p:tav tm="0">
                                          <p:val>
                                            <p:strVal val="ppt_y"/>
                                          </p:val>
                                        </p:tav>
                                        <p:tav tm="100000">
                                          <p:val>
                                            <p:strVal val="ppt_y+.1"/>
                                          </p:val>
                                        </p:tav>
                                      </p:tavLst>
                                    </p:anim>
                                    <p:set>
                                      <p:cBhvr>
                                        <p:cTn id="72"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8"/>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11"/>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26" presetClass="exit" presetSubtype="0" fill="hold" grpId="0" nodeType="clickEffect">
                                  <p:stCondLst>
                                    <p:cond delay="0"/>
                                  </p:stCondLst>
                                  <p:childTnLst>
                                    <p:animEffect transition="out" filter="wipe(down)">
                                      <p:cBhvr>
                                        <p:cTn id="82" dur="180" accel="50000">
                                          <p:stCondLst>
                                            <p:cond delay="1820"/>
                                          </p:stCondLst>
                                        </p:cTn>
                                        <p:tgtEl>
                                          <p:spTgt spid="11"/>
                                        </p:tgtEl>
                                      </p:cBhvr>
                                    </p:animEffect>
                                    <p:anim calcmode="lin" valueType="num">
                                      <p:cBhvr>
                                        <p:cTn id="83"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84"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85"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6"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7"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8"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9"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90" dur="26">
                                          <p:stCondLst>
                                            <p:cond delay="620"/>
                                          </p:stCondLst>
                                        </p:cTn>
                                        <p:tgtEl>
                                          <p:spTgt spid="11"/>
                                        </p:tgtEl>
                                      </p:cBhvr>
                                      <p:to x="100000" y="60000"/>
                                    </p:animScale>
                                    <p:animScale>
                                      <p:cBhvr>
                                        <p:cTn id="91" dur="166" decel="50000">
                                          <p:stCondLst>
                                            <p:cond delay="646"/>
                                          </p:stCondLst>
                                        </p:cTn>
                                        <p:tgtEl>
                                          <p:spTgt spid="11"/>
                                        </p:tgtEl>
                                      </p:cBhvr>
                                      <p:to x="100000" y="100000"/>
                                    </p:animScale>
                                    <p:animScale>
                                      <p:cBhvr>
                                        <p:cTn id="92" dur="26">
                                          <p:stCondLst>
                                            <p:cond delay="1312"/>
                                          </p:stCondLst>
                                        </p:cTn>
                                        <p:tgtEl>
                                          <p:spTgt spid="11"/>
                                        </p:tgtEl>
                                      </p:cBhvr>
                                      <p:to x="100000" y="80000"/>
                                    </p:animScale>
                                    <p:animScale>
                                      <p:cBhvr>
                                        <p:cTn id="93" dur="166" decel="50000">
                                          <p:stCondLst>
                                            <p:cond delay="1338"/>
                                          </p:stCondLst>
                                        </p:cTn>
                                        <p:tgtEl>
                                          <p:spTgt spid="11"/>
                                        </p:tgtEl>
                                      </p:cBhvr>
                                      <p:to x="100000" y="100000"/>
                                    </p:animScale>
                                    <p:animScale>
                                      <p:cBhvr>
                                        <p:cTn id="94" dur="26">
                                          <p:stCondLst>
                                            <p:cond delay="1642"/>
                                          </p:stCondLst>
                                        </p:cTn>
                                        <p:tgtEl>
                                          <p:spTgt spid="11"/>
                                        </p:tgtEl>
                                      </p:cBhvr>
                                      <p:to x="100000" y="90000"/>
                                    </p:animScale>
                                    <p:animScale>
                                      <p:cBhvr>
                                        <p:cTn id="95" dur="166" decel="50000">
                                          <p:stCondLst>
                                            <p:cond delay="1668"/>
                                          </p:stCondLst>
                                        </p:cTn>
                                        <p:tgtEl>
                                          <p:spTgt spid="11"/>
                                        </p:tgtEl>
                                      </p:cBhvr>
                                      <p:to x="100000" y="100000"/>
                                    </p:animScale>
                                    <p:animScale>
                                      <p:cBhvr>
                                        <p:cTn id="96" dur="26">
                                          <p:stCondLst>
                                            <p:cond delay="1808"/>
                                          </p:stCondLst>
                                        </p:cTn>
                                        <p:tgtEl>
                                          <p:spTgt spid="11"/>
                                        </p:tgtEl>
                                      </p:cBhvr>
                                      <p:to x="100000" y="95000"/>
                                    </p:animScale>
                                    <p:animScale>
                                      <p:cBhvr>
                                        <p:cTn id="97" dur="166" decel="50000">
                                          <p:stCondLst>
                                            <p:cond delay="1834"/>
                                          </p:stCondLst>
                                        </p:cTn>
                                        <p:tgtEl>
                                          <p:spTgt spid="11"/>
                                        </p:tgtEl>
                                      </p:cBhvr>
                                      <p:to x="100000" y="100000"/>
                                    </p:animScale>
                                    <p:set>
                                      <p:cBhvr>
                                        <p:cTn id="98"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9" restart="whenNotActive" fill="hold" evtFilter="cancelBubble" nodeType="interactiveSeq">
                <p:stCondLst>
                  <p:cond evt="onClick" delay="0">
                    <p:tgtEl>
                      <p:spTgt spid="12"/>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53" presetClass="exit" presetSubtype="32" fill="hold" grpId="0" nodeType="clickEffect">
                                  <p:stCondLst>
                                    <p:cond delay="0"/>
                                  </p:stCondLst>
                                  <p:childTnLst>
                                    <p:anim calcmode="lin" valueType="num">
                                      <p:cBhvr>
                                        <p:cTn id="103" dur="500"/>
                                        <p:tgtEl>
                                          <p:spTgt spid="12"/>
                                        </p:tgtEl>
                                        <p:attrNameLst>
                                          <p:attrName>ppt_w</p:attrName>
                                        </p:attrNameLst>
                                      </p:cBhvr>
                                      <p:tavLst>
                                        <p:tav tm="0">
                                          <p:val>
                                            <p:strVal val="ppt_w"/>
                                          </p:val>
                                        </p:tav>
                                        <p:tav tm="100000">
                                          <p:val>
                                            <p:fltVal val="0"/>
                                          </p:val>
                                        </p:tav>
                                      </p:tavLst>
                                    </p:anim>
                                    <p:anim calcmode="lin" valueType="num">
                                      <p:cBhvr>
                                        <p:cTn id="104" dur="500"/>
                                        <p:tgtEl>
                                          <p:spTgt spid="12"/>
                                        </p:tgtEl>
                                        <p:attrNameLst>
                                          <p:attrName>ppt_h</p:attrName>
                                        </p:attrNameLst>
                                      </p:cBhvr>
                                      <p:tavLst>
                                        <p:tav tm="0">
                                          <p:val>
                                            <p:strVal val="ppt_h"/>
                                          </p:val>
                                        </p:tav>
                                        <p:tav tm="100000">
                                          <p:val>
                                            <p:fltVal val="0"/>
                                          </p:val>
                                        </p:tav>
                                      </p:tavLst>
                                    </p:anim>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7" restart="whenNotActive" fill="hold" evtFilter="cancelBubble" nodeType="interactiveSeq">
                <p:stCondLst>
                  <p:cond evt="onClick" delay="0">
                    <p:tgtEl>
                      <p:spTgt spid="7"/>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214313" y="395288"/>
            <a:ext cx="5072062"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t>Deutsch ist schwierig, ja?</a:t>
            </a:r>
            <a:br>
              <a:rPr lang="de-DE"/>
            </a:br>
            <a:r>
              <a:rPr lang="de-DE"/>
              <a:t>Hast du mein Goldfisch genommen?</a:t>
            </a:r>
            <a:br>
              <a:rPr lang="de-DE"/>
            </a:br>
            <a:r>
              <a:rPr lang="de-DE"/>
              <a:t>Wie findest du Mathe?</a:t>
            </a:r>
            <a:br>
              <a:rPr lang="de-DE"/>
            </a:br>
            <a:r>
              <a:rPr lang="de-DE"/>
              <a:t>Das langweiligste Fach ist Geschichte oder?</a:t>
            </a:r>
            <a:br>
              <a:rPr lang="de-DE"/>
            </a:br>
            <a:r>
              <a:rPr lang="de-DE"/>
              <a:t>Magst du Pizzasaft?</a:t>
            </a:r>
            <a:br>
              <a:rPr lang="de-DE"/>
            </a:br>
            <a:r>
              <a:rPr lang="de-DE"/>
              <a:t>Denkst du, dass Alex ist ein bisschen verrückt?</a:t>
            </a:r>
            <a:br>
              <a:rPr lang="de-DE"/>
            </a:br>
            <a:r>
              <a:rPr lang="de-DE"/>
              <a:t>Was hast du in den Ferien gemacht?</a:t>
            </a:r>
            <a:br>
              <a:rPr lang="de-DE"/>
            </a:br>
            <a:r>
              <a:rPr lang="de-DE"/>
              <a:t>Was ist das langweiligste Fach?</a:t>
            </a:r>
            <a:br>
              <a:rPr lang="de-DE"/>
            </a:br>
            <a:r>
              <a:rPr lang="de-DE"/>
              <a:t>Was du in dein letztes Deutschfach gelernt? </a:t>
            </a:r>
            <a:br>
              <a:rPr lang="de-DE"/>
            </a:br>
            <a:r>
              <a:rPr lang="de-DE"/>
              <a:t>Englisch ist interessant, oder?</a:t>
            </a:r>
            <a:br>
              <a:rPr lang="de-DE"/>
            </a:br>
            <a:r>
              <a:rPr lang="de-DE"/>
              <a:t>Möchtest du ins Kino gehen?</a:t>
            </a:r>
            <a:br>
              <a:rPr lang="de-DE"/>
            </a:br>
            <a:r>
              <a:rPr lang="de-DE"/>
              <a:t>Findest du Englisch langweilig, oder?</a:t>
            </a:r>
            <a:br>
              <a:rPr lang="de-DE"/>
            </a:br>
            <a:r>
              <a:rPr lang="de-DE"/>
              <a:t>Später kannst du Schaflaufen ?</a:t>
            </a:r>
            <a:br>
              <a:rPr lang="de-DE"/>
            </a:br>
            <a:r>
              <a:rPr lang="de-DE"/>
              <a:t>Was ist eine Schulregeln?</a:t>
            </a:r>
            <a:br>
              <a:rPr lang="de-DE"/>
            </a:br>
            <a:r>
              <a:rPr lang="de-DE"/>
              <a:t>Warum kannst du nicht mit mir nach Cambridge gehen?</a:t>
            </a:r>
            <a:br>
              <a:rPr lang="de-DE"/>
            </a:br>
            <a:r>
              <a:rPr lang="de-DE"/>
              <a:t>Magst du Geschichte?</a:t>
            </a:r>
            <a:br>
              <a:rPr lang="de-DE"/>
            </a:br>
            <a:r>
              <a:rPr lang="de-DE"/>
              <a:t>Wie findest du Geschichte?</a:t>
            </a:r>
            <a:br>
              <a:rPr lang="de-DE"/>
            </a:br>
            <a:r>
              <a:rPr lang="de-DE"/>
              <a:t>Frau Gillings, ist das du?</a:t>
            </a:r>
            <a:br>
              <a:rPr lang="de-DE"/>
            </a:br>
            <a:r>
              <a:rPr lang="de-DE"/>
              <a:t>Was musst du nächstes Jahr gemachen?</a:t>
            </a:r>
            <a:br>
              <a:rPr lang="de-DE"/>
            </a:br>
            <a:r>
              <a:rPr lang="de-DE"/>
              <a:t>Was musst du am Freitag machen?</a:t>
            </a:r>
            <a:br>
              <a:rPr lang="de-DE"/>
            </a:br>
            <a:r>
              <a:rPr lang="de-DE"/>
              <a:t>Ist Mathe langweilig?</a:t>
            </a:r>
            <a:br>
              <a:rPr lang="de-DE"/>
            </a:br>
            <a:endParaRPr lang="en-US"/>
          </a:p>
        </p:txBody>
      </p:sp>
      <p:sp>
        <p:nvSpPr>
          <p:cNvPr id="13315" name="Content Placeholder 6"/>
          <p:cNvSpPr>
            <a:spLocks noGrp="1"/>
          </p:cNvSpPr>
          <p:nvPr>
            <p:ph sz="quarter" idx="4"/>
          </p:nvPr>
        </p:nvSpPr>
        <p:spPr>
          <a:xfrm>
            <a:off x="5314950" y="357188"/>
            <a:ext cx="3328988" cy="6000750"/>
          </a:xfrm>
        </p:spPr>
        <p:txBody>
          <a:bodyPr/>
          <a:lstStyle/>
          <a:p>
            <a:r>
              <a:rPr lang="en-GB" sz="2800" smtClean="0"/>
              <a:t>Variety of formulations</a:t>
            </a:r>
          </a:p>
          <a:p>
            <a:r>
              <a:rPr lang="en-GB" sz="2800" smtClean="0"/>
              <a:t>Mixture of tenses</a:t>
            </a:r>
          </a:p>
          <a:p>
            <a:r>
              <a:rPr lang="en-GB" sz="2800" smtClean="0"/>
              <a:t>Use of statements + oder?</a:t>
            </a:r>
          </a:p>
          <a:p>
            <a:r>
              <a:rPr lang="en-GB" sz="2800" smtClean="0"/>
              <a:t>Some more complex question structures </a:t>
            </a:r>
          </a:p>
          <a:p>
            <a:r>
              <a:rPr lang="en-GB" sz="2800" smtClean="0"/>
              <a:t>Some mistakes!</a:t>
            </a:r>
          </a:p>
          <a:p>
            <a:r>
              <a:rPr lang="en-GB" sz="2800" smtClean="0"/>
              <a:t>Message-oriented</a:t>
            </a:r>
          </a:p>
          <a:p>
            <a:r>
              <a:rPr lang="en-GB" sz="2800" smtClean="0"/>
              <a:t>Humour!</a:t>
            </a:r>
          </a:p>
          <a:p>
            <a:r>
              <a:rPr lang="en-GB" sz="2800" smtClean="0"/>
              <a:t>Like EFL sessions</a:t>
            </a:r>
            <a:endParaRPr lang="en-US" sz="2800" smtClean="0"/>
          </a:p>
        </p:txBody>
      </p:sp>
    </p:spTree>
    <p:extLst>
      <p:ext uri="{BB962C8B-B14F-4D97-AF65-F5344CB8AC3E}">
        <p14:creationId xmlns:p14="http://schemas.microsoft.com/office/powerpoint/2010/main" val="415101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32743877"/>
              </p:ext>
            </p:extLst>
          </p:nvPr>
        </p:nvGraphicFramePr>
        <p:xfrm>
          <a:off x="179512" y="188640"/>
          <a:ext cx="8856984" cy="6408712"/>
        </p:xfrm>
        <a:graphic>
          <a:graphicData uri="http://schemas.openxmlformats.org/drawingml/2006/table">
            <a:tbl>
              <a:tblPr firstRow="1" bandRow="1">
                <a:tableStyleId>{5940675A-B579-460E-94D1-54222C63F5DA}</a:tableStyleId>
              </a:tblPr>
              <a:tblGrid>
                <a:gridCol w="8856984"/>
              </a:tblGrid>
              <a:tr h="5781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15818">
                <a:tc>
                  <a:txBody>
                    <a:bodyPr/>
                    <a:lstStyle/>
                    <a:p>
                      <a:pPr algn="l" fontAlgn="auto">
                        <a:spcBef>
                          <a:spcPts val="0"/>
                        </a:spcBef>
                        <a:spcAft>
                          <a:spcPts val="0"/>
                        </a:spcAft>
                        <a:defRPr/>
                      </a:pPr>
                      <a:r>
                        <a:rPr lang="en-GB" sz="3200" b="1" dirty="0" smtClean="0">
                          <a:solidFill>
                            <a:schemeClr val="bg1"/>
                          </a:solidFill>
                        </a:rPr>
                        <a:t>Questioning </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379487">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35228">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a:t>
            </a:r>
            <a:r>
              <a:rPr lang="en-GB" sz="2800" b="1" dirty="0">
                <a:solidFill>
                  <a:srgbClr val="002060"/>
                </a:solidFill>
              </a:rPr>
              <a:t>9</a:t>
            </a:r>
            <a:r>
              <a:rPr lang="en-GB" sz="2800" b="1" dirty="0" smtClean="0">
                <a:solidFill>
                  <a:srgbClr val="002060"/>
                </a:solidFill>
              </a:rPr>
              <a:t>:  Find someone who</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FIND SOMEONE WHO</a:t>
            </a:r>
            <a:endParaRPr lang="en-US" dirty="0"/>
          </a:p>
        </p:txBody>
      </p:sp>
      <p:pic>
        <p:nvPicPr>
          <p:cNvPr id="8" name="Picture 2"/>
          <p:cNvPicPr>
            <a:picLocks noChangeAspect="1" noChangeArrowheads="1"/>
          </p:cNvPicPr>
          <p:nvPr/>
        </p:nvPicPr>
        <p:blipFill>
          <a:blip r:embed="rId3">
            <a:clrChange>
              <a:clrFrom>
                <a:srgbClr val="DADADA"/>
              </a:clrFrom>
              <a:clrTo>
                <a:srgbClr val="DADADA">
                  <a:alpha val="0"/>
                </a:srgbClr>
              </a:clrTo>
            </a:clrChange>
            <a:extLst>
              <a:ext uri="{28A0092B-C50C-407E-A947-70E740481C1C}">
                <a14:useLocalDpi xmlns:a14="http://schemas.microsoft.com/office/drawing/2010/main" val="0"/>
              </a:ext>
            </a:extLst>
          </a:blip>
          <a:srcRect/>
          <a:stretch>
            <a:fillRect/>
          </a:stretch>
        </p:blipFill>
        <p:spPr bwMode="auto">
          <a:xfrm>
            <a:off x="3886808" y="4220081"/>
            <a:ext cx="1621296" cy="162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15237882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57188" y="1285875"/>
            <a:ext cx="8429625" cy="5214938"/>
          </a:xfrm>
          <a:prstGeom prst="rect">
            <a:avLst/>
          </a:prstGeom>
          <a:solidFill>
            <a:srgbClr val="00FF00"/>
          </a:solidFill>
          <a:ln w="5715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3075" name="AutoShape 3"/>
          <p:cNvSpPr>
            <a:spLocks noChangeArrowheads="1"/>
          </p:cNvSpPr>
          <p:nvPr/>
        </p:nvSpPr>
        <p:spPr bwMode="auto">
          <a:xfrm>
            <a:off x="1857375" y="214313"/>
            <a:ext cx="5929313" cy="785812"/>
          </a:xfrm>
          <a:prstGeom prst="wedgeRoundRectCallout">
            <a:avLst>
              <a:gd name="adj1" fmla="val -40588"/>
              <a:gd name="adj2" fmla="val 110014"/>
              <a:gd name="adj3" fmla="val 16667"/>
            </a:avLst>
          </a:prstGeom>
          <a:solidFill>
            <a:schemeClr val="tx1"/>
          </a:solidFill>
          <a:ln w="9525">
            <a:solidFill>
              <a:srgbClr val="000000"/>
            </a:solidFill>
            <a:miter lim="800000"/>
            <a:headEnd/>
            <a:tailEnd/>
          </a:ln>
        </p:spPr>
        <p:txBody>
          <a:bodyPr anchor="ctr"/>
          <a:lstStyle/>
          <a:p>
            <a:pPr algn="ctr">
              <a:spcAft>
                <a:spcPts val="1000"/>
              </a:spcAft>
            </a:pPr>
            <a:r>
              <a:rPr lang="en-US" sz="2800" b="1">
                <a:solidFill>
                  <a:schemeClr val="bg1"/>
                </a:solidFill>
                <a:latin typeface="Kristen ITC" pitchFamily="66" charset="0"/>
              </a:rPr>
              <a:t>Trouve quelqu’un qui………….</a:t>
            </a:r>
            <a:endParaRPr lang="en-US" sz="2800">
              <a:solidFill>
                <a:schemeClr val="bg1"/>
              </a:solidFill>
            </a:endParaRPr>
          </a:p>
        </p:txBody>
      </p:sp>
      <p:sp>
        <p:nvSpPr>
          <p:cNvPr id="3076" name="TextBox 5"/>
          <p:cNvSpPr txBox="1">
            <a:spLocks noChangeArrowheads="1"/>
          </p:cNvSpPr>
          <p:nvPr/>
        </p:nvSpPr>
        <p:spPr bwMode="auto">
          <a:xfrm>
            <a:off x="642938" y="1844824"/>
            <a:ext cx="8143875" cy="4739759"/>
          </a:xfrm>
          <a:prstGeom prst="rect">
            <a:avLst/>
          </a:prstGeom>
          <a:noFill/>
          <a:ln w="9525">
            <a:noFill/>
            <a:miter lim="800000"/>
            <a:headEnd/>
            <a:tailEnd/>
          </a:ln>
        </p:spPr>
        <p:txBody>
          <a:bodyPr wrap="square">
            <a:spAutoFit/>
          </a:bodyPr>
          <a:lstStyle/>
          <a:p>
            <a:pPr>
              <a:defRPr/>
            </a:pPr>
            <a:r>
              <a:rPr lang="en-GB" sz="4800" b="1" dirty="0">
                <a:latin typeface="+mn-lt"/>
              </a:rPr>
              <a:t>1. </a:t>
            </a:r>
            <a:r>
              <a:rPr lang="fr-FR" sz="4800" b="1" dirty="0">
                <a:latin typeface="+mn-lt"/>
              </a:rPr>
              <a:t>j</a:t>
            </a:r>
            <a:r>
              <a:rPr lang="fr-FR" sz="4800" b="1" dirty="0" smtClean="0">
                <a:latin typeface="+mn-lt"/>
              </a:rPr>
              <a:t>oue au foot les samedis</a:t>
            </a:r>
            <a:endParaRPr lang="en-US" sz="4800" b="1" dirty="0">
              <a:latin typeface="+mn-lt"/>
            </a:endParaRPr>
          </a:p>
          <a:p>
            <a:pPr>
              <a:defRPr/>
            </a:pPr>
            <a:r>
              <a:rPr lang="en-GB" sz="4800" b="1" dirty="0">
                <a:latin typeface="+mn-lt"/>
              </a:rPr>
              <a:t>2. </a:t>
            </a:r>
            <a:r>
              <a:rPr lang="fr-FR" sz="4800" b="1" dirty="0">
                <a:latin typeface="+mn-lt"/>
              </a:rPr>
              <a:t>v</a:t>
            </a:r>
            <a:r>
              <a:rPr lang="fr-FR" sz="4800" b="1" dirty="0" smtClean="0">
                <a:latin typeface="+mn-lt"/>
              </a:rPr>
              <a:t>a souvent au cinéma</a:t>
            </a:r>
            <a:r>
              <a:rPr lang="fr-FR" sz="4800" b="1" dirty="0">
                <a:latin typeface="+mn-lt"/>
              </a:rPr>
              <a:t/>
            </a:r>
            <a:br>
              <a:rPr lang="fr-FR" sz="4800" b="1" dirty="0">
                <a:latin typeface="+mn-lt"/>
              </a:rPr>
            </a:br>
            <a:r>
              <a:rPr lang="en-GB" sz="4800" b="1" dirty="0">
                <a:latin typeface="+mn-lt"/>
              </a:rPr>
              <a:t>3. </a:t>
            </a:r>
            <a:r>
              <a:rPr lang="fr-FR" sz="4800" b="1" dirty="0">
                <a:latin typeface="+mn-lt"/>
              </a:rPr>
              <a:t>r</a:t>
            </a:r>
            <a:r>
              <a:rPr lang="fr-FR" sz="4800" b="1" dirty="0" smtClean="0">
                <a:latin typeface="+mn-lt"/>
              </a:rPr>
              <a:t>egarde la télé tous les jours</a:t>
            </a:r>
            <a:endParaRPr lang="en-US" sz="4800" b="1" dirty="0">
              <a:latin typeface="+mn-lt"/>
            </a:endParaRPr>
          </a:p>
          <a:p>
            <a:pPr>
              <a:defRPr/>
            </a:pPr>
            <a:r>
              <a:rPr lang="en-GB" sz="4800" b="1" dirty="0">
                <a:latin typeface="+mn-lt"/>
              </a:rPr>
              <a:t>4. </a:t>
            </a:r>
            <a:r>
              <a:rPr lang="en-GB" sz="4400" b="1" dirty="0" err="1">
                <a:latin typeface="+mn-lt"/>
              </a:rPr>
              <a:t>p</a:t>
            </a:r>
            <a:r>
              <a:rPr lang="en-GB" sz="4400" b="1" dirty="0" err="1" smtClean="0">
                <a:latin typeface="+mn-lt"/>
              </a:rPr>
              <a:t>répare</a:t>
            </a:r>
            <a:r>
              <a:rPr lang="en-GB" sz="4400" b="1" dirty="0" smtClean="0">
                <a:latin typeface="+mn-lt"/>
              </a:rPr>
              <a:t> le </a:t>
            </a:r>
            <a:r>
              <a:rPr lang="en-GB" sz="4400" b="1" dirty="0" err="1" smtClean="0">
                <a:latin typeface="+mn-lt"/>
              </a:rPr>
              <a:t>dîner</a:t>
            </a:r>
            <a:r>
              <a:rPr lang="en-GB" sz="4400" b="1" dirty="0" smtClean="0">
                <a:latin typeface="+mn-lt"/>
              </a:rPr>
              <a:t> </a:t>
            </a:r>
            <a:r>
              <a:rPr lang="en-GB" sz="4400" b="1" dirty="0" err="1" smtClean="0">
                <a:latin typeface="+mn-lt"/>
              </a:rPr>
              <a:t>une</a:t>
            </a:r>
            <a:r>
              <a:rPr lang="en-GB" sz="4400" b="1" dirty="0" smtClean="0">
                <a:latin typeface="+mn-lt"/>
              </a:rPr>
              <a:t> </a:t>
            </a:r>
            <a:r>
              <a:rPr lang="en-GB" sz="4400" b="1" dirty="0" err="1" smtClean="0">
                <a:latin typeface="+mn-lt"/>
              </a:rPr>
              <a:t>fois</a:t>
            </a:r>
            <a:r>
              <a:rPr lang="en-GB" sz="4400" b="1" dirty="0" smtClean="0">
                <a:latin typeface="+mn-lt"/>
              </a:rPr>
              <a:t> par </a:t>
            </a:r>
            <a:r>
              <a:rPr lang="en-GB" sz="4400" b="1" dirty="0" err="1" smtClean="0">
                <a:latin typeface="+mn-lt"/>
              </a:rPr>
              <a:t>semaine</a:t>
            </a:r>
            <a:endParaRPr lang="en-US" sz="4400" b="1" dirty="0">
              <a:latin typeface="+mn-lt"/>
            </a:endParaRPr>
          </a:p>
          <a:p>
            <a:pPr>
              <a:defRPr/>
            </a:pPr>
            <a:r>
              <a:rPr lang="en-GB" sz="4800" b="1" dirty="0">
                <a:latin typeface="+mn-lt"/>
              </a:rPr>
              <a:t>5. </a:t>
            </a:r>
            <a:r>
              <a:rPr lang="fr-FR" sz="4800" b="1" dirty="0">
                <a:latin typeface="+mn-lt"/>
              </a:rPr>
              <a:t>a</a:t>
            </a:r>
            <a:r>
              <a:rPr lang="fr-FR" sz="4800" b="1" dirty="0" smtClean="0">
                <a:latin typeface="+mn-lt"/>
              </a:rPr>
              <a:t>dore faire les magasins</a:t>
            </a:r>
            <a:endParaRPr lang="en-US" sz="4800" b="1" dirty="0">
              <a:latin typeface="+mn-lt"/>
            </a:endParaRPr>
          </a:p>
          <a:p>
            <a:pPr>
              <a:defRPr/>
            </a:pPr>
            <a:endParaRPr lang="en-US" dirty="0">
              <a:latin typeface="Calibri" pitchFamily="34" charset="0"/>
            </a:endParaRPr>
          </a:p>
        </p:txBody>
      </p:sp>
    </p:spTree>
    <p:extLst>
      <p:ext uri="{BB962C8B-B14F-4D97-AF65-F5344CB8AC3E}">
        <p14:creationId xmlns:p14="http://schemas.microsoft.com/office/powerpoint/2010/main" val="2497177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850106"/>
          </a:xfrm>
          <a:solidFill>
            <a:srgbClr val="002060"/>
          </a:solidFill>
        </p:spPr>
        <p:txBody>
          <a:bodyPr/>
          <a:lstStyle/>
          <a:p>
            <a:r>
              <a:rPr lang="en-GB" sz="3800" b="1" dirty="0" err="1" smtClean="0">
                <a:solidFill>
                  <a:srgbClr val="FFFF99"/>
                </a:solidFill>
                <a:effectLst>
                  <a:outerShdw blurRad="38100" dist="38100" dir="2700000" algn="tl">
                    <a:srgbClr val="000000"/>
                  </a:outerShdw>
                </a:effectLst>
              </a:rPr>
              <a:t>Busca</a:t>
            </a:r>
            <a:r>
              <a:rPr lang="en-GB" sz="3800" b="1" dirty="0" smtClean="0">
                <a:solidFill>
                  <a:srgbClr val="FFFF99"/>
                </a:solidFill>
                <a:effectLst>
                  <a:outerShdw blurRad="38100" dist="38100" dir="2700000" algn="tl">
                    <a:srgbClr val="000000"/>
                  </a:outerShdw>
                </a:effectLst>
              </a:rPr>
              <a:t> </a:t>
            </a:r>
            <a:r>
              <a:rPr lang="en-GB" sz="3800" b="1" dirty="0">
                <a:solidFill>
                  <a:srgbClr val="FFFF99"/>
                </a:solidFill>
                <a:effectLst>
                  <a:outerShdw blurRad="38100" dist="38100" dir="2700000" algn="tl">
                    <a:srgbClr val="000000"/>
                  </a:outerShdw>
                </a:effectLst>
              </a:rPr>
              <a:t>a la persona </a:t>
            </a:r>
            <a:r>
              <a:rPr lang="en-GB" sz="3800" b="1" dirty="0" err="1" smtClean="0">
                <a:solidFill>
                  <a:srgbClr val="FFFF99"/>
                </a:solidFill>
                <a:effectLst>
                  <a:outerShdw blurRad="38100" dist="38100" dir="2700000" algn="tl">
                    <a:srgbClr val="000000"/>
                  </a:outerShdw>
                </a:effectLst>
              </a:rPr>
              <a:t>que</a:t>
            </a:r>
            <a:r>
              <a:rPr lang="en-GB" sz="3800" b="1" dirty="0" smtClean="0">
                <a:solidFill>
                  <a:srgbClr val="FFFF99"/>
                </a:solidFill>
                <a:effectLst>
                  <a:outerShdw blurRad="38100" dist="38100" dir="2700000" algn="tl">
                    <a:srgbClr val="000000"/>
                  </a:outerShdw>
                </a:effectLst>
              </a:rPr>
              <a:t> / a </a:t>
            </a:r>
            <a:r>
              <a:rPr lang="en-GB" sz="3800" b="1" dirty="0" err="1" smtClean="0">
                <a:solidFill>
                  <a:srgbClr val="FFFF99"/>
                </a:solidFill>
                <a:effectLst>
                  <a:outerShdw blurRad="38100" dist="38100" dir="2700000" algn="tl">
                    <a:srgbClr val="000000"/>
                  </a:outerShdw>
                </a:effectLst>
              </a:rPr>
              <a:t>quién</a:t>
            </a:r>
            <a:r>
              <a:rPr lang="en-GB" sz="3800" b="1" dirty="0" smtClean="0">
                <a:solidFill>
                  <a:srgbClr val="FFFF99"/>
                </a:solidFill>
                <a:effectLst>
                  <a:outerShdw blurRad="38100" dist="38100" dir="2700000" algn="tl">
                    <a:srgbClr val="000000"/>
                  </a:outerShdw>
                </a:effectLst>
              </a:rPr>
              <a:t>…</a:t>
            </a:r>
            <a:endParaRPr lang="en-GB" sz="3800" b="1" dirty="0">
              <a:solidFill>
                <a:srgbClr val="FFFF99"/>
              </a:solidFill>
              <a:effectLst>
                <a:outerShdw blurRad="38100" dist="38100" dir="2700000" algn="tl">
                  <a:srgbClr val="000000"/>
                </a:outerShdw>
              </a:effectLst>
            </a:endParaRPr>
          </a:p>
        </p:txBody>
      </p:sp>
      <p:pic>
        <p:nvPicPr>
          <p:cNvPr id="3075" name="Picture 7" descr="MCj03605160000[1]"/>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243681" y="980728"/>
            <a:ext cx="1887537" cy="1162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6" descr="MCj036051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5373688"/>
            <a:ext cx="2017712"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1187450" y="2636838"/>
            <a:ext cx="4752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3078" name="Text Box 6"/>
          <p:cNvSpPr txBox="1">
            <a:spLocks noChangeArrowheads="1"/>
          </p:cNvSpPr>
          <p:nvPr/>
        </p:nvSpPr>
        <p:spPr bwMode="auto">
          <a:xfrm>
            <a:off x="483329" y="2489366"/>
            <a:ext cx="76327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GB" sz="2800" dirty="0">
                <a:solidFill>
                  <a:srgbClr val="000066"/>
                </a:solidFill>
              </a:rPr>
              <a:t> </a:t>
            </a:r>
            <a:r>
              <a:rPr lang="en-GB" sz="2800" b="1" dirty="0" smtClean="0">
                <a:solidFill>
                  <a:srgbClr val="000066"/>
                </a:solidFill>
                <a:latin typeface="Calibri" pitchFamily="34" charset="0"/>
                <a:cs typeface="Calibri" pitchFamily="34" charset="0"/>
              </a:rPr>
              <a:t>le </a:t>
            </a:r>
            <a:r>
              <a:rPr lang="en-GB" sz="2800" b="1" dirty="0" err="1" smtClean="0">
                <a:solidFill>
                  <a:srgbClr val="000066"/>
                </a:solidFill>
                <a:latin typeface="Calibri" pitchFamily="34" charset="0"/>
                <a:cs typeface="Calibri" pitchFamily="34" charset="0"/>
              </a:rPr>
              <a:t>gusta</a:t>
            </a:r>
            <a:r>
              <a:rPr lang="en-GB" sz="2800" b="1" dirty="0">
                <a:solidFill>
                  <a:srgbClr val="000066"/>
                </a:solidFill>
                <a:latin typeface="Calibri" pitchFamily="34" charset="0"/>
                <a:cs typeface="Calibri" pitchFamily="34" charset="0"/>
              </a:rPr>
              <a:t> </a:t>
            </a:r>
            <a:r>
              <a:rPr lang="en-GB" sz="2800" b="1" dirty="0" smtClean="0">
                <a:solidFill>
                  <a:srgbClr val="000066"/>
                </a:solidFill>
                <a:latin typeface="Calibri" pitchFamily="34" charset="0"/>
                <a:cs typeface="Calibri" pitchFamily="34" charset="0"/>
              </a:rPr>
              <a:t>Come Dine with Me.</a:t>
            </a:r>
            <a:endParaRPr lang="en-GB" sz="2800" b="1" dirty="0">
              <a:solidFill>
                <a:srgbClr val="000066"/>
              </a:solidFill>
              <a:latin typeface="Calibri" pitchFamily="34" charset="0"/>
              <a:cs typeface="Calibri" pitchFamily="34" charset="0"/>
            </a:endParaRPr>
          </a:p>
          <a:p>
            <a:pPr>
              <a:spcBef>
                <a:spcPct val="50000"/>
              </a:spcBef>
              <a:buFontTx/>
              <a:buChar char="•"/>
            </a:pPr>
            <a:r>
              <a:rPr lang="en-GB" sz="2800" b="1" dirty="0">
                <a:solidFill>
                  <a:srgbClr val="000066"/>
                </a:solidFill>
                <a:latin typeface="Calibri" pitchFamily="34" charset="0"/>
                <a:cs typeface="Calibri" pitchFamily="34" charset="0"/>
              </a:rPr>
              <a:t> </a:t>
            </a:r>
            <a:r>
              <a:rPr lang="en-GB" sz="2800" b="1" dirty="0" smtClean="0">
                <a:solidFill>
                  <a:srgbClr val="000066"/>
                </a:solidFill>
                <a:latin typeface="Calibri" pitchFamily="34" charset="0"/>
                <a:cs typeface="Calibri" pitchFamily="34" charset="0"/>
              </a:rPr>
              <a:t>no le </a:t>
            </a:r>
            <a:r>
              <a:rPr lang="en-GB" sz="2800" b="1" dirty="0" err="1" smtClean="0">
                <a:solidFill>
                  <a:srgbClr val="000066"/>
                </a:solidFill>
                <a:latin typeface="Calibri" pitchFamily="34" charset="0"/>
                <a:cs typeface="Calibri" pitchFamily="34" charset="0"/>
              </a:rPr>
              <a:t>gusta</a:t>
            </a:r>
            <a:r>
              <a:rPr lang="en-GB" sz="2800" b="1" dirty="0" smtClean="0">
                <a:solidFill>
                  <a:srgbClr val="000066"/>
                </a:solidFill>
                <a:latin typeface="Calibri" pitchFamily="34" charset="0"/>
                <a:cs typeface="Calibri" pitchFamily="34" charset="0"/>
              </a:rPr>
              <a:t> Top Gear.</a:t>
            </a:r>
            <a:endParaRPr lang="en-GB" sz="2800" b="1" dirty="0">
              <a:solidFill>
                <a:srgbClr val="000066"/>
              </a:solidFill>
              <a:latin typeface="Calibri" pitchFamily="34" charset="0"/>
              <a:cs typeface="Calibri" pitchFamily="34" charset="0"/>
            </a:endParaRPr>
          </a:p>
          <a:p>
            <a:pPr>
              <a:spcBef>
                <a:spcPct val="50000"/>
              </a:spcBef>
              <a:buFontTx/>
              <a:buChar char="•"/>
            </a:pPr>
            <a:r>
              <a:rPr lang="en-GB" sz="2800" b="1" dirty="0">
                <a:solidFill>
                  <a:srgbClr val="000066"/>
                </a:solidFill>
                <a:latin typeface="Calibri" pitchFamily="34" charset="0"/>
                <a:cs typeface="Calibri" pitchFamily="34" charset="0"/>
              </a:rPr>
              <a:t> </a:t>
            </a:r>
            <a:r>
              <a:rPr lang="en-GB" sz="2800" b="1" dirty="0" smtClean="0">
                <a:solidFill>
                  <a:srgbClr val="000066"/>
                </a:solidFill>
                <a:latin typeface="Calibri" pitchFamily="34" charset="0"/>
                <a:cs typeface="Calibri" pitchFamily="34" charset="0"/>
              </a:rPr>
              <a:t>le </a:t>
            </a:r>
            <a:r>
              <a:rPr lang="en-GB" sz="2800" b="1" dirty="0" err="1" smtClean="0">
                <a:solidFill>
                  <a:srgbClr val="000066"/>
                </a:solidFill>
                <a:latin typeface="Calibri" pitchFamily="34" charset="0"/>
                <a:cs typeface="Calibri" pitchFamily="34" charset="0"/>
              </a:rPr>
              <a:t>gusta</a:t>
            </a:r>
            <a:r>
              <a:rPr lang="en-GB" sz="2800" b="1" dirty="0" smtClean="0">
                <a:solidFill>
                  <a:srgbClr val="000066"/>
                </a:solidFill>
                <a:latin typeface="Calibri" pitchFamily="34" charset="0"/>
                <a:cs typeface="Calibri" pitchFamily="34" charset="0"/>
              </a:rPr>
              <a:t> Factor X.</a:t>
            </a:r>
            <a:endParaRPr lang="en-GB" sz="2800" b="1" dirty="0">
              <a:solidFill>
                <a:srgbClr val="000066"/>
              </a:solidFill>
              <a:latin typeface="Calibri" pitchFamily="34" charset="0"/>
              <a:cs typeface="Calibri" pitchFamily="34" charset="0"/>
            </a:endParaRPr>
          </a:p>
        </p:txBody>
      </p:sp>
    </p:spTree>
    <p:extLst>
      <p:ext uri="{BB962C8B-B14F-4D97-AF65-F5344CB8AC3E}">
        <p14:creationId xmlns:p14="http://schemas.microsoft.com/office/powerpoint/2010/main" val="39327978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10234557"/>
              </p:ext>
            </p:extLst>
          </p:nvPr>
        </p:nvGraphicFramePr>
        <p:xfrm>
          <a:off x="179512" y="188640"/>
          <a:ext cx="8856984" cy="6408712"/>
        </p:xfrm>
        <a:graphic>
          <a:graphicData uri="http://schemas.openxmlformats.org/drawingml/2006/table">
            <a:tbl>
              <a:tblPr firstRow="1" bandRow="1">
                <a:tableStyleId>{5940675A-B579-460E-94D1-54222C63F5DA}</a:tableStyleId>
              </a:tblPr>
              <a:tblGrid>
                <a:gridCol w="8856984"/>
              </a:tblGrid>
              <a:tr h="60844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32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10:  20 questions</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20 QUESTIONS</a:t>
            </a:r>
            <a:endParaRPr lang="en-US" dirty="0"/>
          </a:p>
        </p:txBody>
      </p:sp>
      <p:pic>
        <p:nvPicPr>
          <p:cNvPr id="8" name="Picture 2"/>
          <p:cNvPicPr>
            <a:picLocks noChangeAspect="1" noChangeArrowheads="1"/>
          </p:cNvPicPr>
          <p:nvPr/>
        </p:nvPicPr>
        <p:blipFill>
          <a:blip r:embed="rId3">
            <a:clrChange>
              <a:clrFrom>
                <a:srgbClr val="DADADA"/>
              </a:clrFrom>
              <a:clrTo>
                <a:srgbClr val="DADADA">
                  <a:alpha val="0"/>
                </a:srgbClr>
              </a:clrTo>
            </a:clrChange>
            <a:extLst>
              <a:ext uri="{28A0092B-C50C-407E-A947-70E740481C1C}">
                <a14:useLocalDpi xmlns:a14="http://schemas.microsoft.com/office/drawing/2010/main" val="0"/>
              </a:ext>
            </a:extLst>
          </a:blip>
          <a:srcRect/>
          <a:stretch>
            <a:fillRect/>
          </a:stretch>
        </p:blipFill>
        <p:spPr bwMode="auto">
          <a:xfrm>
            <a:off x="3886808" y="4220081"/>
            <a:ext cx="1621296" cy="162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41156858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chor="t"/>
          <a:lstStyle/>
          <a:p>
            <a:r>
              <a:rPr lang="en-GB" sz="6600" b="1" dirty="0" smtClean="0"/>
              <a:t>20 questions</a:t>
            </a:r>
          </a:p>
        </p:txBody>
      </p:sp>
      <p:sp>
        <p:nvSpPr>
          <p:cNvPr id="6147" name="Rectangle 3"/>
          <p:cNvSpPr>
            <a:spLocks noChangeArrowheads="1"/>
          </p:cNvSpPr>
          <p:nvPr/>
        </p:nvSpPr>
        <p:spPr bwMode="auto">
          <a:xfrm>
            <a:off x="500063" y="142875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20000"/>
              </a:spcBef>
            </a:pPr>
            <a:endParaRPr lang="en-GB" sz="4000">
              <a:latin typeface="Calibri" pitchFamily="34" charset="0"/>
            </a:endParaRPr>
          </a:p>
          <a:p>
            <a:pPr marL="609600" indent="-609600">
              <a:spcBef>
                <a:spcPct val="20000"/>
              </a:spcBef>
              <a:buFontTx/>
              <a:buAutoNum type="arabicParenR"/>
            </a:pPr>
            <a:r>
              <a:rPr lang="en-GB" sz="4000">
                <a:latin typeface="Calibri" pitchFamily="34" charset="0"/>
              </a:rPr>
              <a:t>Have you…?</a:t>
            </a:r>
          </a:p>
          <a:p>
            <a:pPr marL="609600" indent="-609600">
              <a:spcBef>
                <a:spcPct val="20000"/>
              </a:spcBef>
              <a:buFontTx/>
              <a:buAutoNum type="arabicParenR"/>
            </a:pPr>
            <a:r>
              <a:rPr lang="en-GB" sz="4000">
                <a:latin typeface="Calibri" pitchFamily="34" charset="0"/>
              </a:rPr>
              <a:t>Do you like…?</a:t>
            </a:r>
          </a:p>
          <a:p>
            <a:pPr marL="609600" indent="-609600">
              <a:spcBef>
                <a:spcPct val="20000"/>
              </a:spcBef>
              <a:buFontTx/>
              <a:buAutoNum type="arabicParenR"/>
            </a:pPr>
            <a:r>
              <a:rPr lang="en-GB" sz="4000">
                <a:latin typeface="Calibri" pitchFamily="34" charset="0"/>
              </a:rPr>
              <a:t>How…?</a:t>
            </a:r>
          </a:p>
          <a:p>
            <a:pPr marL="609600" indent="-609600">
              <a:spcBef>
                <a:spcPct val="20000"/>
              </a:spcBef>
              <a:buFontTx/>
              <a:buAutoNum type="arabicParenR"/>
            </a:pPr>
            <a:r>
              <a:rPr lang="en-GB" sz="4000">
                <a:latin typeface="Calibri" pitchFamily="34" charset="0"/>
              </a:rPr>
              <a:t>Where…?</a:t>
            </a:r>
          </a:p>
          <a:p>
            <a:pPr marL="609600" indent="-609600">
              <a:spcBef>
                <a:spcPct val="20000"/>
              </a:spcBef>
              <a:buFontTx/>
              <a:buAutoNum type="arabicParenR"/>
            </a:pPr>
            <a:r>
              <a:rPr lang="en-GB" sz="4000">
                <a:latin typeface="Calibri" pitchFamily="34" charset="0"/>
              </a:rPr>
              <a:t>Is…?</a:t>
            </a:r>
          </a:p>
        </p:txBody>
      </p:sp>
      <p:pic>
        <p:nvPicPr>
          <p:cNvPr id="4" name="Picture 2"/>
          <p:cNvPicPr>
            <a:picLocks noChangeAspect="1" noChangeArrowheads="1"/>
          </p:cNvPicPr>
          <p:nvPr/>
        </p:nvPicPr>
        <p:blipFill>
          <a:blip r:embed="rId2">
            <a:clrChange>
              <a:clrFrom>
                <a:srgbClr val="DADADA"/>
              </a:clrFrom>
              <a:clrTo>
                <a:srgbClr val="DADADA">
                  <a:alpha val="0"/>
                </a:srgbClr>
              </a:clrTo>
            </a:clrChange>
            <a:extLst>
              <a:ext uri="{28A0092B-C50C-407E-A947-70E740481C1C}">
                <a14:useLocalDpi xmlns:a14="http://schemas.microsoft.com/office/drawing/2010/main" val="0"/>
              </a:ext>
            </a:extLst>
          </a:blip>
          <a:srcRect/>
          <a:stretch>
            <a:fillRect/>
          </a:stretch>
        </p:blipFill>
        <p:spPr bwMode="auto">
          <a:xfrm>
            <a:off x="6876256" y="4653136"/>
            <a:ext cx="1621296" cy="162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6547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r>
              <a:rPr lang="en-GB" sz="6600" smtClean="0">
                <a:latin typeface="Bauhaus 93" pitchFamily="82" charset="0"/>
                <a:cs typeface="Arial" pitchFamily="34" charset="0"/>
              </a:rPr>
              <a:t>¿Piensas que …?</a:t>
            </a:r>
          </a:p>
        </p:txBody>
      </p:sp>
      <p:sp>
        <p:nvSpPr>
          <p:cNvPr id="8195" name="TextBox 2"/>
          <p:cNvSpPr txBox="1">
            <a:spLocks noChangeArrowheads="1"/>
          </p:cNvSpPr>
          <p:nvPr/>
        </p:nvSpPr>
        <p:spPr bwMode="auto">
          <a:xfrm>
            <a:off x="1071563" y="3714750"/>
            <a:ext cx="7072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600" i="1"/>
              <a:t>Do you think that………..?</a:t>
            </a:r>
            <a:endParaRPr lang="en-US" sz="3600" i="1"/>
          </a:p>
        </p:txBody>
      </p:sp>
      <p:pic>
        <p:nvPicPr>
          <p:cNvPr id="4" name="Picture 2"/>
          <p:cNvPicPr>
            <a:picLocks noChangeAspect="1" noChangeArrowheads="1"/>
          </p:cNvPicPr>
          <p:nvPr/>
        </p:nvPicPr>
        <p:blipFill>
          <a:blip r:embed="rId3">
            <a:clrChange>
              <a:clrFrom>
                <a:srgbClr val="DADADA"/>
              </a:clrFrom>
              <a:clrTo>
                <a:srgbClr val="DADADA">
                  <a:alpha val="0"/>
                </a:srgbClr>
              </a:clrTo>
            </a:clrChange>
            <a:extLst>
              <a:ext uri="{28A0092B-C50C-407E-A947-70E740481C1C}">
                <a14:useLocalDpi xmlns:a14="http://schemas.microsoft.com/office/drawing/2010/main" val="0"/>
              </a:ext>
            </a:extLst>
          </a:blip>
          <a:srcRect/>
          <a:stretch>
            <a:fillRect/>
          </a:stretch>
        </p:blipFill>
        <p:spPr bwMode="auto">
          <a:xfrm>
            <a:off x="3797071" y="4869160"/>
            <a:ext cx="1621296" cy="162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3891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40845765"/>
              </p:ext>
            </p:extLst>
          </p:nvPr>
        </p:nvGraphicFramePr>
        <p:xfrm>
          <a:off x="179512" y="188640"/>
          <a:ext cx="8856984" cy="6408712"/>
        </p:xfrm>
        <a:graphic>
          <a:graphicData uri="http://schemas.openxmlformats.org/drawingml/2006/table">
            <a:tbl>
              <a:tblPr firstRow="1" bandRow="1">
                <a:tableStyleId>{5940675A-B579-460E-94D1-54222C63F5DA}</a:tableStyleId>
              </a:tblPr>
              <a:tblGrid>
                <a:gridCol w="8856984"/>
              </a:tblGrid>
              <a:tr h="592927">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8262">
                <a:tc>
                  <a:txBody>
                    <a:bodyPr/>
                    <a:lstStyle/>
                    <a:p>
                      <a:pPr algn="l" fontAlgn="auto">
                        <a:spcBef>
                          <a:spcPts val="0"/>
                        </a:spcBef>
                        <a:spcAft>
                          <a:spcPts val="0"/>
                        </a:spcAft>
                        <a:defRPr/>
                      </a:pPr>
                      <a:r>
                        <a:rPr lang="en-GB" sz="32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491194">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329">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11:  Hot seating</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HOT SEATING</a:t>
            </a:r>
            <a:endParaRPr lang="en-US" dirty="0"/>
          </a:p>
        </p:txBody>
      </p:sp>
      <p:pic>
        <p:nvPicPr>
          <p:cNvPr id="8" name="Picture 2"/>
          <p:cNvPicPr>
            <a:picLocks noChangeAspect="1" noChangeArrowheads="1"/>
          </p:cNvPicPr>
          <p:nvPr/>
        </p:nvPicPr>
        <p:blipFill>
          <a:blip r:embed="rId3">
            <a:clrChange>
              <a:clrFrom>
                <a:srgbClr val="DADADA"/>
              </a:clrFrom>
              <a:clrTo>
                <a:srgbClr val="DADADA">
                  <a:alpha val="0"/>
                </a:srgbClr>
              </a:clrTo>
            </a:clrChange>
            <a:extLst>
              <a:ext uri="{28A0092B-C50C-407E-A947-70E740481C1C}">
                <a14:useLocalDpi xmlns:a14="http://schemas.microsoft.com/office/drawing/2010/main" val="0"/>
              </a:ext>
            </a:extLst>
          </a:blip>
          <a:srcRect/>
          <a:stretch>
            <a:fillRect/>
          </a:stretch>
        </p:blipFill>
        <p:spPr bwMode="auto">
          <a:xfrm>
            <a:off x="3886808" y="4220081"/>
            <a:ext cx="1621296" cy="162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1771572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864096"/>
          </a:xfrm>
        </p:spPr>
        <p:txBody>
          <a:bodyPr/>
          <a:lstStyle/>
          <a:p>
            <a:r>
              <a:rPr lang="en-GB" b="1" dirty="0" smtClean="0"/>
              <a:t>Grade changers</a:t>
            </a:r>
            <a:endParaRPr lang="fr-FR" b="1" dirty="0"/>
          </a:p>
        </p:txBody>
      </p:sp>
      <p:sp>
        <p:nvSpPr>
          <p:cNvPr id="3" name="Content Placeholder 2"/>
          <p:cNvSpPr>
            <a:spLocks noGrp="1"/>
          </p:cNvSpPr>
          <p:nvPr>
            <p:ph idx="1"/>
          </p:nvPr>
        </p:nvSpPr>
        <p:spPr>
          <a:xfrm>
            <a:off x="457200" y="1052736"/>
            <a:ext cx="8363272" cy="5688632"/>
          </a:xfrm>
        </p:spPr>
        <p:txBody>
          <a:bodyPr>
            <a:normAutofit fontScale="92500" lnSpcReduction="20000"/>
          </a:bodyPr>
          <a:lstStyle/>
          <a:p>
            <a:r>
              <a:rPr lang="en-GB" dirty="0" smtClean="0"/>
              <a:t>Vary your </a:t>
            </a:r>
            <a:r>
              <a:rPr lang="en-GB" b="1" dirty="0" smtClean="0"/>
              <a:t>adjectives</a:t>
            </a:r>
            <a:r>
              <a:rPr lang="en-GB" dirty="0" smtClean="0"/>
              <a:t> </a:t>
            </a:r>
            <a:r>
              <a:rPr lang="en-GB" sz="2000" i="1" dirty="0" smtClean="0"/>
              <a:t>(don’t repeat ‘</a:t>
            </a:r>
            <a:r>
              <a:rPr lang="en-GB" sz="2000" i="1" dirty="0" err="1" smtClean="0"/>
              <a:t>intéressant</a:t>
            </a:r>
            <a:r>
              <a:rPr lang="en-GB" sz="2000" i="1" dirty="0" smtClean="0"/>
              <a:t> / </a:t>
            </a:r>
            <a:r>
              <a:rPr lang="en-GB" sz="2000" i="1" dirty="0" err="1" smtClean="0"/>
              <a:t>ennuyeux</a:t>
            </a:r>
            <a:r>
              <a:rPr lang="en-GB" sz="2000" i="1" dirty="0" smtClean="0"/>
              <a:t>’!)</a:t>
            </a:r>
          </a:p>
          <a:p>
            <a:r>
              <a:rPr lang="en-GB" dirty="0" smtClean="0"/>
              <a:t>Extend and justify opinions with </a:t>
            </a:r>
            <a:r>
              <a:rPr lang="en-GB" b="1" dirty="0" smtClean="0"/>
              <a:t>‘</a:t>
            </a:r>
            <a:r>
              <a:rPr lang="en-GB" b="1" dirty="0" err="1" smtClean="0"/>
              <a:t>parce</a:t>
            </a:r>
            <a:r>
              <a:rPr lang="en-GB" b="1" dirty="0" smtClean="0"/>
              <a:t> </a:t>
            </a:r>
            <a:r>
              <a:rPr lang="en-GB" b="1" dirty="0" err="1" smtClean="0"/>
              <a:t>que</a:t>
            </a:r>
            <a:r>
              <a:rPr lang="en-GB" b="1" dirty="0" smtClean="0"/>
              <a:t>’</a:t>
            </a:r>
          </a:p>
          <a:p>
            <a:r>
              <a:rPr lang="en-GB" dirty="0" smtClean="0"/>
              <a:t>Refer to </a:t>
            </a:r>
            <a:r>
              <a:rPr lang="en-GB" b="1" dirty="0" smtClean="0"/>
              <a:t>others</a:t>
            </a:r>
            <a:r>
              <a:rPr lang="en-GB" dirty="0" smtClean="0"/>
              <a:t> </a:t>
            </a:r>
            <a:r>
              <a:rPr lang="en-GB" sz="2400" i="1" dirty="0" smtClean="0"/>
              <a:t>(s/he – we – they)</a:t>
            </a:r>
          </a:p>
          <a:p>
            <a:r>
              <a:rPr lang="en-GB" dirty="0" smtClean="0"/>
              <a:t>Compare </a:t>
            </a:r>
            <a:r>
              <a:rPr lang="en-GB" b="1" dirty="0" smtClean="0"/>
              <a:t>then and now</a:t>
            </a:r>
          </a:p>
          <a:p>
            <a:r>
              <a:rPr lang="en-GB" dirty="0" smtClean="0"/>
              <a:t>Describe things with </a:t>
            </a:r>
            <a:r>
              <a:rPr lang="en-GB" b="1" dirty="0" smtClean="0"/>
              <a:t>5 details</a:t>
            </a:r>
          </a:p>
          <a:p>
            <a:r>
              <a:rPr lang="en-GB" dirty="0" smtClean="0"/>
              <a:t>Use </a:t>
            </a:r>
            <a:r>
              <a:rPr lang="en-GB" b="1" dirty="0" smtClean="0"/>
              <a:t>5 different verbs </a:t>
            </a:r>
            <a:r>
              <a:rPr lang="en-GB" dirty="0" smtClean="0"/>
              <a:t>in the past </a:t>
            </a:r>
            <a:r>
              <a:rPr lang="en-GB" sz="2000" i="1" dirty="0" smtClean="0"/>
              <a:t>(</a:t>
            </a:r>
            <a:r>
              <a:rPr lang="en-GB" sz="2000" i="1" dirty="0" err="1" smtClean="0"/>
              <a:t>J’ai</a:t>
            </a:r>
            <a:r>
              <a:rPr lang="en-GB" sz="2000" i="1" dirty="0" smtClean="0"/>
              <a:t> fait beaucoup de choses: par </a:t>
            </a:r>
            <a:r>
              <a:rPr lang="en-GB" sz="2000" i="1" dirty="0" err="1" smtClean="0"/>
              <a:t>ejemple</a:t>
            </a:r>
            <a:r>
              <a:rPr lang="en-GB" sz="2000" i="1" dirty="0" smtClean="0"/>
              <a:t>…)</a:t>
            </a:r>
          </a:p>
          <a:p>
            <a:r>
              <a:rPr lang="en-GB" dirty="0" smtClean="0"/>
              <a:t>Link and narrate </a:t>
            </a:r>
            <a:r>
              <a:rPr lang="en-GB" sz="2000" i="1" dirty="0" smtClean="0"/>
              <a:t>(Tout </a:t>
            </a:r>
            <a:r>
              <a:rPr lang="en-GB" sz="2000" i="1" dirty="0" err="1" smtClean="0"/>
              <a:t>d’abord</a:t>
            </a:r>
            <a:r>
              <a:rPr lang="en-GB" sz="2000" i="1" dirty="0" smtClean="0"/>
              <a:t>….</a:t>
            </a:r>
            <a:r>
              <a:rPr lang="en-GB" sz="2000" i="1" dirty="0" err="1" smtClean="0"/>
              <a:t>puis</a:t>
            </a:r>
            <a:r>
              <a:rPr lang="en-GB" sz="2000" i="1" dirty="0" smtClean="0"/>
              <a:t>…</a:t>
            </a:r>
            <a:r>
              <a:rPr lang="en-GB" sz="2000" i="1" dirty="0" err="1" smtClean="0"/>
              <a:t>ensuite</a:t>
            </a:r>
            <a:r>
              <a:rPr lang="en-GB" sz="2000" i="1" dirty="0" smtClean="0"/>
              <a:t>…</a:t>
            </a:r>
            <a:r>
              <a:rPr lang="en-GB" sz="2000" i="1" dirty="0" err="1" smtClean="0"/>
              <a:t>finalement</a:t>
            </a:r>
            <a:r>
              <a:rPr lang="en-GB" sz="2000" i="1" dirty="0" smtClean="0"/>
              <a:t>)</a:t>
            </a:r>
          </a:p>
          <a:p>
            <a:r>
              <a:rPr lang="en-GB" dirty="0" smtClean="0"/>
              <a:t>Use ‘</a:t>
            </a:r>
            <a:r>
              <a:rPr lang="en-GB" b="1" dirty="0" smtClean="0"/>
              <a:t>pour</a:t>
            </a:r>
            <a:r>
              <a:rPr lang="en-GB" dirty="0" smtClean="0"/>
              <a:t>’ to extend </a:t>
            </a:r>
            <a:r>
              <a:rPr lang="en-GB" sz="2000" i="1" dirty="0" smtClean="0"/>
              <a:t>(Je </a:t>
            </a:r>
            <a:r>
              <a:rPr lang="en-GB" sz="2000" i="1" dirty="0" err="1" smtClean="0"/>
              <a:t>suis</a:t>
            </a:r>
            <a:r>
              <a:rPr lang="en-GB" sz="2000" i="1" dirty="0" smtClean="0"/>
              <a:t> </a:t>
            </a:r>
            <a:r>
              <a:rPr lang="en-GB" sz="2000" i="1" dirty="0" err="1" smtClean="0"/>
              <a:t>allée</a:t>
            </a:r>
            <a:r>
              <a:rPr lang="en-GB" sz="2000" i="1" dirty="0" smtClean="0"/>
              <a:t> a </a:t>
            </a:r>
            <a:r>
              <a:rPr lang="en-GB" sz="2000" i="1" dirty="0" err="1" smtClean="0"/>
              <a:t>Londres</a:t>
            </a:r>
            <a:r>
              <a:rPr lang="en-GB" sz="2000" i="1" dirty="0" smtClean="0"/>
              <a:t> pour faire du shopping)</a:t>
            </a:r>
          </a:p>
          <a:p>
            <a:r>
              <a:rPr lang="en-GB" dirty="0" smtClean="0"/>
              <a:t>Use ‘</a:t>
            </a:r>
            <a:r>
              <a:rPr lang="en-GB" b="1" dirty="0" smtClean="0"/>
              <a:t>I wanted but I couldn’t, so I</a:t>
            </a:r>
            <a:r>
              <a:rPr lang="en-GB" dirty="0" smtClean="0"/>
              <a:t>…’ </a:t>
            </a:r>
            <a:r>
              <a:rPr lang="en-GB" sz="2000" i="1" dirty="0" smtClean="0"/>
              <a:t>(</a:t>
            </a:r>
            <a:r>
              <a:rPr lang="en-GB" sz="2000" b="1" i="1" dirty="0" smtClean="0"/>
              <a:t>Je </a:t>
            </a:r>
            <a:r>
              <a:rPr lang="en-GB" sz="2000" b="1" i="1" dirty="0" err="1" smtClean="0"/>
              <a:t>voulais</a:t>
            </a:r>
            <a:r>
              <a:rPr lang="en-GB" sz="2000" b="1" i="1" dirty="0" smtClean="0"/>
              <a:t> </a:t>
            </a:r>
            <a:r>
              <a:rPr lang="en-GB" sz="2000" i="1" dirty="0" err="1" smtClean="0"/>
              <a:t>aller</a:t>
            </a:r>
            <a:r>
              <a:rPr lang="en-GB" sz="2000" i="1" dirty="0" smtClean="0"/>
              <a:t> au </a:t>
            </a:r>
            <a:r>
              <a:rPr lang="en-GB" sz="2000" i="1" dirty="0" err="1" smtClean="0"/>
              <a:t>cinéma</a:t>
            </a:r>
            <a:r>
              <a:rPr lang="en-GB" sz="2000" i="1" dirty="0" smtClean="0"/>
              <a:t> </a:t>
            </a:r>
            <a:r>
              <a:rPr lang="en-GB" sz="2000" i="1" dirty="0" err="1" smtClean="0"/>
              <a:t>mais</a:t>
            </a:r>
            <a:r>
              <a:rPr lang="en-GB" sz="2000" b="1" i="1" dirty="0" smtClean="0"/>
              <a:t> je </a:t>
            </a:r>
            <a:r>
              <a:rPr lang="en-GB" sz="2000" b="1" i="1" dirty="0" err="1" smtClean="0"/>
              <a:t>n’ai</a:t>
            </a:r>
            <a:r>
              <a:rPr lang="en-GB" sz="2000" b="1" i="1" dirty="0" smtClean="0"/>
              <a:t> </a:t>
            </a:r>
            <a:r>
              <a:rPr lang="en-GB" sz="2000" b="1" i="1" dirty="0" err="1" smtClean="0"/>
              <a:t>pu</a:t>
            </a:r>
            <a:r>
              <a:rPr lang="en-GB" sz="2000" b="1" i="1" smtClean="0"/>
              <a:t> pas, </a:t>
            </a:r>
            <a:r>
              <a:rPr lang="en-GB" sz="2000" i="1" dirty="0" err="1" smtClean="0"/>
              <a:t>alors</a:t>
            </a:r>
            <a:r>
              <a:rPr lang="en-GB" sz="2000" i="1" dirty="0" smtClean="0"/>
              <a:t> </a:t>
            </a:r>
            <a:r>
              <a:rPr lang="en-GB" sz="2000" i="1" dirty="0" err="1" smtClean="0"/>
              <a:t>j’ai</a:t>
            </a:r>
            <a:r>
              <a:rPr lang="en-GB" sz="2000" i="1" dirty="0" smtClean="0"/>
              <a:t> </a:t>
            </a:r>
            <a:r>
              <a:rPr lang="en-GB" sz="2000" i="1" dirty="0" err="1" smtClean="0"/>
              <a:t>regardé</a:t>
            </a:r>
            <a:r>
              <a:rPr lang="en-GB" sz="2000" i="1" dirty="0" smtClean="0"/>
              <a:t> un film chez </a:t>
            </a:r>
            <a:r>
              <a:rPr lang="en-GB" sz="2000" i="1" dirty="0" err="1" smtClean="0"/>
              <a:t>moi</a:t>
            </a:r>
            <a:r>
              <a:rPr lang="en-GB" sz="2000" i="1" dirty="0" smtClean="0"/>
              <a:t>)</a:t>
            </a:r>
          </a:p>
          <a:p>
            <a:r>
              <a:rPr lang="en-GB" dirty="0" smtClean="0"/>
              <a:t>Refer to the </a:t>
            </a:r>
            <a:r>
              <a:rPr lang="en-GB" b="1" dirty="0" smtClean="0"/>
              <a:t>future</a:t>
            </a:r>
            <a:r>
              <a:rPr lang="en-GB" dirty="0" smtClean="0"/>
              <a:t> </a:t>
            </a:r>
            <a:r>
              <a:rPr lang="en-GB" sz="2000" i="1" dirty="0" smtClean="0"/>
              <a:t>(Je </a:t>
            </a:r>
            <a:r>
              <a:rPr lang="en-GB" sz="2000" i="1" dirty="0" err="1" smtClean="0"/>
              <a:t>vais</a:t>
            </a:r>
            <a:r>
              <a:rPr lang="en-GB" sz="2000" i="1" dirty="0" smtClean="0"/>
              <a:t>…/Je </a:t>
            </a:r>
            <a:r>
              <a:rPr lang="en-GB" sz="2000" i="1" dirty="0" err="1" smtClean="0"/>
              <a:t>veux</a:t>
            </a:r>
            <a:r>
              <a:rPr lang="en-GB" sz="2000" i="1" dirty="0" smtClean="0"/>
              <a:t>…/Je </a:t>
            </a:r>
            <a:r>
              <a:rPr lang="en-GB" sz="2000" i="1" dirty="0" err="1" smtClean="0"/>
              <a:t>voudrais</a:t>
            </a:r>
            <a:r>
              <a:rPr lang="en-GB" sz="2000" i="1" dirty="0" smtClean="0"/>
              <a:t>…/</a:t>
            </a:r>
            <a:r>
              <a:rPr lang="en-GB" sz="2000" i="1" dirty="0" err="1" smtClean="0"/>
              <a:t>J’ai</a:t>
            </a:r>
            <a:r>
              <a:rPr lang="en-GB" sz="2000" i="1" dirty="0" smtClean="0"/>
              <a:t> </a:t>
            </a:r>
            <a:r>
              <a:rPr lang="en-GB" sz="2000" i="1" dirty="0" err="1" smtClean="0"/>
              <a:t>l’intention</a:t>
            </a:r>
            <a:r>
              <a:rPr lang="en-GB" sz="2000" i="1" dirty="0" smtClean="0"/>
              <a:t> de…/</a:t>
            </a:r>
            <a:r>
              <a:rPr lang="en-GB" sz="2000" i="1" dirty="0" err="1" smtClean="0"/>
              <a:t>J’esp</a:t>
            </a:r>
            <a:r>
              <a:rPr lang="en-GB" sz="2000" i="1" dirty="0" err="1" smtClean="0">
                <a:latin typeface="Calibri"/>
              </a:rPr>
              <a:t>ère</a:t>
            </a:r>
            <a:r>
              <a:rPr lang="en-GB" sz="2000" i="1" dirty="0" smtClean="0"/>
              <a:t>…)</a:t>
            </a:r>
            <a:endParaRPr lang="fr-FR" sz="3800" dirty="0"/>
          </a:p>
        </p:txBody>
      </p:sp>
    </p:spTree>
    <p:extLst>
      <p:ext uri="{BB962C8B-B14F-4D97-AF65-F5344CB8AC3E}">
        <p14:creationId xmlns:p14="http://schemas.microsoft.com/office/powerpoint/2010/main" val="12580363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24-10-2010 08;36;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69875"/>
            <a:ext cx="8286750"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1144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57459728"/>
              </p:ext>
            </p:extLst>
          </p:nvPr>
        </p:nvGraphicFramePr>
        <p:xfrm>
          <a:off x="179512" y="188640"/>
          <a:ext cx="8856984" cy="6441953"/>
        </p:xfrm>
        <a:graphic>
          <a:graphicData uri="http://schemas.openxmlformats.org/drawingml/2006/table">
            <a:tbl>
              <a:tblPr firstRow="1" bandRow="1">
                <a:tableStyleId>{5940675A-B579-460E-94D1-54222C63F5DA}</a:tableStyleId>
              </a:tblPr>
              <a:tblGrid>
                <a:gridCol w="8856984"/>
              </a:tblGrid>
              <a:tr h="5989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t>Comberton Village College</a:t>
                      </a:r>
                      <a:endParaRPr lang="en-US" sz="2400" b="1" dirty="0" smtClean="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64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4400" b="1" dirty="0" smtClean="0">
                          <a:solidFill>
                            <a:schemeClr val="bg1"/>
                          </a:solidFill>
                        </a:rPr>
                        <a:t>Manipulating language</a:t>
                      </a:r>
                      <a:r>
                        <a:rPr lang="en-GB" sz="4400" b="1" baseline="0" dirty="0" smtClean="0">
                          <a:solidFill>
                            <a:schemeClr val="bg1"/>
                          </a:solidFill>
                        </a:rPr>
                        <a:t>  </a:t>
                      </a:r>
                      <a:r>
                        <a:rPr lang="en-GB" sz="3200" b="1" dirty="0" smtClean="0">
                          <a:solidFill>
                            <a:schemeClr val="bg1"/>
                          </a:solidFill>
                        </a:rPr>
                        <a:t>(Sentence-building, creativity, improvisation)</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14250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0838">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endParaRPr lang="en-US" sz="2800" b="1" dirty="0">
              <a:solidFill>
                <a:srgbClr val="00206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557784"/>
            <a:ext cx="36195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8750476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62313039"/>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12: Mastermind +</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MASTERMIND +</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772" y="4057972"/>
            <a:ext cx="2035324" cy="203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0174888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76961134"/>
              </p:ext>
            </p:extLst>
          </p:nvPr>
        </p:nvGraphicFramePr>
        <p:xfrm>
          <a:off x="349667" y="572415"/>
          <a:ext cx="8496942" cy="4881675"/>
        </p:xfrm>
        <a:graphic>
          <a:graphicData uri="http://schemas.openxmlformats.org/drawingml/2006/table">
            <a:tbl>
              <a:tblPr firstRow="1" bandRow="1">
                <a:tableStyleId>{5940675A-B579-460E-94D1-54222C63F5DA}</a:tableStyleId>
              </a:tblPr>
              <a:tblGrid>
                <a:gridCol w="2832314"/>
                <a:gridCol w="2832314"/>
                <a:gridCol w="2832314"/>
              </a:tblGrid>
              <a:tr h="1627225">
                <a:tc>
                  <a:txBody>
                    <a:bodyPr/>
                    <a:lstStyle/>
                    <a:p>
                      <a:endParaRPr lang="en-GB" dirty="0"/>
                    </a:p>
                  </a:txBody>
                  <a:tcPr/>
                </a:tc>
                <a:tc>
                  <a:txBody>
                    <a:bodyPr/>
                    <a:lstStyle/>
                    <a:p>
                      <a:endParaRPr lang="en-GB" dirty="0"/>
                    </a:p>
                  </a:txBody>
                  <a:tcPr/>
                </a:tc>
                <a:tc>
                  <a:txBody>
                    <a:bodyPr/>
                    <a:lstStyle/>
                    <a:p>
                      <a:endParaRPr lang="en-GB"/>
                    </a:p>
                  </a:txBody>
                  <a:tcPr/>
                </a:tc>
              </a:tr>
              <a:tr h="1627225">
                <a:tc>
                  <a:txBody>
                    <a:bodyPr/>
                    <a:lstStyle/>
                    <a:p>
                      <a:endParaRPr lang="en-GB"/>
                    </a:p>
                  </a:txBody>
                  <a:tcPr/>
                </a:tc>
                <a:tc>
                  <a:txBody>
                    <a:bodyPr/>
                    <a:lstStyle/>
                    <a:p>
                      <a:endParaRPr lang="en-GB"/>
                    </a:p>
                  </a:txBody>
                  <a:tcPr/>
                </a:tc>
                <a:tc>
                  <a:txBody>
                    <a:bodyPr/>
                    <a:lstStyle/>
                    <a:p>
                      <a:endParaRPr lang="en-GB"/>
                    </a:p>
                  </a:txBody>
                  <a:tcPr/>
                </a:tc>
              </a:tr>
              <a:tr h="1627225">
                <a:tc>
                  <a:txBody>
                    <a:bodyPr/>
                    <a:lstStyle/>
                    <a:p>
                      <a:endParaRPr lang="en-GB"/>
                    </a:p>
                  </a:txBody>
                  <a:tcPr/>
                </a:tc>
                <a:tc>
                  <a:txBody>
                    <a:bodyPr/>
                    <a:lstStyle/>
                    <a:p>
                      <a:endParaRPr lang="en-GB"/>
                    </a:p>
                  </a:txBody>
                  <a:tcPr/>
                </a:tc>
                <a:tc>
                  <a:txBody>
                    <a:bodyPr/>
                    <a:lstStyle/>
                    <a:p>
                      <a:endParaRPr lang="en-GB" dirty="0"/>
                    </a:p>
                  </a:txBody>
                  <a:tcPr/>
                </a:tc>
              </a:tr>
            </a:tbl>
          </a:graphicData>
        </a:graphic>
      </p:graphicFrame>
      <p:sp>
        <p:nvSpPr>
          <p:cNvPr id="8" name="Rectangle 7"/>
          <p:cNvSpPr/>
          <p:nvPr/>
        </p:nvSpPr>
        <p:spPr>
          <a:xfrm rot="20839463">
            <a:off x="3479046" y="2519932"/>
            <a:ext cx="2071686" cy="83099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4800" b="1" dirty="0" err="1" smtClean="0"/>
              <a:t>juego</a:t>
            </a:r>
            <a:endParaRPr lang="en-GB" sz="2800" b="1" dirty="0"/>
          </a:p>
        </p:txBody>
      </p:sp>
      <p:sp>
        <p:nvSpPr>
          <p:cNvPr id="10" name="Rectangle 9"/>
          <p:cNvSpPr/>
          <p:nvPr/>
        </p:nvSpPr>
        <p:spPr>
          <a:xfrm rot="21322263">
            <a:off x="6364503" y="883397"/>
            <a:ext cx="2312368"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4400" b="1" dirty="0"/>
              <a:t>a</a:t>
            </a:r>
            <a:r>
              <a:rPr lang="en-GB" sz="4400" b="1" dirty="0" smtClean="0"/>
              <a:t>l </a:t>
            </a:r>
            <a:r>
              <a:rPr lang="en-GB" sz="4400" b="1" dirty="0" err="1" smtClean="0"/>
              <a:t>fútbol</a:t>
            </a:r>
            <a:endParaRPr lang="en-GB" b="1" dirty="0"/>
          </a:p>
        </p:txBody>
      </p:sp>
      <p:sp>
        <p:nvSpPr>
          <p:cNvPr id="12" name="Rectangle 11"/>
          <p:cNvSpPr>
            <a:spLocks noChangeArrowheads="1"/>
          </p:cNvSpPr>
          <p:nvPr/>
        </p:nvSpPr>
        <p:spPr bwMode="auto">
          <a:xfrm rot="21420600">
            <a:off x="539552" y="870866"/>
            <a:ext cx="2365498" cy="120032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GB" sz="2400" b="1" dirty="0" smtClean="0">
                <a:latin typeface="Tahoma" pitchFamily="34" charset="0"/>
              </a:rPr>
              <a:t>El fin de </a:t>
            </a:r>
            <a:r>
              <a:rPr lang="en-GB" sz="2400" b="1" dirty="0" err="1" smtClean="0">
                <a:latin typeface="Tahoma" pitchFamily="34" charset="0"/>
              </a:rPr>
              <a:t>semana</a:t>
            </a:r>
            <a:r>
              <a:rPr lang="en-GB" sz="2400" b="1" dirty="0" smtClean="0">
                <a:latin typeface="Tahoma" pitchFamily="34" charset="0"/>
              </a:rPr>
              <a:t> </a:t>
            </a:r>
            <a:r>
              <a:rPr lang="en-GB" sz="2400" b="1" dirty="0" err="1" smtClean="0">
                <a:latin typeface="Tahoma" pitchFamily="34" charset="0"/>
              </a:rPr>
              <a:t>pasado</a:t>
            </a:r>
            <a:endParaRPr lang="en-GB" sz="1200" b="1" dirty="0">
              <a:latin typeface="Tahoma" pitchFamily="34" charset="0"/>
            </a:endParaRPr>
          </a:p>
        </p:txBody>
      </p:sp>
      <p:sp>
        <p:nvSpPr>
          <p:cNvPr id="13" name="Rectangle 12"/>
          <p:cNvSpPr>
            <a:spLocks noChangeArrowheads="1"/>
          </p:cNvSpPr>
          <p:nvPr/>
        </p:nvSpPr>
        <p:spPr bwMode="auto">
          <a:xfrm rot="224629">
            <a:off x="486048" y="4045832"/>
            <a:ext cx="2434384" cy="138499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GB" sz="2800" b="1" dirty="0" smtClean="0">
                <a:latin typeface="Tahoma" pitchFamily="34" charset="0"/>
              </a:rPr>
              <a:t>El </a:t>
            </a:r>
            <a:r>
              <a:rPr lang="en-GB" sz="2800" b="1" dirty="0" err="1" smtClean="0">
                <a:latin typeface="Tahoma" pitchFamily="34" charset="0"/>
              </a:rPr>
              <a:t>próximo</a:t>
            </a:r>
            <a:r>
              <a:rPr lang="en-GB" sz="2800" b="1" dirty="0" smtClean="0">
                <a:latin typeface="Tahoma" pitchFamily="34" charset="0"/>
              </a:rPr>
              <a:t> fin de </a:t>
            </a:r>
            <a:r>
              <a:rPr lang="en-GB" sz="2800" b="1" dirty="0" err="1" smtClean="0">
                <a:latin typeface="Tahoma" pitchFamily="34" charset="0"/>
              </a:rPr>
              <a:t>semana</a:t>
            </a:r>
            <a:endParaRPr lang="en-GB" sz="1400" b="1" dirty="0">
              <a:latin typeface="Tahoma" pitchFamily="34" charset="0"/>
            </a:endParaRPr>
          </a:p>
        </p:txBody>
      </p:sp>
      <p:sp>
        <p:nvSpPr>
          <p:cNvPr id="14" name="Rectangle 13"/>
          <p:cNvSpPr>
            <a:spLocks noChangeArrowheads="1"/>
          </p:cNvSpPr>
          <p:nvPr/>
        </p:nvSpPr>
        <p:spPr bwMode="auto">
          <a:xfrm rot="20710162">
            <a:off x="3369125" y="4286767"/>
            <a:ext cx="2583194" cy="5847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GB" sz="3200" b="1" dirty="0" err="1">
                <a:latin typeface="Tahoma" pitchFamily="34" charset="0"/>
              </a:rPr>
              <a:t>v</a:t>
            </a:r>
            <a:r>
              <a:rPr lang="en-GB" sz="3200" b="1" dirty="0" err="1" smtClean="0">
                <a:latin typeface="Tahoma" pitchFamily="34" charset="0"/>
              </a:rPr>
              <a:t>oy</a:t>
            </a:r>
            <a:r>
              <a:rPr lang="en-GB" sz="3200" b="1" dirty="0" smtClean="0">
                <a:latin typeface="Tahoma" pitchFamily="34" charset="0"/>
              </a:rPr>
              <a:t> a </a:t>
            </a:r>
            <a:r>
              <a:rPr lang="en-GB" sz="3200" b="1" dirty="0" err="1" smtClean="0">
                <a:latin typeface="Tahoma" pitchFamily="34" charset="0"/>
              </a:rPr>
              <a:t>jugar</a:t>
            </a:r>
            <a:endParaRPr lang="en-GB" sz="1600" b="1" dirty="0">
              <a:latin typeface="Tahoma" pitchFamily="34" charset="0"/>
            </a:endParaRPr>
          </a:p>
        </p:txBody>
      </p:sp>
      <p:sp>
        <p:nvSpPr>
          <p:cNvPr id="15" name="Rectangle 14"/>
          <p:cNvSpPr>
            <a:spLocks noChangeArrowheads="1"/>
          </p:cNvSpPr>
          <p:nvPr/>
        </p:nvSpPr>
        <p:spPr bwMode="auto">
          <a:xfrm rot="446862">
            <a:off x="6119279" y="2446540"/>
            <a:ext cx="2568437" cy="95410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GB" sz="2800" b="1" dirty="0">
                <a:latin typeface="Tahoma" pitchFamily="34" charset="0"/>
              </a:rPr>
              <a:t>c</a:t>
            </a:r>
            <a:r>
              <a:rPr lang="en-GB" sz="2800" b="1" dirty="0" smtClean="0">
                <a:latin typeface="Tahoma" pitchFamily="34" charset="0"/>
              </a:rPr>
              <a:t>on los </a:t>
            </a:r>
            <a:r>
              <a:rPr lang="en-GB" sz="2800" b="1" dirty="0" err="1" smtClean="0">
                <a:latin typeface="Tahoma" pitchFamily="34" charset="0"/>
              </a:rPr>
              <a:t>videojuegos</a:t>
            </a:r>
            <a:endParaRPr lang="en-GB" sz="1400" b="1" dirty="0">
              <a:latin typeface="Tahoma" pitchFamily="34" charset="0"/>
            </a:endParaRPr>
          </a:p>
        </p:txBody>
      </p:sp>
      <p:sp>
        <p:nvSpPr>
          <p:cNvPr id="17" name="Rectangle 16"/>
          <p:cNvSpPr>
            <a:spLocks noChangeArrowheads="1"/>
          </p:cNvSpPr>
          <p:nvPr/>
        </p:nvSpPr>
        <p:spPr bwMode="auto">
          <a:xfrm rot="510297">
            <a:off x="3455711" y="1090622"/>
            <a:ext cx="2174261" cy="64633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GB" sz="3600" b="1" dirty="0" err="1" smtClean="0">
                <a:latin typeface="Tahoma" pitchFamily="34" charset="0"/>
              </a:rPr>
              <a:t>jugué</a:t>
            </a:r>
            <a:endParaRPr lang="en-GB" sz="1800" b="1" dirty="0">
              <a:latin typeface="Tahoma" pitchFamily="34" charset="0"/>
            </a:endParaRPr>
          </a:p>
        </p:txBody>
      </p:sp>
      <p:sp>
        <p:nvSpPr>
          <p:cNvPr id="18" name="Rectangle 17"/>
          <p:cNvSpPr>
            <a:spLocks noChangeArrowheads="1"/>
          </p:cNvSpPr>
          <p:nvPr/>
        </p:nvSpPr>
        <p:spPr bwMode="auto">
          <a:xfrm rot="316839">
            <a:off x="459172" y="2755222"/>
            <a:ext cx="2592288" cy="46166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GB" sz="2400" b="1" dirty="0" err="1" smtClean="0">
                <a:latin typeface="Tahoma" pitchFamily="34" charset="0"/>
              </a:rPr>
              <a:t>Normalmente</a:t>
            </a:r>
            <a:endParaRPr lang="en-GB" sz="1200" b="1" dirty="0">
              <a:latin typeface="Tahoma" pitchFamily="34" charset="0"/>
            </a:endParaRPr>
          </a:p>
        </p:txBody>
      </p:sp>
      <p:sp>
        <p:nvSpPr>
          <p:cNvPr id="21" name="TextBox 20"/>
          <p:cNvSpPr txBox="1"/>
          <p:nvPr/>
        </p:nvSpPr>
        <p:spPr>
          <a:xfrm>
            <a:off x="0" y="6088559"/>
            <a:ext cx="9196277" cy="769441"/>
          </a:xfrm>
          <a:prstGeom prst="rect">
            <a:avLst/>
          </a:prstGeom>
          <a:solidFill>
            <a:schemeClr val="tx1"/>
          </a:solidFill>
        </p:spPr>
        <p:txBody>
          <a:bodyPr wrap="square" rtlCol="0">
            <a:spAutoFit/>
          </a:bodyPr>
          <a:lstStyle/>
          <a:p>
            <a:pPr algn="ctr"/>
            <a:r>
              <a:rPr lang="en-GB" sz="4400" b="1" dirty="0" smtClean="0">
                <a:solidFill>
                  <a:srgbClr val="FFFFCC"/>
                </a:solidFill>
              </a:rPr>
              <a:t>¿</a:t>
            </a:r>
            <a:r>
              <a:rPr lang="en-GB" sz="4400" b="1" dirty="0" err="1" smtClean="0">
                <a:solidFill>
                  <a:srgbClr val="FFFFCC"/>
                </a:solidFill>
              </a:rPr>
              <a:t>Cómo</a:t>
            </a:r>
            <a:r>
              <a:rPr lang="en-GB" sz="4400" b="1" dirty="0" smtClean="0">
                <a:solidFill>
                  <a:srgbClr val="FFFFCC"/>
                </a:solidFill>
              </a:rPr>
              <a:t> se dice en </a:t>
            </a:r>
            <a:r>
              <a:rPr lang="en-GB" sz="4400" b="1" dirty="0" err="1" smtClean="0">
                <a:solidFill>
                  <a:srgbClr val="FFFFCC"/>
                </a:solidFill>
              </a:rPr>
              <a:t>español</a:t>
            </a:r>
            <a:r>
              <a:rPr lang="en-GB" sz="4400" b="1" dirty="0" smtClean="0">
                <a:solidFill>
                  <a:srgbClr val="FFFFCC"/>
                </a:solidFill>
              </a:rPr>
              <a:t>? </a:t>
            </a:r>
            <a:endParaRPr lang="en-GB" sz="4400" b="1" dirty="0">
              <a:solidFill>
                <a:srgbClr val="FFFFCC"/>
              </a:solidFill>
            </a:endParaRPr>
          </a:p>
        </p:txBody>
      </p:sp>
      <p:sp>
        <p:nvSpPr>
          <p:cNvPr id="22" name="Rectangle 21"/>
          <p:cNvSpPr>
            <a:spLocks noChangeArrowheads="1"/>
          </p:cNvSpPr>
          <p:nvPr/>
        </p:nvSpPr>
        <p:spPr bwMode="auto">
          <a:xfrm rot="21229612">
            <a:off x="6101817" y="4290305"/>
            <a:ext cx="2606018" cy="64633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GB" sz="3600" b="1" dirty="0" smtClean="0">
                <a:latin typeface="Tahoma" pitchFamily="34" charset="0"/>
              </a:rPr>
              <a:t>al </a:t>
            </a:r>
            <a:r>
              <a:rPr lang="en-GB" sz="3600" b="1" dirty="0" err="1" smtClean="0">
                <a:latin typeface="Tahoma" pitchFamily="34" charset="0"/>
              </a:rPr>
              <a:t>tenis</a:t>
            </a:r>
            <a:endParaRPr lang="en-GB" sz="1800" b="1" dirty="0">
              <a:latin typeface="Tahoma" pitchFamily="34" charset="0"/>
            </a:endParaRPr>
          </a:p>
        </p:txBody>
      </p:sp>
    </p:spTree>
    <p:extLst>
      <p:ext uri="{BB962C8B-B14F-4D97-AF65-F5344CB8AC3E}">
        <p14:creationId xmlns:p14="http://schemas.microsoft.com/office/powerpoint/2010/main" val="309655806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1+#ppt_w/2"/>
                                          </p:val>
                                        </p:tav>
                                        <p:tav tm="100000">
                                          <p:val>
                                            <p:strVal val="#ppt_x"/>
                                          </p:val>
                                        </p:tav>
                                      </p:tavLst>
                                    </p:anim>
                                    <p:anim calcmode="lin" valueType="num">
                                      <p:cBhvr additive="base">
                                        <p:cTn id="16" dur="2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0-#ppt_w/2"/>
                                          </p:val>
                                        </p:tav>
                                        <p:tav tm="100000">
                                          <p:val>
                                            <p:strVal val="#ppt_x"/>
                                          </p:val>
                                        </p:tav>
                                      </p:tavLst>
                                    </p:anim>
                                    <p:anim calcmode="lin" valueType="num">
                                      <p:cBhvr additive="base">
                                        <p:cTn id="20" dur="20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000" fill="hold"/>
                                        <p:tgtEl>
                                          <p:spTgt spid="14"/>
                                        </p:tgtEl>
                                        <p:attrNameLst>
                                          <p:attrName>ppt_x</p:attrName>
                                        </p:attrNameLst>
                                      </p:cBhvr>
                                      <p:tavLst>
                                        <p:tav tm="0">
                                          <p:val>
                                            <p:strVal val="0-#ppt_w/2"/>
                                          </p:val>
                                        </p:tav>
                                        <p:tav tm="100000">
                                          <p:val>
                                            <p:strVal val="#ppt_x"/>
                                          </p:val>
                                        </p:tav>
                                      </p:tavLst>
                                    </p:anim>
                                    <p:anim calcmode="lin" valueType="num">
                                      <p:cBhvr additive="base">
                                        <p:cTn id="24" dur="20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0" fill="hold"/>
                                        <p:tgtEl>
                                          <p:spTgt spid="15"/>
                                        </p:tgtEl>
                                        <p:attrNameLst>
                                          <p:attrName>ppt_x</p:attrName>
                                        </p:attrNameLst>
                                      </p:cBhvr>
                                      <p:tavLst>
                                        <p:tav tm="0">
                                          <p:val>
                                            <p:strVal val="1+#ppt_w/2"/>
                                          </p:val>
                                        </p:tav>
                                        <p:tav tm="100000">
                                          <p:val>
                                            <p:strVal val="#ppt_x"/>
                                          </p:val>
                                        </p:tav>
                                      </p:tavLst>
                                    </p:anim>
                                    <p:anim calcmode="lin" valueType="num">
                                      <p:cBhvr additive="base">
                                        <p:cTn id="28" dur="20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2000" fill="hold"/>
                                        <p:tgtEl>
                                          <p:spTgt spid="17"/>
                                        </p:tgtEl>
                                        <p:attrNameLst>
                                          <p:attrName>ppt_x</p:attrName>
                                        </p:attrNameLst>
                                      </p:cBhvr>
                                      <p:tavLst>
                                        <p:tav tm="0">
                                          <p:val>
                                            <p:strVal val="0-#ppt_w/2"/>
                                          </p:val>
                                        </p:tav>
                                        <p:tav tm="100000">
                                          <p:val>
                                            <p:strVal val="#ppt_x"/>
                                          </p:val>
                                        </p:tav>
                                      </p:tavLst>
                                    </p:anim>
                                    <p:anim calcmode="lin" valueType="num">
                                      <p:cBhvr additive="base">
                                        <p:cTn id="32" dur="20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000" fill="hold"/>
                                        <p:tgtEl>
                                          <p:spTgt spid="18"/>
                                        </p:tgtEl>
                                        <p:attrNameLst>
                                          <p:attrName>ppt_x</p:attrName>
                                        </p:attrNameLst>
                                      </p:cBhvr>
                                      <p:tavLst>
                                        <p:tav tm="0">
                                          <p:val>
                                            <p:strVal val="#ppt_x"/>
                                          </p:val>
                                        </p:tav>
                                        <p:tav tm="100000">
                                          <p:val>
                                            <p:strVal val="#ppt_x"/>
                                          </p:val>
                                        </p:tav>
                                      </p:tavLst>
                                    </p:anim>
                                    <p:anim calcmode="lin" valueType="num">
                                      <p:cBhvr additive="base">
                                        <p:cTn id="36" dur="20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2000" fill="hold"/>
                                        <p:tgtEl>
                                          <p:spTgt spid="22"/>
                                        </p:tgtEl>
                                        <p:attrNameLst>
                                          <p:attrName>ppt_x</p:attrName>
                                        </p:attrNameLst>
                                      </p:cBhvr>
                                      <p:tavLst>
                                        <p:tav tm="0">
                                          <p:val>
                                            <p:strVal val="0-#ppt_w/2"/>
                                          </p:val>
                                        </p:tav>
                                        <p:tav tm="100000">
                                          <p:val>
                                            <p:strVal val="#ppt_x"/>
                                          </p:val>
                                        </p:tav>
                                      </p:tavLst>
                                    </p:anim>
                                    <p:anim calcmode="lin" valueType="num">
                                      <p:cBhvr additive="base">
                                        <p:cTn id="40" dur="2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18"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20839463">
            <a:off x="564310" y="508653"/>
            <a:ext cx="2071686" cy="83099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4800" b="1" dirty="0" err="1" smtClean="0"/>
              <a:t>juego</a:t>
            </a:r>
            <a:endParaRPr lang="en-GB" sz="2800" b="1" dirty="0"/>
          </a:p>
        </p:txBody>
      </p:sp>
      <p:sp>
        <p:nvSpPr>
          <p:cNvPr id="10" name="Rectangle 9"/>
          <p:cNvSpPr/>
          <p:nvPr/>
        </p:nvSpPr>
        <p:spPr>
          <a:xfrm rot="21322263">
            <a:off x="6585703" y="2391048"/>
            <a:ext cx="2312368" cy="76944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4400" b="1" dirty="0"/>
              <a:t>a</a:t>
            </a:r>
            <a:r>
              <a:rPr lang="en-GB" sz="4400" b="1" dirty="0" smtClean="0"/>
              <a:t>l </a:t>
            </a:r>
            <a:r>
              <a:rPr lang="en-GB" sz="4400" b="1" dirty="0" err="1" smtClean="0"/>
              <a:t>fútbol</a:t>
            </a:r>
            <a:endParaRPr lang="en-GB" b="1" dirty="0"/>
          </a:p>
        </p:txBody>
      </p:sp>
      <p:sp>
        <p:nvSpPr>
          <p:cNvPr id="12" name="Rectangle 11"/>
          <p:cNvSpPr>
            <a:spLocks noChangeArrowheads="1"/>
          </p:cNvSpPr>
          <p:nvPr/>
        </p:nvSpPr>
        <p:spPr bwMode="auto">
          <a:xfrm rot="21420600">
            <a:off x="3577480" y="391682"/>
            <a:ext cx="2365498" cy="120032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GB" sz="2400" b="1" dirty="0" smtClean="0">
                <a:latin typeface="Tahoma" pitchFamily="34" charset="0"/>
              </a:rPr>
              <a:t>El fin de </a:t>
            </a:r>
            <a:r>
              <a:rPr lang="en-GB" sz="2400" b="1" dirty="0" err="1" smtClean="0">
                <a:latin typeface="Tahoma" pitchFamily="34" charset="0"/>
              </a:rPr>
              <a:t>semana</a:t>
            </a:r>
            <a:r>
              <a:rPr lang="en-GB" sz="2400" b="1" dirty="0" smtClean="0">
                <a:latin typeface="Tahoma" pitchFamily="34" charset="0"/>
              </a:rPr>
              <a:t> </a:t>
            </a:r>
            <a:r>
              <a:rPr lang="en-GB" sz="2400" b="1" dirty="0" err="1" smtClean="0">
                <a:latin typeface="Tahoma" pitchFamily="34" charset="0"/>
              </a:rPr>
              <a:t>pasado</a:t>
            </a:r>
            <a:endParaRPr lang="en-GB" sz="1200" b="1" dirty="0">
              <a:latin typeface="Tahoma" pitchFamily="34" charset="0"/>
            </a:endParaRPr>
          </a:p>
        </p:txBody>
      </p:sp>
      <p:sp>
        <p:nvSpPr>
          <p:cNvPr id="13" name="Rectangle 12"/>
          <p:cNvSpPr>
            <a:spLocks noChangeArrowheads="1"/>
          </p:cNvSpPr>
          <p:nvPr/>
        </p:nvSpPr>
        <p:spPr bwMode="auto">
          <a:xfrm rot="224629">
            <a:off x="6524695" y="4208172"/>
            <a:ext cx="2434384" cy="138499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GB" sz="2800" b="1" dirty="0" smtClean="0">
                <a:latin typeface="Tahoma" pitchFamily="34" charset="0"/>
              </a:rPr>
              <a:t>El </a:t>
            </a:r>
            <a:r>
              <a:rPr lang="en-GB" sz="2800" b="1" dirty="0" err="1" smtClean="0">
                <a:latin typeface="Tahoma" pitchFamily="34" charset="0"/>
              </a:rPr>
              <a:t>próximo</a:t>
            </a:r>
            <a:r>
              <a:rPr lang="en-GB" sz="2800" b="1" dirty="0" smtClean="0">
                <a:latin typeface="Tahoma" pitchFamily="34" charset="0"/>
              </a:rPr>
              <a:t> fin de </a:t>
            </a:r>
            <a:r>
              <a:rPr lang="en-GB" sz="2800" b="1" dirty="0" err="1" smtClean="0">
                <a:latin typeface="Tahoma" pitchFamily="34" charset="0"/>
              </a:rPr>
              <a:t>semana</a:t>
            </a:r>
            <a:endParaRPr lang="en-GB" sz="1400" b="1" dirty="0">
              <a:latin typeface="Tahoma" pitchFamily="34" charset="0"/>
            </a:endParaRPr>
          </a:p>
        </p:txBody>
      </p:sp>
      <p:sp>
        <p:nvSpPr>
          <p:cNvPr id="14" name="Rectangle 13"/>
          <p:cNvSpPr>
            <a:spLocks noChangeArrowheads="1"/>
          </p:cNvSpPr>
          <p:nvPr/>
        </p:nvSpPr>
        <p:spPr bwMode="auto">
          <a:xfrm rot="20710162">
            <a:off x="3743193" y="2258239"/>
            <a:ext cx="2583194" cy="5847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GB" sz="3200" b="1" dirty="0" err="1">
                <a:latin typeface="Tahoma" pitchFamily="34" charset="0"/>
              </a:rPr>
              <a:t>v</a:t>
            </a:r>
            <a:r>
              <a:rPr lang="en-GB" sz="3200" b="1" dirty="0" err="1" smtClean="0">
                <a:latin typeface="Tahoma" pitchFamily="34" charset="0"/>
              </a:rPr>
              <a:t>oy</a:t>
            </a:r>
            <a:r>
              <a:rPr lang="en-GB" sz="3200" b="1" dirty="0" smtClean="0">
                <a:latin typeface="Tahoma" pitchFamily="34" charset="0"/>
              </a:rPr>
              <a:t> a </a:t>
            </a:r>
            <a:r>
              <a:rPr lang="en-GB" sz="3200" b="1" dirty="0" err="1" smtClean="0">
                <a:latin typeface="Tahoma" pitchFamily="34" charset="0"/>
              </a:rPr>
              <a:t>jugar</a:t>
            </a:r>
            <a:endParaRPr lang="en-GB" sz="1600" b="1" dirty="0">
              <a:latin typeface="Tahoma" pitchFamily="34" charset="0"/>
            </a:endParaRPr>
          </a:p>
        </p:txBody>
      </p:sp>
      <p:sp>
        <p:nvSpPr>
          <p:cNvPr id="15" name="Rectangle 14"/>
          <p:cNvSpPr>
            <a:spLocks noChangeArrowheads="1"/>
          </p:cNvSpPr>
          <p:nvPr/>
        </p:nvSpPr>
        <p:spPr bwMode="auto">
          <a:xfrm rot="446862">
            <a:off x="3182842" y="4133513"/>
            <a:ext cx="2568437" cy="95410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GB" sz="2800" b="1" dirty="0">
                <a:latin typeface="Tahoma" pitchFamily="34" charset="0"/>
              </a:rPr>
              <a:t>c</a:t>
            </a:r>
            <a:r>
              <a:rPr lang="en-GB" sz="2800" b="1" dirty="0" smtClean="0">
                <a:latin typeface="Tahoma" pitchFamily="34" charset="0"/>
              </a:rPr>
              <a:t>on los </a:t>
            </a:r>
            <a:r>
              <a:rPr lang="en-GB" sz="2800" b="1" dirty="0" err="1" smtClean="0">
                <a:latin typeface="Tahoma" pitchFamily="34" charset="0"/>
              </a:rPr>
              <a:t>videojuegos</a:t>
            </a:r>
            <a:endParaRPr lang="en-GB" sz="1400" b="1" dirty="0">
              <a:latin typeface="Tahoma" pitchFamily="34" charset="0"/>
            </a:endParaRPr>
          </a:p>
        </p:txBody>
      </p:sp>
      <p:sp>
        <p:nvSpPr>
          <p:cNvPr id="17" name="Rectangle 16"/>
          <p:cNvSpPr>
            <a:spLocks noChangeArrowheads="1"/>
          </p:cNvSpPr>
          <p:nvPr/>
        </p:nvSpPr>
        <p:spPr bwMode="auto">
          <a:xfrm rot="510297">
            <a:off x="475853" y="4287401"/>
            <a:ext cx="2174261" cy="6463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GB" sz="3600" b="1" dirty="0" err="1" smtClean="0">
                <a:latin typeface="Tahoma" pitchFamily="34" charset="0"/>
              </a:rPr>
              <a:t>jugué</a:t>
            </a:r>
            <a:endParaRPr lang="en-GB" sz="1800" b="1" dirty="0">
              <a:latin typeface="Tahoma" pitchFamily="34" charset="0"/>
            </a:endParaRPr>
          </a:p>
        </p:txBody>
      </p:sp>
      <p:sp>
        <p:nvSpPr>
          <p:cNvPr id="18" name="Rectangle 17"/>
          <p:cNvSpPr>
            <a:spLocks noChangeArrowheads="1"/>
          </p:cNvSpPr>
          <p:nvPr/>
        </p:nvSpPr>
        <p:spPr bwMode="auto">
          <a:xfrm rot="1076807">
            <a:off x="403596" y="2544935"/>
            <a:ext cx="2592288" cy="46166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GB" sz="2400" b="1" dirty="0" err="1" smtClean="0">
                <a:latin typeface="Tahoma" pitchFamily="34" charset="0"/>
              </a:rPr>
              <a:t>Normalmente</a:t>
            </a:r>
            <a:endParaRPr lang="en-GB" sz="1200" b="1" dirty="0">
              <a:latin typeface="Tahoma" pitchFamily="34" charset="0"/>
            </a:endParaRPr>
          </a:p>
        </p:txBody>
      </p:sp>
      <p:sp>
        <p:nvSpPr>
          <p:cNvPr id="21" name="TextBox 20"/>
          <p:cNvSpPr txBox="1"/>
          <p:nvPr/>
        </p:nvSpPr>
        <p:spPr>
          <a:xfrm>
            <a:off x="0" y="6088559"/>
            <a:ext cx="9196277" cy="769441"/>
          </a:xfrm>
          <a:prstGeom prst="rect">
            <a:avLst/>
          </a:prstGeom>
          <a:solidFill>
            <a:schemeClr val="tx1"/>
          </a:solidFill>
        </p:spPr>
        <p:txBody>
          <a:bodyPr wrap="square" rtlCol="0">
            <a:spAutoFit/>
          </a:bodyPr>
          <a:lstStyle/>
          <a:p>
            <a:pPr algn="ctr"/>
            <a:r>
              <a:rPr lang="en-GB" sz="4400" b="1" dirty="0" smtClean="0">
                <a:solidFill>
                  <a:srgbClr val="FFFFCC"/>
                </a:solidFill>
              </a:rPr>
              <a:t>¿</a:t>
            </a:r>
            <a:r>
              <a:rPr lang="en-GB" sz="4400" b="1" dirty="0" err="1" smtClean="0">
                <a:solidFill>
                  <a:srgbClr val="FFFFCC"/>
                </a:solidFill>
              </a:rPr>
              <a:t>Cómo</a:t>
            </a:r>
            <a:r>
              <a:rPr lang="en-GB" sz="4400" b="1" dirty="0" smtClean="0">
                <a:solidFill>
                  <a:srgbClr val="FFFFCC"/>
                </a:solidFill>
              </a:rPr>
              <a:t> se dice en </a:t>
            </a:r>
            <a:r>
              <a:rPr lang="en-GB" sz="4400" b="1" dirty="0" err="1" smtClean="0">
                <a:solidFill>
                  <a:srgbClr val="FFFFCC"/>
                </a:solidFill>
              </a:rPr>
              <a:t>español</a:t>
            </a:r>
            <a:r>
              <a:rPr lang="en-GB" sz="4400" b="1" dirty="0" smtClean="0">
                <a:solidFill>
                  <a:srgbClr val="FFFFCC"/>
                </a:solidFill>
              </a:rPr>
              <a:t>? </a:t>
            </a:r>
            <a:endParaRPr lang="en-GB" sz="4400" b="1" dirty="0">
              <a:solidFill>
                <a:srgbClr val="FFFFCC"/>
              </a:solidFill>
            </a:endParaRPr>
          </a:p>
        </p:txBody>
      </p:sp>
      <p:sp>
        <p:nvSpPr>
          <p:cNvPr id="22" name="Rectangle 21"/>
          <p:cNvSpPr>
            <a:spLocks noChangeArrowheads="1"/>
          </p:cNvSpPr>
          <p:nvPr/>
        </p:nvSpPr>
        <p:spPr bwMode="auto">
          <a:xfrm rot="638249">
            <a:off x="6302559" y="737425"/>
            <a:ext cx="2606018" cy="6463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GB" sz="3600" b="1" dirty="0" smtClean="0">
                <a:latin typeface="Tahoma" pitchFamily="34" charset="0"/>
              </a:rPr>
              <a:t>al </a:t>
            </a:r>
            <a:r>
              <a:rPr lang="en-GB" sz="3600" b="1" dirty="0" err="1" smtClean="0">
                <a:latin typeface="Tahoma" pitchFamily="34" charset="0"/>
              </a:rPr>
              <a:t>tenis</a:t>
            </a:r>
            <a:endParaRPr lang="en-GB" sz="1800" b="1" dirty="0">
              <a:latin typeface="Tahoma" pitchFamily="34" charset="0"/>
            </a:endParaRPr>
          </a:p>
        </p:txBody>
      </p:sp>
    </p:spTree>
    <p:extLst>
      <p:ext uri="{BB962C8B-B14F-4D97-AF65-F5344CB8AC3E}">
        <p14:creationId xmlns:p14="http://schemas.microsoft.com/office/powerpoint/2010/main" val="192846965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1+#ppt_w/2"/>
                                          </p:val>
                                        </p:tav>
                                        <p:tav tm="100000">
                                          <p:val>
                                            <p:strVal val="#ppt_x"/>
                                          </p:val>
                                        </p:tav>
                                      </p:tavLst>
                                    </p:anim>
                                    <p:anim calcmode="lin" valueType="num">
                                      <p:cBhvr additive="base">
                                        <p:cTn id="16" dur="2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0-#ppt_w/2"/>
                                          </p:val>
                                        </p:tav>
                                        <p:tav tm="100000">
                                          <p:val>
                                            <p:strVal val="#ppt_x"/>
                                          </p:val>
                                        </p:tav>
                                      </p:tavLst>
                                    </p:anim>
                                    <p:anim calcmode="lin" valueType="num">
                                      <p:cBhvr additive="base">
                                        <p:cTn id="20" dur="20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000" fill="hold"/>
                                        <p:tgtEl>
                                          <p:spTgt spid="14"/>
                                        </p:tgtEl>
                                        <p:attrNameLst>
                                          <p:attrName>ppt_x</p:attrName>
                                        </p:attrNameLst>
                                      </p:cBhvr>
                                      <p:tavLst>
                                        <p:tav tm="0">
                                          <p:val>
                                            <p:strVal val="0-#ppt_w/2"/>
                                          </p:val>
                                        </p:tav>
                                        <p:tav tm="100000">
                                          <p:val>
                                            <p:strVal val="#ppt_x"/>
                                          </p:val>
                                        </p:tav>
                                      </p:tavLst>
                                    </p:anim>
                                    <p:anim calcmode="lin" valueType="num">
                                      <p:cBhvr additive="base">
                                        <p:cTn id="24" dur="20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0" fill="hold"/>
                                        <p:tgtEl>
                                          <p:spTgt spid="15"/>
                                        </p:tgtEl>
                                        <p:attrNameLst>
                                          <p:attrName>ppt_x</p:attrName>
                                        </p:attrNameLst>
                                      </p:cBhvr>
                                      <p:tavLst>
                                        <p:tav tm="0">
                                          <p:val>
                                            <p:strVal val="1+#ppt_w/2"/>
                                          </p:val>
                                        </p:tav>
                                        <p:tav tm="100000">
                                          <p:val>
                                            <p:strVal val="#ppt_x"/>
                                          </p:val>
                                        </p:tav>
                                      </p:tavLst>
                                    </p:anim>
                                    <p:anim calcmode="lin" valueType="num">
                                      <p:cBhvr additive="base">
                                        <p:cTn id="28" dur="20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2000" fill="hold"/>
                                        <p:tgtEl>
                                          <p:spTgt spid="17"/>
                                        </p:tgtEl>
                                        <p:attrNameLst>
                                          <p:attrName>ppt_x</p:attrName>
                                        </p:attrNameLst>
                                      </p:cBhvr>
                                      <p:tavLst>
                                        <p:tav tm="0">
                                          <p:val>
                                            <p:strVal val="0-#ppt_w/2"/>
                                          </p:val>
                                        </p:tav>
                                        <p:tav tm="100000">
                                          <p:val>
                                            <p:strVal val="#ppt_x"/>
                                          </p:val>
                                        </p:tav>
                                      </p:tavLst>
                                    </p:anim>
                                    <p:anim calcmode="lin" valueType="num">
                                      <p:cBhvr additive="base">
                                        <p:cTn id="32" dur="20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000" fill="hold"/>
                                        <p:tgtEl>
                                          <p:spTgt spid="18"/>
                                        </p:tgtEl>
                                        <p:attrNameLst>
                                          <p:attrName>ppt_x</p:attrName>
                                        </p:attrNameLst>
                                      </p:cBhvr>
                                      <p:tavLst>
                                        <p:tav tm="0">
                                          <p:val>
                                            <p:strVal val="#ppt_x"/>
                                          </p:val>
                                        </p:tav>
                                        <p:tav tm="100000">
                                          <p:val>
                                            <p:strVal val="#ppt_x"/>
                                          </p:val>
                                        </p:tav>
                                      </p:tavLst>
                                    </p:anim>
                                    <p:anim calcmode="lin" valueType="num">
                                      <p:cBhvr additive="base">
                                        <p:cTn id="36" dur="20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2000" fill="hold"/>
                                        <p:tgtEl>
                                          <p:spTgt spid="22"/>
                                        </p:tgtEl>
                                        <p:attrNameLst>
                                          <p:attrName>ppt_x</p:attrName>
                                        </p:attrNameLst>
                                      </p:cBhvr>
                                      <p:tavLst>
                                        <p:tav tm="0">
                                          <p:val>
                                            <p:strVal val="0-#ppt_w/2"/>
                                          </p:val>
                                        </p:tav>
                                        <p:tav tm="100000">
                                          <p:val>
                                            <p:strVal val="#ppt_x"/>
                                          </p:val>
                                        </p:tav>
                                      </p:tavLst>
                                    </p:anim>
                                    <p:anim calcmode="lin" valueType="num">
                                      <p:cBhvr additive="base">
                                        <p:cTn id="40" dur="2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18" grpId="0" animBg="1"/>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20839463">
            <a:off x="564310" y="508653"/>
            <a:ext cx="2071686" cy="830997"/>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4800" b="1" dirty="0" err="1" smtClean="0"/>
              <a:t>juego</a:t>
            </a:r>
            <a:endParaRPr lang="en-GB" sz="2800" b="1" dirty="0"/>
          </a:p>
        </p:txBody>
      </p:sp>
      <p:sp>
        <p:nvSpPr>
          <p:cNvPr id="10" name="Rectangle 9"/>
          <p:cNvSpPr/>
          <p:nvPr/>
        </p:nvSpPr>
        <p:spPr>
          <a:xfrm rot="21322263">
            <a:off x="6585703" y="2391048"/>
            <a:ext cx="2312368" cy="76944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4400" b="1" dirty="0"/>
              <a:t>a</a:t>
            </a:r>
            <a:r>
              <a:rPr lang="en-GB" sz="4400" b="1" dirty="0" smtClean="0"/>
              <a:t>l </a:t>
            </a:r>
            <a:r>
              <a:rPr lang="en-GB" sz="4400" b="1" dirty="0" err="1" smtClean="0"/>
              <a:t>fútbol</a:t>
            </a:r>
            <a:endParaRPr lang="en-GB" b="1" dirty="0"/>
          </a:p>
        </p:txBody>
      </p:sp>
      <p:sp>
        <p:nvSpPr>
          <p:cNvPr id="12" name="Rectangle 11"/>
          <p:cNvSpPr>
            <a:spLocks noChangeArrowheads="1"/>
          </p:cNvSpPr>
          <p:nvPr/>
        </p:nvSpPr>
        <p:spPr bwMode="auto">
          <a:xfrm rot="21420600">
            <a:off x="3577480" y="391682"/>
            <a:ext cx="2365498" cy="120032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sz="2400" b="1" dirty="0" smtClean="0">
                <a:latin typeface="Tahoma" pitchFamily="34" charset="0"/>
              </a:rPr>
              <a:t>El fin de </a:t>
            </a:r>
            <a:r>
              <a:rPr lang="en-GB" sz="2400" b="1" dirty="0" err="1" smtClean="0">
                <a:latin typeface="Tahoma" pitchFamily="34" charset="0"/>
              </a:rPr>
              <a:t>semana</a:t>
            </a:r>
            <a:r>
              <a:rPr lang="en-GB" sz="2400" b="1" dirty="0" smtClean="0">
                <a:latin typeface="Tahoma" pitchFamily="34" charset="0"/>
              </a:rPr>
              <a:t> </a:t>
            </a:r>
            <a:r>
              <a:rPr lang="en-GB" sz="2400" b="1" dirty="0" err="1" smtClean="0">
                <a:latin typeface="Tahoma" pitchFamily="34" charset="0"/>
              </a:rPr>
              <a:t>pasado</a:t>
            </a:r>
            <a:endParaRPr lang="en-GB" sz="1200" b="1" dirty="0">
              <a:latin typeface="Tahoma" pitchFamily="34" charset="0"/>
            </a:endParaRPr>
          </a:p>
        </p:txBody>
      </p:sp>
      <p:sp>
        <p:nvSpPr>
          <p:cNvPr id="13" name="Rectangle 12"/>
          <p:cNvSpPr>
            <a:spLocks noChangeArrowheads="1"/>
          </p:cNvSpPr>
          <p:nvPr/>
        </p:nvSpPr>
        <p:spPr bwMode="auto">
          <a:xfrm rot="224629">
            <a:off x="6524695" y="4208172"/>
            <a:ext cx="2434384" cy="138499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sz="2800" b="1" dirty="0" smtClean="0">
                <a:latin typeface="Tahoma" pitchFamily="34" charset="0"/>
              </a:rPr>
              <a:t>El </a:t>
            </a:r>
            <a:r>
              <a:rPr lang="en-GB" sz="2800" b="1" dirty="0" err="1" smtClean="0">
                <a:latin typeface="Tahoma" pitchFamily="34" charset="0"/>
              </a:rPr>
              <a:t>próximo</a:t>
            </a:r>
            <a:r>
              <a:rPr lang="en-GB" sz="2800" b="1" dirty="0" smtClean="0">
                <a:latin typeface="Tahoma" pitchFamily="34" charset="0"/>
              </a:rPr>
              <a:t> fin de </a:t>
            </a:r>
            <a:r>
              <a:rPr lang="en-GB" sz="2800" b="1" dirty="0" err="1" smtClean="0">
                <a:latin typeface="Tahoma" pitchFamily="34" charset="0"/>
              </a:rPr>
              <a:t>semana</a:t>
            </a:r>
            <a:endParaRPr lang="en-GB" sz="1400" b="1" dirty="0">
              <a:latin typeface="Tahoma" pitchFamily="34" charset="0"/>
            </a:endParaRPr>
          </a:p>
        </p:txBody>
      </p:sp>
      <p:sp>
        <p:nvSpPr>
          <p:cNvPr id="14" name="Rectangle 13"/>
          <p:cNvSpPr>
            <a:spLocks noChangeArrowheads="1"/>
          </p:cNvSpPr>
          <p:nvPr/>
        </p:nvSpPr>
        <p:spPr bwMode="auto">
          <a:xfrm rot="20710162">
            <a:off x="3743193" y="2258239"/>
            <a:ext cx="2583194" cy="58477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sz="3200" b="1" dirty="0" err="1">
                <a:latin typeface="Tahoma" pitchFamily="34" charset="0"/>
              </a:rPr>
              <a:t>v</a:t>
            </a:r>
            <a:r>
              <a:rPr lang="en-GB" sz="3200" b="1" dirty="0" err="1" smtClean="0">
                <a:latin typeface="Tahoma" pitchFamily="34" charset="0"/>
              </a:rPr>
              <a:t>oy</a:t>
            </a:r>
            <a:r>
              <a:rPr lang="en-GB" sz="3200" b="1" dirty="0" smtClean="0">
                <a:latin typeface="Tahoma" pitchFamily="34" charset="0"/>
              </a:rPr>
              <a:t> a </a:t>
            </a:r>
            <a:r>
              <a:rPr lang="en-GB" sz="3200" b="1" dirty="0" err="1" smtClean="0">
                <a:latin typeface="Tahoma" pitchFamily="34" charset="0"/>
              </a:rPr>
              <a:t>jugar</a:t>
            </a:r>
            <a:endParaRPr lang="en-GB" sz="1600" b="1" dirty="0">
              <a:latin typeface="Tahoma" pitchFamily="34" charset="0"/>
            </a:endParaRPr>
          </a:p>
        </p:txBody>
      </p:sp>
      <p:sp>
        <p:nvSpPr>
          <p:cNvPr id="15" name="Rectangle 14"/>
          <p:cNvSpPr>
            <a:spLocks noChangeArrowheads="1"/>
          </p:cNvSpPr>
          <p:nvPr/>
        </p:nvSpPr>
        <p:spPr bwMode="auto">
          <a:xfrm rot="446862">
            <a:off x="3182842" y="4133513"/>
            <a:ext cx="2568437" cy="95410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sz="2800" b="1" dirty="0">
                <a:latin typeface="Tahoma" pitchFamily="34" charset="0"/>
              </a:rPr>
              <a:t>c</a:t>
            </a:r>
            <a:r>
              <a:rPr lang="en-GB" sz="2800" b="1" dirty="0" smtClean="0">
                <a:latin typeface="Tahoma" pitchFamily="34" charset="0"/>
              </a:rPr>
              <a:t>on los </a:t>
            </a:r>
            <a:r>
              <a:rPr lang="en-GB" sz="2800" b="1" dirty="0" err="1" smtClean="0">
                <a:latin typeface="Tahoma" pitchFamily="34" charset="0"/>
              </a:rPr>
              <a:t>videojuegos</a:t>
            </a:r>
            <a:endParaRPr lang="en-GB" sz="1400" b="1" dirty="0">
              <a:latin typeface="Tahoma" pitchFamily="34" charset="0"/>
            </a:endParaRPr>
          </a:p>
        </p:txBody>
      </p:sp>
      <p:sp>
        <p:nvSpPr>
          <p:cNvPr id="17" name="Rectangle 16"/>
          <p:cNvSpPr>
            <a:spLocks noChangeArrowheads="1"/>
          </p:cNvSpPr>
          <p:nvPr/>
        </p:nvSpPr>
        <p:spPr bwMode="auto">
          <a:xfrm rot="510297">
            <a:off x="475853" y="4287401"/>
            <a:ext cx="2174261" cy="64633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sz="3600" b="1" dirty="0" err="1" smtClean="0">
                <a:latin typeface="Tahoma" pitchFamily="34" charset="0"/>
              </a:rPr>
              <a:t>jugué</a:t>
            </a:r>
            <a:endParaRPr lang="en-GB" sz="1800" b="1" dirty="0">
              <a:latin typeface="Tahoma" pitchFamily="34" charset="0"/>
            </a:endParaRPr>
          </a:p>
        </p:txBody>
      </p:sp>
      <p:sp>
        <p:nvSpPr>
          <p:cNvPr id="18" name="Rectangle 17"/>
          <p:cNvSpPr>
            <a:spLocks noChangeArrowheads="1"/>
          </p:cNvSpPr>
          <p:nvPr/>
        </p:nvSpPr>
        <p:spPr bwMode="auto">
          <a:xfrm rot="1076807">
            <a:off x="403596" y="2544935"/>
            <a:ext cx="2592288" cy="4616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sz="2400" b="1" dirty="0" err="1" smtClean="0">
                <a:latin typeface="Tahoma" pitchFamily="34" charset="0"/>
              </a:rPr>
              <a:t>Normalmente</a:t>
            </a:r>
            <a:endParaRPr lang="en-GB" sz="1200" b="1" dirty="0">
              <a:latin typeface="Tahoma" pitchFamily="34" charset="0"/>
            </a:endParaRPr>
          </a:p>
        </p:txBody>
      </p:sp>
      <p:sp>
        <p:nvSpPr>
          <p:cNvPr id="21" name="TextBox 20"/>
          <p:cNvSpPr txBox="1"/>
          <p:nvPr/>
        </p:nvSpPr>
        <p:spPr>
          <a:xfrm>
            <a:off x="0" y="6177498"/>
            <a:ext cx="9196277" cy="707886"/>
          </a:xfrm>
          <a:prstGeom prst="rect">
            <a:avLst/>
          </a:prstGeom>
          <a:solidFill>
            <a:schemeClr val="tx1"/>
          </a:solidFill>
        </p:spPr>
        <p:txBody>
          <a:bodyPr wrap="square" rtlCol="0">
            <a:spAutoFit/>
          </a:bodyPr>
          <a:lstStyle/>
          <a:p>
            <a:pPr algn="ctr"/>
            <a:r>
              <a:rPr lang="en-GB" sz="4000" b="1" dirty="0" smtClean="0">
                <a:solidFill>
                  <a:srgbClr val="FFFFCC"/>
                </a:solidFill>
              </a:rPr>
              <a:t>+ </a:t>
            </a:r>
            <a:r>
              <a:rPr lang="en-GB" sz="4000" b="1" dirty="0" err="1" smtClean="0">
                <a:solidFill>
                  <a:srgbClr val="FFFFCC"/>
                </a:solidFill>
              </a:rPr>
              <a:t>detalles</a:t>
            </a:r>
            <a:r>
              <a:rPr lang="en-GB" sz="4000" b="1" dirty="0" smtClean="0">
                <a:solidFill>
                  <a:srgbClr val="FFFFCC"/>
                </a:solidFill>
              </a:rPr>
              <a:t> / + </a:t>
            </a:r>
            <a:r>
              <a:rPr lang="en-GB" sz="4000" b="1" dirty="0" err="1" smtClean="0">
                <a:solidFill>
                  <a:srgbClr val="FFFFCC"/>
                </a:solidFill>
              </a:rPr>
              <a:t>opiniones</a:t>
            </a:r>
            <a:r>
              <a:rPr lang="en-GB" sz="4000" b="1" dirty="0" smtClean="0">
                <a:solidFill>
                  <a:srgbClr val="FFFFCC"/>
                </a:solidFill>
              </a:rPr>
              <a:t> / + </a:t>
            </a:r>
            <a:r>
              <a:rPr lang="en-GB" sz="4000" b="1" dirty="0" err="1" smtClean="0">
                <a:solidFill>
                  <a:srgbClr val="FFFFCC"/>
                </a:solidFill>
              </a:rPr>
              <a:t>razones</a:t>
            </a:r>
            <a:endParaRPr lang="en-GB" sz="4000" b="1" dirty="0">
              <a:solidFill>
                <a:srgbClr val="FFFFCC"/>
              </a:solidFill>
            </a:endParaRPr>
          </a:p>
        </p:txBody>
      </p:sp>
      <p:sp>
        <p:nvSpPr>
          <p:cNvPr id="22" name="Rectangle 21"/>
          <p:cNvSpPr>
            <a:spLocks noChangeArrowheads="1"/>
          </p:cNvSpPr>
          <p:nvPr/>
        </p:nvSpPr>
        <p:spPr bwMode="auto">
          <a:xfrm rot="638249">
            <a:off x="6302559" y="737425"/>
            <a:ext cx="2606018" cy="64633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sz="3600" b="1" dirty="0" smtClean="0">
                <a:latin typeface="Tahoma" pitchFamily="34" charset="0"/>
              </a:rPr>
              <a:t>al </a:t>
            </a:r>
            <a:r>
              <a:rPr lang="en-GB" sz="3600" b="1" dirty="0" err="1" smtClean="0">
                <a:latin typeface="Tahoma" pitchFamily="34" charset="0"/>
              </a:rPr>
              <a:t>tenis</a:t>
            </a:r>
            <a:endParaRPr lang="en-GB" sz="1800" b="1" dirty="0">
              <a:latin typeface="Tahoma" pitchFamily="34" charset="0"/>
            </a:endParaRPr>
          </a:p>
        </p:txBody>
      </p:sp>
    </p:spTree>
    <p:extLst>
      <p:ext uri="{BB962C8B-B14F-4D97-AF65-F5344CB8AC3E}">
        <p14:creationId xmlns:p14="http://schemas.microsoft.com/office/powerpoint/2010/main" val="124135035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1+#ppt_w/2"/>
                                          </p:val>
                                        </p:tav>
                                        <p:tav tm="100000">
                                          <p:val>
                                            <p:strVal val="#ppt_x"/>
                                          </p:val>
                                        </p:tav>
                                      </p:tavLst>
                                    </p:anim>
                                    <p:anim calcmode="lin" valueType="num">
                                      <p:cBhvr additive="base">
                                        <p:cTn id="16" dur="2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0-#ppt_w/2"/>
                                          </p:val>
                                        </p:tav>
                                        <p:tav tm="100000">
                                          <p:val>
                                            <p:strVal val="#ppt_x"/>
                                          </p:val>
                                        </p:tav>
                                      </p:tavLst>
                                    </p:anim>
                                    <p:anim calcmode="lin" valueType="num">
                                      <p:cBhvr additive="base">
                                        <p:cTn id="20" dur="20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000" fill="hold"/>
                                        <p:tgtEl>
                                          <p:spTgt spid="14"/>
                                        </p:tgtEl>
                                        <p:attrNameLst>
                                          <p:attrName>ppt_x</p:attrName>
                                        </p:attrNameLst>
                                      </p:cBhvr>
                                      <p:tavLst>
                                        <p:tav tm="0">
                                          <p:val>
                                            <p:strVal val="0-#ppt_w/2"/>
                                          </p:val>
                                        </p:tav>
                                        <p:tav tm="100000">
                                          <p:val>
                                            <p:strVal val="#ppt_x"/>
                                          </p:val>
                                        </p:tav>
                                      </p:tavLst>
                                    </p:anim>
                                    <p:anim calcmode="lin" valueType="num">
                                      <p:cBhvr additive="base">
                                        <p:cTn id="24" dur="20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0" fill="hold"/>
                                        <p:tgtEl>
                                          <p:spTgt spid="15"/>
                                        </p:tgtEl>
                                        <p:attrNameLst>
                                          <p:attrName>ppt_x</p:attrName>
                                        </p:attrNameLst>
                                      </p:cBhvr>
                                      <p:tavLst>
                                        <p:tav tm="0">
                                          <p:val>
                                            <p:strVal val="1+#ppt_w/2"/>
                                          </p:val>
                                        </p:tav>
                                        <p:tav tm="100000">
                                          <p:val>
                                            <p:strVal val="#ppt_x"/>
                                          </p:val>
                                        </p:tav>
                                      </p:tavLst>
                                    </p:anim>
                                    <p:anim calcmode="lin" valueType="num">
                                      <p:cBhvr additive="base">
                                        <p:cTn id="28" dur="20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2000" fill="hold"/>
                                        <p:tgtEl>
                                          <p:spTgt spid="17"/>
                                        </p:tgtEl>
                                        <p:attrNameLst>
                                          <p:attrName>ppt_x</p:attrName>
                                        </p:attrNameLst>
                                      </p:cBhvr>
                                      <p:tavLst>
                                        <p:tav tm="0">
                                          <p:val>
                                            <p:strVal val="0-#ppt_w/2"/>
                                          </p:val>
                                        </p:tav>
                                        <p:tav tm="100000">
                                          <p:val>
                                            <p:strVal val="#ppt_x"/>
                                          </p:val>
                                        </p:tav>
                                      </p:tavLst>
                                    </p:anim>
                                    <p:anim calcmode="lin" valueType="num">
                                      <p:cBhvr additive="base">
                                        <p:cTn id="32" dur="20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000" fill="hold"/>
                                        <p:tgtEl>
                                          <p:spTgt spid="18"/>
                                        </p:tgtEl>
                                        <p:attrNameLst>
                                          <p:attrName>ppt_x</p:attrName>
                                        </p:attrNameLst>
                                      </p:cBhvr>
                                      <p:tavLst>
                                        <p:tav tm="0">
                                          <p:val>
                                            <p:strVal val="#ppt_x"/>
                                          </p:val>
                                        </p:tav>
                                        <p:tav tm="100000">
                                          <p:val>
                                            <p:strVal val="#ppt_x"/>
                                          </p:val>
                                        </p:tav>
                                      </p:tavLst>
                                    </p:anim>
                                    <p:anim calcmode="lin" valueType="num">
                                      <p:cBhvr additive="base">
                                        <p:cTn id="36" dur="20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2000" fill="hold"/>
                                        <p:tgtEl>
                                          <p:spTgt spid="22"/>
                                        </p:tgtEl>
                                        <p:attrNameLst>
                                          <p:attrName>ppt_x</p:attrName>
                                        </p:attrNameLst>
                                      </p:cBhvr>
                                      <p:tavLst>
                                        <p:tav tm="0">
                                          <p:val>
                                            <p:strVal val="0-#ppt_w/2"/>
                                          </p:val>
                                        </p:tav>
                                        <p:tav tm="100000">
                                          <p:val>
                                            <p:strVal val="#ppt_x"/>
                                          </p:val>
                                        </p:tav>
                                      </p:tavLst>
                                    </p:anim>
                                    <p:anim calcmode="lin" valueType="num">
                                      <p:cBhvr additive="base">
                                        <p:cTn id="40" dur="2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18" grpId="0" animBg="1"/>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051012"/>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13: Target talk</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TARGET TALK</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772" y="4057972"/>
            <a:ext cx="2035324" cy="203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8598972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j023476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28938" y="214313"/>
            <a:ext cx="34290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WordArt 3"/>
          <p:cNvSpPr>
            <a:spLocks noChangeArrowheads="1" noChangeShapeType="1" noTextEdit="1"/>
          </p:cNvSpPr>
          <p:nvPr/>
        </p:nvSpPr>
        <p:spPr bwMode="auto">
          <a:xfrm>
            <a:off x="214313" y="2357438"/>
            <a:ext cx="8647112"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fr-FR" sz="3600" kern="10" dirty="0" smtClean="0">
                <a:latin typeface="Calibri"/>
                <a:cs typeface="Calibri"/>
              </a:rPr>
              <a:t>¿Qu’est-ce que tu as fait le weekend dernier?</a:t>
            </a:r>
            <a:endParaRPr lang="en-GB" sz="3600" kern="10" dirty="0">
              <a:latin typeface="Calibri"/>
              <a:cs typeface="Calibri"/>
            </a:endParaRPr>
          </a:p>
        </p:txBody>
      </p:sp>
      <p:sp>
        <p:nvSpPr>
          <p:cNvPr id="23556" name="Text Box 4"/>
          <p:cNvSpPr txBox="1">
            <a:spLocks noChangeArrowheads="1"/>
          </p:cNvSpPr>
          <p:nvPr/>
        </p:nvSpPr>
        <p:spPr bwMode="auto">
          <a:xfrm>
            <a:off x="0" y="3143250"/>
            <a:ext cx="9144000" cy="461963"/>
          </a:xfrm>
          <a:prstGeom prst="rect">
            <a:avLst/>
          </a:prstGeom>
          <a:solidFill>
            <a:srgbClr val="FF6600"/>
          </a:solidFill>
          <a:ln w="38100">
            <a:solidFill>
              <a:schemeClr val="bg2"/>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400" b="1"/>
              <a:t>Your answer must contain EXACTLY 7 words!</a:t>
            </a:r>
          </a:p>
        </p:txBody>
      </p:sp>
      <p:sp>
        <p:nvSpPr>
          <p:cNvPr id="8" name="WordArt 3"/>
          <p:cNvSpPr>
            <a:spLocks noChangeArrowheads="1" noChangeShapeType="1" noTextEdit="1"/>
          </p:cNvSpPr>
          <p:nvPr/>
        </p:nvSpPr>
        <p:spPr bwMode="auto">
          <a:xfrm>
            <a:off x="285750" y="3714750"/>
            <a:ext cx="8647113"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fr-FR" sz="3600" kern="10" dirty="0" smtClean="0">
                <a:latin typeface="Calibri"/>
                <a:cs typeface="Calibri"/>
              </a:rPr>
              <a:t>¿Qu’est-ce que tu as voulu faire?</a:t>
            </a:r>
            <a:endParaRPr lang="en-GB" sz="3600" kern="10" dirty="0">
              <a:latin typeface="Calibri"/>
              <a:cs typeface="Calibri"/>
            </a:endParaRPr>
          </a:p>
        </p:txBody>
      </p:sp>
      <p:sp>
        <p:nvSpPr>
          <p:cNvPr id="9" name="Text Box 4"/>
          <p:cNvSpPr txBox="1">
            <a:spLocks noChangeArrowheads="1"/>
          </p:cNvSpPr>
          <p:nvPr/>
        </p:nvSpPr>
        <p:spPr bwMode="auto">
          <a:xfrm>
            <a:off x="0" y="4572000"/>
            <a:ext cx="9144000" cy="461963"/>
          </a:xfrm>
          <a:prstGeom prst="rect">
            <a:avLst/>
          </a:prstGeom>
          <a:solidFill>
            <a:srgbClr val="FF6600"/>
          </a:solidFill>
          <a:ln w="38100">
            <a:solidFill>
              <a:schemeClr val="bg2"/>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400" b="1" dirty="0"/>
              <a:t>Your answer must contain more than </a:t>
            </a:r>
            <a:r>
              <a:rPr lang="en-GB" sz="2400" b="1" dirty="0" smtClean="0"/>
              <a:t>9 </a:t>
            </a:r>
            <a:r>
              <a:rPr lang="en-GB" sz="2400" b="1" dirty="0"/>
              <a:t>words!</a:t>
            </a:r>
          </a:p>
        </p:txBody>
      </p:sp>
    </p:spTree>
    <p:extLst>
      <p:ext uri="{BB962C8B-B14F-4D97-AF65-F5344CB8AC3E}">
        <p14:creationId xmlns:p14="http://schemas.microsoft.com/office/powerpoint/2010/main" val="173987397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1000" fill="hold"/>
                                        <p:tgtEl>
                                          <p:spTgt spid="23556"/>
                                        </p:tgtEl>
                                        <p:attrNameLst>
                                          <p:attrName>ppt_x</p:attrName>
                                        </p:attrNameLst>
                                      </p:cBhvr>
                                      <p:tavLst>
                                        <p:tav tm="0">
                                          <p:val>
                                            <p:strVal val="#ppt_x-.2"/>
                                          </p:val>
                                        </p:tav>
                                        <p:tav tm="100000">
                                          <p:val>
                                            <p:strVal val="#ppt_x"/>
                                          </p:val>
                                        </p:tav>
                                      </p:tavLst>
                                    </p:anim>
                                    <p:anim calcmode="lin" valueType="num">
                                      <p:cBhvr>
                                        <p:cTn id="8" dur="1000" fill="hold"/>
                                        <p:tgtEl>
                                          <p:spTgt spid="2355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by="(-#ppt_w*2)" calcmode="lin" valueType="num">
                                      <p:cBhvr rctx="PPT">
                                        <p:cTn id="14" dur="500" autoRev="1" fill="hold">
                                          <p:stCondLst>
                                            <p:cond delay="0"/>
                                          </p:stCondLst>
                                        </p:cTn>
                                        <p:tgtEl>
                                          <p:spTgt spid="8"/>
                                        </p:tgtEl>
                                        <p:attrNameLst>
                                          <p:attrName>ppt_w</p:attrName>
                                        </p:attrNameLst>
                                      </p:cBhvr>
                                    </p:anim>
                                    <p:anim by="(#ppt_w*0.50)" calcmode="lin" valueType="num">
                                      <p:cBhvr>
                                        <p:cTn id="15" dur="500" decel="50000" autoRev="1" fill="hold">
                                          <p:stCondLst>
                                            <p:cond delay="0"/>
                                          </p:stCondLst>
                                        </p:cTn>
                                        <p:tgtEl>
                                          <p:spTgt spid="8"/>
                                        </p:tgtEl>
                                        <p:attrNameLst>
                                          <p:attrName>ppt_x</p:attrName>
                                        </p:attrNameLst>
                                      </p:cBhvr>
                                    </p:anim>
                                    <p:anim from="(-#ppt_h/2)" to="(#ppt_y)" calcmode="lin" valueType="num">
                                      <p:cBhvr>
                                        <p:cTn id="16" dur="1000" fill="hold">
                                          <p:stCondLst>
                                            <p:cond delay="0"/>
                                          </p:stCondLst>
                                        </p:cTn>
                                        <p:tgtEl>
                                          <p:spTgt spid="8"/>
                                        </p:tgtEl>
                                        <p:attrNameLst>
                                          <p:attrName>ppt_y</p:attrName>
                                        </p:attrNameLst>
                                      </p:cBhvr>
                                    </p:anim>
                                    <p:animRot by="21600000">
                                      <p:cBhvr>
                                        <p:cTn id="17" dur="1000" fill="hold">
                                          <p:stCondLst>
                                            <p:cond delay="0"/>
                                          </p:stCondLst>
                                        </p:cTn>
                                        <p:tgtEl>
                                          <p:spTgt spid="8"/>
                                        </p:tgtEl>
                                        <p:attrNameLst>
                                          <p:attrName>r</p:attrName>
                                        </p:attrNameLst>
                                      </p:cBhvr>
                                    </p:animRot>
                                  </p:childTnLst>
                                </p:cTn>
                              </p:par>
                            </p:childTnLst>
                          </p:cTn>
                        </p:par>
                      </p:childTnLst>
                    </p:cTn>
                  </p:par>
                  <p:par>
                    <p:cTn id="18" fill="hold" nodeType="clickPar">
                      <p:stCondLst>
                        <p:cond delay="indefinite"/>
                      </p:stCondLst>
                      <p:childTnLst>
                        <p:par>
                          <p:cTn id="19" fill="hold" nodeType="withGroup">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ppt_x</p:attrName>
                                        </p:attrNameLst>
                                      </p:cBhvr>
                                      <p:tavLst>
                                        <p:tav tm="0">
                                          <p:val>
                                            <p:strVal val="#ppt_x-.2"/>
                                          </p:val>
                                        </p:tav>
                                        <p:tav tm="100000">
                                          <p:val>
                                            <p:strVal val="#ppt_x"/>
                                          </p:val>
                                        </p:tav>
                                      </p:tavLst>
                                    </p:anim>
                                    <p:anim calcmode="lin" valueType="num">
                                      <p:cBhvr>
                                        <p:cTn id="2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8" grpId="0"/>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90737769"/>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14: Pimp my sentence</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PIMP MY SENTENCE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60648"/>
            <a:ext cx="357808" cy="422660"/>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772" y="4057972"/>
            <a:ext cx="2035324" cy="203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8147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custardcream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714375" y="1714500"/>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a:solidFill>
                  <a:schemeClr val="bg1"/>
                </a:solidFill>
                <a:latin typeface="Calibri" pitchFamily="34" charset="0"/>
              </a:rPr>
              <a:t>Je joue au tennis.</a:t>
            </a:r>
            <a:endParaRPr lang="en-US" sz="4000" b="1">
              <a:solidFill>
                <a:schemeClr val="bg1"/>
              </a:solidFill>
              <a:latin typeface="Calibri" pitchFamily="34" charset="0"/>
            </a:endParaRPr>
          </a:p>
        </p:txBody>
      </p:sp>
      <p:sp>
        <p:nvSpPr>
          <p:cNvPr id="3" name="TextBox 2"/>
          <p:cNvSpPr txBox="1">
            <a:spLocks noChangeArrowheads="1"/>
          </p:cNvSpPr>
          <p:nvPr/>
        </p:nvSpPr>
        <p:spPr bwMode="auto">
          <a:xfrm>
            <a:off x="714375" y="2727325"/>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a:solidFill>
                  <a:schemeClr val="bg1"/>
                </a:solidFill>
                <a:latin typeface="Calibri" pitchFamily="34" charset="0"/>
              </a:rPr>
              <a:t>J’habite au nord de l’Angleterre.</a:t>
            </a:r>
            <a:endParaRPr lang="en-US" sz="4000" b="1">
              <a:solidFill>
                <a:schemeClr val="bg1"/>
              </a:solidFill>
              <a:latin typeface="Calibri" pitchFamily="34" charset="0"/>
            </a:endParaRPr>
          </a:p>
        </p:txBody>
      </p:sp>
      <p:sp>
        <p:nvSpPr>
          <p:cNvPr id="4" name="TextBox 3"/>
          <p:cNvSpPr txBox="1">
            <a:spLocks noChangeArrowheads="1"/>
          </p:cNvSpPr>
          <p:nvPr/>
        </p:nvSpPr>
        <p:spPr bwMode="auto">
          <a:xfrm>
            <a:off x="642938" y="3929063"/>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a:solidFill>
                  <a:schemeClr val="bg1"/>
                </a:solidFill>
                <a:latin typeface="Calibri" pitchFamily="34" charset="0"/>
              </a:rPr>
              <a:t>Mon chien s’appelle Bob.</a:t>
            </a:r>
            <a:endParaRPr lang="en-US" sz="4000" b="1">
              <a:solidFill>
                <a:schemeClr val="bg1"/>
              </a:solidFill>
              <a:latin typeface="Calibri" pitchFamily="34" charset="0"/>
            </a:endParaRPr>
          </a:p>
        </p:txBody>
      </p:sp>
      <p:sp>
        <p:nvSpPr>
          <p:cNvPr id="16390" name="TextBox 5"/>
          <p:cNvSpPr txBox="1">
            <a:spLocks noChangeArrowheads="1"/>
          </p:cNvSpPr>
          <p:nvPr/>
        </p:nvSpPr>
        <p:spPr bwMode="auto">
          <a:xfrm>
            <a:off x="500063" y="285750"/>
            <a:ext cx="82153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400" b="1">
                <a:solidFill>
                  <a:schemeClr val="bg1"/>
                </a:solidFill>
              </a:rPr>
              <a:t>Pimp my sentence!</a:t>
            </a:r>
            <a:endParaRPr lang="en-US" sz="4400" b="1">
              <a:solidFill>
                <a:schemeClr val="bg1"/>
              </a:solidFill>
            </a:endParaRPr>
          </a:p>
        </p:txBody>
      </p:sp>
    </p:spTree>
    <p:extLst>
      <p:ext uri="{BB962C8B-B14F-4D97-AF65-F5344CB8AC3E}">
        <p14:creationId xmlns:p14="http://schemas.microsoft.com/office/powerpoint/2010/main" val="1119196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3"/>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62282049"/>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US"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err="1" smtClean="0">
                          <a:solidFill>
                            <a:schemeClr val="bg1"/>
                          </a:solidFill>
                        </a:rPr>
                        <a:t>QCDA</a:t>
                      </a:r>
                      <a:r>
                        <a:rPr lang="en-GB" sz="2800" b="1" baseline="0" dirty="0" smtClean="0">
                          <a:solidFill>
                            <a:schemeClr val="bg1"/>
                          </a:solidFill>
                        </a:rPr>
                        <a:t> Pilot CD: Sample Controlled Assessment</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2" name="VideoClip_Pippa_QC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9829" y="1772816"/>
            <a:ext cx="6578802" cy="3700576"/>
          </a:xfrm>
          <a:prstGeom prst="rect">
            <a:avLst/>
          </a:prstGeom>
          <a:ln w="228600" cap="sq">
            <a:gradFill>
              <a:gsLst>
                <a:gs pos="0">
                  <a:srgbClr val="DDDDDD"/>
                </a:gs>
                <a:gs pos="100000">
                  <a:srgbClr val="FFFFFF"/>
                </a:gs>
              </a:gsLst>
              <a:lin ang="5400000" scaled="1"/>
            </a:gradFill>
            <a:miter lim="800000"/>
          </a:ln>
          <a:effectLst>
            <a:outerShdw blurRad="177800" dist="127000" dir="9600000" sx="102000" sy="102000" kx="195000" ky="145000" algn="tl" rotWithShape="0">
              <a:srgbClr val="000000">
                <a:alpha val="30000"/>
              </a:srgbClr>
            </a:outerShdw>
          </a:effectLst>
          <a:scene3d>
            <a:camera prst="orthographicFront">
              <a:rot lat="0" lon="0" rev="21240000"/>
            </a:camera>
            <a:lightRig rig="twoPt" dir="t">
              <a:rot lat="0" lon="0" rev="7200000"/>
            </a:lightRig>
          </a:scene3d>
          <a:sp3d extrusionH="38100">
            <a:extrusionClr>
              <a:srgbClr val="FFFFFF"/>
            </a:extrusionClr>
          </a:sp3d>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7830" y="257950"/>
            <a:ext cx="966498" cy="423036"/>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9363" y="232883"/>
            <a:ext cx="739329" cy="473170"/>
          </a:xfrm>
          <a:prstGeom prst="rect">
            <a:avLst/>
          </a:prstGeom>
        </p:spPr>
      </p:pic>
      <p:pic>
        <p:nvPicPr>
          <p:cNvPr id="7" name="Picture 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3549402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55626578"/>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15: Say something else</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SAY SOMETHING ELSE</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772" y="4057972"/>
            <a:ext cx="2035324" cy="203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192887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Kokoschka girl with do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25" y="914400"/>
            <a:ext cx="41941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5"/>
          <p:cNvSpPr>
            <a:spLocks noChangeArrowheads="1"/>
          </p:cNvSpPr>
          <p:nvPr/>
        </p:nvSpPr>
        <p:spPr bwMode="auto">
          <a:xfrm>
            <a:off x="381000" y="723900"/>
            <a:ext cx="40386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de-DE" sz="2400">
                <a:latin typeface="Calibri" pitchFamily="34" charset="0"/>
              </a:rPr>
              <a:t>1. Das Mädchen ist zwanzig Jahre alt.</a:t>
            </a:r>
            <a:endParaRPr lang="en-GB" sz="2400">
              <a:latin typeface="Calibri" pitchFamily="34" charset="0"/>
            </a:endParaRPr>
          </a:p>
          <a:p>
            <a:r>
              <a:rPr lang="de-DE" sz="2400">
                <a:latin typeface="Calibri" pitchFamily="34" charset="0"/>
              </a:rPr>
              <a:t>2. Es trägt ein schwarzes Kleid.</a:t>
            </a:r>
            <a:endParaRPr lang="en-GB" sz="2400">
              <a:latin typeface="Calibri" pitchFamily="34" charset="0"/>
            </a:endParaRPr>
          </a:p>
          <a:p>
            <a:r>
              <a:rPr lang="de-DE" sz="2400">
                <a:latin typeface="Calibri" pitchFamily="34" charset="0"/>
              </a:rPr>
              <a:t>3. Es ist in der Küche.</a:t>
            </a:r>
            <a:endParaRPr lang="en-GB" sz="2400">
              <a:latin typeface="Calibri" pitchFamily="34" charset="0"/>
            </a:endParaRPr>
          </a:p>
          <a:p>
            <a:r>
              <a:rPr lang="de-DE" sz="2400">
                <a:latin typeface="Calibri" pitchFamily="34" charset="0"/>
              </a:rPr>
              <a:t>4. Das Mädchen ist faul.</a:t>
            </a:r>
          </a:p>
          <a:p>
            <a:r>
              <a:rPr lang="de-DE" sz="2400">
                <a:latin typeface="Calibri" pitchFamily="34" charset="0"/>
              </a:rPr>
              <a:t>5. Es hat schwarze Haare.</a:t>
            </a:r>
            <a:endParaRPr lang="en-GB" sz="2400">
              <a:latin typeface="Calibri" pitchFamily="34" charset="0"/>
            </a:endParaRPr>
          </a:p>
          <a:p>
            <a:r>
              <a:rPr lang="de-DE" sz="2400">
                <a:latin typeface="Calibri" pitchFamily="34" charset="0"/>
              </a:rPr>
              <a:t>6. Das Zimmer ist schwarz und weiβ.</a:t>
            </a:r>
            <a:endParaRPr lang="en-GB" sz="2400">
              <a:latin typeface="Calibri" pitchFamily="34" charset="0"/>
            </a:endParaRPr>
          </a:p>
          <a:p>
            <a:r>
              <a:rPr lang="de-DE" sz="2400">
                <a:latin typeface="Calibri" pitchFamily="34" charset="0"/>
              </a:rPr>
              <a:t>7. Die Puppe ist glücklich und sehr gro</a:t>
            </a:r>
            <a:r>
              <a:rPr lang="el-GR" sz="2400">
                <a:latin typeface="Calibri" pitchFamily="34" charset="0"/>
                <a:cs typeface="Arial" charset="0"/>
              </a:rPr>
              <a:t>β</a:t>
            </a:r>
            <a:r>
              <a:rPr lang="en-GB" sz="2400">
                <a:latin typeface="Calibri" pitchFamily="34" charset="0"/>
                <a:cs typeface="Arial" charset="0"/>
              </a:rPr>
              <a:t>.</a:t>
            </a:r>
            <a:endParaRPr lang="el-GR" sz="2400">
              <a:latin typeface="Calibri" pitchFamily="34" charset="0"/>
              <a:cs typeface="Arial" charset="0"/>
            </a:endParaRPr>
          </a:p>
          <a:p>
            <a:r>
              <a:rPr lang="de-DE" sz="2400">
                <a:latin typeface="Calibri" pitchFamily="34" charset="0"/>
              </a:rPr>
              <a:t>8. Ich finde das Bild fantastisch.</a:t>
            </a:r>
          </a:p>
        </p:txBody>
      </p:sp>
      <p:sp>
        <p:nvSpPr>
          <p:cNvPr id="52228" name="Text Box 6"/>
          <p:cNvSpPr txBox="1">
            <a:spLocks noChangeArrowheads="1"/>
          </p:cNvSpPr>
          <p:nvPr/>
        </p:nvSpPr>
        <p:spPr bwMode="auto">
          <a:xfrm>
            <a:off x="152400" y="6019800"/>
            <a:ext cx="8839200"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3600">
                <a:solidFill>
                  <a:schemeClr val="bg1"/>
                </a:solidFill>
                <a:latin typeface="Calibri" pitchFamily="34" charset="0"/>
              </a:rPr>
              <a:t>Sag etwas anders!</a:t>
            </a:r>
          </a:p>
        </p:txBody>
      </p:sp>
    </p:spTree>
    <p:extLst>
      <p:ext uri="{BB962C8B-B14F-4D97-AF65-F5344CB8AC3E}">
        <p14:creationId xmlns:p14="http://schemas.microsoft.com/office/powerpoint/2010/main" val="2713606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3374620636_6bdf8fc82b_b_d%5B1%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24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p:txBody>
          <a:bodyPr/>
          <a:lstStyle/>
          <a:p>
            <a:r>
              <a:rPr lang="en-GB" sz="4000" b="1" smtClean="0">
                <a:solidFill>
                  <a:schemeClr val="bg1"/>
                </a:solidFill>
                <a:latin typeface="Lucida Fax" pitchFamily="18" charset="0"/>
              </a:rPr>
              <a:t>HAVE I GOT NEWS</a:t>
            </a:r>
            <a:br>
              <a:rPr lang="en-GB" sz="4000" b="1" smtClean="0">
                <a:solidFill>
                  <a:schemeClr val="bg1"/>
                </a:solidFill>
                <a:latin typeface="Lucida Fax" pitchFamily="18" charset="0"/>
              </a:rPr>
            </a:br>
            <a:r>
              <a:rPr lang="en-GB" sz="4000" b="1" smtClean="0">
                <a:solidFill>
                  <a:schemeClr val="bg1"/>
                </a:solidFill>
                <a:latin typeface="Lucida Fax" pitchFamily="18" charset="0"/>
              </a:rPr>
              <a:t>FOR YOU</a:t>
            </a:r>
          </a:p>
        </p:txBody>
      </p:sp>
      <p:sp>
        <p:nvSpPr>
          <p:cNvPr id="41988" name="Rectangle 4"/>
          <p:cNvSpPr>
            <a:spLocks noGrp="1" noChangeArrowheads="1"/>
          </p:cNvSpPr>
          <p:nvPr>
            <p:ph type="body" idx="1"/>
          </p:nvPr>
        </p:nvSpPr>
        <p:spPr/>
        <p:txBody>
          <a:bodyPr/>
          <a:lstStyle/>
          <a:p>
            <a:pPr>
              <a:lnSpc>
                <a:spcPct val="90000"/>
              </a:lnSpc>
              <a:buFontTx/>
              <a:buNone/>
            </a:pPr>
            <a:r>
              <a:rPr lang="en-GB" sz="2400" smtClean="0">
                <a:solidFill>
                  <a:schemeClr val="bg1"/>
                </a:solidFill>
                <a:latin typeface="Lucida Fax" pitchFamily="18" charset="0"/>
                <a:ea typeface="SimHei" pitchFamily="2" charset="-122"/>
              </a:rPr>
              <a:t>Hinesh, 14ans, va </a:t>
            </a:r>
          </a:p>
          <a:p>
            <a:pPr>
              <a:lnSpc>
                <a:spcPct val="90000"/>
              </a:lnSpc>
              <a:buFontTx/>
              <a:buNone/>
            </a:pPr>
            <a:r>
              <a:rPr lang="en-GB" sz="2400" smtClean="0">
                <a:solidFill>
                  <a:schemeClr val="bg1"/>
                </a:solidFill>
                <a:latin typeface="Lucida Fax" pitchFamily="18" charset="0"/>
                <a:ea typeface="SimHei" pitchFamily="2" charset="-122"/>
              </a:rPr>
              <a:t>jouer pour…</a:t>
            </a:r>
          </a:p>
          <a:p>
            <a:pPr>
              <a:lnSpc>
                <a:spcPct val="90000"/>
              </a:lnSpc>
              <a:buFontTx/>
              <a:buNone/>
            </a:pPr>
            <a:endParaRPr lang="en-GB" sz="2400" smtClean="0">
              <a:solidFill>
                <a:schemeClr val="bg1"/>
              </a:solidFill>
              <a:latin typeface="Lucida Fax" pitchFamily="18" charset="0"/>
            </a:endParaRPr>
          </a:p>
          <a:p>
            <a:pPr>
              <a:lnSpc>
                <a:spcPct val="90000"/>
              </a:lnSpc>
              <a:buFontTx/>
              <a:buNone/>
            </a:pPr>
            <a:r>
              <a:rPr lang="en-GB" sz="2400" smtClean="0">
                <a:solidFill>
                  <a:schemeClr val="bg1"/>
                </a:solidFill>
                <a:latin typeface="Lucida Fax" pitchFamily="18" charset="0"/>
              </a:rPr>
              <a:t>				Chloe admet: Je fume…cigarettes</a:t>
            </a:r>
          </a:p>
          <a:p>
            <a:pPr>
              <a:lnSpc>
                <a:spcPct val="90000"/>
              </a:lnSpc>
              <a:buFontTx/>
              <a:buNone/>
            </a:pPr>
            <a:r>
              <a:rPr lang="en-GB" sz="2400" smtClean="0">
                <a:solidFill>
                  <a:schemeClr val="bg1"/>
                </a:solidFill>
                <a:latin typeface="Lucida Fax" pitchFamily="18" charset="0"/>
              </a:rPr>
              <a:t>				par jour</a:t>
            </a:r>
          </a:p>
          <a:p>
            <a:pPr>
              <a:lnSpc>
                <a:spcPct val="90000"/>
              </a:lnSpc>
              <a:buFontTx/>
              <a:buNone/>
            </a:pPr>
            <a:endParaRPr lang="en-GB" sz="2400" smtClean="0">
              <a:solidFill>
                <a:schemeClr val="bg1"/>
              </a:solidFill>
              <a:latin typeface="Lucida Fax" pitchFamily="18" charset="0"/>
            </a:endParaRPr>
          </a:p>
          <a:p>
            <a:pPr>
              <a:lnSpc>
                <a:spcPct val="90000"/>
              </a:lnSpc>
              <a:buFontTx/>
              <a:buNone/>
            </a:pPr>
            <a:r>
              <a:rPr lang="en-GB" sz="2400" smtClean="0">
                <a:solidFill>
                  <a:schemeClr val="bg1"/>
                </a:solidFill>
                <a:latin typeface="Lucida Fax" pitchFamily="18" charset="0"/>
              </a:rPr>
              <a:t>Selon Adam, Alex a acheté des </a:t>
            </a:r>
          </a:p>
          <a:p>
            <a:pPr>
              <a:lnSpc>
                <a:spcPct val="90000"/>
              </a:lnSpc>
              <a:buFontTx/>
              <a:buNone/>
            </a:pPr>
            <a:r>
              <a:rPr lang="en-GB" sz="2400" smtClean="0">
                <a:solidFill>
                  <a:schemeClr val="bg1"/>
                </a:solidFill>
                <a:latin typeface="Lucida Fax" pitchFamily="18" charset="0"/>
              </a:rPr>
              <a:t>chocolats...</a:t>
            </a:r>
          </a:p>
          <a:p>
            <a:pPr>
              <a:lnSpc>
                <a:spcPct val="90000"/>
              </a:lnSpc>
              <a:buFontTx/>
              <a:buNone/>
            </a:pPr>
            <a:r>
              <a:rPr lang="en-GB" sz="2400" smtClean="0">
                <a:solidFill>
                  <a:schemeClr val="bg1"/>
                </a:solidFill>
                <a:latin typeface="Lucida Fax" pitchFamily="18" charset="0"/>
              </a:rPr>
              <a:t>				 </a:t>
            </a:r>
            <a:r>
              <a:rPr lang="en-GB" sz="2400" smtClean="0">
                <a:solidFill>
                  <a:schemeClr val="bg1"/>
                </a:solidFill>
                <a:latin typeface="Lucida Fax" pitchFamily="18" charset="0"/>
                <a:ea typeface="SimHei" pitchFamily="2" charset="-122"/>
              </a:rPr>
              <a:t>Abir fait…    tous les jours, dit 			 James. </a:t>
            </a:r>
          </a:p>
          <a:p>
            <a:pPr>
              <a:lnSpc>
                <a:spcPct val="90000"/>
              </a:lnSpc>
              <a:buFontTx/>
              <a:buNone/>
            </a:pPr>
            <a:endParaRPr lang="en-GB" sz="2400" smtClean="0">
              <a:solidFill>
                <a:schemeClr val="bg1"/>
              </a:solidFill>
              <a:latin typeface="Lucida Fax" pitchFamily="18" charset="0"/>
              <a:ea typeface="SimHei" pitchFamily="2" charset="-122"/>
            </a:endParaRPr>
          </a:p>
          <a:p>
            <a:pPr>
              <a:lnSpc>
                <a:spcPct val="90000"/>
              </a:lnSpc>
              <a:buFontTx/>
              <a:buNone/>
            </a:pPr>
            <a:endParaRPr lang="en-GB" sz="2400" smtClean="0">
              <a:solidFill>
                <a:schemeClr val="bg1"/>
              </a:solidFill>
              <a:latin typeface="Lucida Fax" pitchFamily="18" charset="0"/>
            </a:endParaRPr>
          </a:p>
        </p:txBody>
      </p:sp>
      <p:pic>
        <p:nvPicPr>
          <p:cNvPr id="41989" name="Picture 5" descr="b006mkw3_178_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260350"/>
            <a:ext cx="216058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583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47717050"/>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16 Odd one out</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ODD ONE OUT</a:t>
            </a: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772" y="4057972"/>
            <a:ext cx="2035324" cy="203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6458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0"/>
            <a:ext cx="10629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285875"/>
            <a:ext cx="7437438"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342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3800" dirty="0">
                <a:solidFill>
                  <a:srgbClr val="FF0000"/>
                </a:solidFill>
                <a:latin typeface="AntigoniBd" pitchFamily="34" charset="0"/>
              </a:rPr>
              <a:t>1908</a:t>
            </a:r>
            <a:endParaRPr lang="en-US" sz="13800" dirty="0">
              <a:solidFill>
                <a:srgbClr val="FF0000"/>
              </a:solidFill>
              <a:latin typeface="AntigoniBd" pitchFamily="34" charset="0"/>
            </a:endParaRPr>
          </a:p>
        </p:txBody>
      </p:sp>
      <p:sp>
        <p:nvSpPr>
          <p:cNvPr id="3" name="Rectangle 2"/>
          <p:cNvSpPr/>
          <p:nvPr/>
        </p:nvSpPr>
        <p:spPr>
          <a:xfrm>
            <a:off x="4572000" y="0"/>
            <a:ext cx="4572000" cy="342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3800" dirty="0">
                <a:solidFill>
                  <a:srgbClr val="FF0000"/>
                </a:solidFill>
                <a:latin typeface="AntigoniBd" pitchFamily="34" charset="0"/>
              </a:rPr>
              <a:t>1992</a:t>
            </a:r>
            <a:endParaRPr lang="en-US" sz="13800" dirty="0">
              <a:solidFill>
                <a:srgbClr val="FF0000"/>
              </a:solidFill>
              <a:latin typeface="AntigoniBd" pitchFamily="34" charset="0"/>
            </a:endParaRPr>
          </a:p>
        </p:txBody>
      </p:sp>
      <p:sp>
        <p:nvSpPr>
          <p:cNvPr id="4" name="Rectangle 3"/>
          <p:cNvSpPr/>
          <p:nvPr/>
        </p:nvSpPr>
        <p:spPr>
          <a:xfrm>
            <a:off x="0" y="3429000"/>
            <a:ext cx="4572000" cy="342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3800" dirty="0">
                <a:solidFill>
                  <a:srgbClr val="FF0000"/>
                </a:solidFill>
                <a:latin typeface="AntigoniBd" pitchFamily="34" charset="0"/>
              </a:rPr>
              <a:t>2012</a:t>
            </a:r>
            <a:endParaRPr lang="en-US" sz="13800" dirty="0">
              <a:solidFill>
                <a:srgbClr val="FF0000"/>
              </a:solidFill>
              <a:latin typeface="AntigoniBd" pitchFamily="34" charset="0"/>
            </a:endParaRPr>
          </a:p>
        </p:txBody>
      </p:sp>
      <p:sp>
        <p:nvSpPr>
          <p:cNvPr id="5" name="Rectangle 4"/>
          <p:cNvSpPr/>
          <p:nvPr/>
        </p:nvSpPr>
        <p:spPr>
          <a:xfrm>
            <a:off x="4572000" y="3429000"/>
            <a:ext cx="4572000" cy="342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3800" dirty="0">
                <a:solidFill>
                  <a:srgbClr val="FF0000"/>
                </a:solidFill>
                <a:latin typeface="AntigoniBd" pitchFamily="34" charset="0"/>
              </a:rPr>
              <a:t>1948</a:t>
            </a:r>
            <a:endParaRPr lang="en-US" sz="13800" dirty="0">
              <a:solidFill>
                <a:srgbClr val="FF0000"/>
              </a:solidFill>
              <a:latin typeface="AntigoniBd" pitchFamily="34" charset="0"/>
            </a:endParaRPr>
          </a:p>
        </p:txBody>
      </p:sp>
    </p:spTree>
    <p:extLst>
      <p:ext uri="{BB962C8B-B14F-4D97-AF65-F5344CB8AC3E}">
        <p14:creationId xmlns:p14="http://schemas.microsoft.com/office/powerpoint/2010/main" val="861346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 calcmode="lin" valueType="num">
                                      <p:cBhvr>
                                        <p:cTn id="25" dur="500" fill="hold"/>
                                        <p:tgtEl>
                                          <p:spTgt spid="4"/>
                                        </p:tgtEl>
                                        <p:attrNameLst>
                                          <p:attrName>style.rotation</p:attrName>
                                        </p:attrNameLst>
                                      </p:cBhvr>
                                      <p:tavLst>
                                        <p:tav tm="0">
                                          <p:val>
                                            <p:fltVal val="360"/>
                                          </p:val>
                                        </p:tav>
                                        <p:tav tm="100000">
                                          <p:val>
                                            <p:fltVal val="0"/>
                                          </p:val>
                                        </p:tav>
                                      </p:tavLst>
                                    </p:anim>
                                    <p:animEffect transition="in" filter="fade">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 calcmode="lin" valueType="num">
                                      <p:cBhvr>
                                        <p:cTn id="33" dur="500" fill="hold"/>
                                        <p:tgtEl>
                                          <p:spTgt spid="5"/>
                                        </p:tgtEl>
                                        <p:attrNameLst>
                                          <p:attrName>style.rotation</p:attrName>
                                        </p:attrNameLst>
                                      </p:cBhvr>
                                      <p:tavLst>
                                        <p:tav tm="0">
                                          <p:val>
                                            <p:fltVal val="360"/>
                                          </p:val>
                                        </p:tav>
                                        <p:tav tm="100000">
                                          <p:val>
                                            <p:fltVal val="0"/>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r="11200"/>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l="5933" r="9499" b="4477"/>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l="11189"/>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809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 calcmode="lin" valueType="num">
                                      <p:cBhvr>
                                        <p:cTn id="15" dur="500" fill="hold"/>
                                        <p:tgtEl>
                                          <p:spTgt spid="3075"/>
                                        </p:tgtEl>
                                        <p:attrNameLst>
                                          <p:attrName>ppt_w</p:attrName>
                                        </p:attrNameLst>
                                      </p:cBhvr>
                                      <p:tavLst>
                                        <p:tav tm="0">
                                          <p:val>
                                            <p:fltVal val="0"/>
                                          </p:val>
                                        </p:tav>
                                        <p:tav tm="100000">
                                          <p:val>
                                            <p:strVal val="#ppt_w"/>
                                          </p:val>
                                        </p:tav>
                                      </p:tavLst>
                                    </p:anim>
                                    <p:anim calcmode="lin" valueType="num">
                                      <p:cBhvr>
                                        <p:cTn id="16" dur="500" fill="hold"/>
                                        <p:tgtEl>
                                          <p:spTgt spid="3075"/>
                                        </p:tgtEl>
                                        <p:attrNameLst>
                                          <p:attrName>ppt_h</p:attrName>
                                        </p:attrNameLst>
                                      </p:cBhvr>
                                      <p:tavLst>
                                        <p:tav tm="0">
                                          <p:val>
                                            <p:fltVal val="0"/>
                                          </p:val>
                                        </p:tav>
                                        <p:tav tm="100000">
                                          <p:val>
                                            <p:strVal val="#ppt_h"/>
                                          </p:val>
                                        </p:tav>
                                      </p:tavLst>
                                    </p:anim>
                                    <p:anim calcmode="lin" valueType="num">
                                      <p:cBhvr>
                                        <p:cTn id="17" dur="500" fill="hold"/>
                                        <p:tgtEl>
                                          <p:spTgt spid="3075"/>
                                        </p:tgtEl>
                                        <p:attrNameLst>
                                          <p:attrName>style.rotation</p:attrName>
                                        </p:attrNameLst>
                                      </p:cBhvr>
                                      <p:tavLst>
                                        <p:tav tm="0">
                                          <p:val>
                                            <p:fltVal val="360"/>
                                          </p:val>
                                        </p:tav>
                                        <p:tav tm="100000">
                                          <p:val>
                                            <p:fltVal val="0"/>
                                          </p:val>
                                        </p:tav>
                                      </p:tavLst>
                                    </p:anim>
                                    <p:animEffect transition="in" filter="fade">
                                      <p:cBhvr>
                                        <p:cTn id="18" dur="500"/>
                                        <p:tgtEl>
                                          <p:spTgt spid="307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 calcmode="lin" valueType="num">
                                      <p:cBhvr>
                                        <p:cTn id="23" dur="500" fill="hold"/>
                                        <p:tgtEl>
                                          <p:spTgt spid="3077"/>
                                        </p:tgtEl>
                                        <p:attrNameLst>
                                          <p:attrName>ppt_w</p:attrName>
                                        </p:attrNameLst>
                                      </p:cBhvr>
                                      <p:tavLst>
                                        <p:tav tm="0">
                                          <p:val>
                                            <p:fltVal val="0"/>
                                          </p:val>
                                        </p:tav>
                                        <p:tav tm="100000">
                                          <p:val>
                                            <p:strVal val="#ppt_w"/>
                                          </p:val>
                                        </p:tav>
                                      </p:tavLst>
                                    </p:anim>
                                    <p:anim calcmode="lin" valueType="num">
                                      <p:cBhvr>
                                        <p:cTn id="24" dur="500" fill="hold"/>
                                        <p:tgtEl>
                                          <p:spTgt spid="3077"/>
                                        </p:tgtEl>
                                        <p:attrNameLst>
                                          <p:attrName>ppt_h</p:attrName>
                                        </p:attrNameLst>
                                      </p:cBhvr>
                                      <p:tavLst>
                                        <p:tav tm="0">
                                          <p:val>
                                            <p:fltVal val="0"/>
                                          </p:val>
                                        </p:tav>
                                        <p:tav tm="100000">
                                          <p:val>
                                            <p:strVal val="#ppt_h"/>
                                          </p:val>
                                        </p:tav>
                                      </p:tavLst>
                                    </p:anim>
                                    <p:anim calcmode="lin" valueType="num">
                                      <p:cBhvr>
                                        <p:cTn id="25" dur="500" fill="hold"/>
                                        <p:tgtEl>
                                          <p:spTgt spid="3077"/>
                                        </p:tgtEl>
                                        <p:attrNameLst>
                                          <p:attrName>style.rotation</p:attrName>
                                        </p:attrNameLst>
                                      </p:cBhvr>
                                      <p:tavLst>
                                        <p:tav tm="0">
                                          <p:val>
                                            <p:fltVal val="360"/>
                                          </p:val>
                                        </p:tav>
                                        <p:tav tm="100000">
                                          <p:val>
                                            <p:fltVal val="0"/>
                                          </p:val>
                                        </p:tav>
                                      </p:tavLst>
                                    </p:anim>
                                    <p:animEffect transition="in" filter="fade">
                                      <p:cBhvr>
                                        <p:cTn id="26" dur="500"/>
                                        <p:tgtEl>
                                          <p:spTgt spid="307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anim calcmode="lin" valueType="num">
                                      <p:cBhvr>
                                        <p:cTn id="31" dur="500" fill="hold"/>
                                        <p:tgtEl>
                                          <p:spTgt spid="3076"/>
                                        </p:tgtEl>
                                        <p:attrNameLst>
                                          <p:attrName>ppt_w</p:attrName>
                                        </p:attrNameLst>
                                      </p:cBhvr>
                                      <p:tavLst>
                                        <p:tav tm="0">
                                          <p:val>
                                            <p:fltVal val="0"/>
                                          </p:val>
                                        </p:tav>
                                        <p:tav tm="100000">
                                          <p:val>
                                            <p:strVal val="#ppt_w"/>
                                          </p:val>
                                        </p:tav>
                                      </p:tavLst>
                                    </p:anim>
                                    <p:anim calcmode="lin" valueType="num">
                                      <p:cBhvr>
                                        <p:cTn id="32" dur="500" fill="hold"/>
                                        <p:tgtEl>
                                          <p:spTgt spid="3076"/>
                                        </p:tgtEl>
                                        <p:attrNameLst>
                                          <p:attrName>ppt_h</p:attrName>
                                        </p:attrNameLst>
                                      </p:cBhvr>
                                      <p:tavLst>
                                        <p:tav tm="0">
                                          <p:val>
                                            <p:fltVal val="0"/>
                                          </p:val>
                                        </p:tav>
                                        <p:tav tm="100000">
                                          <p:val>
                                            <p:strVal val="#ppt_h"/>
                                          </p:val>
                                        </p:tav>
                                      </p:tavLst>
                                    </p:anim>
                                    <p:anim calcmode="lin" valueType="num">
                                      <p:cBhvr>
                                        <p:cTn id="33" dur="500" fill="hold"/>
                                        <p:tgtEl>
                                          <p:spTgt spid="3076"/>
                                        </p:tgtEl>
                                        <p:attrNameLst>
                                          <p:attrName>style.rotation</p:attrName>
                                        </p:attrNameLst>
                                      </p:cBhvr>
                                      <p:tavLst>
                                        <p:tav tm="0">
                                          <p:val>
                                            <p:fltVal val="360"/>
                                          </p:val>
                                        </p:tav>
                                        <p:tav tm="100000">
                                          <p:val>
                                            <p:fltVal val="0"/>
                                          </p:val>
                                        </p:tav>
                                      </p:tavLst>
                                    </p:anim>
                                    <p:animEffect transition="in" filter="fade">
                                      <p:cBhvr>
                                        <p:cTn id="3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23641278"/>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17 Reading images</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READING IMAGES</a:t>
            </a: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8627454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13" y="928688"/>
            <a:ext cx="72929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C:\Documents and Settings\Family\Application Data\Microsoft\Media Catalog\Downloaded Clips\cl9f\j0399784.jpg"/>
          <p:cNvPicPr>
            <a:picLocks noChangeAspect="1" noChangeArrowheads="1"/>
          </p:cNvPicPr>
          <p:nvPr/>
        </p:nvPicPr>
        <p:blipFill>
          <a:blip r:embed="rId3">
            <a:extLst>
              <a:ext uri="{28A0092B-C50C-407E-A947-70E740481C1C}">
                <a14:useLocalDpi xmlns:a14="http://schemas.microsoft.com/office/drawing/2010/main" val="0"/>
              </a:ext>
            </a:extLst>
          </a:blip>
          <a:srcRect b="32295"/>
          <a:stretch>
            <a:fillRect/>
          </a:stretch>
        </p:blipFill>
        <p:spPr bwMode="auto">
          <a:xfrm>
            <a:off x="533400" y="4191000"/>
            <a:ext cx="2081213"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AutoShape 5"/>
          <p:cNvSpPr>
            <a:spLocks noChangeArrowheads="1"/>
          </p:cNvSpPr>
          <p:nvPr/>
        </p:nvSpPr>
        <p:spPr bwMode="auto">
          <a:xfrm>
            <a:off x="2667000" y="228600"/>
            <a:ext cx="6477000" cy="4495800"/>
          </a:xfrm>
          <a:prstGeom prst="cloudCallout">
            <a:avLst>
              <a:gd name="adj1" fmla="val -53676"/>
              <a:gd name="adj2" fmla="val 4188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Calibri" pitchFamily="34" charset="0"/>
            </a:endParaRPr>
          </a:p>
        </p:txBody>
      </p:sp>
      <p:pic>
        <p:nvPicPr>
          <p:cNvPr id="2052" name="Picture 6" descr="C:\Documents and Settings\Family\Application Data\Microsoft\Media Catalog\Downloaded Clips\cl40\j0161740.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762000"/>
            <a:ext cx="181451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C:\Documents and Settings\Family\Application Data\Microsoft\Media Catalog\Downloaded Clips\cla5\j0413328.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1981200"/>
            <a:ext cx="16764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9" descr="C:\Documents and Settings\Family\Application Data\Microsoft\Media Catalog\Downloaded Clips\cla1\j040310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685800"/>
            <a:ext cx="13716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0" descr="C:\Documents and Settings\Family\Application Data\Microsoft\Media Catalog\Downloaded Clips\cl4e\j0195222.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1981200"/>
            <a:ext cx="18097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1" descr="C:\Documents and Settings\Family\Desktop\Columbus\Holidays\sombrer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3352800"/>
            <a:ext cx="1447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2" descr="C:\Documents and Settings\Family\Desktop\Columbus\Holidays\swim.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2895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3" descr="C:\Documents and Settings\Family\Desktop\Columbus\Holidays\beach.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0" y="1592263"/>
            <a:ext cx="13017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4" descr="C:\Documents and Settings\Family\Desktop\Columbus\Holidays\parents.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0" y="685800"/>
            <a:ext cx="15240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5" descr="C:\Documents and Settings\Family\Desktop\Columbus\Holidays\all-thumbs-up.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3048000"/>
            <a:ext cx="12954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142875" y="142875"/>
            <a:ext cx="2857500" cy="1714500"/>
          </a:xfrm>
          <a:prstGeom prst="round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err="1"/>
              <a:t>Qu’est-ce</a:t>
            </a:r>
            <a:r>
              <a:rPr lang="en-US" sz="2800" dirty="0"/>
              <a:t> </a:t>
            </a:r>
            <a:r>
              <a:rPr lang="en-US" sz="2800" dirty="0" err="1"/>
              <a:t>que</a:t>
            </a:r>
            <a:r>
              <a:rPr lang="en-US" sz="2800" dirty="0"/>
              <a:t> Laura </a:t>
            </a:r>
            <a:r>
              <a:rPr lang="en-US" sz="2800" dirty="0" err="1"/>
              <a:t>va</a:t>
            </a:r>
            <a:r>
              <a:rPr lang="en-US" sz="2800" dirty="0"/>
              <a:t> faire pendant les </a:t>
            </a:r>
            <a:r>
              <a:rPr lang="en-US" sz="2800" dirty="0" err="1"/>
              <a:t>vacances</a:t>
            </a:r>
            <a:r>
              <a:rPr lang="en-US" sz="2800" dirty="0"/>
              <a:t>?</a:t>
            </a:r>
          </a:p>
        </p:txBody>
      </p:sp>
      <p:sp>
        <p:nvSpPr>
          <p:cNvPr id="14" name="Rounded Rectangle 13"/>
          <p:cNvSpPr/>
          <p:nvPr/>
        </p:nvSpPr>
        <p:spPr>
          <a:xfrm>
            <a:off x="5786438" y="5072063"/>
            <a:ext cx="3214687" cy="1643062"/>
          </a:xfrm>
          <a:prstGeom prst="round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err="1"/>
              <a:t>Qu’est-ce</a:t>
            </a:r>
            <a:r>
              <a:rPr lang="en-US" sz="3600" dirty="0"/>
              <a:t> </a:t>
            </a:r>
            <a:r>
              <a:rPr lang="en-US" sz="3600" dirty="0" err="1"/>
              <a:t>qu’elle</a:t>
            </a:r>
            <a:r>
              <a:rPr lang="en-US" sz="3600" dirty="0"/>
              <a:t> ne </a:t>
            </a:r>
            <a:r>
              <a:rPr lang="en-US" sz="3600" dirty="0" err="1"/>
              <a:t>va</a:t>
            </a:r>
            <a:r>
              <a:rPr lang="en-US" sz="3600" dirty="0"/>
              <a:t> pas faire?</a:t>
            </a:r>
          </a:p>
        </p:txBody>
      </p:sp>
    </p:spTree>
    <p:extLst>
      <p:ext uri="{BB962C8B-B14F-4D97-AF65-F5344CB8AC3E}">
        <p14:creationId xmlns:p14="http://schemas.microsoft.com/office/powerpoint/2010/main" val="2713049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81394782"/>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r>
                        <a:rPr lang="en-US" sz="2800" b="1" dirty="0" smtClean="0">
                          <a:solidFill>
                            <a:schemeClr val="bg1"/>
                          </a:solidFill>
                        </a:rPr>
                        <a:t>Session</a:t>
                      </a:r>
                      <a:r>
                        <a:rPr lang="en-US" sz="2800" b="1" baseline="0" dirty="0" smtClean="0">
                          <a:solidFill>
                            <a:schemeClr val="bg1"/>
                          </a:solidFill>
                        </a:rPr>
                        <a:t> 1:  Strategies for Speaking</a:t>
                      </a:r>
                      <a:endParaRPr lang="en-US"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Rounded Rectangle 4"/>
          <p:cNvSpPr/>
          <p:nvPr/>
        </p:nvSpPr>
        <p:spPr>
          <a:xfrm>
            <a:off x="755576" y="1310184"/>
            <a:ext cx="4104456" cy="152300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p>
          <a:p>
            <a:pPr algn="ctr" fontAlgn="auto">
              <a:spcBef>
                <a:spcPts val="0"/>
              </a:spcBef>
              <a:spcAft>
                <a:spcPts val="0"/>
              </a:spcAft>
              <a:defRPr/>
            </a:pPr>
            <a:r>
              <a:rPr lang="en-GB" sz="3600" b="1" dirty="0"/>
              <a:t>Practising output</a:t>
            </a:r>
            <a:br>
              <a:rPr lang="en-GB" sz="3600" b="1" dirty="0"/>
            </a:br>
            <a:r>
              <a:rPr lang="en-GB" sz="2400" b="1" dirty="0"/>
              <a:t>(fluency , pronunciation, </a:t>
            </a:r>
            <a:r>
              <a:rPr lang="en-GB" sz="2400" b="1" dirty="0" err="1"/>
              <a:t>automatization</a:t>
            </a:r>
            <a:r>
              <a:rPr lang="en-GB" sz="2400" b="1" dirty="0"/>
              <a:t>, memory)</a:t>
            </a:r>
          </a:p>
          <a:p>
            <a:pPr algn="ctr" fontAlgn="auto">
              <a:spcBef>
                <a:spcPts val="0"/>
              </a:spcBef>
              <a:spcAft>
                <a:spcPts val="0"/>
              </a:spcAft>
              <a:defRPr/>
            </a:pPr>
            <a:endParaRPr lang="en-US" sz="2400" b="1" dirty="0"/>
          </a:p>
        </p:txBody>
      </p:sp>
      <p:sp>
        <p:nvSpPr>
          <p:cNvPr id="6" name="Rounded Rectangle 5"/>
          <p:cNvSpPr/>
          <p:nvPr/>
        </p:nvSpPr>
        <p:spPr>
          <a:xfrm>
            <a:off x="179512" y="2924944"/>
            <a:ext cx="4070226" cy="19442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p>
          <a:p>
            <a:pPr algn="ctr" fontAlgn="auto">
              <a:spcBef>
                <a:spcPts val="0"/>
              </a:spcBef>
              <a:spcAft>
                <a:spcPts val="0"/>
              </a:spcAft>
              <a:defRPr/>
            </a:pPr>
            <a:r>
              <a:rPr lang="en-GB" sz="3600" b="1" dirty="0"/>
              <a:t>Manipulating language</a:t>
            </a:r>
            <a:br>
              <a:rPr lang="en-GB" sz="3600" b="1" dirty="0"/>
            </a:br>
            <a:r>
              <a:rPr lang="en-GB" sz="2400" b="1" dirty="0"/>
              <a:t>(Sentence-building, creativity, improvisation)</a:t>
            </a:r>
          </a:p>
          <a:p>
            <a:pPr algn="ctr" fontAlgn="auto">
              <a:spcBef>
                <a:spcPts val="0"/>
              </a:spcBef>
              <a:spcAft>
                <a:spcPts val="0"/>
              </a:spcAft>
              <a:defRPr/>
            </a:pPr>
            <a:endParaRPr lang="en-US" sz="2400" b="1" dirty="0"/>
          </a:p>
        </p:txBody>
      </p:sp>
      <p:sp>
        <p:nvSpPr>
          <p:cNvPr id="7" name="Rounded Rectangle 6"/>
          <p:cNvSpPr/>
          <p:nvPr/>
        </p:nvSpPr>
        <p:spPr>
          <a:xfrm>
            <a:off x="861814" y="4941169"/>
            <a:ext cx="4070226" cy="15841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p>
          <a:p>
            <a:pPr algn="ctr" fontAlgn="auto">
              <a:spcBef>
                <a:spcPts val="0"/>
              </a:spcBef>
              <a:spcAft>
                <a:spcPts val="0"/>
              </a:spcAft>
              <a:defRPr/>
            </a:pPr>
            <a:r>
              <a:rPr lang="en-GB" sz="3600" b="1" dirty="0"/>
              <a:t>Developing quality</a:t>
            </a:r>
            <a:br>
              <a:rPr lang="en-GB" sz="3600" b="1" dirty="0"/>
            </a:br>
            <a:r>
              <a:rPr lang="en-GB" sz="2400" b="1" dirty="0"/>
              <a:t>(Assessing, improving, enhancing, modelling)</a:t>
            </a:r>
          </a:p>
          <a:p>
            <a:pPr algn="ctr" fontAlgn="auto">
              <a:spcBef>
                <a:spcPts val="0"/>
              </a:spcBef>
              <a:spcAft>
                <a:spcPts val="0"/>
              </a:spcAft>
              <a:defRPr/>
            </a:pPr>
            <a:endParaRPr lang="en-US" sz="2400" b="1" dirty="0"/>
          </a:p>
        </p:txBody>
      </p:sp>
      <p:sp>
        <p:nvSpPr>
          <p:cNvPr id="8" name="Rounded Rectangle 7"/>
          <p:cNvSpPr/>
          <p:nvPr/>
        </p:nvSpPr>
        <p:spPr>
          <a:xfrm>
            <a:off x="6000750" y="1340768"/>
            <a:ext cx="2928938" cy="278606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p>
          <a:p>
            <a:pPr algn="ctr" fontAlgn="auto">
              <a:spcBef>
                <a:spcPts val="0"/>
              </a:spcBef>
              <a:spcAft>
                <a:spcPts val="0"/>
              </a:spcAft>
              <a:defRPr/>
            </a:pPr>
            <a:r>
              <a:rPr lang="en-GB" sz="3600" b="1" dirty="0"/>
              <a:t>Increasing interactivity</a:t>
            </a:r>
            <a:br>
              <a:rPr lang="en-GB" sz="3600" b="1" dirty="0"/>
            </a:br>
            <a:r>
              <a:rPr lang="en-GB" sz="2400" b="1" dirty="0"/>
              <a:t>(spontaneity, sustaining the flow, filling pauses, intonation)</a:t>
            </a:r>
          </a:p>
          <a:p>
            <a:pPr algn="ctr" fontAlgn="auto">
              <a:spcBef>
                <a:spcPts val="0"/>
              </a:spcBef>
              <a:spcAft>
                <a:spcPts val="0"/>
              </a:spcAft>
              <a:defRPr/>
            </a:pPr>
            <a:endParaRPr lang="en-US" sz="2400" b="1" dirty="0"/>
          </a:p>
        </p:txBody>
      </p:sp>
      <p:sp>
        <p:nvSpPr>
          <p:cNvPr id="9" name="Rounded Rectangle 8"/>
          <p:cNvSpPr/>
          <p:nvPr/>
        </p:nvSpPr>
        <p:spPr>
          <a:xfrm>
            <a:off x="6000750" y="4221088"/>
            <a:ext cx="2928938" cy="78581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p>
          <a:p>
            <a:pPr algn="ctr" fontAlgn="auto">
              <a:spcBef>
                <a:spcPts val="0"/>
              </a:spcBef>
              <a:spcAft>
                <a:spcPts val="0"/>
              </a:spcAft>
              <a:defRPr/>
            </a:pPr>
            <a:r>
              <a:rPr lang="en-GB" sz="3600" b="1" dirty="0"/>
              <a:t>Questioning</a:t>
            </a:r>
            <a:br>
              <a:rPr lang="en-GB" sz="3600" b="1" dirty="0"/>
            </a:br>
            <a:endParaRPr lang="en-GB" sz="2400" b="1" dirty="0"/>
          </a:p>
          <a:p>
            <a:pPr algn="ctr" fontAlgn="auto">
              <a:spcBef>
                <a:spcPts val="0"/>
              </a:spcBef>
              <a:spcAft>
                <a:spcPts val="0"/>
              </a:spcAft>
              <a:defRPr/>
            </a:pPr>
            <a:endParaRPr lang="en-US" sz="2400" b="1" dirty="0"/>
          </a:p>
        </p:txBody>
      </p:sp>
      <p:sp>
        <p:nvSpPr>
          <p:cNvPr id="10" name="Rounded Rectangle 9"/>
          <p:cNvSpPr/>
          <p:nvPr/>
        </p:nvSpPr>
        <p:spPr>
          <a:xfrm>
            <a:off x="5076056" y="5094882"/>
            <a:ext cx="2928938" cy="121443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p>
          <a:p>
            <a:pPr algn="ctr" fontAlgn="auto">
              <a:spcBef>
                <a:spcPts val="0"/>
              </a:spcBef>
              <a:spcAft>
                <a:spcPts val="0"/>
              </a:spcAft>
              <a:defRPr/>
            </a:pPr>
            <a:r>
              <a:rPr lang="en-GB" sz="3600" b="1" dirty="0"/>
              <a:t>Rewarding spontaneity</a:t>
            </a:r>
            <a:br>
              <a:rPr lang="en-GB" sz="3600" b="1" dirty="0"/>
            </a:br>
            <a:endParaRPr lang="en-GB" sz="2400" b="1" dirty="0"/>
          </a:p>
          <a:p>
            <a:pPr algn="ctr" fontAlgn="auto">
              <a:spcBef>
                <a:spcPts val="0"/>
              </a:spcBef>
              <a:spcAft>
                <a:spcPts val="0"/>
              </a:spcAft>
              <a:defRPr/>
            </a:pPr>
            <a:endParaRPr lang="en-US" sz="2400" b="1" dirty="0"/>
          </a:p>
        </p:txBody>
      </p:sp>
      <p:pic>
        <p:nvPicPr>
          <p:cNvPr id="11" name="Picture 15" descr="talking picture ic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9952" y="3140968"/>
            <a:ext cx="20447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38254185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052736"/>
            <a:ext cx="3888432" cy="5054962"/>
          </a:xfrm>
          <a:prstGeom prst="rect">
            <a:avLst/>
          </a:prstGeom>
          <a:ln>
            <a:solidFill>
              <a:schemeClr val="bg2"/>
            </a:solidFill>
          </a:ln>
        </p:spPr>
      </p:pic>
      <p:sp>
        <p:nvSpPr>
          <p:cNvPr id="5" name="TextBox 4"/>
          <p:cNvSpPr txBox="1"/>
          <p:nvPr/>
        </p:nvSpPr>
        <p:spPr>
          <a:xfrm>
            <a:off x="118418" y="118373"/>
            <a:ext cx="3301454" cy="646331"/>
          </a:xfrm>
          <a:prstGeom prst="rect">
            <a:avLst/>
          </a:prstGeom>
          <a:solidFill>
            <a:srgbClr val="FF3399"/>
          </a:solidFill>
          <a:ln/>
        </p:spPr>
        <p:style>
          <a:lnRef idx="3">
            <a:schemeClr val="lt1"/>
          </a:lnRef>
          <a:fillRef idx="1">
            <a:schemeClr val="dk1"/>
          </a:fillRef>
          <a:effectRef idx="1">
            <a:schemeClr val="dk1"/>
          </a:effectRef>
          <a:fontRef idx="minor">
            <a:schemeClr val="lt1"/>
          </a:fontRef>
        </p:style>
        <p:txBody>
          <a:bodyPr wrap="square" rtlCol="0">
            <a:spAutoFit/>
          </a:bodyPr>
          <a:lstStyle/>
          <a:p>
            <a:r>
              <a:rPr lang="en-GB" sz="3600" b="1" dirty="0" err="1" smtClean="0">
                <a:solidFill>
                  <a:schemeClr val="tx1"/>
                </a:solidFill>
              </a:rPr>
              <a:t>Cubo</a:t>
            </a:r>
            <a:r>
              <a:rPr lang="en-GB" sz="3600" b="1" dirty="0" smtClean="0">
                <a:solidFill>
                  <a:schemeClr val="tx1"/>
                </a:solidFill>
              </a:rPr>
              <a:t> de </a:t>
            </a:r>
            <a:r>
              <a:rPr lang="en-GB" sz="3600" b="1" dirty="0" err="1" smtClean="0">
                <a:solidFill>
                  <a:schemeClr val="tx1"/>
                </a:solidFill>
              </a:rPr>
              <a:t>basura</a:t>
            </a:r>
            <a:endParaRPr lang="en-GB" sz="3600" b="1" dirty="0">
              <a:solidFill>
                <a:schemeClr val="tx1"/>
              </a:solidFill>
            </a:endParaRPr>
          </a:p>
        </p:txBody>
      </p:sp>
      <p:sp>
        <p:nvSpPr>
          <p:cNvPr id="7" name="Content Placeholder 6"/>
          <p:cNvSpPr>
            <a:spLocks noGrp="1"/>
          </p:cNvSpPr>
          <p:nvPr>
            <p:ph idx="1"/>
          </p:nvPr>
        </p:nvSpPr>
        <p:spPr>
          <a:xfrm>
            <a:off x="323528" y="1196752"/>
            <a:ext cx="3888432" cy="4929411"/>
          </a:xfrm>
        </p:spPr>
        <p:txBody>
          <a:bodyPr>
            <a:normAutofit/>
          </a:bodyPr>
          <a:lstStyle/>
          <a:p>
            <a:r>
              <a:rPr lang="en-GB" sz="3600" b="1" dirty="0" smtClean="0"/>
              <a:t>¿</a:t>
            </a:r>
            <a:r>
              <a:rPr lang="en-GB" sz="3600" b="1" dirty="0" err="1" smtClean="0"/>
              <a:t>Qué</a:t>
            </a:r>
            <a:r>
              <a:rPr lang="en-GB" sz="3600" b="1" dirty="0" smtClean="0"/>
              <a:t> vas a </a:t>
            </a:r>
            <a:r>
              <a:rPr lang="en-GB" sz="3600" b="1" dirty="0" err="1" smtClean="0"/>
              <a:t>tirar</a:t>
            </a:r>
            <a:r>
              <a:rPr lang="en-GB" sz="3600" b="1" dirty="0" smtClean="0"/>
              <a:t>?</a:t>
            </a:r>
          </a:p>
          <a:p>
            <a:r>
              <a:rPr lang="en-GB" sz="3600" b="1" dirty="0" smtClean="0"/>
              <a:t>¿</a:t>
            </a:r>
            <a:r>
              <a:rPr lang="en-GB" sz="3600" b="1" dirty="0" err="1" smtClean="0"/>
              <a:t>Por</a:t>
            </a:r>
            <a:r>
              <a:rPr lang="en-GB" sz="3600" b="1" dirty="0" smtClean="0"/>
              <a:t> </a:t>
            </a:r>
            <a:r>
              <a:rPr lang="en-GB" sz="3600" b="1" dirty="0" err="1" smtClean="0"/>
              <a:t>qué</a:t>
            </a:r>
            <a:r>
              <a:rPr lang="en-GB" sz="3600" b="1" dirty="0" smtClean="0"/>
              <a:t>?</a:t>
            </a:r>
            <a:endParaRPr lang="en-GB" sz="3600" b="1" dirty="0"/>
          </a:p>
        </p:txBody>
      </p:sp>
    </p:spTree>
    <p:extLst>
      <p:ext uri="{BB962C8B-B14F-4D97-AF65-F5344CB8AC3E}">
        <p14:creationId xmlns:p14="http://schemas.microsoft.com/office/powerpoint/2010/main" val="30822745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6786563" y="2428875"/>
            <a:ext cx="2357437" cy="1285875"/>
          </a:xfrm>
          <a:prstGeom prst="cloudCallout">
            <a:avLst>
              <a:gd name="adj1" fmla="val -66807"/>
              <a:gd name="adj2" fmla="val 4240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err="1" smtClean="0"/>
              <a:t>Wo</a:t>
            </a:r>
            <a:r>
              <a:rPr lang="en-US" sz="2200" dirty="0" smtClean="0"/>
              <a:t> </a:t>
            </a:r>
            <a:r>
              <a:rPr lang="en-US" sz="2200" dirty="0" err="1" smtClean="0"/>
              <a:t>ist</a:t>
            </a:r>
            <a:r>
              <a:rPr lang="en-US" sz="2200" dirty="0" smtClean="0"/>
              <a:t> das?</a:t>
            </a:r>
            <a:endParaRPr lang="en-US" sz="2200" dirty="0"/>
          </a:p>
        </p:txBody>
      </p:sp>
      <p:sp>
        <p:nvSpPr>
          <p:cNvPr id="4" name="Cloud Callout 3"/>
          <p:cNvSpPr/>
          <p:nvPr/>
        </p:nvSpPr>
        <p:spPr>
          <a:xfrm>
            <a:off x="6715125" y="3786188"/>
            <a:ext cx="2428875" cy="1571625"/>
          </a:xfrm>
          <a:prstGeom prst="cloudCallout">
            <a:avLst>
              <a:gd name="adj1" fmla="val -71561"/>
              <a:gd name="adj2" fmla="val -1481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smtClean="0"/>
              <a:t>Was </a:t>
            </a:r>
            <a:r>
              <a:rPr lang="en-US" sz="2200" dirty="0" err="1" smtClean="0"/>
              <a:t>sieht</a:t>
            </a:r>
            <a:r>
              <a:rPr lang="en-US" sz="2200" dirty="0" smtClean="0"/>
              <a:t> man </a:t>
            </a:r>
            <a:r>
              <a:rPr lang="en-US" sz="2200" dirty="0" err="1" smtClean="0"/>
              <a:t>im</a:t>
            </a:r>
            <a:r>
              <a:rPr lang="en-US" sz="2200" dirty="0" smtClean="0"/>
              <a:t> </a:t>
            </a:r>
            <a:r>
              <a:rPr lang="en-US" sz="2200" dirty="0" err="1" smtClean="0"/>
              <a:t>Foto</a:t>
            </a:r>
            <a:r>
              <a:rPr lang="en-US" sz="2200" dirty="0" smtClean="0"/>
              <a:t>?</a:t>
            </a:r>
            <a:endParaRPr lang="en-US" sz="2200" b="1" dirty="0"/>
          </a:p>
        </p:txBody>
      </p:sp>
      <p:sp>
        <p:nvSpPr>
          <p:cNvPr id="5" name="Cloud Callout 4"/>
          <p:cNvSpPr/>
          <p:nvPr/>
        </p:nvSpPr>
        <p:spPr>
          <a:xfrm>
            <a:off x="6715125" y="5500688"/>
            <a:ext cx="2428875" cy="1357312"/>
          </a:xfrm>
          <a:prstGeom prst="cloudCallout">
            <a:avLst>
              <a:gd name="adj1" fmla="val -58929"/>
              <a:gd name="adj2" fmla="val -4967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smtClean="0"/>
              <a:t>Was </a:t>
            </a:r>
            <a:r>
              <a:rPr lang="en-US" sz="2200" dirty="0" err="1" smtClean="0"/>
              <a:t>sieht</a:t>
            </a:r>
            <a:r>
              <a:rPr lang="en-US" sz="2200" dirty="0" smtClean="0"/>
              <a:t> man </a:t>
            </a:r>
            <a:r>
              <a:rPr lang="en-US" sz="2200" dirty="0" err="1" smtClean="0"/>
              <a:t>nicht</a:t>
            </a:r>
            <a:r>
              <a:rPr lang="en-US" sz="2200" dirty="0" smtClean="0"/>
              <a:t>?</a:t>
            </a:r>
            <a:endParaRPr lang="en-US" sz="2200" b="1" dirty="0"/>
          </a:p>
        </p:txBody>
      </p:sp>
      <p:sp>
        <p:nvSpPr>
          <p:cNvPr id="7" name="Cloud Callout 6"/>
          <p:cNvSpPr/>
          <p:nvPr/>
        </p:nvSpPr>
        <p:spPr>
          <a:xfrm>
            <a:off x="0" y="5429250"/>
            <a:ext cx="2483768" cy="1428750"/>
          </a:xfrm>
          <a:prstGeom prst="cloudCallout">
            <a:avLst>
              <a:gd name="adj1" fmla="val 71114"/>
              <a:gd name="adj2" fmla="val -4845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err="1" smtClean="0"/>
              <a:t>Wer</a:t>
            </a:r>
            <a:r>
              <a:rPr lang="en-US" sz="2200" dirty="0" smtClean="0"/>
              <a:t> hat das </a:t>
            </a:r>
            <a:r>
              <a:rPr lang="en-US" sz="2200" dirty="0" err="1" smtClean="0"/>
              <a:t>Foto</a:t>
            </a:r>
            <a:r>
              <a:rPr lang="en-US" sz="2200" dirty="0" smtClean="0"/>
              <a:t> </a:t>
            </a:r>
            <a:r>
              <a:rPr lang="en-US" sz="2200" dirty="0" err="1" smtClean="0"/>
              <a:t>genommen</a:t>
            </a:r>
            <a:r>
              <a:rPr lang="en-US" sz="2200" dirty="0" smtClean="0"/>
              <a:t>?</a:t>
            </a:r>
            <a:endParaRPr lang="en-US" sz="2200" b="1" dirty="0"/>
          </a:p>
        </p:txBody>
      </p:sp>
      <p:sp>
        <p:nvSpPr>
          <p:cNvPr id="8" name="Cloud Callout 7"/>
          <p:cNvSpPr/>
          <p:nvPr/>
        </p:nvSpPr>
        <p:spPr>
          <a:xfrm>
            <a:off x="0" y="3714750"/>
            <a:ext cx="2286000" cy="1571625"/>
          </a:xfrm>
          <a:prstGeom prst="cloudCallout">
            <a:avLst>
              <a:gd name="adj1" fmla="val 77737"/>
              <a:gd name="adj2" fmla="val 1475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 </a:t>
            </a:r>
            <a:r>
              <a:rPr lang="en-US" sz="2200" dirty="0" smtClean="0"/>
              <a:t>Was </a:t>
            </a:r>
            <a:r>
              <a:rPr lang="en-US" sz="2200" dirty="0" err="1" smtClean="0"/>
              <a:t>ist</a:t>
            </a:r>
            <a:r>
              <a:rPr lang="en-US" sz="2200" dirty="0" smtClean="0"/>
              <a:t> </a:t>
            </a:r>
            <a:r>
              <a:rPr lang="en-US" sz="2200" dirty="0" err="1" smtClean="0"/>
              <a:t>gleich</a:t>
            </a:r>
            <a:r>
              <a:rPr lang="en-US" sz="2200" dirty="0" smtClean="0"/>
              <a:t> </a:t>
            </a:r>
            <a:r>
              <a:rPr lang="en-US" sz="2200" dirty="0" err="1" smtClean="0"/>
              <a:t>passiert</a:t>
            </a:r>
            <a:r>
              <a:rPr lang="en-US" sz="2200" dirty="0" smtClean="0"/>
              <a:t>?</a:t>
            </a:r>
            <a:endParaRPr lang="en-US" sz="2200" b="1" dirty="0"/>
          </a:p>
        </p:txBody>
      </p:sp>
      <p:sp>
        <p:nvSpPr>
          <p:cNvPr id="9" name="Cloud Callout 8"/>
          <p:cNvSpPr/>
          <p:nvPr/>
        </p:nvSpPr>
        <p:spPr>
          <a:xfrm>
            <a:off x="0" y="2143125"/>
            <a:ext cx="2286000" cy="1500188"/>
          </a:xfrm>
          <a:prstGeom prst="cloudCallout">
            <a:avLst>
              <a:gd name="adj1" fmla="val 74612"/>
              <a:gd name="adj2" fmla="val 1674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  </a:t>
            </a:r>
            <a:r>
              <a:rPr lang="en-US" sz="2200" dirty="0" smtClean="0"/>
              <a:t>Was </a:t>
            </a:r>
            <a:r>
              <a:rPr lang="en-US" sz="2200" dirty="0" err="1" smtClean="0"/>
              <a:t>wird</a:t>
            </a:r>
            <a:r>
              <a:rPr lang="en-US" sz="2200" dirty="0" smtClean="0"/>
              <a:t> </a:t>
            </a:r>
            <a:r>
              <a:rPr lang="en-US" sz="2200" dirty="0" err="1" smtClean="0"/>
              <a:t>jetzt</a:t>
            </a:r>
            <a:r>
              <a:rPr lang="en-US" sz="2200" dirty="0" smtClean="0"/>
              <a:t> </a:t>
            </a:r>
            <a:r>
              <a:rPr lang="en-US" sz="2200" dirty="0" err="1" smtClean="0"/>
              <a:t>passieren</a:t>
            </a:r>
            <a:r>
              <a:rPr lang="en-US" sz="2200" dirty="0" smtClean="0"/>
              <a:t>?</a:t>
            </a:r>
            <a:endParaRPr lang="en-US" sz="2200" b="1" dirty="0"/>
          </a:p>
        </p:txBody>
      </p:sp>
      <p:sp>
        <p:nvSpPr>
          <p:cNvPr id="10" name="TextBox 9"/>
          <p:cNvSpPr txBox="1">
            <a:spLocks noChangeArrowheads="1"/>
          </p:cNvSpPr>
          <p:nvPr/>
        </p:nvSpPr>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800" b="1">
                <a:latin typeface="Calibri" pitchFamily="34" charset="0"/>
              </a:rPr>
              <a:t>Qu’est-ce qu’il veut faire?  </a:t>
            </a:r>
            <a:br>
              <a:rPr lang="en-GB" sz="2800" b="1">
                <a:latin typeface="Calibri" pitchFamily="34" charset="0"/>
              </a:rPr>
            </a:br>
            <a:r>
              <a:rPr lang="en-GB" sz="2800" b="1">
                <a:latin typeface="Calibri" pitchFamily="34" charset="0"/>
              </a:rPr>
              <a:t>Qu’est-ce qu’il peut faire? </a:t>
            </a:r>
            <a:endParaRPr lang="en-US" sz="2800" b="1">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418" y="118373"/>
            <a:ext cx="3301454" cy="646331"/>
          </a:xfrm>
          <a:prstGeom prst="rect">
            <a:avLst/>
          </a:prstGeom>
          <a:solidFill>
            <a:srgbClr val="3366FF"/>
          </a:solidFill>
          <a:ln/>
        </p:spPr>
        <p:style>
          <a:lnRef idx="3">
            <a:schemeClr val="lt1"/>
          </a:lnRef>
          <a:fillRef idx="1">
            <a:schemeClr val="dk1"/>
          </a:fillRef>
          <a:effectRef idx="1">
            <a:schemeClr val="dk1"/>
          </a:effectRef>
          <a:fontRef idx="minor">
            <a:schemeClr val="lt1"/>
          </a:fontRef>
        </p:style>
        <p:txBody>
          <a:bodyPr wrap="square" rtlCol="0">
            <a:spAutoFit/>
          </a:bodyPr>
          <a:lstStyle/>
          <a:p>
            <a:r>
              <a:rPr lang="en-GB" sz="3600" b="1" dirty="0" smtClean="0">
                <a:solidFill>
                  <a:schemeClr val="bg1"/>
                </a:solidFill>
              </a:rPr>
              <a:t>¡</a:t>
            </a:r>
            <a:r>
              <a:rPr lang="en-GB" sz="3600" b="1" dirty="0" err="1" smtClean="0">
                <a:solidFill>
                  <a:schemeClr val="bg1"/>
                </a:solidFill>
              </a:rPr>
              <a:t>Atasco</a:t>
            </a:r>
            <a:r>
              <a:rPr lang="en-GB" sz="3600" b="1" dirty="0" smtClean="0">
                <a:solidFill>
                  <a:schemeClr val="bg1"/>
                </a:solidFill>
              </a:rPr>
              <a:t>!</a:t>
            </a:r>
            <a:endParaRPr lang="en-GB" sz="3600" b="1" dirty="0">
              <a:solidFill>
                <a:schemeClr val="bg1"/>
              </a:solidFill>
            </a:endParaRPr>
          </a:p>
        </p:txBody>
      </p:sp>
      <p:sp>
        <p:nvSpPr>
          <p:cNvPr id="7" name="Content Placeholder 6"/>
          <p:cNvSpPr>
            <a:spLocks noGrp="1"/>
          </p:cNvSpPr>
          <p:nvPr>
            <p:ph idx="1"/>
          </p:nvPr>
        </p:nvSpPr>
        <p:spPr>
          <a:xfrm>
            <a:off x="5178115" y="1052736"/>
            <a:ext cx="3871004" cy="4525963"/>
          </a:xfrm>
        </p:spPr>
        <p:txBody>
          <a:bodyPr>
            <a:normAutofit fontScale="92500" lnSpcReduction="20000"/>
          </a:bodyPr>
          <a:lstStyle/>
          <a:p>
            <a:r>
              <a:rPr lang="en-GB" b="1" dirty="0" smtClean="0"/>
              <a:t>¿</a:t>
            </a:r>
            <a:r>
              <a:rPr lang="en-GB" b="1" dirty="0" err="1" smtClean="0"/>
              <a:t>Adónde</a:t>
            </a:r>
            <a:r>
              <a:rPr lang="en-GB" b="1" dirty="0" smtClean="0"/>
              <a:t> </a:t>
            </a:r>
            <a:r>
              <a:rPr lang="en-GB" b="1" dirty="0" err="1" smtClean="0"/>
              <a:t>ibas</a:t>
            </a:r>
            <a:r>
              <a:rPr lang="en-GB" b="1" dirty="0" smtClean="0"/>
              <a:t>?</a:t>
            </a:r>
            <a:br>
              <a:rPr lang="en-GB" b="1" dirty="0" smtClean="0"/>
            </a:br>
            <a:endParaRPr lang="en-GB" b="1" dirty="0" smtClean="0"/>
          </a:p>
          <a:p>
            <a:r>
              <a:rPr lang="en-GB" b="1" dirty="0" smtClean="0"/>
              <a:t>¿A </a:t>
            </a:r>
            <a:r>
              <a:rPr lang="en-GB" b="1" dirty="0" err="1" smtClean="0"/>
              <a:t>qué</a:t>
            </a:r>
            <a:r>
              <a:rPr lang="en-GB" b="1" dirty="0" smtClean="0"/>
              <a:t> </a:t>
            </a:r>
            <a:r>
              <a:rPr lang="en-GB" b="1" dirty="0" err="1" smtClean="0"/>
              <a:t>hora</a:t>
            </a:r>
            <a:r>
              <a:rPr lang="en-GB" b="1" dirty="0" smtClean="0"/>
              <a:t> </a:t>
            </a:r>
            <a:r>
              <a:rPr lang="en-GB" b="1" dirty="0" err="1" smtClean="0"/>
              <a:t>saliste</a:t>
            </a:r>
            <a:r>
              <a:rPr lang="en-GB" b="1" dirty="0" smtClean="0"/>
              <a:t> de casa?</a:t>
            </a:r>
            <a:br>
              <a:rPr lang="en-GB" b="1" dirty="0" smtClean="0"/>
            </a:br>
            <a:endParaRPr lang="en-GB" b="1" dirty="0" smtClean="0"/>
          </a:p>
          <a:p>
            <a:r>
              <a:rPr lang="en-GB" b="1" dirty="0" smtClean="0"/>
              <a:t>¿</a:t>
            </a:r>
            <a:r>
              <a:rPr lang="en-GB" b="1" dirty="0" err="1" smtClean="0"/>
              <a:t>Cuánto</a:t>
            </a:r>
            <a:r>
              <a:rPr lang="en-GB" b="1" dirty="0" smtClean="0"/>
              <a:t> </a:t>
            </a:r>
            <a:r>
              <a:rPr lang="en-GB" b="1" dirty="0" err="1" smtClean="0"/>
              <a:t>tiempo</a:t>
            </a:r>
            <a:r>
              <a:rPr lang="en-GB" b="1" dirty="0" smtClean="0"/>
              <a:t> </a:t>
            </a:r>
            <a:r>
              <a:rPr lang="en-GB" b="1" dirty="0" err="1" smtClean="0"/>
              <a:t>llevas</a:t>
            </a:r>
            <a:r>
              <a:rPr lang="en-GB" b="1" dirty="0" smtClean="0"/>
              <a:t> </a:t>
            </a:r>
            <a:r>
              <a:rPr lang="en-GB" b="1" dirty="0" err="1" smtClean="0"/>
              <a:t>esperando</a:t>
            </a:r>
            <a:r>
              <a:rPr lang="en-GB" b="1" dirty="0" smtClean="0"/>
              <a:t>?</a:t>
            </a:r>
          </a:p>
          <a:p>
            <a:endParaRPr lang="en-GB" b="1" dirty="0" smtClean="0"/>
          </a:p>
          <a:p>
            <a:r>
              <a:rPr lang="en-GB" b="1" dirty="0"/>
              <a:t> </a:t>
            </a:r>
            <a:r>
              <a:rPr lang="en-GB" b="1" dirty="0" smtClean="0"/>
              <a:t>¿</a:t>
            </a:r>
            <a:r>
              <a:rPr lang="en-GB" b="1" dirty="0" err="1" smtClean="0"/>
              <a:t>Qué</a:t>
            </a:r>
            <a:r>
              <a:rPr lang="en-GB" b="1" dirty="0" smtClean="0"/>
              <a:t> </a:t>
            </a:r>
            <a:r>
              <a:rPr lang="en-GB" b="1" dirty="0" err="1" smtClean="0"/>
              <a:t>harás</a:t>
            </a:r>
            <a:r>
              <a:rPr lang="en-GB" b="1" dirty="0" smtClean="0"/>
              <a:t> </a:t>
            </a:r>
            <a:r>
              <a:rPr lang="en-GB" b="1" dirty="0" err="1" smtClean="0"/>
              <a:t>mientras</a:t>
            </a:r>
            <a:r>
              <a:rPr lang="en-GB" b="1" dirty="0" smtClean="0"/>
              <a:t> </a:t>
            </a:r>
            <a:r>
              <a:rPr lang="en-GB" b="1" dirty="0" err="1" smtClean="0"/>
              <a:t>sigues</a:t>
            </a:r>
            <a:r>
              <a:rPr lang="en-GB" b="1" dirty="0" smtClean="0"/>
              <a:t> </a:t>
            </a:r>
            <a:r>
              <a:rPr lang="en-GB" b="1" dirty="0" err="1" smtClean="0"/>
              <a:t>esperando</a:t>
            </a:r>
            <a:r>
              <a:rPr lang="en-GB" b="1" dirty="0" smtClean="0"/>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79" y="1700808"/>
            <a:ext cx="4977935" cy="3318623"/>
          </a:xfrm>
          <a:prstGeom prst="rect">
            <a:avLst/>
          </a:prstGeom>
        </p:spPr>
      </p:pic>
    </p:spTree>
    <p:extLst>
      <p:ext uri="{BB962C8B-B14F-4D97-AF65-F5344CB8AC3E}">
        <p14:creationId xmlns:p14="http://schemas.microsoft.com/office/powerpoint/2010/main" val="27524674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53294360"/>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18: Definitions</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DEFINITIONS</a:t>
            </a: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699964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027222"/>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atletismo</a:t>
            </a:r>
            <a:endParaRPr lang="en-GB" sz="2400" dirty="0">
              <a:solidFill>
                <a:schemeClr val="bg1"/>
              </a:solidFill>
            </a:endParaRPr>
          </a:p>
        </p:txBody>
      </p:sp>
      <p:sp>
        <p:nvSpPr>
          <p:cNvPr id="5" name="TextBox 4"/>
          <p:cNvSpPr txBox="1"/>
          <p:nvPr/>
        </p:nvSpPr>
        <p:spPr>
          <a:xfrm>
            <a:off x="827584" y="1486163"/>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bádminton</a:t>
            </a:r>
            <a:endParaRPr lang="en-GB" sz="2400" dirty="0">
              <a:solidFill>
                <a:schemeClr val="bg1"/>
              </a:solidFill>
            </a:endParaRPr>
          </a:p>
        </p:txBody>
      </p:sp>
      <p:sp>
        <p:nvSpPr>
          <p:cNvPr id="6" name="TextBox 5"/>
          <p:cNvSpPr txBox="1"/>
          <p:nvPr/>
        </p:nvSpPr>
        <p:spPr>
          <a:xfrm>
            <a:off x="827584" y="1943725"/>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baloncesto</a:t>
            </a:r>
            <a:endParaRPr lang="en-GB" sz="2400" dirty="0">
              <a:solidFill>
                <a:schemeClr val="bg1"/>
              </a:solidFill>
            </a:endParaRPr>
          </a:p>
        </p:txBody>
      </p:sp>
      <p:sp>
        <p:nvSpPr>
          <p:cNvPr id="7" name="TextBox 6"/>
          <p:cNvSpPr txBox="1"/>
          <p:nvPr/>
        </p:nvSpPr>
        <p:spPr>
          <a:xfrm>
            <a:off x="827584" y="2405390"/>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balonmano</a:t>
            </a:r>
            <a:endParaRPr lang="en-GB" sz="2400" dirty="0">
              <a:solidFill>
                <a:schemeClr val="bg1"/>
              </a:solidFill>
            </a:endParaRPr>
          </a:p>
        </p:txBody>
      </p:sp>
      <p:sp>
        <p:nvSpPr>
          <p:cNvPr id="8" name="TextBox 7"/>
          <p:cNvSpPr txBox="1"/>
          <p:nvPr/>
        </p:nvSpPr>
        <p:spPr>
          <a:xfrm>
            <a:off x="827584" y="2864331"/>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boxeo</a:t>
            </a:r>
            <a:endParaRPr lang="en-GB" sz="2400" dirty="0">
              <a:solidFill>
                <a:schemeClr val="bg1"/>
              </a:solidFill>
            </a:endParaRPr>
          </a:p>
        </p:txBody>
      </p:sp>
      <p:sp>
        <p:nvSpPr>
          <p:cNvPr id="9" name="TextBox 8"/>
          <p:cNvSpPr txBox="1"/>
          <p:nvPr/>
        </p:nvSpPr>
        <p:spPr>
          <a:xfrm>
            <a:off x="827584" y="3325996"/>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ciclismo</a:t>
            </a:r>
            <a:endParaRPr lang="en-GB" sz="2400" dirty="0">
              <a:solidFill>
                <a:schemeClr val="bg1"/>
              </a:solidFill>
            </a:endParaRPr>
          </a:p>
        </p:txBody>
      </p:sp>
      <p:sp>
        <p:nvSpPr>
          <p:cNvPr id="10" name="TextBox 9"/>
          <p:cNvSpPr txBox="1"/>
          <p:nvPr/>
        </p:nvSpPr>
        <p:spPr>
          <a:xfrm>
            <a:off x="827584" y="3759423"/>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a:t>
            </a:r>
            <a:r>
              <a:rPr lang="en-GB" sz="2400" dirty="0" err="1" smtClean="0">
                <a:solidFill>
                  <a:schemeClr val="bg1"/>
                </a:solidFill>
              </a:rPr>
              <a:t>esgrima</a:t>
            </a:r>
            <a:endParaRPr lang="en-GB" sz="2400" dirty="0">
              <a:solidFill>
                <a:schemeClr val="bg1"/>
              </a:solidFill>
            </a:endParaRPr>
          </a:p>
        </p:txBody>
      </p:sp>
      <p:sp>
        <p:nvSpPr>
          <p:cNvPr id="11" name="TextBox 10"/>
          <p:cNvSpPr txBox="1"/>
          <p:nvPr/>
        </p:nvSpPr>
        <p:spPr>
          <a:xfrm>
            <a:off x="827584" y="4191471"/>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fútbol</a:t>
            </a:r>
            <a:endParaRPr lang="en-GB" sz="2400" dirty="0">
              <a:solidFill>
                <a:schemeClr val="bg1"/>
              </a:solidFill>
            </a:endParaRPr>
          </a:p>
        </p:txBody>
      </p:sp>
      <p:sp>
        <p:nvSpPr>
          <p:cNvPr id="12" name="TextBox 11"/>
          <p:cNvSpPr txBox="1"/>
          <p:nvPr/>
        </p:nvSpPr>
        <p:spPr>
          <a:xfrm>
            <a:off x="827584" y="4623519"/>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a:t>
            </a:r>
            <a:r>
              <a:rPr lang="en-GB" sz="2400" dirty="0" err="1" smtClean="0">
                <a:solidFill>
                  <a:schemeClr val="bg1"/>
                </a:solidFill>
              </a:rPr>
              <a:t>gimnasia</a:t>
            </a:r>
            <a:endParaRPr lang="en-GB" sz="2400" dirty="0">
              <a:solidFill>
                <a:schemeClr val="bg1"/>
              </a:solidFill>
            </a:endParaRPr>
          </a:p>
        </p:txBody>
      </p:sp>
      <p:sp>
        <p:nvSpPr>
          <p:cNvPr id="13" name="TextBox 12"/>
          <p:cNvSpPr txBox="1"/>
          <p:nvPr/>
        </p:nvSpPr>
        <p:spPr>
          <a:xfrm>
            <a:off x="827584" y="5055567"/>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a:t>
            </a:r>
            <a:r>
              <a:rPr lang="en-GB" sz="2400" dirty="0" err="1" smtClean="0">
                <a:solidFill>
                  <a:schemeClr val="bg1"/>
                </a:solidFill>
              </a:rPr>
              <a:t>halterofilia</a:t>
            </a:r>
            <a:endParaRPr lang="en-GB" sz="2400" dirty="0">
              <a:solidFill>
                <a:schemeClr val="bg1"/>
              </a:solidFill>
            </a:endParaRPr>
          </a:p>
        </p:txBody>
      </p:sp>
      <p:sp>
        <p:nvSpPr>
          <p:cNvPr id="15" name="TextBox 14"/>
          <p:cNvSpPr txBox="1"/>
          <p:nvPr/>
        </p:nvSpPr>
        <p:spPr>
          <a:xfrm>
            <a:off x="3347864" y="1484784"/>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hockey</a:t>
            </a:r>
            <a:endParaRPr lang="en-GB" sz="2400" dirty="0">
              <a:solidFill>
                <a:schemeClr val="bg1"/>
              </a:solidFill>
            </a:endParaRPr>
          </a:p>
        </p:txBody>
      </p:sp>
      <p:sp>
        <p:nvSpPr>
          <p:cNvPr id="25" name="TextBox 24"/>
          <p:cNvSpPr txBox="1"/>
          <p:nvPr/>
        </p:nvSpPr>
        <p:spPr>
          <a:xfrm>
            <a:off x="3347864" y="1947828"/>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judo</a:t>
            </a:r>
            <a:endParaRPr lang="en-GB" sz="2400" dirty="0">
              <a:solidFill>
                <a:schemeClr val="bg1"/>
              </a:solidFill>
            </a:endParaRPr>
          </a:p>
        </p:txBody>
      </p:sp>
      <p:sp>
        <p:nvSpPr>
          <p:cNvPr id="26" name="TextBox 25"/>
          <p:cNvSpPr txBox="1"/>
          <p:nvPr/>
        </p:nvSpPr>
        <p:spPr>
          <a:xfrm>
            <a:off x="3347864" y="2405390"/>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a:t>
            </a:r>
            <a:r>
              <a:rPr lang="en-GB" sz="2400" dirty="0" err="1" smtClean="0">
                <a:solidFill>
                  <a:schemeClr val="bg1"/>
                </a:solidFill>
              </a:rPr>
              <a:t>lucha</a:t>
            </a:r>
            <a:endParaRPr lang="en-GB" sz="2400" dirty="0">
              <a:solidFill>
                <a:schemeClr val="bg1"/>
              </a:solidFill>
            </a:endParaRPr>
          </a:p>
        </p:txBody>
      </p:sp>
      <p:sp>
        <p:nvSpPr>
          <p:cNvPr id="27" name="TextBox 26"/>
          <p:cNvSpPr txBox="1"/>
          <p:nvPr/>
        </p:nvSpPr>
        <p:spPr>
          <a:xfrm>
            <a:off x="3347864" y="2867055"/>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a:t>
            </a:r>
            <a:r>
              <a:rPr lang="en-GB" sz="2400" dirty="0" err="1" smtClean="0">
                <a:solidFill>
                  <a:schemeClr val="bg1"/>
                </a:solidFill>
              </a:rPr>
              <a:t>natación</a:t>
            </a:r>
            <a:endParaRPr lang="en-GB" sz="2400" dirty="0">
              <a:solidFill>
                <a:schemeClr val="bg1"/>
              </a:solidFill>
            </a:endParaRPr>
          </a:p>
        </p:txBody>
      </p:sp>
      <p:sp>
        <p:nvSpPr>
          <p:cNvPr id="28" name="TextBox 27"/>
          <p:cNvSpPr txBox="1"/>
          <p:nvPr/>
        </p:nvSpPr>
        <p:spPr>
          <a:xfrm>
            <a:off x="3347864" y="3325996"/>
            <a:ext cx="2520280" cy="430887"/>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200" dirty="0" err="1">
                <a:solidFill>
                  <a:schemeClr val="bg1"/>
                </a:solidFill>
              </a:rPr>
              <a:t>p</a:t>
            </a:r>
            <a:r>
              <a:rPr lang="en-GB" sz="2200" dirty="0" err="1" smtClean="0">
                <a:solidFill>
                  <a:schemeClr val="bg1"/>
                </a:solidFill>
              </a:rPr>
              <a:t>entatlón</a:t>
            </a:r>
            <a:r>
              <a:rPr lang="en-GB" sz="2200" dirty="0" smtClean="0">
                <a:solidFill>
                  <a:schemeClr val="bg1"/>
                </a:solidFill>
              </a:rPr>
              <a:t> </a:t>
            </a:r>
            <a:r>
              <a:rPr lang="en-GB" sz="2200" dirty="0" err="1" smtClean="0">
                <a:solidFill>
                  <a:schemeClr val="bg1"/>
                </a:solidFill>
              </a:rPr>
              <a:t>moderno</a:t>
            </a:r>
            <a:endParaRPr lang="en-GB" sz="2200" dirty="0">
              <a:solidFill>
                <a:schemeClr val="bg1"/>
              </a:solidFill>
            </a:endParaRPr>
          </a:p>
        </p:txBody>
      </p:sp>
      <p:sp>
        <p:nvSpPr>
          <p:cNvPr id="29" name="TextBox 28"/>
          <p:cNvSpPr txBox="1"/>
          <p:nvPr/>
        </p:nvSpPr>
        <p:spPr>
          <a:xfrm>
            <a:off x="3347864" y="3756665"/>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piragüismo</a:t>
            </a:r>
            <a:endParaRPr lang="en-GB" sz="2400" dirty="0">
              <a:solidFill>
                <a:schemeClr val="bg1"/>
              </a:solidFill>
            </a:endParaRPr>
          </a:p>
        </p:txBody>
      </p:sp>
      <p:sp>
        <p:nvSpPr>
          <p:cNvPr id="30" name="TextBox 29"/>
          <p:cNvSpPr txBox="1"/>
          <p:nvPr/>
        </p:nvSpPr>
        <p:spPr>
          <a:xfrm>
            <a:off x="3347864" y="4190092"/>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remo</a:t>
            </a:r>
            <a:endParaRPr lang="en-GB" sz="2400" dirty="0">
              <a:solidFill>
                <a:schemeClr val="bg1"/>
              </a:solidFill>
            </a:endParaRPr>
          </a:p>
        </p:txBody>
      </p:sp>
      <p:sp>
        <p:nvSpPr>
          <p:cNvPr id="31" name="TextBox 30"/>
          <p:cNvSpPr txBox="1"/>
          <p:nvPr/>
        </p:nvSpPr>
        <p:spPr>
          <a:xfrm>
            <a:off x="3347864" y="4622140"/>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taekwondo</a:t>
            </a:r>
            <a:endParaRPr lang="en-GB" sz="2400" dirty="0">
              <a:solidFill>
                <a:schemeClr val="bg1"/>
              </a:solidFill>
            </a:endParaRPr>
          </a:p>
        </p:txBody>
      </p:sp>
      <p:sp>
        <p:nvSpPr>
          <p:cNvPr id="32" name="TextBox 31"/>
          <p:cNvSpPr txBox="1"/>
          <p:nvPr/>
        </p:nvSpPr>
        <p:spPr>
          <a:xfrm>
            <a:off x="3347864" y="5054188"/>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tenis</a:t>
            </a:r>
            <a:endParaRPr lang="en-GB" sz="2400" dirty="0">
              <a:solidFill>
                <a:schemeClr val="bg1"/>
              </a:solidFill>
            </a:endParaRPr>
          </a:p>
        </p:txBody>
      </p:sp>
      <p:sp>
        <p:nvSpPr>
          <p:cNvPr id="34" name="TextBox 33"/>
          <p:cNvSpPr txBox="1"/>
          <p:nvPr/>
        </p:nvSpPr>
        <p:spPr>
          <a:xfrm>
            <a:off x="3350490" y="1027222"/>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a:t>
            </a:r>
            <a:r>
              <a:rPr lang="en-GB" sz="2400" dirty="0" err="1" smtClean="0">
                <a:solidFill>
                  <a:schemeClr val="bg1"/>
                </a:solidFill>
              </a:rPr>
              <a:t>hípica</a:t>
            </a:r>
            <a:endParaRPr lang="en-GB" sz="2400" dirty="0">
              <a:solidFill>
                <a:schemeClr val="bg1"/>
              </a:solidFill>
            </a:endParaRPr>
          </a:p>
        </p:txBody>
      </p:sp>
      <p:sp>
        <p:nvSpPr>
          <p:cNvPr id="35" name="TextBox 34"/>
          <p:cNvSpPr txBox="1"/>
          <p:nvPr/>
        </p:nvSpPr>
        <p:spPr>
          <a:xfrm>
            <a:off x="5868144" y="1024498"/>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tenis</a:t>
            </a:r>
            <a:r>
              <a:rPr lang="en-GB" sz="2400" dirty="0" smtClean="0">
                <a:solidFill>
                  <a:schemeClr val="bg1"/>
                </a:solidFill>
              </a:rPr>
              <a:t> de mesa</a:t>
            </a:r>
            <a:endParaRPr lang="en-GB" sz="2400" dirty="0">
              <a:solidFill>
                <a:schemeClr val="bg1"/>
              </a:solidFill>
            </a:endParaRPr>
          </a:p>
        </p:txBody>
      </p:sp>
      <p:sp>
        <p:nvSpPr>
          <p:cNvPr id="36" name="TextBox 35"/>
          <p:cNvSpPr txBox="1"/>
          <p:nvPr/>
        </p:nvSpPr>
        <p:spPr>
          <a:xfrm>
            <a:off x="5868144" y="1487542"/>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tiro</a:t>
            </a:r>
            <a:endParaRPr lang="en-GB" sz="2400" dirty="0">
              <a:solidFill>
                <a:schemeClr val="bg1"/>
              </a:solidFill>
            </a:endParaRPr>
          </a:p>
        </p:txBody>
      </p:sp>
      <p:sp>
        <p:nvSpPr>
          <p:cNvPr id="37" name="TextBox 36"/>
          <p:cNvSpPr txBox="1"/>
          <p:nvPr/>
        </p:nvSpPr>
        <p:spPr>
          <a:xfrm>
            <a:off x="5870770" y="1949207"/>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tiro</a:t>
            </a:r>
            <a:r>
              <a:rPr lang="en-GB" sz="2400" dirty="0" smtClean="0">
                <a:solidFill>
                  <a:schemeClr val="bg1"/>
                </a:solidFill>
              </a:rPr>
              <a:t> con </a:t>
            </a:r>
            <a:r>
              <a:rPr lang="en-GB" sz="2400" dirty="0" err="1" smtClean="0">
                <a:solidFill>
                  <a:schemeClr val="bg1"/>
                </a:solidFill>
              </a:rPr>
              <a:t>arco</a:t>
            </a:r>
            <a:endParaRPr lang="en-GB" sz="2400" dirty="0">
              <a:solidFill>
                <a:schemeClr val="bg1"/>
              </a:solidFill>
            </a:endParaRPr>
          </a:p>
        </p:txBody>
      </p:sp>
      <p:sp>
        <p:nvSpPr>
          <p:cNvPr id="38" name="TextBox 37"/>
          <p:cNvSpPr txBox="1"/>
          <p:nvPr/>
        </p:nvSpPr>
        <p:spPr>
          <a:xfrm>
            <a:off x="5868144" y="2406769"/>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triatlón</a:t>
            </a:r>
            <a:endParaRPr lang="en-GB" sz="2400" dirty="0">
              <a:solidFill>
                <a:schemeClr val="bg1"/>
              </a:solidFill>
            </a:endParaRPr>
          </a:p>
        </p:txBody>
      </p:sp>
      <p:sp>
        <p:nvSpPr>
          <p:cNvPr id="39" name="TextBox 38"/>
          <p:cNvSpPr txBox="1"/>
          <p:nvPr/>
        </p:nvSpPr>
        <p:spPr>
          <a:xfrm>
            <a:off x="5868144" y="2865710"/>
            <a:ext cx="2520280" cy="461665"/>
          </a:xfrm>
          <a:prstGeom prst="rect">
            <a:avLst/>
          </a:prstGeom>
          <a:solidFill>
            <a:srgbClr val="FF0000"/>
          </a:solidFill>
          <a:ln w="57150">
            <a:solidFill>
              <a:schemeClr val="tx1"/>
            </a:solidFill>
          </a:ln>
        </p:spPr>
        <p:txBody>
          <a:bodyPr wrap="square" rtlCol="0">
            <a:spAutoFit/>
          </a:bodyPr>
          <a:lstStyle/>
          <a:p>
            <a:pPr algn="ctr"/>
            <a:r>
              <a:rPr lang="en-GB" sz="2400" dirty="0" smtClean="0">
                <a:solidFill>
                  <a:schemeClr val="bg1"/>
                </a:solidFill>
              </a:rPr>
              <a:t>la vela</a:t>
            </a:r>
            <a:endParaRPr lang="en-GB" sz="2400" dirty="0">
              <a:solidFill>
                <a:schemeClr val="bg1"/>
              </a:solidFill>
            </a:endParaRPr>
          </a:p>
        </p:txBody>
      </p:sp>
      <p:sp>
        <p:nvSpPr>
          <p:cNvPr id="40" name="TextBox 39"/>
          <p:cNvSpPr txBox="1"/>
          <p:nvPr/>
        </p:nvSpPr>
        <p:spPr>
          <a:xfrm>
            <a:off x="5868144" y="3311877"/>
            <a:ext cx="2520280" cy="461665"/>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GB" sz="2400" dirty="0" smtClean="0">
                <a:solidFill>
                  <a:schemeClr val="bg1"/>
                </a:solidFill>
              </a:rPr>
              <a:t>el </a:t>
            </a:r>
            <a:r>
              <a:rPr lang="en-GB" sz="2400" dirty="0" err="1" smtClean="0">
                <a:solidFill>
                  <a:schemeClr val="bg1"/>
                </a:solidFill>
              </a:rPr>
              <a:t>voleibol</a:t>
            </a:r>
            <a:endParaRPr lang="en-GB" sz="2400" dirty="0">
              <a:solidFill>
                <a:schemeClr val="bg1"/>
              </a:solidFill>
            </a:endParaRPr>
          </a:p>
        </p:txBody>
      </p:sp>
    </p:spTree>
    <p:extLst>
      <p:ext uri="{BB962C8B-B14F-4D97-AF65-F5344CB8AC3E}">
        <p14:creationId xmlns:p14="http://schemas.microsoft.com/office/powerpoint/2010/main" val="3156013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2875" y="785813"/>
          <a:ext cx="8858250" cy="5568950"/>
        </p:xfrm>
        <a:graphic>
          <a:graphicData uri="http://schemas.openxmlformats.org/drawingml/2006/table">
            <a:tbl>
              <a:tblPr/>
              <a:tblGrid>
                <a:gridCol w="7215188"/>
                <a:gridCol w="1643062"/>
              </a:tblGrid>
              <a:tr h="727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1.  Es el deporte más popular en Inglaterra y en España.</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2.  Es un deporte individual que es popular en Inglaterra, que se hace cerca del agua.</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3.  Es un deporte de equipo que se juega con una pelota y se puede jugarlo en la playa.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4.  Es un deporte acuático y olímpico en el cuál ganó medalla de oro Rebecca Adlington en Beijing.</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5.  Es un deporte que originó en Inglaterra en una ciudad que lleva el mismo nombre.</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6.  Es un deporte individual cuyo objetivo es subir.</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7.  Es un deporte que es como una mezcla entre el fútbol y el baloncesto.</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9900" name="TextBox 2"/>
          <p:cNvSpPr txBox="1">
            <a:spLocks noChangeArrowheads="1"/>
          </p:cNvSpPr>
          <p:nvPr/>
        </p:nvSpPr>
        <p:spPr bwMode="auto">
          <a:xfrm>
            <a:off x="142875" y="68263"/>
            <a:ext cx="8786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3600" b="1"/>
              <a:t>¿De qué deporte se habla aquí?</a:t>
            </a:r>
          </a:p>
        </p:txBody>
      </p:sp>
      <p:sp>
        <p:nvSpPr>
          <p:cNvPr id="6"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7"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804942"/>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750" y="357188"/>
          <a:ext cx="8572500" cy="5715000"/>
        </p:xfrm>
        <a:graphic>
          <a:graphicData uri="http://schemas.openxmlformats.org/drawingml/2006/table">
            <a:tbl>
              <a:tblPr/>
              <a:tblGrid>
                <a:gridCol w="2357438"/>
                <a:gridCol w="1928812"/>
                <a:gridCol w="2143125"/>
                <a:gridCol w="2143125"/>
              </a:tblGrid>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Es un deporte ...</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It’s a..........sport</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que se juega/se hace....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...that you play/do...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de equipo/individual</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team/individual</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con una pelota</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with a ball</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de combate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combat</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en una cancha</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on a court</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acuático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water</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con ...jugadores</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with....players</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olímpico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Olympic</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sobre/en el agua</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on/in the water</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popular (en/con)</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popular (in/with)</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Es un deporte que...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It’s a sport that...</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muy  caro/barato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very expensive/</a:t>
                      </a:r>
                      <a:br>
                        <a:rPr kumimoji="0" lang="en-GB" sz="1800" b="0" i="0" u="none" strike="noStrike" cap="none" normalizeH="0" baseline="0" smtClean="0">
                          <a:ln>
                            <a:noFill/>
                          </a:ln>
                          <a:solidFill>
                            <a:schemeClr val="tx1"/>
                          </a:solidFill>
                          <a:effectLst/>
                          <a:latin typeface="Calibri" pitchFamily="34" charset="0"/>
                        </a:rPr>
                      </a:br>
                      <a:r>
                        <a:rPr kumimoji="0" lang="en-GB" sz="1800" b="0" i="0" u="none" strike="noStrike" cap="none" normalizeH="0" baseline="0" smtClean="0">
                          <a:ln>
                            <a:noFill/>
                          </a:ln>
                          <a:solidFill>
                            <a:schemeClr val="tx1"/>
                          </a:solidFill>
                          <a:effectLst/>
                          <a:latin typeface="Calibri" pitchFamily="34" charset="0"/>
                        </a:rPr>
                        <a:t>cheap</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(no) me guesta porque...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I (don’t) like because...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emocionante/aburrido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exciting/boring</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Es como una mezcla entre........ y..</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It’s like a mixture between.... and....</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055209"/>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6574654"/>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19  Then and now</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THEN AND NOW</a:t>
            </a: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5754238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r="50288"/>
          <a:stretch>
            <a:fillRect/>
          </a:stretch>
        </p:blipFill>
        <p:spPr bwMode="auto">
          <a:xfrm>
            <a:off x="1835150" y="260350"/>
            <a:ext cx="2879725"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5" name="Group 3"/>
          <p:cNvGraphicFramePr>
            <a:graphicFrameLocks noGrp="1"/>
          </p:cNvGraphicFramePr>
          <p:nvPr/>
        </p:nvGraphicFramePr>
        <p:xfrm>
          <a:off x="71438" y="4286250"/>
          <a:ext cx="9001125" cy="2284415"/>
        </p:xfrm>
        <a:graphic>
          <a:graphicData uri="http://schemas.openxmlformats.org/drawingml/2006/table">
            <a:tbl>
              <a:tblPr/>
              <a:tblGrid>
                <a:gridCol w="4500562"/>
                <a:gridCol w="4500563"/>
              </a:tblGrid>
              <a:tr h="398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Arial" pitchFamily="34" charset="0"/>
                        </a:rPr>
                        <a:t>Antes….</a:t>
                      </a:r>
                      <a:endParaRPr kumimoji="0" lang="en-US" sz="1800" b="1"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Ahora…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0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Arial" pitchFamily="34" charset="0"/>
                        </a:rPr>
                        <a:t>Cuando jugaba el papel de Bridget Jones…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Arial" pitchFamily="34" charset="0"/>
                        </a:rPr>
                        <a:t>Hoy en d</a:t>
                      </a:r>
                      <a:r>
                        <a:rPr kumimoji="0" lang="en-GB" sz="1800" b="1" i="0" u="none" strike="noStrike" cap="none" normalizeH="0" baseline="0" smtClean="0">
                          <a:ln>
                            <a:noFill/>
                          </a:ln>
                          <a:solidFill>
                            <a:schemeClr val="tx1"/>
                          </a:solidFill>
                          <a:effectLst/>
                          <a:latin typeface="Arial" pitchFamily="34" charset="0"/>
                          <a:cs typeface="Arial" pitchFamily="34" charset="0"/>
                        </a:rPr>
                        <a:t>ía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5079" name="Picture 23"/>
          <p:cNvPicPr>
            <a:picLocks noChangeAspect="1" noChangeArrowheads="1"/>
          </p:cNvPicPr>
          <p:nvPr/>
        </p:nvPicPr>
        <p:blipFill>
          <a:blip r:embed="rId4">
            <a:extLst>
              <a:ext uri="{28A0092B-C50C-407E-A947-70E740481C1C}">
                <a14:useLocalDpi xmlns:a14="http://schemas.microsoft.com/office/drawing/2010/main" val="0"/>
              </a:ext>
            </a:extLst>
          </a:blip>
          <a:srcRect l="8112" t="6660" r="12132"/>
          <a:stretch>
            <a:fillRect/>
          </a:stretch>
        </p:blipFill>
        <p:spPr bwMode="auto">
          <a:xfrm>
            <a:off x="0" y="1052513"/>
            <a:ext cx="20891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0" name="Picture 24"/>
          <p:cNvPicPr>
            <a:picLocks noChangeAspect="1" noChangeArrowheads="1"/>
          </p:cNvPicPr>
          <p:nvPr/>
        </p:nvPicPr>
        <p:blipFill>
          <a:blip r:embed="rId5">
            <a:extLst>
              <a:ext uri="{28A0092B-C50C-407E-A947-70E740481C1C}">
                <a14:useLocalDpi xmlns:a14="http://schemas.microsoft.com/office/drawing/2010/main" val="0"/>
              </a:ext>
            </a:extLst>
          </a:blip>
          <a:srcRect l="19778" r="21445"/>
          <a:stretch>
            <a:fillRect/>
          </a:stretch>
        </p:blipFill>
        <p:spPr bwMode="auto">
          <a:xfrm>
            <a:off x="4932363" y="0"/>
            <a:ext cx="338455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792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71438" y="4000500"/>
          <a:ext cx="9001125" cy="2754315"/>
        </p:xfrm>
        <a:graphic>
          <a:graphicData uri="http://schemas.openxmlformats.org/drawingml/2006/table">
            <a:tbl>
              <a:tblPr/>
              <a:tblGrid>
                <a:gridCol w="4500562"/>
                <a:gridCol w="4500563"/>
              </a:tblGrid>
              <a:tr h="63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Calibri" pitchFamily="34" charset="0"/>
                        </a:rPr>
                        <a:t>À mon école primaire, il y avait…</a:t>
                      </a:r>
                      <a:endParaRPr kumimoji="0" lang="en-US" sz="1800" b="1"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Calibri" pitchFamily="34" charset="0"/>
                        </a:rPr>
                        <a:t>À mon école secondaire, il y a…</a:t>
                      </a:r>
                      <a:endParaRPr kumimoji="0" lang="en-US" sz="1800" b="1"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61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642938"/>
            <a:ext cx="4214812"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42938"/>
            <a:ext cx="4381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463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96313531"/>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a:t>
            </a:r>
            <a:endParaRPr lang="en-US" b="1" dirty="0">
              <a:solidFill>
                <a:srgbClr val="002060"/>
              </a:solidFill>
            </a:endParaRPr>
          </a:p>
        </p:txBody>
      </p:sp>
      <p:sp>
        <p:nvSpPr>
          <p:cNvPr id="6"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smtClean="0"/>
              <a:t>Telepathy (trapdoor/bubbles)</a:t>
            </a: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6517412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sitges2.JPG"/>
          <p:cNvPicPr>
            <a:picLocks noChangeAspect="1"/>
          </p:cNvPicPr>
          <p:nvPr/>
        </p:nvPicPr>
        <p:blipFill>
          <a:blip r:embed="rId2">
            <a:extLst>
              <a:ext uri="{28A0092B-C50C-407E-A947-70E740481C1C}">
                <a14:useLocalDpi xmlns:a14="http://schemas.microsoft.com/office/drawing/2010/main" val="0"/>
              </a:ext>
            </a:extLst>
          </a:blip>
          <a:srcRect l="7246" b="-484"/>
          <a:stretch>
            <a:fillRect/>
          </a:stretch>
        </p:blipFill>
        <p:spPr bwMode="auto">
          <a:xfrm>
            <a:off x="4572000" y="0"/>
            <a:ext cx="4572000" cy="3714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r="16309"/>
          <a:stretch>
            <a:fillRect/>
          </a:stretch>
        </p:blipFill>
        <p:spPr bwMode="auto">
          <a:xfrm>
            <a:off x="0" y="0"/>
            <a:ext cx="4572000" cy="3714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Box 3"/>
          <p:cNvSpPr txBox="1">
            <a:spLocks noChangeArrowheads="1"/>
          </p:cNvSpPr>
          <p:nvPr/>
        </p:nvSpPr>
        <p:spPr bwMode="auto">
          <a:xfrm>
            <a:off x="4643438" y="69850"/>
            <a:ext cx="16430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100" b="1">
                <a:latin typeface="Comic Sans MS" pitchFamily="66" charset="0"/>
              </a:rPr>
              <a:t>Sitges</a:t>
            </a:r>
          </a:p>
          <a:p>
            <a:pPr eaLnBrk="1" hangingPunct="1"/>
            <a:r>
              <a:rPr lang="en-GB" sz="1100" b="1">
                <a:latin typeface="Comic Sans MS" pitchFamily="66" charset="0"/>
              </a:rPr>
              <a:t>Cataluña, Spain 2009</a:t>
            </a:r>
            <a:endParaRPr lang="en-US" sz="1100" b="1">
              <a:latin typeface="Comic Sans MS" pitchFamily="66" charset="0"/>
            </a:endParaRPr>
          </a:p>
        </p:txBody>
      </p:sp>
      <p:graphicFrame>
        <p:nvGraphicFramePr>
          <p:cNvPr id="5" name="Table 4"/>
          <p:cNvGraphicFramePr>
            <a:graphicFrameLocks noGrp="1"/>
          </p:cNvGraphicFramePr>
          <p:nvPr/>
        </p:nvGraphicFramePr>
        <p:xfrm>
          <a:off x="71438" y="4000500"/>
          <a:ext cx="9001126" cy="2643190"/>
        </p:xfrm>
        <a:graphic>
          <a:graphicData uri="http://schemas.openxmlformats.org/drawingml/2006/table">
            <a:tbl>
              <a:tblPr firstRow="1" bandRow="1">
                <a:tableStyleId>{5940675A-B579-460E-94D1-54222C63F5DA}</a:tableStyleId>
              </a:tblPr>
              <a:tblGrid>
                <a:gridCol w="4500563"/>
                <a:gridCol w="4500563"/>
              </a:tblGrid>
              <a:tr h="528638">
                <a:tc>
                  <a:txBody>
                    <a:bodyPr/>
                    <a:lstStyle/>
                    <a:p>
                      <a:r>
                        <a:rPr lang="en-GB" sz="1800" b="1" dirty="0" err="1" smtClean="0"/>
                        <a:t>Hace</a:t>
                      </a:r>
                      <a:r>
                        <a:rPr lang="en-GB" sz="1800" b="1" baseline="0" dirty="0" smtClean="0"/>
                        <a:t> 50 </a:t>
                      </a:r>
                      <a:r>
                        <a:rPr lang="en-GB" sz="1800" b="1" baseline="0" dirty="0" err="1" smtClean="0"/>
                        <a:t>años</a:t>
                      </a:r>
                      <a:r>
                        <a:rPr lang="en-GB" sz="1800" b="1" baseline="0" dirty="0" smtClean="0"/>
                        <a:t>, </a:t>
                      </a:r>
                      <a:r>
                        <a:rPr lang="en-GB" sz="1800" b="1" baseline="0" dirty="0" err="1" smtClean="0"/>
                        <a:t>había</a:t>
                      </a:r>
                      <a:r>
                        <a:rPr lang="en-GB" sz="1800" b="1" baseline="0" dirty="0" smtClean="0"/>
                        <a:t> </a:t>
                      </a:r>
                      <a:r>
                        <a:rPr lang="en-GB" sz="1800" b="1" baseline="0" dirty="0" err="1" smtClean="0"/>
                        <a:t>más</a:t>
                      </a:r>
                      <a:r>
                        <a:rPr lang="en-GB" sz="1800" b="1" baseline="0" dirty="0" smtClean="0"/>
                        <a:t> </a:t>
                      </a:r>
                      <a:r>
                        <a:rPr lang="en-GB" sz="1800" b="1" baseline="0" dirty="0" err="1" smtClean="0"/>
                        <a:t>rocas</a:t>
                      </a:r>
                      <a:r>
                        <a:rPr lang="en-GB" sz="1800" b="1" baseline="0" dirty="0" smtClean="0"/>
                        <a:t> en la playa.</a:t>
                      </a:r>
                      <a:endParaRPr lang="en-US" sz="1800" b="1" dirty="0"/>
                    </a:p>
                  </a:txBody>
                  <a:tcPr anchor="ctr"/>
                </a:tc>
                <a:tc>
                  <a:txBody>
                    <a:bodyPr/>
                    <a:lstStyle/>
                    <a:p>
                      <a:r>
                        <a:rPr lang="en-GB" sz="1800" b="1" dirty="0" smtClean="0"/>
                        <a:t>Hoy no</a:t>
                      </a:r>
                      <a:r>
                        <a:rPr lang="en-GB" sz="1800" b="1" baseline="0" dirty="0" smtClean="0"/>
                        <a:t> hay </a:t>
                      </a:r>
                      <a:r>
                        <a:rPr lang="en-GB" sz="1800" b="1" baseline="0" dirty="0" err="1" smtClean="0"/>
                        <a:t>rocas</a:t>
                      </a:r>
                      <a:r>
                        <a:rPr lang="en-GB" sz="1800" b="1" baseline="0" dirty="0" smtClean="0"/>
                        <a:t> en la playa.</a:t>
                      </a:r>
                      <a:endParaRPr lang="en-US" sz="1800" b="1" dirty="0"/>
                    </a:p>
                  </a:txBody>
                  <a:tcPr anchor="ctr"/>
                </a:tc>
              </a:tr>
              <a:tr h="528638">
                <a:tc>
                  <a:txBody>
                    <a:bodyPr/>
                    <a:lstStyle/>
                    <a:p>
                      <a:endParaRPr lang="en-US" sz="1800" dirty="0"/>
                    </a:p>
                  </a:txBody>
                  <a:tcPr anchor="ctr"/>
                </a:tc>
                <a:tc>
                  <a:txBody>
                    <a:bodyPr/>
                    <a:lstStyle/>
                    <a:p>
                      <a:endParaRPr lang="en-US" sz="1800" dirty="0"/>
                    </a:p>
                  </a:txBody>
                  <a:tcPr anchor="ctr"/>
                </a:tc>
              </a:tr>
              <a:tr h="528638">
                <a:tc>
                  <a:txBody>
                    <a:bodyPr/>
                    <a:lstStyle/>
                    <a:p>
                      <a:endParaRPr lang="en-US" sz="1800"/>
                    </a:p>
                  </a:txBody>
                  <a:tcPr anchor="ctr"/>
                </a:tc>
                <a:tc>
                  <a:txBody>
                    <a:bodyPr/>
                    <a:lstStyle/>
                    <a:p>
                      <a:endParaRPr lang="en-US" sz="1800" dirty="0"/>
                    </a:p>
                  </a:txBody>
                  <a:tcPr anchor="ctr"/>
                </a:tc>
              </a:tr>
              <a:tr h="528638">
                <a:tc>
                  <a:txBody>
                    <a:bodyPr/>
                    <a:lstStyle/>
                    <a:p>
                      <a:endParaRPr lang="en-US" sz="1800"/>
                    </a:p>
                  </a:txBody>
                  <a:tcPr anchor="ctr"/>
                </a:tc>
                <a:tc>
                  <a:txBody>
                    <a:bodyPr/>
                    <a:lstStyle/>
                    <a:p>
                      <a:endParaRPr lang="en-US" sz="1800" dirty="0"/>
                    </a:p>
                  </a:txBody>
                  <a:tcPr anchor="ctr"/>
                </a:tc>
              </a:tr>
              <a:tr h="528638">
                <a:tc>
                  <a:txBody>
                    <a:bodyPr/>
                    <a:lstStyle/>
                    <a:p>
                      <a:endParaRPr lang="en-US" sz="1800"/>
                    </a:p>
                  </a:txBody>
                  <a:tcPr anchor="ctr"/>
                </a:tc>
                <a:tc>
                  <a:txBody>
                    <a:bodyPr/>
                    <a:lstStyle/>
                    <a:p>
                      <a:endParaRPr lang="en-US" sz="1800" dirty="0"/>
                    </a:p>
                  </a:txBody>
                  <a:tcPr anchor="ctr"/>
                </a:tc>
              </a:tr>
            </a:tbl>
          </a:graphicData>
        </a:graphic>
      </p:graphicFrame>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96139114"/>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20 Mind mapping</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MIND MAPPING</a:t>
            </a: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9627934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0" name="Picture 2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088" y="1235075"/>
            <a:ext cx="2290762" cy="814387"/>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914400"/>
            <a:ext cx="1644650" cy="852487"/>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638" y="228600"/>
            <a:ext cx="1816100" cy="1538287"/>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388" y="1506537"/>
            <a:ext cx="979487" cy="70802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588" y="1933575"/>
            <a:ext cx="3808412" cy="1798637"/>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0" y="4379912"/>
            <a:ext cx="1727200" cy="863600"/>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938" y="3576637"/>
            <a:ext cx="1566862" cy="42068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363" y="3155950"/>
            <a:ext cx="1201737" cy="536575"/>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 y="3449637"/>
            <a:ext cx="8032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422650"/>
            <a:ext cx="4576763" cy="1128712"/>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5588" y="5127625"/>
            <a:ext cx="1555750" cy="598487"/>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95588" y="4867275"/>
            <a:ext cx="2241550" cy="36512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95588" y="5105400"/>
            <a:ext cx="2762250" cy="293687"/>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11450" y="3438525"/>
            <a:ext cx="1865313" cy="187642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68925" y="4589462"/>
            <a:ext cx="1339850" cy="49212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30988" y="4578350"/>
            <a:ext cx="1687512" cy="37147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26225" y="4291012"/>
            <a:ext cx="1355725" cy="404813"/>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97650" y="3638550"/>
            <a:ext cx="935038" cy="106203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29113" y="3438525"/>
            <a:ext cx="2463800" cy="133985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85000" y="2033587"/>
            <a:ext cx="2152650" cy="132238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29263" y="1279525"/>
            <a:ext cx="1704975" cy="135572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29113" y="2354262"/>
            <a:ext cx="2938462" cy="13779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87738" y="2832893"/>
            <a:ext cx="2056045" cy="141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578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righ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2"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righ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2"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righ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8"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wipe(left)">
                                      <p:cBhvr>
                                        <p:cTn id="117" dur="500"/>
                                        <p:tgtEl>
                                          <p:spTgt spid="21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MCj02418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38" y="1341438"/>
            <a:ext cx="11906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5" descr="MCj016095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3068638"/>
            <a:ext cx="1779587"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6" descr="MCj0120929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0338" y="4581525"/>
            <a:ext cx="223202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Oval 7"/>
          <p:cNvSpPr>
            <a:spLocks noChangeArrowheads="1"/>
          </p:cNvSpPr>
          <p:nvPr/>
        </p:nvSpPr>
        <p:spPr bwMode="auto">
          <a:xfrm rot="-407478">
            <a:off x="2555875" y="2708275"/>
            <a:ext cx="4103688" cy="1150938"/>
          </a:xfrm>
          <a:prstGeom prst="ellipse">
            <a:avLst/>
          </a:prstGeom>
          <a:solidFill>
            <a:schemeClr val="bg1"/>
          </a:solidFill>
          <a:ln w="9525">
            <a:solidFill>
              <a:schemeClr val="tx1"/>
            </a:solidFill>
            <a:round/>
            <a:headEnd/>
            <a:tailEnd/>
          </a:ln>
        </p:spPr>
        <p:txBody>
          <a:bodyPr wrap="none" anchor="ctr"/>
          <a:lstStyle/>
          <a:p>
            <a:endParaRPr lang="en-US">
              <a:cs typeface="Arial" pitchFamily="34" charset="0"/>
            </a:endParaRPr>
          </a:p>
        </p:txBody>
      </p:sp>
      <p:sp>
        <p:nvSpPr>
          <p:cNvPr id="53254" name="WordArt 8"/>
          <p:cNvSpPr>
            <a:spLocks noChangeArrowheads="1" noChangeShapeType="1" noTextEdit="1"/>
          </p:cNvSpPr>
          <p:nvPr/>
        </p:nvSpPr>
        <p:spPr bwMode="auto">
          <a:xfrm>
            <a:off x="3348038" y="2565400"/>
            <a:ext cx="2533650" cy="1285875"/>
          </a:xfrm>
          <a:prstGeom prst="rect">
            <a:avLst/>
          </a:prstGeom>
        </p:spPr>
        <p:txBody>
          <a:bodyPr wrap="none" fromWordArt="1">
            <a:prstTxWarp prst="textSlantUp">
              <a:avLst>
                <a:gd name="adj" fmla="val 32056"/>
              </a:avLst>
            </a:prstTxWarp>
          </a:bodyPr>
          <a:lstStyle/>
          <a:p>
            <a:pPr algn="ctr"/>
            <a:r>
              <a:rPr lang="en-GB" sz="3600" kern="10">
                <a:ln w="9525">
                  <a:solidFill>
                    <a:srgbClr val="CC99FF"/>
                  </a:solidFill>
                  <a:round/>
                  <a:headEnd/>
                  <a:tailEnd/>
                </a:ln>
                <a:effectLst>
                  <a:outerShdw dist="53882" dir="2700000" algn="ctr" rotWithShape="0">
                    <a:srgbClr val="9999FF">
                      <a:alpha val="79999"/>
                    </a:srgbClr>
                  </a:outerShdw>
                </a:effectLst>
                <a:latin typeface="Impact"/>
              </a:rPr>
              <a:t>El Balonmano</a:t>
            </a:r>
          </a:p>
        </p:txBody>
      </p:sp>
      <p:sp>
        <p:nvSpPr>
          <p:cNvPr id="53255" name="Line 9"/>
          <p:cNvSpPr>
            <a:spLocks noChangeShapeType="1"/>
          </p:cNvSpPr>
          <p:nvPr/>
        </p:nvSpPr>
        <p:spPr bwMode="auto">
          <a:xfrm flipV="1">
            <a:off x="5364163" y="1341438"/>
            <a:ext cx="792162"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56" name="Text Box 10"/>
          <p:cNvSpPr txBox="1">
            <a:spLocks noChangeArrowheads="1"/>
          </p:cNvSpPr>
          <p:nvPr/>
        </p:nvSpPr>
        <p:spPr bwMode="auto">
          <a:xfrm>
            <a:off x="6084888" y="404813"/>
            <a:ext cx="23764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solidFill>
                  <a:srgbClr val="FF0000"/>
                </a:solidFill>
                <a:cs typeface="Arial" pitchFamily="34" charset="0"/>
              </a:rPr>
              <a:t>Se juega </a:t>
            </a:r>
            <a:r>
              <a:rPr lang="en-GB">
                <a:cs typeface="Arial" pitchFamily="34" charset="0"/>
              </a:rPr>
              <a:t>en una cancha del balonmano, que tiene 20 de 40 metros.</a:t>
            </a:r>
          </a:p>
        </p:txBody>
      </p:sp>
      <p:sp>
        <p:nvSpPr>
          <p:cNvPr id="53257" name="Line 11"/>
          <p:cNvSpPr>
            <a:spLocks noChangeShapeType="1"/>
          </p:cNvSpPr>
          <p:nvPr/>
        </p:nvSpPr>
        <p:spPr bwMode="auto">
          <a:xfrm flipV="1">
            <a:off x="5003800" y="3716338"/>
            <a:ext cx="503238" cy="136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58" name="Text Box 12"/>
          <p:cNvSpPr txBox="1">
            <a:spLocks noChangeArrowheads="1"/>
          </p:cNvSpPr>
          <p:nvPr/>
        </p:nvSpPr>
        <p:spPr bwMode="auto">
          <a:xfrm>
            <a:off x="4500563" y="5013325"/>
            <a:ext cx="1655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cs typeface="Arial" pitchFamily="34" charset="0"/>
              </a:rPr>
              <a:t>Tiene mucho en común con el balon</a:t>
            </a:r>
            <a:r>
              <a:rPr lang="en-GB">
                <a:solidFill>
                  <a:srgbClr val="FF0000"/>
                </a:solidFill>
                <a:cs typeface="Arial" pitchFamily="34" charset="0"/>
              </a:rPr>
              <a:t>cesto </a:t>
            </a:r>
            <a:r>
              <a:rPr lang="en-GB">
                <a:cs typeface="Arial" pitchFamily="34" charset="0"/>
              </a:rPr>
              <a:t>y el fútbol.</a:t>
            </a:r>
          </a:p>
        </p:txBody>
      </p:sp>
      <p:sp>
        <p:nvSpPr>
          <p:cNvPr id="53259" name="Line 13"/>
          <p:cNvSpPr>
            <a:spLocks noChangeShapeType="1"/>
          </p:cNvSpPr>
          <p:nvPr/>
        </p:nvSpPr>
        <p:spPr bwMode="auto">
          <a:xfrm>
            <a:off x="6516688" y="3284538"/>
            <a:ext cx="863600" cy="1296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60" name="Text Box 14"/>
          <p:cNvSpPr txBox="1">
            <a:spLocks noChangeArrowheads="1"/>
          </p:cNvSpPr>
          <p:nvPr/>
        </p:nvSpPr>
        <p:spPr bwMode="auto">
          <a:xfrm>
            <a:off x="6300788" y="4508500"/>
            <a:ext cx="26638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cs typeface="Arial" pitchFamily="34" charset="0"/>
              </a:rPr>
              <a:t>Hay dos tiempos </a:t>
            </a:r>
            <a:r>
              <a:rPr lang="en-GB">
                <a:solidFill>
                  <a:srgbClr val="FF0000"/>
                </a:solidFill>
                <a:cs typeface="Arial" pitchFamily="34" charset="0"/>
              </a:rPr>
              <a:t>de</a:t>
            </a:r>
            <a:r>
              <a:rPr lang="en-GB">
                <a:cs typeface="Arial" pitchFamily="34" charset="0"/>
              </a:rPr>
              <a:t> 25-30 minutos cada </a:t>
            </a:r>
            <a:r>
              <a:rPr lang="en-GB">
                <a:solidFill>
                  <a:srgbClr val="FF0000"/>
                </a:solidFill>
                <a:cs typeface="Arial" pitchFamily="34" charset="0"/>
              </a:rPr>
              <a:t>uno</a:t>
            </a:r>
            <a:r>
              <a:rPr lang="en-GB">
                <a:cs typeface="Arial" pitchFamily="34" charset="0"/>
              </a:rPr>
              <a:t> durante un partido. Hay tambien un descanso de 10 minutos </a:t>
            </a:r>
            <a:r>
              <a:rPr lang="en-GB">
                <a:solidFill>
                  <a:srgbClr val="FF0000"/>
                </a:solidFill>
                <a:cs typeface="Arial" pitchFamily="34" charset="0"/>
              </a:rPr>
              <a:t>a mediados del partido</a:t>
            </a:r>
            <a:r>
              <a:rPr lang="en-GB">
                <a:cs typeface="Arial" pitchFamily="34" charset="0"/>
              </a:rPr>
              <a:t>.</a:t>
            </a:r>
          </a:p>
        </p:txBody>
      </p:sp>
      <p:sp>
        <p:nvSpPr>
          <p:cNvPr id="53261" name="Line 15"/>
          <p:cNvSpPr>
            <a:spLocks noChangeShapeType="1"/>
          </p:cNvSpPr>
          <p:nvPr/>
        </p:nvSpPr>
        <p:spPr bwMode="auto">
          <a:xfrm flipH="1">
            <a:off x="1692275" y="3716338"/>
            <a:ext cx="1079500" cy="1225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62" name="Text Box 16"/>
          <p:cNvSpPr txBox="1">
            <a:spLocks noChangeArrowheads="1"/>
          </p:cNvSpPr>
          <p:nvPr/>
        </p:nvSpPr>
        <p:spPr bwMode="auto">
          <a:xfrm>
            <a:off x="250825" y="5013325"/>
            <a:ext cx="29527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solidFill>
                  <a:srgbClr val="FF0000"/>
                </a:solidFill>
                <a:cs typeface="Arial" pitchFamily="34" charset="0"/>
              </a:rPr>
              <a:t>Hay</a:t>
            </a:r>
            <a:r>
              <a:rPr lang="en-GB">
                <a:cs typeface="Arial" pitchFamily="34" charset="0"/>
              </a:rPr>
              <a:t> una área de 6 metros </a:t>
            </a:r>
            <a:r>
              <a:rPr lang="en-GB">
                <a:solidFill>
                  <a:srgbClr val="FF0000"/>
                </a:solidFill>
                <a:cs typeface="Arial" pitchFamily="34" charset="0"/>
              </a:rPr>
              <a:t>delante de </a:t>
            </a:r>
            <a:r>
              <a:rPr lang="en-GB">
                <a:cs typeface="Arial" pitchFamily="34" charset="0"/>
              </a:rPr>
              <a:t>cada portería que todos los jugardores </a:t>
            </a:r>
            <a:r>
              <a:rPr lang="en-GB">
                <a:solidFill>
                  <a:srgbClr val="FF0000"/>
                </a:solidFill>
                <a:cs typeface="Arial" pitchFamily="34" charset="0"/>
              </a:rPr>
              <a:t>sino</a:t>
            </a:r>
            <a:r>
              <a:rPr lang="en-GB">
                <a:cs typeface="Arial" pitchFamily="34" charset="0"/>
              </a:rPr>
              <a:t> el portero no </a:t>
            </a:r>
            <a:r>
              <a:rPr lang="en-GB">
                <a:solidFill>
                  <a:srgbClr val="FF0000"/>
                </a:solidFill>
                <a:cs typeface="Arial" pitchFamily="34" charset="0"/>
              </a:rPr>
              <a:t>deben pisar.</a:t>
            </a:r>
          </a:p>
        </p:txBody>
      </p:sp>
      <p:sp>
        <p:nvSpPr>
          <p:cNvPr id="53263" name="Line 17"/>
          <p:cNvSpPr>
            <a:spLocks noChangeShapeType="1"/>
          </p:cNvSpPr>
          <p:nvPr/>
        </p:nvSpPr>
        <p:spPr bwMode="auto">
          <a:xfrm flipH="1" flipV="1">
            <a:off x="3995738" y="1412875"/>
            <a:ext cx="43180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64" name="Text Box 18"/>
          <p:cNvSpPr txBox="1">
            <a:spLocks noChangeArrowheads="1"/>
          </p:cNvSpPr>
          <p:nvPr/>
        </p:nvSpPr>
        <p:spPr bwMode="auto">
          <a:xfrm>
            <a:off x="2843213" y="438150"/>
            <a:ext cx="3095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cs typeface="Arial" pitchFamily="34" charset="0"/>
              </a:rPr>
              <a:t>Cada equipo tiene dos laterales, dos extremos, un centro, un pivote y un portero.</a:t>
            </a:r>
          </a:p>
        </p:txBody>
      </p:sp>
      <p:sp>
        <p:nvSpPr>
          <p:cNvPr id="53265" name="Text Box 19"/>
          <p:cNvSpPr txBox="1">
            <a:spLocks noChangeArrowheads="1"/>
          </p:cNvSpPr>
          <p:nvPr/>
        </p:nvSpPr>
        <p:spPr bwMode="auto">
          <a:xfrm>
            <a:off x="468313" y="765175"/>
            <a:ext cx="194310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cs typeface="Arial" pitchFamily="34" charset="0"/>
              </a:rPr>
              <a:t>El </a:t>
            </a:r>
            <a:r>
              <a:rPr lang="en-GB">
                <a:solidFill>
                  <a:srgbClr val="FF0000"/>
                </a:solidFill>
                <a:cs typeface="Arial" pitchFamily="34" charset="0"/>
              </a:rPr>
              <a:t>objetivo</a:t>
            </a:r>
            <a:r>
              <a:rPr lang="en-GB">
                <a:cs typeface="Arial" pitchFamily="34" charset="0"/>
              </a:rPr>
              <a:t> es meter goles en la portería contraría, pero </a:t>
            </a:r>
            <a:r>
              <a:rPr lang="en-GB">
                <a:solidFill>
                  <a:srgbClr val="FF0000"/>
                </a:solidFill>
                <a:cs typeface="Arial" pitchFamily="34" charset="0"/>
              </a:rPr>
              <a:t>se necesita </a:t>
            </a:r>
            <a:r>
              <a:rPr lang="en-GB">
                <a:cs typeface="Arial" pitchFamily="34" charset="0"/>
              </a:rPr>
              <a:t>también  defender la portería propia.</a:t>
            </a:r>
          </a:p>
        </p:txBody>
      </p:sp>
      <p:sp>
        <p:nvSpPr>
          <p:cNvPr id="53266" name="Line 20"/>
          <p:cNvSpPr>
            <a:spLocks noChangeShapeType="1"/>
          </p:cNvSpPr>
          <p:nvPr/>
        </p:nvSpPr>
        <p:spPr bwMode="auto">
          <a:xfrm flipH="1" flipV="1">
            <a:off x="2051050" y="2781300"/>
            <a:ext cx="7207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67" name="WordArt 21"/>
          <p:cNvSpPr>
            <a:spLocks noChangeArrowheads="1" noChangeShapeType="1" noTextEdit="1"/>
          </p:cNvSpPr>
          <p:nvPr/>
        </p:nvSpPr>
        <p:spPr bwMode="auto">
          <a:xfrm>
            <a:off x="6551613" y="6524625"/>
            <a:ext cx="2484437" cy="223838"/>
          </a:xfrm>
          <a:prstGeom prst="rect">
            <a:avLst/>
          </a:prstGeom>
        </p:spPr>
        <p:txBody>
          <a:bodyPr wrap="none" fromWordArt="1">
            <a:prstTxWarp prst="textSlantUp">
              <a:avLst>
                <a:gd name="adj" fmla="val 0"/>
              </a:avLst>
            </a:prstTxWarp>
          </a:bodyPr>
          <a:lstStyle/>
          <a:p>
            <a:pPr algn="ctr"/>
            <a:r>
              <a:rPr lang="en-GB" sz="3600" kern="10">
                <a:ln w="9525">
                  <a:solidFill>
                    <a:srgbClr val="000000"/>
                  </a:solidFill>
                  <a:round/>
                  <a:headEnd/>
                  <a:tailEnd/>
                </a:ln>
                <a:solidFill>
                  <a:srgbClr val="000000"/>
                </a:solidFill>
                <a:latin typeface="Arial Black"/>
              </a:rPr>
              <a:t>Danny McNamee 10T</a:t>
            </a:r>
          </a:p>
        </p:txBody>
      </p:sp>
      <p:pic>
        <p:nvPicPr>
          <p:cNvPr id="53268" name="Picture 22" descr="MCBD20225_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5825" y="2205038"/>
            <a:ext cx="15398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0"/>
          <p:cNvSpPr/>
          <p:nvPr/>
        </p:nvSpPr>
        <p:spPr>
          <a:xfrm>
            <a:off x="5857875" y="1857375"/>
            <a:ext cx="1643063" cy="857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6000" b="1">
                <a:solidFill>
                  <a:srgbClr val="FFFFFF"/>
                </a:solidFill>
              </a:rPr>
              <a:t>KS4</a:t>
            </a:r>
            <a:endParaRPr lang="en-US" sz="6000" b="1">
              <a:solidFill>
                <a:srgbClr val="FFFFFF"/>
              </a:solidFill>
            </a:endParaRPr>
          </a:p>
        </p:txBody>
      </p:sp>
    </p:spTree>
    <p:extLst>
      <p:ext uri="{BB962C8B-B14F-4D97-AF65-F5344CB8AC3E}">
        <p14:creationId xmlns:p14="http://schemas.microsoft.com/office/powerpoint/2010/main" val="2756214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2706023"/>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21 Speaking lines / Speed dating</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SPEAKING LINES/SPEED DATING</a:t>
            </a:r>
            <a:endParaRPr lang="en-US" dirty="0"/>
          </a:p>
        </p:txBody>
      </p:sp>
      <p:pic>
        <p:nvPicPr>
          <p:cNvPr id="6" name="Picture 3" descr="c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712" y="4509120"/>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429817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71450"/>
            <a:ext cx="8229600" cy="1143000"/>
          </a:xfrm>
        </p:spPr>
        <p:txBody>
          <a:bodyPr/>
          <a:lstStyle/>
          <a:p>
            <a:r>
              <a:rPr lang="en-GB" u="sng" smtClean="0"/>
              <a:t>Buenas vacaciones</a:t>
            </a:r>
          </a:p>
        </p:txBody>
      </p:sp>
      <p:sp>
        <p:nvSpPr>
          <p:cNvPr id="72707" name="Rectangle 3"/>
          <p:cNvSpPr>
            <a:spLocks noGrp="1" noChangeArrowheads="1"/>
          </p:cNvSpPr>
          <p:nvPr>
            <p:ph type="body" sz="half" idx="1"/>
          </p:nvPr>
        </p:nvSpPr>
        <p:spPr>
          <a:xfrm>
            <a:off x="468313" y="981075"/>
            <a:ext cx="4038600" cy="2376488"/>
          </a:xfrm>
          <a:noFill/>
          <a:ln>
            <a:solidFill>
              <a:schemeClr val="tx1"/>
            </a:solidFill>
            <a:miter lim="800000"/>
            <a:headEnd/>
            <a:tailEnd/>
          </a:ln>
        </p:spPr>
        <p:txBody>
          <a:bodyPr/>
          <a:lstStyle/>
          <a:p>
            <a:pPr marL="457200" indent="-457200">
              <a:buFontTx/>
              <a:buNone/>
            </a:pPr>
            <a:r>
              <a:rPr lang="en-GB" sz="1800" u="sng" smtClean="0"/>
              <a:t>Be prepared to answer questions about:</a:t>
            </a:r>
          </a:p>
          <a:p>
            <a:pPr marL="457200" indent="-457200"/>
            <a:r>
              <a:rPr lang="en-GB" sz="2400" smtClean="0"/>
              <a:t>where you went on hoilday</a:t>
            </a:r>
          </a:p>
          <a:p>
            <a:pPr marL="457200" indent="-457200"/>
            <a:r>
              <a:rPr lang="en-GB" sz="2400" smtClean="0"/>
              <a:t>how long you spent there</a:t>
            </a:r>
          </a:p>
          <a:p>
            <a:pPr marL="457200" indent="-457200"/>
            <a:r>
              <a:rPr lang="en-GB" sz="2400" smtClean="0"/>
              <a:t>what the hotel was like</a:t>
            </a:r>
          </a:p>
          <a:p>
            <a:pPr marL="457200" indent="-457200"/>
            <a:r>
              <a:rPr lang="en-GB" sz="2400" smtClean="0"/>
              <a:t>what the weather was like</a:t>
            </a:r>
          </a:p>
        </p:txBody>
      </p:sp>
      <p:sp>
        <p:nvSpPr>
          <p:cNvPr id="72708" name="Rectangle 5"/>
          <p:cNvSpPr>
            <a:spLocks noChangeArrowheads="1"/>
          </p:cNvSpPr>
          <p:nvPr/>
        </p:nvSpPr>
        <p:spPr bwMode="auto">
          <a:xfrm>
            <a:off x="468313" y="3500438"/>
            <a:ext cx="4038600" cy="3024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457200" indent="-457200">
              <a:lnSpc>
                <a:spcPct val="80000"/>
              </a:lnSpc>
              <a:spcBef>
                <a:spcPct val="20000"/>
              </a:spcBef>
            </a:pPr>
            <a:r>
              <a:rPr lang="en-GB" sz="1600" u="sng">
                <a:latin typeface="Calibri" pitchFamily="34" charset="0"/>
              </a:rPr>
              <a:t>Ask your partner these questions:</a:t>
            </a:r>
          </a:p>
          <a:p>
            <a:pPr marL="457200" indent="-457200">
              <a:lnSpc>
                <a:spcPct val="80000"/>
              </a:lnSpc>
              <a:spcBef>
                <a:spcPct val="20000"/>
              </a:spcBef>
              <a:buFontTx/>
              <a:buChar char="•"/>
            </a:pPr>
            <a:r>
              <a:rPr lang="en-GB" sz="2400">
                <a:latin typeface="Calibri" pitchFamily="34" charset="0"/>
              </a:rPr>
              <a:t>¿Cuándo fuiste de vacaciones?</a:t>
            </a:r>
          </a:p>
          <a:p>
            <a:pPr marL="457200" indent="-457200">
              <a:lnSpc>
                <a:spcPct val="80000"/>
              </a:lnSpc>
              <a:spcBef>
                <a:spcPct val="20000"/>
              </a:spcBef>
              <a:buFontTx/>
              <a:buChar char="•"/>
            </a:pPr>
            <a:r>
              <a:rPr lang="en-GB" sz="2400">
                <a:latin typeface="Calibri" pitchFamily="34" charset="0"/>
              </a:rPr>
              <a:t>¿Dónde te alojaste?</a:t>
            </a:r>
          </a:p>
          <a:p>
            <a:pPr marL="457200" indent="-457200">
              <a:lnSpc>
                <a:spcPct val="80000"/>
              </a:lnSpc>
              <a:spcBef>
                <a:spcPct val="20000"/>
              </a:spcBef>
              <a:buFontTx/>
              <a:buChar char="•"/>
            </a:pPr>
            <a:r>
              <a:rPr lang="en-GB" sz="2400">
                <a:latin typeface="Calibri" pitchFamily="34" charset="0"/>
              </a:rPr>
              <a:t>¿Qué había en el hotel?</a:t>
            </a:r>
          </a:p>
          <a:p>
            <a:pPr marL="457200" indent="-457200">
              <a:lnSpc>
                <a:spcPct val="80000"/>
              </a:lnSpc>
              <a:spcBef>
                <a:spcPct val="20000"/>
              </a:spcBef>
              <a:buFontTx/>
              <a:buChar char="•"/>
            </a:pPr>
            <a:r>
              <a:rPr lang="en-GB" sz="2400">
                <a:latin typeface="Calibri" pitchFamily="34" charset="0"/>
              </a:rPr>
              <a:t>¿Qué hiciste?</a:t>
            </a:r>
          </a:p>
          <a:p>
            <a:pPr marL="457200" indent="-457200">
              <a:lnSpc>
                <a:spcPct val="80000"/>
              </a:lnSpc>
              <a:spcBef>
                <a:spcPct val="20000"/>
              </a:spcBef>
              <a:buFontTx/>
              <a:buChar char="•"/>
            </a:pPr>
            <a:r>
              <a:rPr lang="en-GB" sz="2400">
                <a:latin typeface="Calibri" pitchFamily="34" charset="0"/>
              </a:rPr>
              <a:t>! ¿Adónde te gustaría ir en tus próximas vacaciones?</a:t>
            </a:r>
          </a:p>
        </p:txBody>
      </p:sp>
      <p:sp>
        <p:nvSpPr>
          <p:cNvPr id="72709" name="Rectangle 7"/>
          <p:cNvSpPr>
            <a:spLocks noChangeArrowheads="1"/>
          </p:cNvSpPr>
          <p:nvPr/>
        </p:nvSpPr>
        <p:spPr bwMode="auto">
          <a:xfrm>
            <a:off x="5000625" y="981075"/>
            <a:ext cx="3929063" cy="2376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457200" indent="-457200">
              <a:lnSpc>
                <a:spcPct val="90000"/>
              </a:lnSpc>
              <a:spcBef>
                <a:spcPct val="20000"/>
              </a:spcBef>
            </a:pPr>
            <a:r>
              <a:rPr lang="en-GB" u="sng">
                <a:latin typeface="Calibri" pitchFamily="34" charset="0"/>
              </a:rPr>
              <a:t>Be prepared to answer questions about:</a:t>
            </a:r>
          </a:p>
          <a:p>
            <a:pPr marL="457200" indent="-457200">
              <a:lnSpc>
                <a:spcPct val="90000"/>
              </a:lnSpc>
              <a:spcBef>
                <a:spcPct val="20000"/>
              </a:spcBef>
              <a:buFontTx/>
              <a:buChar char="•"/>
            </a:pPr>
            <a:r>
              <a:rPr lang="en-GB" sz="2400">
                <a:latin typeface="Calibri" pitchFamily="34" charset="0"/>
              </a:rPr>
              <a:t>when you went on holiday</a:t>
            </a:r>
          </a:p>
          <a:p>
            <a:pPr marL="457200" indent="-457200">
              <a:lnSpc>
                <a:spcPct val="90000"/>
              </a:lnSpc>
              <a:spcBef>
                <a:spcPct val="20000"/>
              </a:spcBef>
              <a:buFontTx/>
              <a:buChar char="•"/>
            </a:pPr>
            <a:r>
              <a:rPr lang="en-GB" sz="2400">
                <a:latin typeface="Calibri" pitchFamily="34" charset="0"/>
              </a:rPr>
              <a:t>where you stayed</a:t>
            </a:r>
          </a:p>
          <a:p>
            <a:pPr marL="457200" indent="-457200">
              <a:lnSpc>
                <a:spcPct val="90000"/>
              </a:lnSpc>
              <a:spcBef>
                <a:spcPct val="20000"/>
              </a:spcBef>
              <a:buFontTx/>
              <a:buChar char="•"/>
            </a:pPr>
            <a:r>
              <a:rPr lang="en-GB" sz="2400">
                <a:latin typeface="Calibri" pitchFamily="34" charset="0"/>
              </a:rPr>
              <a:t>what there was in the hotel</a:t>
            </a:r>
          </a:p>
          <a:p>
            <a:pPr marL="457200" indent="-457200">
              <a:lnSpc>
                <a:spcPct val="90000"/>
              </a:lnSpc>
              <a:spcBef>
                <a:spcPct val="20000"/>
              </a:spcBef>
              <a:buFontTx/>
              <a:buChar char="•"/>
            </a:pPr>
            <a:r>
              <a:rPr lang="en-GB" sz="2400">
                <a:latin typeface="Calibri" pitchFamily="34" charset="0"/>
              </a:rPr>
              <a:t>what you did</a:t>
            </a:r>
          </a:p>
        </p:txBody>
      </p:sp>
      <p:sp>
        <p:nvSpPr>
          <p:cNvPr id="72710" name="Rectangle 8"/>
          <p:cNvSpPr>
            <a:spLocks noChangeArrowheads="1"/>
          </p:cNvSpPr>
          <p:nvPr/>
        </p:nvSpPr>
        <p:spPr bwMode="auto">
          <a:xfrm>
            <a:off x="5000625" y="3500438"/>
            <a:ext cx="3929063" cy="3095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457200" indent="-457200">
              <a:lnSpc>
                <a:spcPct val="80000"/>
              </a:lnSpc>
              <a:spcBef>
                <a:spcPct val="20000"/>
              </a:spcBef>
            </a:pPr>
            <a:r>
              <a:rPr lang="en-GB" sz="1600" u="sng">
                <a:latin typeface="Calibri" pitchFamily="34" charset="0"/>
              </a:rPr>
              <a:t>Ask your partner these questions:</a:t>
            </a:r>
          </a:p>
          <a:p>
            <a:pPr marL="457200" indent="-457200">
              <a:lnSpc>
                <a:spcPct val="80000"/>
              </a:lnSpc>
              <a:spcBef>
                <a:spcPct val="20000"/>
              </a:spcBef>
              <a:buFontTx/>
              <a:buChar char="•"/>
            </a:pPr>
            <a:r>
              <a:rPr lang="en-GB" sz="2300">
                <a:latin typeface="Calibri" pitchFamily="34" charset="0"/>
              </a:rPr>
              <a:t>¿Adónde fuiste de vacaciones?</a:t>
            </a:r>
          </a:p>
          <a:p>
            <a:pPr marL="457200" indent="-457200">
              <a:lnSpc>
                <a:spcPct val="80000"/>
              </a:lnSpc>
              <a:spcBef>
                <a:spcPct val="20000"/>
              </a:spcBef>
              <a:buFontTx/>
              <a:buChar char="•"/>
            </a:pPr>
            <a:r>
              <a:rPr lang="en-GB" sz="2300">
                <a:latin typeface="Calibri" pitchFamily="34" charset="0"/>
              </a:rPr>
              <a:t>¿Cuánto tiempo pasaste allí?</a:t>
            </a:r>
          </a:p>
          <a:p>
            <a:pPr marL="457200" indent="-457200">
              <a:lnSpc>
                <a:spcPct val="80000"/>
              </a:lnSpc>
              <a:spcBef>
                <a:spcPct val="20000"/>
              </a:spcBef>
              <a:buFontTx/>
              <a:buChar char="•"/>
            </a:pPr>
            <a:r>
              <a:rPr lang="en-GB" sz="2300">
                <a:latin typeface="Calibri" pitchFamily="34" charset="0"/>
              </a:rPr>
              <a:t>¿Cómo era el hotel?</a:t>
            </a:r>
          </a:p>
          <a:p>
            <a:pPr marL="457200" indent="-457200">
              <a:lnSpc>
                <a:spcPct val="80000"/>
              </a:lnSpc>
              <a:spcBef>
                <a:spcPct val="20000"/>
              </a:spcBef>
              <a:buFontTx/>
              <a:buChar char="•"/>
            </a:pPr>
            <a:r>
              <a:rPr lang="en-GB" sz="2300">
                <a:latin typeface="Calibri" pitchFamily="34" charset="0"/>
              </a:rPr>
              <a:t>¿Qué tiempo hizo?</a:t>
            </a:r>
          </a:p>
          <a:p>
            <a:pPr marL="457200" indent="-457200">
              <a:lnSpc>
                <a:spcPct val="80000"/>
              </a:lnSpc>
              <a:spcBef>
                <a:spcPct val="20000"/>
              </a:spcBef>
              <a:buFontTx/>
              <a:buChar char="•"/>
            </a:pPr>
            <a:r>
              <a:rPr lang="en-GB" sz="2300">
                <a:latin typeface="Calibri" pitchFamily="34" charset="0"/>
              </a:rPr>
              <a:t>! ¿Adónde vas a ir en tus próximas vacaciones?</a:t>
            </a:r>
          </a:p>
        </p:txBody>
      </p:sp>
      <p:sp>
        <p:nvSpPr>
          <p:cNvPr id="72711" name="WordArt 9"/>
          <p:cNvSpPr>
            <a:spLocks noChangeArrowheads="1" noChangeShapeType="1" noTextEdit="1"/>
          </p:cNvSpPr>
          <p:nvPr/>
        </p:nvSpPr>
        <p:spPr bwMode="auto">
          <a:xfrm>
            <a:off x="0" y="981075"/>
            <a:ext cx="392113" cy="584200"/>
          </a:xfrm>
          <a:prstGeom prst="rect">
            <a:avLst/>
          </a:prstGeom>
        </p:spPr>
        <p:txBody>
          <a:bodyPr wrap="none" fromWordArt="1">
            <a:prstTxWarp prst="textSlantUp">
              <a:avLst>
                <a:gd name="adj" fmla="val 0"/>
              </a:avLst>
            </a:prstTxWarp>
          </a:bodyPr>
          <a:lstStyle/>
          <a:p>
            <a:pPr algn="ctr"/>
            <a:r>
              <a:rPr lang="en-GB" sz="3600" kern="10">
                <a:ln w="9525">
                  <a:solidFill>
                    <a:srgbClr val="000000"/>
                  </a:solidFill>
                  <a:round/>
                  <a:headEnd/>
                  <a:tailEnd/>
                </a:ln>
                <a:solidFill>
                  <a:srgbClr val="000000"/>
                </a:solidFill>
                <a:latin typeface="Arial Black"/>
              </a:rPr>
              <a:t>A</a:t>
            </a:r>
          </a:p>
        </p:txBody>
      </p:sp>
      <p:sp>
        <p:nvSpPr>
          <p:cNvPr id="72712" name="WordArt 10"/>
          <p:cNvSpPr>
            <a:spLocks noChangeArrowheads="1" noChangeShapeType="1" noTextEdit="1"/>
          </p:cNvSpPr>
          <p:nvPr/>
        </p:nvSpPr>
        <p:spPr bwMode="auto">
          <a:xfrm>
            <a:off x="4572000" y="981075"/>
            <a:ext cx="392113" cy="584200"/>
          </a:xfrm>
          <a:prstGeom prst="rect">
            <a:avLst/>
          </a:prstGeom>
        </p:spPr>
        <p:txBody>
          <a:bodyPr wrap="none" fromWordArt="1">
            <a:prstTxWarp prst="textSlantUp">
              <a:avLst>
                <a:gd name="adj" fmla="val 0"/>
              </a:avLst>
            </a:prstTxWarp>
          </a:bodyPr>
          <a:lstStyle/>
          <a:p>
            <a:pPr algn="ctr"/>
            <a:r>
              <a:rPr lang="en-GB" sz="3600" kern="10">
                <a:ln w="9525">
                  <a:solidFill>
                    <a:srgbClr val="000000"/>
                  </a:solidFill>
                  <a:round/>
                  <a:headEnd/>
                  <a:tailEnd/>
                </a:ln>
                <a:solidFill>
                  <a:srgbClr val="000000"/>
                </a:solidFill>
                <a:latin typeface="Arial Black"/>
              </a:rPr>
              <a:t>B</a:t>
            </a:r>
          </a:p>
        </p:txBody>
      </p:sp>
      <p:sp>
        <p:nvSpPr>
          <p:cNvPr id="9" name="Rounded Rectangle 8"/>
          <p:cNvSpPr/>
          <p:nvPr/>
        </p:nvSpPr>
        <p:spPr>
          <a:xfrm>
            <a:off x="7643813" y="0"/>
            <a:ext cx="1500187" cy="71437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6000" b="1">
                <a:solidFill>
                  <a:srgbClr val="FFFFFF"/>
                </a:solidFill>
              </a:rPr>
              <a:t>KS4</a:t>
            </a:r>
            <a:endParaRPr lang="en-US" sz="6000" b="1">
              <a:solidFill>
                <a:srgbClr val="FFFFFF"/>
              </a:solidFill>
            </a:endParaRPr>
          </a:p>
        </p:txBody>
      </p:sp>
    </p:spTree>
    <p:extLst>
      <p:ext uri="{BB962C8B-B14F-4D97-AF65-F5344CB8AC3E}">
        <p14:creationId xmlns:p14="http://schemas.microsoft.com/office/powerpoint/2010/main" val="305451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GB" smtClean="0"/>
              <a:t>Unplanned speaking strategies</a:t>
            </a:r>
          </a:p>
        </p:txBody>
      </p:sp>
      <p:sp>
        <p:nvSpPr>
          <p:cNvPr id="73731" name="Rectangle 3"/>
          <p:cNvSpPr>
            <a:spLocks noGrp="1" noChangeArrowheads="1"/>
          </p:cNvSpPr>
          <p:nvPr>
            <p:ph type="body" idx="1"/>
          </p:nvPr>
        </p:nvSpPr>
        <p:spPr/>
        <p:txBody>
          <a:bodyPr/>
          <a:lstStyle/>
          <a:p>
            <a:r>
              <a:rPr lang="en-GB" smtClean="0"/>
              <a:t>Repeat back a couple of words of the question with raised intonation.</a:t>
            </a:r>
          </a:p>
          <a:p>
            <a:r>
              <a:rPr lang="en-GB" smtClean="0"/>
              <a:t>When you are beginning to run out of flow, ask a question! </a:t>
            </a:r>
          </a:p>
          <a:p>
            <a:r>
              <a:rPr lang="en-GB" smtClean="0"/>
              <a:t>Keep talking for as long as you can – it’s always easy to add in an example or an opinion.</a:t>
            </a:r>
          </a:p>
        </p:txBody>
      </p:sp>
    </p:spTree>
    <p:extLst>
      <p:ext uri="{BB962C8B-B14F-4D97-AF65-F5344CB8AC3E}">
        <p14:creationId xmlns:p14="http://schemas.microsoft.com/office/powerpoint/2010/main" val="86678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GB" u="sng" smtClean="0"/>
              <a:t>Speaking spontaneously</a:t>
            </a:r>
          </a:p>
        </p:txBody>
      </p:sp>
      <p:sp>
        <p:nvSpPr>
          <p:cNvPr id="74755" name="Rectangle 4"/>
          <p:cNvSpPr>
            <a:spLocks noGrp="1" noChangeArrowheads="1"/>
          </p:cNvSpPr>
          <p:nvPr>
            <p:ph type="body" sz="half" idx="1"/>
          </p:nvPr>
        </p:nvSpPr>
        <p:spPr>
          <a:xfrm>
            <a:off x="457200" y="1600200"/>
            <a:ext cx="4038600" cy="4924425"/>
          </a:xfrm>
          <a:noFill/>
          <a:ln>
            <a:solidFill>
              <a:schemeClr val="tx1"/>
            </a:solidFill>
            <a:miter lim="800000"/>
            <a:headEnd/>
            <a:tailEnd/>
          </a:ln>
        </p:spPr>
        <p:txBody>
          <a:bodyPr/>
          <a:lstStyle/>
          <a:p>
            <a:pPr>
              <a:lnSpc>
                <a:spcPct val="80000"/>
              </a:lnSpc>
              <a:buFontTx/>
              <a:buNone/>
            </a:pPr>
            <a:r>
              <a:rPr lang="en-GB" sz="2400" u="sng" smtClean="0">
                <a:solidFill>
                  <a:srgbClr val="000066"/>
                </a:solidFill>
              </a:rPr>
              <a:t>Content and response (/18)</a:t>
            </a:r>
          </a:p>
          <a:p>
            <a:pPr>
              <a:lnSpc>
                <a:spcPct val="80000"/>
              </a:lnSpc>
            </a:pPr>
            <a:endParaRPr lang="en-GB" sz="2400" smtClean="0">
              <a:solidFill>
                <a:srgbClr val="000066"/>
              </a:solidFill>
            </a:endParaRPr>
          </a:p>
          <a:p>
            <a:pPr>
              <a:lnSpc>
                <a:spcPct val="80000"/>
              </a:lnSpc>
            </a:pPr>
            <a:r>
              <a:rPr lang="en-GB" sz="2400" smtClean="0">
                <a:solidFill>
                  <a:srgbClr val="000066"/>
                </a:solidFill>
              </a:rPr>
              <a:t>Detailed and relevant</a:t>
            </a:r>
          </a:p>
          <a:p>
            <a:pPr>
              <a:lnSpc>
                <a:spcPct val="80000"/>
              </a:lnSpc>
            </a:pPr>
            <a:r>
              <a:rPr lang="en-GB" sz="2400" smtClean="0">
                <a:solidFill>
                  <a:srgbClr val="000066"/>
                </a:solidFill>
              </a:rPr>
              <a:t>Interacts (very) well</a:t>
            </a:r>
          </a:p>
          <a:p>
            <a:pPr>
              <a:lnSpc>
                <a:spcPct val="80000"/>
              </a:lnSpc>
            </a:pPr>
            <a:r>
              <a:rPr lang="en-GB" sz="2400" smtClean="0">
                <a:solidFill>
                  <a:srgbClr val="000066"/>
                </a:solidFill>
              </a:rPr>
              <a:t>Speaks confidently (and with spontaneity)</a:t>
            </a:r>
          </a:p>
          <a:p>
            <a:pPr>
              <a:lnSpc>
                <a:spcPct val="80000"/>
              </a:lnSpc>
            </a:pPr>
            <a:r>
              <a:rPr lang="en-GB" sz="2400" smtClean="0">
                <a:solidFill>
                  <a:srgbClr val="000066"/>
                </a:solidFill>
              </a:rPr>
              <a:t>(Frequently) takes initiative and develops elaborate responses</a:t>
            </a:r>
          </a:p>
          <a:p>
            <a:pPr>
              <a:lnSpc>
                <a:spcPct val="80000"/>
              </a:lnSpc>
            </a:pPr>
            <a:r>
              <a:rPr lang="en-GB" sz="2400" smtClean="0">
                <a:solidFill>
                  <a:srgbClr val="000066"/>
                </a:solidFill>
              </a:rPr>
              <a:t>(very) little (/no) hesitation</a:t>
            </a:r>
          </a:p>
          <a:p>
            <a:pPr>
              <a:lnSpc>
                <a:spcPct val="80000"/>
              </a:lnSpc>
            </a:pPr>
            <a:r>
              <a:rPr lang="en-GB" sz="2400" smtClean="0">
                <a:solidFill>
                  <a:srgbClr val="000066"/>
                </a:solidFill>
              </a:rPr>
              <a:t>Able to deal with unpredictable elements (without difficulty)</a:t>
            </a:r>
          </a:p>
        </p:txBody>
      </p:sp>
      <p:sp>
        <p:nvSpPr>
          <p:cNvPr id="74756" name="Rectangle 5"/>
          <p:cNvSpPr>
            <a:spLocks noGrp="1" noChangeArrowheads="1"/>
          </p:cNvSpPr>
          <p:nvPr>
            <p:ph type="body" sz="half" idx="2"/>
          </p:nvPr>
        </p:nvSpPr>
        <p:spPr>
          <a:xfrm>
            <a:off x="4648200" y="1600200"/>
            <a:ext cx="4038600" cy="2405063"/>
          </a:xfrm>
          <a:noFill/>
          <a:ln>
            <a:solidFill>
              <a:schemeClr val="tx1"/>
            </a:solidFill>
            <a:miter lim="800000"/>
            <a:headEnd/>
            <a:tailEnd/>
          </a:ln>
        </p:spPr>
        <p:txBody>
          <a:bodyPr/>
          <a:lstStyle/>
          <a:p>
            <a:pPr>
              <a:lnSpc>
                <a:spcPct val="80000"/>
              </a:lnSpc>
              <a:buFontTx/>
              <a:buNone/>
            </a:pPr>
            <a:r>
              <a:rPr lang="en-GB" sz="2400" u="sng" smtClean="0">
                <a:solidFill>
                  <a:srgbClr val="000066"/>
                </a:solidFill>
              </a:rPr>
              <a:t>Range of language (/6)</a:t>
            </a:r>
          </a:p>
          <a:p>
            <a:pPr>
              <a:lnSpc>
                <a:spcPct val="80000"/>
              </a:lnSpc>
            </a:pPr>
            <a:r>
              <a:rPr lang="en-GB" sz="2400" smtClean="0">
                <a:solidFill>
                  <a:srgbClr val="000066"/>
                </a:solidFill>
              </a:rPr>
              <a:t>Range of vocabulary and structures (some complex structures)</a:t>
            </a:r>
          </a:p>
          <a:p>
            <a:pPr>
              <a:lnSpc>
                <a:spcPct val="80000"/>
              </a:lnSpc>
            </a:pPr>
            <a:r>
              <a:rPr lang="en-GB" sz="2400" smtClean="0">
                <a:solidFill>
                  <a:srgbClr val="000066"/>
                </a:solidFill>
              </a:rPr>
              <a:t>Unambiguous tenses (consistently competent)</a:t>
            </a:r>
          </a:p>
          <a:p>
            <a:pPr>
              <a:lnSpc>
                <a:spcPct val="80000"/>
              </a:lnSpc>
            </a:pPr>
            <a:r>
              <a:rPr lang="en-GB" sz="2400" smtClean="0">
                <a:solidFill>
                  <a:srgbClr val="000066"/>
                </a:solidFill>
              </a:rPr>
              <a:t>Extended sentences</a:t>
            </a:r>
          </a:p>
        </p:txBody>
      </p:sp>
      <p:sp>
        <p:nvSpPr>
          <p:cNvPr id="74757" name="Rectangle 6"/>
          <p:cNvSpPr>
            <a:spLocks noChangeArrowheads="1"/>
          </p:cNvSpPr>
          <p:nvPr/>
        </p:nvSpPr>
        <p:spPr bwMode="auto">
          <a:xfrm>
            <a:off x="4643438" y="4076700"/>
            <a:ext cx="4038600" cy="2405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nSpc>
                <a:spcPct val="80000"/>
              </a:lnSpc>
              <a:spcBef>
                <a:spcPct val="20000"/>
              </a:spcBef>
            </a:pPr>
            <a:r>
              <a:rPr lang="en-GB" sz="2400" u="sng">
                <a:solidFill>
                  <a:srgbClr val="000066"/>
                </a:solidFill>
                <a:latin typeface="Calibri" pitchFamily="34" charset="0"/>
              </a:rPr>
              <a:t>Accuracy (/6)</a:t>
            </a:r>
          </a:p>
          <a:p>
            <a:pPr marL="342900" indent="-342900">
              <a:lnSpc>
                <a:spcPct val="80000"/>
              </a:lnSpc>
              <a:spcBef>
                <a:spcPct val="20000"/>
              </a:spcBef>
              <a:buFontTx/>
              <a:buChar char="•"/>
            </a:pPr>
            <a:r>
              <a:rPr lang="en-GB" sz="2400">
                <a:solidFill>
                  <a:srgbClr val="000066"/>
                </a:solidFill>
                <a:latin typeface="Calibri" pitchFamily="34" charset="0"/>
              </a:rPr>
              <a:t>Generally accurate </a:t>
            </a:r>
          </a:p>
          <a:p>
            <a:pPr marL="342900" indent="-342900">
              <a:lnSpc>
                <a:spcPct val="80000"/>
              </a:lnSpc>
              <a:spcBef>
                <a:spcPct val="20000"/>
              </a:spcBef>
              <a:buFontTx/>
              <a:buChar char="•"/>
            </a:pPr>
            <a:r>
              <a:rPr lang="en-GB" sz="2400">
                <a:solidFill>
                  <a:srgbClr val="000066"/>
                </a:solidFill>
                <a:latin typeface="Calibri" pitchFamily="34" charset="0"/>
              </a:rPr>
              <a:t>Errors in </a:t>
            </a:r>
            <a:r>
              <a:rPr lang="en-GB" sz="2400" u="sng">
                <a:solidFill>
                  <a:srgbClr val="000066"/>
                </a:solidFill>
                <a:latin typeface="Calibri" pitchFamily="34" charset="0"/>
              </a:rPr>
              <a:t>more</a:t>
            </a:r>
            <a:r>
              <a:rPr lang="en-GB" sz="2400">
                <a:solidFill>
                  <a:srgbClr val="000066"/>
                </a:solidFill>
                <a:latin typeface="Calibri" pitchFamily="34" charset="0"/>
              </a:rPr>
              <a:t> </a:t>
            </a:r>
            <a:r>
              <a:rPr lang="en-GB" sz="2400" u="sng">
                <a:solidFill>
                  <a:srgbClr val="000066"/>
                </a:solidFill>
                <a:latin typeface="Calibri" pitchFamily="34" charset="0"/>
              </a:rPr>
              <a:t>complex</a:t>
            </a:r>
            <a:r>
              <a:rPr lang="en-GB" sz="2400">
                <a:solidFill>
                  <a:srgbClr val="000066"/>
                </a:solidFill>
                <a:latin typeface="Calibri" pitchFamily="34" charset="0"/>
              </a:rPr>
              <a:t> structures</a:t>
            </a:r>
          </a:p>
          <a:p>
            <a:pPr marL="342900" indent="-342900">
              <a:lnSpc>
                <a:spcPct val="80000"/>
              </a:lnSpc>
              <a:spcBef>
                <a:spcPct val="20000"/>
              </a:spcBef>
              <a:buFontTx/>
              <a:buChar char="•"/>
            </a:pPr>
            <a:r>
              <a:rPr lang="en-GB" sz="2400">
                <a:solidFill>
                  <a:srgbClr val="000066"/>
                </a:solidFill>
                <a:latin typeface="Calibri" pitchFamily="34" charset="0"/>
              </a:rPr>
              <a:t>(Consistently) good pronunciation and intonation</a:t>
            </a:r>
          </a:p>
        </p:txBody>
      </p:sp>
    </p:spTree>
    <p:extLst>
      <p:ext uri="{BB962C8B-B14F-4D97-AF65-F5344CB8AC3E}">
        <p14:creationId xmlns:p14="http://schemas.microsoft.com/office/powerpoint/2010/main" val="3804409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323850" y="333375"/>
            <a:ext cx="4176713" cy="6310313"/>
          </a:xfrm>
        </p:spPr>
        <p:txBody>
          <a:bodyPr/>
          <a:lstStyle/>
          <a:p>
            <a:pPr eaLnBrk="1" hangingPunct="1">
              <a:lnSpc>
                <a:spcPct val="80000"/>
              </a:lnSpc>
              <a:buFontTx/>
              <a:buNone/>
            </a:pPr>
            <a:r>
              <a:rPr lang="en-GB" sz="2000" smtClean="0"/>
              <a:t>Est-ce que tu regardes la télé tous les </a:t>
            </a:r>
          </a:p>
          <a:p>
            <a:pPr eaLnBrk="1" hangingPunct="1">
              <a:lnSpc>
                <a:spcPct val="80000"/>
              </a:lnSpc>
              <a:buFontTx/>
              <a:buNone/>
            </a:pPr>
            <a:r>
              <a:rPr lang="en-GB" sz="2000" smtClean="0"/>
              <a:t>jours?</a:t>
            </a:r>
          </a:p>
          <a:p>
            <a:pPr eaLnBrk="1" hangingPunct="1">
              <a:lnSpc>
                <a:spcPct val="80000"/>
              </a:lnSpc>
              <a:buFontTx/>
              <a:buNone/>
            </a:pPr>
            <a:endParaRPr lang="en-GB" sz="2000" smtClean="0">
              <a:solidFill>
                <a:srgbClr val="660066"/>
              </a:solidFill>
            </a:endParaRPr>
          </a:p>
          <a:p>
            <a:pPr eaLnBrk="1" hangingPunct="1">
              <a:lnSpc>
                <a:spcPct val="80000"/>
              </a:lnSpc>
              <a:buFontTx/>
              <a:buNone/>
            </a:pPr>
            <a:r>
              <a:rPr lang="en-GB" sz="2000" smtClean="0"/>
              <a:t>Quelle sorte d’émission préfères-tu?</a:t>
            </a:r>
          </a:p>
          <a:p>
            <a:pPr eaLnBrk="1" hangingPunct="1">
              <a:lnSpc>
                <a:spcPct val="80000"/>
              </a:lnSpc>
              <a:buFontTx/>
              <a:buNone/>
            </a:pPr>
            <a:endParaRPr lang="en-GB" sz="2000" smtClean="0">
              <a:solidFill>
                <a:srgbClr val="660066"/>
              </a:solidFill>
            </a:endParaRPr>
          </a:p>
          <a:p>
            <a:pPr eaLnBrk="1" hangingPunct="1">
              <a:lnSpc>
                <a:spcPct val="80000"/>
              </a:lnSpc>
              <a:buFontTx/>
              <a:buNone/>
            </a:pPr>
            <a:r>
              <a:rPr lang="en-GB" sz="2000" smtClean="0"/>
              <a:t>Quel est ton émission préférée?</a:t>
            </a:r>
          </a:p>
          <a:p>
            <a:pPr eaLnBrk="1" hangingPunct="1">
              <a:lnSpc>
                <a:spcPct val="80000"/>
              </a:lnSpc>
              <a:buFontTx/>
              <a:buNone/>
            </a:pPr>
            <a:endParaRPr lang="en-GB" sz="2000" smtClean="0"/>
          </a:p>
          <a:p>
            <a:pPr eaLnBrk="1" hangingPunct="1">
              <a:lnSpc>
                <a:spcPct val="80000"/>
              </a:lnSpc>
              <a:buFontTx/>
              <a:buNone/>
            </a:pPr>
            <a:r>
              <a:rPr lang="en-GB" sz="2000" smtClean="0"/>
              <a:t>Qu’est-ce qur tu as regardé à la télé </a:t>
            </a:r>
          </a:p>
          <a:p>
            <a:pPr eaLnBrk="1" hangingPunct="1">
              <a:lnSpc>
                <a:spcPct val="80000"/>
              </a:lnSpc>
              <a:buFontTx/>
              <a:buNone/>
            </a:pPr>
            <a:r>
              <a:rPr lang="en-GB" sz="2000" smtClean="0"/>
              <a:t>hier soir?</a:t>
            </a:r>
          </a:p>
          <a:p>
            <a:pPr eaLnBrk="1" hangingPunct="1">
              <a:lnSpc>
                <a:spcPct val="80000"/>
              </a:lnSpc>
              <a:buFontTx/>
              <a:buNone/>
            </a:pPr>
            <a:endParaRPr lang="en-GB" sz="2000" smtClean="0"/>
          </a:p>
          <a:p>
            <a:pPr eaLnBrk="1" hangingPunct="1">
              <a:lnSpc>
                <a:spcPct val="80000"/>
              </a:lnSpc>
              <a:buFontTx/>
              <a:buNone/>
            </a:pPr>
            <a:r>
              <a:rPr lang="en-GB" sz="2000" smtClean="0"/>
              <a:t>Qu’est-ce que tu vas regarder ce soir?</a:t>
            </a:r>
          </a:p>
          <a:p>
            <a:pPr eaLnBrk="1" hangingPunct="1">
              <a:lnSpc>
                <a:spcPct val="80000"/>
              </a:lnSpc>
              <a:buFontTx/>
              <a:buNone/>
            </a:pPr>
            <a:endParaRPr lang="en-GB" sz="2000" smtClean="0"/>
          </a:p>
          <a:p>
            <a:pPr eaLnBrk="1" hangingPunct="1">
              <a:lnSpc>
                <a:spcPct val="80000"/>
              </a:lnSpc>
              <a:buFontTx/>
              <a:buNone/>
            </a:pPr>
            <a:r>
              <a:rPr lang="en-GB" sz="2000" smtClean="0"/>
              <a:t>Est-ce que tu lis une magazine </a:t>
            </a:r>
          </a:p>
          <a:p>
            <a:pPr eaLnBrk="1" hangingPunct="1">
              <a:lnSpc>
                <a:spcPct val="80000"/>
              </a:lnSpc>
              <a:buFontTx/>
              <a:buNone/>
            </a:pPr>
            <a:r>
              <a:rPr lang="en-GB" sz="2000" smtClean="0"/>
              <a:t>souvent? Quelle magazine préfères-</a:t>
            </a:r>
          </a:p>
          <a:p>
            <a:pPr eaLnBrk="1" hangingPunct="1">
              <a:lnSpc>
                <a:spcPct val="80000"/>
              </a:lnSpc>
              <a:buFontTx/>
              <a:buNone/>
            </a:pPr>
            <a:r>
              <a:rPr lang="en-GB" sz="2000" smtClean="0"/>
              <a:t>tu?</a:t>
            </a:r>
          </a:p>
          <a:p>
            <a:pPr eaLnBrk="1" hangingPunct="1">
              <a:lnSpc>
                <a:spcPct val="80000"/>
              </a:lnSpc>
              <a:buFontTx/>
              <a:buNone/>
            </a:pPr>
            <a:r>
              <a:rPr lang="en-GB" sz="2000" smtClean="0"/>
              <a:t> </a:t>
            </a:r>
          </a:p>
          <a:p>
            <a:pPr eaLnBrk="1" hangingPunct="1">
              <a:lnSpc>
                <a:spcPct val="80000"/>
              </a:lnSpc>
              <a:buFontTx/>
              <a:buNone/>
            </a:pPr>
            <a:r>
              <a:rPr lang="en-GB" sz="2000" smtClean="0"/>
              <a:t>Est-ce qu tu vas au cinéma souvent?</a:t>
            </a:r>
          </a:p>
          <a:p>
            <a:pPr eaLnBrk="1" hangingPunct="1">
              <a:lnSpc>
                <a:spcPct val="80000"/>
              </a:lnSpc>
              <a:buFontTx/>
              <a:buNone/>
            </a:pPr>
            <a:endParaRPr lang="en-GB" sz="2000" smtClean="0"/>
          </a:p>
          <a:p>
            <a:pPr eaLnBrk="1" hangingPunct="1">
              <a:lnSpc>
                <a:spcPct val="80000"/>
              </a:lnSpc>
              <a:buFontTx/>
              <a:buNone/>
            </a:pPr>
            <a:r>
              <a:rPr lang="en-GB" sz="2000" smtClean="0"/>
              <a:t>Quel genres de film préfères-</a:t>
            </a:r>
          </a:p>
          <a:p>
            <a:pPr eaLnBrk="1" hangingPunct="1">
              <a:lnSpc>
                <a:spcPct val="80000"/>
              </a:lnSpc>
              <a:buFontTx/>
              <a:buNone/>
            </a:pPr>
            <a:r>
              <a:rPr lang="en-GB" sz="2000" smtClean="0"/>
              <a:t>tu?</a:t>
            </a:r>
          </a:p>
          <a:p>
            <a:pPr eaLnBrk="1" hangingPunct="1">
              <a:lnSpc>
                <a:spcPct val="80000"/>
              </a:lnSpc>
              <a:buFontTx/>
              <a:buNone/>
            </a:pPr>
            <a:endParaRPr lang="en-GB" sz="2000" smtClean="0"/>
          </a:p>
          <a:p>
            <a:pPr eaLnBrk="1" hangingPunct="1">
              <a:lnSpc>
                <a:spcPct val="80000"/>
              </a:lnSpc>
              <a:buFontTx/>
              <a:buNone/>
            </a:pPr>
            <a:endParaRPr lang="en-GB" sz="1600" smtClean="0"/>
          </a:p>
        </p:txBody>
      </p:sp>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285750"/>
            <a:ext cx="24923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4786313" y="3071813"/>
            <a:ext cx="421481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0000"/>
              </a:lnSpc>
              <a:spcBef>
                <a:spcPct val="20000"/>
              </a:spcBef>
            </a:pPr>
            <a:endParaRPr lang="en-GB" sz="1500">
              <a:latin typeface="Calibri" pitchFamily="34" charset="0"/>
            </a:endParaRPr>
          </a:p>
          <a:p>
            <a:pPr eaLnBrk="1" hangingPunct="1">
              <a:lnSpc>
                <a:spcPct val="80000"/>
              </a:lnSpc>
              <a:spcBef>
                <a:spcPct val="20000"/>
              </a:spcBef>
              <a:buFont typeface="Wingdings" pitchFamily="2" charset="2"/>
              <a:buChar char="ü"/>
            </a:pPr>
            <a:r>
              <a:rPr lang="en-GB" sz="1500">
                <a:latin typeface="Calibri" pitchFamily="34" charset="0"/>
              </a:rPr>
              <a:t>Listen to the question VERY carefully</a:t>
            </a:r>
          </a:p>
          <a:p>
            <a:pPr eaLnBrk="1" hangingPunct="1">
              <a:lnSpc>
                <a:spcPct val="80000"/>
              </a:lnSpc>
              <a:spcBef>
                <a:spcPct val="20000"/>
              </a:spcBef>
              <a:buFont typeface="Wingdings" pitchFamily="2" charset="2"/>
              <a:buChar char="ü"/>
            </a:pPr>
            <a:r>
              <a:rPr lang="en-GB" sz="1500">
                <a:latin typeface="Calibri" pitchFamily="34" charset="0"/>
              </a:rPr>
              <a:t>Buy yourself time with a ‘hesitation’ word</a:t>
            </a:r>
          </a:p>
          <a:p>
            <a:pPr eaLnBrk="1" hangingPunct="1">
              <a:lnSpc>
                <a:spcPct val="80000"/>
              </a:lnSpc>
              <a:spcBef>
                <a:spcPct val="20000"/>
              </a:spcBef>
              <a:buFont typeface="Wingdings" pitchFamily="2" charset="2"/>
              <a:buChar char="ü"/>
            </a:pPr>
            <a:r>
              <a:rPr lang="en-GB" sz="1500">
                <a:latin typeface="Calibri" pitchFamily="34" charset="0"/>
              </a:rPr>
              <a:t>Think of something you know you can say quickly – e.g. Repeat back a couple of words of the question with raised intonation - Tous les jours?</a:t>
            </a:r>
          </a:p>
          <a:p>
            <a:pPr eaLnBrk="1" hangingPunct="1">
              <a:lnSpc>
                <a:spcPct val="80000"/>
              </a:lnSpc>
              <a:spcBef>
                <a:spcPct val="20000"/>
              </a:spcBef>
              <a:buFont typeface="Wingdings" pitchFamily="2" charset="2"/>
              <a:buChar char="ü"/>
            </a:pPr>
            <a:r>
              <a:rPr lang="en-GB" sz="1500">
                <a:latin typeface="Calibri" pitchFamily="34" charset="0"/>
              </a:rPr>
              <a:t>Use what you know how to say</a:t>
            </a:r>
          </a:p>
          <a:p>
            <a:pPr eaLnBrk="1" hangingPunct="1">
              <a:lnSpc>
                <a:spcPct val="80000"/>
              </a:lnSpc>
              <a:spcBef>
                <a:spcPct val="20000"/>
              </a:spcBef>
              <a:buFont typeface="Wingdings" pitchFamily="2" charset="2"/>
              <a:buChar char="ü"/>
            </a:pPr>
            <a:r>
              <a:rPr lang="en-GB" sz="1500">
                <a:latin typeface="Calibri" pitchFamily="34" charset="0"/>
              </a:rPr>
              <a:t>Keep talking for as long as you can – it’s always easy to add in a ‘par exemple’ or an opinion</a:t>
            </a:r>
          </a:p>
          <a:p>
            <a:pPr eaLnBrk="1" hangingPunct="1">
              <a:lnSpc>
                <a:spcPct val="80000"/>
              </a:lnSpc>
              <a:spcBef>
                <a:spcPct val="20000"/>
              </a:spcBef>
              <a:buFont typeface="Wingdings" pitchFamily="2" charset="2"/>
              <a:buChar char="ü"/>
            </a:pPr>
            <a:r>
              <a:rPr lang="en-GB" sz="1500">
                <a:latin typeface="Calibri" pitchFamily="34" charset="0"/>
              </a:rPr>
              <a:t>When you are beginning to run out of flow, ask a question! (Et toi?)</a:t>
            </a:r>
          </a:p>
          <a:p>
            <a:pPr eaLnBrk="1" hangingPunct="1">
              <a:lnSpc>
                <a:spcPct val="80000"/>
              </a:lnSpc>
              <a:spcBef>
                <a:spcPct val="20000"/>
              </a:spcBef>
              <a:buFont typeface="Wingdings" pitchFamily="2" charset="2"/>
              <a:buChar char="ü"/>
            </a:pPr>
            <a:r>
              <a:rPr lang="en-GB" sz="1500">
                <a:latin typeface="Calibri" pitchFamily="34" charset="0"/>
              </a:rPr>
              <a:t>Use other ‘help’ to get your message across well – i.e. Expression, emotion – sound like you mean it + facial expressions + body language + gestures</a:t>
            </a:r>
          </a:p>
          <a:p>
            <a:pPr eaLnBrk="1" hangingPunct="1">
              <a:lnSpc>
                <a:spcPct val="80000"/>
              </a:lnSpc>
              <a:spcBef>
                <a:spcPct val="20000"/>
              </a:spcBef>
              <a:buFont typeface="Wingdings" pitchFamily="2" charset="2"/>
              <a:buChar char="ü"/>
            </a:pPr>
            <a:r>
              <a:rPr lang="en-GB" sz="1500">
                <a:latin typeface="Calibri" pitchFamily="34" charset="0"/>
              </a:rPr>
              <a:t>Don’t worry about any mistakes – keep talking!</a:t>
            </a:r>
          </a:p>
        </p:txBody>
      </p:sp>
    </p:spTree>
    <p:extLst>
      <p:ext uri="{BB962C8B-B14F-4D97-AF65-F5344CB8AC3E}">
        <p14:creationId xmlns:p14="http://schemas.microsoft.com/office/powerpoint/2010/main" val="84550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p:cTn id="21"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 calcmode="lin" valueType="num">
                                      <p:cBhvr>
                                        <p:cTn id="28"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 calcmode="lin" valueType="num">
                                      <p:cBhvr>
                                        <p:cTn id="35" dur="1000" fill="hold"/>
                                        <p:tgtEl>
                                          <p:spTgt spid="6">
                                            <p:txEl>
                                              <p:pRg st="5" end="5"/>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 calcmode="lin" valueType="num">
                                      <p:cBhvr>
                                        <p:cTn id="42" dur="1000" fill="hold"/>
                                        <p:tgtEl>
                                          <p:spTgt spid="6">
                                            <p:txEl>
                                              <p:pRg st="6" end="6"/>
                                            </p:txEl>
                                          </p:spTgt>
                                        </p:tgtEl>
                                        <p:attrNameLst>
                                          <p:attrName>ppt_x</p:attrName>
                                        </p:attrNameLst>
                                      </p:cBhvr>
                                      <p:tavLst>
                                        <p:tav tm="0">
                                          <p:val>
                                            <p:strVal val="#ppt_x-.2"/>
                                          </p:val>
                                        </p:tav>
                                        <p:tav tm="100000">
                                          <p:val>
                                            <p:strVal val="#ppt_x"/>
                                          </p:val>
                                        </p:tav>
                                      </p:tavLst>
                                    </p:anim>
                                    <p:anim calcmode="lin" valueType="num">
                                      <p:cBhvr>
                                        <p:cTn id="43" dur="1000" fill="hold"/>
                                        <p:tgtEl>
                                          <p:spTgt spid="6">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6">
                                            <p:txEl>
                                              <p:pRg st="6" end="6"/>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9" presetClass="entr" presetSubtype="0"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p:cTn id="49" dur="1000" fill="hold"/>
                                        <p:tgtEl>
                                          <p:spTgt spid="6">
                                            <p:txEl>
                                              <p:pRg st="7" end="7"/>
                                            </p:txEl>
                                          </p:spTgt>
                                        </p:tgtEl>
                                        <p:attrNameLst>
                                          <p:attrName>ppt_x</p:attrName>
                                        </p:attrNameLst>
                                      </p:cBhvr>
                                      <p:tavLst>
                                        <p:tav tm="0">
                                          <p:val>
                                            <p:strVal val="#ppt_x-.2"/>
                                          </p:val>
                                        </p:tav>
                                        <p:tav tm="100000">
                                          <p:val>
                                            <p:strVal val="#ppt_x"/>
                                          </p:val>
                                        </p:tav>
                                      </p:tavLst>
                                    </p:anim>
                                    <p:anim calcmode="lin" valueType="num">
                                      <p:cBhvr>
                                        <p:cTn id="50" dur="1000" fill="hold"/>
                                        <p:tgtEl>
                                          <p:spTgt spid="6">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6">
                                            <p:txEl>
                                              <p:pRg st="7" end="7"/>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9" presetClass="entr" presetSubtype="0" fill="hold" nodeType="clickEffect">
                                  <p:stCondLst>
                                    <p:cond delay="0"/>
                                  </p:stCondLst>
                                  <p:childTnLst>
                                    <p:set>
                                      <p:cBhvr>
                                        <p:cTn id="55" dur="1" fill="hold">
                                          <p:stCondLst>
                                            <p:cond delay="0"/>
                                          </p:stCondLst>
                                        </p:cTn>
                                        <p:tgtEl>
                                          <p:spTgt spid="6">
                                            <p:txEl>
                                              <p:pRg st="8" end="8"/>
                                            </p:txEl>
                                          </p:spTgt>
                                        </p:tgtEl>
                                        <p:attrNameLst>
                                          <p:attrName>style.visibility</p:attrName>
                                        </p:attrNameLst>
                                      </p:cBhvr>
                                      <p:to>
                                        <p:strVal val="visible"/>
                                      </p:to>
                                    </p:set>
                                    <p:anim calcmode="lin" valueType="num">
                                      <p:cBhvr>
                                        <p:cTn id="56" dur="1000" fill="hold"/>
                                        <p:tgtEl>
                                          <p:spTgt spid="6">
                                            <p:txEl>
                                              <p:pRg st="8" end="8"/>
                                            </p:txEl>
                                          </p:spTgt>
                                        </p:tgtEl>
                                        <p:attrNameLst>
                                          <p:attrName>ppt_x</p:attrName>
                                        </p:attrNameLst>
                                      </p:cBhvr>
                                      <p:tavLst>
                                        <p:tav tm="0">
                                          <p:val>
                                            <p:strVal val="#ppt_x-.2"/>
                                          </p:val>
                                        </p:tav>
                                        <p:tav tm="100000">
                                          <p:val>
                                            <p:strVal val="#ppt_x"/>
                                          </p:val>
                                        </p:tav>
                                      </p:tavLst>
                                    </p:anim>
                                    <p:anim calcmode="lin" valueType="num">
                                      <p:cBhvr>
                                        <p:cTn id="57" dur="1000" fill="hold"/>
                                        <p:tgtEl>
                                          <p:spTgt spid="6">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58"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17488" y="333375"/>
            <a:ext cx="8926512"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b="1">
                <a:latin typeface="Verdana" pitchFamily="34" charset="0"/>
              </a:rPr>
              <a:t>Education</a:t>
            </a:r>
          </a:p>
          <a:p>
            <a:pPr eaLnBrk="1" hangingPunct="1"/>
            <a:endParaRPr lang="en-GB" sz="2400">
              <a:latin typeface="Verdana" pitchFamily="34" charset="0"/>
            </a:endParaRPr>
          </a:p>
          <a:p>
            <a:pPr eaLnBrk="1" hangingPunct="1"/>
            <a:r>
              <a:rPr lang="en-GB" sz="2600">
                <a:latin typeface="Verdana" pitchFamily="34" charset="0"/>
              </a:rPr>
              <a:t>1. </a:t>
            </a:r>
            <a:r>
              <a:rPr lang="fr-FR" sz="2600">
                <a:latin typeface="Verdana" pitchFamily="34" charset="0"/>
              </a:rPr>
              <a:t>Welche Fächer machst du? Was ist dein Lieblingsfach?</a:t>
            </a:r>
          </a:p>
          <a:p>
            <a:pPr eaLnBrk="1" hangingPunct="1"/>
            <a:r>
              <a:rPr lang="fr-FR" sz="2600">
                <a:latin typeface="Verdana" pitchFamily="34" charset="0"/>
              </a:rPr>
              <a:t>2. Beschreib deinen idealen Lehrer.</a:t>
            </a:r>
          </a:p>
          <a:p>
            <a:pPr eaLnBrk="1" hangingPunct="1"/>
            <a:r>
              <a:rPr lang="fr-FR" sz="2600">
                <a:latin typeface="Verdana" pitchFamily="34" charset="0"/>
              </a:rPr>
              <a:t>3. Wie lange studierst du jeden Tag?</a:t>
            </a:r>
          </a:p>
          <a:p>
            <a:pPr eaLnBrk="1" hangingPunct="1"/>
            <a:r>
              <a:rPr lang="fr-FR" sz="2600">
                <a:latin typeface="Verdana" pitchFamily="34" charset="0"/>
              </a:rPr>
              <a:t>4. Beschreib einen typischen Schultag.</a:t>
            </a:r>
          </a:p>
          <a:p>
            <a:pPr eaLnBrk="1" hangingPunct="1"/>
            <a:r>
              <a:rPr lang="fr-FR" sz="2600">
                <a:latin typeface="Verdana" pitchFamily="34" charset="0"/>
              </a:rPr>
              <a:t>5. Hast du Verantwortungen in der Schule?</a:t>
            </a:r>
          </a:p>
          <a:p>
            <a:pPr eaLnBrk="1" hangingPunct="1"/>
            <a:r>
              <a:rPr lang="fr-FR" sz="2600">
                <a:latin typeface="Verdana" pitchFamily="34" charset="0"/>
              </a:rPr>
              <a:t>6. Ist deine Schule gut?</a:t>
            </a:r>
          </a:p>
          <a:p>
            <a:pPr eaLnBrk="1" hangingPunct="1"/>
            <a:r>
              <a:rPr lang="fr-FR" sz="2600">
                <a:latin typeface="Verdana" pitchFamily="34" charset="0"/>
              </a:rPr>
              <a:t>7. Wann du mit deinem Studium hier fertig bist, was wirst du studieren? Wo? Warum?</a:t>
            </a:r>
          </a:p>
          <a:p>
            <a:pPr eaLnBrk="1" hangingPunct="1"/>
            <a:r>
              <a:rPr lang="fr-FR" sz="2600">
                <a:latin typeface="Verdana" pitchFamily="34" charset="0"/>
              </a:rPr>
              <a:t>8. Auf was wirst du dich spezialisieren?</a:t>
            </a:r>
          </a:p>
          <a:p>
            <a:pPr eaLnBrk="1" hangingPunct="1"/>
            <a:r>
              <a:rPr lang="fr-FR" sz="2600">
                <a:latin typeface="Verdana" pitchFamily="34" charset="0"/>
              </a:rPr>
              <a:t>9. Was für Arbeitserfahrung hast du?</a:t>
            </a:r>
          </a:p>
          <a:p>
            <a:pPr eaLnBrk="1" hangingPunct="1"/>
            <a:r>
              <a:rPr lang="fr-FR" sz="2600">
                <a:latin typeface="Verdana" pitchFamily="34" charset="0"/>
              </a:rPr>
              <a:t>10. Deiner Meinung nach,was sind die Unterschiede zwischen deiner Schule und einer deutschen Schule?</a:t>
            </a:r>
          </a:p>
        </p:txBody>
      </p:sp>
    </p:spTree>
    <p:extLst>
      <p:ext uri="{BB962C8B-B14F-4D97-AF65-F5344CB8AC3E}">
        <p14:creationId xmlns:p14="http://schemas.microsoft.com/office/powerpoint/2010/main" val="268225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3108</TotalTime>
  <Words>7346</Words>
  <Application>Microsoft Office PowerPoint</Application>
  <PresentationFormat>On-screen Show (4:3)</PresentationFormat>
  <Paragraphs>1308</Paragraphs>
  <Slides>121</Slides>
  <Notes>81</Notes>
  <HiddenSlides>0</HiddenSlides>
  <MMClips>2</MMClips>
  <ScaleCrop>false</ScaleCrop>
  <HeadingPairs>
    <vt:vector size="4" baseType="variant">
      <vt:variant>
        <vt:lpstr>Theme</vt:lpstr>
      </vt:variant>
      <vt:variant>
        <vt:i4>1</vt:i4>
      </vt:variant>
      <vt:variant>
        <vt:lpstr>Slide Titles</vt:lpstr>
      </vt:variant>
      <vt:variant>
        <vt:i4>121</vt:i4>
      </vt:variant>
    </vt:vector>
  </HeadingPairs>
  <TitlesOfParts>
    <vt:vector size="122" baseType="lpstr">
      <vt:lpstr>Office Theme</vt:lpstr>
      <vt:lpstr>PowerPoint Presentation</vt:lpstr>
      <vt:lpstr>PowerPoint Presentation</vt:lpstr>
      <vt:lpstr>Get the best grade you can in GCSE French speaking</vt:lpstr>
      <vt:lpstr>Spot the difference</vt:lpstr>
      <vt:lpstr>Pour commencer…</vt:lpstr>
      <vt:lpstr>Grade changers</vt:lpstr>
      <vt:lpstr>PowerPoint Presentation</vt:lpstr>
      <vt:lpstr>PowerPoint Presentation</vt:lpstr>
      <vt:lpstr>PowerPoint Presentation</vt:lpstr>
      <vt:lpstr>PowerPoint Presentation</vt:lpstr>
      <vt:lpstr>PowerPoint Presentation</vt:lpstr>
      <vt:lpstr>Para empezar…</vt:lpstr>
      <vt:lpstr>PowerPoint Presentation</vt:lpstr>
      <vt:lpstr>¡Un poco de teatro!</vt:lpstr>
      <vt:lpstr>PowerPoint Presentation</vt:lpstr>
      <vt:lpstr>¡Un poco de teatro!</vt:lpstr>
      <vt:lpstr>PowerPoint Presentation</vt:lpstr>
      <vt:lpstr>¡Un poco de teatro!</vt:lpstr>
      <vt:lpstr>¡Un poco de teatro!</vt:lpstr>
      <vt:lpstr>¡Un poco de teatro!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Busca a la persona que / a quién…</vt:lpstr>
      <vt:lpstr>PowerPoint Presentation</vt:lpstr>
      <vt:lpstr>20 questions</vt:lpstr>
      <vt:lpstr>¿Piensas que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HAVE I GOT NEWS FOR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Buenas vacaciones</vt:lpstr>
      <vt:lpstr>Unplanned speaking strategies</vt:lpstr>
      <vt:lpstr>Speaking spontaneously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Grade changers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Choose well – choose languages! Making languages the right choice for all students Wednesday 19 January 2011</dc:title>
  <dc:creator>Study</dc:creator>
  <cp:lastModifiedBy>Mark Dawes</cp:lastModifiedBy>
  <cp:revision>215</cp:revision>
  <dcterms:created xsi:type="dcterms:W3CDTF">2011-01-15T04:25:17Z</dcterms:created>
  <dcterms:modified xsi:type="dcterms:W3CDTF">2013-02-26T06:23:53Z</dcterms:modified>
</cp:coreProperties>
</file>