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78" r:id="rId2"/>
    <p:sldId id="279" r:id="rId3"/>
    <p:sldId id="258" r:id="rId4"/>
    <p:sldId id="259" r:id="rId5"/>
    <p:sldId id="260" r:id="rId6"/>
    <p:sldId id="291" r:id="rId7"/>
    <p:sldId id="292" r:id="rId8"/>
    <p:sldId id="293" r:id="rId9"/>
    <p:sldId id="280" r:id="rId10"/>
    <p:sldId id="281" r:id="rId11"/>
    <p:sldId id="282" r:id="rId12"/>
    <p:sldId id="261" r:id="rId13"/>
    <p:sldId id="262" r:id="rId14"/>
    <p:sldId id="263" r:id="rId15"/>
    <p:sldId id="283" r:id="rId16"/>
    <p:sldId id="285" r:id="rId17"/>
    <p:sldId id="286" r:id="rId18"/>
    <p:sldId id="287" r:id="rId19"/>
    <p:sldId id="288" r:id="rId20"/>
    <p:sldId id="289" r:id="rId21"/>
    <p:sldId id="290"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301" r:id="rId35"/>
    <p:sldId id="295" r:id="rId36"/>
    <p:sldId id="296" r:id="rId37"/>
    <p:sldId id="297" r:id="rId38"/>
    <p:sldId id="298" r:id="rId39"/>
    <p:sldId id="299" r:id="rId40"/>
    <p:sldId id="300" r:id="rId41"/>
    <p:sldId id="302" r:id="rId42"/>
    <p:sldId id="303" r:id="rId43"/>
    <p:sldId id="304" r:id="rId44"/>
    <p:sldId id="305" r:id="rId45"/>
    <p:sldId id="306" r:id="rId46"/>
    <p:sldId id="307" r:id="rId47"/>
    <p:sldId id="308" r:id="rId48"/>
    <p:sldId id="310" r:id="rId49"/>
    <p:sldId id="311" r:id="rId50"/>
    <p:sldId id="312" r:id="rId51"/>
    <p:sldId id="313" r:id="rId52"/>
    <p:sldId id="314" r:id="rId53"/>
    <p:sldId id="315" r:id="rId54"/>
    <p:sldId id="276" r:id="rId55"/>
    <p:sldId id="277" r:id="rId5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005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1476" y="-10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795A4F-C464-4499-A08A-A52CB5EEA3A4}" type="datetimeFigureOut">
              <a:rPr lang="fr-FR" smtClean="0"/>
              <a:t>29/06/2012</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C98CC2-B786-4476-86A5-B543DEB5E77A}" type="slidenum">
              <a:rPr lang="fr-FR" smtClean="0"/>
              <a:t>‹#›</a:t>
            </a:fld>
            <a:endParaRPr lang="fr-FR"/>
          </a:p>
        </p:txBody>
      </p:sp>
    </p:spTree>
    <p:extLst>
      <p:ext uri="{BB962C8B-B14F-4D97-AF65-F5344CB8AC3E}">
        <p14:creationId xmlns:p14="http://schemas.microsoft.com/office/powerpoint/2010/main" val="3459148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097FBD5-C8D6-44EA-A072-D4473285BE1E}" type="slidenum">
              <a:rPr lang="en-GB" smtClean="0"/>
              <a:t>1</a:t>
            </a:fld>
            <a:endParaRPr lang="en-GB"/>
          </a:p>
        </p:txBody>
      </p:sp>
    </p:spTree>
    <p:extLst>
      <p:ext uri="{BB962C8B-B14F-4D97-AF65-F5344CB8AC3E}">
        <p14:creationId xmlns:p14="http://schemas.microsoft.com/office/powerpoint/2010/main" val="1140872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Obviously there is a wealth</a:t>
            </a:r>
            <a:r>
              <a:rPr lang="en-GB" baseline="0" dirty="0" smtClean="0"/>
              <a:t> of video material on the internet that you can set tasks to.</a:t>
            </a:r>
            <a:br>
              <a:rPr lang="en-GB" baseline="0" dirty="0" smtClean="0"/>
            </a:br>
            <a:r>
              <a:rPr lang="en-GB" baseline="0" dirty="0" smtClean="0"/>
              <a:t>You can include songs, adverts, video clips, </a:t>
            </a:r>
            <a:r>
              <a:rPr lang="en-GB" baseline="0" dirty="0" err="1" smtClean="0"/>
              <a:t>tv</a:t>
            </a:r>
            <a:r>
              <a:rPr lang="en-GB" baseline="0" dirty="0" smtClean="0"/>
              <a:t> programmes, film trailers – all available from YouTube.</a:t>
            </a:r>
            <a:br>
              <a:rPr lang="en-GB" baseline="0" dirty="0" smtClean="0"/>
            </a:br>
            <a:r>
              <a:rPr lang="en-GB" baseline="0" dirty="0" smtClean="0"/>
              <a:t>I download using RealPlayer.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
            </a:r>
            <a:br>
              <a:rPr lang="en-GB" baseline="0" dirty="0" smtClean="0"/>
            </a:br>
            <a:r>
              <a:rPr lang="en-GB" baseline="0" dirty="0" smtClean="0"/>
              <a:t>An example of a song I like using:</a:t>
            </a:r>
            <a:br>
              <a:rPr lang="en-GB" baseline="0" dirty="0" smtClean="0"/>
            </a:br>
            <a:r>
              <a:rPr lang="en-GB" baseline="0" dirty="0" err="1" smtClean="0"/>
              <a:t>Amparanoia</a:t>
            </a:r>
            <a:r>
              <a:rPr lang="en-GB" baseline="0" dirty="0" smtClean="0"/>
              <a:t> – La </a:t>
            </a:r>
            <a:r>
              <a:rPr lang="en-GB" baseline="0" dirty="0" err="1" smtClean="0"/>
              <a:t>semana</a:t>
            </a:r>
            <a:r>
              <a:rPr lang="en-GB" baseline="0" dirty="0" smtClean="0"/>
              <a:t/>
            </a:r>
            <a:br>
              <a:rPr lang="en-GB" baseline="0" dirty="0" smtClean="0"/>
            </a:br>
            <a:r>
              <a:rPr lang="en-GB" baseline="0" dirty="0" smtClean="0"/>
              <a:t>Task can be very structured like a gap fill or simply ‘listen and write down any words you can’</a:t>
            </a:r>
            <a:br>
              <a:rPr lang="en-GB" baseline="0" dirty="0" smtClean="0"/>
            </a:br>
            <a:r>
              <a:rPr lang="en-GB" baseline="0" dirty="0" smtClean="0"/>
              <a:t>They group these into words they know (and therefore probably know how to spell) and those they can write down but don’t yet know the meaning of.  This supports their phonics knowledge, that we work really hard on in Year 7.</a:t>
            </a:r>
            <a:br>
              <a:rPr lang="en-GB" baseline="0" dirty="0" smtClean="0"/>
            </a:br>
            <a:r>
              <a:rPr lang="en-GB" baseline="0" dirty="0" smtClean="0"/>
              <a:t/>
            </a:r>
            <a:br>
              <a:rPr lang="en-GB" baseline="0" dirty="0" smtClean="0"/>
            </a:br>
            <a:r>
              <a:rPr lang="en-GB" baseline="0" dirty="0" smtClean="0"/>
              <a:t>Although the song has lots on unknown, fairly complex language for Y7, they are completely capable of learning it – example of </a:t>
            </a:r>
            <a:r>
              <a:rPr lang="en-GB" baseline="0" dirty="0" err="1" smtClean="0"/>
              <a:t>Spanglovision</a:t>
            </a:r>
            <a:r>
              <a:rPr lang="en-GB" baseline="0" dirty="0" smtClean="0"/>
              <a:t>.</a:t>
            </a:r>
            <a:br>
              <a:rPr lang="en-GB" baseline="0" dirty="0" smtClean="0"/>
            </a:br>
            <a:r>
              <a:rPr lang="en-GB" baseline="0" dirty="0" smtClean="0"/>
              <a:t>Listening repeatedly reinforces memory and pronunciation skills.</a:t>
            </a:r>
            <a:br>
              <a:rPr lang="en-GB" baseline="0" dirty="0" smtClean="0"/>
            </a:br>
            <a:r>
              <a:rPr lang="en-GB" baseline="0" dirty="0" smtClean="0"/>
              <a:t>Learning language through song is very powerful and effective.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Just show one more example of a video that makes excellent listening practice – just found on the internet.  This is now in our Y9 SOW.</a:t>
            </a:r>
            <a:endParaRPr lang="en-GB" dirty="0" smtClean="0"/>
          </a:p>
          <a:p>
            <a:endParaRPr lang="en-GB" dirty="0"/>
          </a:p>
        </p:txBody>
      </p:sp>
      <p:sp>
        <p:nvSpPr>
          <p:cNvPr id="4" name="Slide Number Placeholder 3"/>
          <p:cNvSpPr>
            <a:spLocks noGrp="1"/>
          </p:cNvSpPr>
          <p:nvPr>
            <p:ph type="sldNum" sz="quarter" idx="10"/>
          </p:nvPr>
        </p:nvSpPr>
        <p:spPr/>
        <p:txBody>
          <a:bodyPr/>
          <a:lstStyle/>
          <a:p>
            <a:fld id="{82BD6AD9-3157-49F8-807E-9E683B2A1D2C}" type="slidenum">
              <a:rPr lang="en-GB" smtClean="0"/>
              <a:t>14</a:t>
            </a:fld>
            <a:endParaRPr lang="en-GB"/>
          </a:p>
        </p:txBody>
      </p:sp>
    </p:spTree>
    <p:extLst>
      <p:ext uri="{BB962C8B-B14F-4D97-AF65-F5344CB8AC3E}">
        <p14:creationId xmlns:p14="http://schemas.microsoft.com/office/powerpoint/2010/main" val="1853273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9097FBD5-C8D6-44EA-A072-D4473285BE1E}" type="slidenum">
              <a:rPr lang="en-GB" smtClean="0"/>
              <a:t>21</a:t>
            </a:fld>
            <a:endParaRPr lang="en-GB"/>
          </a:p>
        </p:txBody>
      </p:sp>
    </p:spTree>
    <p:extLst>
      <p:ext uri="{BB962C8B-B14F-4D97-AF65-F5344CB8AC3E}">
        <p14:creationId xmlns:p14="http://schemas.microsoft.com/office/powerpoint/2010/main" val="3860022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All of us would I think agree that we need to know words, vocabulary in the language to make progress.</a:t>
            </a:r>
            <a:r>
              <a:rPr lang="en-GB" baseline="0" dirty="0" smtClean="0"/>
              <a:t>  Some would say, with good reason, I think, that success, particularly at GCSE, is to a large extent defined by the number of words we know, although also I think that it is also about the choice of words that we learn – some have a higher currency for me than others.  But we will certainly not argue too long about the role vocabulary knowledge plays in making progress in the foreign language. Perhaps more importantly and less often considered is the interplay between the words students know in their heads and can produce without reference to notes and their motivation.  Surveying around 300 students from different secondary schools in Years 7-10 revealed a remarkable consistency in the belief that what they know in their heads and can produce confidently by heart is the true representation of what they know/can do/ their level of the language at any particular time.  It is not therefore much of a leap to say that if they don’t know many words they won’t feel very confident in the language – the link between confidence and motivation is clear in language learning (most other learning too, come to that).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Secondly, vocabulary learning is hard.  Even for higher ability learners, considerable work is required to fix words in memory and keep them there over the medium- longer term.  For learners with auditory and / or kinaesthetic learning preferences, it can be particularly hard, particularly to retain spellings (auditory learners) or pronunciation (kinaesthetic learners) over time.  A lot of traditional vocabulary learning methods do play to the visual learning preference.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Finally (although we could talk at length about all of these points!) it is not exciting.  Learners know it is important, but the combination of difficulty + lack of excitement do make a set vocabulary learning homework the least popular and most often ‘left until last’ homework.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
            </a:r>
            <a:br>
              <a:rPr lang="en-GB" baseline="0" dirty="0" smtClean="0"/>
            </a:br>
            <a:r>
              <a:rPr lang="en-GB" baseline="0" dirty="0" smtClean="0"/>
              <a:t>So, what can help?  Well, there are no universally right answers to this,  or at least no completely easy solutions that just make the whole thing effortless and painless.  If I could present that, perhaps I would not be long for the working world and might soon be sunning myself on a beach in the Bahamas!  However, there are some strategies, types of activity, ways of learning, even ways to engage 3</a:t>
            </a:r>
            <a:r>
              <a:rPr lang="en-GB" baseline="30000" dirty="0" smtClean="0"/>
              <a:t>rd</a:t>
            </a:r>
            <a:r>
              <a:rPr lang="en-GB" baseline="0" dirty="0" smtClean="0"/>
              <a:t> parties that can be of benefit and it’s just a few of those that I’m going to mention here.  </a:t>
            </a:r>
            <a:br>
              <a:rPr lang="en-GB" baseline="0" dirty="0" smtClean="0"/>
            </a:br>
            <a:r>
              <a:rPr lang="en-GB" baseline="0" dirty="0" smtClean="0"/>
              <a:t>Please note that I have had to strip down my initial brainstorming for this session, knowing how important it is to keep to time, so there are lots more ideas, many that I’m sure you all use already, but I’m just confining this to a sharing of a few key ideas.  I’m drawing most particularly on the experience of teaching lowest GCSE groups and </a:t>
            </a:r>
            <a:r>
              <a:rPr lang="en-GB" baseline="0" dirty="0" err="1" smtClean="0"/>
              <a:t>NVQ</a:t>
            </a:r>
            <a:r>
              <a:rPr lang="en-GB" baseline="0" dirty="0" smtClean="0"/>
              <a:t> level 2 groups.</a:t>
            </a:r>
            <a:br>
              <a:rPr lang="en-GB" baseline="0" dirty="0" smtClean="0"/>
            </a:br>
            <a:endParaRPr lang="en-GB" baseline="0" dirty="0" smtClean="0"/>
          </a:p>
        </p:txBody>
      </p:sp>
      <p:sp>
        <p:nvSpPr>
          <p:cNvPr id="4" name="Slide Number Placeholder 3"/>
          <p:cNvSpPr>
            <a:spLocks noGrp="1"/>
          </p:cNvSpPr>
          <p:nvPr>
            <p:ph type="sldNum" sz="quarter" idx="10"/>
          </p:nvPr>
        </p:nvSpPr>
        <p:spPr/>
        <p:txBody>
          <a:bodyPr/>
          <a:lstStyle/>
          <a:p>
            <a:fld id="{9097FBD5-C8D6-44EA-A072-D4473285BE1E}" type="slidenum">
              <a:rPr lang="en-GB" smtClean="0"/>
              <a:t>22</a:t>
            </a:fld>
            <a:endParaRPr lang="en-GB"/>
          </a:p>
        </p:txBody>
      </p:sp>
    </p:spTree>
    <p:extLst>
      <p:ext uri="{BB962C8B-B14F-4D97-AF65-F5344CB8AC3E}">
        <p14:creationId xmlns:p14="http://schemas.microsoft.com/office/powerpoint/2010/main" val="92775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9097FBD5-C8D6-44EA-A072-D4473285BE1E}" type="slidenum">
              <a:rPr lang="en-GB" smtClean="0"/>
              <a:t>23</a:t>
            </a:fld>
            <a:endParaRPr lang="en-GB"/>
          </a:p>
        </p:txBody>
      </p:sp>
    </p:spTree>
    <p:extLst>
      <p:ext uri="{BB962C8B-B14F-4D97-AF65-F5344CB8AC3E}">
        <p14:creationId xmlns:p14="http://schemas.microsoft.com/office/powerpoint/2010/main" val="92775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At all levels, but particularly at KS4 where the first step is often to find out what students already know/can do in the language based on their vocabulary from previous years, it’s often useful to give vocabulary activities as embedded items at sentence level.  The example on the left is clearly a first stage, where it is receptive knowledge and the ability to decode meaning at sentence level and use the language in context which is assessed here.  Assuming that they have managed this first stage fairly confidently, a subsequent stage (several lessons every weeks later) would be to give the same sentences again but without the words listed below.  Alternative answers that fit do need to be accepted, but either way, we are still consolidating on vocabulary.</a:t>
            </a:r>
            <a:br>
              <a:rPr lang="en-GB" baseline="0" dirty="0" smtClean="0"/>
            </a:br>
            <a:r>
              <a:rPr lang="en-GB" baseline="0" dirty="0" smtClean="0"/>
              <a:t/>
            </a:r>
            <a:br>
              <a:rPr lang="en-GB" baseline="0" dirty="0" smtClean="0"/>
            </a:br>
            <a:r>
              <a:rPr lang="en-GB" baseline="0" dirty="0" smtClean="0"/>
              <a:t>I have made the start of a bank of these using the Edexcel Spanish vocabulary list.  They are on the TES website but also on mine – links on the final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 like the fact that with these I am able to test vocabulary but also develop reading skills.  I find that students of all abilities (you can vary the difficulty obviously) find this challenging but engaging and you can hear from their verbalisations that they are really thinking actively about the meaning of the words.  It is also something very active you can give students to do for homework, rather than just set ‘learn 20 words’.</a:t>
            </a:r>
          </a:p>
        </p:txBody>
      </p:sp>
      <p:sp>
        <p:nvSpPr>
          <p:cNvPr id="4" name="Slide Number Placeholder 3"/>
          <p:cNvSpPr>
            <a:spLocks noGrp="1"/>
          </p:cNvSpPr>
          <p:nvPr>
            <p:ph type="sldNum" sz="quarter" idx="10"/>
          </p:nvPr>
        </p:nvSpPr>
        <p:spPr/>
        <p:txBody>
          <a:bodyPr/>
          <a:lstStyle/>
          <a:p>
            <a:fld id="{9097FBD5-C8D6-44EA-A072-D4473285BE1E}" type="slidenum">
              <a:rPr lang="en-GB" smtClean="0"/>
              <a:t>24</a:t>
            </a:fld>
            <a:endParaRPr lang="en-GB"/>
          </a:p>
        </p:txBody>
      </p:sp>
    </p:spTree>
    <p:extLst>
      <p:ext uri="{BB962C8B-B14F-4D97-AF65-F5344CB8AC3E}">
        <p14:creationId xmlns:p14="http://schemas.microsoft.com/office/powerpoint/2010/main" val="92775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Go through</a:t>
            </a:r>
            <a:r>
              <a:rPr lang="en-GB" baseline="0" dirty="0" smtClean="0"/>
              <a:t> with students how they learn their vocabulary and keep the conversation going with them about this during the year so that they don’t forget at any point that they need to be very active when doing vocabulary </a:t>
            </a:r>
            <a:r>
              <a:rPr lang="en-GB" baseline="0" dirty="0" err="1" smtClean="0"/>
              <a:t>hw</a:t>
            </a:r>
            <a:r>
              <a:rPr lang="en-GB" baseline="0" dirty="0" smtClean="0"/>
              <a:t>.  There should be evidence that you can see that they have done the </a:t>
            </a:r>
            <a:r>
              <a:rPr lang="en-GB" baseline="0" dirty="0" err="1" smtClean="0"/>
              <a:t>hw</a:t>
            </a:r>
            <a:r>
              <a:rPr lang="en-GB" baseline="0" dirty="0" smtClean="0"/>
              <a:t>, rather than just having to spend class time doing a test to see that.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In terms of choice of language, I do think it can be very useful to get students to select their own list of 10, 15, 20 words to learn on a given topic.  This personalisation not only leads to the student learning the words that they are most likely to want to use (paragliding need not be learnt actively by all!) but it also neatly injects the elements of autonomy and active learning into a learning homework.</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Showing them how to use www.wordreference.com rather than </a:t>
            </a:r>
            <a:r>
              <a:rPr lang="en-GB" baseline="0" dirty="0" err="1" smtClean="0"/>
              <a:t>google</a:t>
            </a:r>
            <a:r>
              <a:rPr lang="en-GB" baseline="0" dirty="0" smtClean="0"/>
              <a:t> translate is a helpful first step here – to avoid blunders!</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9097FBD5-C8D6-44EA-A072-D4473285BE1E}" type="slidenum">
              <a:rPr lang="en-GB" smtClean="0"/>
              <a:t>28</a:t>
            </a:fld>
            <a:endParaRPr lang="en-GB"/>
          </a:p>
        </p:txBody>
      </p:sp>
    </p:spTree>
    <p:extLst>
      <p:ext uri="{BB962C8B-B14F-4D97-AF65-F5344CB8AC3E}">
        <p14:creationId xmlns:p14="http://schemas.microsoft.com/office/powerpoint/2010/main" val="92775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Links to ideas on this on final slide.  Just explain super-briefly!</a:t>
            </a:r>
          </a:p>
        </p:txBody>
      </p:sp>
      <p:sp>
        <p:nvSpPr>
          <p:cNvPr id="4" name="Slide Number Placeholder 3"/>
          <p:cNvSpPr>
            <a:spLocks noGrp="1"/>
          </p:cNvSpPr>
          <p:nvPr>
            <p:ph type="sldNum" sz="quarter" idx="10"/>
          </p:nvPr>
        </p:nvSpPr>
        <p:spPr/>
        <p:txBody>
          <a:bodyPr/>
          <a:lstStyle/>
          <a:p>
            <a:fld id="{9097FBD5-C8D6-44EA-A072-D4473285BE1E}" type="slidenum">
              <a:rPr lang="en-GB" smtClean="0"/>
              <a:t>29</a:t>
            </a:fld>
            <a:endParaRPr lang="en-GB"/>
          </a:p>
        </p:txBody>
      </p:sp>
    </p:spTree>
    <p:extLst>
      <p:ext uri="{BB962C8B-B14F-4D97-AF65-F5344CB8AC3E}">
        <p14:creationId xmlns:p14="http://schemas.microsoft.com/office/powerpoint/2010/main" val="92775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Describe briefly how I have used both of these and spell out the typical differences between the free possibilities and vocab express i.e. the ads of the latter are the monitoring, tracking, homework setting, competition possibilities as well as the lack of making and preparation of course.</a:t>
            </a:r>
          </a:p>
        </p:txBody>
      </p:sp>
      <p:sp>
        <p:nvSpPr>
          <p:cNvPr id="4" name="Slide Number Placeholder 3"/>
          <p:cNvSpPr>
            <a:spLocks noGrp="1"/>
          </p:cNvSpPr>
          <p:nvPr>
            <p:ph type="sldNum" sz="quarter" idx="10"/>
          </p:nvPr>
        </p:nvSpPr>
        <p:spPr/>
        <p:txBody>
          <a:bodyPr/>
          <a:lstStyle/>
          <a:p>
            <a:fld id="{9097FBD5-C8D6-44EA-A072-D4473285BE1E}" type="slidenum">
              <a:rPr lang="en-GB" smtClean="0"/>
              <a:t>30</a:t>
            </a:fld>
            <a:endParaRPr lang="en-GB"/>
          </a:p>
        </p:txBody>
      </p:sp>
    </p:spTree>
    <p:extLst>
      <p:ext uri="{BB962C8B-B14F-4D97-AF65-F5344CB8AC3E}">
        <p14:creationId xmlns:p14="http://schemas.microsoft.com/office/powerpoint/2010/main" val="92775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Talk about the Mother and son</a:t>
            </a:r>
            <a:r>
              <a:rPr lang="en-GB" baseline="0" dirty="0" smtClean="0"/>
              <a:t> partnership / competition.</a:t>
            </a:r>
            <a:endParaRPr lang="en-GB" dirty="0" smtClean="0"/>
          </a:p>
        </p:txBody>
      </p:sp>
      <p:sp>
        <p:nvSpPr>
          <p:cNvPr id="4" name="Slide Number Placeholder 3"/>
          <p:cNvSpPr>
            <a:spLocks noGrp="1"/>
          </p:cNvSpPr>
          <p:nvPr>
            <p:ph type="sldNum" sz="quarter" idx="10"/>
          </p:nvPr>
        </p:nvSpPr>
        <p:spPr/>
        <p:txBody>
          <a:bodyPr/>
          <a:lstStyle/>
          <a:p>
            <a:fld id="{9097FBD5-C8D6-44EA-A072-D4473285BE1E}" type="slidenum">
              <a:rPr lang="en-GB" smtClean="0"/>
              <a:t>31</a:t>
            </a:fld>
            <a:endParaRPr lang="en-GB"/>
          </a:p>
        </p:txBody>
      </p:sp>
    </p:spTree>
    <p:extLst>
      <p:ext uri="{BB962C8B-B14F-4D97-AF65-F5344CB8AC3E}">
        <p14:creationId xmlns:p14="http://schemas.microsoft.com/office/powerpoint/2010/main" val="92775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 always the same ones who shine.</a:t>
            </a:r>
            <a:r>
              <a:rPr lang="en-GB" baseline="0" dirty="0" smtClean="0"/>
              <a:t>  Student who is a school </a:t>
            </a:r>
            <a:r>
              <a:rPr lang="en-GB" baseline="0" dirty="0" err="1" smtClean="0"/>
              <a:t>refuser</a:t>
            </a:r>
            <a:r>
              <a:rPr lang="en-GB" baseline="0" dirty="0" smtClean="0"/>
              <a:t> tops the board in June.  </a:t>
            </a:r>
            <a:br>
              <a:rPr lang="en-GB" baseline="0" dirty="0" smtClean="0"/>
            </a:br>
            <a:r>
              <a:rPr lang="en-GB" baseline="0" dirty="0" smtClean="0"/>
              <a:t>Particularly attractive to boys but girls love competition too – as we will see!  Mention Megan here.</a:t>
            </a:r>
            <a:endParaRPr lang="en-GB" dirty="0" smtClean="0"/>
          </a:p>
        </p:txBody>
      </p:sp>
      <p:sp>
        <p:nvSpPr>
          <p:cNvPr id="4" name="Slide Number Placeholder 3"/>
          <p:cNvSpPr>
            <a:spLocks noGrp="1"/>
          </p:cNvSpPr>
          <p:nvPr>
            <p:ph type="sldNum" sz="quarter" idx="10"/>
          </p:nvPr>
        </p:nvSpPr>
        <p:spPr/>
        <p:txBody>
          <a:bodyPr/>
          <a:lstStyle/>
          <a:p>
            <a:fld id="{9097FBD5-C8D6-44EA-A072-D4473285BE1E}" type="slidenum">
              <a:rPr lang="en-GB" smtClean="0"/>
              <a:t>32</a:t>
            </a:fld>
            <a:endParaRPr lang="en-GB"/>
          </a:p>
        </p:txBody>
      </p:sp>
    </p:spTree>
    <p:extLst>
      <p:ext uri="{BB962C8B-B14F-4D97-AF65-F5344CB8AC3E}">
        <p14:creationId xmlns:p14="http://schemas.microsoft.com/office/powerpoint/2010/main" val="92775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097FBD5-C8D6-44EA-A072-D4473285BE1E}"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11408720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3.07p.m. 20,000 points </a:t>
            </a:r>
            <a:r>
              <a:rPr lang="en-GB" dirty="0" err="1" smtClean="0"/>
              <a:t>approx</a:t>
            </a:r>
            <a:r>
              <a:rPr lang="en-GB" dirty="0" smtClean="0"/>
              <a:t> ahead</a:t>
            </a:r>
            <a:br>
              <a:rPr lang="en-GB" dirty="0" smtClean="0"/>
            </a:br>
            <a:r>
              <a:rPr lang="en-GB" dirty="0" smtClean="0"/>
              <a:t>Last minute steal</a:t>
            </a:r>
            <a:r>
              <a:rPr lang="en-GB" baseline="0" dirty="0" smtClean="0"/>
              <a:t> from Tunbridge Well Girls’ Grammar School</a:t>
            </a:r>
            <a:br>
              <a:rPr lang="en-GB" baseline="0" dirty="0" smtClean="0"/>
            </a:br>
            <a:r>
              <a:rPr lang="en-GB" baseline="0" dirty="0" smtClean="0"/>
              <a:t/>
            </a:r>
            <a:br>
              <a:rPr lang="en-GB" baseline="0" dirty="0" smtClean="0"/>
            </a:br>
            <a:r>
              <a:rPr lang="en-GB" baseline="0" dirty="0" smtClean="0"/>
              <a:t>Relate the excitement – the use of IT rooms at lunchtimes, breaks, before school!</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err="1" smtClean="0">
                <a:solidFill>
                  <a:schemeClr val="tx1"/>
                </a:solidFill>
                <a:effectLst/>
                <a:latin typeface="+mn-lt"/>
                <a:ea typeface="+mn-ea"/>
                <a:cs typeface="+mn-cs"/>
              </a:rPr>
              <a:t>Comberton</a:t>
            </a:r>
            <a:r>
              <a:rPr lang="en-GB" sz="1200" kern="1200" dirty="0" smtClean="0">
                <a:solidFill>
                  <a:schemeClr val="tx1"/>
                </a:solidFill>
                <a:effectLst/>
                <a:latin typeface="+mn-lt"/>
                <a:ea typeface="+mn-ea"/>
                <a:cs typeface="+mn-cs"/>
              </a:rPr>
              <a:t> answered 236,669 questions during the course of the competition (an average of almost 30,000 per day).</a:t>
            </a:r>
          </a:p>
          <a:p>
            <a:endParaRPr lang="en-GB" dirty="0" smtClean="0"/>
          </a:p>
        </p:txBody>
      </p:sp>
      <p:sp>
        <p:nvSpPr>
          <p:cNvPr id="4" name="Slide Number Placeholder 3"/>
          <p:cNvSpPr>
            <a:spLocks noGrp="1"/>
          </p:cNvSpPr>
          <p:nvPr>
            <p:ph type="sldNum" sz="quarter" idx="10"/>
          </p:nvPr>
        </p:nvSpPr>
        <p:spPr/>
        <p:txBody>
          <a:bodyPr/>
          <a:lstStyle/>
          <a:p>
            <a:fld id="{9097FBD5-C8D6-44EA-A072-D4473285BE1E}" type="slidenum">
              <a:rPr lang="en-GB" smtClean="0"/>
              <a:t>33</a:t>
            </a:fld>
            <a:endParaRPr lang="en-GB"/>
          </a:p>
        </p:txBody>
      </p:sp>
    </p:spTree>
    <p:extLst>
      <p:ext uri="{BB962C8B-B14F-4D97-AF65-F5344CB8AC3E}">
        <p14:creationId xmlns:p14="http://schemas.microsoft.com/office/powerpoint/2010/main" val="92775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3.07p.m. 20,000 points </a:t>
            </a:r>
            <a:r>
              <a:rPr lang="en-GB" dirty="0" err="1" smtClean="0"/>
              <a:t>approx</a:t>
            </a:r>
            <a:r>
              <a:rPr lang="en-GB" dirty="0" smtClean="0"/>
              <a:t> ahead</a:t>
            </a:r>
            <a:br>
              <a:rPr lang="en-GB" dirty="0" smtClean="0"/>
            </a:br>
            <a:r>
              <a:rPr lang="en-GB" dirty="0" smtClean="0"/>
              <a:t>Last minute steal</a:t>
            </a:r>
            <a:r>
              <a:rPr lang="en-GB" baseline="0" dirty="0" smtClean="0"/>
              <a:t> from Tunbridge Well Girls’ Grammar School</a:t>
            </a:r>
            <a:br>
              <a:rPr lang="en-GB" baseline="0" dirty="0" smtClean="0"/>
            </a:br>
            <a:r>
              <a:rPr lang="en-GB" baseline="0" dirty="0" smtClean="0"/>
              <a:t/>
            </a:r>
            <a:br>
              <a:rPr lang="en-GB" baseline="0" dirty="0" smtClean="0"/>
            </a:br>
            <a:r>
              <a:rPr lang="en-GB" baseline="0" dirty="0" smtClean="0"/>
              <a:t>Relate the excitement – the use of IT rooms at lunchtimes, breaks, before school!</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err="1" smtClean="0">
                <a:solidFill>
                  <a:schemeClr val="tx1"/>
                </a:solidFill>
                <a:effectLst/>
                <a:latin typeface="+mn-lt"/>
                <a:ea typeface="+mn-ea"/>
                <a:cs typeface="+mn-cs"/>
              </a:rPr>
              <a:t>Comberton</a:t>
            </a:r>
            <a:r>
              <a:rPr lang="en-GB" sz="1200" kern="1200" dirty="0" smtClean="0">
                <a:solidFill>
                  <a:schemeClr val="tx1"/>
                </a:solidFill>
                <a:effectLst/>
                <a:latin typeface="+mn-lt"/>
                <a:ea typeface="+mn-ea"/>
                <a:cs typeface="+mn-cs"/>
              </a:rPr>
              <a:t> answered 236,669 questions during the course of the competition (an average of almost 30,000 per day).</a:t>
            </a:r>
          </a:p>
          <a:p>
            <a:endParaRPr lang="en-GB" dirty="0" smtClean="0"/>
          </a:p>
        </p:txBody>
      </p:sp>
      <p:sp>
        <p:nvSpPr>
          <p:cNvPr id="4" name="Slide Number Placeholder 3"/>
          <p:cNvSpPr>
            <a:spLocks noGrp="1"/>
          </p:cNvSpPr>
          <p:nvPr>
            <p:ph type="sldNum" sz="quarter" idx="10"/>
          </p:nvPr>
        </p:nvSpPr>
        <p:spPr/>
        <p:txBody>
          <a:bodyPr/>
          <a:lstStyle/>
          <a:p>
            <a:fld id="{9097FBD5-C8D6-44EA-A072-D4473285BE1E}" type="slidenum">
              <a:rPr lang="en-GB" smtClean="0"/>
              <a:t>34</a:t>
            </a:fld>
            <a:endParaRPr lang="en-GB"/>
          </a:p>
        </p:txBody>
      </p:sp>
    </p:spTree>
    <p:extLst>
      <p:ext uri="{BB962C8B-B14F-4D97-AF65-F5344CB8AC3E}">
        <p14:creationId xmlns:p14="http://schemas.microsoft.com/office/powerpoint/2010/main" val="92775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http://www.as.com/futbol/articulo/messi-va-vacaciones-82-goles/20120613dasdaiftb_5/Tes</a:t>
            </a:r>
            <a:endParaRPr lang="fr-FR" dirty="0"/>
          </a:p>
        </p:txBody>
      </p:sp>
      <p:sp>
        <p:nvSpPr>
          <p:cNvPr id="4" name="Slide Number Placeholder 3"/>
          <p:cNvSpPr>
            <a:spLocks noGrp="1"/>
          </p:cNvSpPr>
          <p:nvPr>
            <p:ph type="sldNum" sz="quarter" idx="10"/>
          </p:nvPr>
        </p:nvSpPr>
        <p:spPr/>
        <p:txBody>
          <a:bodyPr/>
          <a:lstStyle/>
          <a:p>
            <a:fld id="{94877C17-A530-485A-A49C-FE0F21EAC28A}" type="slidenum">
              <a:rPr lang="fr-FR" smtClean="0"/>
              <a:t>35</a:t>
            </a:fld>
            <a:endParaRPr lang="fr-FR"/>
          </a:p>
        </p:txBody>
      </p:sp>
    </p:spTree>
    <p:extLst>
      <p:ext uri="{BB962C8B-B14F-4D97-AF65-F5344CB8AC3E}">
        <p14:creationId xmlns:p14="http://schemas.microsoft.com/office/powerpoint/2010/main" val="1816605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http://www.bekia.es/celebrities/fotos/leo-messi-antonella-roccuzzo-vacaciones-rio-janeiro/</a:t>
            </a:r>
            <a:br>
              <a:rPr lang="fr-FR" dirty="0" smtClean="0"/>
            </a:br>
            <a:r>
              <a:rPr lang="fr-FR" dirty="0" smtClean="0"/>
              <a:t>http://www.diariofemenino.com/actualidad/famosos/articulos/escapada-romantica-leo-messi-antonella-roccuzzo-brasil/</a:t>
            </a:r>
            <a:endParaRPr lang="fr-FR" dirty="0"/>
          </a:p>
        </p:txBody>
      </p:sp>
      <p:sp>
        <p:nvSpPr>
          <p:cNvPr id="4" name="Slide Number Placeholder 3"/>
          <p:cNvSpPr>
            <a:spLocks noGrp="1"/>
          </p:cNvSpPr>
          <p:nvPr>
            <p:ph type="sldNum" sz="quarter" idx="10"/>
          </p:nvPr>
        </p:nvSpPr>
        <p:spPr/>
        <p:txBody>
          <a:bodyPr/>
          <a:lstStyle/>
          <a:p>
            <a:fld id="{94877C17-A530-485A-A49C-FE0F21EAC28A}" type="slidenum">
              <a:rPr lang="fr-FR" smtClean="0"/>
              <a:t>37</a:t>
            </a:fld>
            <a:endParaRPr lang="fr-FR"/>
          </a:p>
        </p:txBody>
      </p:sp>
    </p:spTree>
    <p:extLst>
      <p:ext uri="{BB962C8B-B14F-4D97-AF65-F5344CB8AC3E}">
        <p14:creationId xmlns:p14="http://schemas.microsoft.com/office/powerpoint/2010/main" val="2085080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B186570B-0304-4CAF-A3E3-9EDEB81B0098}" type="slidenum">
              <a:rPr lang="fr-FR" smtClean="0">
                <a:solidFill>
                  <a:prstClr val="black"/>
                </a:solidFill>
              </a:rPr>
              <a:pPr/>
              <a:t>52</a:t>
            </a:fld>
            <a:endParaRPr lang="fr-FR">
              <a:solidFill>
                <a:prstClr val="black"/>
              </a:solidFill>
            </a:endParaRPr>
          </a:p>
        </p:txBody>
      </p:sp>
    </p:spTree>
    <p:extLst>
      <p:ext uri="{BB962C8B-B14F-4D97-AF65-F5344CB8AC3E}">
        <p14:creationId xmlns:p14="http://schemas.microsoft.com/office/powerpoint/2010/main" val="10347168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B186570B-0304-4CAF-A3E3-9EDEB81B0098}" type="slidenum">
              <a:rPr lang="fr-FR" smtClean="0">
                <a:solidFill>
                  <a:prstClr val="black"/>
                </a:solidFill>
              </a:rPr>
              <a:pPr/>
              <a:t>53</a:t>
            </a:fld>
            <a:endParaRPr lang="fr-FR">
              <a:solidFill>
                <a:prstClr val="black"/>
              </a:solidFill>
            </a:endParaRPr>
          </a:p>
        </p:txBody>
      </p:sp>
    </p:spTree>
    <p:extLst>
      <p:ext uri="{BB962C8B-B14F-4D97-AF65-F5344CB8AC3E}">
        <p14:creationId xmlns:p14="http://schemas.microsoft.com/office/powerpoint/2010/main" val="10347168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54</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are obviously a lot more ideas – limit is only</a:t>
            </a:r>
            <a:r>
              <a:rPr lang="en-GB" baseline="0" dirty="0" smtClean="0"/>
              <a:t> time to explore them, create them, try them out!  And today, the time is limited to share the ideas, but I hope that’s been a useful session and you’ve taken at least one thought away to explore in your own practice.</a:t>
            </a:r>
            <a:endParaRPr lang="en-GB" dirty="0" smtClean="0"/>
          </a:p>
        </p:txBody>
      </p:sp>
      <p:sp>
        <p:nvSpPr>
          <p:cNvPr id="4" name="Slide Number Placeholder 3"/>
          <p:cNvSpPr>
            <a:spLocks noGrp="1"/>
          </p:cNvSpPr>
          <p:nvPr>
            <p:ph type="sldNum" sz="quarter" idx="10"/>
          </p:nvPr>
        </p:nvSpPr>
        <p:spPr/>
        <p:txBody>
          <a:bodyPr/>
          <a:lstStyle/>
          <a:p>
            <a:fld id="{9097FBD5-C8D6-44EA-A072-D4473285BE1E}" type="slidenum">
              <a:rPr lang="en-GB" smtClean="0"/>
              <a:t>55</a:t>
            </a:fld>
            <a:endParaRPr lang="en-GB"/>
          </a:p>
        </p:txBody>
      </p:sp>
    </p:spTree>
    <p:extLst>
      <p:ext uri="{BB962C8B-B14F-4D97-AF65-F5344CB8AC3E}">
        <p14:creationId xmlns:p14="http://schemas.microsoft.com/office/powerpoint/2010/main" val="92775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endParaRPr lang="en-GB" baseline="0" dirty="0" smtClean="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3</a:t>
            </a:fld>
            <a:endParaRPr lang="en-US"/>
          </a:p>
        </p:txBody>
      </p:sp>
    </p:spTree>
    <p:extLst>
      <p:ext uri="{BB962C8B-B14F-4D97-AF65-F5344CB8AC3E}">
        <p14:creationId xmlns:p14="http://schemas.microsoft.com/office/powerpoint/2010/main" val="3270269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Listening is vital for language learning.</a:t>
            </a:r>
            <a:r>
              <a:rPr lang="en-GB" sz="1200" kern="1200" baseline="0" dirty="0" smtClean="0">
                <a:solidFill>
                  <a:schemeClr val="tx1"/>
                </a:solidFill>
                <a:effectLst/>
                <a:latin typeface="+mn-lt"/>
                <a:ea typeface="+mn-ea"/>
                <a:cs typeface="+mn-cs"/>
              </a:rPr>
              <a:t>  It is a source of language input, the decoding of which is believed by most to account to a large extent for language acquisition.  But for learners it is often the activity that causes most anxiety.  You can often detect a powerful change in the atmosphere in a languages classroom when a listening activity is announced and then in progress.  So often students ask ‘is it a test?’ when you start a listening activity, presumably because this is how it feels to them.  I’ve never been asked that about a reading activity.  It is true that it’s most often the lower ability that find it the most scary and demotivating but there are a significant number of students in top sets that struggle with listening.  </a:t>
            </a:r>
            <a:endParaRPr lang="en-GB" dirty="0"/>
          </a:p>
        </p:txBody>
      </p:sp>
      <p:sp>
        <p:nvSpPr>
          <p:cNvPr id="4" name="Slide Number Placeholder 3"/>
          <p:cNvSpPr>
            <a:spLocks noGrp="1"/>
          </p:cNvSpPr>
          <p:nvPr>
            <p:ph type="sldNum" sz="quarter" idx="10"/>
          </p:nvPr>
        </p:nvSpPr>
        <p:spPr/>
        <p:txBody>
          <a:bodyPr/>
          <a:lstStyle/>
          <a:p>
            <a:fld id="{9097FBD5-C8D6-44EA-A072-D4473285BE1E}" type="slidenum">
              <a:rPr lang="en-GB" smtClean="0"/>
              <a:t>4</a:t>
            </a:fld>
            <a:endParaRPr lang="en-GB"/>
          </a:p>
        </p:txBody>
      </p:sp>
    </p:spTree>
    <p:extLst>
      <p:ext uri="{BB962C8B-B14F-4D97-AF65-F5344CB8AC3E}">
        <p14:creationId xmlns:p14="http://schemas.microsoft.com/office/powerpoint/2010/main" val="92775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whole class teaching situations I think there are lots of things we can do to make listening more effective and more enjoyable.  By more effective</a:t>
            </a:r>
            <a:r>
              <a:rPr lang="en-GB" baseline="0" dirty="0" smtClean="0"/>
              <a:t> I really mean less scary, because fear is not positively correlated with either motivation or progress!  Some favourite ideas for this involve a slight twist on the usual format of playing a CD, individual work answering questions.</a:t>
            </a:r>
            <a:br>
              <a:rPr lang="en-GB" baseline="0" dirty="0" smtClean="0"/>
            </a:br>
            <a:r>
              <a:rPr lang="en-GB" baseline="0" dirty="0" smtClean="0"/>
              <a:t/>
            </a:r>
            <a:br>
              <a:rPr lang="en-GB" baseline="0" dirty="0" smtClean="0"/>
            </a:br>
            <a:r>
              <a:rPr lang="en-GB" sz="1200" kern="1200" dirty="0" smtClean="0">
                <a:solidFill>
                  <a:schemeClr val="tx1"/>
                </a:solidFill>
                <a:effectLst/>
                <a:latin typeface="+mn-lt"/>
                <a:ea typeface="+mn-ea"/>
                <a:cs typeface="+mn-cs"/>
              </a:rPr>
              <a:t>1.  Learners work in pairs and listen for alternate number answers and then share their answers before listening a second time.  On feedback their approach is “we think that no. 1 is.....”</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2.  Give the answers first and ask learners to anticipate (written or orally) what language they will hear (even scripting a suggested dialogue/monologue).  When they listen, they compare what they’ve anticipated with the audio material.</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3.  Learners respond to material heard by ordering cards.  The focus can be the on structures, where learners sort the activity cards into columns to denote present, past or future or opinions, where the categorising is into positive and negatives or simply on the order in which the items on the cards are mentioned in the passage.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4.  Learners are the source of listening themselves.  A text is posted on the wall – learners read and memorise as much as they can and run back to their group and repeat it.  Learners have to respond to the text by answering questions or filling in a grid or completing a multiple choice activity.  (if learners write down what is said, this is called ‘running dictation’).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r>
              <a:rPr lang="en-GB" sz="1200" kern="1200" dirty="0" smtClean="0">
                <a:solidFill>
                  <a:schemeClr val="tx1"/>
                </a:solidFill>
                <a:effectLst/>
                <a:latin typeface="+mn-lt"/>
                <a:ea typeface="+mn-ea"/>
                <a:cs typeface="+mn-cs"/>
              </a:rPr>
              <a:t>5.  Move away from the ‘disembodied voices’ of CD by using video extracts for listening tasks (</a:t>
            </a:r>
            <a:r>
              <a:rPr lang="en-GB" sz="1200" kern="1200" dirty="0" err="1" smtClean="0">
                <a:solidFill>
                  <a:schemeClr val="tx1"/>
                </a:solidFill>
                <a:effectLst/>
                <a:latin typeface="+mn-lt"/>
                <a:ea typeface="+mn-ea"/>
                <a:cs typeface="+mn-cs"/>
              </a:rPr>
              <a:t>Youtube</a:t>
            </a:r>
            <a:r>
              <a:rPr lang="en-GB" sz="1200" kern="1200" dirty="0" smtClean="0">
                <a:solidFill>
                  <a:schemeClr val="tx1"/>
                </a:solidFill>
                <a:effectLst/>
                <a:latin typeface="+mn-lt"/>
                <a:ea typeface="+mn-ea"/>
                <a:cs typeface="+mn-cs"/>
              </a:rPr>
              <a:t>, foreign television channels, short </a:t>
            </a:r>
            <a:r>
              <a:rPr lang="en-GB" sz="1200" kern="1200" dirty="0" err="1" smtClean="0">
                <a:solidFill>
                  <a:schemeClr val="tx1"/>
                </a:solidFill>
                <a:effectLst/>
                <a:latin typeface="+mn-lt"/>
                <a:ea typeface="+mn-ea"/>
                <a:cs typeface="+mn-cs"/>
              </a:rPr>
              <a:t>tv</a:t>
            </a:r>
            <a:r>
              <a:rPr lang="en-GB" sz="1200" kern="1200" dirty="0" smtClean="0">
                <a:solidFill>
                  <a:schemeClr val="tx1"/>
                </a:solidFill>
                <a:effectLst/>
                <a:latin typeface="+mn-lt"/>
                <a:ea typeface="+mn-ea"/>
                <a:cs typeface="+mn-cs"/>
              </a:rPr>
              <a:t> adverts, </a:t>
            </a:r>
            <a:r>
              <a:rPr lang="en-GB" sz="1200" kern="1200" dirty="0" err="1" smtClean="0">
                <a:solidFill>
                  <a:schemeClr val="tx1"/>
                </a:solidFill>
                <a:effectLst/>
                <a:latin typeface="+mn-lt"/>
                <a:ea typeface="+mn-ea"/>
                <a:cs typeface="+mn-cs"/>
              </a:rPr>
              <a:t>bbc</a:t>
            </a:r>
            <a:r>
              <a:rPr lang="en-GB" sz="1200" kern="1200" dirty="0" smtClean="0">
                <a:solidFill>
                  <a:schemeClr val="tx1"/>
                </a:solidFill>
                <a:effectLst/>
                <a:latin typeface="+mn-lt"/>
                <a:ea typeface="+mn-ea"/>
                <a:cs typeface="+mn-cs"/>
              </a:rPr>
              <a:t> online clips)</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6.  Use songs.  Gap fill and or responding using a simple </a:t>
            </a:r>
            <a:r>
              <a:rPr lang="en-GB" sz="1200" kern="1200" dirty="0" err="1" smtClean="0">
                <a:solidFill>
                  <a:schemeClr val="tx1"/>
                </a:solidFill>
                <a:effectLst/>
                <a:latin typeface="+mn-lt"/>
                <a:ea typeface="+mn-ea"/>
                <a:cs typeface="+mn-cs"/>
              </a:rPr>
              <a:t>proforma</a:t>
            </a:r>
            <a:r>
              <a:rPr lang="en-GB" sz="1200" kern="1200" dirty="0" smtClean="0">
                <a:solidFill>
                  <a:schemeClr val="tx1"/>
                </a:solidFill>
                <a:effectLst/>
                <a:latin typeface="+mn-lt"/>
                <a:ea typeface="+mn-ea"/>
                <a:cs typeface="+mn-cs"/>
              </a:rPr>
              <a:t> to identify key features, key language and elicit opinions.</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7.  Use listening as a stimulus for speaking as often as you can, rather than an end in its own right.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8.  Learners make their own listening material in groups (as a revision activity at the end of a module) and the whole class completes the different activities.  Can use video for this (webcam &amp; effects)</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9.  Think of all speaking activities as listening activities too and let this influence your planning.  For example, verbal tennis, speaking lines, role plays are as much about listening as they are about speaking.  </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10.  Pre-teach some key language.  Teacher selects some key language crucial to the listening passage and flags this up, defining it in the foreign language for learners before listening.  This activity is a listening task in itself and can greatly enhance learners’ comprehension of the text when they come to listen to it.</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11.  Repeat listening exam papers a couple of lessons later or the following week (after you have gone through and marked it.   This really improves confidence which in turn impacts on performance.</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9097FBD5-C8D6-44EA-A072-D4473285BE1E}" type="slidenum">
              <a:rPr lang="en-GB" smtClean="0"/>
              <a:t>5</a:t>
            </a:fld>
            <a:endParaRPr lang="en-GB"/>
          </a:p>
        </p:txBody>
      </p:sp>
    </p:spTree>
    <p:extLst>
      <p:ext uri="{BB962C8B-B14F-4D97-AF65-F5344CB8AC3E}">
        <p14:creationId xmlns:p14="http://schemas.microsoft.com/office/powerpoint/2010/main" val="92775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2010 Edexcel Higher Q7</a:t>
            </a:r>
            <a:endParaRPr lang="fr-FR" dirty="0"/>
          </a:p>
        </p:txBody>
      </p:sp>
      <p:sp>
        <p:nvSpPr>
          <p:cNvPr id="4" name="Slide Number Placeholder 3"/>
          <p:cNvSpPr>
            <a:spLocks noGrp="1"/>
          </p:cNvSpPr>
          <p:nvPr>
            <p:ph type="sldNum" sz="quarter" idx="10"/>
          </p:nvPr>
        </p:nvSpPr>
        <p:spPr/>
        <p:txBody>
          <a:bodyPr/>
          <a:lstStyle/>
          <a:p>
            <a:fld id="{9097FBD5-C8D6-44EA-A072-D4473285BE1E}" type="slidenum">
              <a:rPr lang="en-GB" smtClean="0"/>
              <a:t>6</a:t>
            </a:fld>
            <a:endParaRPr lang="en-GB"/>
          </a:p>
        </p:txBody>
      </p:sp>
    </p:spTree>
    <p:extLst>
      <p:ext uri="{BB962C8B-B14F-4D97-AF65-F5344CB8AC3E}">
        <p14:creationId xmlns:p14="http://schemas.microsoft.com/office/powerpoint/2010/main" val="3210930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2010 Edexcel Higher Q2</a:t>
            </a:r>
            <a:br>
              <a:rPr lang="en-GB" dirty="0" smtClean="0"/>
            </a:br>
            <a:r>
              <a:rPr lang="en-GB" dirty="0" smtClean="0"/>
              <a:t/>
            </a:r>
            <a:br>
              <a:rPr lang="en-GB" dirty="0" smtClean="0"/>
            </a:br>
            <a:r>
              <a:rPr lang="en-GB" dirty="0" smtClean="0"/>
              <a:t>Various different models</a:t>
            </a:r>
            <a:r>
              <a:rPr lang="en-GB" baseline="0" dirty="0" smtClean="0"/>
              <a:t> – could do running dictation (read text, run back, say it all and others choose correct answer) – if it’s a dialogue, could send two people (attempt to do intonation).  OR they could run and listen (I have this on computers with just the part of the question they need, for them to click on ), then run back and try to say it from memory (better for intonation, pronunciation skills).  Both are good for working memory, which is what listening relies on.</a:t>
            </a:r>
            <a:br>
              <a:rPr lang="en-GB" baseline="0" dirty="0" smtClean="0"/>
            </a:br>
            <a:endParaRPr lang="en-GB" baseline="0" dirty="0" smtClean="0"/>
          </a:p>
          <a:p>
            <a:r>
              <a:rPr lang="en-GB" baseline="0" dirty="0" smtClean="0"/>
              <a:t>Or, you could also do ‘</a:t>
            </a:r>
            <a:r>
              <a:rPr lang="en-GB" baseline="0" dirty="0" err="1" smtClean="0"/>
              <a:t>chinese</a:t>
            </a:r>
            <a:r>
              <a:rPr lang="en-GB" baseline="0" dirty="0" smtClean="0"/>
              <a:t> whispers style’. Only 1 in each group has the questions to answer.  One hears the text (or reads it) and has to whisper it to the next person, down the line.  </a:t>
            </a:r>
          </a:p>
          <a:p>
            <a:endParaRPr lang="en-GB" baseline="0" dirty="0" smtClean="0"/>
          </a:p>
          <a:p>
            <a:r>
              <a:rPr lang="fr-FR" sz="1200" b="1" dirty="0" smtClean="0">
                <a:latin typeface="+mn-lt"/>
                <a:cs typeface="Calibri"/>
              </a:rPr>
              <a:t>¿Y </a:t>
            </a:r>
            <a:r>
              <a:rPr lang="fr-FR" sz="1200" b="1" dirty="0" err="1" smtClean="0">
                <a:latin typeface="+mn-lt"/>
                <a:cs typeface="Calibri"/>
              </a:rPr>
              <a:t>cómo</a:t>
            </a:r>
            <a:r>
              <a:rPr lang="fr-FR" sz="1200" b="1" dirty="0" smtClean="0">
                <a:latin typeface="+mn-lt"/>
                <a:cs typeface="Calibri"/>
              </a:rPr>
              <a:t> es su </a:t>
            </a:r>
            <a:r>
              <a:rPr lang="fr-FR" sz="1200" b="1" dirty="0" err="1" smtClean="0">
                <a:latin typeface="+mn-lt"/>
                <a:cs typeface="Calibri"/>
              </a:rPr>
              <a:t>carácter</a:t>
            </a:r>
            <a:r>
              <a:rPr lang="fr-FR" sz="1200" b="1" dirty="0" smtClean="0">
                <a:latin typeface="+mn-lt"/>
                <a:cs typeface="Calibri"/>
              </a:rPr>
              <a:t>?</a:t>
            </a:r>
            <a:br>
              <a:rPr lang="fr-FR" sz="1200" b="1" dirty="0" smtClean="0">
                <a:latin typeface="+mn-lt"/>
                <a:cs typeface="Calibri"/>
              </a:rPr>
            </a:br>
            <a:r>
              <a:rPr lang="fr-FR" sz="1200" b="1" dirty="0" smtClean="0">
                <a:latin typeface="+mn-lt"/>
                <a:cs typeface="Calibri"/>
              </a:rPr>
              <a:t>Es </a:t>
            </a:r>
            <a:r>
              <a:rPr lang="fr-FR" sz="1200" b="1" dirty="0" err="1" smtClean="0">
                <a:latin typeface="+mn-lt"/>
                <a:cs typeface="Calibri"/>
              </a:rPr>
              <a:t>una</a:t>
            </a:r>
            <a:r>
              <a:rPr lang="fr-FR" sz="1200" b="1" dirty="0" smtClean="0">
                <a:latin typeface="+mn-lt"/>
                <a:cs typeface="Calibri"/>
              </a:rPr>
              <a:t> persona </a:t>
            </a:r>
            <a:r>
              <a:rPr lang="fr-FR" sz="1200" b="1" dirty="0" err="1" smtClean="0">
                <a:latin typeface="+mn-lt"/>
                <a:cs typeface="Calibri"/>
              </a:rPr>
              <a:t>muy</a:t>
            </a:r>
            <a:r>
              <a:rPr lang="fr-FR" sz="1200" b="1" dirty="0" smtClean="0">
                <a:latin typeface="+mn-lt"/>
                <a:cs typeface="Calibri"/>
              </a:rPr>
              <a:t> </a:t>
            </a:r>
            <a:r>
              <a:rPr lang="fr-FR" sz="1200" b="1" dirty="0" err="1" smtClean="0">
                <a:latin typeface="+mn-lt"/>
                <a:cs typeface="Calibri"/>
              </a:rPr>
              <a:t>simpática</a:t>
            </a:r>
            <a:r>
              <a:rPr lang="fr-FR" sz="1200" b="1" dirty="0" smtClean="0">
                <a:latin typeface="+mn-lt"/>
                <a:cs typeface="Calibri"/>
              </a:rPr>
              <a:t>.</a:t>
            </a:r>
            <a:br>
              <a:rPr lang="fr-FR" sz="1200" b="1" dirty="0" smtClean="0">
                <a:latin typeface="+mn-lt"/>
                <a:cs typeface="Calibri"/>
              </a:rPr>
            </a:br>
            <a:r>
              <a:rPr lang="fr-FR" sz="1200" b="1" dirty="0" smtClean="0">
                <a:latin typeface="+mn-lt"/>
                <a:cs typeface="Calibri"/>
              </a:rPr>
              <a:t/>
            </a:r>
            <a:br>
              <a:rPr lang="fr-FR" sz="1200" b="1" dirty="0" smtClean="0">
                <a:latin typeface="+mn-lt"/>
                <a:cs typeface="Calibri"/>
              </a:rPr>
            </a:br>
            <a:r>
              <a:rPr lang="fr-FR" sz="1200" b="1" dirty="0" smtClean="0">
                <a:latin typeface="+mn-lt"/>
                <a:cs typeface="Calibri"/>
              </a:rPr>
              <a:t>¿Y en </a:t>
            </a:r>
            <a:r>
              <a:rPr lang="fr-FR" sz="1200" b="1" dirty="0" err="1" smtClean="0">
                <a:latin typeface="+mn-lt"/>
                <a:cs typeface="Calibri"/>
              </a:rPr>
              <a:t>qué</a:t>
            </a:r>
            <a:r>
              <a:rPr lang="fr-FR" sz="1200" b="1" dirty="0" smtClean="0">
                <a:latin typeface="+mn-lt"/>
                <a:cs typeface="Calibri"/>
              </a:rPr>
              <a:t> </a:t>
            </a:r>
            <a:r>
              <a:rPr lang="fr-FR" sz="1200" b="1" dirty="0" err="1" smtClean="0">
                <a:latin typeface="+mn-lt"/>
                <a:cs typeface="Calibri"/>
              </a:rPr>
              <a:t>trabaja</a:t>
            </a:r>
            <a:r>
              <a:rPr lang="fr-FR" sz="1200" b="1" dirty="0" smtClean="0">
                <a:latin typeface="+mn-lt"/>
                <a:cs typeface="Calibri"/>
              </a:rPr>
              <a:t> tu </a:t>
            </a:r>
            <a:r>
              <a:rPr lang="fr-FR" sz="1200" b="1" dirty="0" err="1" smtClean="0">
                <a:latin typeface="+mn-lt"/>
                <a:cs typeface="Calibri"/>
              </a:rPr>
              <a:t>padre</a:t>
            </a:r>
            <a:r>
              <a:rPr lang="fr-FR" sz="1200" b="1" dirty="0" smtClean="0">
                <a:latin typeface="+mn-lt"/>
                <a:cs typeface="Calibri"/>
              </a:rPr>
              <a:t>?</a:t>
            </a:r>
            <a:br>
              <a:rPr lang="fr-FR" sz="1200" b="1" dirty="0" smtClean="0">
                <a:latin typeface="+mn-lt"/>
                <a:cs typeface="Calibri"/>
              </a:rPr>
            </a:br>
            <a:r>
              <a:rPr lang="fr-FR" sz="1200" b="1" dirty="0" smtClean="0">
                <a:latin typeface="+mn-lt"/>
                <a:cs typeface="Calibri"/>
              </a:rPr>
              <a:t>Es agente de </a:t>
            </a:r>
            <a:r>
              <a:rPr lang="fr-FR" sz="1200" b="1" dirty="0" err="1" smtClean="0">
                <a:latin typeface="+mn-lt"/>
                <a:cs typeface="Calibri"/>
              </a:rPr>
              <a:t>policía</a:t>
            </a:r>
            <a:r>
              <a:rPr lang="fr-FR" sz="1200" b="1" dirty="0" smtClean="0">
                <a:latin typeface="+mn-lt"/>
                <a:cs typeface="Calibri"/>
              </a:rPr>
              <a:t> y </a:t>
            </a:r>
            <a:r>
              <a:rPr lang="fr-FR" sz="1200" b="1" dirty="0" err="1" smtClean="0">
                <a:latin typeface="+mn-lt"/>
                <a:cs typeface="Calibri"/>
              </a:rPr>
              <a:t>trabaja</a:t>
            </a:r>
            <a:r>
              <a:rPr lang="fr-FR" sz="1200" b="1" dirty="0" smtClean="0">
                <a:latin typeface="+mn-lt"/>
                <a:cs typeface="Calibri"/>
              </a:rPr>
              <a:t> muchas </a:t>
            </a:r>
            <a:r>
              <a:rPr lang="fr-FR" sz="1200" b="1" dirty="0" err="1" smtClean="0">
                <a:latin typeface="+mn-lt"/>
                <a:cs typeface="Calibri"/>
              </a:rPr>
              <a:t>horas</a:t>
            </a:r>
            <a:r>
              <a:rPr lang="fr-FR" sz="1200" b="1" dirty="0" smtClean="0">
                <a:latin typeface="+mn-lt"/>
                <a:cs typeface="Calibri"/>
              </a:rPr>
              <a:t>.</a:t>
            </a:r>
          </a:p>
          <a:p>
            <a:endParaRPr lang="en-GB" sz="1200" b="1" dirty="0" smtClean="0">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dirty="0" smtClean="0">
                <a:latin typeface="+mn-lt"/>
                <a:cs typeface="Calibri"/>
              </a:rPr>
              <a:t>¿Y tu </a:t>
            </a:r>
            <a:r>
              <a:rPr lang="fr-FR" sz="1200" b="1" dirty="0" err="1" smtClean="0">
                <a:latin typeface="+mn-lt"/>
                <a:cs typeface="Calibri"/>
              </a:rPr>
              <a:t>madre</a:t>
            </a:r>
            <a:r>
              <a:rPr lang="fr-FR" sz="1200" b="1" dirty="0" smtClean="0">
                <a:latin typeface="+mn-lt"/>
                <a:cs typeface="Calibri"/>
              </a:rPr>
              <a:t>?</a:t>
            </a:r>
            <a:br>
              <a:rPr lang="fr-FR" sz="1200" b="1" dirty="0" smtClean="0">
                <a:latin typeface="+mn-lt"/>
                <a:cs typeface="Calibri"/>
              </a:rPr>
            </a:br>
            <a:r>
              <a:rPr lang="fr-FR" sz="1200" b="1" dirty="0" smtClean="0">
                <a:latin typeface="+mn-lt"/>
                <a:cs typeface="Calibri"/>
              </a:rPr>
              <a:t>Mi </a:t>
            </a:r>
            <a:r>
              <a:rPr lang="fr-FR" sz="1200" b="1" dirty="0" err="1" smtClean="0">
                <a:latin typeface="+mn-lt"/>
                <a:cs typeface="Calibri"/>
              </a:rPr>
              <a:t>madre</a:t>
            </a:r>
            <a:r>
              <a:rPr lang="fr-FR" sz="1200" b="1" dirty="0" smtClean="0">
                <a:latin typeface="+mn-lt"/>
                <a:cs typeface="Calibri"/>
              </a:rPr>
              <a:t> es </a:t>
            </a:r>
            <a:r>
              <a:rPr lang="fr-FR" sz="1200" b="1" dirty="0" err="1" smtClean="0">
                <a:latin typeface="+mn-lt"/>
                <a:cs typeface="Calibri"/>
              </a:rPr>
              <a:t>actriz</a:t>
            </a:r>
            <a:r>
              <a:rPr lang="fr-FR" sz="1200" b="1" dirty="0" smtClean="0">
                <a:latin typeface="+mn-lt"/>
                <a:cs typeface="Calibri"/>
              </a:rPr>
              <a:t>.  Es </a:t>
            </a:r>
            <a:r>
              <a:rPr lang="fr-FR" sz="1200" b="1" dirty="0" err="1" smtClean="0">
                <a:latin typeface="+mn-lt"/>
                <a:cs typeface="Calibri"/>
              </a:rPr>
              <a:t>muy</a:t>
            </a:r>
            <a:r>
              <a:rPr lang="fr-FR" sz="1200" b="1" dirty="0" smtClean="0">
                <a:latin typeface="+mn-lt"/>
                <a:cs typeface="Calibri"/>
              </a:rPr>
              <a:t> </a:t>
            </a:r>
            <a:r>
              <a:rPr lang="fr-FR" sz="1200" b="1" dirty="0" err="1" smtClean="0">
                <a:latin typeface="+mn-lt"/>
                <a:cs typeface="Calibri"/>
              </a:rPr>
              <a:t>famosa</a:t>
            </a:r>
            <a:r>
              <a:rPr lang="fr-FR" sz="1200" b="1" dirty="0" smtClean="0">
                <a:latin typeface="+mn-lt"/>
                <a:cs typeface="Calibri"/>
              </a:rPr>
              <a:t>.</a:t>
            </a:r>
            <a:br>
              <a:rPr lang="fr-FR" sz="1200" b="1" dirty="0" smtClean="0">
                <a:latin typeface="+mn-lt"/>
                <a:cs typeface="Calibri"/>
              </a:rPr>
            </a:br>
            <a:r>
              <a:rPr lang="fr-FR" sz="1200" b="1" dirty="0" smtClean="0">
                <a:latin typeface="+mn-lt"/>
                <a:cs typeface="Calibri"/>
              </a:rPr>
              <a:t/>
            </a:r>
            <a:br>
              <a:rPr lang="fr-FR" sz="1200" b="1" dirty="0" smtClean="0">
                <a:latin typeface="+mn-lt"/>
                <a:cs typeface="Calibri"/>
              </a:rPr>
            </a:br>
            <a:r>
              <a:rPr lang="fr-FR" sz="1200" b="1" dirty="0" smtClean="0">
                <a:latin typeface="+mn-lt"/>
                <a:cs typeface="Calibri"/>
              </a:rPr>
              <a:t>¡</a:t>
            </a:r>
            <a:r>
              <a:rPr lang="fr-FR" sz="1200" b="1" dirty="0" err="1" smtClean="0">
                <a:latin typeface="+mn-lt"/>
                <a:cs typeface="Calibri"/>
              </a:rPr>
              <a:t>Qué</a:t>
            </a:r>
            <a:r>
              <a:rPr lang="fr-FR" sz="1200" b="1" dirty="0" smtClean="0">
                <a:latin typeface="+mn-lt"/>
                <a:cs typeface="Calibri"/>
              </a:rPr>
              <a:t> </a:t>
            </a:r>
            <a:r>
              <a:rPr lang="fr-FR" sz="1200" b="1" dirty="0" err="1" smtClean="0">
                <a:latin typeface="+mn-lt"/>
                <a:cs typeface="Calibri"/>
              </a:rPr>
              <a:t>interesante</a:t>
            </a:r>
            <a:r>
              <a:rPr lang="fr-FR" sz="1200" b="1" dirty="0" smtClean="0">
                <a:latin typeface="+mn-lt"/>
                <a:cs typeface="Calibri"/>
              </a:rPr>
              <a:t>!</a:t>
            </a:r>
            <a:br>
              <a:rPr lang="fr-FR" sz="1200" b="1" dirty="0" smtClean="0">
                <a:latin typeface="+mn-lt"/>
                <a:cs typeface="Calibri"/>
              </a:rPr>
            </a:br>
            <a:r>
              <a:rPr lang="fr-FR" sz="1200" b="1" dirty="0" smtClean="0">
                <a:latin typeface="+mn-lt"/>
                <a:cs typeface="Calibri"/>
              </a:rPr>
              <a:t>Si, </a:t>
            </a:r>
            <a:r>
              <a:rPr lang="fr-FR" sz="1200" b="1" dirty="0" err="1" smtClean="0">
                <a:latin typeface="+mn-lt"/>
                <a:cs typeface="Calibri"/>
              </a:rPr>
              <a:t>pero</a:t>
            </a:r>
            <a:r>
              <a:rPr lang="fr-FR" sz="1200" b="1" dirty="0" smtClean="0">
                <a:latin typeface="+mn-lt"/>
                <a:cs typeface="Calibri"/>
              </a:rPr>
              <a:t> </a:t>
            </a:r>
            <a:r>
              <a:rPr lang="fr-FR" sz="1200" b="1" dirty="0" err="1" smtClean="0">
                <a:latin typeface="+mn-lt"/>
                <a:cs typeface="Calibri"/>
              </a:rPr>
              <a:t>siempre</a:t>
            </a:r>
            <a:r>
              <a:rPr lang="fr-FR" sz="1200" b="1" dirty="0" smtClean="0">
                <a:latin typeface="+mn-lt"/>
                <a:cs typeface="Calibri"/>
              </a:rPr>
              <a:t> </a:t>
            </a:r>
            <a:r>
              <a:rPr lang="fr-FR" sz="1200" b="1" dirty="0" err="1" smtClean="0">
                <a:latin typeface="+mn-lt"/>
                <a:cs typeface="Calibri"/>
              </a:rPr>
              <a:t>está</a:t>
            </a:r>
            <a:r>
              <a:rPr lang="fr-FR" sz="1200" b="1" dirty="0" smtClean="0">
                <a:latin typeface="+mn-lt"/>
                <a:cs typeface="Calibri"/>
              </a:rPr>
              <a:t> </a:t>
            </a:r>
            <a:r>
              <a:rPr lang="fr-FR" sz="1200" b="1" dirty="0" err="1" smtClean="0">
                <a:latin typeface="+mn-lt"/>
                <a:cs typeface="Calibri"/>
              </a:rPr>
              <a:t>leyendo</a:t>
            </a:r>
            <a:r>
              <a:rPr lang="fr-FR" sz="1200" b="1" dirty="0" smtClean="0">
                <a:latin typeface="+mn-lt"/>
                <a:cs typeface="Calibri"/>
              </a:rPr>
              <a:t>. Es un poco </a:t>
            </a:r>
            <a:r>
              <a:rPr lang="fr-FR" sz="1200" b="1" dirty="0" err="1" smtClean="0">
                <a:latin typeface="+mn-lt"/>
                <a:cs typeface="Calibri"/>
              </a:rPr>
              <a:t>aburrida</a:t>
            </a:r>
            <a:r>
              <a:rPr lang="fr-FR" sz="1200" b="1" dirty="0" smtClean="0">
                <a:latin typeface="+mn-lt"/>
                <a:cs typeface="Calibri"/>
              </a:rPr>
              <a:t>.</a:t>
            </a:r>
            <a:endParaRPr lang="fr-FR" sz="1200" b="1" dirty="0" smtClean="0"/>
          </a:p>
          <a:p>
            <a:endParaRPr lang="fr-FR" dirty="0"/>
          </a:p>
        </p:txBody>
      </p:sp>
      <p:sp>
        <p:nvSpPr>
          <p:cNvPr id="4" name="Slide Number Placeholder 3"/>
          <p:cNvSpPr>
            <a:spLocks noGrp="1"/>
          </p:cNvSpPr>
          <p:nvPr>
            <p:ph type="sldNum" sz="quarter" idx="10"/>
          </p:nvPr>
        </p:nvSpPr>
        <p:spPr/>
        <p:txBody>
          <a:bodyPr/>
          <a:lstStyle/>
          <a:p>
            <a:fld id="{9097FBD5-C8D6-44EA-A072-D4473285BE1E}" type="slidenum">
              <a:rPr lang="en-GB" smtClean="0"/>
              <a:t>8</a:t>
            </a:fld>
            <a:endParaRPr lang="en-GB"/>
          </a:p>
        </p:txBody>
      </p:sp>
    </p:spTree>
    <p:extLst>
      <p:ext uri="{BB962C8B-B14F-4D97-AF65-F5344CB8AC3E}">
        <p14:creationId xmlns:p14="http://schemas.microsoft.com/office/powerpoint/2010/main" val="1149489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It’s not always possible to get computer access (hence the need for developing whole class listening strategies!)</a:t>
            </a:r>
            <a:r>
              <a:rPr lang="en-GB" baseline="0" dirty="0" smtClean="0"/>
              <a:t> but when you can it is brilliant to enable students to do listening activities at their own pace.  This does several things.  First, it reduces the sense of anxiety and second, with the student in control of playback the activity does not feel like a test.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fact that students can, and will, listen to the same stretch several times but according to their own individual need, differentiates and personalises the activity of listening</a:t>
            </a:r>
            <a:br>
              <a:rPr lang="en-GB" baseline="0" dirty="0" smtClean="0"/>
            </a:br>
            <a:r>
              <a:rPr lang="en-GB" baseline="0" dirty="0" smtClean="0"/>
              <a:t>This in turn means that you can increase the interest and complexity of material that you give learners, firstly because they can stop, start, pause, rewind at will and this reduces frustration when understanding is not immediate and secondly, because they can progress from more straightforward tasks to more challenging ones and listening becomes a differentiation by outcome activity.  </a:t>
            </a:r>
            <a:br>
              <a:rPr lang="en-GB" baseline="0" dirty="0" smtClean="0"/>
            </a:br>
            <a:r>
              <a:rPr lang="en-GB" baseline="0" dirty="0" smtClean="0"/>
              <a:t>With a class I will quite often choose to do several short, discrete tasks so that slower learners in the group will still feel that they have ‘finished’ the work, whilst others, who tell me that they’ve finished can be put into ‘new groups’ using Sanako and given more challenging tasks.  Here’s one example of this. Go to player and show.</a:t>
            </a:r>
            <a:br>
              <a:rPr lang="en-GB" baseline="0" dirty="0" smtClean="0"/>
            </a:br>
            <a:r>
              <a:rPr lang="en-GB" baseline="0" dirty="0" smtClean="0"/>
              <a:t>(Example 1:  Listening Practice 1 &amp; 2 </a:t>
            </a:r>
            <a:r>
              <a:rPr lang="en-GB" baseline="0" dirty="0" err="1" smtClean="0"/>
              <a:t>Numeros</a:t>
            </a:r>
            <a:r>
              <a:rPr lang="en-GB" baseline="0" dirty="0" smtClean="0"/>
              <a:t> – </a:t>
            </a:r>
            <a:r>
              <a:rPr lang="en-GB" baseline="0" dirty="0" err="1" smtClean="0"/>
              <a:t>Practicar</a:t>
            </a:r>
            <a:r>
              <a:rPr lang="en-GB" baseline="0" dirty="0" smtClean="0"/>
              <a:t> los </a:t>
            </a:r>
            <a:r>
              <a:rPr lang="en-GB" baseline="0" dirty="0" err="1" smtClean="0"/>
              <a:t>numeros</a:t>
            </a:r>
            <a:r>
              <a:rPr lang="en-GB" baseline="0" dirty="0" smtClean="0"/>
              <a:t> – through to Transformers trailer) </a:t>
            </a:r>
            <a:endParaRPr lang="en-GB" dirty="0"/>
          </a:p>
        </p:txBody>
      </p:sp>
      <p:sp>
        <p:nvSpPr>
          <p:cNvPr id="4" name="Slide Number Placeholder 3"/>
          <p:cNvSpPr>
            <a:spLocks noGrp="1"/>
          </p:cNvSpPr>
          <p:nvPr>
            <p:ph type="sldNum" sz="quarter" idx="10"/>
          </p:nvPr>
        </p:nvSpPr>
        <p:spPr/>
        <p:txBody>
          <a:bodyPr/>
          <a:lstStyle/>
          <a:p>
            <a:fld id="{9097FBD5-C8D6-44EA-A072-D4473285BE1E}" type="slidenum">
              <a:rPr lang="en-GB" smtClean="0"/>
              <a:t>12</a:t>
            </a:fld>
            <a:endParaRPr lang="en-GB"/>
          </a:p>
        </p:txBody>
      </p:sp>
    </p:spTree>
    <p:extLst>
      <p:ext uri="{BB962C8B-B14F-4D97-AF65-F5344CB8AC3E}">
        <p14:creationId xmlns:p14="http://schemas.microsoft.com/office/powerpoint/2010/main" val="92775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2BD6AD9-3157-49F8-807E-9E683B2A1D2C}" type="slidenum">
              <a:rPr lang="en-GB" smtClean="0"/>
              <a:t>13</a:t>
            </a:fld>
            <a:endParaRPr lang="en-GB"/>
          </a:p>
        </p:txBody>
      </p:sp>
    </p:spTree>
    <p:extLst>
      <p:ext uri="{BB962C8B-B14F-4D97-AF65-F5344CB8AC3E}">
        <p14:creationId xmlns:p14="http://schemas.microsoft.com/office/powerpoint/2010/main" val="3270878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02C7D001-CEE0-49EE-98FE-52B926FA92C4}" type="datetimeFigureOut">
              <a:rPr lang="fr-FR" smtClean="0"/>
              <a:t>29/06/2012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2A37070-FBC7-400F-BFF8-BA614C5D9F82}" type="slidenum">
              <a:rPr lang="fr-FR" smtClean="0"/>
              <a:t>‹#›</a:t>
            </a:fld>
            <a:endParaRPr lang="fr-FR"/>
          </a:p>
        </p:txBody>
      </p:sp>
    </p:spTree>
    <p:extLst>
      <p:ext uri="{BB962C8B-B14F-4D97-AF65-F5344CB8AC3E}">
        <p14:creationId xmlns:p14="http://schemas.microsoft.com/office/powerpoint/2010/main" val="4059059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02C7D001-CEE0-49EE-98FE-52B926FA92C4}" type="datetimeFigureOut">
              <a:rPr lang="fr-FR" smtClean="0"/>
              <a:t>29/06/2012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2A37070-FBC7-400F-BFF8-BA614C5D9F82}" type="slidenum">
              <a:rPr lang="fr-FR" smtClean="0"/>
              <a:t>‹#›</a:t>
            </a:fld>
            <a:endParaRPr lang="fr-FR"/>
          </a:p>
        </p:txBody>
      </p:sp>
    </p:spTree>
    <p:extLst>
      <p:ext uri="{BB962C8B-B14F-4D97-AF65-F5344CB8AC3E}">
        <p14:creationId xmlns:p14="http://schemas.microsoft.com/office/powerpoint/2010/main" val="2011519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02C7D001-CEE0-49EE-98FE-52B926FA92C4}" type="datetimeFigureOut">
              <a:rPr lang="fr-FR" smtClean="0"/>
              <a:t>29/06/2012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2A37070-FBC7-400F-BFF8-BA614C5D9F82}" type="slidenum">
              <a:rPr lang="fr-FR" smtClean="0"/>
              <a:t>‹#›</a:t>
            </a:fld>
            <a:endParaRPr lang="fr-FR"/>
          </a:p>
        </p:txBody>
      </p:sp>
    </p:spTree>
    <p:extLst>
      <p:ext uri="{BB962C8B-B14F-4D97-AF65-F5344CB8AC3E}">
        <p14:creationId xmlns:p14="http://schemas.microsoft.com/office/powerpoint/2010/main" val="3177491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02C7D001-CEE0-49EE-98FE-52B926FA92C4}" type="datetimeFigureOut">
              <a:rPr lang="fr-FR" smtClean="0"/>
              <a:t>29/06/2012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2A37070-FBC7-400F-BFF8-BA614C5D9F82}" type="slidenum">
              <a:rPr lang="fr-FR" smtClean="0"/>
              <a:t>‹#›</a:t>
            </a:fld>
            <a:endParaRPr lang="fr-FR"/>
          </a:p>
        </p:txBody>
      </p:sp>
    </p:spTree>
    <p:extLst>
      <p:ext uri="{BB962C8B-B14F-4D97-AF65-F5344CB8AC3E}">
        <p14:creationId xmlns:p14="http://schemas.microsoft.com/office/powerpoint/2010/main" val="1811483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C7D001-CEE0-49EE-98FE-52B926FA92C4}" type="datetimeFigureOut">
              <a:rPr lang="fr-FR" smtClean="0"/>
              <a:t>29/06/2012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2A37070-FBC7-400F-BFF8-BA614C5D9F82}" type="slidenum">
              <a:rPr lang="fr-FR" smtClean="0"/>
              <a:t>‹#›</a:t>
            </a:fld>
            <a:endParaRPr lang="fr-FR"/>
          </a:p>
        </p:txBody>
      </p:sp>
    </p:spTree>
    <p:extLst>
      <p:ext uri="{BB962C8B-B14F-4D97-AF65-F5344CB8AC3E}">
        <p14:creationId xmlns:p14="http://schemas.microsoft.com/office/powerpoint/2010/main" val="3786812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02C7D001-CEE0-49EE-98FE-52B926FA92C4}" type="datetimeFigureOut">
              <a:rPr lang="fr-FR" smtClean="0"/>
              <a:t>29/06/2012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2A37070-FBC7-400F-BFF8-BA614C5D9F82}" type="slidenum">
              <a:rPr lang="fr-FR" smtClean="0"/>
              <a:t>‹#›</a:t>
            </a:fld>
            <a:endParaRPr lang="fr-FR"/>
          </a:p>
        </p:txBody>
      </p:sp>
    </p:spTree>
    <p:extLst>
      <p:ext uri="{BB962C8B-B14F-4D97-AF65-F5344CB8AC3E}">
        <p14:creationId xmlns:p14="http://schemas.microsoft.com/office/powerpoint/2010/main" val="2978223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02C7D001-CEE0-49EE-98FE-52B926FA92C4}" type="datetimeFigureOut">
              <a:rPr lang="fr-FR" smtClean="0"/>
              <a:t>29/06/2012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2A37070-FBC7-400F-BFF8-BA614C5D9F82}" type="slidenum">
              <a:rPr lang="fr-FR" smtClean="0"/>
              <a:t>‹#›</a:t>
            </a:fld>
            <a:endParaRPr lang="fr-FR"/>
          </a:p>
        </p:txBody>
      </p:sp>
    </p:spTree>
    <p:extLst>
      <p:ext uri="{BB962C8B-B14F-4D97-AF65-F5344CB8AC3E}">
        <p14:creationId xmlns:p14="http://schemas.microsoft.com/office/powerpoint/2010/main" val="3949085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02C7D001-CEE0-49EE-98FE-52B926FA92C4}" type="datetimeFigureOut">
              <a:rPr lang="fr-FR" smtClean="0"/>
              <a:t>29/06/2012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22A37070-FBC7-400F-BFF8-BA614C5D9F82}" type="slidenum">
              <a:rPr lang="fr-FR" smtClean="0"/>
              <a:t>‹#›</a:t>
            </a:fld>
            <a:endParaRPr lang="fr-FR"/>
          </a:p>
        </p:txBody>
      </p:sp>
    </p:spTree>
    <p:extLst>
      <p:ext uri="{BB962C8B-B14F-4D97-AF65-F5344CB8AC3E}">
        <p14:creationId xmlns:p14="http://schemas.microsoft.com/office/powerpoint/2010/main" val="3611882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C7D001-CEE0-49EE-98FE-52B926FA92C4}" type="datetimeFigureOut">
              <a:rPr lang="fr-FR" smtClean="0"/>
              <a:t>29/06/2012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22A37070-FBC7-400F-BFF8-BA614C5D9F82}" type="slidenum">
              <a:rPr lang="fr-FR" smtClean="0"/>
              <a:t>‹#›</a:t>
            </a:fld>
            <a:endParaRPr lang="fr-FR"/>
          </a:p>
        </p:txBody>
      </p:sp>
    </p:spTree>
    <p:extLst>
      <p:ext uri="{BB962C8B-B14F-4D97-AF65-F5344CB8AC3E}">
        <p14:creationId xmlns:p14="http://schemas.microsoft.com/office/powerpoint/2010/main" val="3865239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C7D001-CEE0-49EE-98FE-52B926FA92C4}" type="datetimeFigureOut">
              <a:rPr lang="fr-FR" smtClean="0"/>
              <a:t>29/06/2012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2A37070-FBC7-400F-BFF8-BA614C5D9F82}" type="slidenum">
              <a:rPr lang="fr-FR" smtClean="0"/>
              <a:t>‹#›</a:t>
            </a:fld>
            <a:endParaRPr lang="fr-FR"/>
          </a:p>
        </p:txBody>
      </p:sp>
    </p:spTree>
    <p:extLst>
      <p:ext uri="{BB962C8B-B14F-4D97-AF65-F5344CB8AC3E}">
        <p14:creationId xmlns:p14="http://schemas.microsoft.com/office/powerpoint/2010/main" val="381094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C7D001-CEE0-49EE-98FE-52B926FA92C4}" type="datetimeFigureOut">
              <a:rPr lang="fr-FR" smtClean="0"/>
              <a:t>29/06/2012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2A37070-FBC7-400F-BFF8-BA614C5D9F82}" type="slidenum">
              <a:rPr lang="fr-FR" smtClean="0"/>
              <a:t>‹#›</a:t>
            </a:fld>
            <a:endParaRPr lang="fr-FR"/>
          </a:p>
        </p:txBody>
      </p:sp>
    </p:spTree>
    <p:extLst>
      <p:ext uri="{BB962C8B-B14F-4D97-AF65-F5344CB8AC3E}">
        <p14:creationId xmlns:p14="http://schemas.microsoft.com/office/powerpoint/2010/main" val="2999384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C7D001-CEE0-49EE-98FE-52B926FA92C4}" type="datetimeFigureOut">
              <a:rPr lang="fr-FR" smtClean="0"/>
              <a:t>29/06/2012</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A37070-FBC7-400F-BFF8-BA614C5D9F82}" type="slidenum">
              <a:rPr lang="fr-FR" smtClean="0"/>
              <a:t>‹#›</a:t>
            </a:fld>
            <a:endParaRPr lang="fr-FR"/>
          </a:p>
        </p:txBody>
      </p:sp>
    </p:spTree>
    <p:extLst>
      <p:ext uri="{BB962C8B-B14F-4D97-AF65-F5344CB8AC3E}">
        <p14:creationId xmlns:p14="http://schemas.microsoft.com/office/powerpoint/2010/main" val="41337399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www.youtube.com/" TargetMode="External"/><Relationship Id="rId7" Type="http://schemas.openxmlformats.org/officeDocument/2006/relationships/image" Target="../media/image1.jpeg"/><Relationship Id="rId2" Type="http://schemas.openxmlformats.org/officeDocument/2006/relationships/hyperlink" Target="http://www.bbc.co.uk/learningzone/clips/" TargetMode="External"/><Relationship Id="rId1" Type="http://schemas.openxmlformats.org/officeDocument/2006/relationships/slideLayout" Target="../slideLayouts/slideLayout2.xml"/><Relationship Id="rId6" Type="http://schemas.openxmlformats.org/officeDocument/2006/relationships/hyperlink" Target="http://www.delicious.com/rachelhawkes/videos" TargetMode="External"/><Relationship Id="rId5" Type="http://schemas.openxmlformats.org/officeDocument/2006/relationships/hyperlink" Target="http://www.youtube.com/rachelhawkes60" TargetMode="External"/><Relationship Id="rId4" Type="http://schemas.openxmlformats.org/officeDocument/2006/relationships/hyperlink" Target="http://www.dailymotion.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uk.real.com/realplayer/" TargetMode="External"/><Relationship Id="rId5" Type="http://schemas.openxmlformats.org/officeDocument/2006/relationships/image" Target="../media/image20.png"/><Relationship Id="rId4" Type="http://schemas.openxmlformats.org/officeDocument/2006/relationships/hyperlink" Target="http://www.zamzar.com/"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uk.real.com/realplayer/" TargetMode="External"/><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hyperlink" Target="http://www.youtube.com/watch?v=p_IZ6CAlxG8" TargetMode="External"/><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hyperlink" Target="http://www.youtube.com/user/rachelhawkes6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28.png"/><Relationship Id="rId4" Type="http://schemas.openxmlformats.org/officeDocument/2006/relationships/hyperlink" Target="Memory%20matters.pp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jpeg"/><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36.png"/><Relationship Id="rId4" Type="http://schemas.openxmlformats.org/officeDocument/2006/relationships/hyperlink" Target="http://quizlet.com/6985620/gcse-free-time-2-flash-card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www.tripadvisor.es/Hotel_Review-g664838-d518412-Reviews-Joyuda_Plaza_Hotel-Cabo_Rojo_Puerto_Rico.html" TargetMode="External"/><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4.gif"/></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wmv"/><Relationship Id="rId1" Type="http://schemas.microsoft.com/office/2007/relationships/media" Target="../media/media6.wmv"/><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www.tripadvisor.es/Hotel_Review-g664838-d518412-Reviews-Joyuda_Plaza_Hotel-Cabo_Rojo_Puerto_Rico.html" TargetMode="External"/><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4.gif"/></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hyperlink" Target="http://www.tes.co.uk/" TargetMode="External"/><Relationship Id="rId7" Type="http://schemas.openxmlformats.org/officeDocument/2006/relationships/hyperlink" Target="mailto:rhawkes@comberton.cambs.sch.uk"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1.jpg"/><Relationship Id="rId5" Type="http://schemas.openxmlformats.org/officeDocument/2006/relationships/hyperlink" Target="http://www.rachelhawkes.com/RPP/Song/SongContests.php" TargetMode="External"/><Relationship Id="rId4" Type="http://schemas.openxmlformats.org/officeDocument/2006/relationships/hyperlink" Target="http://www.rachelhawkes.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gif"/></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audio" Target="../media/media3.mp3"/><Relationship Id="rId9" Type="http://schemas.openxmlformats.org/officeDocument/2006/relationships/image" Target="../media/image12.gif"/></Relationships>
</file>

<file path=ppt/slides/_rels/slide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21920784"/>
              </p:ext>
            </p:extLst>
          </p:nvPr>
        </p:nvGraphicFramePr>
        <p:xfrm>
          <a:off x="179512" y="171451"/>
          <a:ext cx="8856984" cy="6435240"/>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endParaRPr lang="en-GB" sz="1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005F"/>
                    </a:solidFill>
                  </a:tcPr>
                </a:tc>
              </a:tr>
              <a:tr h="4997539">
                <a:tc>
                  <a:txBody>
                    <a:bodyPr/>
                    <a:lstStyle/>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endParaRPr lang="en-US" sz="2800" dirty="0" smtClean="0"/>
                    </a:p>
                    <a:p>
                      <a:pPr algn="ctr"/>
                      <a:r>
                        <a:rPr lang="en-GB" sz="3600" b="1" kern="1200" dirty="0" smtClean="0">
                          <a:solidFill>
                            <a:schemeClr val="tx1"/>
                          </a:solidFill>
                          <a:effectLst/>
                          <a:latin typeface="+mn-lt"/>
                          <a:ea typeface="+mn-ea"/>
                          <a:cs typeface="+mn-cs"/>
                        </a:rPr>
                        <a:t>Wednesday 4 July</a:t>
                      </a:r>
                      <a:endParaRPr lang="en-GB" sz="3600" kern="1200" dirty="0" smtClean="0">
                        <a:solidFill>
                          <a:schemeClr val="tx1"/>
                        </a:solidFill>
                        <a:effectLst/>
                        <a:latin typeface="+mn-lt"/>
                        <a:ea typeface="+mn-ea"/>
                        <a:cs typeface="+mn-cs"/>
                      </a:endParaRPr>
                    </a:p>
                    <a:p>
                      <a:pPr algn="ctr"/>
                      <a:r>
                        <a:rPr lang="en-GB" sz="6000" b="1" kern="1200" dirty="0" smtClean="0">
                          <a:solidFill>
                            <a:schemeClr val="tx1"/>
                          </a:solidFill>
                          <a:effectLst/>
                          <a:latin typeface="+mn-lt"/>
                          <a:ea typeface="+mn-ea"/>
                          <a:cs typeface="+mn-cs"/>
                        </a:rPr>
                        <a:t>Outstanding teaching and learning in GCSE Spanish</a:t>
                      </a:r>
                    </a:p>
                    <a:p>
                      <a:pPr algn="ctr"/>
                      <a:endParaRPr lang="en-GB" sz="1800" kern="1200" dirty="0" smtClean="0">
                        <a:solidFill>
                          <a:schemeClr val="tx1"/>
                        </a:solidFill>
                        <a:effectLst/>
                        <a:latin typeface="+mn-lt"/>
                        <a:ea typeface="+mn-ea"/>
                        <a:cs typeface="+mn-cs"/>
                      </a:endParaRPr>
                    </a:p>
                    <a:p>
                      <a:pPr algn="ctr"/>
                      <a:r>
                        <a:rPr lang="en-GB" sz="3600" kern="1200" dirty="0" smtClean="0">
                          <a:solidFill>
                            <a:schemeClr val="tx1"/>
                          </a:solidFill>
                          <a:effectLst/>
                          <a:latin typeface="+mn-lt"/>
                          <a:ea typeface="+mn-ea"/>
                          <a:cs typeface="+mn-cs"/>
                        </a:rPr>
                        <a:t>Strategies for successful and motivating teaching at KS4</a:t>
                      </a:r>
                      <a:endParaRPr lang="en-GB" sz="7200" kern="1200" dirty="0" smtClean="0">
                        <a:solidFill>
                          <a:schemeClr val="tx1"/>
                        </a:solidFill>
                        <a:effectLst/>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endParaRPr lang="en-US" sz="4800" dirty="0" smtClean="0"/>
                    </a:p>
                  </a:txBody>
                  <a:tcPr marL="91439" marR="91439" marT="45725" marB="45725">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14943093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6" y="87015"/>
            <a:ext cx="8640960" cy="461665"/>
          </a:xfrm>
          <a:prstGeom prst="rect">
            <a:avLst/>
          </a:prstGeom>
          <a:noFill/>
        </p:spPr>
        <p:txBody>
          <a:bodyPr wrap="square" rtlCol="0">
            <a:spAutoFit/>
          </a:bodyPr>
          <a:lstStyle/>
          <a:p>
            <a:r>
              <a:rPr lang="en-GB" sz="2400" b="1" dirty="0" err="1" smtClean="0">
                <a:solidFill>
                  <a:prstClr val="black"/>
                </a:solidFill>
              </a:rPr>
              <a:t>Escucha</a:t>
            </a:r>
            <a:r>
              <a:rPr lang="en-GB" sz="2400" b="1" dirty="0" smtClean="0">
                <a:solidFill>
                  <a:prstClr val="black"/>
                </a:solidFill>
              </a:rPr>
              <a:t> la </a:t>
            </a:r>
            <a:r>
              <a:rPr lang="en-GB" sz="2400" b="1" dirty="0" err="1" smtClean="0">
                <a:solidFill>
                  <a:prstClr val="black"/>
                </a:solidFill>
              </a:rPr>
              <a:t>canción</a:t>
            </a:r>
            <a:endParaRPr lang="en-GB" sz="2400" b="1" dirty="0">
              <a:solidFill>
                <a:prstClr val="black"/>
              </a:solidFill>
            </a:endParaRPr>
          </a:p>
        </p:txBody>
      </p:sp>
      <p:sp>
        <p:nvSpPr>
          <p:cNvPr id="5" name="TextBox 4"/>
          <p:cNvSpPr txBox="1"/>
          <p:nvPr/>
        </p:nvSpPr>
        <p:spPr>
          <a:xfrm>
            <a:off x="323528" y="764704"/>
            <a:ext cx="8280920" cy="5632311"/>
          </a:xfrm>
          <a:prstGeom prst="rect">
            <a:avLst/>
          </a:prstGeom>
          <a:noFill/>
        </p:spPr>
        <p:txBody>
          <a:bodyPr wrap="square" rtlCol="0">
            <a:spAutoFit/>
          </a:bodyPr>
          <a:lstStyle/>
          <a:p>
            <a:r>
              <a:rPr lang="en-GB" sz="2400" dirty="0" smtClean="0">
                <a:solidFill>
                  <a:prstClr val="black"/>
                </a:solidFill>
              </a:rPr>
              <a:t>1  ¿</a:t>
            </a:r>
            <a:r>
              <a:rPr lang="en-GB" sz="2400" dirty="0" err="1" smtClean="0">
                <a:solidFill>
                  <a:prstClr val="black"/>
                </a:solidFill>
              </a:rPr>
              <a:t>Cuál</a:t>
            </a:r>
            <a:r>
              <a:rPr lang="en-GB" sz="2400" dirty="0" smtClean="0">
                <a:solidFill>
                  <a:prstClr val="black"/>
                </a:solidFill>
              </a:rPr>
              <a:t> </a:t>
            </a:r>
            <a:r>
              <a:rPr lang="en-GB" sz="2400" dirty="0" err="1" smtClean="0">
                <a:solidFill>
                  <a:prstClr val="black"/>
                </a:solidFill>
              </a:rPr>
              <a:t>será</a:t>
            </a:r>
            <a:r>
              <a:rPr lang="en-GB" sz="2400" dirty="0" smtClean="0">
                <a:solidFill>
                  <a:prstClr val="black"/>
                </a:solidFill>
              </a:rPr>
              <a:t> el </a:t>
            </a:r>
            <a:r>
              <a:rPr lang="en-GB" sz="2400" dirty="0" err="1" smtClean="0">
                <a:solidFill>
                  <a:prstClr val="black"/>
                </a:solidFill>
              </a:rPr>
              <a:t>título</a:t>
            </a:r>
            <a:r>
              <a:rPr lang="en-GB" sz="2400" dirty="0" smtClean="0">
                <a:solidFill>
                  <a:prstClr val="black"/>
                </a:solidFill>
              </a:rPr>
              <a:t>?</a:t>
            </a:r>
            <a:br>
              <a:rPr lang="en-GB" sz="2400" dirty="0" smtClean="0">
                <a:solidFill>
                  <a:prstClr val="black"/>
                </a:solidFill>
              </a:rPr>
            </a:br>
            <a:r>
              <a:rPr lang="en-GB" sz="2400" dirty="0" smtClean="0">
                <a:solidFill>
                  <a:prstClr val="black"/>
                </a:solidFill>
              </a:rPr>
              <a:t>_____________________________________________________</a:t>
            </a:r>
            <a:br>
              <a:rPr lang="en-GB" sz="2400" dirty="0" smtClean="0">
                <a:solidFill>
                  <a:prstClr val="black"/>
                </a:solidFill>
              </a:rPr>
            </a:br>
            <a:r>
              <a:rPr lang="en-GB" sz="2400" dirty="0" smtClean="0">
                <a:solidFill>
                  <a:prstClr val="black"/>
                </a:solidFill>
              </a:rPr>
              <a:t/>
            </a:r>
            <a:br>
              <a:rPr lang="en-GB" sz="2400" dirty="0" smtClean="0">
                <a:solidFill>
                  <a:prstClr val="black"/>
                </a:solidFill>
              </a:rPr>
            </a:br>
            <a:r>
              <a:rPr lang="en-GB" sz="2400" dirty="0" smtClean="0">
                <a:solidFill>
                  <a:prstClr val="black"/>
                </a:solidFill>
              </a:rPr>
              <a:t>2  En la </a:t>
            </a:r>
            <a:r>
              <a:rPr lang="en-GB" sz="2400" dirty="0" err="1" smtClean="0">
                <a:solidFill>
                  <a:prstClr val="black"/>
                </a:solidFill>
              </a:rPr>
              <a:t>letra</a:t>
            </a:r>
            <a:r>
              <a:rPr lang="en-GB" sz="2400" dirty="0" smtClean="0">
                <a:solidFill>
                  <a:prstClr val="black"/>
                </a:solidFill>
              </a:rPr>
              <a:t>, ¿</a:t>
            </a:r>
            <a:r>
              <a:rPr lang="en-GB" sz="2400" dirty="0" err="1" smtClean="0">
                <a:solidFill>
                  <a:prstClr val="black"/>
                </a:solidFill>
              </a:rPr>
              <a:t>cuántas</a:t>
            </a:r>
            <a:r>
              <a:rPr lang="en-GB" sz="2400" dirty="0" smtClean="0">
                <a:solidFill>
                  <a:prstClr val="black"/>
                </a:solidFill>
              </a:rPr>
              <a:t> </a:t>
            </a:r>
            <a:r>
              <a:rPr lang="en-GB" sz="2400" dirty="0" err="1" smtClean="0">
                <a:solidFill>
                  <a:prstClr val="black"/>
                </a:solidFill>
              </a:rPr>
              <a:t>partes</a:t>
            </a:r>
            <a:r>
              <a:rPr lang="en-GB" sz="2400" dirty="0" smtClean="0">
                <a:solidFill>
                  <a:prstClr val="black"/>
                </a:solidFill>
              </a:rPr>
              <a:t> del </a:t>
            </a:r>
            <a:r>
              <a:rPr lang="en-GB" sz="2400" dirty="0" err="1" smtClean="0">
                <a:solidFill>
                  <a:prstClr val="black"/>
                </a:solidFill>
              </a:rPr>
              <a:t>cuerpo</a:t>
            </a:r>
            <a:r>
              <a:rPr lang="en-GB" sz="2400" dirty="0" smtClean="0">
                <a:solidFill>
                  <a:prstClr val="black"/>
                </a:solidFill>
              </a:rPr>
              <a:t> </a:t>
            </a:r>
            <a:r>
              <a:rPr lang="en-GB" sz="2400" dirty="0" err="1" smtClean="0">
                <a:solidFill>
                  <a:prstClr val="black"/>
                </a:solidFill>
              </a:rPr>
              <a:t>oyes</a:t>
            </a:r>
            <a:r>
              <a:rPr lang="en-GB" sz="2400" dirty="0" smtClean="0">
                <a:solidFill>
                  <a:prstClr val="black"/>
                </a:solidFill>
              </a:rPr>
              <a:t>?  </a:t>
            </a:r>
            <a:r>
              <a:rPr lang="en-GB" sz="2400" dirty="0" err="1" smtClean="0">
                <a:solidFill>
                  <a:prstClr val="black"/>
                </a:solidFill>
              </a:rPr>
              <a:t>Apúntalas</a:t>
            </a:r>
            <a:r>
              <a:rPr lang="en-GB" sz="2400" dirty="0" smtClean="0">
                <a:solidFill>
                  <a:prstClr val="black"/>
                </a:solidFill>
              </a:rPr>
              <a:t>.</a:t>
            </a:r>
            <a:br>
              <a:rPr lang="en-GB" sz="2400" dirty="0" smtClean="0">
                <a:solidFill>
                  <a:prstClr val="black"/>
                </a:solidFill>
              </a:rPr>
            </a:br>
            <a:r>
              <a:rPr lang="en-GB" sz="2400" dirty="0" smtClean="0">
                <a:solidFill>
                  <a:prstClr val="black"/>
                </a:solidFill>
              </a:rPr>
              <a:t>__________________________________________________________________________________________________________</a:t>
            </a:r>
            <a:br>
              <a:rPr lang="en-GB" sz="2400" dirty="0" smtClean="0">
                <a:solidFill>
                  <a:prstClr val="black"/>
                </a:solidFill>
              </a:rPr>
            </a:br>
            <a:r>
              <a:rPr lang="en-GB" sz="2400" dirty="0" smtClean="0">
                <a:solidFill>
                  <a:prstClr val="black"/>
                </a:solidFill>
              </a:rPr>
              <a:t/>
            </a:r>
            <a:br>
              <a:rPr lang="en-GB" sz="2400" dirty="0" smtClean="0">
                <a:solidFill>
                  <a:prstClr val="black"/>
                </a:solidFill>
              </a:rPr>
            </a:br>
            <a:r>
              <a:rPr lang="en-GB" sz="2400" dirty="0" smtClean="0">
                <a:solidFill>
                  <a:prstClr val="black"/>
                </a:solidFill>
              </a:rPr>
              <a:t>3  ¿</a:t>
            </a:r>
            <a:r>
              <a:rPr lang="en-GB" sz="2400" dirty="0" err="1" smtClean="0">
                <a:solidFill>
                  <a:prstClr val="black"/>
                </a:solidFill>
              </a:rPr>
              <a:t>Cómo</a:t>
            </a:r>
            <a:r>
              <a:rPr lang="en-GB" sz="2400" dirty="0" smtClean="0">
                <a:solidFill>
                  <a:prstClr val="black"/>
                </a:solidFill>
              </a:rPr>
              <a:t> se </a:t>
            </a:r>
            <a:r>
              <a:rPr lang="en-GB" sz="2400" dirty="0" err="1" smtClean="0">
                <a:solidFill>
                  <a:prstClr val="black"/>
                </a:solidFill>
              </a:rPr>
              <a:t>siente</a:t>
            </a:r>
            <a:r>
              <a:rPr lang="en-GB" sz="2400" dirty="0" smtClean="0">
                <a:solidFill>
                  <a:prstClr val="black"/>
                </a:solidFill>
              </a:rPr>
              <a:t> el </a:t>
            </a:r>
            <a:r>
              <a:rPr lang="en-GB" sz="2400" dirty="0" err="1" smtClean="0">
                <a:solidFill>
                  <a:prstClr val="black"/>
                </a:solidFill>
              </a:rPr>
              <a:t>cantante</a:t>
            </a:r>
            <a:r>
              <a:rPr lang="en-GB" sz="2400" dirty="0" smtClean="0">
                <a:solidFill>
                  <a:prstClr val="black"/>
                </a:solidFill>
              </a:rPr>
              <a:t>?</a:t>
            </a:r>
          </a:p>
          <a:p>
            <a:r>
              <a:rPr lang="en-GB" sz="2400" dirty="0" smtClean="0">
                <a:solidFill>
                  <a:prstClr val="black"/>
                </a:solidFill>
              </a:rPr>
              <a:t>_____________________________________________________</a:t>
            </a:r>
            <a:br>
              <a:rPr lang="en-GB" sz="2400" dirty="0" smtClean="0">
                <a:solidFill>
                  <a:prstClr val="black"/>
                </a:solidFill>
              </a:rPr>
            </a:br>
            <a:r>
              <a:rPr lang="en-GB" sz="2400" dirty="0" smtClean="0">
                <a:solidFill>
                  <a:prstClr val="black"/>
                </a:solidFill>
              </a:rPr>
              <a:t/>
            </a:r>
            <a:br>
              <a:rPr lang="en-GB" sz="2400" dirty="0" smtClean="0">
                <a:solidFill>
                  <a:prstClr val="black"/>
                </a:solidFill>
              </a:rPr>
            </a:br>
            <a:r>
              <a:rPr lang="en-GB" sz="2400" dirty="0" smtClean="0">
                <a:solidFill>
                  <a:prstClr val="black"/>
                </a:solidFill>
              </a:rPr>
              <a:t>4  ¿</a:t>
            </a:r>
            <a:r>
              <a:rPr lang="en-GB" sz="2400" dirty="0" err="1" smtClean="0">
                <a:solidFill>
                  <a:prstClr val="black"/>
                </a:solidFill>
              </a:rPr>
              <a:t>Qué</a:t>
            </a:r>
            <a:r>
              <a:rPr lang="en-GB" sz="2400" dirty="0" smtClean="0">
                <a:solidFill>
                  <a:prstClr val="black"/>
                </a:solidFill>
              </a:rPr>
              <a:t> </a:t>
            </a:r>
            <a:r>
              <a:rPr lang="en-GB" sz="2400" dirty="0" err="1" smtClean="0">
                <a:solidFill>
                  <a:prstClr val="black"/>
                </a:solidFill>
              </a:rPr>
              <a:t>síntomas</a:t>
            </a:r>
            <a:r>
              <a:rPr lang="en-GB" sz="2400" dirty="0" smtClean="0">
                <a:solidFill>
                  <a:prstClr val="black"/>
                </a:solidFill>
              </a:rPr>
              <a:t> </a:t>
            </a:r>
            <a:r>
              <a:rPr lang="en-GB" sz="2400" dirty="0" err="1" smtClean="0">
                <a:solidFill>
                  <a:prstClr val="black"/>
                </a:solidFill>
              </a:rPr>
              <a:t>tiene</a:t>
            </a:r>
            <a:r>
              <a:rPr lang="en-GB" sz="2400" dirty="0" smtClean="0">
                <a:solidFill>
                  <a:prstClr val="black"/>
                </a:solidFill>
              </a:rPr>
              <a:t>?</a:t>
            </a:r>
            <a:br>
              <a:rPr lang="en-GB" sz="2400" dirty="0" smtClean="0">
                <a:solidFill>
                  <a:prstClr val="black"/>
                </a:solidFill>
              </a:rPr>
            </a:br>
            <a:r>
              <a:rPr lang="en-GB" sz="2400" dirty="0" smtClean="0">
                <a:solidFill>
                  <a:prstClr val="black"/>
                </a:solidFill>
              </a:rPr>
              <a:t>_____________________________________________________</a:t>
            </a:r>
          </a:p>
          <a:p>
            <a:endParaRPr lang="en-GB" sz="2400" dirty="0">
              <a:solidFill>
                <a:prstClr val="black"/>
              </a:solidFill>
            </a:endParaRPr>
          </a:p>
          <a:p>
            <a:r>
              <a:rPr lang="en-GB" sz="2400" dirty="0" smtClean="0">
                <a:solidFill>
                  <a:prstClr val="black"/>
                </a:solidFill>
              </a:rPr>
              <a:t>5  ¿</a:t>
            </a:r>
            <a:r>
              <a:rPr lang="en-GB" sz="2400" dirty="0" err="1" smtClean="0">
                <a:solidFill>
                  <a:prstClr val="black"/>
                </a:solidFill>
              </a:rPr>
              <a:t>Qué</a:t>
            </a:r>
            <a:r>
              <a:rPr lang="en-GB" sz="2400" dirty="0" smtClean="0">
                <a:solidFill>
                  <a:prstClr val="black"/>
                </a:solidFill>
              </a:rPr>
              <a:t> </a:t>
            </a:r>
            <a:r>
              <a:rPr lang="en-GB" sz="2400" dirty="0" err="1" smtClean="0">
                <a:solidFill>
                  <a:prstClr val="black"/>
                </a:solidFill>
              </a:rPr>
              <a:t>tiene</a:t>
            </a:r>
            <a:r>
              <a:rPr lang="en-GB" sz="2400" dirty="0" smtClean="0">
                <a:solidFill>
                  <a:prstClr val="black"/>
                </a:solidFill>
              </a:rPr>
              <a:t> </a:t>
            </a:r>
            <a:r>
              <a:rPr lang="en-GB" sz="2400" dirty="0" err="1" smtClean="0">
                <a:solidFill>
                  <a:prstClr val="black"/>
                </a:solidFill>
              </a:rPr>
              <a:t>pensado</a:t>
            </a:r>
            <a:r>
              <a:rPr lang="en-GB" sz="2400" dirty="0" smtClean="0">
                <a:solidFill>
                  <a:prstClr val="black"/>
                </a:solidFill>
              </a:rPr>
              <a:t> </a:t>
            </a:r>
            <a:r>
              <a:rPr lang="en-GB" sz="2400" dirty="0" err="1" smtClean="0">
                <a:solidFill>
                  <a:prstClr val="black"/>
                </a:solidFill>
              </a:rPr>
              <a:t>hacer</a:t>
            </a:r>
            <a:r>
              <a:rPr lang="en-GB" sz="2400" dirty="0" smtClean="0">
                <a:solidFill>
                  <a:prstClr val="black"/>
                </a:solidFill>
              </a:rPr>
              <a:t> hoy?</a:t>
            </a:r>
            <a:br>
              <a:rPr lang="en-GB" sz="2400" dirty="0" smtClean="0">
                <a:solidFill>
                  <a:prstClr val="black"/>
                </a:solidFill>
              </a:rPr>
            </a:br>
            <a:r>
              <a:rPr lang="en-GB" sz="2400" dirty="0" smtClean="0">
                <a:solidFill>
                  <a:prstClr val="black"/>
                </a:solidFill>
              </a:rPr>
              <a:t>_____________________________________________________</a:t>
            </a:r>
            <a:endParaRPr lang="en-GB" sz="2400" dirty="0">
              <a:solidFill>
                <a:prstClr val="black"/>
              </a:solidFill>
            </a:endParaRPr>
          </a:p>
        </p:txBody>
      </p:sp>
      <p:pic>
        <p:nvPicPr>
          <p:cNvPr id="2" name="Cancion_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52320" y="346422"/>
            <a:ext cx="609600" cy="609600"/>
          </a:xfrm>
          <a:prstGeom prst="rect">
            <a:avLst/>
          </a:prstGeom>
        </p:spPr>
      </p:pic>
    </p:spTree>
    <p:extLst>
      <p:ext uri="{BB962C8B-B14F-4D97-AF65-F5344CB8AC3E}">
        <p14:creationId xmlns:p14="http://schemas.microsoft.com/office/powerpoint/2010/main" val="3799657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35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82900645"/>
              </p:ext>
            </p:extLst>
          </p:nvPr>
        </p:nvGraphicFramePr>
        <p:xfrm>
          <a:off x="323528" y="404664"/>
          <a:ext cx="8496944" cy="5904660"/>
        </p:xfrm>
        <a:graphic>
          <a:graphicData uri="http://schemas.openxmlformats.org/drawingml/2006/table">
            <a:tbl>
              <a:tblPr firstRow="1" bandRow="1">
                <a:tableStyleId>{5940675A-B579-460E-94D1-54222C63F5DA}</a:tableStyleId>
              </a:tblPr>
              <a:tblGrid>
                <a:gridCol w="2124236"/>
                <a:gridCol w="2124236"/>
                <a:gridCol w="2124236"/>
                <a:gridCol w="2124236"/>
              </a:tblGrid>
              <a:tr h="590466">
                <a:tc>
                  <a:txBody>
                    <a:bodyPr/>
                    <a:lstStyle/>
                    <a:p>
                      <a:r>
                        <a:rPr lang="en-GB" dirty="0" smtClean="0"/>
                        <a:t>today</a:t>
                      </a:r>
                      <a:endParaRPr lang="en-GB" dirty="0"/>
                    </a:p>
                  </a:txBody>
                  <a:tcPr anchor="ctr"/>
                </a:tc>
                <a:tc>
                  <a:txBody>
                    <a:bodyPr/>
                    <a:lstStyle/>
                    <a:p>
                      <a:endParaRPr lang="en-GB"/>
                    </a:p>
                  </a:txBody>
                  <a:tcPr anchor="ctr"/>
                </a:tc>
                <a:tc>
                  <a:txBody>
                    <a:bodyPr/>
                    <a:lstStyle/>
                    <a:p>
                      <a:r>
                        <a:rPr lang="en-GB" dirty="0" smtClean="0"/>
                        <a:t>I am going to do</a:t>
                      </a:r>
                      <a:endParaRPr lang="en-GB" dirty="0"/>
                    </a:p>
                  </a:txBody>
                  <a:tcPr anchor="ctr"/>
                </a:tc>
                <a:tc>
                  <a:txBody>
                    <a:bodyPr/>
                    <a:lstStyle/>
                    <a:p>
                      <a:endParaRPr lang="en-GB"/>
                    </a:p>
                  </a:txBody>
                  <a:tcPr anchor="ctr"/>
                </a:tc>
              </a:tr>
              <a:tr h="590466">
                <a:tc>
                  <a:txBody>
                    <a:bodyPr/>
                    <a:lstStyle/>
                    <a:p>
                      <a:r>
                        <a:rPr lang="en-GB" dirty="0" smtClean="0"/>
                        <a:t>the weekend</a:t>
                      </a:r>
                      <a:endParaRPr lang="en-GB" dirty="0"/>
                    </a:p>
                  </a:txBody>
                  <a:tcPr anchor="ctr"/>
                </a:tc>
                <a:tc>
                  <a:txBody>
                    <a:bodyPr/>
                    <a:lstStyle/>
                    <a:p>
                      <a:endParaRPr lang="en-GB"/>
                    </a:p>
                  </a:txBody>
                  <a:tcPr anchor="ctr"/>
                </a:tc>
                <a:tc>
                  <a:txBody>
                    <a:bodyPr/>
                    <a:lstStyle/>
                    <a:p>
                      <a:r>
                        <a:rPr lang="en-GB" dirty="0" smtClean="0"/>
                        <a:t>my legs hurt</a:t>
                      </a:r>
                      <a:endParaRPr lang="en-GB" dirty="0"/>
                    </a:p>
                  </a:txBody>
                  <a:tcPr anchor="ctr"/>
                </a:tc>
                <a:tc>
                  <a:txBody>
                    <a:bodyPr/>
                    <a:lstStyle/>
                    <a:p>
                      <a:endParaRPr lang="en-GB"/>
                    </a:p>
                  </a:txBody>
                  <a:tcPr anchor="ctr"/>
                </a:tc>
              </a:tr>
              <a:tr h="590466">
                <a:tc>
                  <a:txBody>
                    <a:bodyPr/>
                    <a:lstStyle/>
                    <a:p>
                      <a:r>
                        <a:rPr lang="en-GB" dirty="0" smtClean="0"/>
                        <a:t>wiped me out</a:t>
                      </a:r>
                      <a:endParaRPr lang="en-GB" dirty="0"/>
                    </a:p>
                  </a:txBody>
                  <a:tcPr anchor="ctr"/>
                </a:tc>
                <a:tc>
                  <a:txBody>
                    <a:bodyPr/>
                    <a:lstStyle/>
                    <a:p>
                      <a:endParaRPr lang="en-GB"/>
                    </a:p>
                  </a:txBody>
                  <a:tcPr anchor="ctr"/>
                </a:tc>
                <a:tc>
                  <a:txBody>
                    <a:bodyPr/>
                    <a:lstStyle/>
                    <a:p>
                      <a:r>
                        <a:rPr lang="en-GB" dirty="0" smtClean="0"/>
                        <a:t>my arms hurt</a:t>
                      </a:r>
                      <a:endParaRPr lang="en-GB" dirty="0"/>
                    </a:p>
                  </a:txBody>
                  <a:tcPr anchor="ctr"/>
                </a:tc>
                <a:tc>
                  <a:txBody>
                    <a:bodyPr/>
                    <a:lstStyle/>
                    <a:p>
                      <a:endParaRPr lang="en-GB"/>
                    </a:p>
                  </a:txBody>
                  <a:tcPr anchor="ctr"/>
                </a:tc>
              </a:tr>
              <a:tr h="590466">
                <a:tc>
                  <a:txBody>
                    <a:bodyPr/>
                    <a:lstStyle/>
                    <a:p>
                      <a:r>
                        <a:rPr lang="en-GB" dirty="0" smtClean="0"/>
                        <a:t>I can / I can’t</a:t>
                      </a:r>
                      <a:endParaRPr lang="en-GB" dirty="0"/>
                    </a:p>
                  </a:txBody>
                  <a:tcPr anchor="ctr"/>
                </a:tc>
                <a:tc>
                  <a:txBody>
                    <a:bodyPr/>
                    <a:lstStyle/>
                    <a:p>
                      <a:endParaRPr lang="en-GB"/>
                    </a:p>
                  </a:txBody>
                  <a:tcPr anchor="ctr"/>
                </a:tc>
                <a:tc>
                  <a:txBody>
                    <a:bodyPr/>
                    <a:lstStyle/>
                    <a:p>
                      <a:r>
                        <a:rPr lang="en-GB" dirty="0" smtClean="0"/>
                        <a:t>to burst</a:t>
                      </a:r>
                      <a:endParaRPr lang="en-GB" dirty="0"/>
                    </a:p>
                  </a:txBody>
                  <a:tcPr anchor="ctr"/>
                </a:tc>
                <a:tc>
                  <a:txBody>
                    <a:bodyPr/>
                    <a:lstStyle/>
                    <a:p>
                      <a:endParaRPr lang="en-GB"/>
                    </a:p>
                  </a:txBody>
                  <a:tcPr anchor="ctr"/>
                </a:tc>
              </a:tr>
              <a:tr h="590466">
                <a:tc>
                  <a:txBody>
                    <a:bodyPr/>
                    <a:lstStyle/>
                    <a:p>
                      <a:r>
                        <a:rPr lang="en-GB" dirty="0" smtClean="0"/>
                        <a:t>to get up</a:t>
                      </a:r>
                      <a:endParaRPr lang="en-GB" dirty="0"/>
                    </a:p>
                  </a:txBody>
                  <a:tcPr anchor="ctr"/>
                </a:tc>
                <a:tc>
                  <a:txBody>
                    <a:bodyPr/>
                    <a:lstStyle/>
                    <a:p>
                      <a:endParaRPr lang="en-GB"/>
                    </a:p>
                  </a:txBody>
                  <a:tcPr anchor="ctr"/>
                </a:tc>
                <a:tc>
                  <a:txBody>
                    <a:bodyPr/>
                    <a:lstStyle/>
                    <a:p>
                      <a:r>
                        <a:rPr lang="en-GB" dirty="0" smtClean="0"/>
                        <a:t>hangover</a:t>
                      </a:r>
                      <a:endParaRPr lang="en-GB" dirty="0"/>
                    </a:p>
                  </a:txBody>
                  <a:tcPr anchor="ctr"/>
                </a:tc>
                <a:tc>
                  <a:txBody>
                    <a:bodyPr/>
                    <a:lstStyle/>
                    <a:p>
                      <a:endParaRPr lang="en-GB"/>
                    </a:p>
                  </a:txBody>
                  <a:tcPr anchor="ctr"/>
                </a:tc>
              </a:tr>
              <a:tr h="590466">
                <a:tc>
                  <a:txBody>
                    <a:bodyPr/>
                    <a:lstStyle/>
                    <a:p>
                      <a:r>
                        <a:rPr lang="en-GB" dirty="0" smtClean="0"/>
                        <a:t>night</a:t>
                      </a:r>
                      <a:endParaRPr lang="en-GB" dirty="0"/>
                    </a:p>
                  </a:txBody>
                  <a:tcPr anchor="ctr"/>
                </a:tc>
                <a:tc>
                  <a:txBody>
                    <a:bodyPr/>
                    <a:lstStyle/>
                    <a:p>
                      <a:endParaRPr lang="en-GB"/>
                    </a:p>
                  </a:txBody>
                  <a:tcPr anchor="ctr"/>
                </a:tc>
                <a:tc>
                  <a:txBody>
                    <a:bodyPr/>
                    <a:lstStyle/>
                    <a:p>
                      <a:r>
                        <a:rPr lang="en-GB" dirty="0" smtClean="0"/>
                        <a:t>bubbles</a:t>
                      </a:r>
                      <a:endParaRPr lang="en-GB" dirty="0"/>
                    </a:p>
                  </a:txBody>
                  <a:tcPr anchor="ctr"/>
                </a:tc>
                <a:tc>
                  <a:txBody>
                    <a:bodyPr/>
                    <a:lstStyle/>
                    <a:p>
                      <a:endParaRPr lang="en-GB"/>
                    </a:p>
                  </a:txBody>
                  <a:tcPr anchor="ctr"/>
                </a:tc>
              </a:tr>
              <a:tr h="590466">
                <a:tc>
                  <a:txBody>
                    <a:bodyPr/>
                    <a:lstStyle/>
                    <a:p>
                      <a:r>
                        <a:rPr lang="en-GB" dirty="0" smtClean="0"/>
                        <a:t>to sleep</a:t>
                      </a:r>
                      <a:endParaRPr lang="en-GB" dirty="0"/>
                    </a:p>
                  </a:txBody>
                  <a:tcPr anchor="ctr"/>
                </a:tc>
                <a:tc>
                  <a:txBody>
                    <a:bodyPr/>
                    <a:lstStyle/>
                    <a:p>
                      <a:endParaRPr lang="en-GB"/>
                    </a:p>
                  </a:txBody>
                  <a:tcPr anchor="ctr"/>
                </a:tc>
                <a:tc>
                  <a:txBody>
                    <a:bodyPr/>
                    <a:lstStyle/>
                    <a:p>
                      <a:r>
                        <a:rPr lang="en-GB" dirty="0" smtClean="0"/>
                        <a:t>I’m staying at home</a:t>
                      </a:r>
                      <a:endParaRPr lang="en-GB" dirty="0"/>
                    </a:p>
                  </a:txBody>
                  <a:tcPr anchor="ctr"/>
                </a:tc>
                <a:tc>
                  <a:txBody>
                    <a:bodyPr/>
                    <a:lstStyle/>
                    <a:p>
                      <a:endParaRPr lang="en-GB"/>
                    </a:p>
                  </a:txBody>
                  <a:tcPr anchor="ctr"/>
                </a:tc>
              </a:tr>
              <a:tr h="590466">
                <a:tc>
                  <a:txBody>
                    <a:bodyPr/>
                    <a:lstStyle/>
                    <a:p>
                      <a:r>
                        <a:rPr lang="en-GB" dirty="0" smtClean="0"/>
                        <a:t>without</a:t>
                      </a:r>
                      <a:endParaRPr lang="en-GB" dirty="0"/>
                    </a:p>
                  </a:txBody>
                  <a:tcPr anchor="ctr"/>
                </a:tc>
                <a:tc>
                  <a:txBody>
                    <a:bodyPr/>
                    <a:lstStyle/>
                    <a:p>
                      <a:endParaRPr lang="en-GB" dirty="0"/>
                    </a:p>
                  </a:txBody>
                  <a:tcPr anchor="ctr"/>
                </a:tc>
                <a:tc>
                  <a:txBody>
                    <a:bodyPr/>
                    <a:lstStyle/>
                    <a:p>
                      <a:r>
                        <a:rPr lang="en-GB" dirty="0" smtClean="0"/>
                        <a:t>bed</a:t>
                      </a:r>
                      <a:endParaRPr lang="en-GB" dirty="0"/>
                    </a:p>
                  </a:txBody>
                  <a:tcPr anchor="ctr"/>
                </a:tc>
                <a:tc>
                  <a:txBody>
                    <a:bodyPr/>
                    <a:lstStyle/>
                    <a:p>
                      <a:endParaRPr lang="en-GB" dirty="0"/>
                    </a:p>
                  </a:txBody>
                  <a:tcPr anchor="ctr"/>
                </a:tc>
              </a:tr>
              <a:tr h="590466">
                <a:tc>
                  <a:txBody>
                    <a:bodyPr/>
                    <a:lstStyle/>
                    <a:p>
                      <a:r>
                        <a:rPr lang="en-GB" dirty="0" smtClean="0"/>
                        <a:t>to laugh</a:t>
                      </a:r>
                      <a:endParaRPr lang="en-GB" dirty="0"/>
                    </a:p>
                  </a:txBody>
                  <a:tcPr anchor="ctr"/>
                </a:tc>
                <a:tc>
                  <a:txBody>
                    <a:bodyPr/>
                    <a:lstStyle/>
                    <a:p>
                      <a:endParaRPr lang="en-GB" dirty="0"/>
                    </a:p>
                  </a:txBody>
                  <a:tcPr anchor="ctr"/>
                </a:tc>
                <a:tc>
                  <a:txBody>
                    <a:bodyPr/>
                    <a:lstStyle/>
                    <a:p>
                      <a:r>
                        <a:rPr lang="en-GB" dirty="0" smtClean="0"/>
                        <a:t>I have to go to work</a:t>
                      </a:r>
                      <a:endParaRPr lang="en-GB" dirty="0"/>
                    </a:p>
                  </a:txBody>
                  <a:tcPr anchor="ctr"/>
                </a:tc>
                <a:tc>
                  <a:txBody>
                    <a:bodyPr/>
                    <a:lstStyle/>
                    <a:p>
                      <a:endParaRPr lang="en-GB" dirty="0"/>
                    </a:p>
                  </a:txBody>
                  <a:tcPr anchor="ctr"/>
                </a:tc>
              </a:tr>
              <a:tr h="5904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 don’t know</a:t>
                      </a:r>
                    </a:p>
                  </a:txBody>
                  <a:tcPr anchor="ctr"/>
                </a:tc>
                <a:tc>
                  <a:txBody>
                    <a:bodyPr/>
                    <a:lstStyle/>
                    <a:p>
                      <a:endParaRPr lang="en-GB" dirty="0"/>
                    </a:p>
                  </a:txBody>
                  <a:tcPr anchor="ctr"/>
                </a:tc>
                <a:tc>
                  <a:txBody>
                    <a:bodyPr/>
                    <a:lstStyle/>
                    <a:p>
                      <a:r>
                        <a:rPr lang="en-GB" dirty="0" smtClean="0"/>
                        <a:t>I don’t feel</a:t>
                      </a:r>
                      <a:r>
                        <a:rPr lang="en-GB" baseline="0" dirty="0" smtClean="0"/>
                        <a:t> like it</a:t>
                      </a:r>
                      <a:endParaRPr lang="en-GB" dirty="0"/>
                    </a:p>
                  </a:txBody>
                  <a:tcPr anchor="ctr"/>
                </a:tc>
                <a:tc>
                  <a:txBody>
                    <a:bodyPr/>
                    <a:lstStyle/>
                    <a:p>
                      <a:endParaRPr lang="en-GB" dirty="0"/>
                    </a:p>
                  </a:txBody>
                  <a:tcPr anchor="ctr"/>
                </a:tc>
              </a:tr>
            </a:tbl>
          </a:graphicData>
        </a:graphic>
      </p:graphicFrame>
    </p:spTree>
    <p:extLst>
      <p:ext uri="{BB962C8B-B14F-4D97-AF65-F5344CB8AC3E}">
        <p14:creationId xmlns:p14="http://schemas.microsoft.com/office/powerpoint/2010/main" val="3060947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97438336"/>
              </p:ext>
            </p:extLst>
          </p:nvPr>
        </p:nvGraphicFramePr>
        <p:xfrm>
          <a:off x="179512" y="171451"/>
          <a:ext cx="8856984" cy="6401224"/>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r>
                        <a:rPr lang="en-GB" sz="4400" b="1" kern="1200" dirty="0" smtClean="0">
                          <a:solidFill>
                            <a:schemeClr val="tx1"/>
                          </a:solidFill>
                          <a:effectLst/>
                          <a:latin typeface="+mn-lt"/>
                          <a:ea typeface="+mn-ea"/>
                          <a:cs typeface="+mn-cs"/>
                        </a:rPr>
                        <a:t>Listening: at own pace</a:t>
                      </a:r>
                      <a:endParaRPr lang="en-GB" sz="5400" b="1" dirty="0">
                        <a:solidFill>
                          <a:schemeClr val="tx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005F"/>
                    </a:solidFill>
                  </a:tcPr>
                </a:tc>
              </a:tr>
              <a:tr h="4642827">
                <a:tc>
                  <a:txBody>
                    <a:bodyPr/>
                    <a:lstStyle/>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dirty="0" smtClean="0"/>
                        <a:t>Reduces anxiety</a:t>
                      </a:r>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dirty="0" smtClean="0"/>
                        <a:t>Student</a:t>
                      </a:r>
                      <a:r>
                        <a:rPr lang="en-US" sz="2800" baseline="0" dirty="0" smtClean="0"/>
                        <a:t> controls playback – ‘test’ feeling removed</a:t>
                      </a:r>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baseline="0" dirty="0" smtClean="0"/>
                        <a:t>Facilitates ‘listen again’ according to need</a:t>
                      </a:r>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baseline="0" dirty="0" smtClean="0"/>
                        <a:t>Increases the range and complexity of material you can use for listening</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2800" dirty="0" smtClean="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7735950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36075845"/>
              </p:ext>
            </p:extLst>
          </p:nvPr>
        </p:nvGraphicFramePr>
        <p:xfrm>
          <a:off x="357188" y="171450"/>
          <a:ext cx="8286750" cy="6400800"/>
        </p:xfrm>
        <a:graphic>
          <a:graphicData uri="http://schemas.openxmlformats.org/drawingml/2006/table">
            <a:tbl>
              <a:tblPr firstRow="1" bandRow="1">
                <a:tableStyleId>{5940675A-B579-460E-94D1-54222C63F5DA}</a:tableStyleId>
              </a:tblPr>
              <a:tblGrid>
                <a:gridCol w="8286750"/>
              </a:tblGrid>
              <a:tr h="541930">
                <a:tc>
                  <a:txBody>
                    <a:bodyPr/>
                    <a:lstStyle/>
                    <a:p>
                      <a:r>
                        <a:rPr lang="en-GB" sz="2400" b="1" dirty="0" smtClean="0"/>
                        <a:t>La </a:t>
                      </a:r>
                      <a:r>
                        <a:rPr lang="en-GB" sz="2400" b="1" dirty="0" err="1" smtClean="0"/>
                        <a:t>semana</a:t>
                      </a:r>
                      <a:endParaRPr lang="en-US" sz="2400" b="1" dirty="0"/>
                    </a:p>
                  </a:txBody>
                  <a:tcPr marL="91439" marR="91439" marT="45725" marB="45725" anchor="ctr"/>
                </a:tc>
              </a:tr>
              <a:tr h="433545">
                <a:tc>
                  <a:txBody>
                    <a:bodyPr/>
                    <a:lstStyle/>
                    <a:p>
                      <a:endParaRPr lang="en-US" sz="1800" dirty="0"/>
                    </a:p>
                  </a:txBody>
                  <a:tcPr marL="91439" marR="91439" marT="45725" marB="45725" anchor="ctr">
                    <a:solidFill>
                      <a:srgbClr val="EA005F"/>
                    </a:solidFill>
                  </a:tcPr>
                </a:tc>
              </a:tr>
              <a:tr h="49857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baseline="0" dirty="0" err="1" smtClean="0"/>
                        <a:t>Voy</a:t>
                      </a:r>
                      <a:r>
                        <a:rPr lang="en-GB" sz="2000" baseline="0" dirty="0" smtClean="0"/>
                        <a:t> </a:t>
                      </a:r>
                      <a:r>
                        <a:rPr lang="en-GB" sz="2000" baseline="0" dirty="0" err="1" smtClean="0"/>
                        <a:t>corriendo</a:t>
                      </a:r>
                      <a:r>
                        <a:rPr lang="en-GB" sz="2000" baseline="0" dirty="0" smtClean="0"/>
                        <a:t>, la </a:t>
                      </a:r>
                      <a:r>
                        <a:rPr lang="en-GB" sz="2000" baseline="0" dirty="0" err="1" smtClean="0"/>
                        <a:t>poli</a:t>
                      </a:r>
                      <a:r>
                        <a:rPr lang="en-GB" sz="2000" baseline="0" dirty="0" smtClean="0"/>
                        <a:t> </a:t>
                      </a:r>
                      <a:r>
                        <a:rPr lang="en-GB" sz="2000" baseline="0" dirty="0" err="1" smtClean="0"/>
                        <a:t>va</a:t>
                      </a:r>
                      <a:r>
                        <a:rPr lang="en-GB" sz="2000" baseline="0" dirty="0" smtClean="0"/>
                        <a:t> </a:t>
                      </a:r>
                      <a:r>
                        <a:rPr lang="en-GB" sz="2000" baseline="0" dirty="0" err="1" smtClean="0"/>
                        <a:t>detrás</a:t>
                      </a:r>
                      <a:r>
                        <a:rPr lang="en-GB" sz="2000" baseline="0" dirty="0" smtClean="0"/>
                        <a:t/>
                      </a:r>
                      <a:br>
                        <a:rPr lang="en-GB" sz="2000" baseline="0" dirty="0" smtClean="0"/>
                      </a:br>
                      <a:r>
                        <a:rPr lang="en-GB" sz="2000" baseline="0" dirty="0" err="1" smtClean="0"/>
                        <a:t>Voy</a:t>
                      </a:r>
                      <a:r>
                        <a:rPr lang="en-GB" sz="2000" baseline="0" dirty="0" smtClean="0"/>
                        <a:t> </a:t>
                      </a:r>
                      <a:r>
                        <a:rPr lang="en-GB" sz="2000" baseline="0" dirty="0" err="1" smtClean="0"/>
                        <a:t>corriendo</a:t>
                      </a:r>
                      <a:r>
                        <a:rPr lang="en-GB" sz="2000" baseline="0" dirty="0" smtClean="0"/>
                        <a:t>, a </a:t>
                      </a:r>
                      <a:r>
                        <a:rPr lang="en-GB" sz="2000" baseline="0" dirty="0" err="1" smtClean="0"/>
                        <a:t>mí</a:t>
                      </a:r>
                      <a:r>
                        <a:rPr lang="en-GB" sz="2000" baseline="0" dirty="0" smtClean="0"/>
                        <a:t> me </a:t>
                      </a:r>
                      <a:r>
                        <a:rPr lang="en-GB" sz="2000" baseline="0" dirty="0" err="1" smtClean="0"/>
                        <a:t>quieren</a:t>
                      </a:r>
                      <a:r>
                        <a:rPr lang="en-GB" sz="2000" baseline="0" dirty="0" smtClean="0"/>
                        <a:t> pillar</a:t>
                      </a:r>
                      <a:br>
                        <a:rPr lang="en-GB" sz="2000" baseline="0" dirty="0" smtClean="0"/>
                      </a:br>
                      <a:r>
                        <a:rPr lang="en-GB" sz="2000" baseline="0" dirty="0" smtClean="0"/>
                        <a:t>el </a:t>
                      </a:r>
                      <a:r>
                        <a:rPr lang="en-GB" sz="2000" baseline="0" dirty="0" err="1" smtClean="0"/>
                        <a:t>alquiler</a:t>
                      </a:r>
                      <a:r>
                        <a:rPr lang="en-GB" sz="2000" baseline="0" dirty="0" smtClean="0"/>
                        <a:t>, no </a:t>
                      </a:r>
                      <a:r>
                        <a:rPr lang="en-GB" sz="2000" baseline="0" dirty="0" err="1" smtClean="0"/>
                        <a:t>voy</a:t>
                      </a:r>
                      <a:r>
                        <a:rPr lang="en-GB" sz="2000" baseline="0" dirty="0" smtClean="0"/>
                        <a:t> a </a:t>
                      </a:r>
                      <a:r>
                        <a:rPr lang="en-GB" sz="2000" baseline="0" dirty="0" err="1" smtClean="0"/>
                        <a:t>pagar</a:t>
                      </a:r>
                      <a:r>
                        <a:rPr lang="en-GB" sz="2000" baseline="0" dirty="0" smtClean="0"/>
                        <a:t/>
                      </a:r>
                      <a:br>
                        <a:rPr lang="en-GB" sz="2000" baseline="0" dirty="0" smtClean="0"/>
                      </a:br>
                      <a:r>
                        <a:rPr lang="en-GB" sz="2000" baseline="0" dirty="0" err="1" smtClean="0"/>
                        <a:t>que</a:t>
                      </a:r>
                      <a:r>
                        <a:rPr lang="en-GB" sz="2000" baseline="0" dirty="0" smtClean="0"/>
                        <a:t> </a:t>
                      </a:r>
                      <a:r>
                        <a:rPr lang="en-GB" sz="2000" baseline="0" dirty="0" err="1" smtClean="0"/>
                        <a:t>vengan</a:t>
                      </a:r>
                      <a:r>
                        <a:rPr lang="en-GB" sz="2000" baseline="0" dirty="0" smtClean="0"/>
                        <a:t> a </a:t>
                      </a:r>
                      <a:r>
                        <a:rPr lang="en-GB" sz="2000" baseline="0" dirty="0" err="1" smtClean="0"/>
                        <a:t>buscarme</a:t>
                      </a:r>
                      <a:r>
                        <a:rPr lang="en-GB" sz="2000" baseline="0" dirty="0" smtClean="0"/>
                        <a:t>, no me </a:t>
                      </a:r>
                      <a:r>
                        <a:rPr lang="en-GB" sz="2000" baseline="0" dirty="0" err="1" smtClean="0"/>
                        <a:t>encontrarán</a:t>
                      </a:r>
                      <a:r>
                        <a:rPr lang="en-GB" sz="2000" baseline="0" dirty="0" smtClean="0"/>
                        <a:t>.</a:t>
                      </a:r>
                      <a:br>
                        <a:rPr lang="en-GB" sz="2000" baseline="0" dirty="0" smtClean="0"/>
                      </a:br>
                      <a:r>
                        <a:rPr lang="en-GB" sz="2000" baseline="0" dirty="0" smtClean="0"/>
                        <a:t/>
                      </a:r>
                      <a:br>
                        <a:rPr lang="en-GB" sz="2000" baseline="0" dirty="0" smtClean="0"/>
                      </a:br>
                      <a:r>
                        <a:rPr lang="en-GB" sz="2000" baseline="0" dirty="0" err="1" smtClean="0"/>
                        <a:t>Yo</a:t>
                      </a:r>
                      <a:r>
                        <a:rPr lang="en-GB" sz="2000" baseline="0" dirty="0" smtClean="0"/>
                        <a:t> </a:t>
                      </a:r>
                      <a:r>
                        <a:rPr lang="en-GB" sz="2000" baseline="0" dirty="0" err="1" smtClean="0"/>
                        <a:t>v</a:t>
                      </a:r>
                      <a:r>
                        <a:rPr lang="en-GB" sz="2000" dirty="0" err="1" smtClean="0"/>
                        <a:t>oy</a:t>
                      </a:r>
                      <a:r>
                        <a:rPr lang="en-GB" sz="2000" baseline="0" dirty="0" smtClean="0"/>
                        <a:t> </a:t>
                      </a:r>
                      <a:r>
                        <a:rPr lang="en-GB" sz="2000" baseline="0" dirty="0" err="1" smtClean="0"/>
                        <a:t>corriendo</a:t>
                      </a:r>
                      <a:r>
                        <a:rPr lang="en-GB" sz="2000" baseline="0" dirty="0" smtClean="0"/>
                        <a:t> </a:t>
                      </a:r>
                      <a:r>
                        <a:rPr lang="en-GB" sz="2000" baseline="0" dirty="0" err="1" smtClean="0"/>
                        <a:t>lunes</a:t>
                      </a:r>
                      <a:r>
                        <a:rPr lang="en-GB" sz="2000" baseline="0" dirty="0" smtClean="0"/>
                        <a:t>, </a:t>
                      </a:r>
                      <a:r>
                        <a:rPr lang="en-GB" sz="2000" baseline="0" dirty="0" err="1" smtClean="0"/>
                        <a:t>martes</a:t>
                      </a:r>
                      <a:r>
                        <a:rPr lang="en-GB" sz="2000" baseline="0" dirty="0" smtClean="0"/>
                        <a:t>, </a:t>
                      </a:r>
                      <a:r>
                        <a:rPr lang="en-GB" sz="2000" baseline="0" dirty="0" err="1" smtClean="0"/>
                        <a:t>miércoles</a:t>
                      </a:r>
                      <a:r>
                        <a:rPr lang="en-GB" sz="2000" baseline="0" dirty="0" smtClean="0"/>
                        <a:t/>
                      </a:r>
                      <a:br>
                        <a:rPr lang="en-GB" sz="2000" baseline="0" dirty="0" smtClean="0"/>
                      </a:br>
                      <a:r>
                        <a:rPr lang="en-GB" sz="2000" baseline="0" dirty="0" err="1" smtClean="0"/>
                        <a:t>jueves</a:t>
                      </a:r>
                      <a:r>
                        <a:rPr lang="en-GB" sz="2000" baseline="0" dirty="0" smtClean="0"/>
                        <a:t>, </a:t>
                      </a:r>
                      <a:r>
                        <a:rPr lang="en-GB" sz="2000" baseline="0" dirty="0" err="1" smtClean="0"/>
                        <a:t>viernes</a:t>
                      </a:r>
                      <a:r>
                        <a:rPr lang="en-GB" sz="2000" baseline="0" dirty="0" smtClean="0"/>
                        <a:t>, </a:t>
                      </a:r>
                      <a:r>
                        <a:rPr lang="en-GB" sz="2000" baseline="0" dirty="0" err="1" smtClean="0"/>
                        <a:t>sábado</a:t>
                      </a:r>
                      <a:r>
                        <a:rPr lang="en-GB" sz="2000" baseline="0" dirty="0" smtClean="0"/>
                        <a:t> y </a:t>
                      </a:r>
                      <a:r>
                        <a:rPr lang="en-GB" sz="2000" baseline="0" dirty="0" err="1" smtClean="0"/>
                        <a:t>domingo</a:t>
                      </a:r>
                      <a:r>
                        <a:rPr lang="en-GB" sz="2000" baseline="0" dirty="0" smtClean="0"/>
                        <a:t> (x2)</a:t>
                      </a:r>
                      <a:br>
                        <a:rPr lang="en-GB" sz="2000" baseline="0" dirty="0" smtClean="0"/>
                      </a:br>
                      <a:r>
                        <a:rPr lang="en-GB" sz="2000" baseline="0" dirty="0" smtClean="0"/>
                        <a:t/>
                      </a:r>
                      <a:br>
                        <a:rPr lang="en-GB" sz="2000" baseline="0" dirty="0" smtClean="0"/>
                      </a:br>
                      <a:r>
                        <a:rPr lang="en-GB" sz="2000" baseline="0" dirty="0" smtClean="0"/>
                        <a:t>¿</a:t>
                      </a:r>
                      <a:r>
                        <a:rPr lang="en-GB" sz="2000" baseline="0" dirty="0" err="1" smtClean="0"/>
                        <a:t>Qué</a:t>
                      </a:r>
                      <a:r>
                        <a:rPr lang="en-GB" sz="2000" baseline="0" dirty="0" smtClean="0"/>
                        <a:t> </a:t>
                      </a:r>
                      <a:r>
                        <a:rPr lang="en-GB" sz="2000" baseline="0" dirty="0" err="1" smtClean="0"/>
                        <a:t>malo</a:t>
                      </a:r>
                      <a:r>
                        <a:rPr lang="en-GB" sz="2000" baseline="0" dirty="0" smtClean="0"/>
                        <a:t> he </a:t>
                      </a:r>
                      <a:r>
                        <a:rPr lang="en-GB" sz="2000" baseline="0" dirty="0" err="1" smtClean="0"/>
                        <a:t>hecho</a:t>
                      </a:r>
                      <a:r>
                        <a:rPr lang="en-GB" sz="2000" baseline="0" dirty="0" smtClean="0"/>
                        <a:t> </a:t>
                      </a:r>
                      <a:r>
                        <a:rPr lang="en-GB" sz="2000" baseline="0" dirty="0" err="1" smtClean="0"/>
                        <a:t>yo</a:t>
                      </a:r>
                      <a:r>
                        <a:rPr lang="en-GB" sz="2000" baseline="0" dirty="0" smtClean="0"/>
                        <a:t>? (x4)</a:t>
                      </a:r>
                      <a:endParaRPr lang="en-US" sz="2000" dirty="0" smtClean="0"/>
                    </a:p>
                    <a:p>
                      <a:r>
                        <a:rPr lang="en-GB" sz="2000" baseline="0" dirty="0" smtClean="0"/>
                        <a:t/>
                      </a:r>
                      <a:br>
                        <a:rPr lang="en-GB" sz="2000" baseline="0" dirty="0" smtClean="0"/>
                      </a:br>
                      <a:r>
                        <a:rPr lang="en-GB" sz="2000" baseline="0" dirty="0" err="1" smtClean="0"/>
                        <a:t>Voy</a:t>
                      </a:r>
                      <a:r>
                        <a:rPr lang="en-GB" sz="2000" baseline="0" dirty="0" smtClean="0"/>
                        <a:t> </a:t>
                      </a:r>
                      <a:r>
                        <a:rPr lang="en-GB" sz="2000" baseline="0" dirty="0" err="1" smtClean="0"/>
                        <a:t>corriendo</a:t>
                      </a:r>
                      <a:r>
                        <a:rPr lang="en-GB" sz="2000" baseline="0" dirty="0" smtClean="0"/>
                        <a:t>, la </a:t>
                      </a:r>
                      <a:r>
                        <a:rPr lang="en-GB" sz="2000" baseline="0" dirty="0" err="1" smtClean="0"/>
                        <a:t>poli</a:t>
                      </a:r>
                      <a:r>
                        <a:rPr lang="en-GB" sz="2000" baseline="0" dirty="0" smtClean="0"/>
                        <a:t> </a:t>
                      </a:r>
                      <a:r>
                        <a:rPr lang="en-GB" sz="2000" baseline="0" dirty="0" err="1" smtClean="0"/>
                        <a:t>siempre</a:t>
                      </a:r>
                      <a:r>
                        <a:rPr lang="en-GB" sz="2000" baseline="0" dirty="0" smtClean="0"/>
                        <a:t> </a:t>
                      </a:r>
                      <a:r>
                        <a:rPr lang="en-GB" sz="2000" baseline="0" dirty="0" err="1" smtClean="0"/>
                        <a:t>detrás</a:t>
                      </a:r>
                      <a:r>
                        <a:rPr lang="en-GB" sz="2000" baseline="0" dirty="0" smtClean="0"/>
                        <a:t/>
                      </a:r>
                      <a:br>
                        <a:rPr lang="en-GB" sz="2000" baseline="0" dirty="0" smtClean="0"/>
                      </a:br>
                      <a:r>
                        <a:rPr lang="en-GB" sz="2000" baseline="0" dirty="0" err="1" smtClean="0"/>
                        <a:t>Voy</a:t>
                      </a:r>
                      <a:r>
                        <a:rPr lang="en-GB" sz="2000" baseline="0" dirty="0" smtClean="0"/>
                        <a:t> </a:t>
                      </a:r>
                      <a:r>
                        <a:rPr lang="en-GB" sz="2000" baseline="0" dirty="0" err="1" smtClean="0"/>
                        <a:t>corriendo</a:t>
                      </a:r>
                      <a:r>
                        <a:rPr lang="en-GB" sz="2000" baseline="0" dirty="0" smtClean="0"/>
                        <a:t>, a </a:t>
                      </a:r>
                      <a:r>
                        <a:rPr lang="en-GB" sz="2000" baseline="0" dirty="0" err="1" smtClean="0"/>
                        <a:t>mí</a:t>
                      </a:r>
                      <a:r>
                        <a:rPr lang="en-GB" sz="2000" baseline="0" dirty="0" smtClean="0"/>
                        <a:t> me </a:t>
                      </a:r>
                      <a:r>
                        <a:rPr lang="en-GB" sz="2000" baseline="0" dirty="0" err="1" smtClean="0"/>
                        <a:t>quieren</a:t>
                      </a:r>
                      <a:r>
                        <a:rPr lang="en-GB" sz="2000" baseline="0" dirty="0" smtClean="0"/>
                        <a:t> pillar</a:t>
                      </a:r>
                      <a:br>
                        <a:rPr lang="en-GB" sz="2000" baseline="0" dirty="0" smtClean="0"/>
                      </a:br>
                      <a:r>
                        <a:rPr lang="en-GB" sz="2000" baseline="0" dirty="0" err="1" smtClean="0"/>
                        <a:t>Mis</a:t>
                      </a:r>
                      <a:r>
                        <a:rPr lang="en-GB" sz="2000" baseline="0" dirty="0" smtClean="0"/>
                        <a:t> </a:t>
                      </a:r>
                      <a:r>
                        <a:rPr lang="en-GB" sz="2000" baseline="0" dirty="0" err="1" smtClean="0"/>
                        <a:t>hijos</a:t>
                      </a:r>
                      <a:r>
                        <a:rPr lang="en-GB" sz="2000" baseline="0" dirty="0" smtClean="0"/>
                        <a:t> no van a </a:t>
                      </a:r>
                      <a:r>
                        <a:rPr lang="en-GB" sz="2000" baseline="0" dirty="0" err="1" smtClean="0"/>
                        <a:t>hacer</a:t>
                      </a:r>
                      <a:r>
                        <a:rPr lang="en-GB" sz="2000" baseline="0" dirty="0" smtClean="0"/>
                        <a:t> el </a:t>
                      </a:r>
                      <a:r>
                        <a:rPr lang="en-GB" sz="2000" baseline="0" dirty="0" err="1" smtClean="0"/>
                        <a:t>servicio</a:t>
                      </a:r>
                      <a:r>
                        <a:rPr lang="en-GB" sz="2000" baseline="0" dirty="0" smtClean="0"/>
                        <a:t> </a:t>
                      </a:r>
                      <a:r>
                        <a:rPr lang="en-GB" sz="2000" baseline="0" dirty="0" err="1" smtClean="0"/>
                        <a:t>militar</a:t>
                      </a:r>
                      <a:r>
                        <a:rPr lang="en-GB" sz="2000" baseline="0" dirty="0" smtClean="0"/>
                        <a:t/>
                      </a:r>
                      <a:br>
                        <a:rPr lang="en-GB" sz="2000" baseline="0" dirty="0" smtClean="0"/>
                      </a:br>
                      <a:r>
                        <a:rPr lang="en-GB" sz="2000" baseline="0" dirty="0" err="1" smtClean="0"/>
                        <a:t>que</a:t>
                      </a:r>
                      <a:r>
                        <a:rPr lang="en-GB" sz="2000" baseline="0" dirty="0" smtClean="0"/>
                        <a:t> </a:t>
                      </a:r>
                      <a:r>
                        <a:rPr lang="en-GB" sz="2000" baseline="0" dirty="0" err="1" smtClean="0"/>
                        <a:t>vengan</a:t>
                      </a:r>
                      <a:r>
                        <a:rPr lang="en-GB" sz="2000" baseline="0" dirty="0" smtClean="0"/>
                        <a:t> a </a:t>
                      </a:r>
                      <a:r>
                        <a:rPr lang="en-GB" sz="2000" baseline="0" dirty="0" err="1" smtClean="0"/>
                        <a:t>buscarme</a:t>
                      </a:r>
                      <a:r>
                        <a:rPr lang="en-GB" sz="2000" baseline="0" dirty="0" smtClean="0"/>
                        <a:t>, no me </a:t>
                      </a:r>
                      <a:r>
                        <a:rPr lang="en-GB" sz="2000" baseline="0" dirty="0" err="1" smtClean="0"/>
                        <a:t>encontrarán</a:t>
                      </a:r>
                      <a:r>
                        <a:rPr lang="en-GB" sz="2000" baseline="0" dirty="0" smtClean="0"/>
                        <a:t>.</a:t>
                      </a:r>
                      <a:br>
                        <a:rPr lang="en-GB" sz="2000" baseline="0" dirty="0" smtClean="0"/>
                      </a:br>
                      <a:r>
                        <a:rPr lang="en-GB" sz="2000" baseline="0" dirty="0" smtClean="0"/>
                        <a:t> </a:t>
                      </a:r>
                      <a:br>
                        <a:rPr lang="en-GB" sz="2000" baseline="0" dirty="0" smtClean="0"/>
                      </a:br>
                      <a:r>
                        <a:rPr lang="en-GB" sz="2000" baseline="0" dirty="0" err="1" smtClean="0"/>
                        <a:t>Yo</a:t>
                      </a:r>
                      <a:r>
                        <a:rPr lang="en-GB" sz="2000" baseline="0" dirty="0" smtClean="0"/>
                        <a:t> </a:t>
                      </a:r>
                      <a:r>
                        <a:rPr lang="en-GB" sz="2000" baseline="0" dirty="0" err="1" smtClean="0"/>
                        <a:t>voy</a:t>
                      </a:r>
                      <a:r>
                        <a:rPr lang="en-GB" sz="2000" baseline="0" dirty="0" smtClean="0"/>
                        <a:t> </a:t>
                      </a:r>
                      <a:r>
                        <a:rPr lang="en-GB" sz="2000" baseline="0" dirty="0" err="1" smtClean="0"/>
                        <a:t>corriendo</a:t>
                      </a:r>
                      <a:r>
                        <a:rPr lang="en-GB" sz="2000" baseline="0" dirty="0" smtClean="0"/>
                        <a:t> </a:t>
                      </a:r>
                      <a:r>
                        <a:rPr lang="en-GB" sz="2000" baseline="0" dirty="0" err="1" smtClean="0"/>
                        <a:t>lunes</a:t>
                      </a:r>
                      <a:r>
                        <a:rPr lang="en-GB" sz="2000" baseline="0" dirty="0" smtClean="0"/>
                        <a:t>.......... (ad lib)</a:t>
                      </a:r>
                      <a:endParaRPr lang="en-US" sz="2000" dirty="0"/>
                    </a:p>
                  </a:txBody>
                  <a:tcPr marL="91439" marR="91439" marT="45725" marB="45725" anchor="ctr"/>
                </a:tc>
              </a:tr>
              <a:tr h="439566">
                <a:tc>
                  <a:txBody>
                    <a:bodyPr/>
                    <a:lstStyle/>
                    <a:p>
                      <a:r>
                        <a:rPr lang="en-GB" sz="1800" b="1" dirty="0" err="1" smtClean="0"/>
                        <a:t>Artista</a:t>
                      </a:r>
                      <a:r>
                        <a:rPr lang="en-GB" sz="1800" b="1" baseline="0" dirty="0" smtClean="0"/>
                        <a:t> - </a:t>
                      </a:r>
                      <a:r>
                        <a:rPr lang="en-GB" sz="1800" b="1" dirty="0" err="1" smtClean="0"/>
                        <a:t>Amparanoia</a:t>
                      </a:r>
                      <a:r>
                        <a:rPr lang="en-GB" sz="1800" dirty="0" smtClean="0"/>
                        <a:t> </a:t>
                      </a:r>
                      <a:r>
                        <a:rPr lang="en-GB" sz="1800" i="1" dirty="0" smtClean="0"/>
                        <a:t>(CD</a:t>
                      </a:r>
                      <a:r>
                        <a:rPr lang="en-GB" sz="1800" i="1" baseline="0" dirty="0" smtClean="0"/>
                        <a:t> – El </a:t>
                      </a:r>
                      <a:r>
                        <a:rPr lang="en-GB" sz="1800" i="1" baseline="0" dirty="0" err="1" smtClean="0"/>
                        <a:t>poder</a:t>
                      </a:r>
                      <a:r>
                        <a:rPr lang="en-GB" sz="1800" i="1" baseline="0" dirty="0" smtClean="0"/>
                        <a:t> de </a:t>
                      </a:r>
                      <a:r>
                        <a:rPr lang="en-GB" sz="1800" i="1" baseline="0" dirty="0" err="1" smtClean="0"/>
                        <a:t>Machín</a:t>
                      </a:r>
                      <a:r>
                        <a:rPr lang="en-GB" sz="1800" i="1" baseline="0" dirty="0" smtClean="0"/>
                        <a:t>)</a:t>
                      </a:r>
                      <a:endParaRPr lang="en-US" sz="1800" i="1" dirty="0"/>
                    </a:p>
                  </a:txBody>
                  <a:tcPr marL="91439" marR="91439" marT="45725" marB="45725" anchor="ctr"/>
                </a:tc>
              </a:tr>
            </a:tbl>
          </a:graphicData>
        </a:graphic>
      </p:graphicFrame>
      <p:pic>
        <p:nvPicPr>
          <p:cNvPr id="3086" name="Picture 3">
            <a:hlinkClick r:id="" action="ppaction://noaction">
              <a:snd r:embed="rId3" name="1 La Semana (edited).wav"/>
            </a:hlinkClick>
          </p:cNvPr>
          <p:cNvPicPr>
            <a:picLocks noChangeAspect="1" noChangeArrowheads="1"/>
          </p:cNvPicPr>
          <p:nvPr/>
        </p:nvPicPr>
        <p:blipFill>
          <a:blip r:embed="rId4">
            <a:extLst>
              <a:ext uri="{28A0092B-C50C-407E-A947-70E740481C1C}">
                <a14:useLocalDpi xmlns:a14="http://schemas.microsoft.com/office/drawing/2010/main" val="0"/>
              </a:ext>
            </a:extLst>
          </a:blip>
          <a:srcRect l="22705" t="25391" r="60449" b="52148"/>
          <a:stretch>
            <a:fillRect/>
          </a:stretch>
        </p:blipFill>
        <p:spPr bwMode="auto">
          <a:xfrm>
            <a:off x="7143750" y="71438"/>
            <a:ext cx="1643063"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60328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78428201"/>
              </p:ext>
            </p:extLst>
          </p:nvPr>
        </p:nvGraphicFramePr>
        <p:xfrm>
          <a:off x="357188" y="171450"/>
          <a:ext cx="8286750" cy="6400800"/>
        </p:xfrm>
        <a:graphic>
          <a:graphicData uri="http://schemas.openxmlformats.org/drawingml/2006/table">
            <a:tbl>
              <a:tblPr firstRow="1" bandRow="1">
                <a:tableStyleId>{5940675A-B579-460E-94D1-54222C63F5DA}</a:tableStyleId>
              </a:tblPr>
              <a:tblGrid>
                <a:gridCol w="8286750"/>
              </a:tblGrid>
              <a:tr h="541930">
                <a:tc>
                  <a:txBody>
                    <a:bodyPr/>
                    <a:lstStyle/>
                    <a:p>
                      <a:r>
                        <a:rPr lang="en-GB" sz="2400" b="1" dirty="0" smtClean="0"/>
                        <a:t>La </a:t>
                      </a:r>
                      <a:r>
                        <a:rPr lang="en-GB" sz="2400" b="1" dirty="0" err="1" smtClean="0"/>
                        <a:t>semana</a:t>
                      </a:r>
                      <a:endParaRPr lang="en-US" sz="2400" b="1" dirty="0"/>
                    </a:p>
                  </a:txBody>
                  <a:tcPr marL="91439" marR="91439" marT="45725" marB="45725" anchor="ctr"/>
                </a:tc>
              </a:tr>
              <a:tr h="433545">
                <a:tc>
                  <a:txBody>
                    <a:bodyPr/>
                    <a:lstStyle/>
                    <a:p>
                      <a:endParaRPr lang="en-US" sz="1800" dirty="0"/>
                    </a:p>
                  </a:txBody>
                  <a:tcPr marL="91439" marR="91439" marT="45725" marB="45725" anchor="ctr">
                    <a:solidFill>
                      <a:srgbClr val="EA005F"/>
                    </a:solidFill>
                  </a:tcPr>
                </a:tc>
              </a:tr>
              <a:tr h="49857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baseline="0" dirty="0" err="1" smtClean="0"/>
                        <a:t>Voy</a:t>
                      </a:r>
                      <a:r>
                        <a:rPr lang="en-GB" sz="2000" baseline="0" dirty="0" smtClean="0"/>
                        <a:t>__________, la </a:t>
                      </a:r>
                      <a:r>
                        <a:rPr lang="en-GB" sz="2000" baseline="0" dirty="0" err="1" smtClean="0"/>
                        <a:t>poli</a:t>
                      </a:r>
                      <a:r>
                        <a:rPr lang="en-GB" sz="2000" baseline="0" dirty="0" smtClean="0"/>
                        <a:t> </a:t>
                      </a:r>
                      <a:r>
                        <a:rPr lang="en-GB" sz="2000" baseline="0" dirty="0" err="1" smtClean="0"/>
                        <a:t>va</a:t>
                      </a:r>
                      <a:r>
                        <a:rPr lang="en-GB" sz="2000" baseline="0" dirty="0" smtClean="0"/>
                        <a:t> ________</a:t>
                      </a:r>
                      <a:br>
                        <a:rPr lang="en-GB" sz="2000" baseline="0" dirty="0" smtClean="0"/>
                      </a:br>
                      <a:r>
                        <a:rPr lang="en-GB" sz="2000" baseline="0" dirty="0" err="1" smtClean="0"/>
                        <a:t>Voy</a:t>
                      </a:r>
                      <a:r>
                        <a:rPr lang="en-GB" sz="2000" baseline="0" dirty="0" smtClean="0"/>
                        <a:t> </a:t>
                      </a:r>
                      <a:r>
                        <a:rPr lang="en-GB" sz="2000" baseline="0" dirty="0" err="1" smtClean="0"/>
                        <a:t>corriendo</a:t>
                      </a:r>
                      <a:r>
                        <a:rPr lang="en-GB" sz="2000" baseline="0" dirty="0" smtClean="0"/>
                        <a:t>, me </a:t>
                      </a:r>
                      <a:r>
                        <a:rPr lang="en-GB" sz="2000" baseline="0" dirty="0" err="1" smtClean="0"/>
                        <a:t>quieren</a:t>
                      </a:r>
                      <a:r>
                        <a:rPr lang="en-GB" sz="2000" baseline="0" dirty="0" smtClean="0"/>
                        <a:t> ________</a:t>
                      </a:r>
                      <a:br>
                        <a:rPr lang="en-GB" sz="2000" baseline="0" dirty="0" smtClean="0"/>
                      </a:br>
                      <a:r>
                        <a:rPr lang="en-GB" sz="2000" baseline="0" dirty="0" smtClean="0"/>
                        <a:t>el </a:t>
                      </a:r>
                      <a:r>
                        <a:rPr lang="en-GB" sz="2000" baseline="0" dirty="0" err="1" smtClean="0"/>
                        <a:t>alquiler</a:t>
                      </a:r>
                      <a:r>
                        <a:rPr lang="en-GB" sz="2000" baseline="0" dirty="0" smtClean="0"/>
                        <a:t>, </a:t>
                      </a:r>
                      <a:r>
                        <a:rPr lang="en-GB" sz="2000" baseline="0" dirty="0" err="1" smtClean="0"/>
                        <a:t>yo</a:t>
                      </a:r>
                      <a:r>
                        <a:rPr lang="en-GB" sz="2000" baseline="0" dirty="0" smtClean="0"/>
                        <a:t> no ______ a </a:t>
                      </a:r>
                      <a:r>
                        <a:rPr lang="en-GB" sz="2000" baseline="0" dirty="0" err="1" smtClean="0"/>
                        <a:t>pagar</a:t>
                      </a:r>
                      <a:r>
                        <a:rPr lang="en-GB" sz="2000" baseline="0" dirty="0" smtClean="0"/>
                        <a:t/>
                      </a:r>
                      <a:br>
                        <a:rPr lang="en-GB" sz="2000" baseline="0" dirty="0" smtClean="0"/>
                      </a:br>
                      <a:r>
                        <a:rPr lang="en-GB" sz="2000" baseline="0" dirty="0" err="1" smtClean="0"/>
                        <a:t>que</a:t>
                      </a:r>
                      <a:r>
                        <a:rPr lang="en-GB" sz="2000" baseline="0" dirty="0" smtClean="0"/>
                        <a:t> </a:t>
                      </a:r>
                      <a:r>
                        <a:rPr lang="en-GB" sz="2000" baseline="0" dirty="0" err="1" smtClean="0"/>
                        <a:t>vengan</a:t>
                      </a:r>
                      <a:r>
                        <a:rPr lang="en-GB" sz="2000" baseline="0" dirty="0" smtClean="0"/>
                        <a:t> a </a:t>
                      </a:r>
                      <a:r>
                        <a:rPr lang="en-GB" sz="2000" baseline="0" dirty="0" err="1" smtClean="0"/>
                        <a:t>buscarme</a:t>
                      </a:r>
                      <a:r>
                        <a:rPr lang="en-GB" sz="2000" baseline="0" dirty="0" smtClean="0"/>
                        <a:t>, no me </a:t>
                      </a:r>
                      <a:r>
                        <a:rPr lang="en-GB" sz="2000" baseline="0" dirty="0" err="1" smtClean="0"/>
                        <a:t>encontrarán</a:t>
                      </a:r>
                      <a:r>
                        <a:rPr lang="en-GB" sz="2000" baseline="0" dirty="0" smtClean="0"/>
                        <a:t>.</a:t>
                      </a:r>
                      <a:br>
                        <a:rPr lang="en-GB" sz="2000" baseline="0" dirty="0" smtClean="0"/>
                      </a:br>
                      <a:r>
                        <a:rPr lang="en-GB" sz="2000" baseline="0" dirty="0" smtClean="0"/>
                        <a:t/>
                      </a:r>
                      <a:br>
                        <a:rPr lang="en-GB" sz="2000" baseline="0" dirty="0" smtClean="0"/>
                      </a:br>
                      <a:r>
                        <a:rPr lang="en-GB" sz="2000" baseline="0" dirty="0" err="1" smtClean="0"/>
                        <a:t>V</a:t>
                      </a:r>
                      <a:r>
                        <a:rPr lang="en-GB" sz="2000" dirty="0" err="1" smtClean="0"/>
                        <a:t>oy</a:t>
                      </a:r>
                      <a:r>
                        <a:rPr lang="en-GB" sz="2000" baseline="0" dirty="0" smtClean="0"/>
                        <a:t> </a:t>
                      </a:r>
                      <a:r>
                        <a:rPr lang="en-GB" sz="2000" baseline="0" dirty="0" err="1" smtClean="0"/>
                        <a:t>corriendo</a:t>
                      </a:r>
                      <a:r>
                        <a:rPr lang="en-GB" sz="2000" baseline="0" dirty="0" smtClean="0"/>
                        <a:t> </a:t>
                      </a:r>
                      <a:r>
                        <a:rPr lang="en-GB" sz="2000" baseline="0" dirty="0" err="1" smtClean="0"/>
                        <a:t>lunes</a:t>
                      </a:r>
                      <a:r>
                        <a:rPr lang="en-GB" sz="2000" baseline="0" dirty="0" smtClean="0"/>
                        <a:t>, ________, </a:t>
                      </a:r>
                      <a:r>
                        <a:rPr lang="en-GB" sz="2000" baseline="0" dirty="0" err="1" smtClean="0"/>
                        <a:t>miércoles</a:t>
                      </a:r>
                      <a:r>
                        <a:rPr lang="en-GB" sz="2000" baseline="0" dirty="0" smtClean="0"/>
                        <a:t/>
                      </a:r>
                      <a:br>
                        <a:rPr lang="en-GB" sz="2000" baseline="0" dirty="0" smtClean="0"/>
                      </a:br>
                      <a:r>
                        <a:rPr lang="en-GB" sz="2000" baseline="0" dirty="0" err="1" smtClean="0"/>
                        <a:t>jueves</a:t>
                      </a:r>
                      <a:r>
                        <a:rPr lang="en-GB" sz="2000" baseline="0" dirty="0" smtClean="0"/>
                        <a:t>, ________, </a:t>
                      </a:r>
                      <a:r>
                        <a:rPr lang="en-GB" sz="2000" baseline="0" dirty="0" err="1" smtClean="0"/>
                        <a:t>sábado</a:t>
                      </a:r>
                      <a:r>
                        <a:rPr lang="en-GB" sz="2000" baseline="0" dirty="0" smtClean="0"/>
                        <a:t> y </a:t>
                      </a:r>
                      <a:r>
                        <a:rPr lang="en-GB" sz="2000" baseline="0" dirty="0" err="1" smtClean="0"/>
                        <a:t>domingo</a:t>
                      </a:r>
                      <a:r>
                        <a:rPr lang="en-GB" sz="2000" baseline="0" dirty="0" smtClean="0"/>
                        <a:t> (x2)</a:t>
                      </a:r>
                      <a:br>
                        <a:rPr lang="en-GB" sz="2000" baseline="0" dirty="0" smtClean="0"/>
                      </a:br>
                      <a:r>
                        <a:rPr lang="en-GB" sz="2000" baseline="0" dirty="0" smtClean="0"/>
                        <a:t/>
                      </a:r>
                      <a:br>
                        <a:rPr lang="en-GB" sz="2000" baseline="0" dirty="0" smtClean="0"/>
                      </a:br>
                      <a:r>
                        <a:rPr lang="en-GB" sz="2000" baseline="0" dirty="0" smtClean="0"/>
                        <a:t>¿</a:t>
                      </a:r>
                      <a:r>
                        <a:rPr lang="en-GB" sz="2000" baseline="0" dirty="0" err="1" smtClean="0"/>
                        <a:t>Qué</a:t>
                      </a:r>
                      <a:r>
                        <a:rPr lang="en-GB" sz="2000" baseline="0" dirty="0" smtClean="0"/>
                        <a:t> _______ he </a:t>
                      </a:r>
                      <a:r>
                        <a:rPr lang="en-GB" sz="2000" baseline="0" dirty="0" err="1" smtClean="0"/>
                        <a:t>hecho</a:t>
                      </a:r>
                      <a:r>
                        <a:rPr lang="en-GB" sz="2000" baseline="0" dirty="0" smtClean="0"/>
                        <a:t> </a:t>
                      </a:r>
                      <a:r>
                        <a:rPr lang="en-GB" sz="2000" baseline="0" dirty="0" err="1" smtClean="0"/>
                        <a:t>yo</a:t>
                      </a:r>
                      <a:r>
                        <a:rPr lang="en-GB" sz="2000" baseline="0" dirty="0" smtClean="0"/>
                        <a:t>? (x4)</a:t>
                      </a:r>
                      <a:endParaRPr lang="en-US" sz="2000" dirty="0" smtClean="0"/>
                    </a:p>
                    <a:p>
                      <a:r>
                        <a:rPr lang="en-GB" sz="2000" baseline="0" dirty="0" smtClean="0"/>
                        <a:t/>
                      </a:r>
                      <a:br>
                        <a:rPr lang="en-GB" sz="2000" baseline="0" dirty="0" smtClean="0"/>
                      </a:br>
                      <a:r>
                        <a:rPr lang="en-GB" sz="2000" baseline="0" dirty="0" err="1" smtClean="0"/>
                        <a:t>Yo</a:t>
                      </a:r>
                      <a:r>
                        <a:rPr lang="en-GB" sz="2000" baseline="0" dirty="0" smtClean="0"/>
                        <a:t> </a:t>
                      </a:r>
                      <a:r>
                        <a:rPr lang="en-GB" sz="2000" baseline="0" dirty="0" err="1" smtClean="0"/>
                        <a:t>voy</a:t>
                      </a:r>
                      <a:r>
                        <a:rPr lang="en-GB" sz="2000" baseline="0" dirty="0" smtClean="0"/>
                        <a:t> </a:t>
                      </a:r>
                      <a:r>
                        <a:rPr lang="en-GB" sz="2000" baseline="0" dirty="0" err="1" smtClean="0"/>
                        <a:t>corriendo</a:t>
                      </a:r>
                      <a:r>
                        <a:rPr lang="en-GB" sz="2000" baseline="0" dirty="0" smtClean="0"/>
                        <a:t>, la </a:t>
                      </a:r>
                      <a:r>
                        <a:rPr lang="en-GB" sz="2000" baseline="0" dirty="0" err="1" smtClean="0"/>
                        <a:t>poli</a:t>
                      </a:r>
                      <a:r>
                        <a:rPr lang="en-GB" sz="2000" baseline="0" dirty="0" smtClean="0"/>
                        <a:t> _______ </a:t>
                      </a:r>
                      <a:r>
                        <a:rPr lang="en-GB" sz="2000" baseline="0" dirty="0" err="1" smtClean="0"/>
                        <a:t>detrás</a:t>
                      </a:r>
                      <a:r>
                        <a:rPr lang="en-GB" sz="2000" baseline="0" dirty="0" smtClean="0"/>
                        <a:t/>
                      </a:r>
                      <a:br>
                        <a:rPr lang="en-GB" sz="2000" baseline="0" dirty="0" smtClean="0"/>
                      </a:br>
                      <a:r>
                        <a:rPr lang="en-GB" sz="2000" baseline="0" dirty="0" err="1" smtClean="0"/>
                        <a:t>Voy</a:t>
                      </a:r>
                      <a:r>
                        <a:rPr lang="en-GB" sz="2000" baseline="0" dirty="0" smtClean="0"/>
                        <a:t> </a:t>
                      </a:r>
                      <a:r>
                        <a:rPr lang="en-GB" sz="2000" baseline="0" dirty="0" err="1" smtClean="0"/>
                        <a:t>corriendo</a:t>
                      </a:r>
                      <a:r>
                        <a:rPr lang="en-GB" sz="2000" baseline="0" dirty="0" smtClean="0"/>
                        <a:t>, me __________ pillar</a:t>
                      </a:r>
                      <a:br>
                        <a:rPr lang="en-GB" sz="2000" baseline="0" dirty="0" smtClean="0"/>
                      </a:br>
                      <a:r>
                        <a:rPr lang="en-GB" sz="2000" baseline="0" dirty="0" err="1" smtClean="0"/>
                        <a:t>Mis</a:t>
                      </a:r>
                      <a:r>
                        <a:rPr lang="en-GB" sz="2000" baseline="0" dirty="0" smtClean="0"/>
                        <a:t> _______ no van a </a:t>
                      </a:r>
                      <a:r>
                        <a:rPr lang="en-GB" sz="2000" baseline="0" dirty="0" err="1" smtClean="0"/>
                        <a:t>hacer</a:t>
                      </a:r>
                      <a:r>
                        <a:rPr lang="en-GB" sz="2000" baseline="0" dirty="0" smtClean="0"/>
                        <a:t> el </a:t>
                      </a:r>
                      <a:r>
                        <a:rPr lang="en-GB" sz="2000" baseline="0" dirty="0" err="1" smtClean="0"/>
                        <a:t>servicio</a:t>
                      </a:r>
                      <a:r>
                        <a:rPr lang="en-GB" sz="2000" baseline="0" dirty="0" smtClean="0"/>
                        <a:t> </a:t>
                      </a:r>
                      <a:r>
                        <a:rPr lang="en-GB" sz="2000" baseline="0" dirty="0" err="1" smtClean="0"/>
                        <a:t>militar</a:t>
                      </a:r>
                      <a:r>
                        <a:rPr lang="en-GB" sz="2000" baseline="0" dirty="0" smtClean="0"/>
                        <a:t/>
                      </a:r>
                      <a:br>
                        <a:rPr lang="en-GB" sz="2000" baseline="0" dirty="0" smtClean="0"/>
                      </a:br>
                      <a:r>
                        <a:rPr lang="en-GB" sz="2000" baseline="0" dirty="0" err="1" smtClean="0"/>
                        <a:t>que</a:t>
                      </a:r>
                      <a:r>
                        <a:rPr lang="en-GB" sz="2000" baseline="0" dirty="0" smtClean="0"/>
                        <a:t> </a:t>
                      </a:r>
                      <a:r>
                        <a:rPr lang="en-GB" sz="2000" baseline="0" dirty="0" err="1" smtClean="0"/>
                        <a:t>vengan</a:t>
                      </a:r>
                      <a:r>
                        <a:rPr lang="en-GB" sz="2000" baseline="0" dirty="0" smtClean="0"/>
                        <a:t> a </a:t>
                      </a:r>
                      <a:r>
                        <a:rPr lang="en-GB" sz="2000" baseline="0" dirty="0" err="1" smtClean="0"/>
                        <a:t>buscarme</a:t>
                      </a:r>
                      <a:r>
                        <a:rPr lang="en-GB" sz="2000" baseline="0" dirty="0" smtClean="0"/>
                        <a:t>, no me </a:t>
                      </a:r>
                      <a:r>
                        <a:rPr lang="en-GB" sz="2000" baseline="0" dirty="0" err="1" smtClean="0"/>
                        <a:t>encontrarán</a:t>
                      </a:r>
                      <a:r>
                        <a:rPr lang="en-GB" sz="2000" baseline="0" dirty="0" smtClean="0"/>
                        <a:t>.</a:t>
                      </a:r>
                      <a:br>
                        <a:rPr lang="en-GB" sz="2000" baseline="0" dirty="0" smtClean="0"/>
                      </a:br>
                      <a:r>
                        <a:rPr lang="en-GB" sz="2000" baseline="0" dirty="0" smtClean="0"/>
                        <a:t> </a:t>
                      </a:r>
                      <a:br>
                        <a:rPr lang="en-GB" sz="2000" baseline="0" dirty="0" smtClean="0"/>
                      </a:br>
                      <a:r>
                        <a:rPr lang="en-GB" sz="2000" baseline="0" dirty="0" err="1" smtClean="0"/>
                        <a:t>Yo</a:t>
                      </a:r>
                      <a:r>
                        <a:rPr lang="en-GB" sz="2000" baseline="0" dirty="0" smtClean="0"/>
                        <a:t> </a:t>
                      </a:r>
                      <a:r>
                        <a:rPr lang="en-GB" sz="2000" baseline="0" dirty="0" err="1" smtClean="0"/>
                        <a:t>voy</a:t>
                      </a:r>
                      <a:r>
                        <a:rPr lang="en-GB" sz="2000" baseline="0" dirty="0" smtClean="0"/>
                        <a:t> </a:t>
                      </a:r>
                      <a:r>
                        <a:rPr lang="en-GB" sz="2000" baseline="0" dirty="0" err="1" smtClean="0"/>
                        <a:t>corriendo</a:t>
                      </a:r>
                      <a:r>
                        <a:rPr lang="en-GB" sz="2000" baseline="0" dirty="0" smtClean="0"/>
                        <a:t> </a:t>
                      </a:r>
                      <a:r>
                        <a:rPr lang="en-GB" sz="2000" baseline="0" dirty="0" err="1" smtClean="0"/>
                        <a:t>lunes</a:t>
                      </a:r>
                      <a:r>
                        <a:rPr lang="en-GB" sz="2000" baseline="0" dirty="0" smtClean="0"/>
                        <a:t>.......... (ad lib)</a:t>
                      </a:r>
                      <a:endParaRPr lang="en-US" sz="2000" dirty="0"/>
                    </a:p>
                  </a:txBody>
                  <a:tcPr marL="91439" marR="91439" marT="45725" marB="45725" anchor="ctr"/>
                </a:tc>
              </a:tr>
              <a:tr h="439566">
                <a:tc>
                  <a:txBody>
                    <a:bodyPr/>
                    <a:lstStyle/>
                    <a:p>
                      <a:r>
                        <a:rPr lang="en-GB" sz="1800" b="1" dirty="0" err="1" smtClean="0"/>
                        <a:t>Artista</a:t>
                      </a:r>
                      <a:r>
                        <a:rPr lang="en-GB" sz="1800" b="1" baseline="0" dirty="0" smtClean="0"/>
                        <a:t> - </a:t>
                      </a:r>
                      <a:r>
                        <a:rPr lang="en-GB" sz="1800" b="1" dirty="0" err="1" smtClean="0"/>
                        <a:t>Amparanoia</a:t>
                      </a:r>
                      <a:r>
                        <a:rPr lang="en-GB" sz="1800" dirty="0" smtClean="0"/>
                        <a:t> </a:t>
                      </a:r>
                      <a:r>
                        <a:rPr lang="en-GB" sz="1800" i="1" dirty="0" smtClean="0"/>
                        <a:t>(CD</a:t>
                      </a:r>
                      <a:r>
                        <a:rPr lang="en-GB" sz="1800" i="1" baseline="0" dirty="0" smtClean="0"/>
                        <a:t> – El </a:t>
                      </a:r>
                      <a:r>
                        <a:rPr lang="en-GB" sz="1800" i="1" baseline="0" dirty="0" err="1" smtClean="0"/>
                        <a:t>poder</a:t>
                      </a:r>
                      <a:r>
                        <a:rPr lang="en-GB" sz="1800" i="1" baseline="0" dirty="0" smtClean="0"/>
                        <a:t> de </a:t>
                      </a:r>
                      <a:r>
                        <a:rPr lang="en-GB" sz="1800" i="1" baseline="0" dirty="0" err="1" smtClean="0"/>
                        <a:t>Machín</a:t>
                      </a:r>
                      <a:r>
                        <a:rPr lang="en-GB" sz="1800" i="1" baseline="0" dirty="0" smtClean="0"/>
                        <a:t>)</a:t>
                      </a:r>
                      <a:endParaRPr lang="en-US" sz="1800" i="1" dirty="0"/>
                    </a:p>
                  </a:txBody>
                  <a:tcPr marL="91439" marR="91439" marT="45725" marB="45725" anchor="ctr"/>
                </a:tc>
              </a:tr>
            </a:tbl>
          </a:graphicData>
        </a:graphic>
      </p:graphicFrame>
      <p:graphicFrame>
        <p:nvGraphicFramePr>
          <p:cNvPr id="4" name="Table 3"/>
          <p:cNvGraphicFramePr>
            <a:graphicFrameLocks noGrp="1"/>
          </p:cNvGraphicFramePr>
          <p:nvPr/>
        </p:nvGraphicFramePr>
        <p:xfrm>
          <a:off x="6072188" y="1397000"/>
          <a:ext cx="2286000" cy="4572000"/>
        </p:xfrm>
        <a:graphic>
          <a:graphicData uri="http://schemas.openxmlformats.org/drawingml/2006/table">
            <a:tbl>
              <a:tblPr firstRow="1" bandRow="1">
                <a:tableStyleId>{5940675A-B579-460E-94D1-54222C63F5DA}</a:tableStyleId>
              </a:tblPr>
              <a:tblGrid>
                <a:gridCol w="2286000"/>
              </a:tblGrid>
              <a:tr h="438945">
                <a:tc>
                  <a:txBody>
                    <a:bodyPr/>
                    <a:lstStyle/>
                    <a:p>
                      <a:pPr algn="ctr"/>
                      <a:r>
                        <a:rPr lang="en-GB" sz="2400" b="0" dirty="0" err="1" smtClean="0">
                          <a:latin typeface="Antigoni Med" pitchFamily="34" charset="0"/>
                        </a:rPr>
                        <a:t>martes</a:t>
                      </a:r>
                      <a:endParaRPr lang="en-US" sz="2400" b="0" dirty="0">
                        <a:latin typeface="Antigoni Med" pitchFamily="34" charset="0"/>
                      </a:endParaRPr>
                    </a:p>
                  </a:txBody>
                  <a:tcPr marL="91439" marR="91439" anchor="ctr"/>
                </a:tc>
              </a:tr>
              <a:tr h="438945">
                <a:tc>
                  <a:txBody>
                    <a:bodyPr/>
                    <a:lstStyle/>
                    <a:p>
                      <a:pPr algn="ctr"/>
                      <a:r>
                        <a:rPr lang="en-GB" sz="2400" b="0" dirty="0" err="1" smtClean="0">
                          <a:latin typeface="Antigoni Med" pitchFamily="34" charset="0"/>
                        </a:rPr>
                        <a:t>detrás</a:t>
                      </a:r>
                      <a:endParaRPr lang="en-US" sz="2400" b="0" dirty="0">
                        <a:latin typeface="Antigoni Med" pitchFamily="34" charset="0"/>
                      </a:endParaRPr>
                    </a:p>
                  </a:txBody>
                  <a:tcPr marL="91439" marR="91439" anchor="ctr"/>
                </a:tc>
              </a:tr>
              <a:tr h="438945">
                <a:tc>
                  <a:txBody>
                    <a:bodyPr/>
                    <a:lstStyle/>
                    <a:p>
                      <a:pPr algn="ctr"/>
                      <a:r>
                        <a:rPr lang="en-GB" sz="2400" b="0" dirty="0" err="1" smtClean="0">
                          <a:latin typeface="Antigoni Med" pitchFamily="34" charset="0"/>
                        </a:rPr>
                        <a:t>hijos</a:t>
                      </a:r>
                      <a:endParaRPr lang="en-US" sz="2400" b="0" dirty="0">
                        <a:latin typeface="Antigoni Med" pitchFamily="34" charset="0"/>
                      </a:endParaRPr>
                    </a:p>
                  </a:txBody>
                  <a:tcPr marL="91439" marR="91439" anchor="ctr"/>
                </a:tc>
              </a:tr>
              <a:tr h="438945">
                <a:tc>
                  <a:txBody>
                    <a:bodyPr/>
                    <a:lstStyle/>
                    <a:p>
                      <a:pPr algn="ctr"/>
                      <a:r>
                        <a:rPr lang="en-GB" sz="2400" b="0" dirty="0" err="1" smtClean="0">
                          <a:latin typeface="Antigoni Med" pitchFamily="34" charset="0"/>
                        </a:rPr>
                        <a:t>corriendo</a:t>
                      </a:r>
                      <a:endParaRPr lang="en-US" sz="2400" b="0" dirty="0">
                        <a:latin typeface="Antigoni Med" pitchFamily="34" charset="0"/>
                      </a:endParaRPr>
                    </a:p>
                  </a:txBody>
                  <a:tcPr marL="91439" marR="91439" anchor="ctr"/>
                </a:tc>
              </a:tr>
              <a:tr h="438945">
                <a:tc>
                  <a:txBody>
                    <a:bodyPr/>
                    <a:lstStyle/>
                    <a:p>
                      <a:pPr algn="ctr"/>
                      <a:r>
                        <a:rPr lang="en-GB" sz="2400" b="0" dirty="0" err="1" smtClean="0">
                          <a:latin typeface="Antigoni Med" pitchFamily="34" charset="0"/>
                        </a:rPr>
                        <a:t>quieren</a:t>
                      </a:r>
                      <a:endParaRPr lang="en-US" sz="2400" b="0" dirty="0">
                        <a:latin typeface="Antigoni Med" pitchFamily="34" charset="0"/>
                      </a:endParaRPr>
                    </a:p>
                  </a:txBody>
                  <a:tcPr marL="91439" marR="91439" anchor="ctr"/>
                </a:tc>
              </a:tr>
              <a:tr h="438945">
                <a:tc>
                  <a:txBody>
                    <a:bodyPr/>
                    <a:lstStyle/>
                    <a:p>
                      <a:pPr algn="ctr"/>
                      <a:r>
                        <a:rPr lang="en-GB" sz="2400" b="0" dirty="0" err="1" smtClean="0">
                          <a:latin typeface="Antigoni Med" pitchFamily="34" charset="0"/>
                        </a:rPr>
                        <a:t>siempre</a:t>
                      </a:r>
                      <a:endParaRPr lang="en-US" sz="2400" b="0" dirty="0">
                        <a:latin typeface="Antigoni Med" pitchFamily="34" charset="0"/>
                      </a:endParaRPr>
                    </a:p>
                  </a:txBody>
                  <a:tcPr marL="91439" marR="91439" anchor="ctr"/>
                </a:tc>
              </a:tr>
              <a:tr h="438945">
                <a:tc>
                  <a:txBody>
                    <a:bodyPr/>
                    <a:lstStyle/>
                    <a:p>
                      <a:pPr algn="ctr"/>
                      <a:r>
                        <a:rPr lang="en-GB" sz="2400" b="0" dirty="0" err="1" smtClean="0">
                          <a:latin typeface="Antigoni Med" pitchFamily="34" charset="0"/>
                        </a:rPr>
                        <a:t>viernes</a:t>
                      </a:r>
                      <a:endParaRPr lang="en-US" sz="2400" b="0" dirty="0">
                        <a:latin typeface="Antigoni Med" pitchFamily="34" charset="0"/>
                      </a:endParaRPr>
                    </a:p>
                  </a:txBody>
                  <a:tcPr marL="91439" marR="91439" anchor="ctr"/>
                </a:tc>
              </a:tr>
              <a:tr h="438945">
                <a:tc>
                  <a:txBody>
                    <a:bodyPr/>
                    <a:lstStyle/>
                    <a:p>
                      <a:pPr algn="ctr"/>
                      <a:r>
                        <a:rPr lang="en-GB" sz="2400" b="0" dirty="0" err="1" smtClean="0">
                          <a:latin typeface="Antigoni Med" pitchFamily="34" charset="0"/>
                        </a:rPr>
                        <a:t>malo</a:t>
                      </a:r>
                      <a:endParaRPr lang="en-US" sz="2400" b="0" dirty="0">
                        <a:latin typeface="Antigoni Med" pitchFamily="34" charset="0"/>
                      </a:endParaRPr>
                    </a:p>
                  </a:txBody>
                  <a:tcPr marL="91439" marR="91439" anchor="ctr"/>
                </a:tc>
              </a:tr>
              <a:tr h="438945">
                <a:tc>
                  <a:txBody>
                    <a:bodyPr/>
                    <a:lstStyle/>
                    <a:p>
                      <a:pPr algn="ctr"/>
                      <a:r>
                        <a:rPr lang="en-GB" sz="2400" b="0" dirty="0" smtClean="0">
                          <a:latin typeface="Antigoni Med" pitchFamily="34" charset="0"/>
                        </a:rPr>
                        <a:t>pillar</a:t>
                      </a:r>
                      <a:endParaRPr lang="en-US" sz="2400" b="0" dirty="0">
                        <a:latin typeface="Antigoni Med" pitchFamily="34" charset="0"/>
                      </a:endParaRPr>
                    </a:p>
                  </a:txBody>
                  <a:tcPr marL="91439" marR="91439" anchor="ctr"/>
                </a:tc>
              </a:tr>
              <a:tr h="438945">
                <a:tc>
                  <a:txBody>
                    <a:bodyPr/>
                    <a:lstStyle/>
                    <a:p>
                      <a:pPr algn="ctr"/>
                      <a:r>
                        <a:rPr lang="en-GB" sz="2400" b="0" dirty="0" err="1" smtClean="0">
                          <a:latin typeface="Antigoni Med" pitchFamily="34" charset="0"/>
                        </a:rPr>
                        <a:t>voy</a:t>
                      </a:r>
                      <a:endParaRPr lang="en-US" sz="2400" b="0" dirty="0">
                        <a:latin typeface="Antigoni Med" pitchFamily="34" charset="0"/>
                      </a:endParaRPr>
                    </a:p>
                  </a:txBody>
                  <a:tcPr marL="91439" marR="91439" anchor="ctr"/>
                </a:tc>
              </a:tr>
            </a:tbl>
          </a:graphicData>
        </a:graphic>
      </p:graphicFrame>
    </p:spTree>
    <p:extLst>
      <p:ext uri="{BB962C8B-B14F-4D97-AF65-F5344CB8AC3E}">
        <p14:creationId xmlns:p14="http://schemas.microsoft.com/office/powerpoint/2010/main" val="11385511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86" y="692696"/>
            <a:ext cx="9177486" cy="864096"/>
          </a:xfrm>
          <a:solidFill>
            <a:srgbClr val="EA005F"/>
          </a:solidFill>
        </p:spPr>
        <p:txBody>
          <a:bodyPr/>
          <a:lstStyle/>
          <a:p>
            <a:pPr algn="l"/>
            <a:r>
              <a:rPr lang="en-GB" b="1" dirty="0" smtClean="0">
                <a:latin typeface="Calibri" pitchFamily="34" charset="0"/>
                <a:cs typeface="Calibri" pitchFamily="34" charset="0"/>
              </a:rPr>
              <a:t>Best sources of video</a:t>
            </a:r>
            <a:endParaRPr lang="en-GB" b="1" dirty="0">
              <a:latin typeface="Calibri" pitchFamily="34" charset="0"/>
              <a:cs typeface="Calibri" pitchFamily="34" charset="0"/>
            </a:endParaRPr>
          </a:p>
        </p:txBody>
      </p:sp>
      <p:sp>
        <p:nvSpPr>
          <p:cNvPr id="3" name="Content Placeholder 2"/>
          <p:cNvSpPr>
            <a:spLocks noGrp="1"/>
          </p:cNvSpPr>
          <p:nvPr>
            <p:ph idx="1"/>
          </p:nvPr>
        </p:nvSpPr>
        <p:spPr>
          <a:xfrm>
            <a:off x="251520" y="1855365"/>
            <a:ext cx="8712968" cy="4525963"/>
          </a:xfrm>
        </p:spPr>
        <p:txBody>
          <a:bodyPr/>
          <a:lstStyle/>
          <a:p>
            <a:r>
              <a:rPr lang="en-US" dirty="0">
                <a:latin typeface="Calibri" pitchFamily="34" charset="0"/>
                <a:cs typeface="Calibri" pitchFamily="34" charset="0"/>
                <a:hlinkClick r:id="rId2"/>
              </a:rPr>
              <a:t>http://www.bbc.co.uk/learningzone/clips/</a:t>
            </a:r>
            <a:r>
              <a:rPr lang="en-US" dirty="0">
                <a:latin typeface="Calibri" pitchFamily="34" charset="0"/>
                <a:cs typeface="Calibri" pitchFamily="34" charset="0"/>
              </a:rPr>
              <a:t> </a:t>
            </a:r>
          </a:p>
          <a:p>
            <a:r>
              <a:rPr lang="en-GB" dirty="0" smtClean="0">
                <a:latin typeface="Calibri" pitchFamily="34" charset="0"/>
                <a:cs typeface="Calibri" pitchFamily="34" charset="0"/>
                <a:hlinkClick r:id="rId3"/>
              </a:rPr>
              <a:t>www.youtube.com</a:t>
            </a:r>
            <a:r>
              <a:rPr lang="en-GB" dirty="0" smtClean="0">
                <a:latin typeface="Calibri" pitchFamily="34" charset="0"/>
                <a:cs typeface="Calibri" pitchFamily="34" charset="0"/>
              </a:rPr>
              <a:t> </a:t>
            </a:r>
          </a:p>
          <a:p>
            <a:r>
              <a:rPr lang="en-GB" dirty="0" smtClean="0">
                <a:latin typeface="Calibri" pitchFamily="34" charset="0"/>
                <a:cs typeface="Calibri" pitchFamily="34" charset="0"/>
                <a:hlinkClick r:id="rId4"/>
              </a:rPr>
              <a:t>www.dailymotion.com</a:t>
            </a:r>
            <a:r>
              <a:rPr lang="en-GB" dirty="0" smtClean="0">
                <a:latin typeface="Calibri" pitchFamily="34" charset="0"/>
                <a:cs typeface="Calibri" pitchFamily="34" charset="0"/>
              </a:rPr>
              <a:t> </a:t>
            </a:r>
            <a:br>
              <a:rPr lang="en-GB" dirty="0" smtClean="0">
                <a:latin typeface="Calibri" pitchFamily="34" charset="0"/>
                <a:cs typeface="Calibri" pitchFamily="34" charset="0"/>
              </a:rPr>
            </a:br>
            <a:r>
              <a:rPr lang="en-GB" dirty="0" smtClean="0">
                <a:latin typeface="Calibri" pitchFamily="34" charset="0"/>
                <a:cs typeface="Calibri" pitchFamily="34" charset="0"/>
              </a:rPr>
              <a:t>Just using Google works for finding most things!</a:t>
            </a:r>
          </a:p>
          <a:p>
            <a:pPr marL="0" indent="0">
              <a:buNone/>
            </a:pPr>
            <a:r>
              <a:rPr lang="en-GB" dirty="0" smtClean="0">
                <a:latin typeface="Calibri" pitchFamily="34" charset="0"/>
                <a:cs typeface="Calibri" pitchFamily="34" charset="0"/>
              </a:rPr>
              <a:t>Bookmarking</a:t>
            </a:r>
          </a:p>
          <a:p>
            <a:r>
              <a:rPr lang="en-GB" dirty="0">
                <a:latin typeface="Calibri" pitchFamily="34" charset="0"/>
                <a:cs typeface="Calibri" pitchFamily="34" charset="0"/>
                <a:hlinkClick r:id="rId5"/>
              </a:rPr>
              <a:t>http://</a:t>
            </a:r>
            <a:r>
              <a:rPr lang="en-GB" dirty="0" smtClean="0">
                <a:latin typeface="Calibri" pitchFamily="34" charset="0"/>
                <a:cs typeface="Calibri" pitchFamily="34" charset="0"/>
                <a:hlinkClick r:id="rId5"/>
              </a:rPr>
              <a:t>www.youtube.com/rachelhawkes60</a:t>
            </a:r>
            <a:r>
              <a:rPr lang="en-GB" dirty="0" smtClean="0">
                <a:latin typeface="Calibri" pitchFamily="34" charset="0"/>
                <a:cs typeface="Calibri" pitchFamily="34" charset="0"/>
              </a:rPr>
              <a:t> </a:t>
            </a:r>
          </a:p>
          <a:p>
            <a:r>
              <a:rPr lang="en-GB" dirty="0">
                <a:latin typeface="Calibri" pitchFamily="34" charset="0"/>
                <a:cs typeface="Calibri" pitchFamily="34" charset="0"/>
                <a:hlinkClick r:id="rId6"/>
              </a:rPr>
              <a:t>http://</a:t>
            </a:r>
            <a:r>
              <a:rPr lang="en-GB" dirty="0" smtClean="0">
                <a:latin typeface="Calibri" pitchFamily="34" charset="0"/>
                <a:cs typeface="Calibri" pitchFamily="34" charset="0"/>
                <a:hlinkClick r:id="rId6"/>
              </a:rPr>
              <a:t>www.delicious.com/rachelhawkes/videos</a:t>
            </a:r>
            <a:r>
              <a:rPr lang="en-GB" dirty="0" smtClean="0">
                <a:latin typeface="Calibri" pitchFamily="34" charset="0"/>
                <a:cs typeface="Calibri" pitchFamily="34" charset="0"/>
              </a:rPr>
              <a:t> </a:t>
            </a:r>
            <a:endParaRPr lang="en-GB" dirty="0">
              <a:latin typeface="Calibri" pitchFamily="34" charset="0"/>
              <a:cs typeface="Calibri" pitchFamily="34" charset="0"/>
            </a:endParaRPr>
          </a:p>
        </p:txBody>
      </p:sp>
      <p:pic>
        <p:nvPicPr>
          <p:cNvPr id="4" name="Picture 3"/>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44980"/>
            <a:ext cx="647716" cy="647716"/>
          </a:xfrm>
          <a:prstGeom prst="rect">
            <a:avLst/>
          </a:prstGeom>
        </p:spPr>
      </p:pic>
      <p:sp>
        <p:nvSpPr>
          <p:cNvPr id="5" name="Rectangle 4"/>
          <p:cNvSpPr/>
          <p:nvPr/>
        </p:nvSpPr>
        <p:spPr>
          <a:xfrm>
            <a:off x="35496" y="44624"/>
            <a:ext cx="4120039" cy="523220"/>
          </a:xfrm>
          <a:prstGeom prst="rect">
            <a:avLst/>
          </a:prstGeom>
        </p:spPr>
        <p:txBody>
          <a:bodyPr wrap="none">
            <a:spAutoFit/>
          </a:bodyPr>
          <a:lstStyle/>
          <a:p>
            <a:r>
              <a:rPr lang="fr-FR" sz="2800" b="1" dirty="0" err="1" smtClean="0"/>
              <a:t>Comberton</a:t>
            </a:r>
            <a:r>
              <a:rPr lang="fr-FR" sz="2800" b="1" dirty="0" smtClean="0"/>
              <a:t> Village </a:t>
            </a:r>
            <a:r>
              <a:rPr lang="fr-FR" sz="2800" b="1" dirty="0" err="1" smtClean="0"/>
              <a:t>College</a:t>
            </a:r>
            <a:endParaRPr lang="fr-FR" sz="2800" b="1" dirty="0"/>
          </a:p>
        </p:txBody>
      </p:sp>
      <p:sp>
        <p:nvSpPr>
          <p:cNvPr id="6" name="Rectangle 5"/>
          <p:cNvSpPr/>
          <p:nvPr/>
        </p:nvSpPr>
        <p:spPr>
          <a:xfrm>
            <a:off x="7452320" y="6444044"/>
            <a:ext cx="1624034" cy="369332"/>
          </a:xfrm>
          <a:prstGeom prst="rect">
            <a:avLst/>
          </a:prstGeom>
        </p:spPr>
        <p:txBody>
          <a:bodyPr wrap="none">
            <a:spAutoFit/>
          </a:bodyPr>
          <a:lstStyle/>
          <a:p>
            <a:pPr algn="r"/>
            <a:r>
              <a:rPr lang="en-GB" b="1" i="1" dirty="0"/>
              <a:t>Rachel Hawkes</a:t>
            </a:r>
            <a:endParaRPr lang="en-US" i="1" dirty="0"/>
          </a:p>
        </p:txBody>
      </p:sp>
    </p:spTree>
    <p:extLst>
      <p:ext uri="{BB962C8B-B14F-4D97-AF65-F5344CB8AC3E}">
        <p14:creationId xmlns:p14="http://schemas.microsoft.com/office/powerpoint/2010/main" val="1612144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86" y="692696"/>
            <a:ext cx="9177486" cy="864096"/>
          </a:xfrm>
          <a:solidFill>
            <a:srgbClr val="EA005F"/>
          </a:solidFill>
        </p:spPr>
        <p:txBody>
          <a:bodyPr/>
          <a:lstStyle/>
          <a:p>
            <a:pPr algn="l"/>
            <a:r>
              <a:rPr lang="en-GB" b="1" dirty="0" smtClean="0">
                <a:latin typeface="Calibri" pitchFamily="34" charset="0"/>
                <a:cs typeface="Calibri" pitchFamily="34" charset="0"/>
              </a:rPr>
              <a:t>Downloading video clips</a:t>
            </a:r>
            <a:endParaRPr lang="en-GB" b="1" dirty="0">
              <a:latin typeface="Calibri" pitchFamily="34" charset="0"/>
              <a:cs typeface="Calibri" pitchFamily="34" charset="0"/>
            </a:endParaRP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44980"/>
            <a:ext cx="647716" cy="647716"/>
          </a:xfrm>
          <a:prstGeom prst="rect">
            <a:avLst/>
          </a:prstGeom>
        </p:spPr>
      </p:pic>
      <p:sp>
        <p:nvSpPr>
          <p:cNvPr id="5" name="Rectangle 4"/>
          <p:cNvSpPr/>
          <p:nvPr/>
        </p:nvSpPr>
        <p:spPr>
          <a:xfrm>
            <a:off x="35496" y="44624"/>
            <a:ext cx="4120039" cy="523220"/>
          </a:xfrm>
          <a:prstGeom prst="rect">
            <a:avLst/>
          </a:prstGeom>
        </p:spPr>
        <p:txBody>
          <a:bodyPr wrap="none">
            <a:spAutoFit/>
          </a:bodyPr>
          <a:lstStyle/>
          <a:p>
            <a:r>
              <a:rPr lang="fr-FR" sz="2800" b="1" dirty="0" err="1" smtClean="0"/>
              <a:t>Comberton</a:t>
            </a:r>
            <a:r>
              <a:rPr lang="fr-FR" sz="2800" b="1" dirty="0" smtClean="0"/>
              <a:t> Village </a:t>
            </a:r>
            <a:r>
              <a:rPr lang="fr-FR" sz="2800" b="1" dirty="0" err="1" smtClean="0"/>
              <a:t>College</a:t>
            </a:r>
            <a:endParaRPr lang="fr-FR" sz="2800" b="1" dirty="0"/>
          </a:p>
        </p:txBody>
      </p:sp>
      <p:sp>
        <p:nvSpPr>
          <p:cNvPr id="6" name="Rectangle 5"/>
          <p:cNvSpPr/>
          <p:nvPr/>
        </p:nvSpPr>
        <p:spPr>
          <a:xfrm>
            <a:off x="7452320" y="6444044"/>
            <a:ext cx="1624034" cy="369332"/>
          </a:xfrm>
          <a:prstGeom prst="rect">
            <a:avLst/>
          </a:prstGeom>
        </p:spPr>
        <p:txBody>
          <a:bodyPr wrap="none">
            <a:spAutoFit/>
          </a:bodyPr>
          <a:lstStyle/>
          <a:p>
            <a:pPr algn="r"/>
            <a:r>
              <a:rPr lang="en-GB" b="1" i="1" dirty="0"/>
              <a:t>Rachel Hawkes</a:t>
            </a:r>
            <a:endParaRPr lang="en-US" i="1" dirty="0"/>
          </a:p>
        </p:txBody>
      </p:sp>
      <p:sp>
        <p:nvSpPr>
          <p:cNvPr id="8" name="Content Placeholder 2"/>
          <p:cNvSpPr>
            <a:spLocks noGrp="1"/>
          </p:cNvSpPr>
          <p:nvPr>
            <p:ph idx="1"/>
          </p:nvPr>
        </p:nvSpPr>
        <p:spPr>
          <a:xfrm>
            <a:off x="457200" y="1600200"/>
            <a:ext cx="8229600" cy="4525963"/>
          </a:xfrm>
        </p:spPr>
        <p:txBody>
          <a:bodyPr/>
          <a:lstStyle/>
          <a:p>
            <a:r>
              <a:rPr lang="en-GB" dirty="0" smtClean="0"/>
              <a:t>RealPlayer</a:t>
            </a:r>
          </a:p>
          <a:p>
            <a:r>
              <a:rPr lang="en-GB" dirty="0" smtClean="0"/>
              <a:t>(</a:t>
            </a:r>
            <a:r>
              <a:rPr lang="en-GB" dirty="0" err="1" smtClean="0"/>
              <a:t>Zamzar</a:t>
            </a:r>
            <a:r>
              <a:rPr lang="en-GB" dirty="0" smtClean="0"/>
              <a:t>)</a:t>
            </a:r>
            <a:endParaRPr lang="en-GB" dirty="0"/>
          </a:p>
        </p:txBody>
      </p:sp>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547" t="16964" r="12778" b="8705"/>
          <a:stretch/>
        </p:blipFill>
        <p:spPr bwMode="auto">
          <a:xfrm>
            <a:off x="313589" y="3848668"/>
            <a:ext cx="3754355" cy="2729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11154" y="3040923"/>
            <a:ext cx="3559223" cy="646331"/>
          </a:xfrm>
          <a:prstGeom prst="rect">
            <a:avLst/>
          </a:prstGeom>
          <a:noFill/>
        </p:spPr>
        <p:txBody>
          <a:bodyPr wrap="square" rtlCol="0">
            <a:spAutoFit/>
          </a:bodyPr>
          <a:lstStyle/>
          <a:p>
            <a:pPr algn="ctr"/>
            <a:r>
              <a:rPr lang="en-GB" sz="3600" b="1" dirty="0" smtClean="0">
                <a:latin typeface="Calibri" pitchFamily="34" charset="0"/>
                <a:cs typeface="Calibri" pitchFamily="34" charset="0"/>
                <a:hlinkClick r:id="rId4"/>
              </a:rPr>
              <a:t>www.zamzar.com</a:t>
            </a:r>
            <a:r>
              <a:rPr lang="en-GB" sz="3600" b="1" dirty="0" smtClean="0">
                <a:latin typeface="Calibri" pitchFamily="34" charset="0"/>
                <a:cs typeface="Calibri" pitchFamily="34" charset="0"/>
              </a:rPr>
              <a:t> </a:t>
            </a:r>
            <a:endParaRPr lang="en-GB" sz="3600" b="1" dirty="0">
              <a:latin typeface="Calibri" pitchFamily="34" charset="0"/>
              <a:cs typeface="Calibri" pitchFamily="34" charset="0"/>
            </a:endParaRPr>
          </a:p>
        </p:txBody>
      </p:sp>
      <p:pic>
        <p:nvPicPr>
          <p:cNvPr id="1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306" t="34387" r="39229" b="25223"/>
          <a:stretch/>
        </p:blipFill>
        <p:spPr bwMode="auto">
          <a:xfrm>
            <a:off x="4180616" y="1816787"/>
            <a:ext cx="4644257" cy="24482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4148196" y="4437112"/>
            <a:ext cx="4869603" cy="523220"/>
          </a:xfrm>
          <a:prstGeom prst="rect">
            <a:avLst/>
          </a:prstGeom>
        </p:spPr>
        <p:txBody>
          <a:bodyPr wrap="none">
            <a:spAutoFit/>
          </a:bodyPr>
          <a:lstStyle/>
          <a:p>
            <a:r>
              <a:rPr lang="en-GB" sz="2800" b="1" dirty="0" smtClean="0">
                <a:latin typeface="Calibri" pitchFamily="34" charset="0"/>
                <a:cs typeface="Calibri" pitchFamily="34" charset="0"/>
                <a:hlinkClick r:id="rId6"/>
              </a:rPr>
              <a:t>http</a:t>
            </a:r>
            <a:r>
              <a:rPr lang="en-GB" sz="2800" b="1" dirty="0">
                <a:latin typeface="Calibri" pitchFamily="34" charset="0"/>
                <a:cs typeface="Calibri" pitchFamily="34" charset="0"/>
                <a:hlinkClick r:id="rId6"/>
              </a:rPr>
              <a:t>://uk.real.com/realplayer/</a:t>
            </a:r>
            <a:r>
              <a:rPr lang="en-GB" sz="2800" b="1" dirty="0">
                <a:latin typeface="Calibri" pitchFamily="34" charset="0"/>
                <a:cs typeface="Calibri" pitchFamily="34" charset="0"/>
              </a:rPr>
              <a:t> </a:t>
            </a:r>
          </a:p>
        </p:txBody>
      </p:sp>
    </p:spTree>
    <p:extLst>
      <p:ext uri="{BB962C8B-B14F-4D97-AF65-F5344CB8AC3E}">
        <p14:creationId xmlns:p14="http://schemas.microsoft.com/office/powerpoint/2010/main" val="527512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348" r="3069" b="9822"/>
          <a:stretch/>
        </p:blipFill>
        <p:spPr bwMode="auto">
          <a:xfrm>
            <a:off x="611560" y="1241632"/>
            <a:ext cx="7956376" cy="534547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23528" y="437763"/>
            <a:ext cx="8568952" cy="830997"/>
          </a:xfrm>
          <a:prstGeom prst="rect">
            <a:avLst/>
          </a:prstGeom>
          <a:noFill/>
        </p:spPr>
        <p:txBody>
          <a:bodyPr wrap="square" rtlCol="0">
            <a:spAutoFit/>
          </a:bodyPr>
          <a:lstStyle/>
          <a:p>
            <a:r>
              <a:rPr lang="en-GB" sz="2400" b="1" dirty="0" smtClean="0">
                <a:latin typeface="Calibri" pitchFamily="34" charset="0"/>
                <a:cs typeface="Calibri" pitchFamily="34" charset="0"/>
              </a:rPr>
              <a:t>1.  Find your clip.  Hover mouse over the clip and the RealPlayer download prompt appears.  Just click this!  </a:t>
            </a:r>
            <a:endParaRPr lang="en-GB" sz="2400" b="1" dirty="0">
              <a:latin typeface="Calibri" pitchFamily="34" charset="0"/>
              <a:cs typeface="Calibri" pitchFamily="34" charset="0"/>
            </a:endParaRPr>
          </a:p>
        </p:txBody>
      </p:sp>
      <p:sp>
        <p:nvSpPr>
          <p:cNvPr id="6" name="TextBox 5"/>
          <p:cNvSpPr txBox="1"/>
          <p:nvPr/>
        </p:nvSpPr>
        <p:spPr>
          <a:xfrm>
            <a:off x="0" y="0"/>
            <a:ext cx="8568952" cy="461665"/>
          </a:xfrm>
          <a:prstGeom prst="rect">
            <a:avLst/>
          </a:prstGeom>
          <a:noFill/>
        </p:spPr>
        <p:txBody>
          <a:bodyPr wrap="square" rtlCol="0">
            <a:spAutoFit/>
          </a:bodyPr>
          <a:lstStyle/>
          <a:p>
            <a:r>
              <a:rPr lang="en-GB" sz="2400" b="1" dirty="0" smtClean="0">
                <a:solidFill>
                  <a:srgbClr val="0070C0"/>
                </a:solidFill>
                <a:latin typeface="Calibri" pitchFamily="34" charset="0"/>
                <a:cs typeface="Calibri" pitchFamily="34" charset="0"/>
              </a:rPr>
              <a:t>RealPlayer</a:t>
            </a:r>
            <a:endParaRPr lang="en-GB" sz="2400" b="1" dirty="0">
              <a:solidFill>
                <a:srgbClr val="0070C0"/>
              </a:solidFill>
              <a:latin typeface="Calibri" pitchFamily="34" charset="0"/>
              <a:cs typeface="Calibri" pitchFamily="34" charset="0"/>
            </a:endParaRPr>
          </a:p>
        </p:txBody>
      </p:sp>
    </p:spTree>
    <p:extLst>
      <p:ext uri="{BB962C8B-B14F-4D97-AF65-F5344CB8AC3E}">
        <p14:creationId xmlns:p14="http://schemas.microsoft.com/office/powerpoint/2010/main" val="2609524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293747"/>
            <a:ext cx="8568952" cy="830997"/>
          </a:xfrm>
          <a:prstGeom prst="rect">
            <a:avLst/>
          </a:prstGeom>
          <a:noFill/>
        </p:spPr>
        <p:txBody>
          <a:bodyPr wrap="square" rtlCol="0">
            <a:spAutoFit/>
          </a:bodyPr>
          <a:lstStyle/>
          <a:p>
            <a:r>
              <a:rPr lang="en-GB" sz="2400" b="1" dirty="0" smtClean="0">
                <a:latin typeface="Calibri" pitchFamily="34" charset="0"/>
                <a:cs typeface="Calibri" pitchFamily="34" charset="0"/>
              </a:rPr>
              <a:t>2.  This RP Downloader window appears and shows the download.</a:t>
            </a:r>
            <a:endParaRPr lang="en-GB" sz="2400" b="1" dirty="0">
              <a:latin typeface="Calibri" pitchFamily="34" charset="0"/>
              <a:cs typeface="Calibri" pitchFamily="34" charset="0"/>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244" t="18304" r="1563" b="32143"/>
          <a:stretch/>
        </p:blipFill>
        <p:spPr bwMode="auto">
          <a:xfrm>
            <a:off x="322412" y="1146955"/>
            <a:ext cx="4993196" cy="3624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580112" y="1315077"/>
            <a:ext cx="3168352" cy="1200329"/>
          </a:xfrm>
          <a:prstGeom prst="rect">
            <a:avLst/>
          </a:prstGeom>
          <a:noFill/>
        </p:spPr>
        <p:txBody>
          <a:bodyPr wrap="square" rtlCol="0">
            <a:spAutoFit/>
          </a:bodyPr>
          <a:lstStyle/>
          <a:p>
            <a:r>
              <a:rPr lang="en-GB" sz="2400" b="1" dirty="0" smtClean="0">
                <a:latin typeface="Calibri" pitchFamily="34" charset="0"/>
                <a:cs typeface="Calibri" pitchFamily="34" charset="0"/>
              </a:rPr>
              <a:t>3.  The files save by default to ‘My videos’ within ‘My documents’.</a:t>
            </a:r>
            <a:endParaRPr lang="en-GB" sz="2400" b="1" dirty="0">
              <a:latin typeface="Calibri" pitchFamily="34" charset="0"/>
              <a:cs typeface="Calibri" pitchFamily="34" charset="0"/>
            </a:endParaRPr>
          </a:p>
        </p:txBody>
      </p:sp>
      <p:sp>
        <p:nvSpPr>
          <p:cNvPr id="5" name="TextBox 4"/>
          <p:cNvSpPr txBox="1"/>
          <p:nvPr/>
        </p:nvSpPr>
        <p:spPr>
          <a:xfrm>
            <a:off x="5580112" y="3286358"/>
            <a:ext cx="3168352" cy="461665"/>
          </a:xfrm>
          <a:prstGeom prst="rect">
            <a:avLst/>
          </a:prstGeom>
          <a:noFill/>
        </p:spPr>
        <p:txBody>
          <a:bodyPr wrap="square" rtlCol="0">
            <a:spAutoFit/>
          </a:bodyPr>
          <a:lstStyle/>
          <a:p>
            <a:r>
              <a:rPr lang="en-GB" sz="2400" b="1" dirty="0" smtClean="0">
                <a:latin typeface="Calibri" pitchFamily="34" charset="0"/>
                <a:cs typeface="Calibri" pitchFamily="34" charset="0"/>
              </a:rPr>
              <a:t>4.  They are .</a:t>
            </a:r>
            <a:r>
              <a:rPr lang="en-GB" sz="2400" b="1" dirty="0" err="1" smtClean="0">
                <a:latin typeface="Calibri" pitchFamily="34" charset="0"/>
                <a:cs typeface="Calibri" pitchFamily="34" charset="0"/>
              </a:rPr>
              <a:t>flv</a:t>
            </a:r>
            <a:r>
              <a:rPr lang="en-GB" sz="2400" b="1" dirty="0" smtClean="0">
                <a:latin typeface="Calibri" pitchFamily="34" charset="0"/>
                <a:cs typeface="Calibri" pitchFamily="34" charset="0"/>
              </a:rPr>
              <a:t> format.  </a:t>
            </a:r>
            <a:endParaRPr lang="en-GB" sz="2400" b="1" dirty="0">
              <a:latin typeface="Calibri" pitchFamily="34" charset="0"/>
              <a:cs typeface="Calibri" pitchFamily="34" charset="0"/>
            </a:endParaRPr>
          </a:p>
        </p:txBody>
      </p:sp>
      <p:sp>
        <p:nvSpPr>
          <p:cNvPr id="6" name="TextBox 5"/>
          <p:cNvSpPr txBox="1"/>
          <p:nvPr/>
        </p:nvSpPr>
        <p:spPr>
          <a:xfrm>
            <a:off x="323528" y="5044533"/>
            <a:ext cx="5256584" cy="1200329"/>
          </a:xfrm>
          <a:prstGeom prst="rect">
            <a:avLst/>
          </a:prstGeom>
          <a:noFill/>
        </p:spPr>
        <p:txBody>
          <a:bodyPr wrap="square" rtlCol="0">
            <a:spAutoFit/>
          </a:bodyPr>
          <a:lstStyle/>
          <a:p>
            <a:r>
              <a:rPr lang="en-GB" sz="2400" b="1" dirty="0" smtClean="0">
                <a:latin typeface="Calibri" pitchFamily="34" charset="0"/>
                <a:cs typeface="Calibri" pitchFamily="34" charset="0"/>
              </a:rPr>
              <a:t>5.  To download RealPlayer to </a:t>
            </a:r>
            <a:r>
              <a:rPr lang="en-GB" sz="2400" b="1" dirty="0">
                <a:latin typeface="Calibri" pitchFamily="34" charset="0"/>
                <a:cs typeface="Calibri" pitchFamily="34" charset="0"/>
              </a:rPr>
              <a:t>your computer, go </a:t>
            </a:r>
            <a:r>
              <a:rPr lang="en-GB" sz="2400" b="1" dirty="0" smtClean="0">
                <a:latin typeface="Calibri" pitchFamily="34" charset="0"/>
                <a:cs typeface="Calibri" pitchFamily="34" charset="0"/>
              </a:rPr>
              <a:t>to: </a:t>
            </a:r>
            <a:r>
              <a:rPr lang="en-GB" sz="2400" b="1" dirty="0" smtClean="0">
                <a:latin typeface="Calibri" pitchFamily="34" charset="0"/>
                <a:cs typeface="Calibri" pitchFamily="34" charset="0"/>
                <a:hlinkClick r:id="rId3"/>
              </a:rPr>
              <a:t>http</a:t>
            </a:r>
            <a:r>
              <a:rPr lang="en-GB" sz="2400" b="1" dirty="0">
                <a:latin typeface="Calibri" pitchFamily="34" charset="0"/>
                <a:cs typeface="Calibri" pitchFamily="34" charset="0"/>
                <a:hlinkClick r:id="rId3"/>
              </a:rPr>
              <a:t>://uk.real.com/realplayer</a:t>
            </a:r>
            <a:r>
              <a:rPr lang="en-GB" sz="2400" b="1" dirty="0" smtClean="0">
                <a:latin typeface="Calibri" pitchFamily="34" charset="0"/>
                <a:cs typeface="Calibri" pitchFamily="34" charset="0"/>
                <a:hlinkClick r:id="rId3"/>
              </a:rPr>
              <a:t>/</a:t>
            </a:r>
            <a:r>
              <a:rPr lang="en-GB" sz="2400" b="1" dirty="0" smtClean="0">
                <a:latin typeface="Calibri" pitchFamily="34" charset="0"/>
                <a:cs typeface="Calibri" pitchFamily="34" charset="0"/>
              </a:rPr>
              <a:t> </a:t>
            </a:r>
            <a:endParaRPr lang="en-GB" sz="2400" b="1" dirty="0">
              <a:latin typeface="Calibri" pitchFamily="34" charset="0"/>
              <a:cs typeface="Calibri" pitchFamily="34" charset="0"/>
            </a:endParaRPr>
          </a:p>
        </p:txBody>
      </p:sp>
      <p:pic>
        <p:nvPicPr>
          <p:cNvPr id="819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306" t="34387" r="39229" b="25223"/>
          <a:stretch/>
        </p:blipFill>
        <p:spPr bwMode="auto">
          <a:xfrm>
            <a:off x="5432008" y="4724457"/>
            <a:ext cx="3491304" cy="18404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p:cNvCxnSpPr/>
          <p:nvPr/>
        </p:nvCxnSpPr>
        <p:spPr>
          <a:xfrm>
            <a:off x="4885893" y="5044533"/>
            <a:ext cx="694219" cy="97675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0" y="0"/>
            <a:ext cx="8568952" cy="461665"/>
          </a:xfrm>
          <a:prstGeom prst="rect">
            <a:avLst/>
          </a:prstGeom>
          <a:noFill/>
        </p:spPr>
        <p:txBody>
          <a:bodyPr wrap="square" rtlCol="0">
            <a:spAutoFit/>
          </a:bodyPr>
          <a:lstStyle/>
          <a:p>
            <a:r>
              <a:rPr lang="en-GB" sz="2400" b="1" dirty="0" smtClean="0">
                <a:solidFill>
                  <a:srgbClr val="0070C0"/>
                </a:solidFill>
                <a:latin typeface="Calibri" pitchFamily="34" charset="0"/>
                <a:cs typeface="Calibri" pitchFamily="34" charset="0"/>
              </a:rPr>
              <a:t>RealPlayer</a:t>
            </a:r>
            <a:endParaRPr lang="en-GB" sz="2400" b="1" dirty="0">
              <a:solidFill>
                <a:srgbClr val="0070C0"/>
              </a:solidFill>
              <a:latin typeface="Calibri" pitchFamily="34" charset="0"/>
              <a:cs typeface="Calibri" pitchFamily="34" charset="0"/>
            </a:endParaRPr>
          </a:p>
        </p:txBody>
      </p:sp>
    </p:spTree>
    <p:extLst>
      <p:ext uri="{BB962C8B-B14F-4D97-AF65-F5344CB8AC3E}">
        <p14:creationId xmlns:p14="http://schemas.microsoft.com/office/powerpoint/2010/main" val="1425226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188640"/>
            <a:ext cx="8568952" cy="1938992"/>
          </a:xfrm>
          <a:prstGeom prst="rect">
            <a:avLst/>
          </a:prstGeom>
          <a:noFill/>
        </p:spPr>
        <p:txBody>
          <a:bodyPr wrap="square" rtlCol="0">
            <a:spAutoFit/>
          </a:bodyPr>
          <a:lstStyle/>
          <a:p>
            <a:r>
              <a:rPr lang="en-GB" sz="2400" b="1" dirty="0" smtClean="0">
                <a:latin typeface="Calibri" pitchFamily="34" charset="0"/>
                <a:cs typeface="Calibri" pitchFamily="34" charset="0"/>
              </a:rPr>
              <a:t>YouTube</a:t>
            </a:r>
            <a:br>
              <a:rPr lang="en-GB" sz="2400" b="1" dirty="0" smtClean="0">
                <a:latin typeface="Calibri" pitchFamily="34" charset="0"/>
                <a:cs typeface="Calibri" pitchFamily="34" charset="0"/>
              </a:rPr>
            </a:br>
            <a:r>
              <a:rPr lang="en-GB" sz="2400" b="1" dirty="0" smtClean="0">
                <a:latin typeface="Calibri" pitchFamily="34" charset="0"/>
                <a:cs typeface="Calibri" pitchFamily="34" charset="0"/>
              </a:rPr>
              <a:t>1.  If you create your own account (channel) on YouTube you can keep the video clips you like in one place and organise them into categories.</a:t>
            </a:r>
            <a:br>
              <a:rPr lang="en-GB" sz="2400" b="1" dirty="0" smtClean="0">
                <a:latin typeface="Calibri" pitchFamily="34" charset="0"/>
                <a:cs typeface="Calibri" pitchFamily="34" charset="0"/>
              </a:rPr>
            </a:br>
            <a:r>
              <a:rPr lang="en-GB" sz="2400" b="1" dirty="0" smtClean="0">
                <a:latin typeface="Calibri" pitchFamily="34" charset="0"/>
                <a:cs typeface="Calibri" pitchFamily="34" charset="0"/>
              </a:rPr>
              <a:t>2.  You can also share them more easily with others this way.</a:t>
            </a:r>
            <a:endParaRPr lang="en-GB" sz="2400" b="1" dirty="0">
              <a:latin typeface="Calibri" pitchFamily="34" charset="0"/>
              <a:cs typeface="Calibri" pitchFamily="34" charset="0"/>
            </a:endParaRP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73" t="17411" r="3069" b="53794"/>
          <a:stretch/>
        </p:blipFill>
        <p:spPr bwMode="auto">
          <a:xfrm>
            <a:off x="276519" y="2348880"/>
            <a:ext cx="8590961" cy="19374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7452320" y="2420888"/>
            <a:ext cx="1584176" cy="46680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359532" y="5197842"/>
            <a:ext cx="8352928" cy="523220"/>
          </a:xfrm>
          <a:prstGeom prst="rect">
            <a:avLst/>
          </a:prstGeom>
        </p:spPr>
        <p:txBody>
          <a:bodyPr wrap="square">
            <a:spAutoFit/>
          </a:bodyPr>
          <a:lstStyle/>
          <a:p>
            <a:r>
              <a:rPr lang="en-GB" sz="2800" dirty="0">
                <a:latin typeface="Calibri" pitchFamily="34" charset="0"/>
                <a:cs typeface="Calibri" pitchFamily="34" charset="0"/>
                <a:hlinkClick r:id="rId3"/>
              </a:rPr>
              <a:t>http://</a:t>
            </a:r>
            <a:r>
              <a:rPr lang="en-GB" sz="2800" dirty="0" smtClean="0">
                <a:latin typeface="Calibri" pitchFamily="34" charset="0"/>
                <a:cs typeface="Calibri" pitchFamily="34" charset="0"/>
                <a:hlinkClick r:id="rId3"/>
              </a:rPr>
              <a:t>www.youtube.com/watch?v=p_IZ6CAlxG8</a:t>
            </a:r>
            <a:r>
              <a:rPr lang="en-GB" sz="2800" dirty="0" smtClean="0">
                <a:latin typeface="Calibri" pitchFamily="34" charset="0"/>
                <a:cs typeface="Calibri" pitchFamily="34" charset="0"/>
              </a:rPr>
              <a:t> </a:t>
            </a:r>
            <a:endParaRPr lang="en-GB" sz="2800" dirty="0">
              <a:latin typeface="Calibri" pitchFamily="34" charset="0"/>
              <a:cs typeface="Calibri" pitchFamily="34" charset="0"/>
            </a:endParaRPr>
          </a:p>
        </p:txBody>
      </p:sp>
      <p:sp>
        <p:nvSpPr>
          <p:cNvPr id="6" name="TextBox 5"/>
          <p:cNvSpPr txBox="1"/>
          <p:nvPr/>
        </p:nvSpPr>
        <p:spPr>
          <a:xfrm>
            <a:off x="251520" y="4413012"/>
            <a:ext cx="8568952" cy="830997"/>
          </a:xfrm>
          <a:prstGeom prst="rect">
            <a:avLst/>
          </a:prstGeom>
          <a:noFill/>
        </p:spPr>
        <p:txBody>
          <a:bodyPr wrap="square" rtlCol="0">
            <a:spAutoFit/>
          </a:bodyPr>
          <a:lstStyle/>
          <a:p>
            <a:r>
              <a:rPr lang="en-GB" sz="2400" b="1" dirty="0" smtClean="0">
                <a:latin typeface="Calibri" pitchFamily="34" charset="0"/>
                <a:cs typeface="Calibri" pitchFamily="34" charset="0"/>
              </a:rPr>
              <a:t>3.  Appropriately enough, here’s a link to a YouTube clip taking you through how to do this.</a:t>
            </a:r>
            <a:endParaRPr lang="en-GB" sz="2400" b="1" dirty="0">
              <a:latin typeface="Calibri" pitchFamily="34" charset="0"/>
              <a:cs typeface="Calibri" pitchFamily="34" charset="0"/>
            </a:endParaRPr>
          </a:p>
        </p:txBody>
      </p:sp>
      <p:sp>
        <p:nvSpPr>
          <p:cNvPr id="7" name="TextBox 6"/>
          <p:cNvSpPr txBox="1"/>
          <p:nvPr/>
        </p:nvSpPr>
        <p:spPr>
          <a:xfrm>
            <a:off x="310395" y="5721062"/>
            <a:ext cx="8568952" cy="830997"/>
          </a:xfrm>
          <a:prstGeom prst="rect">
            <a:avLst/>
          </a:prstGeom>
          <a:noFill/>
        </p:spPr>
        <p:txBody>
          <a:bodyPr wrap="square" rtlCol="0">
            <a:spAutoFit/>
          </a:bodyPr>
          <a:lstStyle/>
          <a:p>
            <a:r>
              <a:rPr lang="en-GB" sz="2400" b="1" dirty="0" smtClean="0">
                <a:latin typeface="Calibri" pitchFamily="34" charset="0"/>
                <a:cs typeface="Calibri" pitchFamily="34" charset="0"/>
              </a:rPr>
              <a:t>4.  If you </a:t>
            </a:r>
            <a:r>
              <a:rPr lang="en-GB" sz="2400" b="1" dirty="0">
                <a:latin typeface="Calibri" pitchFamily="34" charset="0"/>
                <a:cs typeface="Calibri" pitchFamily="34" charset="0"/>
              </a:rPr>
              <a:t>G</a:t>
            </a:r>
            <a:r>
              <a:rPr lang="en-GB" sz="2400" b="1" dirty="0" smtClean="0">
                <a:latin typeface="Calibri" pitchFamily="34" charset="0"/>
                <a:cs typeface="Calibri" pitchFamily="34" charset="0"/>
              </a:rPr>
              <a:t>oogle almost anything, it will bring up a YouTube link to a clip showing you how to do it.</a:t>
            </a:r>
            <a:endParaRPr lang="en-GB" sz="2400" b="1" dirty="0">
              <a:latin typeface="Calibri" pitchFamily="34" charset="0"/>
              <a:cs typeface="Calibri" pitchFamily="34" charset="0"/>
            </a:endParaRPr>
          </a:p>
        </p:txBody>
      </p:sp>
    </p:spTree>
    <p:extLst>
      <p:ext uri="{BB962C8B-B14F-4D97-AF65-F5344CB8AC3E}">
        <p14:creationId xmlns:p14="http://schemas.microsoft.com/office/powerpoint/2010/main" val="3537714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87624" y="4149080"/>
            <a:ext cx="7344816" cy="115212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200383088"/>
              </p:ext>
            </p:extLst>
          </p:nvPr>
        </p:nvGraphicFramePr>
        <p:xfrm>
          <a:off x="179512" y="171451"/>
          <a:ext cx="8856984" cy="6434049"/>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endParaRPr lang="en-GB" sz="1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005F"/>
                    </a:solidFill>
                  </a:tcPr>
                </a:tc>
              </a:tr>
              <a:tr h="4997539">
                <a:tc>
                  <a:txBody>
                    <a:bodyPr/>
                    <a:lstStyle/>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en-GB" sz="2400" dirty="0" smtClean="0"/>
                        <a:t>10.15am Developing speaking skills: motivation and success</a:t>
                      </a:r>
                    </a:p>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endParaRPr lang="en-GB" sz="1200" dirty="0" smtClean="0"/>
                    </a:p>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en-GB" sz="1800" i="1" dirty="0" smtClean="0"/>
                        <a:t>11.30am Morning coffee</a:t>
                      </a:r>
                    </a:p>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endParaRPr lang="en-GB" sz="2400" dirty="0" smtClean="0"/>
                    </a:p>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en-GB" sz="2400" dirty="0" smtClean="0"/>
                        <a:t>11.45am Writing skills: independence and achievement</a:t>
                      </a:r>
                    </a:p>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en-GB" sz="1200" dirty="0" smtClean="0"/>
                        <a:t>• Manipulating language</a:t>
                      </a:r>
                    </a:p>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en-GB" sz="1200" dirty="0" smtClean="0"/>
                        <a:t>• Variety and range</a:t>
                      </a:r>
                    </a:p>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en-GB" sz="1200" dirty="0" smtClean="0"/>
                        <a:t>• Accuracy</a:t>
                      </a:r>
                    </a:p>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endParaRPr lang="en-GB" sz="2000" i="1" dirty="0" smtClean="0"/>
                    </a:p>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en-GB" sz="2000" i="1" dirty="0" smtClean="0"/>
                        <a:t>1.00pm Lunch</a:t>
                      </a:r>
                    </a:p>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endParaRPr lang="en-GB" sz="1600" dirty="0" smtClean="0"/>
                    </a:p>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en-GB" sz="2400" dirty="0" smtClean="0"/>
                        <a:t>2.00pm Listening, reading and vocabulary</a:t>
                      </a:r>
                    </a:p>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en-GB" sz="2400" dirty="0" smtClean="0"/>
                        <a:t> Developing knowledge and skills using authentic   </a:t>
                      </a:r>
                    </a:p>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en-GB" sz="2400" dirty="0" smtClean="0"/>
                        <a:t>  materials</a:t>
                      </a:r>
                    </a:p>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endParaRPr lang="en-GB" sz="1600" dirty="0" smtClean="0"/>
                    </a:p>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en-GB" sz="1800" i="1" dirty="0" smtClean="0"/>
                        <a:t>3.15pm Working tea-break</a:t>
                      </a:r>
                    </a:p>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en-GB" sz="1800" i="1" dirty="0" smtClean="0"/>
                        <a:t>3.30pm Evaluation and close</a:t>
                      </a:r>
                      <a:endParaRPr lang="en-US" sz="1800" i="1" dirty="0" smtClean="0"/>
                    </a:p>
                  </a:txBody>
                  <a:tcPr marL="91439" marR="91439" marT="45725" marB="45725">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269229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616" r="34710" b="6250"/>
          <a:stretch/>
        </p:blipFill>
        <p:spPr bwMode="auto">
          <a:xfrm>
            <a:off x="179512" y="404664"/>
            <a:ext cx="6368143" cy="586195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flipH="1">
            <a:off x="2879812" y="4509120"/>
            <a:ext cx="1656184" cy="24612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1187624" y="3129154"/>
            <a:ext cx="1080120" cy="65988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6732240" y="404664"/>
            <a:ext cx="2088232" cy="5262979"/>
          </a:xfrm>
          <a:prstGeom prst="rect">
            <a:avLst/>
          </a:prstGeom>
          <a:noFill/>
        </p:spPr>
        <p:txBody>
          <a:bodyPr wrap="square" rtlCol="0">
            <a:spAutoFit/>
          </a:bodyPr>
          <a:lstStyle/>
          <a:p>
            <a:r>
              <a:rPr lang="en-GB" sz="2400" b="1" dirty="0">
                <a:latin typeface="Calibri" pitchFamily="34" charset="0"/>
                <a:cs typeface="Calibri" pitchFamily="34" charset="0"/>
              </a:rPr>
              <a:t>5</a:t>
            </a:r>
            <a:r>
              <a:rPr lang="en-GB" sz="2400" b="1" dirty="0" smtClean="0">
                <a:latin typeface="Calibri" pitchFamily="34" charset="0"/>
                <a:cs typeface="Calibri" pitchFamily="34" charset="0"/>
              </a:rPr>
              <a:t>.  Then when you find clips you like, just do ‘Add to’ and put them into a category (or playlist).</a:t>
            </a:r>
            <a:br>
              <a:rPr lang="en-GB" sz="2400" b="1" dirty="0" smtClean="0">
                <a:latin typeface="Calibri" pitchFamily="34" charset="0"/>
                <a:cs typeface="Calibri" pitchFamily="34" charset="0"/>
              </a:rPr>
            </a:br>
            <a:r>
              <a:rPr lang="en-GB" sz="2400" b="1" dirty="0" smtClean="0">
                <a:latin typeface="Calibri" pitchFamily="34" charset="0"/>
                <a:cs typeface="Calibri" pitchFamily="34" charset="0"/>
              </a:rPr>
              <a:t/>
            </a:r>
            <a:br>
              <a:rPr lang="en-GB" sz="2400" b="1" dirty="0" smtClean="0">
                <a:latin typeface="Calibri" pitchFamily="34" charset="0"/>
                <a:cs typeface="Calibri" pitchFamily="34" charset="0"/>
              </a:rPr>
            </a:br>
            <a:r>
              <a:rPr lang="en-GB" sz="2400" b="1" dirty="0" smtClean="0">
                <a:latin typeface="Calibri" pitchFamily="34" charset="0"/>
                <a:cs typeface="Calibri" pitchFamily="34" charset="0"/>
              </a:rPr>
              <a:t>6.  It’s easy to create a new playlist for a new category whenever you need to.</a:t>
            </a:r>
            <a:endParaRPr lang="en-GB" sz="2400" b="1" dirty="0">
              <a:latin typeface="Calibri" pitchFamily="34" charset="0"/>
              <a:cs typeface="Calibri" pitchFamily="34" charset="0"/>
            </a:endParaRPr>
          </a:p>
        </p:txBody>
      </p:sp>
      <p:cxnSp>
        <p:nvCxnSpPr>
          <p:cNvPr id="7" name="Straight Arrow Connector 6"/>
          <p:cNvCxnSpPr/>
          <p:nvPr/>
        </p:nvCxnSpPr>
        <p:spPr>
          <a:xfrm flipH="1">
            <a:off x="2535491" y="4907642"/>
            <a:ext cx="1656184" cy="24612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6051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603" y="1196752"/>
            <a:ext cx="6165011"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26603" y="631721"/>
            <a:ext cx="6165011" cy="461665"/>
          </a:xfrm>
          <a:prstGeom prst="rect">
            <a:avLst/>
          </a:prstGeom>
        </p:spPr>
        <p:txBody>
          <a:bodyPr wrap="square">
            <a:spAutoFit/>
          </a:bodyPr>
          <a:lstStyle/>
          <a:p>
            <a:r>
              <a:rPr lang="fr-FR" sz="2400" dirty="0">
                <a:hlinkClick r:id="rId4"/>
              </a:rPr>
              <a:t>http://</a:t>
            </a:r>
            <a:r>
              <a:rPr lang="fr-FR" sz="2400" dirty="0" smtClean="0">
                <a:hlinkClick r:id="rId4"/>
              </a:rPr>
              <a:t>www.youtube.com/user/rachelhawkes60</a:t>
            </a:r>
            <a:r>
              <a:rPr lang="fr-FR" sz="2400" dirty="0" smtClean="0"/>
              <a:t> </a:t>
            </a:r>
            <a:endParaRPr lang="fr-FR" sz="2400"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1614" y="-16915"/>
            <a:ext cx="2427333" cy="2427333"/>
          </a:xfrm>
          <a:prstGeom prst="rect">
            <a:avLst/>
          </a:prstGeom>
        </p:spPr>
      </p:pic>
    </p:spTree>
    <p:extLst>
      <p:ext uri="{BB962C8B-B14F-4D97-AF65-F5344CB8AC3E}">
        <p14:creationId xmlns:p14="http://schemas.microsoft.com/office/powerpoint/2010/main" val="2735856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13745888"/>
              </p:ext>
            </p:extLst>
          </p:nvPr>
        </p:nvGraphicFramePr>
        <p:xfrm>
          <a:off x="179512" y="171451"/>
          <a:ext cx="8856984" cy="6218344"/>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r>
                        <a:rPr lang="en-GB" sz="3200" b="1" kern="1200" dirty="0" smtClean="0">
                          <a:solidFill>
                            <a:schemeClr val="tx1"/>
                          </a:solidFill>
                          <a:effectLst/>
                          <a:latin typeface="+mn-lt"/>
                          <a:ea typeface="+mn-ea"/>
                          <a:cs typeface="+mn-cs"/>
                        </a:rPr>
                        <a:t>Things we know about vocabulary learning</a:t>
                      </a:r>
                      <a:endParaRPr lang="en-GB" sz="2400" b="1" dirty="0">
                        <a:solidFill>
                          <a:schemeClr val="tx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005F"/>
                    </a:solidFill>
                  </a:tcPr>
                </a:tc>
              </a:tr>
              <a:tr h="4642827">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2800" dirty="0" smtClean="0"/>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3200" dirty="0" smtClean="0"/>
                        <a:t>It is essential for progress</a:t>
                      </a:r>
                      <a:r>
                        <a:rPr lang="en-US" sz="3200" baseline="0" dirty="0" smtClean="0"/>
                        <a:t> and motivation</a:t>
                      </a:r>
                      <a:endParaRPr lang="en-US" sz="3200" dirty="0" smtClean="0"/>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3200" dirty="0" smtClean="0"/>
                        <a:t>It is hard for most / all learners</a:t>
                      </a:r>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3200" dirty="0" smtClean="0"/>
                        <a:t>It is not</a:t>
                      </a:r>
                      <a:r>
                        <a:rPr lang="en-US" sz="3200" baseline="0" dirty="0" smtClean="0"/>
                        <a:t> exciting </a:t>
                      </a:r>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7" name="Picture 1" descr="wo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484784"/>
            <a:ext cx="2214562"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a:xfrm>
            <a:off x="6156176" y="3861047"/>
            <a:ext cx="2592288" cy="1872209"/>
          </a:xfrm>
          <a:prstGeom prst="rect">
            <a:avLst/>
          </a:prstGeom>
          <a:ln w="76200">
            <a:solidFill>
              <a:srgbClr val="002060"/>
            </a:solidFill>
          </a:ln>
          <a:effectLst>
            <a:outerShdw blurRad="50800" dist="38100" dir="5400000" algn="t" rotWithShape="0">
              <a:prstClr val="black">
                <a:alpha val="40000"/>
              </a:prstClr>
            </a:outerShdw>
          </a:effectLst>
        </p:spPr>
        <p:txBody>
          <a:bodyPr rtlCol="0" anchor="t">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endParaRPr lang="en-US" dirty="0">
              <a:ln w="76200">
                <a:solidFill>
                  <a:schemeClr val="tx1"/>
                </a:solidFill>
              </a:ln>
            </a:endParaRPr>
          </a:p>
        </p:txBody>
      </p:sp>
      <p:pic>
        <p:nvPicPr>
          <p:cNvPr id="10" name="Picture 7">
            <a:hlinkClick r:id="rId4" action="ppaction://hlinkpres?slideindex=3&amp;slidetitle=Slide 3"/>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3578" y="4005063"/>
            <a:ext cx="2057484" cy="15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42665886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79031865"/>
              </p:ext>
            </p:extLst>
          </p:nvPr>
        </p:nvGraphicFramePr>
        <p:xfrm>
          <a:off x="179512" y="171451"/>
          <a:ext cx="8856984" cy="6218344"/>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r>
                        <a:rPr lang="en-GB" sz="3200" b="1" kern="1200" dirty="0" smtClean="0">
                          <a:solidFill>
                            <a:schemeClr val="tx1"/>
                          </a:solidFill>
                          <a:effectLst/>
                          <a:latin typeface="+mn-lt"/>
                          <a:ea typeface="+mn-ea"/>
                          <a:cs typeface="+mn-cs"/>
                        </a:rPr>
                        <a:t>Variety of strategies</a:t>
                      </a:r>
                      <a:endParaRPr lang="en-GB" sz="2400" b="1" dirty="0">
                        <a:solidFill>
                          <a:schemeClr val="tx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005F"/>
                    </a:solidFill>
                  </a:tcPr>
                </a:tc>
              </a:tr>
              <a:tr h="4642827">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2800" dirty="0" smtClean="0"/>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3200" dirty="0" smtClean="0"/>
                        <a:t>Contextualisation</a:t>
                      </a:r>
                      <a:r>
                        <a:rPr lang="en-US" sz="3200" baseline="0" dirty="0" smtClean="0"/>
                        <a:t> and repetition</a:t>
                      </a:r>
                      <a:endParaRPr lang="en-US" sz="3200" dirty="0" smtClean="0"/>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3200" dirty="0" smtClean="0"/>
                        <a:t>Choice of method (and language)</a:t>
                      </a:r>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3200" dirty="0" smtClean="0"/>
                        <a:t>Uses</a:t>
                      </a:r>
                      <a:r>
                        <a:rPr lang="en-US" sz="3200" baseline="0" dirty="0" smtClean="0"/>
                        <a:t> of music</a:t>
                      </a:r>
                      <a:endParaRPr lang="en-US" sz="3200" dirty="0" smtClean="0"/>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3200" dirty="0" smtClean="0"/>
                        <a:t>Online possibilities</a:t>
                      </a:r>
                      <a:endParaRPr lang="en-US" sz="3200" baseline="0" dirty="0" smtClean="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904" y="270036"/>
            <a:ext cx="357808" cy="422660"/>
          </a:xfrm>
          <a:prstGeom prst="rect">
            <a:avLst/>
          </a:prstGeom>
        </p:spPr>
      </p:pic>
      <p:pic>
        <p:nvPicPr>
          <p:cNvPr id="5"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5124" y="1700808"/>
            <a:ext cx="1744663"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21529643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85952827"/>
              </p:ext>
            </p:extLst>
          </p:nvPr>
        </p:nvGraphicFramePr>
        <p:xfrm>
          <a:off x="179512" y="171450"/>
          <a:ext cx="8856984" cy="6425901"/>
        </p:xfrm>
        <a:graphic>
          <a:graphicData uri="http://schemas.openxmlformats.org/drawingml/2006/table">
            <a:tbl>
              <a:tblPr firstRow="1" bandRow="1">
                <a:tableStyleId>{5940675A-B579-460E-94D1-54222C63F5DA}</a:tableStyleId>
              </a:tblPr>
              <a:tblGrid>
                <a:gridCol w="8856984"/>
              </a:tblGrid>
              <a:tr h="568515">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8460">
                <a:tc>
                  <a:txBody>
                    <a:bodyPr/>
                    <a:lstStyle/>
                    <a:p>
                      <a:pPr algn="l" fontAlgn="auto">
                        <a:spcBef>
                          <a:spcPts val="0"/>
                        </a:spcBef>
                        <a:spcAft>
                          <a:spcPts val="0"/>
                        </a:spcAft>
                        <a:defRPr/>
                      </a:pPr>
                      <a:r>
                        <a:rPr lang="en-GB" sz="3200" b="1" kern="1200" dirty="0" smtClean="0">
                          <a:solidFill>
                            <a:schemeClr val="tx1"/>
                          </a:solidFill>
                          <a:effectLst/>
                          <a:latin typeface="+mn-lt"/>
                          <a:ea typeface="+mn-ea"/>
                          <a:cs typeface="+mn-cs"/>
                        </a:rPr>
                        <a:t>Contextualisation</a:t>
                      </a:r>
                      <a:r>
                        <a:rPr lang="en-GB" sz="3200" b="1" kern="1200" baseline="0" dirty="0" smtClean="0">
                          <a:solidFill>
                            <a:schemeClr val="tx1"/>
                          </a:solidFill>
                          <a:effectLst/>
                          <a:latin typeface="+mn-lt"/>
                          <a:ea typeface="+mn-ea"/>
                          <a:cs typeface="+mn-cs"/>
                        </a:rPr>
                        <a:t> and repetition</a:t>
                      </a:r>
                      <a:endParaRPr lang="en-GB" sz="2400" b="1" dirty="0">
                        <a:solidFill>
                          <a:schemeClr val="tx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005F"/>
                    </a:solidFill>
                  </a:tcPr>
                </a:tc>
              </a:tr>
              <a:tr h="4797796">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2800" dirty="0" smtClean="0">
                        <a:solidFill>
                          <a:schemeClr val="tx1"/>
                        </a:solidFill>
                      </a:endParaRPr>
                    </a:p>
                  </a:txBody>
                  <a:tcPr marL="91439" marR="91439" marT="45725" marB="45725">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61130">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904" y="270036"/>
            <a:ext cx="357808" cy="422660"/>
          </a:xfrm>
          <a:prstGeom prst="rect">
            <a:avLst/>
          </a:prstGeom>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125" r="21813"/>
          <a:stretch/>
        </p:blipFill>
        <p:spPr bwMode="auto">
          <a:xfrm>
            <a:off x="179512" y="1415008"/>
            <a:ext cx="3873802" cy="51823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1875" r="21875"/>
          <a:stretch/>
        </p:blipFill>
        <p:spPr bwMode="auto">
          <a:xfrm>
            <a:off x="5148064" y="1412776"/>
            <a:ext cx="3888432" cy="518457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36666824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7507538"/>
              </p:ext>
            </p:extLst>
          </p:nvPr>
        </p:nvGraphicFramePr>
        <p:xfrm>
          <a:off x="285750" y="404670"/>
          <a:ext cx="6302474" cy="6120675"/>
        </p:xfrm>
        <a:graphic>
          <a:graphicData uri="http://schemas.openxmlformats.org/drawingml/2006/table">
            <a:tbl>
              <a:tblPr firstRow="1" bandRow="1">
                <a:tableStyleId>{2D5ABB26-0587-4C30-8999-92F81FD0307C}</a:tableStyleId>
              </a:tblPr>
              <a:tblGrid>
                <a:gridCol w="6302474"/>
              </a:tblGrid>
              <a:tr h="408045">
                <a:tc>
                  <a:txBody>
                    <a:bodyPr/>
                    <a:lstStyle/>
                    <a:p>
                      <a:r>
                        <a:rPr lang="en-GB" sz="1800" dirty="0" smtClean="0"/>
                        <a:t>1.  El </a:t>
                      </a:r>
                      <a:r>
                        <a:rPr lang="en-GB" sz="1800" dirty="0" err="1" smtClean="0"/>
                        <a:t>número</a:t>
                      </a:r>
                      <a:r>
                        <a:rPr lang="en-GB" sz="1800" dirty="0" smtClean="0"/>
                        <a:t> entre </a:t>
                      </a:r>
                      <a:r>
                        <a:rPr lang="en-GB" sz="1800" dirty="0" err="1" smtClean="0"/>
                        <a:t>cinco</a:t>
                      </a:r>
                      <a:r>
                        <a:rPr lang="en-GB" sz="1800" dirty="0" smtClean="0"/>
                        <a:t> y </a:t>
                      </a:r>
                      <a:r>
                        <a:rPr lang="en-GB" sz="1800" dirty="0" err="1" smtClean="0"/>
                        <a:t>siete</a:t>
                      </a:r>
                      <a:r>
                        <a:rPr lang="en-GB" sz="1800" dirty="0" smtClean="0"/>
                        <a:t> </a:t>
                      </a:r>
                      <a:r>
                        <a:rPr lang="en-GB" sz="1800" dirty="0" err="1" smtClean="0"/>
                        <a:t>es</a:t>
                      </a:r>
                      <a:r>
                        <a:rPr lang="en-GB" sz="1800" dirty="0" smtClean="0"/>
                        <a:t> ______________.</a:t>
                      </a:r>
                      <a:endParaRPr lang="en-US" sz="1800" dirty="0"/>
                    </a:p>
                  </a:txBody>
                  <a:tcPr marL="91439" marR="91439" marT="45724" marB="45724" anchor="ctr"/>
                </a:tc>
              </a:tr>
              <a:tr h="408045">
                <a:tc>
                  <a:txBody>
                    <a:bodyPr/>
                    <a:lstStyle/>
                    <a:p>
                      <a:r>
                        <a:rPr lang="en-US" sz="1800" dirty="0" smtClean="0"/>
                        <a:t>2.  </a:t>
                      </a:r>
                      <a:r>
                        <a:rPr lang="en-US" sz="1800" dirty="0" err="1" smtClean="0"/>
                        <a:t>Veinte</a:t>
                      </a:r>
                      <a:r>
                        <a:rPr lang="en-US" sz="1800" dirty="0" smtClean="0"/>
                        <a:t> </a:t>
                      </a:r>
                      <a:r>
                        <a:rPr lang="en-US" sz="1800" dirty="0" err="1" smtClean="0"/>
                        <a:t>menos</a:t>
                      </a:r>
                      <a:r>
                        <a:rPr lang="en-US" sz="1800" dirty="0" smtClean="0"/>
                        <a:t> quince son______________.</a:t>
                      </a:r>
                      <a:endParaRPr lang="en-US" sz="1800" dirty="0"/>
                    </a:p>
                  </a:txBody>
                  <a:tcPr marL="91439" marR="91439" marT="45724" marB="45724" anchor="ctr"/>
                </a:tc>
              </a:tr>
              <a:tr h="408045">
                <a:tc>
                  <a:txBody>
                    <a:bodyPr/>
                    <a:lstStyle/>
                    <a:p>
                      <a:r>
                        <a:rPr lang="en-US" sz="1800" dirty="0" smtClean="0"/>
                        <a:t>3.  Se</a:t>
                      </a:r>
                      <a:r>
                        <a:rPr lang="en-US" sz="1800" baseline="0" dirty="0" smtClean="0"/>
                        <a:t> _________ Harry Potter.</a:t>
                      </a:r>
                      <a:endParaRPr lang="en-US" sz="1800" dirty="0"/>
                    </a:p>
                  </a:txBody>
                  <a:tcPr marL="91439" marR="91439" marT="45724" marB="45724" anchor="ctr"/>
                </a:tc>
              </a:tr>
              <a:tr h="408045">
                <a:tc>
                  <a:txBody>
                    <a:bodyPr/>
                    <a:lstStyle/>
                    <a:p>
                      <a:r>
                        <a:rPr lang="en-US" sz="1800" dirty="0" smtClean="0"/>
                        <a:t>4.  ___________ </a:t>
                      </a:r>
                      <a:r>
                        <a:rPr lang="en-US" sz="1800" dirty="0" err="1" smtClean="0"/>
                        <a:t>dieciséis</a:t>
                      </a:r>
                      <a:r>
                        <a:rPr lang="en-US" sz="1800" dirty="0" smtClean="0"/>
                        <a:t> </a:t>
                      </a:r>
                      <a:r>
                        <a:rPr lang="en-US" sz="1800" dirty="0" err="1" smtClean="0"/>
                        <a:t>años</a:t>
                      </a:r>
                      <a:r>
                        <a:rPr lang="en-US" sz="1800" dirty="0" smtClean="0"/>
                        <a:t>.</a:t>
                      </a:r>
                      <a:endParaRPr lang="en-US" sz="1800" dirty="0"/>
                    </a:p>
                  </a:txBody>
                  <a:tcPr marL="91439" marR="91439" marT="45724" marB="45724" anchor="ctr"/>
                </a:tc>
              </a:tr>
              <a:tr h="408045">
                <a:tc>
                  <a:txBody>
                    <a:bodyPr/>
                    <a:lstStyle/>
                    <a:p>
                      <a:r>
                        <a:rPr lang="en-US" sz="1800" dirty="0" smtClean="0"/>
                        <a:t>5.  El primer </a:t>
                      </a:r>
                      <a:r>
                        <a:rPr lang="en-US" sz="1800" dirty="0" err="1" smtClean="0"/>
                        <a:t>mes</a:t>
                      </a:r>
                      <a:r>
                        <a:rPr lang="en-US" sz="1800" dirty="0" smtClean="0"/>
                        <a:t> del </a:t>
                      </a:r>
                      <a:r>
                        <a:rPr lang="en-US" sz="1800" dirty="0" err="1" smtClean="0"/>
                        <a:t>año</a:t>
                      </a:r>
                      <a:r>
                        <a:rPr lang="en-US" sz="1800" dirty="0" smtClean="0"/>
                        <a:t> no </a:t>
                      </a:r>
                      <a:r>
                        <a:rPr lang="en-US" sz="1800" dirty="0" err="1" smtClean="0"/>
                        <a:t>es</a:t>
                      </a:r>
                      <a:r>
                        <a:rPr lang="en-US" sz="1800" dirty="0" smtClean="0"/>
                        <a:t> </a:t>
                      </a:r>
                      <a:r>
                        <a:rPr lang="en-US" sz="1800" dirty="0" err="1" smtClean="0"/>
                        <a:t>febrero</a:t>
                      </a:r>
                      <a:r>
                        <a:rPr lang="en-US" sz="1800" dirty="0" smtClean="0"/>
                        <a:t>, </a:t>
                      </a:r>
                      <a:r>
                        <a:rPr lang="en-US" sz="1800" dirty="0" err="1" smtClean="0"/>
                        <a:t>es</a:t>
                      </a:r>
                      <a:r>
                        <a:rPr lang="en-US" sz="1800" dirty="0" smtClean="0"/>
                        <a:t> __________.</a:t>
                      </a:r>
                      <a:endParaRPr lang="en-US" sz="1800" dirty="0"/>
                    </a:p>
                  </a:txBody>
                  <a:tcPr marL="91439" marR="91439" marT="45724" marB="45724" anchor="ctr"/>
                </a:tc>
              </a:tr>
              <a:tr h="408045">
                <a:tc>
                  <a:txBody>
                    <a:bodyPr/>
                    <a:lstStyle/>
                    <a:p>
                      <a:r>
                        <a:rPr lang="en-US" sz="1800" dirty="0" smtClean="0"/>
                        <a:t>6.  El </a:t>
                      </a:r>
                      <a:r>
                        <a:rPr lang="en-US" sz="1800" dirty="0" err="1" smtClean="0"/>
                        <a:t>tercer</a:t>
                      </a:r>
                      <a:r>
                        <a:rPr lang="en-US" sz="1800" dirty="0" smtClean="0"/>
                        <a:t> </a:t>
                      </a:r>
                      <a:r>
                        <a:rPr lang="en-US" sz="1800" dirty="0" err="1" smtClean="0"/>
                        <a:t>mes</a:t>
                      </a:r>
                      <a:r>
                        <a:rPr lang="en-US" sz="1800" dirty="0" smtClean="0"/>
                        <a:t> </a:t>
                      </a:r>
                      <a:r>
                        <a:rPr lang="en-US" sz="1800" dirty="0" err="1" smtClean="0"/>
                        <a:t>es</a:t>
                      </a:r>
                      <a:r>
                        <a:rPr lang="en-US" sz="1800" dirty="0" smtClean="0"/>
                        <a:t> ____________.</a:t>
                      </a:r>
                      <a:endParaRPr lang="en-US" sz="1800" dirty="0"/>
                    </a:p>
                  </a:txBody>
                  <a:tcPr marL="91439" marR="91439" marT="45724" marB="45724" anchor="ctr"/>
                </a:tc>
              </a:tr>
              <a:tr h="408045">
                <a:tc>
                  <a:txBody>
                    <a:bodyPr/>
                    <a:lstStyle/>
                    <a:p>
                      <a:r>
                        <a:rPr lang="en-US" sz="1800" dirty="0" smtClean="0"/>
                        <a:t>7.  El 27 de </a:t>
                      </a:r>
                      <a:r>
                        <a:rPr lang="en-US" sz="1800" dirty="0" err="1" smtClean="0"/>
                        <a:t>junio</a:t>
                      </a:r>
                      <a:r>
                        <a:rPr lang="en-US" sz="1800" dirty="0" smtClean="0"/>
                        <a:t> </a:t>
                      </a:r>
                      <a:r>
                        <a:rPr lang="en-US" sz="1800" dirty="0" err="1" smtClean="0"/>
                        <a:t>es</a:t>
                      </a:r>
                      <a:r>
                        <a:rPr lang="en-US" sz="1800" dirty="0" smtClean="0"/>
                        <a:t> el _____________________de </a:t>
                      </a:r>
                      <a:r>
                        <a:rPr lang="en-US" sz="1800" dirty="0" err="1" smtClean="0"/>
                        <a:t>Sra</a:t>
                      </a:r>
                      <a:r>
                        <a:rPr lang="en-US" sz="1800" dirty="0" smtClean="0"/>
                        <a:t> Hawkes.</a:t>
                      </a:r>
                      <a:endParaRPr lang="en-US" sz="1800" dirty="0"/>
                    </a:p>
                  </a:txBody>
                  <a:tcPr marL="91439" marR="91439" marT="45724" marB="45724" anchor="ctr"/>
                </a:tc>
              </a:tr>
              <a:tr h="408045">
                <a:tc>
                  <a:txBody>
                    <a:bodyPr/>
                    <a:lstStyle/>
                    <a:p>
                      <a:r>
                        <a:rPr lang="en-US" sz="1800" dirty="0" smtClean="0"/>
                        <a:t>8.  Los 3 </a:t>
                      </a:r>
                      <a:r>
                        <a:rPr lang="en-US" sz="1800" dirty="0" err="1" smtClean="0"/>
                        <a:t>meses</a:t>
                      </a:r>
                      <a:r>
                        <a:rPr lang="en-US" sz="1800" dirty="0" smtClean="0"/>
                        <a:t> del ____________ son </a:t>
                      </a:r>
                      <a:r>
                        <a:rPr lang="en-US" sz="1800" dirty="0" err="1" smtClean="0"/>
                        <a:t>junio</a:t>
                      </a:r>
                      <a:r>
                        <a:rPr lang="en-US" sz="1800" dirty="0" smtClean="0"/>
                        <a:t>,</a:t>
                      </a:r>
                      <a:r>
                        <a:rPr lang="en-US" sz="1800" baseline="0" dirty="0" smtClean="0"/>
                        <a:t> </a:t>
                      </a:r>
                      <a:r>
                        <a:rPr lang="en-US" sz="1800" baseline="0" dirty="0" err="1" smtClean="0"/>
                        <a:t>julio</a:t>
                      </a:r>
                      <a:r>
                        <a:rPr lang="en-US" sz="1800" baseline="0" dirty="0" smtClean="0"/>
                        <a:t> y </a:t>
                      </a:r>
                      <a:r>
                        <a:rPr lang="en-US" sz="1800" baseline="0" dirty="0" err="1" smtClean="0"/>
                        <a:t>agosto</a:t>
                      </a:r>
                      <a:r>
                        <a:rPr lang="en-US" sz="1800" baseline="0" dirty="0" smtClean="0"/>
                        <a:t>.</a:t>
                      </a:r>
                      <a:endParaRPr lang="en-US" sz="1800" dirty="0"/>
                    </a:p>
                  </a:txBody>
                  <a:tcPr marL="91439" marR="91439" marT="45724" marB="45724" anchor="ctr"/>
                </a:tc>
              </a:tr>
              <a:tr h="408045">
                <a:tc>
                  <a:txBody>
                    <a:bodyPr/>
                    <a:lstStyle/>
                    <a:p>
                      <a:r>
                        <a:rPr lang="en-US" sz="1800" dirty="0" smtClean="0"/>
                        <a:t>9.  Hoy no </a:t>
                      </a:r>
                      <a:r>
                        <a:rPr lang="en-US" sz="1800" dirty="0" err="1" smtClean="0"/>
                        <a:t>es</a:t>
                      </a:r>
                      <a:r>
                        <a:rPr lang="en-US" sz="1800" dirty="0" smtClean="0"/>
                        <a:t> </a:t>
                      </a:r>
                      <a:r>
                        <a:rPr lang="en-US" sz="1800" dirty="0" err="1" smtClean="0"/>
                        <a:t>lunes</a:t>
                      </a:r>
                      <a:r>
                        <a:rPr lang="en-US" sz="1800" dirty="0" smtClean="0"/>
                        <a:t>, </a:t>
                      </a:r>
                      <a:r>
                        <a:rPr lang="en-US" sz="1800" dirty="0" err="1" smtClean="0"/>
                        <a:t>es</a:t>
                      </a:r>
                      <a:r>
                        <a:rPr lang="en-US" sz="1800" dirty="0" smtClean="0"/>
                        <a:t> ____________.</a:t>
                      </a:r>
                      <a:endParaRPr lang="en-US" sz="1800" dirty="0"/>
                    </a:p>
                  </a:txBody>
                  <a:tcPr marL="91439" marR="91439" marT="45724" marB="45724" anchor="ctr"/>
                </a:tc>
              </a:tr>
              <a:tr h="408045">
                <a:tc>
                  <a:txBody>
                    <a:bodyPr/>
                    <a:lstStyle/>
                    <a:p>
                      <a:r>
                        <a:rPr lang="en-US" sz="1800" dirty="0" smtClean="0"/>
                        <a:t>10. Soy de </a:t>
                      </a:r>
                      <a:r>
                        <a:rPr lang="en-US" sz="1800" dirty="0" err="1" smtClean="0"/>
                        <a:t>Francia</a:t>
                      </a:r>
                      <a:r>
                        <a:rPr lang="en-US" sz="1800" baseline="0" dirty="0" smtClean="0"/>
                        <a:t> y de </a:t>
                      </a:r>
                      <a:r>
                        <a:rPr lang="en-US" sz="1800" baseline="0" dirty="0" err="1" smtClean="0"/>
                        <a:t>nacionalidad</a:t>
                      </a:r>
                      <a:r>
                        <a:rPr lang="en-US" sz="1800" baseline="0" dirty="0" smtClean="0"/>
                        <a:t> soy ______________.</a:t>
                      </a:r>
                      <a:endParaRPr lang="en-US" sz="1800" dirty="0"/>
                    </a:p>
                  </a:txBody>
                  <a:tcPr marL="91439" marR="91439" marT="45724" marB="45724" anchor="ctr"/>
                </a:tc>
              </a:tr>
              <a:tr h="408045">
                <a:tc>
                  <a:txBody>
                    <a:bodyPr/>
                    <a:lstStyle/>
                    <a:p>
                      <a:r>
                        <a:rPr lang="en-US" sz="1800" dirty="0" smtClean="0"/>
                        <a:t>11.  </a:t>
                      </a:r>
                      <a:r>
                        <a:rPr lang="en-US" sz="1800" dirty="0" err="1" smtClean="0"/>
                        <a:t>Somos</a:t>
                      </a:r>
                      <a:r>
                        <a:rPr lang="en-US" sz="1800" baseline="0" dirty="0" smtClean="0"/>
                        <a:t> de Gales y de </a:t>
                      </a:r>
                      <a:r>
                        <a:rPr lang="en-US" sz="1800" baseline="0" dirty="0" err="1" smtClean="0"/>
                        <a:t>nacionalidad</a:t>
                      </a:r>
                      <a:r>
                        <a:rPr lang="en-US" sz="1800" baseline="0" dirty="0" smtClean="0"/>
                        <a:t> </a:t>
                      </a:r>
                      <a:r>
                        <a:rPr lang="en-US" sz="1800" baseline="0" dirty="0" err="1" smtClean="0"/>
                        <a:t>somos</a:t>
                      </a:r>
                      <a:r>
                        <a:rPr lang="en-US" sz="1800" baseline="0" dirty="0" smtClean="0"/>
                        <a:t> _______________.</a:t>
                      </a:r>
                      <a:endParaRPr lang="en-US" sz="1800" dirty="0"/>
                    </a:p>
                  </a:txBody>
                  <a:tcPr marL="91439" marR="91439" marT="45724" marB="45724" anchor="ctr"/>
                </a:tc>
              </a:tr>
              <a:tr h="408045">
                <a:tc>
                  <a:txBody>
                    <a:bodyPr/>
                    <a:lstStyle/>
                    <a:p>
                      <a:r>
                        <a:rPr lang="en-US" sz="1800" dirty="0" smtClean="0"/>
                        <a:t>12.  ¿</a:t>
                      </a:r>
                      <a:r>
                        <a:rPr lang="en-US" sz="1800" dirty="0" err="1" smtClean="0"/>
                        <a:t>Cómo</a:t>
                      </a:r>
                      <a:r>
                        <a:rPr lang="en-US" sz="1800" dirty="0" smtClean="0"/>
                        <a:t> </a:t>
                      </a:r>
                      <a:r>
                        <a:rPr lang="en-US" sz="1800" dirty="0" err="1" smtClean="0"/>
                        <a:t>te</a:t>
                      </a:r>
                      <a:r>
                        <a:rPr lang="en-US" sz="1800" dirty="0" smtClean="0"/>
                        <a:t> __________?  </a:t>
                      </a:r>
                      <a:r>
                        <a:rPr lang="en-US" sz="1800" dirty="0" err="1" smtClean="0"/>
                        <a:t>Mi</a:t>
                      </a:r>
                      <a:r>
                        <a:rPr lang="en-US" sz="1800" dirty="0" smtClean="0"/>
                        <a:t> </a:t>
                      </a:r>
                      <a:r>
                        <a:rPr lang="en-US" sz="1800" dirty="0" err="1" smtClean="0"/>
                        <a:t>nombre</a:t>
                      </a:r>
                      <a:r>
                        <a:rPr lang="en-US" sz="1800" dirty="0" smtClean="0"/>
                        <a:t> </a:t>
                      </a:r>
                      <a:r>
                        <a:rPr lang="en-US" sz="1800" dirty="0" err="1" smtClean="0"/>
                        <a:t>es</a:t>
                      </a:r>
                      <a:r>
                        <a:rPr lang="en-US" sz="1800" dirty="0" smtClean="0"/>
                        <a:t> Bond, James Bond.</a:t>
                      </a:r>
                      <a:endParaRPr lang="en-US" sz="1800" dirty="0"/>
                    </a:p>
                  </a:txBody>
                  <a:tcPr marL="91439" marR="91439" marT="45724" marB="45724" anchor="ctr"/>
                </a:tc>
              </a:tr>
              <a:tr h="408045">
                <a:tc>
                  <a:txBody>
                    <a:bodyPr/>
                    <a:lstStyle/>
                    <a:p>
                      <a:r>
                        <a:rPr lang="en-US" sz="1800" dirty="0" smtClean="0"/>
                        <a:t>13.  ¿__________ </a:t>
                      </a:r>
                      <a:r>
                        <a:rPr lang="en-US" sz="1800" dirty="0" err="1" smtClean="0"/>
                        <a:t>vives</a:t>
                      </a:r>
                      <a:r>
                        <a:rPr lang="en-US" sz="1800" dirty="0" smtClean="0"/>
                        <a:t>?</a:t>
                      </a:r>
                      <a:endParaRPr lang="en-US" sz="1800" dirty="0"/>
                    </a:p>
                  </a:txBody>
                  <a:tcPr marL="91439" marR="91439" marT="45724" marB="45724" anchor="ctr"/>
                </a:tc>
              </a:tr>
              <a:tr h="408045">
                <a:tc>
                  <a:txBody>
                    <a:bodyPr/>
                    <a:lstStyle/>
                    <a:p>
                      <a:r>
                        <a:rPr lang="en-US" sz="1800" dirty="0" smtClean="0"/>
                        <a:t>14.  Soy </a:t>
                      </a:r>
                      <a:r>
                        <a:rPr lang="en-US" sz="1800" dirty="0" err="1" smtClean="0"/>
                        <a:t>inglés</a:t>
                      </a:r>
                      <a:r>
                        <a:rPr lang="en-US" sz="1800" dirty="0" smtClean="0"/>
                        <a:t>.  ¿De </a:t>
                      </a:r>
                      <a:r>
                        <a:rPr lang="en-US" sz="1800" dirty="0" err="1" smtClean="0"/>
                        <a:t>qué</a:t>
                      </a:r>
                      <a:r>
                        <a:rPr lang="en-US" sz="1800" dirty="0" smtClean="0"/>
                        <a:t> _________________ </a:t>
                      </a:r>
                      <a:r>
                        <a:rPr lang="en-US" sz="1800" dirty="0" err="1" smtClean="0"/>
                        <a:t>eres</a:t>
                      </a:r>
                      <a:r>
                        <a:rPr lang="en-US" sz="1800" dirty="0" smtClean="0"/>
                        <a:t>?</a:t>
                      </a:r>
                      <a:endParaRPr lang="en-US" sz="1800" dirty="0"/>
                    </a:p>
                  </a:txBody>
                  <a:tcPr marL="91439" marR="91439" marT="45724" marB="45724" anchor="ctr"/>
                </a:tc>
              </a:tr>
              <a:tr h="408045">
                <a:tc>
                  <a:txBody>
                    <a:bodyPr/>
                    <a:lstStyle/>
                    <a:p>
                      <a:r>
                        <a:rPr lang="en-US" sz="1800" dirty="0" smtClean="0"/>
                        <a:t>15.  </a:t>
                      </a:r>
                      <a:r>
                        <a:rPr lang="en-US" sz="1800" dirty="0" err="1" smtClean="0"/>
                        <a:t>Mi</a:t>
                      </a:r>
                      <a:r>
                        <a:rPr lang="en-US" sz="1800" baseline="0" dirty="0" smtClean="0"/>
                        <a:t> </a:t>
                      </a:r>
                      <a:r>
                        <a:rPr lang="en-US" sz="1800" baseline="0" dirty="0" err="1" smtClean="0"/>
                        <a:t>familia</a:t>
                      </a:r>
                      <a:r>
                        <a:rPr lang="en-US" sz="1800" baseline="0" dirty="0" smtClean="0"/>
                        <a:t> y </a:t>
                      </a:r>
                      <a:r>
                        <a:rPr lang="en-US" sz="1800" baseline="0" dirty="0" err="1" smtClean="0"/>
                        <a:t>yo</a:t>
                      </a:r>
                      <a:r>
                        <a:rPr lang="en-US" sz="1800" baseline="0" dirty="0" smtClean="0"/>
                        <a:t> ______________ en </a:t>
                      </a:r>
                      <a:r>
                        <a:rPr lang="en-US" sz="1800" baseline="0" dirty="0" err="1" smtClean="0"/>
                        <a:t>Cambourne</a:t>
                      </a:r>
                      <a:r>
                        <a:rPr lang="en-US" sz="1800" baseline="0" dirty="0" smtClean="0"/>
                        <a:t>.</a:t>
                      </a:r>
                      <a:endParaRPr lang="en-US" sz="1800" dirty="0"/>
                    </a:p>
                  </a:txBody>
                  <a:tcPr marL="91439" marR="91439" marT="45724" marB="45724" anchor="ct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16146284"/>
              </p:ext>
            </p:extLst>
          </p:nvPr>
        </p:nvGraphicFramePr>
        <p:xfrm>
          <a:off x="6276529" y="476672"/>
          <a:ext cx="2759967" cy="6120685"/>
        </p:xfrm>
        <a:graphic>
          <a:graphicData uri="http://schemas.openxmlformats.org/drawingml/2006/table">
            <a:tbl>
              <a:tblPr firstRow="1" bandRow="1">
                <a:tableStyleId>{5940675A-B579-460E-94D1-54222C63F5DA}</a:tableStyleId>
              </a:tblPr>
              <a:tblGrid>
                <a:gridCol w="919989"/>
                <a:gridCol w="919989"/>
                <a:gridCol w="919989"/>
              </a:tblGrid>
              <a:tr h="122413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smtClean="0"/>
                        <a:t>llama</a:t>
                      </a:r>
                    </a:p>
                  </a:txBody>
                  <a:tcPr vert="vert27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err="1" smtClean="0"/>
                        <a:t>verano</a:t>
                      </a:r>
                      <a:endParaRPr lang="en-GB" sz="2000" dirty="0" smtClean="0"/>
                    </a:p>
                  </a:txBody>
                  <a:tcPr vert="vert27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err="1" smtClean="0"/>
                        <a:t>dónde</a:t>
                      </a:r>
                      <a:r>
                        <a:rPr lang="en-GB" sz="2000" baseline="0" dirty="0" smtClean="0"/>
                        <a:t> </a:t>
                      </a:r>
                      <a:endParaRPr lang="en-GB" sz="2000" dirty="0" smtClean="0"/>
                    </a:p>
                  </a:txBody>
                  <a:tcPr vert="vert270" anchor="ctr"/>
                </a:tc>
              </a:tr>
              <a:tr h="122413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err="1" smtClean="0"/>
                        <a:t>martes</a:t>
                      </a:r>
                      <a:endParaRPr lang="en-GB" sz="2000" dirty="0" smtClean="0"/>
                    </a:p>
                  </a:txBody>
                  <a:tcPr vert="vert27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err="1" smtClean="0"/>
                        <a:t>marzo</a:t>
                      </a:r>
                      <a:endParaRPr lang="en-GB" sz="2000" dirty="0" smtClean="0"/>
                    </a:p>
                  </a:txBody>
                  <a:tcPr vert="vert27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err="1" smtClean="0"/>
                        <a:t>cinco</a:t>
                      </a:r>
                      <a:endParaRPr lang="en-GB" sz="2000" dirty="0" smtClean="0"/>
                    </a:p>
                  </a:txBody>
                  <a:tcPr vert="vert270" anchor="ctr"/>
                </a:tc>
              </a:tr>
              <a:tr h="122413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err="1" smtClean="0"/>
                        <a:t>enero</a:t>
                      </a:r>
                      <a:endParaRPr lang="en-GB" sz="2000" dirty="0" smtClean="0"/>
                    </a:p>
                  </a:txBody>
                  <a:tcPr vert="vert27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err="1" smtClean="0"/>
                        <a:t>seis</a:t>
                      </a:r>
                      <a:endParaRPr lang="en-GB" sz="2000" dirty="0" smtClean="0"/>
                    </a:p>
                  </a:txBody>
                  <a:tcPr vert="vert27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err="1" smtClean="0"/>
                        <a:t>vivimos</a:t>
                      </a:r>
                      <a:endParaRPr lang="en-GB" sz="2000" dirty="0" smtClean="0"/>
                    </a:p>
                  </a:txBody>
                  <a:tcPr vert="vert270" anchor="ctr"/>
                </a:tc>
              </a:tr>
              <a:tr h="1224137">
                <a:tc>
                  <a:txBody>
                    <a:bodyPr/>
                    <a:lstStyle/>
                    <a:p>
                      <a:pPr algn="ctr"/>
                      <a:r>
                        <a:rPr lang="en-GB" sz="1800" dirty="0" err="1" smtClean="0"/>
                        <a:t>na</a:t>
                      </a:r>
                      <a:r>
                        <a:rPr lang="en-GB" sz="1600" dirty="0" err="1" smtClean="0"/>
                        <a:t>cionalidad</a:t>
                      </a:r>
                      <a:endParaRPr lang="en-GB" sz="1600" dirty="0"/>
                    </a:p>
                  </a:txBody>
                  <a:tcPr vert="vert270" anchor="ctr"/>
                </a:tc>
                <a:tc>
                  <a:txBody>
                    <a:bodyPr/>
                    <a:lstStyle/>
                    <a:p>
                      <a:pPr algn="ctr"/>
                      <a:r>
                        <a:rPr lang="en-GB" sz="1800" dirty="0" err="1" smtClean="0"/>
                        <a:t>francés</a:t>
                      </a:r>
                      <a:endParaRPr lang="en-GB" sz="1800" dirty="0"/>
                    </a:p>
                  </a:txBody>
                  <a:tcPr vert="vert270" anchor="ctr"/>
                </a:tc>
                <a:tc>
                  <a:txBody>
                    <a:bodyPr/>
                    <a:lstStyle/>
                    <a:p>
                      <a:pPr algn="ctr"/>
                      <a:r>
                        <a:rPr lang="en-GB" sz="1800" dirty="0" err="1" smtClean="0"/>
                        <a:t>cumpleaños</a:t>
                      </a:r>
                      <a:endParaRPr lang="en-GB" sz="1800" dirty="0"/>
                    </a:p>
                  </a:txBody>
                  <a:tcPr vert="vert270" anchor="ctr"/>
                </a:tc>
              </a:tr>
              <a:tr h="1224137">
                <a:tc>
                  <a:txBody>
                    <a:bodyPr/>
                    <a:lstStyle/>
                    <a:p>
                      <a:pPr algn="ctr"/>
                      <a:r>
                        <a:rPr lang="en-GB" sz="2000" dirty="0" err="1" smtClean="0"/>
                        <a:t>galeses</a:t>
                      </a:r>
                      <a:endParaRPr lang="en-GB" sz="2000" dirty="0"/>
                    </a:p>
                  </a:txBody>
                  <a:tcPr vert="vert270" anchor="ctr"/>
                </a:tc>
                <a:tc>
                  <a:txBody>
                    <a:bodyPr/>
                    <a:lstStyle/>
                    <a:p>
                      <a:pPr algn="ctr"/>
                      <a:r>
                        <a:rPr lang="en-GB" sz="2000" dirty="0" smtClean="0"/>
                        <a:t>llamas</a:t>
                      </a:r>
                      <a:endParaRPr lang="en-GB" sz="2000" dirty="0"/>
                    </a:p>
                  </a:txBody>
                  <a:tcPr vert="vert270" anchor="ctr"/>
                </a:tc>
                <a:tc>
                  <a:txBody>
                    <a:bodyPr/>
                    <a:lstStyle/>
                    <a:p>
                      <a:pPr algn="ctr"/>
                      <a:r>
                        <a:rPr lang="en-GB" sz="2000" dirty="0" err="1" smtClean="0"/>
                        <a:t>tiene</a:t>
                      </a:r>
                      <a:endParaRPr lang="en-GB" sz="2000" dirty="0"/>
                    </a:p>
                  </a:txBody>
                  <a:tcPr vert="vert270" anchor="ctr"/>
                </a:tc>
              </a:tr>
            </a:tbl>
          </a:graphicData>
        </a:graphic>
      </p:graphicFrame>
      <p:sp>
        <p:nvSpPr>
          <p:cNvPr id="6" name="Rounded Rectangle 5"/>
          <p:cNvSpPr/>
          <p:nvPr/>
        </p:nvSpPr>
        <p:spPr>
          <a:xfrm>
            <a:off x="7524328" y="2996952"/>
            <a:ext cx="432048" cy="10801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3709333" y="188640"/>
            <a:ext cx="1584176" cy="646331"/>
          </a:xfrm>
          <a:prstGeom prst="rect">
            <a:avLst/>
          </a:prstGeom>
          <a:noFill/>
        </p:spPr>
        <p:txBody>
          <a:bodyPr wrap="square" rtlCol="0">
            <a:spAutoFit/>
          </a:bodyPr>
          <a:lstStyle/>
          <a:p>
            <a:pPr algn="ctr"/>
            <a:r>
              <a:rPr lang="en-GB" sz="3600" b="1" i="1" dirty="0" err="1" smtClean="0">
                <a:solidFill>
                  <a:srgbClr val="0070C0"/>
                </a:solidFill>
              </a:rPr>
              <a:t>seis</a:t>
            </a:r>
            <a:endParaRPr lang="en-GB" sz="3600" b="1" i="1" dirty="0">
              <a:solidFill>
                <a:srgbClr val="0070C0"/>
              </a:solidFill>
            </a:endParaRPr>
          </a:p>
        </p:txBody>
      </p:sp>
    </p:spTree>
    <p:extLst>
      <p:ext uri="{BB962C8B-B14F-4D97-AF65-F5344CB8AC3E}">
        <p14:creationId xmlns:p14="http://schemas.microsoft.com/office/powerpoint/2010/main" val="363712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80698373"/>
              </p:ext>
            </p:extLst>
          </p:nvPr>
        </p:nvGraphicFramePr>
        <p:xfrm>
          <a:off x="323528" y="116632"/>
          <a:ext cx="8640960" cy="3888432"/>
        </p:xfrm>
        <a:graphic>
          <a:graphicData uri="http://schemas.openxmlformats.org/drawingml/2006/table">
            <a:tbl>
              <a:tblPr firstRow="1" bandRow="1">
                <a:tableStyleId>{5940675A-B579-460E-94D1-54222C63F5DA}</a:tableStyleId>
              </a:tblPr>
              <a:tblGrid>
                <a:gridCol w="4320480"/>
                <a:gridCol w="4320480"/>
              </a:tblGrid>
              <a:tr h="1944216">
                <a:tc>
                  <a:txBody>
                    <a:bodyPr/>
                    <a:lstStyle/>
                    <a:p>
                      <a:r>
                        <a:rPr lang="en-GB" dirty="0" err="1" smtClean="0"/>
                        <a:t>Números</a:t>
                      </a:r>
                      <a:endParaRPr lang="en-GB" dirty="0"/>
                    </a:p>
                  </a:txBody>
                  <a:tcPr/>
                </a:tc>
                <a:tc>
                  <a:txBody>
                    <a:bodyPr/>
                    <a:lstStyle/>
                    <a:p>
                      <a:r>
                        <a:rPr lang="en-GB" dirty="0" err="1" smtClean="0"/>
                        <a:t>Países</a:t>
                      </a:r>
                      <a:endParaRPr lang="en-GB" dirty="0"/>
                    </a:p>
                  </a:txBody>
                  <a:tcPr/>
                </a:tc>
              </a:tr>
              <a:tr h="1944216">
                <a:tc>
                  <a:txBody>
                    <a:bodyPr/>
                    <a:lstStyle/>
                    <a:p>
                      <a:r>
                        <a:rPr lang="en-GB" dirty="0" err="1" smtClean="0"/>
                        <a:t>Actividades</a:t>
                      </a:r>
                      <a:endParaRPr lang="en-GB" dirty="0"/>
                    </a:p>
                  </a:txBody>
                  <a:tcPr/>
                </a:tc>
                <a:tc>
                  <a:txBody>
                    <a:bodyPr/>
                    <a:lstStyle/>
                    <a:p>
                      <a:r>
                        <a:rPr lang="en-GB" dirty="0" err="1" smtClean="0"/>
                        <a:t>Expresiones</a:t>
                      </a:r>
                      <a:r>
                        <a:rPr lang="en-GB" dirty="0" smtClean="0"/>
                        <a:t> </a:t>
                      </a:r>
                      <a:r>
                        <a:rPr lang="en-GB" dirty="0" err="1" smtClean="0"/>
                        <a:t>temporales</a:t>
                      </a:r>
                      <a:endParaRPr lang="en-GB" dirty="0"/>
                    </a:p>
                  </a:txBody>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722611820"/>
              </p:ext>
            </p:extLst>
          </p:nvPr>
        </p:nvGraphicFramePr>
        <p:xfrm>
          <a:off x="0" y="4149080"/>
          <a:ext cx="9144000" cy="2654032"/>
        </p:xfrm>
        <a:graphic>
          <a:graphicData uri="http://schemas.openxmlformats.org/drawingml/2006/table">
            <a:tbl>
              <a:tblPr firstRow="1" bandRow="1">
                <a:tableStyleId>{5940675A-B579-460E-94D1-54222C63F5DA}</a:tableStyleId>
              </a:tblPr>
              <a:tblGrid>
                <a:gridCol w="1828800"/>
                <a:gridCol w="1828800"/>
                <a:gridCol w="1828800"/>
                <a:gridCol w="1828800"/>
                <a:gridCol w="1828800"/>
              </a:tblGrid>
              <a:tr h="504056">
                <a:tc>
                  <a:txBody>
                    <a:bodyPr/>
                    <a:lstStyle/>
                    <a:p>
                      <a:pPr algn="ctr"/>
                      <a:r>
                        <a:rPr lang="en-GB" sz="2400" b="1" dirty="0" err="1" smtClean="0">
                          <a:solidFill>
                            <a:srgbClr val="0070C0"/>
                          </a:solidFill>
                        </a:rPr>
                        <a:t>siempre</a:t>
                      </a:r>
                      <a:endParaRPr lang="en-GB" sz="2400" b="1" dirty="0">
                        <a:solidFill>
                          <a:srgbClr val="0070C0"/>
                        </a:solidFill>
                      </a:endParaRPr>
                    </a:p>
                  </a:txBody>
                  <a:tcPr anchor="ctr"/>
                </a:tc>
                <a:tc>
                  <a:txBody>
                    <a:bodyPr/>
                    <a:lstStyle/>
                    <a:p>
                      <a:pPr algn="ctr"/>
                      <a:r>
                        <a:rPr lang="en-GB" sz="2400" b="1" dirty="0" err="1" smtClean="0">
                          <a:solidFill>
                            <a:srgbClr val="0070C0"/>
                          </a:solidFill>
                        </a:rPr>
                        <a:t>cuatro</a:t>
                      </a:r>
                      <a:endParaRPr lang="en-GB" sz="2400" b="1" dirty="0">
                        <a:solidFill>
                          <a:srgbClr val="0070C0"/>
                        </a:solidFill>
                      </a:endParaRPr>
                    </a:p>
                  </a:txBody>
                  <a:tcPr anchor="ctr"/>
                </a:tc>
                <a:tc>
                  <a:txBody>
                    <a:bodyPr/>
                    <a:lstStyle/>
                    <a:p>
                      <a:pPr algn="ctr"/>
                      <a:r>
                        <a:rPr lang="en-GB" sz="2400" b="1" dirty="0" err="1" smtClean="0">
                          <a:solidFill>
                            <a:srgbClr val="0070C0"/>
                          </a:solidFill>
                        </a:rPr>
                        <a:t>España</a:t>
                      </a:r>
                      <a:endParaRPr lang="en-GB" sz="2400" b="1" dirty="0">
                        <a:solidFill>
                          <a:srgbClr val="0070C0"/>
                        </a:solidFill>
                      </a:endParaRPr>
                    </a:p>
                  </a:txBody>
                  <a:tcPr anchor="ctr"/>
                </a:tc>
                <a:tc>
                  <a:txBody>
                    <a:bodyPr/>
                    <a:lstStyle/>
                    <a:p>
                      <a:pPr algn="ctr"/>
                      <a:r>
                        <a:rPr lang="en-GB" sz="2400" b="1" dirty="0" smtClean="0">
                          <a:solidFill>
                            <a:srgbClr val="0070C0"/>
                          </a:solidFill>
                        </a:rPr>
                        <a:t>a menudo</a:t>
                      </a:r>
                      <a:endParaRPr lang="en-GB" sz="2400" b="1" dirty="0">
                        <a:solidFill>
                          <a:srgbClr val="0070C0"/>
                        </a:solidFill>
                      </a:endParaRPr>
                    </a:p>
                  </a:txBody>
                  <a:tcPr anchor="ctr"/>
                </a:tc>
                <a:tc>
                  <a:txBody>
                    <a:bodyPr/>
                    <a:lstStyle/>
                    <a:p>
                      <a:pPr algn="ctr"/>
                      <a:r>
                        <a:rPr lang="en-GB" sz="2400" b="1" dirty="0" smtClean="0">
                          <a:solidFill>
                            <a:srgbClr val="0070C0"/>
                          </a:solidFill>
                        </a:rPr>
                        <a:t>Argentina</a:t>
                      </a:r>
                      <a:endParaRPr lang="en-GB" sz="2400" b="1" dirty="0">
                        <a:solidFill>
                          <a:srgbClr val="0070C0"/>
                        </a:solidFill>
                      </a:endParaRPr>
                    </a:p>
                  </a:txBody>
                  <a:tcPr anchor="ctr"/>
                </a:tc>
              </a:tr>
              <a:tr h="504056">
                <a:tc>
                  <a:txBody>
                    <a:bodyPr/>
                    <a:lstStyle/>
                    <a:p>
                      <a:pPr algn="ctr"/>
                      <a:r>
                        <a:rPr lang="en-GB" sz="2400" b="1" dirty="0" smtClean="0">
                          <a:solidFill>
                            <a:srgbClr val="0070C0"/>
                          </a:solidFill>
                        </a:rPr>
                        <a:t>quince</a:t>
                      </a:r>
                      <a:endParaRPr lang="en-GB" sz="2400" b="1" dirty="0">
                        <a:solidFill>
                          <a:srgbClr val="0070C0"/>
                        </a:solidFill>
                      </a:endParaRPr>
                    </a:p>
                  </a:txBody>
                  <a:tcPr anchor="ctr"/>
                </a:tc>
                <a:tc>
                  <a:txBody>
                    <a:bodyPr/>
                    <a:lstStyle/>
                    <a:p>
                      <a:pPr algn="ctr"/>
                      <a:r>
                        <a:rPr lang="en-GB" sz="2400" b="1" dirty="0" err="1" smtClean="0">
                          <a:solidFill>
                            <a:srgbClr val="0070C0"/>
                          </a:solidFill>
                        </a:rPr>
                        <a:t>todos</a:t>
                      </a:r>
                      <a:r>
                        <a:rPr lang="en-GB" sz="2400" b="1" dirty="0" smtClean="0">
                          <a:solidFill>
                            <a:srgbClr val="0070C0"/>
                          </a:solidFill>
                        </a:rPr>
                        <a:t> los </a:t>
                      </a:r>
                      <a:r>
                        <a:rPr lang="en-GB" sz="2400" b="1" dirty="0" err="1" smtClean="0">
                          <a:solidFill>
                            <a:srgbClr val="0070C0"/>
                          </a:solidFill>
                        </a:rPr>
                        <a:t>días</a:t>
                      </a:r>
                      <a:endParaRPr lang="en-GB" sz="2400" b="1" dirty="0">
                        <a:solidFill>
                          <a:srgbClr val="0070C0"/>
                        </a:solidFill>
                      </a:endParaRPr>
                    </a:p>
                  </a:txBody>
                  <a:tcPr anchor="ctr"/>
                </a:tc>
                <a:tc>
                  <a:txBody>
                    <a:bodyPr/>
                    <a:lstStyle/>
                    <a:p>
                      <a:pPr algn="ctr"/>
                      <a:r>
                        <a:rPr lang="en-GB" sz="2400" b="1" dirty="0" err="1" smtClean="0">
                          <a:solidFill>
                            <a:srgbClr val="0070C0"/>
                          </a:solidFill>
                        </a:rPr>
                        <a:t>salgo</a:t>
                      </a:r>
                      <a:endParaRPr lang="en-GB" sz="2400" b="1" dirty="0">
                        <a:solidFill>
                          <a:srgbClr val="0070C0"/>
                        </a:solidFill>
                      </a:endParaRPr>
                    </a:p>
                  </a:txBody>
                  <a:tcPr anchor="ctr"/>
                </a:tc>
                <a:tc>
                  <a:txBody>
                    <a:bodyPr/>
                    <a:lstStyle/>
                    <a:p>
                      <a:pPr algn="ctr"/>
                      <a:r>
                        <a:rPr lang="en-GB" sz="2400" b="1" dirty="0" err="1" smtClean="0">
                          <a:solidFill>
                            <a:srgbClr val="0070C0"/>
                          </a:solidFill>
                        </a:rPr>
                        <a:t>descargo</a:t>
                      </a:r>
                      <a:endParaRPr lang="en-GB" sz="2400" b="1" dirty="0">
                        <a:solidFill>
                          <a:srgbClr val="0070C0"/>
                        </a:solidFill>
                      </a:endParaRPr>
                    </a:p>
                  </a:txBody>
                  <a:tcPr anchor="ctr"/>
                </a:tc>
                <a:tc>
                  <a:txBody>
                    <a:bodyPr/>
                    <a:lstStyle/>
                    <a:p>
                      <a:pPr algn="ctr"/>
                      <a:r>
                        <a:rPr lang="en-GB" sz="2400" b="1" dirty="0" err="1" smtClean="0">
                          <a:solidFill>
                            <a:srgbClr val="0070C0"/>
                          </a:solidFill>
                        </a:rPr>
                        <a:t>nunca</a:t>
                      </a:r>
                      <a:endParaRPr lang="en-GB" sz="2400" b="1" dirty="0">
                        <a:solidFill>
                          <a:srgbClr val="0070C0"/>
                        </a:solidFill>
                      </a:endParaRPr>
                    </a:p>
                  </a:txBody>
                  <a:tcPr anchor="ctr"/>
                </a:tc>
              </a:tr>
              <a:tr h="504056">
                <a:tc>
                  <a:txBody>
                    <a:bodyPr/>
                    <a:lstStyle/>
                    <a:p>
                      <a:pPr algn="ctr"/>
                      <a:r>
                        <a:rPr lang="en-GB" sz="2400" b="1" dirty="0" err="1" smtClean="0">
                          <a:solidFill>
                            <a:srgbClr val="0070C0"/>
                          </a:solidFill>
                        </a:rPr>
                        <a:t>juego</a:t>
                      </a:r>
                      <a:r>
                        <a:rPr lang="en-GB" sz="2400" b="1" dirty="0" smtClean="0">
                          <a:solidFill>
                            <a:srgbClr val="0070C0"/>
                          </a:solidFill>
                        </a:rPr>
                        <a:t> </a:t>
                      </a:r>
                      <a:endParaRPr lang="en-GB" sz="2400" b="1" dirty="0">
                        <a:solidFill>
                          <a:srgbClr val="0070C0"/>
                        </a:solidFill>
                      </a:endParaRPr>
                    </a:p>
                  </a:txBody>
                  <a:tcPr anchor="ctr"/>
                </a:tc>
                <a:tc>
                  <a:txBody>
                    <a:bodyPr/>
                    <a:lstStyle/>
                    <a:p>
                      <a:pPr algn="ctr"/>
                      <a:r>
                        <a:rPr lang="en-GB" sz="2400" b="1" dirty="0" err="1" smtClean="0">
                          <a:solidFill>
                            <a:srgbClr val="0070C0"/>
                          </a:solidFill>
                        </a:rPr>
                        <a:t>Perú</a:t>
                      </a:r>
                      <a:endParaRPr lang="en-GB" sz="2400" b="1" dirty="0">
                        <a:solidFill>
                          <a:srgbClr val="0070C0"/>
                        </a:solidFill>
                      </a:endParaRPr>
                    </a:p>
                  </a:txBody>
                  <a:tcPr anchor="ctr"/>
                </a:tc>
                <a:tc>
                  <a:txBody>
                    <a:bodyPr/>
                    <a:lstStyle/>
                    <a:p>
                      <a:pPr algn="ctr"/>
                      <a:r>
                        <a:rPr lang="en-GB" sz="2400" b="1" dirty="0" smtClean="0">
                          <a:solidFill>
                            <a:srgbClr val="0070C0"/>
                          </a:solidFill>
                        </a:rPr>
                        <a:t>a </a:t>
                      </a:r>
                      <a:r>
                        <a:rPr lang="en-GB" sz="2400" b="1" dirty="0" err="1" smtClean="0">
                          <a:solidFill>
                            <a:srgbClr val="0070C0"/>
                          </a:solidFill>
                        </a:rPr>
                        <a:t>veces</a:t>
                      </a:r>
                      <a:endParaRPr lang="en-GB" sz="2400" b="1" dirty="0">
                        <a:solidFill>
                          <a:srgbClr val="0070C0"/>
                        </a:solidFill>
                      </a:endParaRPr>
                    </a:p>
                  </a:txBody>
                  <a:tcPr anchor="ctr"/>
                </a:tc>
                <a:tc>
                  <a:txBody>
                    <a:bodyPr/>
                    <a:lstStyle/>
                    <a:p>
                      <a:pPr algn="ctr"/>
                      <a:r>
                        <a:rPr lang="en-GB" sz="2400" b="1" dirty="0" err="1" smtClean="0">
                          <a:solidFill>
                            <a:srgbClr val="0070C0"/>
                          </a:solidFill>
                        </a:rPr>
                        <a:t>catorce</a:t>
                      </a:r>
                      <a:endParaRPr lang="en-GB" sz="2400" b="1" dirty="0">
                        <a:solidFill>
                          <a:srgbClr val="0070C0"/>
                        </a:solidFill>
                      </a:endParaRPr>
                    </a:p>
                  </a:txBody>
                  <a:tcPr anchor="ctr"/>
                </a:tc>
                <a:tc>
                  <a:txBody>
                    <a:bodyPr/>
                    <a:lstStyle/>
                    <a:p>
                      <a:pPr algn="ctr"/>
                      <a:r>
                        <a:rPr lang="en-GB" sz="2400" b="1" dirty="0" err="1" smtClean="0">
                          <a:solidFill>
                            <a:srgbClr val="0070C0"/>
                          </a:solidFill>
                        </a:rPr>
                        <a:t>voy</a:t>
                      </a:r>
                      <a:endParaRPr lang="en-GB" sz="2400" b="1" dirty="0">
                        <a:solidFill>
                          <a:srgbClr val="0070C0"/>
                        </a:solidFill>
                      </a:endParaRPr>
                    </a:p>
                  </a:txBody>
                  <a:tcPr anchor="ctr"/>
                </a:tc>
              </a:tr>
              <a:tr h="504056">
                <a:tc>
                  <a:txBody>
                    <a:bodyPr/>
                    <a:lstStyle/>
                    <a:p>
                      <a:pPr algn="ctr"/>
                      <a:r>
                        <a:rPr lang="en-GB" sz="2400" b="1" dirty="0" smtClean="0">
                          <a:solidFill>
                            <a:srgbClr val="0070C0"/>
                          </a:solidFill>
                        </a:rPr>
                        <a:t>Gran </a:t>
                      </a:r>
                      <a:r>
                        <a:rPr lang="en-GB" sz="2400" b="1" dirty="0" err="1" smtClean="0">
                          <a:solidFill>
                            <a:srgbClr val="0070C0"/>
                          </a:solidFill>
                        </a:rPr>
                        <a:t>Bretaña</a:t>
                      </a:r>
                      <a:endParaRPr lang="en-GB" sz="2400" b="1" dirty="0">
                        <a:solidFill>
                          <a:srgbClr val="0070C0"/>
                        </a:solidFill>
                      </a:endParaRPr>
                    </a:p>
                  </a:txBody>
                  <a:tcPr anchor="ctr"/>
                </a:tc>
                <a:tc>
                  <a:txBody>
                    <a:bodyPr/>
                    <a:lstStyle/>
                    <a:p>
                      <a:pPr algn="ctr"/>
                      <a:r>
                        <a:rPr lang="en-GB" sz="2400" b="1" dirty="0" err="1" smtClean="0">
                          <a:solidFill>
                            <a:srgbClr val="0070C0"/>
                          </a:solidFill>
                        </a:rPr>
                        <a:t>leo</a:t>
                      </a:r>
                      <a:endParaRPr lang="en-GB" sz="2400" b="1" dirty="0">
                        <a:solidFill>
                          <a:srgbClr val="0070C0"/>
                        </a:solidFill>
                      </a:endParaRPr>
                    </a:p>
                  </a:txBody>
                  <a:tcPr anchor="ctr"/>
                </a:tc>
                <a:tc>
                  <a:txBody>
                    <a:bodyPr/>
                    <a:lstStyle/>
                    <a:p>
                      <a:pPr algn="ctr"/>
                      <a:r>
                        <a:rPr lang="en-GB" sz="2400" b="1" dirty="0" err="1" smtClean="0">
                          <a:solidFill>
                            <a:srgbClr val="0070C0"/>
                          </a:solidFill>
                        </a:rPr>
                        <a:t>doce</a:t>
                      </a:r>
                      <a:endParaRPr lang="en-GB" sz="2400" b="1" dirty="0">
                        <a:solidFill>
                          <a:srgbClr val="0070C0"/>
                        </a:solidFill>
                      </a:endParaRPr>
                    </a:p>
                  </a:txBody>
                  <a:tcPr anchor="ctr"/>
                </a:tc>
                <a:tc>
                  <a:txBody>
                    <a:bodyPr/>
                    <a:lstStyle/>
                    <a:p>
                      <a:pPr algn="ctr"/>
                      <a:r>
                        <a:rPr lang="en-GB" sz="2400" b="1" dirty="0" err="1" smtClean="0">
                          <a:solidFill>
                            <a:srgbClr val="0070C0"/>
                          </a:solidFill>
                        </a:rPr>
                        <a:t>Alemania</a:t>
                      </a:r>
                      <a:endParaRPr lang="en-GB" sz="2400" b="1" dirty="0">
                        <a:solidFill>
                          <a:srgbClr val="0070C0"/>
                        </a:solidFill>
                      </a:endParaRPr>
                    </a:p>
                  </a:txBody>
                  <a:tcPr anchor="ctr"/>
                </a:tc>
                <a:tc>
                  <a:txBody>
                    <a:bodyPr/>
                    <a:lstStyle/>
                    <a:p>
                      <a:pPr algn="ctr"/>
                      <a:r>
                        <a:rPr lang="en-GB" sz="2400" b="1" dirty="0" err="1" smtClean="0">
                          <a:solidFill>
                            <a:srgbClr val="0070C0"/>
                          </a:solidFill>
                        </a:rPr>
                        <a:t>veinte</a:t>
                      </a:r>
                      <a:endParaRPr lang="en-GB" sz="2400" b="1" dirty="0">
                        <a:solidFill>
                          <a:srgbClr val="0070C0"/>
                        </a:solidFill>
                      </a:endParaRPr>
                    </a:p>
                  </a:txBody>
                  <a:tcPr anchor="ctr"/>
                </a:tc>
              </a:tr>
            </a:tbl>
          </a:graphicData>
        </a:graphic>
      </p:graphicFrame>
    </p:spTree>
    <p:extLst>
      <p:ext uri="{BB962C8B-B14F-4D97-AF65-F5344CB8AC3E}">
        <p14:creationId xmlns:p14="http://schemas.microsoft.com/office/powerpoint/2010/main" val="759076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108" r="22062"/>
          <a:stretch/>
        </p:blipFill>
        <p:spPr bwMode="auto">
          <a:xfrm>
            <a:off x="245804" y="114039"/>
            <a:ext cx="4824536" cy="64810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220072" y="332656"/>
            <a:ext cx="3672408" cy="369332"/>
          </a:xfrm>
          <a:prstGeom prst="rect">
            <a:avLst/>
          </a:prstGeom>
          <a:noFill/>
        </p:spPr>
        <p:txBody>
          <a:bodyPr wrap="square" rtlCol="0">
            <a:spAutoFit/>
          </a:bodyPr>
          <a:lstStyle/>
          <a:p>
            <a:r>
              <a:rPr lang="en-GB" dirty="0" smtClean="0"/>
              <a:t>Example of Reading strategy 10.</a:t>
            </a:r>
            <a:endParaRPr lang="en-GB" dirty="0"/>
          </a:p>
        </p:txBody>
      </p:sp>
    </p:spTree>
    <p:extLst>
      <p:ext uri="{BB962C8B-B14F-4D97-AF65-F5344CB8AC3E}">
        <p14:creationId xmlns:p14="http://schemas.microsoft.com/office/powerpoint/2010/main" val="13963206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69653113"/>
              </p:ext>
            </p:extLst>
          </p:nvPr>
        </p:nvGraphicFramePr>
        <p:xfrm>
          <a:off x="179512" y="171450"/>
          <a:ext cx="8856984" cy="6425901"/>
        </p:xfrm>
        <a:graphic>
          <a:graphicData uri="http://schemas.openxmlformats.org/drawingml/2006/table">
            <a:tbl>
              <a:tblPr firstRow="1" bandRow="1">
                <a:tableStyleId>{5940675A-B579-460E-94D1-54222C63F5DA}</a:tableStyleId>
              </a:tblPr>
              <a:tblGrid>
                <a:gridCol w="8856984"/>
              </a:tblGrid>
              <a:tr h="568515">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8460">
                <a:tc>
                  <a:txBody>
                    <a:bodyPr/>
                    <a:lstStyle/>
                    <a:p>
                      <a:pPr algn="l" fontAlgn="auto">
                        <a:spcBef>
                          <a:spcPts val="0"/>
                        </a:spcBef>
                        <a:spcAft>
                          <a:spcPts val="0"/>
                        </a:spcAft>
                        <a:defRPr/>
                      </a:pPr>
                      <a:r>
                        <a:rPr lang="en-GB" sz="3200" b="1" kern="1200" dirty="0" smtClean="0">
                          <a:solidFill>
                            <a:schemeClr val="tx1"/>
                          </a:solidFill>
                          <a:effectLst/>
                          <a:latin typeface="+mn-lt"/>
                          <a:ea typeface="+mn-ea"/>
                          <a:cs typeface="+mn-cs"/>
                        </a:rPr>
                        <a:t>Choice of method and language</a:t>
                      </a:r>
                      <a:endParaRPr lang="en-GB" sz="2400" b="1" dirty="0">
                        <a:solidFill>
                          <a:schemeClr val="tx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005F"/>
                    </a:solidFill>
                  </a:tcPr>
                </a:tc>
              </a:tr>
              <a:tr h="4797796">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2800" dirty="0" smtClean="0"/>
                    </a:p>
                  </a:txBody>
                  <a:tcPr marL="91439" marR="91439" marT="45725" marB="45725">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61130">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466782"/>
            <a:ext cx="6120680" cy="4590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rot="16200000">
            <a:off x="6241540" y="3406350"/>
            <a:ext cx="4932548" cy="369332"/>
          </a:xfrm>
          <a:prstGeom prst="rect">
            <a:avLst/>
          </a:prstGeom>
          <a:noFill/>
        </p:spPr>
        <p:txBody>
          <a:bodyPr wrap="square" rtlCol="0">
            <a:spAutoFit/>
          </a:bodyPr>
          <a:lstStyle/>
          <a:p>
            <a:r>
              <a:rPr lang="en-GB" b="1" dirty="0" smtClean="0"/>
              <a:t>VocabMan adapted from MFL resrouces</a:t>
            </a:r>
            <a:endParaRPr lang="en-GB" b="1" dirty="0"/>
          </a:p>
        </p:txBody>
      </p:sp>
      <p:pic>
        <p:nvPicPr>
          <p:cNvPr id="7" name="Picture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27853947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97002448"/>
              </p:ext>
            </p:extLst>
          </p:nvPr>
        </p:nvGraphicFramePr>
        <p:xfrm>
          <a:off x="179512" y="171451"/>
          <a:ext cx="8856984" cy="6351239"/>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r>
                        <a:rPr lang="en-GB" sz="3200" b="1" kern="1200" dirty="0" smtClean="0">
                          <a:solidFill>
                            <a:schemeClr val="tx1"/>
                          </a:solidFill>
                          <a:effectLst/>
                          <a:latin typeface="+mn-lt"/>
                          <a:ea typeface="+mn-ea"/>
                          <a:cs typeface="+mn-cs"/>
                        </a:rPr>
                        <a:t>Uses</a:t>
                      </a:r>
                      <a:r>
                        <a:rPr lang="en-GB" sz="3200" b="1" kern="1200" baseline="0" dirty="0" smtClean="0">
                          <a:solidFill>
                            <a:schemeClr val="tx1"/>
                          </a:solidFill>
                          <a:effectLst/>
                          <a:latin typeface="+mn-lt"/>
                          <a:ea typeface="+mn-ea"/>
                          <a:cs typeface="+mn-cs"/>
                        </a:rPr>
                        <a:t> of music</a:t>
                      </a:r>
                      <a:endParaRPr lang="en-GB" sz="2400" b="1" dirty="0">
                        <a:solidFill>
                          <a:schemeClr val="tx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005F"/>
                    </a:solidFill>
                  </a:tcPr>
                </a:tc>
              </a:tr>
              <a:tr h="4642827">
                <a:tc>
                  <a:txBody>
                    <a:bodyPr/>
                    <a:lstStyle/>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dirty="0" smtClean="0"/>
                        <a:t>Y7 song competition</a:t>
                      </a:r>
                      <a:r>
                        <a:rPr lang="en-US" sz="2800" baseline="0" dirty="0" smtClean="0"/>
                        <a:t> highlights value of music for memory</a:t>
                      </a:r>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baseline="0" dirty="0" smtClean="0"/>
                        <a:t>Using music in lessons for creative language use supports vocabulary learning</a:t>
                      </a:r>
                      <a:endParaRPr lang="en-US" sz="2800" dirty="0" smtClean="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endParaRPr lang="en-GB" sz="1600" b="1" i="1" dirty="0" smtClean="0"/>
                    </a:p>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2" name="ANW1213_04_Cali-Calyps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7160" y="1545532"/>
            <a:ext cx="609600" cy="609600"/>
          </a:xfrm>
          <a:prstGeom prst="rect">
            <a:avLst/>
          </a:prstGeom>
        </p:spPr>
      </p:pic>
      <p:pic>
        <p:nvPicPr>
          <p:cNvPr id="5" name="Picture 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23169092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0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744879532"/>
              </p:ext>
            </p:extLst>
          </p:nvPr>
        </p:nvGraphicFramePr>
        <p:xfrm>
          <a:off x="179512" y="171451"/>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r>
                        <a:rPr lang="en-US" sz="2800" b="1" dirty="0" smtClean="0">
                          <a:solidFill>
                            <a:schemeClr val="tx1"/>
                          </a:solidFill>
                        </a:rPr>
                        <a:t>Listening and Reading</a:t>
                      </a:r>
                      <a:endParaRPr lang="en-US" sz="2800" b="1" dirty="0">
                        <a:solidFill>
                          <a:schemeClr val="tx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005F"/>
                    </a:solidFill>
                  </a:tcPr>
                </a:tc>
              </a:tr>
              <a:tr h="4997539">
                <a:tc>
                  <a:txBody>
                    <a:bodyPr/>
                    <a:lstStyle/>
                    <a:p>
                      <a:pPr marL="342900" marR="0" indent="-342900" algn="l" defTabSz="914400" rtl="0" eaLnBrk="1" fontAlgn="auto" latinLnBrk="0" hangingPunct="1">
                        <a:lnSpc>
                          <a:spcPct val="150000"/>
                        </a:lnSpc>
                        <a:spcBef>
                          <a:spcPts val="0"/>
                        </a:spcBef>
                        <a:spcAft>
                          <a:spcPts val="0"/>
                        </a:spcAft>
                        <a:buClrTx/>
                        <a:buSzTx/>
                        <a:buFont typeface="Wingdings" pitchFamily="2" charset="2"/>
                        <a:buChar char="§"/>
                        <a:tabLst/>
                        <a:defRPr/>
                      </a:pPr>
                      <a:r>
                        <a:rPr lang="en-US" sz="2800" dirty="0" smtClean="0"/>
                        <a:t>Integrate the 4 skills as much as possible (L &amp; S, R &amp; W, but also R &amp; S)</a:t>
                      </a:r>
                    </a:p>
                    <a:p>
                      <a:pPr marL="342900" marR="0" indent="-342900" algn="l" defTabSz="914400" rtl="0" eaLnBrk="1" fontAlgn="auto" latinLnBrk="0" hangingPunct="1">
                        <a:lnSpc>
                          <a:spcPct val="150000"/>
                        </a:lnSpc>
                        <a:spcBef>
                          <a:spcPts val="0"/>
                        </a:spcBef>
                        <a:spcAft>
                          <a:spcPts val="0"/>
                        </a:spcAft>
                        <a:buClrTx/>
                        <a:buSzTx/>
                        <a:buFont typeface="Wingdings" pitchFamily="2" charset="2"/>
                        <a:buChar char="§"/>
                        <a:tabLst/>
                        <a:defRPr/>
                      </a:pPr>
                      <a:r>
                        <a:rPr lang="en-US" sz="2800" dirty="0" smtClean="0"/>
                        <a:t>Include authentic material for variety</a:t>
                      </a:r>
                      <a:r>
                        <a:rPr lang="en-US" sz="2800" baseline="0" dirty="0" smtClean="0"/>
                        <a:t> but also difficulty of language</a:t>
                      </a:r>
                    </a:p>
                    <a:p>
                      <a:pPr marL="342900" marR="0" indent="-342900" algn="l" defTabSz="914400" rtl="0" eaLnBrk="1" fontAlgn="auto" latinLnBrk="0" hangingPunct="1">
                        <a:lnSpc>
                          <a:spcPct val="150000"/>
                        </a:lnSpc>
                        <a:spcBef>
                          <a:spcPts val="0"/>
                        </a:spcBef>
                        <a:spcAft>
                          <a:spcPts val="0"/>
                        </a:spcAft>
                        <a:buClrTx/>
                        <a:buSzTx/>
                        <a:buFont typeface="Wingdings" pitchFamily="2" charset="2"/>
                        <a:buChar char="§"/>
                        <a:tabLst/>
                        <a:defRPr/>
                      </a:pPr>
                      <a:r>
                        <a:rPr lang="en-US" sz="2800" baseline="0" dirty="0" smtClean="0"/>
                        <a:t>Allow for choice of task wherever possible</a:t>
                      </a:r>
                    </a:p>
                    <a:p>
                      <a:pPr marL="342900" marR="0" indent="-342900" algn="l" defTabSz="914400" rtl="0" eaLnBrk="1" fontAlgn="auto" latinLnBrk="0" hangingPunct="1">
                        <a:lnSpc>
                          <a:spcPct val="150000"/>
                        </a:lnSpc>
                        <a:spcBef>
                          <a:spcPts val="0"/>
                        </a:spcBef>
                        <a:spcAft>
                          <a:spcPts val="0"/>
                        </a:spcAft>
                        <a:buClrTx/>
                        <a:buSzTx/>
                        <a:buFont typeface="Wingdings" pitchFamily="2" charset="2"/>
                        <a:buChar char="§"/>
                        <a:tabLst/>
                        <a:defRPr/>
                      </a:pPr>
                      <a:r>
                        <a:rPr lang="en-US" sz="2800" baseline="0" dirty="0" smtClean="0"/>
                        <a:t>Make opportunities for collaborative work in L &amp; R</a:t>
                      </a: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2" name="TextBox 1"/>
          <p:cNvSpPr txBox="1"/>
          <p:nvPr/>
        </p:nvSpPr>
        <p:spPr>
          <a:xfrm>
            <a:off x="251520" y="1393612"/>
            <a:ext cx="8784976" cy="523220"/>
          </a:xfrm>
          <a:prstGeom prst="rect">
            <a:avLst/>
          </a:prstGeom>
          <a:noFill/>
        </p:spPr>
        <p:txBody>
          <a:bodyPr wrap="square" rtlCol="0">
            <a:spAutoFit/>
          </a:bodyPr>
          <a:lstStyle/>
          <a:p>
            <a:r>
              <a:rPr lang="en-GB" sz="2800" b="1" dirty="0" smtClean="0"/>
              <a:t>Key points</a:t>
            </a:r>
            <a:endParaRPr lang="en-GB" sz="2800" b="1" dirty="0"/>
          </a:p>
        </p:txBody>
      </p:sp>
      <p:sp>
        <p:nvSpPr>
          <p:cNvPr id="4" name="TextBox 3"/>
          <p:cNvSpPr txBox="1"/>
          <p:nvPr/>
        </p:nvSpPr>
        <p:spPr>
          <a:xfrm>
            <a:off x="251520" y="5805264"/>
            <a:ext cx="5544616" cy="369332"/>
          </a:xfrm>
          <a:prstGeom prst="rect">
            <a:avLst/>
          </a:prstGeom>
          <a:noFill/>
        </p:spPr>
        <p:txBody>
          <a:bodyPr wrap="square" rtlCol="0">
            <a:spAutoFit/>
          </a:bodyPr>
          <a:lstStyle/>
          <a:p>
            <a:r>
              <a:rPr lang="en-GB" b="1" i="1" dirty="0" smtClean="0">
                <a:solidFill>
                  <a:srgbClr val="002060"/>
                </a:solidFill>
              </a:rPr>
              <a:t>See </a:t>
            </a:r>
            <a:r>
              <a:rPr lang="en-GB" b="1" i="1" dirty="0" err="1">
                <a:solidFill>
                  <a:srgbClr val="002060"/>
                </a:solidFill>
              </a:rPr>
              <a:t>h</a:t>
            </a:r>
            <a:r>
              <a:rPr lang="en-GB" b="1" i="1" dirty="0" err="1" smtClean="0">
                <a:solidFill>
                  <a:srgbClr val="002060"/>
                </a:solidFill>
              </a:rPr>
              <a:t>andouts</a:t>
            </a:r>
            <a:r>
              <a:rPr lang="en-GB" b="1" i="1" dirty="0" smtClean="0">
                <a:solidFill>
                  <a:srgbClr val="002060"/>
                </a:solidFill>
              </a:rPr>
              <a:t> of Listening and Reading strategies</a:t>
            </a:r>
            <a:endParaRPr lang="en-GB" b="1" i="1" dirty="0">
              <a:solidFill>
                <a:srgbClr val="002060"/>
              </a:solidFill>
            </a:endParaRPr>
          </a:p>
        </p:txBody>
      </p:sp>
      <p:sp>
        <p:nvSpPr>
          <p:cNvPr id="8" name="Rectangle 7"/>
          <p:cNvSpPr/>
          <p:nvPr/>
        </p:nvSpPr>
        <p:spPr>
          <a:xfrm>
            <a:off x="179512" y="188640"/>
            <a:ext cx="4120039" cy="523220"/>
          </a:xfrm>
          <a:prstGeom prst="rect">
            <a:avLst/>
          </a:prstGeom>
        </p:spPr>
        <p:txBody>
          <a:bodyPr wrap="none">
            <a:spAutoFit/>
          </a:bodyPr>
          <a:lstStyle/>
          <a:p>
            <a:r>
              <a:rPr lang="en-GB" sz="2800" b="1" dirty="0"/>
              <a:t>Comberton Village College</a:t>
            </a:r>
            <a:endParaRPr lang="en-US" sz="2800" b="1" dirty="0"/>
          </a:p>
        </p:txBody>
      </p:sp>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23719184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80225538"/>
              </p:ext>
            </p:extLst>
          </p:nvPr>
        </p:nvGraphicFramePr>
        <p:xfrm>
          <a:off x="179512" y="171451"/>
          <a:ext cx="8856984" cy="6218344"/>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3200" b="1" dirty="0" smtClean="0">
                          <a:solidFill>
                            <a:schemeClr val="tx1"/>
                          </a:solidFill>
                        </a:rPr>
                        <a:t>Online possibilities</a:t>
                      </a:r>
                      <a:endParaRPr lang="en-US" sz="3200" b="1" baseline="0" dirty="0" smtClean="0">
                        <a:solidFill>
                          <a:schemeClr val="tx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005F"/>
                    </a:solidFill>
                  </a:tcPr>
                </a:tc>
              </a:tr>
              <a:tr h="4642827">
                <a:tc>
                  <a:txBody>
                    <a:bodyPr/>
                    <a:lstStyle/>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dirty="0" smtClean="0"/>
                        <a:t>Vocab Express</a:t>
                      </a:r>
                      <a:endParaRPr lang="en-US" sz="2800" baseline="0" dirty="0" smtClean="0"/>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baseline="0" dirty="0" err="1" smtClean="0"/>
                        <a:t>Quizlet</a:t>
                      </a:r>
                      <a:endParaRPr lang="en-US" sz="2800" dirty="0" smtClean="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4428147"/>
            <a:ext cx="2314490" cy="839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23528" y="5373216"/>
            <a:ext cx="8424936" cy="738664"/>
          </a:xfrm>
          <a:prstGeom prst="rect">
            <a:avLst/>
          </a:prstGeom>
          <a:noFill/>
        </p:spPr>
        <p:txBody>
          <a:bodyPr wrap="square" rtlCol="0">
            <a:spAutoFit/>
          </a:bodyPr>
          <a:lstStyle/>
          <a:p>
            <a:r>
              <a:rPr lang="en-GB" sz="2400" dirty="0">
                <a:hlinkClick r:id="rId4"/>
              </a:rPr>
              <a:t>http://quizlet.com/6985620/gcse-free-time-2-flash-cards</a:t>
            </a:r>
            <a:r>
              <a:rPr lang="en-GB" sz="2400" dirty="0" smtClean="0">
                <a:hlinkClick r:id="rId4"/>
              </a:rPr>
              <a:t>/</a:t>
            </a:r>
            <a:r>
              <a:rPr lang="en-GB" sz="2400" dirty="0" smtClean="0"/>
              <a:t> </a:t>
            </a:r>
            <a:endParaRPr lang="en-GB" sz="2400" dirty="0"/>
          </a:p>
          <a:p>
            <a:r>
              <a:rPr lang="en-GB" dirty="0" smtClean="0"/>
              <a:t> </a:t>
            </a:r>
            <a:endParaRPr lang="en-GB"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965" y="1556792"/>
            <a:ext cx="7398052" cy="1194478"/>
          </a:xfrm>
          <a:prstGeom prst="rect">
            <a:avLst/>
          </a:prstGeom>
        </p:spPr>
      </p:pic>
      <p:pic>
        <p:nvPicPr>
          <p:cNvPr id="7" name="Picture 6"/>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41322624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128988990"/>
              </p:ext>
            </p:extLst>
          </p:nvPr>
        </p:nvGraphicFramePr>
        <p:xfrm>
          <a:off x="179512" y="171449"/>
          <a:ext cx="8856984" cy="6497910"/>
        </p:xfrm>
        <a:graphic>
          <a:graphicData uri="http://schemas.openxmlformats.org/drawingml/2006/table">
            <a:tbl>
              <a:tblPr firstRow="1" bandRow="1">
                <a:tableStyleId>{5940675A-B579-460E-94D1-54222C63F5DA}</a:tableStyleId>
              </a:tblPr>
              <a:tblGrid>
                <a:gridCol w="8856984"/>
              </a:tblGrid>
              <a:tr h="574886">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5167">
                <a:tc>
                  <a:txBody>
                    <a:bodyPr/>
                    <a:lstStyle/>
                    <a:p>
                      <a:pPr algn="l" eaLnBrk="1" hangingPunct="1"/>
                      <a:r>
                        <a:rPr lang="en-GB" sz="3200" b="1" dirty="0" smtClean="0">
                          <a:solidFill>
                            <a:schemeClr val="tx1"/>
                          </a:solidFill>
                          <a:latin typeface="Calibri" pitchFamily="34" charset="0"/>
                        </a:rPr>
                        <a:t>Collaboration</a:t>
                      </a:r>
                      <a:r>
                        <a:rPr lang="en-GB" sz="3200" b="1" baseline="0" dirty="0" smtClean="0">
                          <a:solidFill>
                            <a:schemeClr val="tx1"/>
                          </a:solidFill>
                          <a:latin typeface="Calibri" pitchFamily="34" charset="0"/>
                        </a:rPr>
                        <a:t> </a:t>
                      </a:r>
                      <a:r>
                        <a:rPr lang="en-GB" sz="3200" b="1" dirty="0" smtClean="0">
                          <a:solidFill>
                            <a:schemeClr val="tx1"/>
                          </a:solidFill>
                          <a:latin typeface="Calibri" pitchFamily="34" charset="0"/>
                        </a:rPr>
                        <a:t>and competition</a:t>
                      </a:r>
                      <a:endParaRPr lang="en-US" sz="3200" b="1" dirty="0">
                        <a:solidFill>
                          <a:schemeClr val="tx1"/>
                        </a:solidFill>
                        <a:latin typeface="Calibri" pitchFamily="34" charset="0"/>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005F"/>
                    </a:solidFill>
                  </a:tcPr>
                </a:tc>
              </a:tr>
              <a:tr h="4851560">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2800" dirty="0" smtClean="0"/>
                    </a:p>
                  </a:txBody>
                  <a:tcPr marL="91439" marR="91439" marT="45725" marB="45725">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66297">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628800"/>
            <a:ext cx="5593804" cy="428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3"/>
          <p:cNvSpPr txBox="1">
            <a:spLocks noChangeArrowheads="1"/>
          </p:cNvSpPr>
          <p:nvPr/>
        </p:nvSpPr>
        <p:spPr bwMode="auto">
          <a:xfrm>
            <a:off x="6372200" y="2545330"/>
            <a:ext cx="235458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b="1" dirty="0">
                <a:latin typeface="Calibri" pitchFamily="34" charset="0"/>
              </a:rPr>
              <a:t>Vocab Express Leader Board – Mixed Age Learning project</a:t>
            </a:r>
            <a:br>
              <a:rPr lang="en-GB" sz="2400" b="1" dirty="0">
                <a:latin typeface="Calibri" pitchFamily="34" charset="0"/>
              </a:rPr>
            </a:br>
            <a:endParaRPr lang="en-US" sz="24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4128" y="188640"/>
            <a:ext cx="3231391" cy="521735"/>
          </a:xfrm>
          <a:prstGeom prst="rect">
            <a:avLst/>
          </a:prstGeom>
        </p:spPr>
      </p:pic>
    </p:spTree>
    <p:extLst>
      <p:ext uri="{BB962C8B-B14F-4D97-AF65-F5344CB8AC3E}">
        <p14:creationId xmlns:p14="http://schemas.microsoft.com/office/powerpoint/2010/main" val="22438756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10259451"/>
              </p:ext>
            </p:extLst>
          </p:nvPr>
        </p:nvGraphicFramePr>
        <p:xfrm>
          <a:off x="179512" y="171449"/>
          <a:ext cx="8856984" cy="6497910"/>
        </p:xfrm>
        <a:graphic>
          <a:graphicData uri="http://schemas.openxmlformats.org/drawingml/2006/table">
            <a:tbl>
              <a:tblPr firstRow="1" bandRow="1">
                <a:tableStyleId>{5940675A-B579-460E-94D1-54222C63F5DA}</a:tableStyleId>
              </a:tblPr>
              <a:tblGrid>
                <a:gridCol w="8856984"/>
              </a:tblGrid>
              <a:tr h="574886">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5167">
                <a:tc>
                  <a:txBody>
                    <a:bodyPr/>
                    <a:lstStyle/>
                    <a:p>
                      <a:pPr algn="l" eaLnBrk="1" hangingPunct="1"/>
                      <a:r>
                        <a:rPr lang="en-GB" sz="3200" b="1" dirty="0" smtClean="0">
                          <a:solidFill>
                            <a:schemeClr val="tx1"/>
                          </a:solidFill>
                          <a:latin typeface="Calibri" pitchFamily="34" charset="0"/>
                        </a:rPr>
                        <a:t>Collaboration and competition</a:t>
                      </a:r>
                      <a:endParaRPr lang="en-US" sz="3200" b="1" dirty="0">
                        <a:solidFill>
                          <a:schemeClr val="tx1"/>
                        </a:solidFill>
                        <a:latin typeface="Calibri" pitchFamily="34" charset="0"/>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005F"/>
                    </a:solidFill>
                  </a:tcPr>
                </a:tc>
              </a:tr>
              <a:tr h="4851560">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2800" dirty="0" smtClean="0"/>
                    </a:p>
                  </a:txBody>
                  <a:tcPr marL="91439" marR="91439" marT="45725" marB="45725">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66297">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9" name="TextBox 3"/>
          <p:cNvSpPr txBox="1">
            <a:spLocks noChangeArrowheads="1"/>
          </p:cNvSpPr>
          <p:nvPr/>
        </p:nvSpPr>
        <p:spPr bwMode="auto">
          <a:xfrm>
            <a:off x="6372200" y="2545330"/>
            <a:ext cx="235458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b="1" dirty="0">
                <a:latin typeface="Calibri" pitchFamily="34" charset="0"/>
              </a:rPr>
              <a:t>Vocab Express Leader Board – Mixed Age Learning project</a:t>
            </a:r>
            <a:br>
              <a:rPr lang="en-GB" sz="2400" b="1" dirty="0">
                <a:latin typeface="Calibri" pitchFamily="34" charset="0"/>
              </a:rPr>
            </a:br>
            <a:r>
              <a:rPr lang="en-GB" sz="2400" b="1" dirty="0">
                <a:latin typeface="Calibri" pitchFamily="34" charset="0"/>
              </a:rPr>
              <a:t>June 2011</a:t>
            </a:r>
            <a:endParaRPr lang="en-US" sz="24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915" y="1585244"/>
            <a:ext cx="5633925" cy="385916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4128" y="188640"/>
            <a:ext cx="3231391" cy="521735"/>
          </a:xfrm>
          <a:prstGeom prst="rect">
            <a:avLst/>
          </a:prstGeom>
        </p:spPr>
      </p:pic>
    </p:spTree>
    <p:extLst>
      <p:ext uri="{BB962C8B-B14F-4D97-AF65-F5344CB8AC3E}">
        <p14:creationId xmlns:p14="http://schemas.microsoft.com/office/powerpoint/2010/main" val="755769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23608677"/>
              </p:ext>
            </p:extLst>
          </p:nvPr>
        </p:nvGraphicFramePr>
        <p:xfrm>
          <a:off x="179512" y="171449"/>
          <a:ext cx="8856984" cy="6497910"/>
        </p:xfrm>
        <a:graphic>
          <a:graphicData uri="http://schemas.openxmlformats.org/drawingml/2006/table">
            <a:tbl>
              <a:tblPr firstRow="1" bandRow="1">
                <a:tableStyleId>{5940675A-B579-460E-94D1-54222C63F5DA}</a:tableStyleId>
              </a:tblPr>
              <a:tblGrid>
                <a:gridCol w="8856984"/>
              </a:tblGrid>
              <a:tr h="574886">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5167">
                <a:tc>
                  <a:txBody>
                    <a:bodyPr/>
                    <a:lstStyle/>
                    <a:p>
                      <a:pPr algn="l" eaLnBrk="1" hangingPunct="1"/>
                      <a:r>
                        <a:rPr lang="en-GB" sz="3200" b="1" dirty="0" smtClean="0">
                          <a:solidFill>
                            <a:schemeClr val="tx1"/>
                          </a:solidFill>
                          <a:latin typeface="Calibri" pitchFamily="34" charset="0"/>
                        </a:rPr>
                        <a:t>Vocab Express </a:t>
                      </a:r>
                      <a:r>
                        <a:rPr lang="en-GB" sz="3200" b="1" dirty="0" err="1" smtClean="0">
                          <a:solidFill>
                            <a:schemeClr val="tx1"/>
                          </a:solidFill>
                          <a:latin typeface="Calibri" pitchFamily="34" charset="0"/>
                        </a:rPr>
                        <a:t>EDL</a:t>
                      </a:r>
                      <a:r>
                        <a:rPr lang="en-GB" sz="3200" b="1" baseline="0" dirty="0" smtClean="0">
                          <a:solidFill>
                            <a:schemeClr val="tx1"/>
                          </a:solidFill>
                          <a:latin typeface="Calibri" pitchFamily="34" charset="0"/>
                        </a:rPr>
                        <a:t> Championships</a:t>
                      </a:r>
                      <a:endParaRPr lang="en-US" sz="3200" b="1" dirty="0">
                        <a:solidFill>
                          <a:schemeClr val="tx1"/>
                        </a:solidFill>
                        <a:latin typeface="Calibri" pitchFamily="34" charset="0"/>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005F"/>
                    </a:solidFill>
                  </a:tcPr>
                </a:tc>
              </a:tr>
              <a:tr h="4851560">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2800" dirty="0" smtClean="0"/>
                    </a:p>
                  </a:txBody>
                  <a:tcPr marL="91439" marR="91439" marT="45725" marB="45725">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66297">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500" t="16667" r="27000" b="26833"/>
          <a:stretch/>
        </p:blipFill>
        <p:spPr bwMode="auto">
          <a:xfrm>
            <a:off x="1619672" y="1484784"/>
            <a:ext cx="6768752" cy="458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5628186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893995626"/>
              </p:ext>
            </p:extLst>
          </p:nvPr>
        </p:nvGraphicFramePr>
        <p:xfrm>
          <a:off x="179512" y="171449"/>
          <a:ext cx="8856984" cy="6497910"/>
        </p:xfrm>
        <a:graphic>
          <a:graphicData uri="http://schemas.openxmlformats.org/drawingml/2006/table">
            <a:tbl>
              <a:tblPr firstRow="1" bandRow="1">
                <a:tableStyleId>{5940675A-B579-460E-94D1-54222C63F5DA}</a:tableStyleId>
              </a:tblPr>
              <a:tblGrid>
                <a:gridCol w="8856984"/>
              </a:tblGrid>
              <a:tr h="574886">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5167">
                <a:tc>
                  <a:txBody>
                    <a:bodyPr/>
                    <a:lstStyle/>
                    <a:p>
                      <a:pPr algn="l" eaLnBrk="1" hangingPunct="1"/>
                      <a:r>
                        <a:rPr lang="en-GB" sz="3200" b="1" dirty="0" smtClean="0">
                          <a:solidFill>
                            <a:schemeClr val="tx1"/>
                          </a:solidFill>
                          <a:latin typeface="Calibri" pitchFamily="34" charset="0"/>
                        </a:rPr>
                        <a:t>Reading: authentic contexts</a:t>
                      </a:r>
                      <a:endParaRPr lang="en-US" sz="3200" b="1" dirty="0">
                        <a:solidFill>
                          <a:schemeClr val="tx1"/>
                        </a:solidFill>
                        <a:latin typeface="Calibri" pitchFamily="34" charset="0"/>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005F"/>
                    </a:solidFill>
                  </a:tcPr>
                </a:tc>
              </a:tr>
              <a:tr h="4851560">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2800" dirty="0" smtClean="0"/>
                    </a:p>
                  </a:txBody>
                  <a:tcPr marL="91439" marR="91439" marT="45725" marB="45725">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66297">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
        <p:nvSpPr>
          <p:cNvPr id="6" name="Title 3"/>
          <p:cNvSpPr txBox="1">
            <a:spLocks/>
          </p:cNvSpPr>
          <p:nvPr/>
        </p:nvSpPr>
        <p:spPr>
          <a:xfrm>
            <a:off x="-612576" y="1646433"/>
            <a:ext cx="10592324" cy="89730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800" b="1" dirty="0" smtClean="0"/>
              <a:t>Las </a:t>
            </a:r>
            <a:r>
              <a:rPr lang="en-GB" sz="4800" b="1" dirty="0" err="1" smtClean="0"/>
              <a:t>vacaciones</a:t>
            </a:r>
            <a:r>
              <a:rPr lang="en-GB" sz="4800" b="1" dirty="0" smtClean="0"/>
              <a:t> de Lionel </a:t>
            </a:r>
            <a:r>
              <a:rPr lang="en-GB" sz="4800" b="1" dirty="0" err="1" smtClean="0"/>
              <a:t>Messi</a:t>
            </a:r>
            <a:endParaRPr lang="fr-FR" sz="4800" b="1" dirty="0"/>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2162" y="2564904"/>
            <a:ext cx="4582414" cy="3436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75604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8528" y="701303"/>
            <a:ext cx="4536504" cy="5386090"/>
          </a:xfrm>
          <a:prstGeom prst="rect">
            <a:avLst/>
          </a:prstGeom>
        </p:spPr>
        <p:txBody>
          <a:bodyPr wrap="square">
            <a:spAutoFit/>
          </a:bodyPr>
          <a:lstStyle/>
          <a:p>
            <a:r>
              <a:rPr lang="es-ES" sz="3200" b="1" dirty="0" smtClean="0"/>
              <a:t>Leo va de vacaciones</a:t>
            </a:r>
            <a:r>
              <a:rPr lang="es-ES" sz="2400" dirty="0" smtClean="0"/>
              <a:t/>
            </a:r>
            <a:br>
              <a:rPr lang="es-ES" sz="2400" dirty="0" smtClean="0"/>
            </a:br>
            <a:r>
              <a:rPr lang="es-ES" sz="2400" dirty="0" err="1" smtClean="0"/>
              <a:t>Messi</a:t>
            </a:r>
            <a:r>
              <a:rPr lang="es-ES" sz="2400" dirty="0" smtClean="0"/>
              <a:t> </a:t>
            </a:r>
            <a:r>
              <a:rPr lang="es-ES" sz="2400" b="1" dirty="0" smtClean="0"/>
              <a:t>se va de vacaciones </a:t>
            </a:r>
            <a:r>
              <a:rPr lang="es-ES" sz="2400" dirty="0" smtClean="0"/>
              <a:t>después de la mejor temporada de toda su vida deportiva. El futbolista ha marcado </a:t>
            </a:r>
            <a:r>
              <a:rPr lang="es-ES" sz="2400" b="1" dirty="0" smtClean="0"/>
              <a:t>82</a:t>
            </a:r>
            <a:r>
              <a:rPr lang="es-ES" sz="2400" dirty="0" smtClean="0"/>
              <a:t> goles en </a:t>
            </a:r>
            <a:r>
              <a:rPr lang="es-ES" sz="2400" b="1" dirty="0" smtClean="0"/>
              <a:t>69 partidos </a:t>
            </a:r>
            <a:r>
              <a:rPr lang="es-ES" sz="2400" dirty="0" smtClean="0"/>
              <a:t>oficiales, números que lo han convertido en </a:t>
            </a:r>
            <a:r>
              <a:rPr lang="es-ES" sz="2400" b="1" dirty="0" smtClean="0"/>
              <a:t>el mejor goleador </a:t>
            </a:r>
            <a:r>
              <a:rPr lang="es-ES" sz="2400" dirty="0" smtClean="0"/>
              <a:t>de la historia en una misma temporada, superando a ilustres futbolistas como </a:t>
            </a:r>
            <a:r>
              <a:rPr lang="es-ES" sz="2400" dirty="0" err="1" smtClean="0"/>
              <a:t>Gerd</a:t>
            </a:r>
            <a:r>
              <a:rPr lang="es-ES" sz="2400" dirty="0" smtClean="0"/>
              <a:t> Müller (67 tantos en la 72-73) o al mismísimo Pelé (66, en la 57-58). </a:t>
            </a:r>
            <a:r>
              <a:rPr lang="es-ES" sz="2400" b="1" dirty="0" smtClean="0"/>
              <a:t>"Me voy de vacaciones tranquilo y muy feliz", </a:t>
            </a:r>
            <a:r>
              <a:rPr lang="es-ES" sz="2400" dirty="0" smtClean="0"/>
              <a:t>dijo Leo. </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772816"/>
            <a:ext cx="3243064" cy="3243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18733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628800"/>
            <a:ext cx="4513684" cy="2542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9512" y="188640"/>
            <a:ext cx="8784976" cy="1200329"/>
          </a:xfrm>
          <a:prstGeom prst="rect">
            <a:avLst/>
          </a:prstGeom>
          <a:noFill/>
        </p:spPr>
        <p:txBody>
          <a:bodyPr wrap="square" rtlCol="0">
            <a:spAutoFit/>
          </a:bodyPr>
          <a:lstStyle/>
          <a:p>
            <a:r>
              <a:rPr lang="en-GB" sz="2400" b="1" dirty="0" err="1" smtClean="0"/>
              <a:t>Messi</a:t>
            </a:r>
            <a:r>
              <a:rPr lang="en-GB" sz="2400" b="1" dirty="0" smtClean="0"/>
              <a:t> </a:t>
            </a:r>
            <a:r>
              <a:rPr lang="en-GB" sz="2400" b="1" dirty="0" err="1" smtClean="0"/>
              <a:t>disfruta</a:t>
            </a:r>
            <a:r>
              <a:rPr lang="en-GB" sz="2400" b="1" dirty="0" smtClean="0"/>
              <a:t> de </a:t>
            </a:r>
            <a:r>
              <a:rPr lang="en-GB" sz="2400" b="1" dirty="0" err="1" smtClean="0"/>
              <a:t>las</a:t>
            </a:r>
            <a:r>
              <a:rPr lang="en-GB" sz="2400" b="1" dirty="0" smtClean="0"/>
              <a:t> </a:t>
            </a:r>
            <a:r>
              <a:rPr lang="en-GB" sz="2400" b="1" dirty="0" err="1" smtClean="0"/>
              <a:t>vacaciones</a:t>
            </a:r>
            <a:r>
              <a:rPr lang="en-GB" sz="2400" b="1" dirty="0"/>
              <a:t/>
            </a:r>
            <a:br>
              <a:rPr lang="en-GB" sz="2400" b="1" dirty="0"/>
            </a:br>
            <a:r>
              <a:rPr lang="en-GB" sz="2400" b="1" dirty="0" err="1" smtClean="0"/>
              <a:t>Diciembre</a:t>
            </a:r>
            <a:r>
              <a:rPr lang="en-GB" sz="2400" b="1" dirty="0" smtClean="0"/>
              <a:t> 2011: </a:t>
            </a:r>
            <a:r>
              <a:rPr lang="en-GB" sz="2400" dirty="0" err="1" smtClean="0"/>
              <a:t>Fue</a:t>
            </a:r>
            <a:r>
              <a:rPr lang="en-GB" sz="2400" dirty="0" smtClean="0"/>
              <a:t> a </a:t>
            </a:r>
            <a:r>
              <a:rPr lang="en-GB" sz="2400" dirty="0" err="1" smtClean="0"/>
              <a:t>pasar</a:t>
            </a:r>
            <a:r>
              <a:rPr lang="en-GB" sz="2400" dirty="0" smtClean="0"/>
              <a:t> </a:t>
            </a:r>
            <a:r>
              <a:rPr lang="en-GB" sz="2400" dirty="0" err="1" smtClean="0"/>
              <a:t>algunos</a:t>
            </a:r>
            <a:r>
              <a:rPr lang="en-GB" sz="2400" dirty="0" smtClean="0"/>
              <a:t> </a:t>
            </a:r>
            <a:r>
              <a:rPr lang="en-GB" sz="2400" dirty="0" err="1" smtClean="0"/>
              <a:t>días</a:t>
            </a:r>
            <a:r>
              <a:rPr lang="en-GB" sz="2400" dirty="0" smtClean="0"/>
              <a:t> en Rosario, Argentina, con </a:t>
            </a:r>
            <a:r>
              <a:rPr lang="en-GB" sz="2400" dirty="0" err="1" smtClean="0"/>
              <a:t>su</a:t>
            </a:r>
            <a:r>
              <a:rPr lang="en-GB" sz="2400" dirty="0" smtClean="0"/>
              <a:t> </a:t>
            </a:r>
            <a:r>
              <a:rPr lang="en-GB" sz="2400" dirty="0" err="1" smtClean="0"/>
              <a:t>familia</a:t>
            </a:r>
            <a:r>
              <a:rPr lang="en-GB" sz="2400" dirty="0" smtClean="0"/>
              <a:t> y sus amigos. </a:t>
            </a:r>
            <a:r>
              <a:rPr lang="en-GB" sz="2400" dirty="0" err="1" smtClean="0"/>
              <a:t>Jugó</a:t>
            </a:r>
            <a:r>
              <a:rPr lang="en-GB" sz="2400" dirty="0" smtClean="0"/>
              <a:t> al </a:t>
            </a:r>
            <a:r>
              <a:rPr lang="en-GB" sz="2400" dirty="0" err="1" smtClean="0"/>
              <a:t>fútbol-tenis</a:t>
            </a:r>
            <a:r>
              <a:rPr lang="en-GB" sz="2400" dirty="0" smtClean="0"/>
              <a:t> en el </a:t>
            </a:r>
            <a:r>
              <a:rPr lang="en-GB" sz="2400" dirty="0" err="1" smtClean="0"/>
              <a:t>jardín</a:t>
            </a:r>
            <a:r>
              <a:rPr lang="en-GB" sz="2400" dirty="0"/>
              <a:t>.</a:t>
            </a:r>
            <a:endParaRPr lang="fr-FR" sz="2400"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0751" y="3429000"/>
            <a:ext cx="5715000"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788024" y="2636912"/>
            <a:ext cx="4177727" cy="830997"/>
          </a:xfrm>
          <a:prstGeom prst="rect">
            <a:avLst/>
          </a:prstGeom>
          <a:noFill/>
        </p:spPr>
        <p:txBody>
          <a:bodyPr wrap="square" rtlCol="0">
            <a:spAutoFit/>
          </a:bodyPr>
          <a:lstStyle/>
          <a:p>
            <a:r>
              <a:rPr lang="en-GB" sz="2400" dirty="0" err="1" smtClean="0"/>
              <a:t>Fue</a:t>
            </a:r>
            <a:r>
              <a:rPr lang="en-GB" sz="2400" dirty="0" smtClean="0"/>
              <a:t> a </a:t>
            </a:r>
            <a:r>
              <a:rPr lang="en-GB" sz="2400" dirty="0" err="1" smtClean="0"/>
              <a:t>cenar</a:t>
            </a:r>
            <a:r>
              <a:rPr lang="en-GB" sz="2400" dirty="0" smtClean="0"/>
              <a:t> con sus amigos en un </a:t>
            </a:r>
            <a:r>
              <a:rPr lang="en-GB" sz="2400" dirty="0" err="1" smtClean="0"/>
              <a:t>restaurante</a:t>
            </a:r>
            <a:r>
              <a:rPr lang="en-GB" sz="2400" dirty="0" smtClean="0"/>
              <a:t>.</a:t>
            </a:r>
            <a:endParaRPr lang="fr-FR" sz="2400" dirty="0"/>
          </a:p>
        </p:txBody>
      </p:sp>
    </p:spTree>
    <p:extLst>
      <p:ext uri="{BB962C8B-B14F-4D97-AF65-F5344CB8AC3E}">
        <p14:creationId xmlns:p14="http://schemas.microsoft.com/office/powerpoint/2010/main" val="39903665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4797749"/>
            <a:ext cx="2520280" cy="2071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60648"/>
            <a:ext cx="5688632" cy="3778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012160" y="260648"/>
            <a:ext cx="3024336" cy="1323439"/>
          </a:xfrm>
          <a:prstGeom prst="rect">
            <a:avLst/>
          </a:prstGeom>
        </p:spPr>
        <p:txBody>
          <a:bodyPr wrap="square">
            <a:spAutoFit/>
          </a:bodyPr>
          <a:lstStyle/>
          <a:p>
            <a:r>
              <a:rPr lang="en-GB" sz="2000" b="1" dirty="0" err="1" smtClean="0"/>
              <a:t>Abril</a:t>
            </a:r>
            <a:r>
              <a:rPr lang="en-GB" sz="2000" b="1" dirty="0" smtClean="0"/>
              <a:t> 2012: </a:t>
            </a:r>
            <a:r>
              <a:rPr lang="en-GB" sz="2000" dirty="0" err="1" smtClean="0"/>
              <a:t>Messi</a:t>
            </a:r>
            <a:r>
              <a:rPr lang="en-GB" sz="2000" dirty="0" smtClean="0"/>
              <a:t> </a:t>
            </a:r>
            <a:r>
              <a:rPr lang="en-GB" sz="2000" dirty="0" err="1" smtClean="0"/>
              <a:t>fue</a:t>
            </a:r>
            <a:r>
              <a:rPr lang="en-GB" sz="2000" dirty="0" smtClean="0"/>
              <a:t> de </a:t>
            </a:r>
            <a:r>
              <a:rPr lang="en-GB" sz="2000" dirty="0" err="1" smtClean="0"/>
              <a:t>vacaciones</a:t>
            </a:r>
            <a:r>
              <a:rPr lang="en-GB" sz="2000" dirty="0" smtClean="0"/>
              <a:t> con </a:t>
            </a:r>
            <a:r>
              <a:rPr lang="en-GB" sz="2000" dirty="0" err="1" smtClean="0"/>
              <a:t>su</a:t>
            </a:r>
            <a:r>
              <a:rPr lang="en-GB" sz="2000" dirty="0" smtClean="0"/>
              <a:t> </a:t>
            </a:r>
            <a:r>
              <a:rPr lang="en-GB" sz="2000" dirty="0" err="1" smtClean="0"/>
              <a:t>pareja</a:t>
            </a:r>
            <a:r>
              <a:rPr lang="en-GB" sz="2000" dirty="0" smtClean="0"/>
              <a:t> </a:t>
            </a:r>
            <a:r>
              <a:rPr lang="en-GB" sz="2000" dirty="0" err="1" smtClean="0"/>
              <a:t>Antonella</a:t>
            </a:r>
            <a:r>
              <a:rPr lang="en-GB" sz="2000" dirty="0" smtClean="0"/>
              <a:t> </a:t>
            </a:r>
            <a:r>
              <a:rPr lang="en-GB" sz="2000" dirty="0" err="1" smtClean="0"/>
              <a:t>Roccuzzo</a:t>
            </a:r>
            <a:r>
              <a:rPr lang="en-GB" sz="2000" dirty="0" smtClean="0"/>
              <a:t> en Río de Janeiro, </a:t>
            </a:r>
            <a:r>
              <a:rPr lang="en-GB" sz="2000" dirty="0" err="1" smtClean="0"/>
              <a:t>Brasil</a:t>
            </a:r>
            <a:r>
              <a:rPr lang="en-GB" sz="2000" dirty="0" smtClean="0"/>
              <a:t>.</a:t>
            </a:r>
            <a:endParaRPr lang="fr-FR" sz="2000" dirty="0"/>
          </a:p>
        </p:txBody>
      </p:sp>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1844824"/>
            <a:ext cx="4419600"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987938"/>
            <a:ext cx="4499992" cy="3077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1520" y="260648"/>
            <a:ext cx="5688632" cy="584775"/>
          </a:xfrm>
          <a:prstGeom prst="rect">
            <a:avLst/>
          </a:prstGeom>
          <a:solidFill>
            <a:schemeClr val="tx1"/>
          </a:solidFill>
        </p:spPr>
        <p:txBody>
          <a:bodyPr wrap="square" rtlCol="0">
            <a:spAutoFit/>
          </a:bodyPr>
          <a:lstStyle/>
          <a:p>
            <a:r>
              <a:rPr lang="en-GB" sz="3200" b="1" dirty="0" err="1" smtClean="0">
                <a:solidFill>
                  <a:schemeClr val="bg1"/>
                </a:solidFill>
              </a:rPr>
              <a:t>Fueron</a:t>
            </a:r>
            <a:r>
              <a:rPr lang="en-GB" sz="3200" b="1" dirty="0" smtClean="0">
                <a:solidFill>
                  <a:schemeClr val="bg1"/>
                </a:solidFill>
              </a:rPr>
              <a:t> de </a:t>
            </a:r>
            <a:r>
              <a:rPr lang="en-GB" sz="3200" b="1" dirty="0" err="1" smtClean="0">
                <a:solidFill>
                  <a:schemeClr val="bg1"/>
                </a:solidFill>
              </a:rPr>
              <a:t>paseo</a:t>
            </a:r>
            <a:endParaRPr lang="fr-FR" sz="3200" b="1" dirty="0">
              <a:solidFill>
                <a:schemeClr val="bg1"/>
              </a:solidFill>
            </a:endParaRPr>
          </a:p>
        </p:txBody>
      </p:sp>
      <p:sp>
        <p:nvSpPr>
          <p:cNvPr id="7" name="TextBox 6"/>
          <p:cNvSpPr txBox="1"/>
          <p:nvPr/>
        </p:nvSpPr>
        <p:spPr>
          <a:xfrm>
            <a:off x="4499992" y="4237926"/>
            <a:ext cx="4419600" cy="584775"/>
          </a:xfrm>
          <a:prstGeom prst="rect">
            <a:avLst/>
          </a:prstGeom>
          <a:solidFill>
            <a:schemeClr val="tx1"/>
          </a:solidFill>
        </p:spPr>
        <p:txBody>
          <a:bodyPr wrap="square" rtlCol="0">
            <a:spAutoFit/>
          </a:bodyPr>
          <a:lstStyle/>
          <a:p>
            <a:r>
              <a:rPr lang="en-GB" sz="3200" b="1" dirty="0" err="1" smtClean="0">
                <a:solidFill>
                  <a:schemeClr val="bg1"/>
                </a:solidFill>
              </a:rPr>
              <a:t>Fueron</a:t>
            </a:r>
            <a:r>
              <a:rPr lang="en-GB" sz="3200" b="1" dirty="0" smtClean="0">
                <a:solidFill>
                  <a:schemeClr val="bg1"/>
                </a:solidFill>
              </a:rPr>
              <a:t> de </a:t>
            </a:r>
            <a:r>
              <a:rPr lang="en-GB" sz="3200" b="1" dirty="0" err="1" smtClean="0">
                <a:solidFill>
                  <a:schemeClr val="bg1"/>
                </a:solidFill>
              </a:rPr>
              <a:t>compras</a:t>
            </a:r>
            <a:endParaRPr lang="fr-FR" sz="3200" b="1" dirty="0">
              <a:solidFill>
                <a:schemeClr val="bg1"/>
              </a:solidFill>
            </a:endParaRPr>
          </a:p>
        </p:txBody>
      </p:sp>
      <p:sp>
        <p:nvSpPr>
          <p:cNvPr id="8" name="TextBox 7"/>
          <p:cNvSpPr txBox="1"/>
          <p:nvPr/>
        </p:nvSpPr>
        <p:spPr>
          <a:xfrm>
            <a:off x="1" y="5808166"/>
            <a:ext cx="4531942" cy="1077218"/>
          </a:xfrm>
          <a:prstGeom prst="rect">
            <a:avLst/>
          </a:prstGeom>
          <a:solidFill>
            <a:schemeClr val="tx1"/>
          </a:solidFill>
        </p:spPr>
        <p:txBody>
          <a:bodyPr wrap="square" rtlCol="0">
            <a:spAutoFit/>
          </a:bodyPr>
          <a:lstStyle/>
          <a:p>
            <a:r>
              <a:rPr lang="en-GB" sz="3200" b="1" dirty="0" err="1" smtClean="0">
                <a:solidFill>
                  <a:schemeClr val="bg1"/>
                </a:solidFill>
              </a:rPr>
              <a:t>Fueron</a:t>
            </a:r>
            <a:r>
              <a:rPr lang="en-GB" sz="3200" b="1" dirty="0" smtClean="0">
                <a:solidFill>
                  <a:schemeClr val="bg1"/>
                </a:solidFill>
              </a:rPr>
              <a:t> a la playa </a:t>
            </a:r>
            <a:r>
              <a:rPr lang="en-GB" sz="3200" b="1" dirty="0" err="1" smtClean="0">
                <a:solidFill>
                  <a:schemeClr val="bg1"/>
                </a:solidFill>
              </a:rPr>
              <a:t>para</a:t>
            </a:r>
            <a:r>
              <a:rPr lang="en-GB" sz="3200" b="1" dirty="0" smtClean="0">
                <a:solidFill>
                  <a:schemeClr val="bg1"/>
                </a:solidFill>
              </a:rPr>
              <a:t> </a:t>
            </a:r>
            <a:r>
              <a:rPr lang="en-GB" sz="3200" b="1" dirty="0" err="1" smtClean="0">
                <a:solidFill>
                  <a:schemeClr val="bg1"/>
                </a:solidFill>
              </a:rPr>
              <a:t>descansar</a:t>
            </a:r>
            <a:r>
              <a:rPr lang="en-GB" sz="3200" b="1" dirty="0" smtClean="0">
                <a:solidFill>
                  <a:schemeClr val="bg1"/>
                </a:solidFill>
              </a:rPr>
              <a:t> y </a:t>
            </a:r>
            <a:r>
              <a:rPr lang="en-GB" sz="3200" b="1" dirty="0" err="1" smtClean="0">
                <a:solidFill>
                  <a:schemeClr val="bg1"/>
                </a:solidFill>
              </a:rPr>
              <a:t>tomar</a:t>
            </a:r>
            <a:r>
              <a:rPr lang="en-GB" sz="3200" b="1" dirty="0" smtClean="0">
                <a:solidFill>
                  <a:schemeClr val="bg1"/>
                </a:solidFill>
              </a:rPr>
              <a:t> el sol</a:t>
            </a:r>
            <a:endParaRPr lang="fr-FR" sz="3200" b="1" dirty="0">
              <a:solidFill>
                <a:schemeClr val="bg1"/>
              </a:solidFill>
            </a:endParaRPr>
          </a:p>
        </p:txBody>
      </p:sp>
    </p:spTree>
    <p:extLst>
      <p:ext uri="{BB962C8B-B14F-4D97-AF65-F5344CB8AC3E}">
        <p14:creationId xmlns:p14="http://schemas.microsoft.com/office/powerpoint/2010/main" val="26162935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4752528" cy="2695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9512" y="1844824"/>
            <a:ext cx="4752528" cy="1569660"/>
          </a:xfrm>
          <a:prstGeom prst="rect">
            <a:avLst/>
          </a:prstGeom>
          <a:solidFill>
            <a:srgbClr val="0070C0"/>
          </a:solidFill>
        </p:spPr>
        <p:txBody>
          <a:bodyPr wrap="square" rtlCol="0">
            <a:spAutoFit/>
          </a:bodyPr>
          <a:lstStyle/>
          <a:p>
            <a:r>
              <a:rPr lang="es-ES" sz="2400" b="1" dirty="0" err="1" smtClean="0">
                <a:solidFill>
                  <a:schemeClr val="bg1"/>
                </a:solidFill>
              </a:rPr>
              <a:t>Messi</a:t>
            </a:r>
            <a:r>
              <a:rPr lang="es-ES" sz="2400" b="1" dirty="0" smtClean="0">
                <a:solidFill>
                  <a:schemeClr val="bg1"/>
                </a:solidFill>
              </a:rPr>
              <a:t> recarga las pilas</a:t>
            </a:r>
          </a:p>
          <a:p>
            <a:r>
              <a:rPr lang="es-ES" sz="2400" dirty="0" err="1" smtClean="0">
                <a:solidFill>
                  <a:schemeClr val="bg1"/>
                </a:solidFill>
              </a:rPr>
              <a:t>Messi</a:t>
            </a:r>
            <a:r>
              <a:rPr lang="es-ES" sz="2400" dirty="0" smtClean="0">
                <a:solidFill>
                  <a:schemeClr val="bg1"/>
                </a:solidFill>
              </a:rPr>
              <a:t> dedica tiempo a su familia. Descansa en la playa con su novia / pareja </a:t>
            </a:r>
            <a:r>
              <a:rPr lang="es-ES" sz="2400" dirty="0" err="1" smtClean="0">
                <a:solidFill>
                  <a:schemeClr val="bg1"/>
                </a:solidFill>
              </a:rPr>
              <a:t>Antonella</a:t>
            </a:r>
            <a:r>
              <a:rPr lang="es-ES" sz="2400" dirty="0" smtClean="0">
                <a:solidFill>
                  <a:schemeClr val="bg1"/>
                </a:solidFill>
              </a:rPr>
              <a:t>.  </a:t>
            </a:r>
          </a:p>
        </p:txBody>
      </p:sp>
      <p:sp>
        <p:nvSpPr>
          <p:cNvPr id="4" name="Rectangle 3"/>
          <p:cNvSpPr/>
          <p:nvPr/>
        </p:nvSpPr>
        <p:spPr>
          <a:xfrm>
            <a:off x="5148064" y="252589"/>
            <a:ext cx="3024336" cy="1569660"/>
          </a:xfrm>
          <a:prstGeom prst="rect">
            <a:avLst/>
          </a:prstGeom>
        </p:spPr>
        <p:txBody>
          <a:bodyPr wrap="square">
            <a:spAutoFit/>
          </a:bodyPr>
          <a:lstStyle/>
          <a:p>
            <a:r>
              <a:rPr lang="en-GB" sz="2400" b="1" dirty="0" smtClean="0"/>
              <a:t>Mayo 2012: </a:t>
            </a:r>
            <a:r>
              <a:rPr lang="en-GB" sz="2400" dirty="0" err="1" smtClean="0"/>
              <a:t>Fue</a:t>
            </a:r>
            <a:r>
              <a:rPr lang="en-GB" sz="2400" dirty="0" smtClean="0"/>
              <a:t> de </a:t>
            </a:r>
            <a:r>
              <a:rPr lang="en-GB" sz="2400" dirty="0" err="1" smtClean="0"/>
              <a:t>vacaciones</a:t>
            </a:r>
            <a:r>
              <a:rPr lang="en-GB" sz="2400" dirty="0" smtClean="0"/>
              <a:t> con </a:t>
            </a:r>
            <a:r>
              <a:rPr lang="en-GB" sz="2400" dirty="0" err="1" smtClean="0"/>
              <a:t>su</a:t>
            </a:r>
            <a:r>
              <a:rPr lang="en-GB" sz="2400" dirty="0" smtClean="0"/>
              <a:t> </a:t>
            </a:r>
            <a:r>
              <a:rPr lang="en-GB" sz="2400" dirty="0" err="1" smtClean="0"/>
              <a:t>pareja</a:t>
            </a:r>
            <a:r>
              <a:rPr lang="en-GB" sz="2400" dirty="0" smtClean="0"/>
              <a:t> </a:t>
            </a:r>
            <a:r>
              <a:rPr lang="en-GB" sz="2400" dirty="0" err="1" smtClean="0"/>
              <a:t>Antonella</a:t>
            </a:r>
            <a:r>
              <a:rPr lang="en-GB" sz="2400" dirty="0" smtClean="0"/>
              <a:t> </a:t>
            </a:r>
            <a:r>
              <a:rPr lang="en-GB" sz="2400" dirty="0" err="1" smtClean="0"/>
              <a:t>Roccuzzo</a:t>
            </a:r>
            <a:r>
              <a:rPr lang="en-GB" sz="2400" dirty="0" smtClean="0"/>
              <a:t> a Ibiza.</a:t>
            </a:r>
            <a:endParaRPr lang="fr-FR" sz="2400" dirty="0"/>
          </a:p>
        </p:txBody>
      </p:sp>
      <p:sp>
        <p:nvSpPr>
          <p:cNvPr id="3" name="Rectangle 2"/>
          <p:cNvSpPr/>
          <p:nvPr/>
        </p:nvSpPr>
        <p:spPr>
          <a:xfrm>
            <a:off x="269776" y="4346020"/>
            <a:ext cx="4572000" cy="1938992"/>
          </a:xfrm>
          <a:prstGeom prst="rect">
            <a:avLst/>
          </a:prstGeom>
          <a:ln>
            <a:solidFill>
              <a:schemeClr val="tx1"/>
            </a:solidFill>
          </a:ln>
        </p:spPr>
        <p:txBody>
          <a:bodyPr>
            <a:spAutoFit/>
          </a:bodyPr>
          <a:lstStyle/>
          <a:p>
            <a:r>
              <a:rPr lang="es-ES" sz="2000" dirty="0" smtClean="0"/>
              <a:t>El mejor futbolista mundial Lionel </a:t>
            </a:r>
            <a:r>
              <a:rPr lang="es-ES" sz="2000" dirty="0" err="1" smtClean="0"/>
              <a:t>Messi</a:t>
            </a:r>
            <a:r>
              <a:rPr lang="es-ES" sz="2000" dirty="0" smtClean="0"/>
              <a:t> ya disfruta de sus vacaciones en Rosario. El martes por  la noche fue al bar Rock and </a:t>
            </a:r>
            <a:r>
              <a:rPr lang="es-ES" sz="2000" dirty="0" err="1" smtClean="0"/>
              <a:t>Feller’s</a:t>
            </a:r>
            <a:r>
              <a:rPr lang="es-ES" sz="2000" dirty="0" smtClean="0"/>
              <a:t>.  En esta oportunidad no fue con su novia, </a:t>
            </a:r>
            <a:r>
              <a:rPr lang="es-ES" sz="2000" dirty="0" err="1" smtClean="0"/>
              <a:t>Antonella</a:t>
            </a:r>
            <a:r>
              <a:rPr lang="es-ES" sz="2000" dirty="0" smtClean="0"/>
              <a:t> </a:t>
            </a:r>
            <a:r>
              <a:rPr lang="es-ES" sz="2000" dirty="0" err="1" smtClean="0"/>
              <a:t>Roccuzzo</a:t>
            </a:r>
            <a:r>
              <a:rPr lang="es-ES" sz="2000" dirty="0" smtClean="0"/>
              <a:t>, sino fue de copas con dos amigos.  </a:t>
            </a:r>
          </a:p>
        </p:txBody>
      </p:sp>
      <p:pic>
        <p:nvPicPr>
          <p:cNvPr id="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5845" t="20621" r="25845" b="20141"/>
          <a:stretch/>
        </p:blipFill>
        <p:spPr bwMode="auto">
          <a:xfrm>
            <a:off x="4940973" y="1964658"/>
            <a:ext cx="2871387" cy="2640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940972" y="3803556"/>
            <a:ext cx="2871387" cy="1569660"/>
          </a:xfrm>
          <a:prstGeom prst="rect">
            <a:avLst/>
          </a:prstGeom>
          <a:noFill/>
        </p:spPr>
        <p:txBody>
          <a:bodyPr wrap="square" rtlCol="0">
            <a:spAutoFit/>
          </a:bodyPr>
          <a:lstStyle/>
          <a:p>
            <a:r>
              <a:rPr lang="en-GB" sz="2400" b="1" dirty="0" smtClean="0">
                <a:solidFill>
                  <a:schemeClr val="bg1"/>
                </a:solidFill>
              </a:rPr>
              <a:t>Leo con </a:t>
            </a:r>
            <a:r>
              <a:rPr lang="en-GB" sz="2400" b="1" dirty="0" err="1" smtClean="0">
                <a:solidFill>
                  <a:schemeClr val="bg1"/>
                </a:solidFill>
              </a:rPr>
              <a:t>su</a:t>
            </a:r>
            <a:r>
              <a:rPr lang="en-GB" sz="2400" b="1" dirty="0" smtClean="0">
                <a:solidFill>
                  <a:schemeClr val="bg1"/>
                </a:solidFill>
              </a:rPr>
              <a:t> </a:t>
            </a:r>
            <a:r>
              <a:rPr lang="en-GB" sz="2400" b="1" dirty="0" err="1" smtClean="0">
                <a:solidFill>
                  <a:schemeClr val="bg1"/>
                </a:solidFill>
              </a:rPr>
              <a:t>pareja</a:t>
            </a:r>
            <a:r>
              <a:rPr lang="en-GB" sz="2400" b="1" dirty="0" smtClean="0">
                <a:solidFill>
                  <a:schemeClr val="bg1"/>
                </a:solidFill>
              </a:rPr>
              <a:t> </a:t>
            </a:r>
            <a:r>
              <a:rPr lang="en-GB" sz="2400" b="1" dirty="0" err="1" smtClean="0">
                <a:solidFill>
                  <a:schemeClr val="bg1"/>
                </a:solidFill>
              </a:rPr>
              <a:t>Antonella</a:t>
            </a:r>
            <a:r>
              <a:rPr lang="en-GB" sz="2400" b="1" dirty="0" smtClean="0">
                <a:solidFill>
                  <a:schemeClr val="bg1"/>
                </a:solidFill>
              </a:rPr>
              <a:t> </a:t>
            </a:r>
            <a:r>
              <a:rPr lang="en-GB" sz="2400" b="1" dirty="0" err="1" smtClean="0">
                <a:solidFill>
                  <a:schemeClr val="bg1"/>
                </a:solidFill>
              </a:rPr>
              <a:t>Roccuzzo</a:t>
            </a:r>
            <a:endParaRPr lang="en-GB" sz="2400" b="1" dirty="0" smtClean="0">
              <a:solidFill>
                <a:schemeClr val="bg1"/>
              </a:solidFill>
            </a:endParaRPr>
          </a:p>
          <a:p>
            <a:r>
              <a:rPr lang="en-GB" sz="2400" b="1" dirty="0" smtClean="0"/>
              <a:t>en Rosario, Argentina.</a:t>
            </a:r>
            <a:endParaRPr lang="fr-FR" sz="2400" b="1" dirty="0"/>
          </a:p>
        </p:txBody>
      </p:sp>
      <p:sp>
        <p:nvSpPr>
          <p:cNvPr id="10" name="Rectangle 9"/>
          <p:cNvSpPr/>
          <p:nvPr/>
        </p:nvSpPr>
        <p:spPr>
          <a:xfrm>
            <a:off x="331294" y="3521977"/>
            <a:ext cx="4680520" cy="707886"/>
          </a:xfrm>
          <a:prstGeom prst="rect">
            <a:avLst/>
          </a:prstGeom>
        </p:spPr>
        <p:txBody>
          <a:bodyPr wrap="square">
            <a:spAutoFit/>
          </a:bodyPr>
          <a:lstStyle/>
          <a:p>
            <a:r>
              <a:rPr lang="en-GB" sz="2000" b="1" dirty="0" err="1" smtClean="0"/>
              <a:t>Junio</a:t>
            </a:r>
            <a:r>
              <a:rPr lang="en-GB" sz="2000" b="1" dirty="0" smtClean="0"/>
              <a:t> 2012:  </a:t>
            </a:r>
            <a:r>
              <a:rPr lang="en-GB" sz="2000" dirty="0" err="1" smtClean="0"/>
              <a:t>Messi</a:t>
            </a:r>
            <a:r>
              <a:rPr lang="en-GB" sz="2000" dirty="0" smtClean="0"/>
              <a:t> </a:t>
            </a:r>
            <a:r>
              <a:rPr lang="en-GB" sz="2000" dirty="0" err="1" smtClean="0"/>
              <a:t>está</a:t>
            </a:r>
            <a:r>
              <a:rPr lang="en-GB" sz="2000" dirty="0" smtClean="0"/>
              <a:t> de </a:t>
            </a:r>
            <a:r>
              <a:rPr lang="en-GB" sz="2000" dirty="0" err="1" smtClean="0"/>
              <a:t>vacaciones</a:t>
            </a:r>
            <a:r>
              <a:rPr lang="en-GB" sz="2000" dirty="0" smtClean="0"/>
              <a:t> en Rosario, </a:t>
            </a:r>
            <a:r>
              <a:rPr lang="en-GB" sz="2000" dirty="0" err="1" smtClean="0"/>
              <a:t>su</a:t>
            </a:r>
            <a:r>
              <a:rPr lang="en-GB" sz="2000" dirty="0" smtClean="0"/>
              <a:t> ciudad natal.</a:t>
            </a:r>
            <a:endParaRPr lang="fr-FR" sz="2000" dirty="0"/>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4295" y="3624252"/>
            <a:ext cx="1489705" cy="3233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p:cNvCxnSpPr/>
          <p:nvPr/>
        </p:nvCxnSpPr>
        <p:spPr>
          <a:xfrm>
            <a:off x="6516216" y="4797152"/>
            <a:ext cx="1800200"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46170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908720"/>
            <a:ext cx="3960440" cy="5693866"/>
          </a:xfrm>
          <a:prstGeom prst="rect">
            <a:avLst/>
          </a:prstGeom>
        </p:spPr>
        <p:txBody>
          <a:bodyPr wrap="square">
            <a:spAutoFit/>
          </a:bodyPr>
          <a:lstStyle/>
          <a:p>
            <a:r>
              <a:rPr lang="es-ES" sz="2800" b="1" u="sng" dirty="0" smtClean="0"/>
              <a:t>Será</a:t>
            </a:r>
            <a:r>
              <a:rPr lang="es-ES" sz="2800" b="1" dirty="0" smtClean="0"/>
              <a:t> papá en octubre.</a:t>
            </a:r>
          </a:p>
          <a:p>
            <a:r>
              <a:rPr lang="es-ES" sz="2800" dirty="0" smtClean="0"/>
              <a:t>2012 es un gran año para </a:t>
            </a:r>
            <a:r>
              <a:rPr lang="es-ES" sz="2800" dirty="0" err="1" smtClean="0"/>
              <a:t>Messi</a:t>
            </a:r>
            <a:r>
              <a:rPr lang="es-ES" sz="2800" dirty="0" smtClean="0"/>
              <a:t> y </a:t>
            </a:r>
            <a:r>
              <a:rPr lang="es-ES" sz="2800" b="1" u="sng" dirty="0" smtClean="0"/>
              <a:t>será</a:t>
            </a:r>
            <a:r>
              <a:rPr lang="es-ES" sz="2800" dirty="0" smtClean="0"/>
              <a:t> aún mejor. Su pareja de siempre, </a:t>
            </a:r>
            <a:r>
              <a:rPr lang="es-ES" sz="2800" dirty="0" err="1" smtClean="0"/>
              <a:t>Antonella</a:t>
            </a:r>
            <a:r>
              <a:rPr lang="es-ES" sz="2800" dirty="0" smtClean="0"/>
              <a:t> </a:t>
            </a:r>
            <a:r>
              <a:rPr lang="es-ES" sz="2800" dirty="0" err="1" smtClean="0"/>
              <a:t>Roccuzzo</a:t>
            </a:r>
            <a:r>
              <a:rPr lang="es-ES" sz="2800" dirty="0" smtClean="0"/>
              <a:t>, lo </a:t>
            </a:r>
            <a:r>
              <a:rPr lang="es-ES" sz="2800" b="1" u="sng" dirty="0" smtClean="0"/>
              <a:t>hará</a:t>
            </a:r>
            <a:r>
              <a:rPr lang="es-ES" sz="2800" dirty="0" smtClean="0"/>
              <a:t> padre a finales del mes de octubre. Todavía no sabemos si </a:t>
            </a:r>
            <a:r>
              <a:rPr lang="es-ES" sz="2800" b="1" u="sng" dirty="0" smtClean="0"/>
              <a:t>tendrá</a:t>
            </a:r>
            <a:r>
              <a:rPr lang="es-ES" sz="2800" dirty="0" smtClean="0"/>
              <a:t> un niño o una niña pero lo que es cierto es que </a:t>
            </a:r>
            <a:r>
              <a:rPr lang="es-ES" sz="2800" b="1" u="sng" dirty="0" smtClean="0"/>
              <a:t>será</a:t>
            </a:r>
            <a:r>
              <a:rPr lang="es-ES" sz="2800" dirty="0" smtClean="0"/>
              <a:t> </a:t>
            </a:r>
            <a:r>
              <a:rPr lang="es-ES" sz="2800" dirty="0" smtClean="0">
                <a:cs typeface="Calibri"/>
              </a:rPr>
              <a:t>¡</a:t>
            </a:r>
            <a:r>
              <a:rPr lang="es-ES" sz="2800" dirty="0" smtClean="0"/>
              <a:t>Un nuevo reto para el mejor futbolista del mundo! </a:t>
            </a:r>
            <a:endParaRPr lang="es-ES" sz="28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1844824"/>
            <a:ext cx="4476750" cy="273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1520" y="188640"/>
            <a:ext cx="8640960" cy="707886"/>
          </a:xfrm>
          <a:prstGeom prst="rect">
            <a:avLst/>
          </a:prstGeom>
          <a:solidFill>
            <a:schemeClr val="tx1"/>
          </a:solidFill>
        </p:spPr>
        <p:txBody>
          <a:bodyPr wrap="square" rtlCol="0">
            <a:spAutoFit/>
          </a:bodyPr>
          <a:lstStyle/>
          <a:p>
            <a:r>
              <a:rPr lang="en-GB" sz="4000" b="1" dirty="0" err="1" smtClean="0">
                <a:solidFill>
                  <a:schemeClr val="bg1"/>
                </a:solidFill>
              </a:rPr>
              <a:t>Octubre</a:t>
            </a:r>
            <a:r>
              <a:rPr lang="en-GB" sz="4000" b="1" dirty="0" smtClean="0">
                <a:solidFill>
                  <a:schemeClr val="bg1"/>
                </a:solidFill>
              </a:rPr>
              <a:t> 2012</a:t>
            </a:r>
            <a:endParaRPr lang="fr-FR" sz="4000" b="1" dirty="0">
              <a:solidFill>
                <a:schemeClr val="bg1"/>
              </a:solidFill>
            </a:endParaRPr>
          </a:p>
        </p:txBody>
      </p:sp>
    </p:spTree>
    <p:extLst>
      <p:ext uri="{BB962C8B-B14F-4D97-AF65-F5344CB8AC3E}">
        <p14:creationId xmlns:p14="http://schemas.microsoft.com/office/powerpoint/2010/main" val="10512722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39290117"/>
              </p:ext>
            </p:extLst>
          </p:nvPr>
        </p:nvGraphicFramePr>
        <p:xfrm>
          <a:off x="179512" y="171451"/>
          <a:ext cx="8856984" cy="6401224"/>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r>
                        <a:rPr lang="en-GB" sz="4400" b="1" kern="1200" dirty="0" smtClean="0">
                          <a:solidFill>
                            <a:schemeClr val="tx1"/>
                          </a:solidFill>
                          <a:effectLst/>
                          <a:latin typeface="+mn-lt"/>
                          <a:ea typeface="+mn-ea"/>
                          <a:cs typeface="+mn-cs"/>
                        </a:rPr>
                        <a:t>Listening</a:t>
                      </a:r>
                      <a:endParaRPr lang="en-GB" sz="5400" b="1" dirty="0">
                        <a:solidFill>
                          <a:schemeClr val="tx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005F"/>
                    </a:solidFill>
                  </a:tcPr>
                </a:tc>
              </a:tr>
              <a:tr h="4642827">
                <a:tc>
                  <a:txBody>
                    <a:bodyPr/>
                    <a:lstStyle/>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dirty="0" smtClean="0"/>
                        <a:t>Causes most</a:t>
                      </a:r>
                      <a:r>
                        <a:rPr lang="en-US" sz="2800" baseline="0" dirty="0" smtClean="0"/>
                        <a:t> anxiety</a:t>
                      </a:r>
                      <a:endParaRPr lang="en-US" sz="2800" dirty="0" smtClean="0"/>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dirty="0" smtClean="0"/>
                        <a:t>Always feels like a test</a:t>
                      </a:r>
                      <a:endParaRPr lang="en-US" sz="2800" baseline="0" dirty="0" smtClean="0"/>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baseline="0" dirty="0" smtClean="0"/>
                        <a:t>Most challenging for lower ability</a:t>
                      </a:r>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baseline="0" dirty="0" smtClean="0"/>
                        <a:t>But…certain top set students also fear it</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2800" dirty="0" smtClean="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5468069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188640"/>
            <a:ext cx="8640960" cy="707886"/>
          </a:xfrm>
          <a:prstGeom prst="rect">
            <a:avLst/>
          </a:prstGeom>
          <a:solidFill>
            <a:schemeClr val="tx1"/>
          </a:solidFill>
        </p:spPr>
        <p:txBody>
          <a:bodyPr wrap="square" rtlCol="0">
            <a:spAutoFit/>
          </a:bodyPr>
          <a:lstStyle/>
          <a:p>
            <a:r>
              <a:rPr lang="en-GB" sz="4000" b="1" smtClean="0">
                <a:solidFill>
                  <a:schemeClr val="bg1"/>
                </a:solidFill>
              </a:rPr>
              <a:t>Imagínate</a:t>
            </a:r>
            <a:r>
              <a:rPr lang="en-GB" sz="4000" b="1" dirty="0" smtClean="0">
                <a:solidFill>
                  <a:schemeClr val="bg1"/>
                </a:solidFill>
              </a:rPr>
              <a:t> </a:t>
            </a:r>
            <a:r>
              <a:rPr lang="en-GB" sz="4000" b="1" dirty="0" err="1" smtClean="0">
                <a:solidFill>
                  <a:schemeClr val="bg1"/>
                </a:solidFill>
              </a:rPr>
              <a:t>que</a:t>
            </a:r>
            <a:r>
              <a:rPr lang="en-GB" sz="4000" b="1" dirty="0" smtClean="0">
                <a:solidFill>
                  <a:schemeClr val="bg1"/>
                </a:solidFill>
              </a:rPr>
              <a:t> </a:t>
            </a:r>
            <a:r>
              <a:rPr lang="en-GB" sz="4000" b="1" dirty="0" err="1" smtClean="0">
                <a:solidFill>
                  <a:schemeClr val="bg1"/>
                </a:solidFill>
              </a:rPr>
              <a:t>eres</a:t>
            </a:r>
            <a:r>
              <a:rPr lang="en-GB" sz="4000" b="1" dirty="0" smtClean="0">
                <a:solidFill>
                  <a:schemeClr val="bg1"/>
                </a:solidFill>
              </a:rPr>
              <a:t> </a:t>
            </a:r>
            <a:r>
              <a:rPr lang="en-GB" sz="4000" b="1" dirty="0" err="1" smtClean="0">
                <a:solidFill>
                  <a:schemeClr val="bg1"/>
                </a:solidFill>
              </a:rPr>
              <a:t>Messi</a:t>
            </a:r>
            <a:r>
              <a:rPr lang="en-GB" sz="4000" b="1" dirty="0" smtClean="0">
                <a:solidFill>
                  <a:schemeClr val="bg1"/>
                </a:solidFill>
              </a:rPr>
              <a:t> o </a:t>
            </a:r>
            <a:r>
              <a:rPr lang="en-GB" sz="4000" b="1" dirty="0" err="1" smtClean="0">
                <a:solidFill>
                  <a:schemeClr val="bg1"/>
                </a:solidFill>
              </a:rPr>
              <a:t>Antonella</a:t>
            </a:r>
            <a:endParaRPr lang="fr-FR" sz="4000" b="1" dirty="0">
              <a:solidFill>
                <a:schemeClr val="bg1"/>
              </a:solidFill>
            </a:endParaRPr>
          </a:p>
        </p:txBody>
      </p:sp>
      <p:sp>
        <p:nvSpPr>
          <p:cNvPr id="3" name="Rectangle 2"/>
          <p:cNvSpPr/>
          <p:nvPr/>
        </p:nvSpPr>
        <p:spPr>
          <a:xfrm>
            <a:off x="56860" y="1052736"/>
            <a:ext cx="5307228" cy="5262979"/>
          </a:xfrm>
          <a:prstGeom prst="rect">
            <a:avLst/>
          </a:prstGeom>
        </p:spPr>
        <p:txBody>
          <a:bodyPr wrap="square">
            <a:spAutoFit/>
          </a:bodyPr>
          <a:lstStyle/>
          <a:p>
            <a:r>
              <a:rPr lang="es-ES_tradnl" sz="2400" b="1" dirty="0">
                <a:solidFill>
                  <a:prstClr val="black"/>
                </a:solidFill>
              </a:rPr>
              <a:t>De vacaciones</a:t>
            </a:r>
            <a:r>
              <a:rPr lang="es-ES_tradnl" sz="2400" dirty="0">
                <a:solidFill>
                  <a:prstClr val="black"/>
                </a:solidFill>
              </a:rPr>
              <a:t/>
            </a:r>
            <a:br>
              <a:rPr lang="es-ES_tradnl" sz="2400" dirty="0">
                <a:solidFill>
                  <a:prstClr val="black"/>
                </a:solidFill>
              </a:rPr>
            </a:br>
            <a:r>
              <a:rPr lang="es-ES_tradnl" sz="2400" b="1" dirty="0">
                <a:solidFill>
                  <a:prstClr val="black"/>
                </a:solidFill>
              </a:rPr>
              <a:t>1 </a:t>
            </a:r>
            <a:r>
              <a:rPr lang="es-ES_tradnl" sz="2400" dirty="0">
                <a:solidFill>
                  <a:prstClr val="black"/>
                </a:solidFill>
              </a:rPr>
              <a:t> ¿Qué es lo más importante para </a:t>
            </a:r>
            <a:r>
              <a:rPr lang="es-ES_tradnl" sz="2400" dirty="0" err="1">
                <a:solidFill>
                  <a:prstClr val="black"/>
                </a:solidFill>
              </a:rPr>
              <a:t>tí</a:t>
            </a:r>
            <a:r>
              <a:rPr lang="es-ES_tradnl" sz="2400" dirty="0">
                <a:solidFill>
                  <a:prstClr val="black"/>
                </a:solidFill>
              </a:rPr>
              <a:t>?</a:t>
            </a:r>
            <a:br>
              <a:rPr lang="es-ES_tradnl" sz="2400" dirty="0">
                <a:solidFill>
                  <a:prstClr val="black"/>
                </a:solidFill>
              </a:rPr>
            </a:br>
            <a:r>
              <a:rPr lang="es-ES_tradnl" sz="2400" b="1" dirty="0">
                <a:solidFill>
                  <a:prstClr val="black"/>
                </a:solidFill>
              </a:rPr>
              <a:t>2</a:t>
            </a:r>
            <a:r>
              <a:rPr lang="es-ES_tradnl" sz="2400" dirty="0">
                <a:solidFill>
                  <a:prstClr val="black"/>
                </a:solidFill>
              </a:rPr>
              <a:t>  ¿Adónde vas de vacaciones normalmente?  </a:t>
            </a:r>
            <a:br>
              <a:rPr lang="es-ES_tradnl" sz="2400" dirty="0">
                <a:solidFill>
                  <a:prstClr val="black"/>
                </a:solidFill>
              </a:rPr>
            </a:br>
            <a:r>
              <a:rPr lang="es-ES_tradnl" sz="2400" b="1" dirty="0">
                <a:solidFill>
                  <a:prstClr val="black"/>
                </a:solidFill>
              </a:rPr>
              <a:t>3 </a:t>
            </a:r>
            <a:r>
              <a:rPr lang="es-ES_tradnl" sz="2400" dirty="0">
                <a:solidFill>
                  <a:prstClr val="black"/>
                </a:solidFill>
              </a:rPr>
              <a:t> ¿Con quién vas de vacaciones normalmente?</a:t>
            </a:r>
            <a:br>
              <a:rPr lang="es-ES_tradnl" sz="2400" dirty="0">
                <a:solidFill>
                  <a:prstClr val="black"/>
                </a:solidFill>
              </a:rPr>
            </a:br>
            <a:r>
              <a:rPr lang="es-ES_tradnl" sz="2400" b="1" dirty="0">
                <a:solidFill>
                  <a:prstClr val="black"/>
                </a:solidFill>
              </a:rPr>
              <a:t>4 </a:t>
            </a:r>
            <a:r>
              <a:rPr lang="es-ES_tradnl" sz="2400" dirty="0">
                <a:solidFill>
                  <a:prstClr val="black"/>
                </a:solidFill>
              </a:rPr>
              <a:t> ¿Qué te gusta hacer de vacaciones? </a:t>
            </a:r>
            <a:br>
              <a:rPr lang="es-ES_tradnl" sz="2400" dirty="0">
                <a:solidFill>
                  <a:prstClr val="black"/>
                </a:solidFill>
              </a:rPr>
            </a:br>
            <a:r>
              <a:rPr lang="es-ES_tradnl" sz="2400" b="1" dirty="0">
                <a:solidFill>
                  <a:prstClr val="black"/>
                </a:solidFill>
              </a:rPr>
              <a:t>5</a:t>
            </a:r>
            <a:r>
              <a:rPr lang="es-ES_tradnl" sz="2400" dirty="0">
                <a:solidFill>
                  <a:prstClr val="black"/>
                </a:solidFill>
              </a:rPr>
              <a:t>  ¿Prefieres las vacaciones de invierno o las vacaciones de verano? ¿Por qué?</a:t>
            </a:r>
            <a:endParaRPr lang="en-GB" sz="2400" dirty="0">
              <a:solidFill>
                <a:prstClr val="black"/>
              </a:solidFill>
            </a:endParaRPr>
          </a:p>
          <a:p>
            <a:r>
              <a:rPr lang="es-ES_tradnl" sz="2400" b="1" dirty="0">
                <a:solidFill>
                  <a:prstClr val="black"/>
                </a:solidFill>
              </a:rPr>
              <a:t>6</a:t>
            </a:r>
            <a:r>
              <a:rPr lang="es-ES_tradnl" sz="2400" dirty="0">
                <a:solidFill>
                  <a:prstClr val="black"/>
                </a:solidFill>
              </a:rPr>
              <a:t>  ¿Adónde quieres ir de vacaciones el año que viene?</a:t>
            </a:r>
            <a:br>
              <a:rPr lang="es-ES_tradnl" sz="2400" dirty="0">
                <a:solidFill>
                  <a:prstClr val="black"/>
                </a:solidFill>
              </a:rPr>
            </a:br>
            <a:r>
              <a:rPr lang="es-ES_tradnl" sz="2400" b="1" dirty="0">
                <a:solidFill>
                  <a:prstClr val="black"/>
                </a:solidFill>
              </a:rPr>
              <a:t>7</a:t>
            </a:r>
            <a:r>
              <a:rPr lang="es-ES_tradnl" sz="2400" dirty="0">
                <a:solidFill>
                  <a:prstClr val="black"/>
                </a:solidFill>
              </a:rPr>
              <a:t>  ¿Te gusta ir a la playa? Por qué?</a:t>
            </a:r>
            <a:br>
              <a:rPr lang="es-ES_tradnl" sz="2400" dirty="0">
                <a:solidFill>
                  <a:prstClr val="black"/>
                </a:solidFill>
              </a:rPr>
            </a:br>
            <a:r>
              <a:rPr lang="es-ES_tradnl" sz="2400" b="1" dirty="0">
                <a:solidFill>
                  <a:prstClr val="black"/>
                </a:solidFill>
              </a:rPr>
              <a:t>8</a:t>
            </a:r>
            <a:r>
              <a:rPr lang="es-ES_tradnl" sz="2400" dirty="0">
                <a:solidFill>
                  <a:prstClr val="black"/>
                </a:solidFill>
              </a:rPr>
              <a:t>  </a:t>
            </a:r>
            <a:r>
              <a:rPr lang="es-ES_tradnl" sz="2400" dirty="0" smtClean="0">
                <a:solidFill>
                  <a:prstClr val="black"/>
                </a:solidFill>
              </a:rPr>
              <a:t>¿Adónde fuiste de vacaciones el año pasado?</a:t>
            </a:r>
            <a:endParaRPr lang="en-GB" sz="2400" dirty="0">
              <a:solidFill>
                <a:prstClr val="black"/>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1196752"/>
            <a:ext cx="2381251" cy="167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295" y="4566612"/>
            <a:ext cx="3422689" cy="209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546601" y="2996952"/>
            <a:ext cx="3456384" cy="1569660"/>
          </a:xfrm>
          <a:prstGeom prst="rect">
            <a:avLst/>
          </a:prstGeom>
          <a:solidFill>
            <a:schemeClr val="tx1"/>
          </a:solidFill>
        </p:spPr>
        <p:txBody>
          <a:bodyPr wrap="square" rtlCol="0">
            <a:spAutoFit/>
          </a:bodyPr>
          <a:lstStyle/>
          <a:p>
            <a:pPr algn="ctr"/>
            <a:r>
              <a:rPr lang="en-GB" sz="3200" dirty="0" err="1" smtClean="0">
                <a:solidFill>
                  <a:schemeClr val="bg1"/>
                </a:solidFill>
              </a:rPr>
              <a:t>Haces</a:t>
            </a:r>
            <a:r>
              <a:rPr lang="en-GB" sz="3200" dirty="0" smtClean="0">
                <a:solidFill>
                  <a:schemeClr val="bg1"/>
                </a:solidFill>
              </a:rPr>
              <a:t> </a:t>
            </a:r>
            <a:r>
              <a:rPr lang="en-GB" sz="3200" dirty="0" err="1" smtClean="0">
                <a:solidFill>
                  <a:schemeClr val="bg1"/>
                </a:solidFill>
              </a:rPr>
              <a:t>una</a:t>
            </a:r>
            <a:r>
              <a:rPr lang="en-GB" sz="3200" dirty="0" smtClean="0">
                <a:solidFill>
                  <a:schemeClr val="bg1"/>
                </a:solidFill>
              </a:rPr>
              <a:t> </a:t>
            </a:r>
            <a:r>
              <a:rPr lang="en-GB" sz="3200" dirty="0" err="1" smtClean="0">
                <a:solidFill>
                  <a:schemeClr val="bg1"/>
                </a:solidFill>
              </a:rPr>
              <a:t>entrevista</a:t>
            </a:r>
            <a:r>
              <a:rPr lang="en-GB" sz="3200" dirty="0" smtClean="0">
                <a:solidFill>
                  <a:schemeClr val="bg1"/>
                </a:solidFill>
              </a:rPr>
              <a:t> </a:t>
            </a:r>
            <a:r>
              <a:rPr lang="en-GB" sz="3200" dirty="0" err="1" smtClean="0">
                <a:solidFill>
                  <a:schemeClr val="bg1"/>
                </a:solidFill>
              </a:rPr>
              <a:t>para</a:t>
            </a:r>
            <a:r>
              <a:rPr lang="en-GB" sz="3200" dirty="0" smtClean="0">
                <a:solidFill>
                  <a:schemeClr val="bg1"/>
                </a:solidFill>
              </a:rPr>
              <a:t> la </a:t>
            </a:r>
            <a:r>
              <a:rPr lang="en-GB" sz="3200" dirty="0" err="1" smtClean="0">
                <a:solidFill>
                  <a:schemeClr val="bg1"/>
                </a:solidFill>
              </a:rPr>
              <a:t>revista</a:t>
            </a:r>
            <a:r>
              <a:rPr lang="en-GB" sz="3200" dirty="0" smtClean="0">
                <a:solidFill>
                  <a:schemeClr val="bg1"/>
                </a:solidFill>
              </a:rPr>
              <a:t> ‘</a:t>
            </a:r>
            <a:r>
              <a:rPr lang="en-GB" sz="3200" dirty="0" err="1" smtClean="0">
                <a:solidFill>
                  <a:schemeClr val="bg1"/>
                </a:solidFill>
              </a:rPr>
              <a:t>Gente</a:t>
            </a:r>
            <a:r>
              <a:rPr lang="en-GB" sz="3200" dirty="0" smtClean="0">
                <a:solidFill>
                  <a:schemeClr val="bg1"/>
                </a:solidFill>
              </a:rPr>
              <a:t>’.</a:t>
            </a:r>
            <a:endParaRPr lang="fr-FR" sz="3200" dirty="0">
              <a:solidFill>
                <a:schemeClr val="bg1"/>
              </a:solidFill>
            </a:endParaRPr>
          </a:p>
        </p:txBody>
      </p:sp>
    </p:spTree>
    <p:extLst>
      <p:ext uri="{BB962C8B-B14F-4D97-AF65-F5344CB8AC3E}">
        <p14:creationId xmlns:p14="http://schemas.microsoft.com/office/powerpoint/2010/main" val="282563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6" name="Picture 2"/>
          <p:cNvPicPr>
            <a:picLocks noChangeAspect="1" noChangeArrowheads="1"/>
          </p:cNvPicPr>
          <p:nvPr/>
        </p:nvPicPr>
        <p:blipFill>
          <a:blip r:embed="rId2">
            <a:extLst>
              <a:ext uri="{28A0092B-C50C-407E-A947-70E740481C1C}">
                <a14:useLocalDpi xmlns:a14="http://schemas.microsoft.com/office/drawing/2010/main" val="0"/>
              </a:ext>
            </a:extLst>
          </a:blip>
          <a:srcRect l="15781" t="17593" r="34740" b="11205"/>
          <a:stretch>
            <a:fillRect/>
          </a:stretch>
        </p:blipFill>
        <p:spPr bwMode="auto">
          <a:xfrm>
            <a:off x="0" y="0"/>
            <a:ext cx="84724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6550025"/>
            <a:ext cx="9144000" cy="307975"/>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a:defRPr/>
            </a:pPr>
            <a:r>
              <a:rPr lang="en-GB" sz="1400" dirty="0" smtClean="0">
                <a:hlinkClick r:id="rId3"/>
              </a:rPr>
              <a:t>www.tripadvisor.es/Hotel_Review-g664838-d518412-Reviews-Joyuda_Plaza_Hotel-Cabo_Rojo_Puerto_Rico.html</a:t>
            </a:r>
            <a:r>
              <a:rPr lang="en-GB" sz="1400" dirty="0" smtClean="0"/>
              <a:t> </a:t>
            </a:r>
            <a:endParaRPr lang="en-GB" sz="1400" dirty="0"/>
          </a:p>
        </p:txBody>
      </p:sp>
      <p:pic>
        <p:nvPicPr>
          <p:cNvPr id="374788" name="Picture 4" descr="http://www.msn-emotions.org/emotions/animated_emoticons/flags/emoticon_puertoRicanFlag.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048500" y="179388"/>
            <a:ext cx="10668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3054783"/>
      </p:ext>
    </p:extLst>
  </p:cSld>
  <p:clrMapOvr>
    <a:masterClrMapping/>
  </p:clrMapOvr>
  <p:transition spd="slow">
    <p:randomBar dir="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2"/>
          <p:cNvPicPr>
            <a:picLocks noChangeAspect="1" noChangeArrowheads="1"/>
          </p:cNvPicPr>
          <p:nvPr/>
        </p:nvPicPr>
        <p:blipFill>
          <a:blip r:embed="rId2">
            <a:extLst>
              <a:ext uri="{28A0092B-C50C-407E-A947-70E740481C1C}">
                <a14:useLocalDpi xmlns:a14="http://schemas.microsoft.com/office/drawing/2010/main" val="0"/>
              </a:ext>
            </a:extLst>
          </a:blip>
          <a:srcRect l="13802" t="16296" r="22656" b="7593"/>
          <a:stretch>
            <a:fillRect/>
          </a:stretch>
        </p:blipFill>
        <p:spPr bwMode="auto">
          <a:xfrm>
            <a:off x="0" y="257175"/>
            <a:ext cx="9147175"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8560193"/>
      </p:ext>
    </p:extLst>
  </p:cSld>
  <p:clrMapOvr>
    <a:masterClrMapping/>
  </p:clrMapOvr>
  <p:transition>
    <p:randomBar dir="ver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2"/>
          <p:cNvPicPr>
            <a:picLocks noChangeAspect="1" noChangeArrowheads="1"/>
          </p:cNvPicPr>
          <p:nvPr/>
        </p:nvPicPr>
        <p:blipFill>
          <a:blip r:embed="rId2">
            <a:extLst>
              <a:ext uri="{28A0092B-C50C-407E-A947-70E740481C1C}">
                <a14:useLocalDpi xmlns:a14="http://schemas.microsoft.com/office/drawing/2010/main" val="0"/>
              </a:ext>
            </a:extLst>
          </a:blip>
          <a:srcRect l="13698" t="16112" r="22501" b="7500"/>
          <a:stretch>
            <a:fillRect/>
          </a:stretch>
        </p:blipFill>
        <p:spPr bwMode="auto">
          <a:xfrm>
            <a:off x="0" y="276225"/>
            <a:ext cx="9107488" cy="613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1469730"/>
      </p:ext>
    </p:extLst>
  </p:cSld>
  <p:clrMapOvr>
    <a:masterClrMapping/>
  </p:clrMapOvr>
  <p:transition>
    <p:randomBar dir="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8" name="Picture 3"/>
          <p:cNvPicPr>
            <a:picLocks noChangeAspect="1" noChangeArrowheads="1"/>
          </p:cNvPicPr>
          <p:nvPr/>
        </p:nvPicPr>
        <p:blipFill>
          <a:blip r:embed="rId2">
            <a:extLst>
              <a:ext uri="{28A0092B-C50C-407E-A947-70E740481C1C}">
                <a14:useLocalDpi xmlns:a14="http://schemas.microsoft.com/office/drawing/2010/main" val="0"/>
              </a:ext>
            </a:extLst>
          </a:blip>
          <a:srcRect l="13802" t="15926" r="22656" b="7684"/>
          <a:stretch>
            <a:fillRect/>
          </a:stretch>
        </p:blipFill>
        <p:spPr bwMode="auto">
          <a:xfrm>
            <a:off x="0" y="276225"/>
            <a:ext cx="9107488" cy="615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375807"/>
      </p:ext>
    </p:extLst>
  </p:cSld>
  <p:clrMapOvr>
    <a:masterClrMapping/>
  </p:clrMapOvr>
  <p:transition>
    <p:randomBar dir="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otel Joyuda Plaza - (787)217-8888 - YouTub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99592" y="980727"/>
            <a:ext cx="7416824" cy="4944549"/>
          </a:xfrm>
          <a:prstGeom prst="rect">
            <a:avLst/>
          </a:prstGeom>
        </p:spPr>
      </p:pic>
    </p:spTree>
    <p:extLst>
      <p:ext uri="{BB962C8B-B14F-4D97-AF65-F5344CB8AC3E}">
        <p14:creationId xmlns:p14="http://schemas.microsoft.com/office/powerpoint/2010/main" val="869886032"/>
      </p:ext>
    </p:extLst>
  </p:cSld>
  <p:clrMapOvr>
    <a:masterClrMapping/>
  </p:clrMapOvr>
  <p:transition spd="slow">
    <p:push dir="d"/>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42900" y="676275"/>
            <a:ext cx="8549580" cy="3256781"/>
          </a:xfrm>
          <a:prstGeom prst="rect">
            <a:avLst/>
          </a:prstGeom>
          <a:solidFill>
            <a:srgbClr val="FFFFFF"/>
          </a:solidFill>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marL="457200" indent="-457200" algn="l">
              <a:buFontTx/>
              <a:buAutoNum type="arabicPeriod"/>
            </a:pPr>
            <a:r>
              <a:rPr lang="en-GB" sz="4000" b="1" dirty="0">
                <a:solidFill>
                  <a:schemeClr val="tx1"/>
                </a:solidFill>
                <a:latin typeface="Calibri" pitchFamily="34" charset="0"/>
              </a:rPr>
              <a:t>El hotel </a:t>
            </a:r>
            <a:r>
              <a:rPr lang="en-GB" sz="4000" b="1" dirty="0" err="1">
                <a:solidFill>
                  <a:schemeClr val="tx1"/>
                </a:solidFill>
                <a:latin typeface="Calibri" pitchFamily="34" charset="0"/>
              </a:rPr>
              <a:t>tiene</a:t>
            </a:r>
            <a:r>
              <a:rPr lang="en-GB" sz="4000" b="1" dirty="0">
                <a:solidFill>
                  <a:schemeClr val="tx1"/>
                </a:solidFill>
                <a:latin typeface="Calibri" pitchFamily="34" charset="0"/>
              </a:rPr>
              <a:t> </a:t>
            </a:r>
            <a:r>
              <a:rPr lang="en-GB" sz="4000" b="1" dirty="0" err="1" smtClean="0">
                <a:solidFill>
                  <a:schemeClr val="tx1"/>
                </a:solidFill>
                <a:latin typeface="Calibri" pitchFamily="34" charset="0"/>
              </a:rPr>
              <a:t>tres</a:t>
            </a:r>
            <a:r>
              <a:rPr lang="en-GB" sz="4000" b="1" dirty="0" smtClean="0">
                <a:solidFill>
                  <a:schemeClr val="tx1"/>
                </a:solidFill>
                <a:latin typeface="Calibri" pitchFamily="34" charset="0"/>
              </a:rPr>
              <a:t> </a:t>
            </a:r>
            <a:r>
              <a:rPr lang="en-GB" sz="4000" b="1" dirty="0" err="1">
                <a:solidFill>
                  <a:schemeClr val="tx1"/>
                </a:solidFill>
                <a:latin typeface="Calibri" pitchFamily="34" charset="0"/>
              </a:rPr>
              <a:t>piscinas</a:t>
            </a:r>
            <a:r>
              <a:rPr lang="en-GB" sz="4000" b="1" dirty="0">
                <a:solidFill>
                  <a:schemeClr val="tx1"/>
                </a:solidFill>
                <a:latin typeface="Calibri" pitchFamily="34" charset="0"/>
              </a:rPr>
              <a:t>.</a:t>
            </a:r>
          </a:p>
          <a:p>
            <a:pPr marL="457200" indent="-457200" algn="l">
              <a:buFontTx/>
              <a:buAutoNum type="arabicPeriod"/>
            </a:pPr>
            <a:r>
              <a:rPr lang="en-GB" sz="4000" b="1" dirty="0">
                <a:solidFill>
                  <a:schemeClr val="tx1"/>
                </a:solidFill>
                <a:latin typeface="Calibri" pitchFamily="34" charset="0"/>
              </a:rPr>
              <a:t>El hotel </a:t>
            </a:r>
            <a:r>
              <a:rPr lang="en-GB" sz="4000" b="1" dirty="0" err="1">
                <a:solidFill>
                  <a:schemeClr val="tx1"/>
                </a:solidFill>
                <a:latin typeface="Calibri" pitchFamily="34" charset="0"/>
              </a:rPr>
              <a:t>tiene</a:t>
            </a:r>
            <a:r>
              <a:rPr lang="en-GB" sz="4000" b="1" dirty="0">
                <a:solidFill>
                  <a:schemeClr val="tx1"/>
                </a:solidFill>
                <a:latin typeface="Calibri" pitchFamily="34" charset="0"/>
              </a:rPr>
              <a:t> </a:t>
            </a:r>
            <a:r>
              <a:rPr lang="en-GB" sz="4000" b="1" dirty="0" smtClean="0">
                <a:solidFill>
                  <a:schemeClr val="tx1"/>
                </a:solidFill>
                <a:latin typeface="Calibri" pitchFamily="34" charset="0"/>
              </a:rPr>
              <a:t>un </a:t>
            </a:r>
            <a:r>
              <a:rPr lang="en-GB" sz="4000" b="1" dirty="0" err="1" smtClean="0">
                <a:solidFill>
                  <a:schemeClr val="tx1"/>
                </a:solidFill>
                <a:latin typeface="Calibri" pitchFamily="34" charset="0"/>
              </a:rPr>
              <a:t>restaurante</a:t>
            </a:r>
            <a:r>
              <a:rPr lang="en-GB" sz="4000" b="1" dirty="0" smtClean="0">
                <a:solidFill>
                  <a:schemeClr val="tx1"/>
                </a:solidFill>
                <a:latin typeface="Calibri" pitchFamily="34" charset="0"/>
              </a:rPr>
              <a:t>.</a:t>
            </a:r>
            <a:endParaRPr lang="en-GB" sz="4000" b="1" dirty="0">
              <a:solidFill>
                <a:schemeClr val="tx1"/>
              </a:solidFill>
              <a:latin typeface="Calibri" pitchFamily="34" charset="0"/>
            </a:endParaRPr>
          </a:p>
          <a:p>
            <a:pPr marL="457200" indent="-457200" algn="l">
              <a:buFontTx/>
              <a:buAutoNum type="arabicPeriod"/>
            </a:pPr>
            <a:r>
              <a:rPr lang="en-GB" sz="4000" b="1" dirty="0">
                <a:solidFill>
                  <a:schemeClr val="tx1"/>
                </a:solidFill>
                <a:latin typeface="Calibri" pitchFamily="34" charset="0"/>
              </a:rPr>
              <a:t>El hotel </a:t>
            </a:r>
            <a:r>
              <a:rPr lang="en-GB" sz="4000" b="1" dirty="0" smtClean="0">
                <a:solidFill>
                  <a:schemeClr val="tx1"/>
                </a:solidFill>
                <a:latin typeface="Calibri" pitchFamily="34" charset="0"/>
              </a:rPr>
              <a:t>no </a:t>
            </a:r>
            <a:r>
              <a:rPr lang="en-GB" sz="4000" b="1" dirty="0" err="1" smtClean="0">
                <a:solidFill>
                  <a:schemeClr val="tx1"/>
                </a:solidFill>
                <a:latin typeface="Calibri" pitchFamily="34" charset="0"/>
              </a:rPr>
              <a:t>tiene</a:t>
            </a:r>
            <a:r>
              <a:rPr lang="en-GB" sz="4000" b="1" dirty="0" smtClean="0">
                <a:solidFill>
                  <a:schemeClr val="tx1"/>
                </a:solidFill>
                <a:latin typeface="Calibri" pitchFamily="34" charset="0"/>
              </a:rPr>
              <a:t> un bar.</a:t>
            </a:r>
            <a:endParaRPr lang="en-GB" sz="4000" b="1" dirty="0">
              <a:solidFill>
                <a:schemeClr val="tx1"/>
              </a:solidFill>
              <a:latin typeface="Calibri" pitchFamily="34" charset="0"/>
            </a:endParaRPr>
          </a:p>
          <a:p>
            <a:pPr marL="457200" indent="-457200" algn="l">
              <a:buFontTx/>
              <a:buAutoNum type="arabicPeriod"/>
            </a:pPr>
            <a:r>
              <a:rPr lang="en-GB" sz="3600" b="1" dirty="0" smtClean="0">
                <a:solidFill>
                  <a:schemeClr val="tx1"/>
                </a:solidFill>
                <a:latin typeface="Calibri" pitchFamily="34" charset="0"/>
              </a:rPr>
              <a:t>Hay </a:t>
            </a:r>
            <a:r>
              <a:rPr lang="en-GB" sz="3600" b="1" dirty="0" err="1" smtClean="0">
                <a:solidFill>
                  <a:schemeClr val="tx1"/>
                </a:solidFill>
                <a:latin typeface="Calibri" pitchFamily="34" charset="0"/>
              </a:rPr>
              <a:t>televisores</a:t>
            </a:r>
            <a:r>
              <a:rPr lang="en-GB" sz="3600" b="1" dirty="0" smtClean="0">
                <a:solidFill>
                  <a:schemeClr val="tx1"/>
                </a:solidFill>
                <a:latin typeface="Calibri" pitchFamily="34" charset="0"/>
              </a:rPr>
              <a:t> en el hotel.</a:t>
            </a:r>
            <a:endParaRPr lang="en-GB" sz="3600" b="1" dirty="0">
              <a:solidFill>
                <a:schemeClr val="tx1"/>
              </a:solidFill>
              <a:latin typeface="Calibri" pitchFamily="34" charset="0"/>
            </a:endParaRPr>
          </a:p>
          <a:p>
            <a:pPr marL="457200" indent="-457200" algn="l">
              <a:buFontTx/>
              <a:buAutoNum type="arabicPeriod"/>
            </a:pPr>
            <a:r>
              <a:rPr lang="en-GB" sz="4000" b="1" dirty="0" smtClean="0">
                <a:solidFill>
                  <a:schemeClr val="tx1"/>
                </a:solidFill>
                <a:latin typeface="Calibri" pitchFamily="34" charset="0"/>
              </a:rPr>
              <a:t>El </a:t>
            </a:r>
            <a:r>
              <a:rPr lang="en-GB" sz="4000" b="1" dirty="0">
                <a:solidFill>
                  <a:schemeClr val="tx1"/>
                </a:solidFill>
                <a:latin typeface="Calibri" pitchFamily="34" charset="0"/>
              </a:rPr>
              <a:t>hotel no </a:t>
            </a:r>
            <a:r>
              <a:rPr lang="en-GB" sz="4000" b="1" dirty="0" err="1">
                <a:solidFill>
                  <a:schemeClr val="tx1"/>
                </a:solidFill>
                <a:latin typeface="Calibri" pitchFamily="34" charset="0"/>
              </a:rPr>
              <a:t>tiene</a:t>
            </a:r>
            <a:r>
              <a:rPr lang="en-GB" sz="4000" b="1" dirty="0">
                <a:solidFill>
                  <a:schemeClr val="tx1"/>
                </a:solidFill>
                <a:latin typeface="Calibri" pitchFamily="34" charset="0"/>
              </a:rPr>
              <a:t> </a:t>
            </a:r>
            <a:r>
              <a:rPr lang="en-GB" sz="4000" b="1" dirty="0" err="1">
                <a:solidFill>
                  <a:schemeClr val="tx1"/>
                </a:solidFill>
                <a:latin typeface="Calibri" pitchFamily="34" charset="0"/>
              </a:rPr>
              <a:t>página</a:t>
            </a:r>
            <a:r>
              <a:rPr lang="en-GB" sz="4000" b="1" dirty="0">
                <a:solidFill>
                  <a:schemeClr val="tx1"/>
                </a:solidFill>
                <a:latin typeface="Calibri" pitchFamily="34" charset="0"/>
              </a:rPr>
              <a:t> web.</a:t>
            </a:r>
          </a:p>
          <a:p>
            <a:pPr marL="457200" indent="-457200" algn="l">
              <a:buFontTx/>
              <a:buAutoNum type="arabicPeriod"/>
            </a:pPr>
            <a:endParaRPr lang="en-GB" sz="3200" b="1" dirty="0">
              <a:solidFill>
                <a:schemeClr val="tx1"/>
              </a:solidFill>
              <a:latin typeface="Calibri" pitchFamily="34" charset="0"/>
            </a:endParaRPr>
          </a:p>
        </p:txBody>
      </p:sp>
    </p:spTree>
    <p:extLst>
      <p:ext uri="{BB962C8B-B14F-4D97-AF65-F5344CB8AC3E}">
        <p14:creationId xmlns:p14="http://schemas.microsoft.com/office/powerpoint/2010/main" val="166977521"/>
      </p:ext>
    </p:extLst>
  </p:cSld>
  <p:clrMapOvr>
    <a:masterClrMapping/>
  </p:clrMapOvr>
  <p:transition spd="slow">
    <p:newsflash/>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42900" y="940724"/>
            <a:ext cx="8549580" cy="4840957"/>
          </a:xfrm>
          <a:prstGeom prst="rect">
            <a:avLst/>
          </a:prstGeom>
          <a:solidFill>
            <a:srgbClr val="FFFFFF"/>
          </a:solidFill>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marL="457200" indent="-457200" algn="l">
              <a:lnSpc>
                <a:spcPct val="150000"/>
              </a:lnSpc>
              <a:buFontTx/>
              <a:buAutoNum type="arabicPeriod"/>
            </a:pPr>
            <a:r>
              <a:rPr lang="en-GB" sz="4000" b="1" dirty="0">
                <a:solidFill>
                  <a:schemeClr val="tx1"/>
                </a:solidFill>
                <a:latin typeface="Calibri" pitchFamily="34" charset="0"/>
              </a:rPr>
              <a:t>El hotel </a:t>
            </a:r>
            <a:r>
              <a:rPr lang="en-GB" sz="4000" b="1" dirty="0" err="1">
                <a:solidFill>
                  <a:schemeClr val="tx1"/>
                </a:solidFill>
                <a:latin typeface="Calibri" pitchFamily="34" charset="0"/>
              </a:rPr>
              <a:t>tiene</a:t>
            </a:r>
            <a:r>
              <a:rPr lang="en-GB" sz="4000" b="1" dirty="0">
                <a:solidFill>
                  <a:schemeClr val="tx1"/>
                </a:solidFill>
                <a:latin typeface="Calibri" pitchFamily="34" charset="0"/>
              </a:rPr>
              <a:t> </a:t>
            </a:r>
            <a:r>
              <a:rPr lang="en-GB" sz="4000" b="1" dirty="0" err="1" smtClean="0">
                <a:solidFill>
                  <a:schemeClr val="tx1"/>
                </a:solidFill>
                <a:latin typeface="Calibri" pitchFamily="34" charset="0"/>
              </a:rPr>
              <a:t>tres</a:t>
            </a:r>
            <a:r>
              <a:rPr lang="en-GB" sz="4000" b="1" dirty="0" smtClean="0">
                <a:solidFill>
                  <a:schemeClr val="tx1"/>
                </a:solidFill>
                <a:latin typeface="Calibri" pitchFamily="34" charset="0"/>
              </a:rPr>
              <a:t> </a:t>
            </a:r>
            <a:r>
              <a:rPr lang="en-GB" sz="4000" b="1" dirty="0" err="1">
                <a:solidFill>
                  <a:schemeClr val="tx1"/>
                </a:solidFill>
                <a:latin typeface="Calibri" pitchFamily="34" charset="0"/>
              </a:rPr>
              <a:t>piscinas</a:t>
            </a:r>
            <a:r>
              <a:rPr lang="en-GB" sz="4000" b="1" dirty="0">
                <a:solidFill>
                  <a:schemeClr val="tx1"/>
                </a:solidFill>
                <a:latin typeface="Calibri" pitchFamily="34" charset="0"/>
              </a:rPr>
              <a:t>.</a:t>
            </a:r>
          </a:p>
          <a:p>
            <a:pPr marL="457200" indent="-457200" algn="l">
              <a:lnSpc>
                <a:spcPct val="150000"/>
              </a:lnSpc>
              <a:buFontTx/>
              <a:buAutoNum type="arabicPeriod"/>
            </a:pPr>
            <a:r>
              <a:rPr lang="en-GB" sz="4000" b="1" dirty="0">
                <a:solidFill>
                  <a:schemeClr val="tx1"/>
                </a:solidFill>
                <a:latin typeface="Calibri" pitchFamily="34" charset="0"/>
              </a:rPr>
              <a:t>El hotel </a:t>
            </a:r>
            <a:r>
              <a:rPr lang="en-GB" sz="4000" b="1" dirty="0" err="1">
                <a:solidFill>
                  <a:schemeClr val="tx1"/>
                </a:solidFill>
                <a:latin typeface="Calibri" pitchFamily="34" charset="0"/>
              </a:rPr>
              <a:t>tiene</a:t>
            </a:r>
            <a:r>
              <a:rPr lang="en-GB" sz="4000" b="1" dirty="0">
                <a:solidFill>
                  <a:schemeClr val="tx1"/>
                </a:solidFill>
                <a:latin typeface="Calibri" pitchFamily="34" charset="0"/>
              </a:rPr>
              <a:t> </a:t>
            </a:r>
            <a:r>
              <a:rPr lang="en-GB" sz="4000" b="1" dirty="0" smtClean="0">
                <a:solidFill>
                  <a:schemeClr val="tx1"/>
                </a:solidFill>
                <a:latin typeface="Calibri" pitchFamily="34" charset="0"/>
              </a:rPr>
              <a:t>un </a:t>
            </a:r>
            <a:r>
              <a:rPr lang="en-GB" sz="4000" b="1" dirty="0" err="1" smtClean="0">
                <a:solidFill>
                  <a:schemeClr val="tx1"/>
                </a:solidFill>
                <a:latin typeface="Calibri" pitchFamily="34" charset="0"/>
              </a:rPr>
              <a:t>restaurante</a:t>
            </a:r>
            <a:r>
              <a:rPr lang="en-GB" sz="4000" b="1" dirty="0" smtClean="0">
                <a:solidFill>
                  <a:schemeClr val="tx1"/>
                </a:solidFill>
                <a:latin typeface="Calibri" pitchFamily="34" charset="0"/>
              </a:rPr>
              <a:t>.</a:t>
            </a:r>
            <a:endParaRPr lang="en-GB" sz="4000" b="1" dirty="0">
              <a:solidFill>
                <a:schemeClr val="tx1"/>
              </a:solidFill>
              <a:latin typeface="Calibri" pitchFamily="34" charset="0"/>
            </a:endParaRPr>
          </a:p>
          <a:p>
            <a:pPr marL="457200" indent="-457200" algn="l">
              <a:lnSpc>
                <a:spcPct val="150000"/>
              </a:lnSpc>
              <a:buFontTx/>
              <a:buAutoNum type="arabicPeriod"/>
            </a:pPr>
            <a:r>
              <a:rPr lang="en-GB" sz="4000" b="1" dirty="0">
                <a:solidFill>
                  <a:schemeClr val="tx1"/>
                </a:solidFill>
                <a:latin typeface="Calibri" pitchFamily="34" charset="0"/>
              </a:rPr>
              <a:t>El hotel </a:t>
            </a:r>
            <a:r>
              <a:rPr lang="en-GB" sz="4000" b="1" dirty="0" smtClean="0">
                <a:solidFill>
                  <a:schemeClr val="tx1"/>
                </a:solidFill>
                <a:latin typeface="Calibri" pitchFamily="34" charset="0"/>
              </a:rPr>
              <a:t>no </a:t>
            </a:r>
            <a:r>
              <a:rPr lang="en-GB" sz="4000" b="1" dirty="0" err="1" smtClean="0">
                <a:solidFill>
                  <a:schemeClr val="tx1"/>
                </a:solidFill>
                <a:latin typeface="Calibri" pitchFamily="34" charset="0"/>
              </a:rPr>
              <a:t>tiene</a:t>
            </a:r>
            <a:r>
              <a:rPr lang="en-GB" sz="4000" b="1" dirty="0" smtClean="0">
                <a:solidFill>
                  <a:schemeClr val="tx1"/>
                </a:solidFill>
                <a:latin typeface="Calibri" pitchFamily="34" charset="0"/>
              </a:rPr>
              <a:t> un bar.</a:t>
            </a:r>
            <a:endParaRPr lang="en-GB" sz="4000" b="1" dirty="0">
              <a:solidFill>
                <a:schemeClr val="tx1"/>
              </a:solidFill>
              <a:latin typeface="Calibri" pitchFamily="34" charset="0"/>
            </a:endParaRPr>
          </a:p>
          <a:p>
            <a:pPr marL="457200" indent="-457200" algn="l">
              <a:lnSpc>
                <a:spcPct val="150000"/>
              </a:lnSpc>
              <a:buFontTx/>
              <a:buAutoNum type="arabicPeriod"/>
            </a:pPr>
            <a:r>
              <a:rPr lang="en-GB" sz="3600" b="1" dirty="0" smtClean="0">
                <a:solidFill>
                  <a:schemeClr val="tx1"/>
                </a:solidFill>
                <a:latin typeface="Calibri" pitchFamily="34" charset="0"/>
              </a:rPr>
              <a:t>Hay </a:t>
            </a:r>
            <a:r>
              <a:rPr lang="en-GB" sz="3600" b="1" dirty="0" err="1" smtClean="0">
                <a:solidFill>
                  <a:schemeClr val="tx1"/>
                </a:solidFill>
                <a:latin typeface="Calibri" pitchFamily="34" charset="0"/>
              </a:rPr>
              <a:t>televisores</a:t>
            </a:r>
            <a:r>
              <a:rPr lang="en-GB" sz="3600" b="1" dirty="0" smtClean="0">
                <a:solidFill>
                  <a:schemeClr val="tx1"/>
                </a:solidFill>
                <a:latin typeface="Calibri" pitchFamily="34" charset="0"/>
              </a:rPr>
              <a:t> en el hotel.</a:t>
            </a:r>
            <a:endParaRPr lang="en-GB" sz="3600" b="1" dirty="0">
              <a:solidFill>
                <a:schemeClr val="tx1"/>
              </a:solidFill>
              <a:latin typeface="Calibri" pitchFamily="34" charset="0"/>
            </a:endParaRPr>
          </a:p>
          <a:p>
            <a:pPr marL="457200" indent="-457200" algn="l">
              <a:lnSpc>
                <a:spcPct val="150000"/>
              </a:lnSpc>
              <a:buFontTx/>
              <a:buAutoNum type="arabicPeriod"/>
            </a:pPr>
            <a:r>
              <a:rPr lang="en-GB" sz="4000" b="1" dirty="0" smtClean="0">
                <a:solidFill>
                  <a:schemeClr val="tx1"/>
                </a:solidFill>
                <a:latin typeface="Calibri" pitchFamily="34" charset="0"/>
              </a:rPr>
              <a:t>El </a:t>
            </a:r>
            <a:r>
              <a:rPr lang="en-GB" sz="4000" b="1" dirty="0">
                <a:solidFill>
                  <a:schemeClr val="tx1"/>
                </a:solidFill>
                <a:latin typeface="Calibri" pitchFamily="34" charset="0"/>
              </a:rPr>
              <a:t>hotel no </a:t>
            </a:r>
            <a:r>
              <a:rPr lang="en-GB" sz="4000" b="1" dirty="0" err="1">
                <a:solidFill>
                  <a:schemeClr val="tx1"/>
                </a:solidFill>
                <a:latin typeface="Calibri" pitchFamily="34" charset="0"/>
              </a:rPr>
              <a:t>tiene</a:t>
            </a:r>
            <a:r>
              <a:rPr lang="en-GB" sz="4000" b="1" dirty="0">
                <a:solidFill>
                  <a:schemeClr val="tx1"/>
                </a:solidFill>
                <a:latin typeface="Calibri" pitchFamily="34" charset="0"/>
              </a:rPr>
              <a:t> </a:t>
            </a:r>
            <a:r>
              <a:rPr lang="en-GB" sz="4000" b="1" dirty="0" err="1">
                <a:solidFill>
                  <a:schemeClr val="tx1"/>
                </a:solidFill>
                <a:latin typeface="Calibri" pitchFamily="34" charset="0"/>
              </a:rPr>
              <a:t>página</a:t>
            </a:r>
            <a:r>
              <a:rPr lang="en-GB" sz="4000" b="1" dirty="0">
                <a:solidFill>
                  <a:schemeClr val="tx1"/>
                </a:solidFill>
                <a:latin typeface="Calibri" pitchFamily="34" charset="0"/>
              </a:rPr>
              <a:t> web.</a:t>
            </a:r>
          </a:p>
          <a:p>
            <a:pPr marL="457200" indent="-457200" algn="l">
              <a:buFontTx/>
              <a:buAutoNum type="arabicPeriod"/>
            </a:pPr>
            <a:endParaRPr lang="en-GB" sz="3200" b="1" dirty="0">
              <a:solidFill>
                <a:schemeClr val="tx1"/>
              </a:solidFill>
              <a:latin typeface="Calibri" pitchFamily="34" charset="0"/>
            </a:endParaRPr>
          </a:p>
        </p:txBody>
      </p:sp>
      <p:sp>
        <p:nvSpPr>
          <p:cNvPr id="3" name="Rectangle 2"/>
          <p:cNvSpPr/>
          <p:nvPr/>
        </p:nvSpPr>
        <p:spPr>
          <a:xfrm>
            <a:off x="6769486" y="827206"/>
            <a:ext cx="872780" cy="923330"/>
          </a:xfrm>
          <a:prstGeom prst="rect">
            <a:avLst/>
          </a:prstGeom>
          <a:solidFill>
            <a:srgbClr val="FF0000"/>
          </a:solidFill>
        </p:spPr>
        <p:txBody>
          <a:bodyPr wrap="square" lIns="91440" tIns="45720" rIns="91440" bIns="45720">
            <a:spAutoFit/>
          </a:bodyPr>
          <a:lstStyle/>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a:t>
            </a: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 name="Rectangle 3"/>
          <p:cNvSpPr/>
          <p:nvPr/>
        </p:nvSpPr>
        <p:spPr>
          <a:xfrm>
            <a:off x="7206945" y="2066330"/>
            <a:ext cx="872780" cy="923330"/>
          </a:xfrm>
          <a:prstGeom prst="rect">
            <a:avLst/>
          </a:prstGeom>
          <a:solidFill>
            <a:srgbClr val="00B050"/>
          </a:solidFill>
        </p:spPr>
        <p:txBody>
          <a:bodyPr wrap="square" lIns="91440" tIns="45720" rIns="91440" bIns="45720">
            <a:spAutoFit/>
          </a:bodyPr>
          <a:lstStyle/>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a:t>
            </a: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Rectangle 4"/>
          <p:cNvSpPr/>
          <p:nvPr/>
        </p:nvSpPr>
        <p:spPr>
          <a:xfrm>
            <a:off x="6049106" y="2899537"/>
            <a:ext cx="872780" cy="923330"/>
          </a:xfrm>
          <a:prstGeom prst="rect">
            <a:avLst/>
          </a:prstGeom>
          <a:solidFill>
            <a:srgbClr val="FF0000"/>
          </a:solidFill>
        </p:spPr>
        <p:txBody>
          <a:bodyPr wrap="square" lIns="91440" tIns="45720" rIns="91440" bIns="45720">
            <a:spAutoFit/>
          </a:bodyPr>
          <a:lstStyle/>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a:t>
            </a: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Rectangle 5"/>
          <p:cNvSpPr/>
          <p:nvPr/>
        </p:nvSpPr>
        <p:spPr>
          <a:xfrm>
            <a:off x="7223325" y="3501008"/>
            <a:ext cx="872780" cy="923330"/>
          </a:xfrm>
          <a:prstGeom prst="rect">
            <a:avLst/>
          </a:prstGeom>
          <a:solidFill>
            <a:srgbClr val="00B050"/>
          </a:solidFill>
        </p:spPr>
        <p:txBody>
          <a:bodyPr wrap="square" lIns="91440" tIns="45720" rIns="91440" bIns="45720">
            <a:spAutoFit/>
          </a:bodyPr>
          <a:lstStyle/>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a:t>
            </a: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Rectangle 6"/>
          <p:cNvSpPr/>
          <p:nvPr/>
        </p:nvSpPr>
        <p:spPr>
          <a:xfrm>
            <a:off x="7223325" y="4631352"/>
            <a:ext cx="872780" cy="923330"/>
          </a:xfrm>
          <a:prstGeom prst="rect">
            <a:avLst/>
          </a:prstGeom>
          <a:solidFill>
            <a:srgbClr val="00B050"/>
          </a:solidFill>
        </p:spPr>
        <p:txBody>
          <a:bodyPr wrap="square" lIns="91440" tIns="45720" rIns="91440" bIns="45720">
            <a:spAutoFit/>
          </a:bodyPr>
          <a:lstStyle/>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a:t>
            </a: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546208426"/>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6" name="Picture 2"/>
          <p:cNvPicPr>
            <a:picLocks noChangeAspect="1" noChangeArrowheads="1"/>
          </p:cNvPicPr>
          <p:nvPr/>
        </p:nvPicPr>
        <p:blipFill>
          <a:blip r:embed="rId2">
            <a:extLst>
              <a:ext uri="{28A0092B-C50C-407E-A947-70E740481C1C}">
                <a14:useLocalDpi xmlns:a14="http://schemas.microsoft.com/office/drawing/2010/main" val="0"/>
              </a:ext>
            </a:extLst>
          </a:blip>
          <a:srcRect l="15781" t="17593" r="34740" b="11205"/>
          <a:stretch>
            <a:fillRect/>
          </a:stretch>
        </p:blipFill>
        <p:spPr bwMode="auto">
          <a:xfrm>
            <a:off x="0" y="0"/>
            <a:ext cx="84724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6550025"/>
            <a:ext cx="9144000" cy="307975"/>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a:defRPr/>
            </a:pPr>
            <a:r>
              <a:rPr lang="en-GB" sz="1400" dirty="0" smtClean="0">
                <a:hlinkClick r:id="rId3"/>
              </a:rPr>
              <a:t>www.tripadvisor.es/Hotel_Review-g664838-d518412-Reviews-Joyuda_Plaza_Hotel-Cabo_Rojo_Puerto_Rico.html</a:t>
            </a:r>
            <a:r>
              <a:rPr lang="en-GB" sz="1400" dirty="0" smtClean="0"/>
              <a:t> </a:t>
            </a:r>
            <a:endParaRPr lang="en-GB" sz="1400" dirty="0"/>
          </a:p>
        </p:txBody>
      </p:sp>
      <p:pic>
        <p:nvPicPr>
          <p:cNvPr id="374788" name="Picture 4" descr="http://www.msn-emotions.org/emotions/animated_emoticons/flags/emoticon_puertoRicanFlag.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048500" y="179388"/>
            <a:ext cx="10668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009435"/>
      </p:ext>
    </p:extLst>
  </p:cSld>
  <p:clrMapOvr>
    <a:masterClrMapping/>
  </p:clrMapOvr>
  <p:transition spd="slow">
    <p:randomBar dir="ver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83757" y="332656"/>
            <a:ext cx="6084168" cy="19389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dirty="0" smtClean="0">
                <a:ln>
                  <a:noFill/>
                </a:ln>
                <a:solidFill>
                  <a:srgbClr val="FF0000"/>
                </a:solidFill>
                <a:effectLst/>
                <a:latin typeface="Arial" charset="0"/>
                <a:cs typeface="Arial" charset="0"/>
              </a:rPr>
              <a:t>« </a:t>
            </a:r>
            <a:r>
              <a:rPr kumimoji="0" lang="fr-FR" sz="2000" b="0" i="0" u="none" strike="noStrike" cap="none" normalizeH="0" baseline="0" dirty="0" err="1" smtClean="0">
                <a:ln>
                  <a:noFill/>
                </a:ln>
                <a:solidFill>
                  <a:srgbClr val="FF0000"/>
                </a:solidFill>
                <a:effectLst/>
                <a:latin typeface="Arial" charset="0"/>
                <a:cs typeface="Arial" charset="0"/>
              </a:rPr>
              <a:t>Desagradable</a:t>
            </a:r>
            <a:r>
              <a:rPr kumimoji="0" lang="fr-FR" sz="2000" b="0" i="0" u="none" strike="noStrike" cap="none" normalizeH="0" baseline="0" dirty="0" smtClean="0">
                <a:ln>
                  <a:noFill/>
                </a:ln>
                <a:solidFill>
                  <a:srgbClr val="FF0000"/>
                </a:solidFill>
                <a:effectLst/>
                <a:latin typeface="Arial" charset="0"/>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Bueno</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cuando</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yo</a:t>
            </a:r>
            <a:r>
              <a:rPr kumimoji="0" lang="fr-FR" sz="2000" b="0" i="0" u="none" strike="noStrike" cap="none" normalizeH="0" baseline="0" dirty="0" smtClean="0">
                <a:ln>
                  <a:noFill/>
                </a:ln>
                <a:solidFill>
                  <a:schemeClr val="tx1"/>
                </a:solidFill>
                <a:effectLst/>
                <a:latin typeface="Arial" charset="0"/>
                <a:cs typeface="Arial" charset="0"/>
              </a:rPr>
              <a:t> entré a mi </a:t>
            </a:r>
            <a:r>
              <a:rPr kumimoji="0" lang="fr-FR" sz="2000" b="0" i="0" u="none" strike="noStrike" cap="none" normalizeH="0" baseline="0" dirty="0" err="1" smtClean="0">
                <a:ln>
                  <a:noFill/>
                </a:ln>
                <a:solidFill>
                  <a:schemeClr val="tx1"/>
                </a:solidFill>
                <a:effectLst/>
                <a:latin typeface="Arial" charset="0"/>
                <a:cs typeface="Arial" charset="0"/>
              </a:rPr>
              <a:t>habitación</a:t>
            </a:r>
            <a:r>
              <a:rPr kumimoji="0" lang="fr-FR" sz="2000" b="0" i="0" u="none" strike="noStrike" cap="none" normalizeH="0" baseline="0" dirty="0" smtClean="0">
                <a:ln>
                  <a:noFill/>
                </a:ln>
                <a:solidFill>
                  <a:schemeClr val="tx1"/>
                </a:solidFill>
                <a:effectLst/>
                <a:latin typeface="Arial" charset="0"/>
                <a:cs typeface="Arial" charset="0"/>
              </a:rPr>
              <a:t>, las </a:t>
            </a:r>
            <a:r>
              <a:rPr kumimoji="0" lang="fr-FR" sz="2000" b="0" i="0" u="none" strike="noStrike" cap="none" normalizeH="0" baseline="0" dirty="0" err="1" smtClean="0">
                <a:ln>
                  <a:noFill/>
                </a:ln>
                <a:solidFill>
                  <a:schemeClr val="tx1"/>
                </a:solidFill>
                <a:effectLst/>
                <a:latin typeface="Arial" charset="0"/>
                <a:cs typeface="Arial" charset="0"/>
              </a:rPr>
              <a:t>sábanas</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estaban</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sucias</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él</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piso</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del</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baño</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estába</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inundado</a:t>
            </a:r>
            <a:r>
              <a:rPr lang="fr-FR" sz="2000" dirty="0" smtClean="0">
                <a:latin typeface="Arial" charset="0"/>
                <a:cs typeface="Arial" charset="0"/>
              </a:rPr>
              <a:t>. </a:t>
            </a:r>
            <a:r>
              <a:rPr lang="fr-FR" sz="2000" dirty="0" err="1" smtClean="0">
                <a:latin typeface="Arial" charset="0"/>
                <a:cs typeface="Arial" charset="0"/>
              </a:rPr>
              <a:t>Ad</a:t>
            </a:r>
            <a:r>
              <a:rPr kumimoji="0" lang="fr-FR" sz="2000" b="0" i="0" u="none" strike="noStrike" cap="none" normalizeH="0" baseline="0" dirty="0" err="1" smtClean="0">
                <a:ln>
                  <a:noFill/>
                </a:ln>
                <a:solidFill>
                  <a:schemeClr val="tx1"/>
                </a:solidFill>
                <a:effectLst/>
                <a:latin typeface="Arial" charset="0"/>
                <a:cs typeface="Arial" charset="0"/>
              </a:rPr>
              <a:t>emás</a:t>
            </a:r>
            <a:r>
              <a:rPr kumimoji="0" lang="fr-FR" sz="2000" b="0" i="0" u="none" strike="noStrike" cap="none" normalizeH="0" baseline="0" dirty="0" smtClean="0">
                <a:ln>
                  <a:noFill/>
                </a:ln>
                <a:solidFill>
                  <a:schemeClr val="tx1"/>
                </a:solidFill>
                <a:effectLst/>
                <a:latin typeface="Arial" charset="0"/>
                <a:cs typeface="Arial" charset="0"/>
              </a:rPr>
              <a:t> no </a:t>
            </a:r>
            <a:r>
              <a:rPr kumimoji="0" lang="fr-FR" sz="2000" b="0" i="0" u="none" strike="noStrike" cap="none" normalizeH="0" baseline="0" dirty="0" err="1" smtClean="0">
                <a:ln>
                  <a:noFill/>
                </a:ln>
                <a:solidFill>
                  <a:schemeClr val="tx1"/>
                </a:solidFill>
                <a:effectLst/>
                <a:latin typeface="Arial" charset="0"/>
                <a:cs typeface="Arial" charset="0"/>
              </a:rPr>
              <a:t>había</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papel</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higiénico</a:t>
            </a:r>
            <a:r>
              <a:rPr kumimoji="0" lang="fr-FR" sz="2000" b="0" i="0" u="none" strike="noStrike" cap="none" normalizeH="0" baseline="0" dirty="0" smtClean="0">
                <a:ln>
                  <a:noFill/>
                </a:ln>
                <a:solidFill>
                  <a:schemeClr val="tx1"/>
                </a:solidFill>
                <a:effectLst/>
                <a:latin typeface="Arial" charset="0"/>
                <a:cs typeface="Arial" charset="0"/>
              </a:rPr>
              <a:t>, y el </a:t>
            </a:r>
            <a:r>
              <a:rPr kumimoji="0" lang="fr-FR" sz="2000" b="0" i="0" u="none" strike="noStrike" cap="none" normalizeH="0" baseline="0" dirty="0" err="1" smtClean="0">
                <a:ln>
                  <a:noFill/>
                </a:ln>
                <a:solidFill>
                  <a:schemeClr val="tx1"/>
                </a:solidFill>
                <a:effectLst/>
                <a:latin typeface="Arial" charset="0"/>
                <a:cs typeface="Arial" charset="0"/>
              </a:rPr>
              <a:t>televisor</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era</a:t>
            </a:r>
            <a:r>
              <a:rPr kumimoji="0" lang="fr-FR" sz="2000" b="0" i="0" u="none" strike="noStrike" cap="none" normalizeH="0" baseline="0" dirty="0" smtClean="0">
                <a:ln>
                  <a:noFill/>
                </a:ln>
                <a:solidFill>
                  <a:schemeClr val="tx1"/>
                </a:solidFill>
                <a:effectLst/>
                <a:latin typeface="Arial" charset="0"/>
                <a:cs typeface="Arial" charset="0"/>
              </a:rPr>
              <a:t> de </a:t>
            </a:r>
            <a:r>
              <a:rPr kumimoji="0" lang="fr-FR" sz="2000" b="0" i="0" u="none" strike="noStrike" cap="none" normalizeH="0" baseline="0" dirty="0" err="1" smtClean="0">
                <a:ln>
                  <a:noFill/>
                </a:ln>
                <a:solidFill>
                  <a:schemeClr val="tx1"/>
                </a:solidFill>
                <a:effectLst/>
                <a:latin typeface="Arial" charset="0"/>
                <a:cs typeface="Arial" charset="0"/>
              </a:rPr>
              <a:t>hace</a:t>
            </a:r>
            <a:r>
              <a:rPr kumimoji="0" lang="fr-FR" sz="2000" b="0" i="0" u="none" strike="noStrike" cap="none" normalizeH="0" baseline="0" dirty="0" smtClean="0">
                <a:ln>
                  <a:noFill/>
                </a:ln>
                <a:solidFill>
                  <a:schemeClr val="tx1"/>
                </a:solidFill>
                <a:effectLst/>
                <a:latin typeface="Arial" charset="0"/>
                <a:cs typeface="Arial" charset="0"/>
              </a:rPr>
              <a:t> 30 </a:t>
            </a:r>
            <a:r>
              <a:rPr kumimoji="0" lang="fr-FR" sz="2000" b="0" i="0" u="none" strike="noStrike" cap="none" normalizeH="0" baseline="0" dirty="0" err="1" smtClean="0">
                <a:ln>
                  <a:noFill/>
                </a:ln>
                <a:solidFill>
                  <a:schemeClr val="tx1"/>
                </a:solidFill>
                <a:effectLst/>
                <a:latin typeface="Arial" charset="0"/>
                <a:cs typeface="Arial" charset="0"/>
              </a:rPr>
              <a:t>años</a:t>
            </a:r>
            <a:r>
              <a:rPr kumimoji="0" lang="fr-FR" sz="2000" b="0" i="0" u="none" strike="noStrike" cap="none" normalizeH="0" baseline="0" dirty="0" smtClean="0">
                <a:ln>
                  <a:noFill/>
                </a:ln>
                <a:solidFill>
                  <a:schemeClr val="tx1"/>
                </a:solidFill>
                <a:effectLst/>
                <a:latin typeface="Arial" charset="0"/>
                <a:cs typeface="Arial" charset="0"/>
              </a:rPr>
              <a:t>.  No </a:t>
            </a:r>
            <a:r>
              <a:rPr kumimoji="0" lang="fr-FR" sz="2000" b="0" i="0" u="none" strike="noStrike" cap="none" normalizeH="0" baseline="0" dirty="0" err="1" smtClean="0">
                <a:ln>
                  <a:noFill/>
                </a:ln>
                <a:solidFill>
                  <a:schemeClr val="tx1"/>
                </a:solidFill>
                <a:effectLst/>
                <a:latin typeface="Arial" charset="0"/>
                <a:cs typeface="Arial" charset="0"/>
              </a:rPr>
              <a:t>pude</a:t>
            </a:r>
            <a:r>
              <a:rPr kumimoji="0" lang="fr-FR" sz="2000" b="0" i="0" u="none" strike="noStrike" cap="none" normalizeH="0" baseline="0" dirty="0" smtClean="0">
                <a:ln>
                  <a:noFill/>
                </a:ln>
                <a:solidFill>
                  <a:schemeClr val="tx1"/>
                </a:solidFill>
                <a:effectLst/>
                <a:latin typeface="Arial" charset="0"/>
                <a:cs typeface="Arial" charset="0"/>
              </a:rPr>
              <a:t> dormir porque </a:t>
            </a:r>
            <a:r>
              <a:rPr kumimoji="0" lang="fr-FR" sz="2000" b="0" i="0" u="none" strike="noStrike" cap="none" normalizeH="0" baseline="0" dirty="0" err="1" smtClean="0">
                <a:ln>
                  <a:noFill/>
                </a:ln>
                <a:solidFill>
                  <a:schemeClr val="tx1"/>
                </a:solidFill>
                <a:effectLst/>
                <a:latin typeface="Arial" charset="0"/>
                <a:cs typeface="Arial" charset="0"/>
              </a:rPr>
              <a:t>había</a:t>
            </a:r>
            <a:r>
              <a:rPr kumimoji="0" lang="fr-FR" sz="2000" b="0" i="0" u="none" strike="noStrike" cap="none" normalizeH="0" baseline="0" dirty="0" smtClean="0">
                <a:ln>
                  <a:noFill/>
                </a:ln>
                <a:solidFill>
                  <a:schemeClr val="tx1"/>
                </a:solidFill>
                <a:effectLst/>
                <a:latin typeface="Arial" charset="0"/>
                <a:cs typeface="Arial" charset="0"/>
              </a:rPr>
              <a:t> gente </a:t>
            </a:r>
            <a:r>
              <a:rPr kumimoji="0" lang="fr-FR" sz="2000" b="0" i="0" u="none" strike="noStrike" cap="none" normalizeH="0" baseline="0" dirty="0" err="1" smtClean="0">
                <a:ln>
                  <a:noFill/>
                </a:ln>
                <a:solidFill>
                  <a:schemeClr val="tx1"/>
                </a:solidFill>
                <a:effectLst/>
                <a:latin typeface="Arial" charset="0"/>
                <a:cs typeface="Arial" charset="0"/>
              </a:rPr>
              <a:t>borracha</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gritando</a:t>
            </a:r>
            <a:r>
              <a:rPr kumimoji="0" lang="fr-FR" sz="2000" b="0" i="0" u="none" strike="noStrike" cap="none" normalizeH="0" baseline="0" dirty="0" smtClean="0">
                <a:ln>
                  <a:noFill/>
                </a:ln>
                <a:solidFill>
                  <a:schemeClr val="tx1"/>
                </a:solidFill>
                <a:effectLst/>
                <a:latin typeface="Arial" charset="0"/>
                <a:cs typeface="Arial" charset="0"/>
              </a:rPr>
              <a:t> y </a:t>
            </a:r>
            <a:r>
              <a:rPr kumimoji="0" lang="fr-FR" sz="2000" b="0" i="0" u="none" strike="noStrike" cap="none" normalizeH="0" baseline="0" dirty="0" err="1" smtClean="0">
                <a:ln>
                  <a:noFill/>
                </a:ln>
                <a:solidFill>
                  <a:schemeClr val="tx1"/>
                </a:solidFill>
                <a:effectLst/>
                <a:latin typeface="Arial" charset="0"/>
                <a:cs typeface="Arial" charset="0"/>
              </a:rPr>
              <a:t>hablando</a:t>
            </a:r>
            <a:r>
              <a:rPr kumimoji="0" lang="fr-FR" sz="2000" b="0" i="0" u="none" strike="noStrike" cap="none" normalizeH="0" baseline="0" dirty="0" smtClean="0">
                <a:ln>
                  <a:noFill/>
                </a:ln>
                <a:solidFill>
                  <a:schemeClr val="tx1"/>
                </a:solidFill>
                <a:effectLst/>
                <a:latin typeface="Arial" charset="0"/>
                <a:cs typeface="Arial" charset="0"/>
              </a:rPr>
              <a:t>... </a:t>
            </a:r>
          </a:p>
        </p:txBody>
      </p:sp>
      <p:pic>
        <p:nvPicPr>
          <p:cNvPr id="1026" name="Picture 2" descr="1 de 5 estrell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823913"/>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427984" y="2574776"/>
            <a:ext cx="4625672" cy="19389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dirty="0" smtClean="0">
                <a:ln>
                  <a:noFill/>
                </a:ln>
                <a:solidFill>
                  <a:srgbClr val="FF0000"/>
                </a:solidFill>
                <a:effectLst/>
                <a:latin typeface="Arial" charset="0"/>
                <a:cs typeface="Arial" charset="0"/>
              </a:rPr>
              <a:t>« </a:t>
            </a:r>
            <a:r>
              <a:rPr kumimoji="0" lang="fr-FR" sz="2000" b="0" i="0" u="none" strike="noStrike" cap="none" normalizeH="0" baseline="0" dirty="0" err="1" smtClean="0">
                <a:ln>
                  <a:noFill/>
                </a:ln>
                <a:solidFill>
                  <a:srgbClr val="FF0000"/>
                </a:solidFill>
                <a:effectLst/>
                <a:latin typeface="Arial" charset="0"/>
                <a:cs typeface="Arial" charset="0"/>
              </a:rPr>
              <a:t>Nooooooooooooo</a:t>
            </a:r>
            <a:r>
              <a:rPr kumimoji="0" lang="fr-FR" sz="2000" b="0" i="0" u="none" strike="noStrike" cap="none" normalizeH="0" baseline="0" dirty="0" smtClean="0">
                <a:ln>
                  <a:noFill/>
                </a:ln>
                <a:solidFill>
                  <a:srgbClr val="FF0000"/>
                </a:solidFill>
                <a:effectLst/>
                <a:latin typeface="Arial" charset="0"/>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dirty="0" smtClean="0">
                <a:ln>
                  <a:noFill/>
                </a:ln>
                <a:solidFill>
                  <a:schemeClr val="tx1"/>
                </a:solidFill>
                <a:effectLst/>
                <a:latin typeface="Arial" charset="0"/>
                <a:cs typeface="Arial" charset="0"/>
              </a:rPr>
              <a:t>« La </a:t>
            </a:r>
            <a:r>
              <a:rPr kumimoji="0" lang="fr-FR" sz="2000" b="0" i="0" u="none" strike="noStrike" cap="none" normalizeH="0" baseline="0" dirty="0" err="1" smtClean="0">
                <a:ln>
                  <a:noFill/>
                </a:ln>
                <a:solidFill>
                  <a:schemeClr val="tx1"/>
                </a:solidFill>
                <a:effectLst/>
                <a:latin typeface="Arial" charset="0"/>
                <a:cs typeface="Arial" charset="0"/>
              </a:rPr>
              <a:t>habitación</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era</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fea</a:t>
            </a:r>
            <a:r>
              <a:rPr kumimoji="0" lang="fr-FR" sz="2000" b="0" i="0" u="none" strike="noStrike" cap="none" normalizeH="0" baseline="0" dirty="0" smtClean="0">
                <a:ln>
                  <a:noFill/>
                </a:ln>
                <a:solidFill>
                  <a:schemeClr val="tx1"/>
                </a:solidFill>
                <a:effectLst/>
                <a:latin typeface="Arial" charset="0"/>
                <a:cs typeface="Arial" charset="0"/>
              </a:rPr>
              <a:t> y la cama </a:t>
            </a:r>
            <a:r>
              <a:rPr kumimoji="0" lang="fr-FR" sz="2000" b="0" i="0" u="none" strike="noStrike" cap="none" normalizeH="0" baseline="0" dirty="0" err="1" smtClean="0">
                <a:ln>
                  <a:noFill/>
                </a:ln>
                <a:solidFill>
                  <a:schemeClr val="tx1"/>
                </a:solidFill>
                <a:effectLst/>
                <a:latin typeface="Arial" charset="0"/>
                <a:cs typeface="Arial" charset="0"/>
              </a:rPr>
              <a:t>estaba</a:t>
            </a:r>
            <a:r>
              <a:rPr kumimoji="0" lang="fr-FR" sz="2000" b="0" i="0" u="none" strike="noStrike" cap="none" normalizeH="0" baseline="0" dirty="0" smtClean="0">
                <a:ln>
                  <a:noFill/>
                </a:ln>
                <a:solidFill>
                  <a:schemeClr val="tx1"/>
                </a:solidFill>
                <a:effectLst/>
                <a:latin typeface="Arial" charset="0"/>
                <a:cs typeface="Arial" charset="0"/>
              </a:rPr>
              <a:t> fatal. Las </a:t>
            </a:r>
            <a:r>
              <a:rPr kumimoji="0" lang="fr-FR" sz="2000" b="0" i="0" u="none" strike="noStrike" cap="none" normalizeH="0" baseline="0" dirty="0" err="1" smtClean="0">
                <a:ln>
                  <a:noFill/>
                </a:ln>
                <a:solidFill>
                  <a:schemeClr val="tx1"/>
                </a:solidFill>
                <a:effectLst/>
                <a:latin typeface="Arial" charset="0"/>
                <a:cs typeface="Arial" charset="0"/>
              </a:rPr>
              <a:t>habitaciones</a:t>
            </a:r>
            <a:r>
              <a:rPr kumimoji="0" lang="fr-FR" sz="2000" b="0" i="0" u="none" strike="noStrike" cap="none" normalizeH="0" baseline="0" dirty="0" smtClean="0">
                <a:ln>
                  <a:noFill/>
                </a:ln>
                <a:solidFill>
                  <a:schemeClr val="tx1"/>
                </a:solidFill>
                <a:effectLst/>
                <a:latin typeface="Arial" charset="0"/>
                <a:cs typeface="Arial" charset="0"/>
              </a:rPr>
              <a:t> no</a:t>
            </a:r>
            <a:r>
              <a:rPr kumimoji="0" lang="fr-FR" sz="2000" b="0" i="0" u="none" strike="noStrike" cap="none" normalizeH="0" dirty="0" smtClean="0">
                <a:ln>
                  <a:noFill/>
                </a:ln>
                <a:solidFill>
                  <a:schemeClr val="tx1"/>
                </a:solidFill>
                <a:effectLst/>
                <a:latin typeface="Arial" charset="0"/>
                <a:cs typeface="Arial" charset="0"/>
              </a:rPr>
              <a:t> </a:t>
            </a:r>
            <a:r>
              <a:rPr kumimoji="0" lang="fr-FR" sz="2000" b="0" i="0" u="none" strike="noStrike" cap="none" normalizeH="0" dirty="0" err="1" smtClean="0">
                <a:ln>
                  <a:noFill/>
                </a:ln>
                <a:solidFill>
                  <a:schemeClr val="tx1"/>
                </a:solidFill>
                <a:effectLst/>
                <a:latin typeface="Arial" charset="0"/>
                <a:cs typeface="Arial" charset="0"/>
              </a:rPr>
              <a:t>tenían</a:t>
            </a:r>
            <a:r>
              <a:rPr kumimoji="0" lang="fr-FR" sz="2000" b="0" i="0" u="none" strike="noStrike" cap="none" normalizeH="0" dirty="0" smtClean="0">
                <a:ln>
                  <a:noFill/>
                </a:ln>
                <a:solidFill>
                  <a:schemeClr val="tx1"/>
                </a:solidFill>
                <a:effectLst/>
                <a:latin typeface="Arial" charset="0"/>
                <a:cs typeface="Arial" charset="0"/>
              </a:rPr>
              <a:t> </a:t>
            </a:r>
            <a:r>
              <a:rPr kumimoji="0" lang="fr-FR" sz="2000" b="0" i="0" u="none" strike="noStrike" cap="none" normalizeH="0" dirty="0" err="1" smtClean="0">
                <a:ln>
                  <a:noFill/>
                </a:ln>
                <a:solidFill>
                  <a:schemeClr val="tx1"/>
                </a:solidFill>
                <a:effectLst/>
                <a:latin typeface="Arial" charset="0"/>
                <a:cs typeface="Arial" charset="0"/>
              </a:rPr>
              <a:t>ventanas</a:t>
            </a:r>
            <a:r>
              <a:rPr lang="fr-FR" sz="2000" dirty="0" smtClean="0">
                <a:latin typeface="Arial" charset="0"/>
                <a:cs typeface="Arial" charset="0"/>
              </a:rPr>
              <a:t>.  La </a:t>
            </a:r>
            <a:r>
              <a:rPr lang="fr-FR" sz="2000" dirty="0" err="1" smtClean="0">
                <a:latin typeface="Arial" charset="0"/>
                <a:cs typeface="Arial" charset="0"/>
              </a:rPr>
              <a:t>piscina</a:t>
            </a:r>
            <a:r>
              <a:rPr lang="fr-FR" sz="2000" dirty="0" smtClean="0">
                <a:latin typeface="Arial" charset="0"/>
                <a:cs typeface="Arial" charset="0"/>
              </a:rPr>
              <a:t> </a:t>
            </a:r>
            <a:r>
              <a:rPr lang="fr-FR" sz="2000" dirty="0" err="1" smtClean="0">
                <a:latin typeface="Arial" charset="0"/>
                <a:cs typeface="Arial" charset="0"/>
              </a:rPr>
              <a:t>estaba</a:t>
            </a:r>
            <a:r>
              <a:rPr lang="fr-FR" sz="2000" dirty="0" smtClean="0">
                <a:latin typeface="Arial" charset="0"/>
                <a:cs typeface="Arial" charset="0"/>
              </a:rPr>
              <a:t> </a:t>
            </a:r>
            <a:r>
              <a:rPr lang="fr-FR" sz="2000" dirty="0" err="1" smtClean="0">
                <a:latin typeface="Arial" charset="0"/>
                <a:cs typeface="Arial" charset="0"/>
              </a:rPr>
              <a:t>sucia</a:t>
            </a:r>
            <a:r>
              <a:rPr lang="fr-FR" sz="2000" dirty="0" smtClean="0">
                <a:latin typeface="Arial" charset="0"/>
                <a:cs typeface="Arial" charset="0"/>
              </a:rPr>
              <a:t>.  Los </a:t>
            </a:r>
            <a:r>
              <a:rPr lang="fr-FR" sz="2000" dirty="0" err="1" smtClean="0">
                <a:latin typeface="Arial" charset="0"/>
                <a:cs typeface="Arial" charset="0"/>
              </a:rPr>
              <a:t>empleados</a:t>
            </a:r>
            <a:r>
              <a:rPr lang="fr-FR" sz="2000" dirty="0" smtClean="0">
                <a:latin typeface="Arial" charset="0"/>
                <a:cs typeface="Arial" charset="0"/>
              </a:rPr>
              <a:t> no </a:t>
            </a:r>
            <a:r>
              <a:rPr lang="fr-FR" sz="2000" dirty="0" err="1" smtClean="0">
                <a:latin typeface="Arial" charset="0"/>
                <a:cs typeface="Arial" charset="0"/>
              </a:rPr>
              <a:t>era</a:t>
            </a:r>
            <a:r>
              <a:rPr lang="fr-FR" sz="2000" dirty="0" smtClean="0">
                <a:latin typeface="Arial" charset="0"/>
                <a:cs typeface="Arial" charset="0"/>
              </a:rPr>
              <a:t> </a:t>
            </a:r>
            <a:r>
              <a:rPr lang="fr-FR" sz="2000" dirty="0" err="1" smtClean="0">
                <a:latin typeface="Arial" charset="0"/>
                <a:cs typeface="Arial" charset="0"/>
              </a:rPr>
              <a:t>agradables</a:t>
            </a:r>
            <a:r>
              <a:rPr lang="fr-FR" sz="2000" dirty="0" smtClean="0">
                <a:latin typeface="Arial" charset="0"/>
                <a:cs typeface="Arial" charset="0"/>
              </a:rPr>
              <a:t>.  En fin, </a:t>
            </a:r>
            <a:r>
              <a:rPr lang="fr-FR" sz="2000" dirty="0" smtClean="0">
                <a:latin typeface="Calibri"/>
                <a:cs typeface="Calibri"/>
              </a:rPr>
              <a:t>¡</a:t>
            </a:r>
            <a:r>
              <a:rPr lang="fr-FR" sz="2000" dirty="0" smtClean="0">
                <a:latin typeface="Arial" charset="0"/>
                <a:cs typeface="Arial" charset="0"/>
              </a:rPr>
              <a:t>no </a:t>
            </a:r>
            <a:r>
              <a:rPr lang="fr-FR" sz="2000" dirty="0" err="1" smtClean="0">
                <a:latin typeface="Arial" charset="0"/>
                <a:cs typeface="Arial" charset="0"/>
              </a:rPr>
              <a:t>lo</a:t>
            </a:r>
            <a:r>
              <a:rPr lang="fr-FR" sz="2000" dirty="0" smtClean="0">
                <a:latin typeface="Arial" charset="0"/>
                <a:cs typeface="Arial" charset="0"/>
              </a:rPr>
              <a:t> </a:t>
            </a:r>
            <a:r>
              <a:rPr lang="fr-FR" sz="2000" dirty="0" err="1" smtClean="0">
                <a:latin typeface="Arial" charset="0"/>
                <a:cs typeface="Arial" charset="0"/>
              </a:rPr>
              <a:t>recomiendo</a:t>
            </a:r>
            <a:r>
              <a:rPr lang="fr-FR" sz="2000" dirty="0" smtClean="0">
                <a:latin typeface="Arial" charset="0"/>
                <a:cs typeface="Arial" charset="0"/>
              </a:rPr>
              <a:t>!</a:t>
            </a:r>
            <a:endParaRPr kumimoji="0" lang="fr-FR" sz="2000" b="0" i="0" u="none" strike="noStrike" cap="none" normalizeH="0" baseline="0" dirty="0" smtClean="0">
              <a:ln>
                <a:noFill/>
              </a:ln>
              <a:solidFill>
                <a:schemeClr val="tx1"/>
              </a:solidFill>
              <a:effectLst/>
              <a:latin typeface="Arial" charset="0"/>
              <a:cs typeface="Arial" charset="0"/>
            </a:endParaRPr>
          </a:p>
        </p:txBody>
      </p:sp>
      <p:sp>
        <p:nvSpPr>
          <p:cNvPr id="5" name="Rectangle 4"/>
          <p:cNvSpPr>
            <a:spLocks noChangeArrowheads="1"/>
          </p:cNvSpPr>
          <p:nvPr/>
        </p:nvSpPr>
        <p:spPr bwMode="auto">
          <a:xfrm>
            <a:off x="196181" y="4797152"/>
            <a:ext cx="6084168" cy="19389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lang="fr-FR" sz="2000" dirty="0">
                <a:solidFill>
                  <a:srgbClr val="FF0000"/>
                </a:solidFill>
                <a:latin typeface="Arial" pitchFamily="34" charset="0"/>
                <a:cs typeface="Arial" pitchFamily="34" charset="0"/>
              </a:rPr>
              <a:t>« </a:t>
            </a:r>
            <a:r>
              <a:rPr lang="fr-FR" sz="2000" dirty="0" smtClean="0">
                <a:solidFill>
                  <a:srgbClr val="FF0000"/>
                </a:solidFill>
                <a:latin typeface="Arial" pitchFamily="34" charset="0"/>
                <a:cs typeface="Arial" pitchFamily="34" charset="0"/>
              </a:rPr>
              <a:t>¡un </a:t>
            </a:r>
            <a:r>
              <a:rPr lang="fr-FR" sz="2000" dirty="0" err="1" smtClean="0">
                <a:solidFill>
                  <a:srgbClr val="FF0000"/>
                </a:solidFill>
                <a:latin typeface="Arial" pitchFamily="34" charset="0"/>
                <a:cs typeface="Arial" pitchFamily="34" charset="0"/>
              </a:rPr>
              <a:t>lugar</a:t>
            </a:r>
            <a:r>
              <a:rPr lang="fr-FR" sz="2000" dirty="0" smtClean="0">
                <a:solidFill>
                  <a:srgbClr val="FF0000"/>
                </a:solidFill>
                <a:latin typeface="Arial" pitchFamily="34" charset="0"/>
                <a:cs typeface="Arial" pitchFamily="34" charset="0"/>
              </a:rPr>
              <a:t> horrible!</a:t>
            </a:r>
            <a:r>
              <a:rPr lang="fr-FR" sz="2000" dirty="0">
                <a:solidFill>
                  <a:srgbClr val="FF0000"/>
                </a:solidFill>
                <a:latin typeface="Arial" pitchFamily="34" charset="0"/>
                <a:cs typeface="Arial" pitchFamily="34" charset="0"/>
              </a:rPr>
              <a:t> »</a:t>
            </a:r>
          </a:p>
          <a:p>
            <a:r>
              <a:rPr lang="es-ES" sz="2000" dirty="0" smtClean="0">
                <a:latin typeface="Arial" pitchFamily="34" charset="0"/>
                <a:cs typeface="Arial" pitchFamily="34" charset="0"/>
              </a:rPr>
              <a:t>¡</a:t>
            </a:r>
            <a:r>
              <a:rPr lang="es-ES" sz="2000" dirty="0">
                <a:latin typeface="Arial" pitchFamily="34" charset="0"/>
                <a:cs typeface="Arial" pitchFamily="34" charset="0"/>
              </a:rPr>
              <a:t>Este hotel es absolutamente horroroso! </a:t>
            </a:r>
            <a:r>
              <a:rPr lang="es-ES" sz="2000" dirty="0" smtClean="0">
                <a:latin typeface="Arial" pitchFamily="34" charset="0"/>
                <a:cs typeface="Arial" pitchFamily="34" charset="0"/>
              </a:rPr>
              <a:t>Las </a:t>
            </a:r>
            <a:r>
              <a:rPr lang="es-ES" sz="2000" dirty="0">
                <a:latin typeface="Arial" pitchFamily="34" charset="0"/>
                <a:cs typeface="Arial" pitchFamily="34" charset="0"/>
              </a:rPr>
              <a:t>habitaciones </a:t>
            </a:r>
            <a:r>
              <a:rPr lang="es-ES" sz="2000" dirty="0" smtClean="0">
                <a:latin typeface="Arial" pitchFamily="34" charset="0"/>
                <a:cs typeface="Arial" pitchFamily="34" charset="0"/>
              </a:rPr>
              <a:t>eran muy </a:t>
            </a:r>
            <a:r>
              <a:rPr lang="es-ES" sz="2000" dirty="0">
                <a:latin typeface="Arial" pitchFamily="34" charset="0"/>
                <a:cs typeface="Arial" pitchFamily="34" charset="0"/>
              </a:rPr>
              <a:t>pequeñas y mal diseñadas. </a:t>
            </a:r>
            <a:r>
              <a:rPr lang="es-ES" sz="2000" dirty="0" smtClean="0">
                <a:latin typeface="Arial" pitchFamily="34" charset="0"/>
                <a:cs typeface="Arial" pitchFamily="34" charset="0"/>
              </a:rPr>
              <a:t>Las </a:t>
            </a:r>
            <a:r>
              <a:rPr lang="es-ES" sz="2000" dirty="0">
                <a:latin typeface="Arial" pitchFamily="34" charset="0"/>
                <a:cs typeface="Arial" pitchFamily="34" charset="0"/>
              </a:rPr>
              <a:t>sábanas estaban muy sucias e incluso tenían manchas. Las camas eran tan incómodas que </a:t>
            </a:r>
            <a:r>
              <a:rPr lang="es-ES" sz="2000" dirty="0" smtClean="0">
                <a:latin typeface="Arial" pitchFamily="34" charset="0"/>
                <a:cs typeface="Arial" pitchFamily="34" charset="0"/>
              </a:rPr>
              <a:t>no pudimos </a:t>
            </a:r>
            <a:r>
              <a:rPr lang="es-ES" sz="2000" dirty="0">
                <a:latin typeface="Arial" pitchFamily="34" charset="0"/>
                <a:cs typeface="Arial" pitchFamily="34" charset="0"/>
              </a:rPr>
              <a:t>dormir.... </a:t>
            </a:r>
            <a:endParaRPr lang="fr-FR" sz="2000" dirty="0">
              <a:latin typeface="Arial" pitchFamily="34" charset="0"/>
              <a:cs typeface="Arial" pitchFamily="34" charset="0"/>
            </a:endParaRPr>
          </a:p>
        </p:txBody>
      </p:sp>
      <p:sp>
        <p:nvSpPr>
          <p:cNvPr id="3" name="Rectangle 2"/>
          <p:cNvSpPr/>
          <p:nvPr/>
        </p:nvSpPr>
        <p:spPr>
          <a:xfrm>
            <a:off x="215907" y="2636912"/>
            <a:ext cx="3996053" cy="1938992"/>
          </a:xfrm>
          <a:prstGeom prst="rect">
            <a:avLst/>
          </a:prstGeom>
          <a:ln>
            <a:solidFill>
              <a:schemeClr val="tx1"/>
            </a:solidFill>
          </a:ln>
        </p:spPr>
        <p:txBody>
          <a:bodyPr wrap="square">
            <a:spAutoFit/>
          </a:bodyPr>
          <a:lstStyle/>
          <a:p>
            <a:pPr lvl="0"/>
            <a:r>
              <a:rPr lang="fr-FR" sz="2000" dirty="0">
                <a:solidFill>
                  <a:srgbClr val="FF0000"/>
                </a:solidFill>
                <a:latin typeface="Arial" pitchFamily="34" charset="0"/>
                <a:cs typeface="Arial" pitchFamily="34" charset="0"/>
              </a:rPr>
              <a:t>« ¡un </a:t>
            </a:r>
            <a:r>
              <a:rPr lang="fr-FR" sz="2000" dirty="0" err="1">
                <a:solidFill>
                  <a:srgbClr val="FF0000"/>
                </a:solidFill>
                <a:latin typeface="Arial" pitchFamily="34" charset="0"/>
                <a:cs typeface="Arial" pitchFamily="34" charset="0"/>
              </a:rPr>
              <a:t>lugar</a:t>
            </a:r>
            <a:r>
              <a:rPr lang="fr-FR" sz="2000" dirty="0">
                <a:solidFill>
                  <a:srgbClr val="FF0000"/>
                </a:solidFill>
                <a:latin typeface="Arial" pitchFamily="34" charset="0"/>
                <a:cs typeface="Arial" pitchFamily="34" charset="0"/>
              </a:rPr>
              <a:t> horrible! </a:t>
            </a:r>
            <a:r>
              <a:rPr lang="fr-FR" sz="2000" dirty="0" smtClean="0">
                <a:solidFill>
                  <a:srgbClr val="FF0000"/>
                </a:solidFill>
                <a:latin typeface="Arial" pitchFamily="34" charset="0"/>
                <a:cs typeface="Arial" pitchFamily="34" charset="0"/>
              </a:rPr>
              <a:t>»</a:t>
            </a:r>
            <a:r>
              <a:rPr lang="es-ES" sz="2000" dirty="0" smtClean="0">
                <a:latin typeface="Arial" pitchFamily="34" charset="0"/>
                <a:cs typeface="Arial" pitchFamily="34" charset="0"/>
              </a:rPr>
              <a:t/>
            </a:r>
            <a:br>
              <a:rPr lang="es-ES" sz="2000" dirty="0" smtClean="0">
                <a:latin typeface="Arial" pitchFamily="34" charset="0"/>
                <a:cs typeface="Arial" pitchFamily="34" charset="0"/>
              </a:rPr>
            </a:br>
            <a:r>
              <a:rPr lang="es-ES" sz="2000" dirty="0" smtClean="0">
                <a:latin typeface="Arial" pitchFamily="34" charset="0"/>
                <a:cs typeface="Arial" pitchFamily="34" charset="0"/>
              </a:rPr>
              <a:t>De verdad, la </a:t>
            </a:r>
            <a:r>
              <a:rPr lang="es-ES" sz="2000" dirty="0">
                <a:latin typeface="Arial" pitchFamily="34" charset="0"/>
                <a:cs typeface="Arial" pitchFamily="34" charset="0"/>
              </a:rPr>
              <a:t>limpieza es </a:t>
            </a:r>
            <a:r>
              <a:rPr lang="es-ES" sz="2000" dirty="0" smtClean="0">
                <a:latin typeface="Arial" pitchFamily="34" charset="0"/>
                <a:cs typeface="Arial" pitchFamily="34" charset="0"/>
              </a:rPr>
              <a:t>pésima</a:t>
            </a:r>
            <a:r>
              <a:rPr lang="es-ES" sz="2000" dirty="0">
                <a:latin typeface="Arial" pitchFamily="34" charset="0"/>
                <a:cs typeface="Arial" pitchFamily="34" charset="0"/>
              </a:rPr>
              <a:t>, </a:t>
            </a:r>
            <a:r>
              <a:rPr lang="es-ES" sz="2000" dirty="0" smtClean="0">
                <a:latin typeface="Arial" pitchFamily="34" charset="0"/>
                <a:cs typeface="Arial" pitchFamily="34" charset="0"/>
              </a:rPr>
              <a:t>En la cama había incluso </a:t>
            </a:r>
            <a:r>
              <a:rPr lang="es-ES" sz="2000" dirty="0">
                <a:latin typeface="Arial" pitchFamily="34" charset="0"/>
                <a:cs typeface="Arial" pitchFamily="34" charset="0"/>
              </a:rPr>
              <a:t>cucarachitas. No </a:t>
            </a:r>
            <a:r>
              <a:rPr lang="es-ES" sz="2000" dirty="0" smtClean="0">
                <a:latin typeface="Arial" pitchFamily="34" charset="0"/>
                <a:cs typeface="Arial" pitchFamily="34" charset="0"/>
              </a:rPr>
              <a:t>había agua </a:t>
            </a:r>
            <a:r>
              <a:rPr lang="es-ES" sz="2000" dirty="0">
                <a:latin typeface="Arial" pitchFamily="34" charset="0"/>
                <a:cs typeface="Arial" pitchFamily="34" charset="0"/>
              </a:rPr>
              <a:t>caliente en el </a:t>
            </a:r>
            <a:r>
              <a:rPr lang="es-ES" sz="2000" dirty="0" smtClean="0">
                <a:latin typeface="Arial" pitchFamily="34" charset="0"/>
                <a:cs typeface="Arial" pitchFamily="34" charset="0"/>
              </a:rPr>
              <a:t>baño. El personal no era nada servicial.</a:t>
            </a:r>
            <a:endParaRPr lang="fr-FR" sz="2000" dirty="0">
              <a:latin typeface="Arial" pitchFamily="34" charset="0"/>
              <a:cs typeface="Arial"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2755" y="4986832"/>
            <a:ext cx="1390650"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444209" y="476672"/>
            <a:ext cx="2178046" cy="1569660"/>
          </a:xfrm>
          <a:prstGeom prst="rect">
            <a:avLst/>
          </a:prstGeom>
          <a:noFill/>
        </p:spPr>
        <p:txBody>
          <a:bodyPr wrap="square" rtlCol="0">
            <a:spAutoFit/>
          </a:bodyPr>
          <a:lstStyle/>
          <a:p>
            <a:r>
              <a:rPr lang="en-GB" sz="3200" b="1" dirty="0" err="1" smtClean="0"/>
              <a:t>Joyuda</a:t>
            </a:r>
            <a:r>
              <a:rPr lang="en-GB" sz="3200" b="1" dirty="0" smtClean="0"/>
              <a:t> Plaza Hotel, Puerto Rico</a:t>
            </a:r>
            <a:endParaRPr lang="fr-FR" sz="3200" b="1" dirty="0"/>
          </a:p>
        </p:txBody>
      </p:sp>
      <p:sp>
        <p:nvSpPr>
          <p:cNvPr id="9" name="TextBox 8"/>
          <p:cNvSpPr txBox="1"/>
          <p:nvPr/>
        </p:nvSpPr>
        <p:spPr>
          <a:xfrm>
            <a:off x="5652120" y="332656"/>
            <a:ext cx="615805" cy="769441"/>
          </a:xfrm>
          <a:prstGeom prst="rect">
            <a:avLst/>
          </a:prstGeom>
          <a:noFill/>
        </p:spPr>
        <p:txBody>
          <a:bodyPr wrap="square" rtlCol="0">
            <a:spAutoFit/>
          </a:bodyPr>
          <a:lstStyle/>
          <a:p>
            <a:r>
              <a:rPr lang="en-GB" sz="4400" b="1" dirty="0">
                <a:solidFill>
                  <a:srgbClr val="0070C0"/>
                </a:solidFill>
              </a:rPr>
              <a:t>A</a:t>
            </a:r>
            <a:endParaRPr lang="fr-FR" sz="4400" b="1" dirty="0">
              <a:solidFill>
                <a:srgbClr val="0070C0"/>
              </a:solidFill>
            </a:endParaRPr>
          </a:p>
        </p:txBody>
      </p:sp>
      <p:sp>
        <p:nvSpPr>
          <p:cNvPr id="12" name="TextBox 11"/>
          <p:cNvSpPr txBox="1"/>
          <p:nvPr/>
        </p:nvSpPr>
        <p:spPr>
          <a:xfrm>
            <a:off x="3779912" y="3883695"/>
            <a:ext cx="615805" cy="769441"/>
          </a:xfrm>
          <a:prstGeom prst="rect">
            <a:avLst/>
          </a:prstGeom>
          <a:noFill/>
        </p:spPr>
        <p:txBody>
          <a:bodyPr wrap="square" rtlCol="0">
            <a:spAutoFit/>
          </a:bodyPr>
          <a:lstStyle/>
          <a:p>
            <a:r>
              <a:rPr lang="en-GB" sz="4400" b="1" dirty="0" smtClean="0">
                <a:solidFill>
                  <a:srgbClr val="0070C0"/>
                </a:solidFill>
              </a:rPr>
              <a:t>B</a:t>
            </a:r>
            <a:endParaRPr lang="fr-FR" sz="4400" b="1" dirty="0">
              <a:solidFill>
                <a:srgbClr val="0070C0"/>
              </a:solidFill>
            </a:endParaRPr>
          </a:p>
        </p:txBody>
      </p:sp>
      <p:sp>
        <p:nvSpPr>
          <p:cNvPr id="13" name="TextBox 12"/>
          <p:cNvSpPr txBox="1"/>
          <p:nvPr/>
        </p:nvSpPr>
        <p:spPr>
          <a:xfrm>
            <a:off x="8564707" y="2492896"/>
            <a:ext cx="615805" cy="769441"/>
          </a:xfrm>
          <a:prstGeom prst="rect">
            <a:avLst/>
          </a:prstGeom>
          <a:noFill/>
        </p:spPr>
        <p:txBody>
          <a:bodyPr wrap="square" rtlCol="0">
            <a:spAutoFit/>
          </a:bodyPr>
          <a:lstStyle/>
          <a:p>
            <a:r>
              <a:rPr lang="en-GB" sz="4400" b="1" dirty="0">
                <a:solidFill>
                  <a:srgbClr val="0070C0"/>
                </a:solidFill>
              </a:rPr>
              <a:t>C</a:t>
            </a:r>
            <a:endParaRPr lang="fr-FR" sz="4400" b="1" dirty="0">
              <a:solidFill>
                <a:srgbClr val="0070C0"/>
              </a:solidFill>
            </a:endParaRPr>
          </a:p>
        </p:txBody>
      </p:sp>
      <p:sp>
        <p:nvSpPr>
          <p:cNvPr id="14" name="TextBox 13"/>
          <p:cNvSpPr txBox="1"/>
          <p:nvPr/>
        </p:nvSpPr>
        <p:spPr>
          <a:xfrm>
            <a:off x="5664544" y="4797152"/>
            <a:ext cx="615805" cy="769441"/>
          </a:xfrm>
          <a:prstGeom prst="rect">
            <a:avLst/>
          </a:prstGeom>
          <a:noFill/>
        </p:spPr>
        <p:txBody>
          <a:bodyPr wrap="square" rtlCol="0">
            <a:spAutoFit/>
          </a:bodyPr>
          <a:lstStyle/>
          <a:p>
            <a:r>
              <a:rPr lang="en-GB" sz="4400" b="1" dirty="0" smtClean="0">
                <a:solidFill>
                  <a:srgbClr val="0070C0"/>
                </a:solidFill>
              </a:rPr>
              <a:t>D</a:t>
            </a:r>
            <a:endParaRPr lang="fr-FR" sz="4400" b="1" dirty="0">
              <a:solidFill>
                <a:srgbClr val="0070C0"/>
              </a:solidFill>
            </a:endParaRPr>
          </a:p>
        </p:txBody>
      </p:sp>
    </p:spTree>
    <p:extLst>
      <p:ext uri="{BB962C8B-B14F-4D97-AF65-F5344CB8AC3E}">
        <p14:creationId xmlns:p14="http://schemas.microsoft.com/office/powerpoint/2010/main" val="17338639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26342203"/>
              </p:ext>
            </p:extLst>
          </p:nvPr>
        </p:nvGraphicFramePr>
        <p:xfrm>
          <a:off x="179512" y="171451"/>
          <a:ext cx="8856984" cy="6466509"/>
        </p:xfrm>
        <a:graphic>
          <a:graphicData uri="http://schemas.openxmlformats.org/drawingml/2006/table">
            <a:tbl>
              <a:tblPr firstRow="1" bandRow="1">
                <a:tableStyleId>{5940675A-B579-460E-94D1-54222C63F5DA}</a:tableStyleId>
              </a:tblPr>
              <a:tblGrid>
                <a:gridCol w="8856984"/>
              </a:tblGrid>
              <a:tr h="520835">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21403">
                <a:tc>
                  <a:txBody>
                    <a:bodyPr/>
                    <a:lstStyle/>
                    <a:p>
                      <a:pPr algn="l" fontAlgn="auto">
                        <a:spcBef>
                          <a:spcPts val="0"/>
                        </a:spcBef>
                        <a:spcAft>
                          <a:spcPts val="0"/>
                        </a:spcAft>
                        <a:defRPr/>
                      </a:pPr>
                      <a:r>
                        <a:rPr lang="en-GB" sz="4400" b="1" kern="1200" dirty="0" smtClean="0">
                          <a:solidFill>
                            <a:schemeClr val="tx1"/>
                          </a:solidFill>
                          <a:effectLst/>
                          <a:latin typeface="+mn-lt"/>
                          <a:ea typeface="+mn-ea"/>
                          <a:cs typeface="+mn-cs"/>
                        </a:rPr>
                        <a:t>Listening –</a:t>
                      </a:r>
                      <a:r>
                        <a:rPr lang="en-GB" sz="4400" b="1" kern="1200" baseline="0" dirty="0" smtClean="0">
                          <a:solidFill>
                            <a:schemeClr val="tx1"/>
                          </a:solidFill>
                          <a:effectLst/>
                          <a:latin typeface="+mn-lt"/>
                          <a:ea typeface="+mn-ea"/>
                          <a:cs typeface="+mn-cs"/>
                        </a:rPr>
                        <a:t> whole class</a:t>
                      </a:r>
                      <a:endParaRPr lang="en-GB" sz="5400" b="1" dirty="0">
                        <a:solidFill>
                          <a:schemeClr val="tx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005F"/>
                    </a:solidFill>
                  </a:tcPr>
                </a:tc>
              </a:tr>
              <a:tr h="4761208">
                <a:tc>
                  <a:txBody>
                    <a:bodyPr/>
                    <a:lstStyle/>
                    <a:p>
                      <a:r>
                        <a:rPr lang="en-GB" sz="1800" b="1" kern="1200" dirty="0" smtClean="0">
                          <a:solidFill>
                            <a:schemeClr val="tx1"/>
                          </a:solidFill>
                          <a:effectLst/>
                          <a:latin typeface="+mn-lt"/>
                          <a:ea typeface="+mn-ea"/>
                          <a:cs typeface="+mn-cs"/>
                        </a:rPr>
                        <a:t>Listening (with confidence and perseverance)</a:t>
                      </a:r>
                      <a:endParaRPr lang="en-GB" sz="1800" kern="1200" dirty="0" smtClean="0">
                        <a:solidFill>
                          <a:schemeClr val="tx1"/>
                        </a:solidFill>
                        <a:effectLst/>
                        <a:latin typeface="+mn-lt"/>
                        <a:ea typeface="+mn-ea"/>
                        <a:cs typeface="+mn-cs"/>
                      </a:endParaRPr>
                    </a:p>
                    <a:p>
                      <a:r>
                        <a:rPr lang="en-GB" sz="1800" b="1" kern="1200" dirty="0" smtClean="0">
                          <a:solidFill>
                            <a:schemeClr val="tx1"/>
                          </a:solidFill>
                          <a:effectLst/>
                          <a:latin typeface="+mn-lt"/>
                          <a:ea typeface="+mn-ea"/>
                          <a:cs typeface="+mn-cs"/>
                        </a:rPr>
                        <a:t> </a:t>
                      </a:r>
                      <a:endParaRPr lang="en-GB" sz="1800" kern="1200" dirty="0" smtClean="0">
                        <a:solidFill>
                          <a:schemeClr val="tx1"/>
                        </a:solidFill>
                        <a:effectLst/>
                        <a:latin typeface="+mn-lt"/>
                        <a:ea typeface="+mn-ea"/>
                        <a:cs typeface="+mn-cs"/>
                      </a:endParaRPr>
                    </a:p>
                    <a:p>
                      <a:r>
                        <a:rPr lang="en-GB" sz="1800" kern="1200" dirty="0" smtClean="0">
                          <a:solidFill>
                            <a:schemeClr val="tx1"/>
                          </a:solidFill>
                          <a:effectLst/>
                          <a:latin typeface="+mn-lt"/>
                          <a:ea typeface="+mn-ea"/>
                          <a:cs typeface="+mn-cs"/>
                        </a:rPr>
                        <a:t>1.  In pairs</a:t>
                      </a:r>
                    </a:p>
                    <a:p>
                      <a:r>
                        <a:rPr lang="en-GB" sz="1800" kern="1200" dirty="0" smtClean="0">
                          <a:solidFill>
                            <a:schemeClr val="tx1"/>
                          </a:solidFill>
                          <a:effectLst/>
                          <a:latin typeface="+mn-lt"/>
                          <a:ea typeface="+mn-ea"/>
                          <a:cs typeface="+mn-cs"/>
                        </a:rPr>
                        <a:t> </a:t>
                      </a:r>
                    </a:p>
                    <a:p>
                      <a:r>
                        <a:rPr lang="en-GB" sz="1800" kern="1200" dirty="0" smtClean="0">
                          <a:solidFill>
                            <a:schemeClr val="tx1"/>
                          </a:solidFill>
                          <a:effectLst/>
                          <a:latin typeface="+mn-lt"/>
                          <a:ea typeface="+mn-ea"/>
                          <a:cs typeface="+mn-cs"/>
                        </a:rPr>
                        <a:t>2.  Answers first</a:t>
                      </a:r>
                    </a:p>
                    <a:p>
                      <a:r>
                        <a:rPr lang="en-GB" sz="1800" kern="1200" dirty="0" smtClean="0">
                          <a:solidFill>
                            <a:schemeClr val="tx1"/>
                          </a:solidFill>
                          <a:effectLst/>
                          <a:latin typeface="+mn-lt"/>
                          <a:ea typeface="+mn-ea"/>
                          <a:cs typeface="+mn-cs"/>
                        </a:rPr>
                        <a:t> </a:t>
                      </a:r>
                    </a:p>
                    <a:p>
                      <a:r>
                        <a:rPr lang="en-GB" sz="1800" kern="1200" dirty="0" smtClean="0">
                          <a:solidFill>
                            <a:schemeClr val="tx1"/>
                          </a:solidFill>
                          <a:effectLst/>
                          <a:latin typeface="+mn-lt"/>
                          <a:ea typeface="+mn-ea"/>
                          <a:cs typeface="+mn-cs"/>
                        </a:rPr>
                        <a:t>3.  Ordering cards</a:t>
                      </a:r>
                    </a:p>
                    <a:p>
                      <a:r>
                        <a:rPr lang="en-GB" sz="1800" kern="1200" dirty="0" smtClean="0">
                          <a:solidFill>
                            <a:schemeClr val="tx1"/>
                          </a:solidFill>
                          <a:effectLst/>
                          <a:latin typeface="+mn-lt"/>
                          <a:ea typeface="+mn-ea"/>
                          <a:cs typeface="+mn-cs"/>
                        </a:rPr>
                        <a:t> </a:t>
                      </a:r>
                    </a:p>
                    <a:p>
                      <a:pPr marL="342900" indent="-342900">
                        <a:buAutoNum type="arabicPeriod" startAt="4"/>
                      </a:pPr>
                      <a:r>
                        <a:rPr lang="en-GB" sz="1800" kern="1200" dirty="0" smtClean="0">
                          <a:solidFill>
                            <a:schemeClr val="tx1"/>
                          </a:solidFill>
                          <a:effectLst/>
                          <a:latin typeface="+mn-lt"/>
                          <a:ea typeface="+mn-ea"/>
                          <a:cs typeface="+mn-cs"/>
                        </a:rPr>
                        <a:t>‘Running listening comprehension’</a:t>
                      </a:r>
                    </a:p>
                    <a:p>
                      <a:pPr marL="0" indent="0">
                        <a:buNone/>
                      </a:pPr>
                      <a:r>
                        <a:rPr lang="en-GB" sz="1800" kern="1200" dirty="0" smtClean="0">
                          <a:solidFill>
                            <a:schemeClr val="tx1"/>
                          </a:solidFill>
                          <a:effectLst/>
                          <a:latin typeface="+mn-lt"/>
                          <a:ea typeface="+mn-ea"/>
                          <a:cs typeface="+mn-cs"/>
                        </a:rPr>
                        <a:t/>
                      </a:r>
                      <a:br>
                        <a:rPr lang="en-GB" sz="1800" kern="1200" dirty="0" smtClean="0">
                          <a:solidFill>
                            <a:schemeClr val="tx1"/>
                          </a:solidFill>
                          <a:effectLst/>
                          <a:latin typeface="+mn-lt"/>
                          <a:ea typeface="+mn-ea"/>
                          <a:cs typeface="+mn-cs"/>
                        </a:rPr>
                      </a:br>
                      <a:r>
                        <a:rPr lang="en-GB" sz="1800" kern="1200" dirty="0" smtClean="0">
                          <a:solidFill>
                            <a:schemeClr val="tx1"/>
                          </a:solidFill>
                          <a:effectLst/>
                          <a:latin typeface="+mn-lt"/>
                          <a:ea typeface="+mn-ea"/>
                          <a:cs typeface="+mn-cs"/>
                        </a:rPr>
                        <a:t>5.  Visual</a:t>
                      </a:r>
                      <a:r>
                        <a:rPr lang="en-GB" sz="1800" kern="1200" baseline="0" dirty="0" smtClean="0">
                          <a:solidFill>
                            <a:schemeClr val="tx1"/>
                          </a:solidFill>
                          <a:effectLst/>
                          <a:latin typeface="+mn-lt"/>
                          <a:ea typeface="+mn-ea"/>
                          <a:cs typeface="+mn-cs"/>
                        </a:rPr>
                        <a:t> listening (YouTube, BBC online clips, adverts)</a:t>
                      </a:r>
                      <a:br>
                        <a:rPr lang="en-GB" sz="1800" kern="1200" baseline="0" dirty="0" smtClean="0">
                          <a:solidFill>
                            <a:schemeClr val="tx1"/>
                          </a:solidFill>
                          <a:effectLst/>
                          <a:latin typeface="+mn-lt"/>
                          <a:ea typeface="+mn-ea"/>
                          <a:cs typeface="+mn-cs"/>
                        </a:rPr>
                      </a:br>
                      <a:r>
                        <a:rPr lang="en-GB" sz="1800" kern="1200" baseline="0" dirty="0" smtClean="0">
                          <a:solidFill>
                            <a:schemeClr val="tx1"/>
                          </a:solidFill>
                          <a:effectLst/>
                          <a:latin typeface="+mn-lt"/>
                          <a:ea typeface="+mn-ea"/>
                          <a:cs typeface="+mn-cs"/>
                        </a:rPr>
                        <a:t/>
                      </a:r>
                      <a:br>
                        <a:rPr lang="en-GB" sz="1800" kern="1200" baseline="0" dirty="0" smtClean="0">
                          <a:solidFill>
                            <a:schemeClr val="tx1"/>
                          </a:solidFill>
                          <a:effectLst/>
                          <a:latin typeface="+mn-lt"/>
                          <a:ea typeface="+mn-ea"/>
                          <a:cs typeface="+mn-cs"/>
                        </a:rPr>
                      </a:br>
                      <a:r>
                        <a:rPr lang="en-GB" sz="1800" kern="1200" baseline="0" dirty="0" smtClean="0">
                          <a:solidFill>
                            <a:schemeClr val="tx1"/>
                          </a:solidFill>
                          <a:effectLst/>
                          <a:latin typeface="+mn-lt"/>
                          <a:ea typeface="+mn-ea"/>
                          <a:cs typeface="+mn-cs"/>
                        </a:rPr>
                        <a:t>6.  Songs</a:t>
                      </a:r>
                    </a:p>
                    <a:p>
                      <a:pPr marL="0" indent="0">
                        <a:buNone/>
                      </a:pPr>
                      <a:r>
                        <a:rPr lang="en-GB" sz="1800" kern="1200" baseline="0" dirty="0" smtClean="0">
                          <a:solidFill>
                            <a:schemeClr val="tx1"/>
                          </a:solidFill>
                          <a:effectLst/>
                          <a:latin typeface="+mn-lt"/>
                          <a:ea typeface="+mn-ea"/>
                          <a:cs typeface="+mn-cs"/>
                        </a:rPr>
                        <a:t/>
                      </a:r>
                      <a:br>
                        <a:rPr lang="en-GB" sz="1800" kern="1200" baseline="0" dirty="0" smtClean="0">
                          <a:solidFill>
                            <a:schemeClr val="tx1"/>
                          </a:solidFill>
                          <a:effectLst/>
                          <a:latin typeface="+mn-lt"/>
                          <a:ea typeface="+mn-ea"/>
                          <a:cs typeface="+mn-cs"/>
                        </a:rPr>
                      </a:br>
                      <a:r>
                        <a:rPr lang="en-GB" sz="1800" kern="1200" baseline="0" dirty="0" smtClean="0">
                          <a:solidFill>
                            <a:schemeClr val="tx1"/>
                          </a:solidFill>
                          <a:effectLst/>
                          <a:latin typeface="+mn-lt"/>
                          <a:ea typeface="+mn-ea"/>
                          <a:cs typeface="+mn-cs"/>
                        </a:rPr>
                        <a:t>7.  Listening </a:t>
                      </a:r>
                      <a:r>
                        <a:rPr lang="en-GB" sz="1800" kern="1200" baseline="0" dirty="0" smtClean="0">
                          <a:solidFill>
                            <a:schemeClr val="tx1"/>
                          </a:solidFill>
                          <a:effectLst/>
                          <a:latin typeface="+mn-lt"/>
                          <a:ea typeface="+mn-ea"/>
                          <a:cs typeface="+mn-cs"/>
                          <a:sym typeface="Wingdings" pitchFamily="2" charset="2"/>
                        </a:rPr>
                        <a:t> speaking</a:t>
                      </a:r>
                      <a:br>
                        <a:rPr lang="en-GB" sz="1800" kern="1200" baseline="0" dirty="0" smtClean="0">
                          <a:solidFill>
                            <a:schemeClr val="tx1"/>
                          </a:solidFill>
                          <a:effectLst/>
                          <a:latin typeface="+mn-lt"/>
                          <a:ea typeface="+mn-ea"/>
                          <a:cs typeface="+mn-cs"/>
                          <a:sym typeface="Wingdings" pitchFamily="2" charset="2"/>
                        </a:rPr>
                      </a:br>
                      <a:r>
                        <a:rPr lang="en-GB" sz="1800" kern="1200" baseline="0" dirty="0" smtClean="0">
                          <a:solidFill>
                            <a:schemeClr val="tx1"/>
                          </a:solidFill>
                          <a:effectLst/>
                          <a:latin typeface="+mn-lt"/>
                          <a:ea typeface="+mn-ea"/>
                          <a:cs typeface="+mn-cs"/>
                          <a:sym typeface="Wingdings" pitchFamily="2" charset="2"/>
                        </a:rPr>
                        <a:t/>
                      </a:r>
                      <a:br>
                        <a:rPr lang="en-GB" sz="1800" kern="1200" baseline="0" dirty="0" smtClean="0">
                          <a:solidFill>
                            <a:schemeClr val="tx1"/>
                          </a:solidFill>
                          <a:effectLst/>
                          <a:latin typeface="+mn-lt"/>
                          <a:ea typeface="+mn-ea"/>
                          <a:cs typeface="+mn-cs"/>
                          <a:sym typeface="Wingdings" pitchFamily="2" charset="2"/>
                        </a:rPr>
                      </a:br>
                      <a:r>
                        <a:rPr lang="en-GB" sz="1800" kern="1200" baseline="0" dirty="0" smtClean="0">
                          <a:solidFill>
                            <a:schemeClr val="tx1"/>
                          </a:solidFill>
                          <a:effectLst/>
                          <a:latin typeface="+mn-lt"/>
                          <a:ea typeface="+mn-ea"/>
                          <a:cs typeface="+mn-cs"/>
                          <a:sym typeface="Wingdings" pitchFamily="2" charset="2"/>
                        </a:rPr>
                        <a:t>8.  Produce own listening assessment</a:t>
                      </a:r>
                      <a:endParaRPr lang="en-GB" sz="1800" kern="1200" dirty="0" smtClean="0">
                        <a:solidFill>
                          <a:schemeClr val="tx1"/>
                        </a:solidFill>
                        <a:effectLst/>
                        <a:latin typeface="+mn-lt"/>
                        <a:ea typeface="+mn-ea"/>
                        <a:cs typeface="+mn-cs"/>
                      </a:endParaRPr>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22456">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641485704"/>
              </p:ext>
            </p:extLst>
          </p:nvPr>
        </p:nvGraphicFramePr>
        <p:xfrm>
          <a:off x="5364088" y="1772816"/>
          <a:ext cx="3456384" cy="2468880"/>
        </p:xfrm>
        <a:graphic>
          <a:graphicData uri="http://schemas.openxmlformats.org/drawingml/2006/table">
            <a:tbl>
              <a:tblPr firstRow="1" bandRow="1">
                <a:tableStyleId>{5940675A-B579-460E-94D1-54222C63F5DA}</a:tableStyleId>
              </a:tblPr>
              <a:tblGrid>
                <a:gridCol w="3456384"/>
              </a:tblGrid>
              <a:tr h="370840">
                <a:tc>
                  <a:txBody>
                    <a:bodyPr/>
                    <a:lstStyle/>
                    <a:p>
                      <a:pPr marL="0" marR="0" indent="0" algn="l" defTabSz="914400" rtl="0" eaLnBrk="1" fontAlgn="auto" latinLnBrk="0" hangingPunct="1">
                        <a:lnSpc>
                          <a:spcPct val="200000"/>
                        </a:lnSpc>
                        <a:spcBef>
                          <a:spcPts val="0"/>
                        </a:spcBef>
                        <a:spcAft>
                          <a:spcPts val="0"/>
                        </a:spcAft>
                        <a:buClrTx/>
                        <a:buSzTx/>
                        <a:buFontTx/>
                        <a:buNone/>
                        <a:tabLst/>
                        <a:defRPr/>
                      </a:pPr>
                      <a:r>
                        <a:rPr lang="en-GB" sz="1800" kern="1200" baseline="0" dirty="0" smtClean="0">
                          <a:solidFill>
                            <a:schemeClr val="tx1"/>
                          </a:solidFill>
                          <a:effectLst/>
                          <a:latin typeface="+mn-lt"/>
                          <a:ea typeface="+mn-ea"/>
                          <a:cs typeface="+mn-cs"/>
                          <a:sym typeface="Wingdings" pitchFamily="2" charset="2"/>
                        </a:rPr>
                        <a:t>9.  All speaking (when spontaneous) is listening</a:t>
                      </a:r>
                      <a:endParaRPr lang="en-GB" sz="1800" kern="1200" dirty="0" smtClean="0">
                        <a:solidFill>
                          <a:schemeClr val="tx1"/>
                        </a:solidFill>
                        <a:effectLst/>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pPr>
                        <a:lnSpc>
                          <a:spcPct val="200000"/>
                        </a:lnSpc>
                      </a:pPr>
                      <a:r>
                        <a:rPr lang="en-GB" dirty="0" smtClean="0"/>
                        <a:t>10. Pre-teach key language</a:t>
                      </a:r>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pPr>
                        <a:lnSpc>
                          <a:spcPct val="200000"/>
                        </a:lnSpc>
                      </a:pPr>
                      <a:r>
                        <a:rPr lang="en-GB" dirty="0" smtClean="0"/>
                        <a:t>11. Repeat listening tasks</a:t>
                      </a:r>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11306603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86812216"/>
              </p:ext>
            </p:extLst>
          </p:nvPr>
        </p:nvGraphicFramePr>
        <p:xfrm>
          <a:off x="251520" y="260648"/>
          <a:ext cx="8640960" cy="6175695"/>
        </p:xfrm>
        <a:graphic>
          <a:graphicData uri="http://schemas.openxmlformats.org/drawingml/2006/table">
            <a:tbl>
              <a:tblPr firstRow="1" bandRow="1">
                <a:tableStyleId>{5940675A-B579-460E-94D1-54222C63F5DA}</a:tableStyleId>
              </a:tblPr>
              <a:tblGrid>
                <a:gridCol w="5760640"/>
                <a:gridCol w="648072"/>
                <a:gridCol w="720080"/>
                <a:gridCol w="792088"/>
                <a:gridCol w="720080"/>
              </a:tblGrid>
              <a:tr h="369041">
                <a:tc>
                  <a:txBody>
                    <a:bodyPr/>
                    <a:lstStyle/>
                    <a:p>
                      <a:endParaRPr lang="fr-FR" dirty="0"/>
                    </a:p>
                  </a:txBody>
                  <a:tcPr/>
                </a:tc>
                <a:tc>
                  <a:txBody>
                    <a:bodyPr/>
                    <a:lstStyle/>
                    <a:p>
                      <a:pPr algn="ctr"/>
                      <a:r>
                        <a:rPr lang="en-GB" dirty="0" smtClean="0"/>
                        <a:t>A</a:t>
                      </a:r>
                      <a:endParaRPr lang="fr-FR" dirty="0"/>
                    </a:p>
                  </a:txBody>
                  <a:tcPr anchor="ctr"/>
                </a:tc>
                <a:tc>
                  <a:txBody>
                    <a:bodyPr/>
                    <a:lstStyle/>
                    <a:p>
                      <a:pPr algn="ctr"/>
                      <a:r>
                        <a:rPr lang="en-GB" dirty="0" smtClean="0"/>
                        <a:t>B</a:t>
                      </a:r>
                      <a:endParaRPr lang="fr-FR" dirty="0"/>
                    </a:p>
                  </a:txBody>
                  <a:tcPr anchor="ctr"/>
                </a:tc>
                <a:tc>
                  <a:txBody>
                    <a:bodyPr/>
                    <a:lstStyle/>
                    <a:p>
                      <a:pPr algn="ctr"/>
                      <a:r>
                        <a:rPr lang="en-GB" dirty="0" smtClean="0"/>
                        <a:t>C</a:t>
                      </a:r>
                      <a:endParaRPr lang="fr-FR" dirty="0"/>
                    </a:p>
                  </a:txBody>
                  <a:tcPr anchor="ctr"/>
                </a:tc>
                <a:tc>
                  <a:txBody>
                    <a:bodyPr/>
                    <a:lstStyle/>
                    <a:p>
                      <a:pPr algn="ctr"/>
                      <a:r>
                        <a:rPr lang="en-GB" dirty="0" smtClean="0"/>
                        <a:t>D</a:t>
                      </a:r>
                      <a:endParaRPr lang="fr-FR" dirty="0"/>
                    </a:p>
                  </a:txBody>
                  <a:tcPr anchor="ctr"/>
                </a:tc>
              </a:tr>
              <a:tr h="369041">
                <a:tc>
                  <a:txBody>
                    <a:bodyPr/>
                    <a:lstStyle/>
                    <a:p>
                      <a:r>
                        <a:rPr lang="en-GB" dirty="0" smtClean="0"/>
                        <a:t>1  The room was ugly.</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r>
              <a:tr h="369041">
                <a:tc>
                  <a:txBody>
                    <a:bodyPr/>
                    <a:lstStyle/>
                    <a:p>
                      <a:r>
                        <a:rPr lang="en-GB" dirty="0" smtClean="0"/>
                        <a:t>2</a:t>
                      </a:r>
                      <a:r>
                        <a:rPr lang="en-GB" baseline="0" dirty="0" smtClean="0"/>
                        <a:t>  This hotel is absolutely horrible.</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r>
              <a:tr h="369041">
                <a:tc>
                  <a:txBody>
                    <a:bodyPr/>
                    <a:lstStyle/>
                    <a:p>
                      <a:r>
                        <a:rPr lang="en-GB" dirty="0" smtClean="0"/>
                        <a:t>3  The bathroom</a:t>
                      </a:r>
                      <a:r>
                        <a:rPr lang="en-GB" baseline="0" dirty="0" smtClean="0"/>
                        <a:t> floor was flooded.</a:t>
                      </a:r>
                      <a:endParaRPr lang="fr-FR" dirty="0"/>
                    </a:p>
                  </a:txBody>
                  <a:tcPr/>
                </a:tc>
                <a:tc>
                  <a:txBody>
                    <a:bodyPr/>
                    <a:lstStyle/>
                    <a:p>
                      <a:endParaRPr lang="fr-FR" dirty="0"/>
                    </a:p>
                  </a:txBody>
                  <a:tcPr/>
                </a:tc>
                <a:tc>
                  <a:txBody>
                    <a:bodyPr/>
                    <a:lstStyle/>
                    <a:p>
                      <a:endParaRPr lang="fr-FR"/>
                    </a:p>
                  </a:txBody>
                  <a:tcPr/>
                </a:tc>
                <a:tc>
                  <a:txBody>
                    <a:bodyPr/>
                    <a:lstStyle/>
                    <a:p>
                      <a:endParaRPr lang="fr-FR"/>
                    </a:p>
                  </a:txBody>
                  <a:tcPr/>
                </a:tc>
                <a:tc>
                  <a:txBody>
                    <a:bodyPr/>
                    <a:lstStyle/>
                    <a:p>
                      <a:endParaRPr lang="fr-FR"/>
                    </a:p>
                  </a:txBody>
                  <a:tcPr/>
                </a:tc>
              </a:tr>
              <a:tr h="369041">
                <a:tc>
                  <a:txBody>
                    <a:bodyPr/>
                    <a:lstStyle/>
                    <a:p>
                      <a:r>
                        <a:rPr lang="en-GB" dirty="0" smtClean="0"/>
                        <a:t>4  The pool was dirty.</a:t>
                      </a:r>
                      <a:endParaRPr lang="fr-FR" dirty="0"/>
                    </a:p>
                  </a:txBody>
                  <a:tcPr/>
                </a:tc>
                <a:tc>
                  <a:txBody>
                    <a:bodyPr/>
                    <a:lstStyle/>
                    <a:p>
                      <a:endParaRPr lang="fr-FR" dirty="0"/>
                    </a:p>
                  </a:txBody>
                  <a:tcPr/>
                </a:tc>
                <a:tc>
                  <a:txBody>
                    <a:bodyPr/>
                    <a:lstStyle/>
                    <a:p>
                      <a:endParaRPr lang="fr-FR" dirty="0"/>
                    </a:p>
                  </a:txBody>
                  <a:tcPr/>
                </a:tc>
                <a:tc>
                  <a:txBody>
                    <a:bodyPr/>
                    <a:lstStyle/>
                    <a:p>
                      <a:endParaRPr lang="fr-FR"/>
                    </a:p>
                  </a:txBody>
                  <a:tcPr/>
                </a:tc>
                <a:tc>
                  <a:txBody>
                    <a:bodyPr/>
                    <a:lstStyle/>
                    <a:p>
                      <a:endParaRPr lang="fr-FR"/>
                    </a:p>
                  </a:txBody>
                  <a:tcPr/>
                </a:tc>
              </a:tr>
              <a:tr h="369041">
                <a:tc>
                  <a:txBody>
                    <a:bodyPr/>
                    <a:lstStyle/>
                    <a:p>
                      <a:r>
                        <a:rPr lang="en-GB" dirty="0" smtClean="0"/>
                        <a:t>5  The sheets were dirty.</a:t>
                      </a:r>
                      <a:endParaRPr lang="fr-FR" dirty="0"/>
                    </a:p>
                  </a:txBody>
                  <a:tcPr/>
                </a:tc>
                <a:tc>
                  <a:txBody>
                    <a:bodyPr/>
                    <a:lstStyle/>
                    <a:p>
                      <a:endParaRPr lang="fr-FR"/>
                    </a:p>
                  </a:txBody>
                  <a:tcPr/>
                </a:tc>
                <a:tc>
                  <a:txBody>
                    <a:bodyPr/>
                    <a:lstStyle/>
                    <a:p>
                      <a:endParaRPr lang="fr-FR" dirty="0"/>
                    </a:p>
                  </a:txBody>
                  <a:tcPr/>
                </a:tc>
                <a:tc>
                  <a:txBody>
                    <a:bodyPr/>
                    <a:lstStyle/>
                    <a:p>
                      <a:endParaRPr lang="fr-FR" dirty="0"/>
                    </a:p>
                  </a:txBody>
                  <a:tcPr/>
                </a:tc>
                <a:tc>
                  <a:txBody>
                    <a:bodyPr/>
                    <a:lstStyle/>
                    <a:p>
                      <a:endParaRPr lang="fr-FR"/>
                    </a:p>
                  </a:txBody>
                  <a:tcPr/>
                </a:tc>
              </a:tr>
              <a:tr h="369041">
                <a:tc>
                  <a:txBody>
                    <a:bodyPr/>
                    <a:lstStyle/>
                    <a:p>
                      <a:r>
                        <a:rPr lang="en-GB" dirty="0" smtClean="0"/>
                        <a:t>6.  The sheets were dirty and even had stains!</a:t>
                      </a:r>
                      <a:endParaRPr lang="fr-FR" dirty="0"/>
                    </a:p>
                  </a:txBody>
                  <a:tcPr/>
                </a:tc>
                <a:tc>
                  <a:txBody>
                    <a:bodyPr/>
                    <a:lstStyle/>
                    <a:p>
                      <a:endParaRPr lang="fr-FR"/>
                    </a:p>
                  </a:txBody>
                  <a:tcPr/>
                </a:tc>
                <a:tc>
                  <a:txBody>
                    <a:bodyPr/>
                    <a:lstStyle/>
                    <a:p>
                      <a:endParaRPr lang="fr-FR"/>
                    </a:p>
                  </a:txBody>
                  <a:tcPr/>
                </a:tc>
                <a:tc>
                  <a:txBody>
                    <a:bodyPr/>
                    <a:lstStyle/>
                    <a:p>
                      <a:endParaRPr lang="fr-FR" dirty="0"/>
                    </a:p>
                  </a:txBody>
                  <a:tcPr/>
                </a:tc>
                <a:tc>
                  <a:txBody>
                    <a:bodyPr/>
                    <a:lstStyle/>
                    <a:p>
                      <a:endParaRPr lang="fr-FR" dirty="0"/>
                    </a:p>
                  </a:txBody>
                  <a:tcPr/>
                </a:tc>
              </a:tr>
              <a:tr h="369041">
                <a:tc>
                  <a:txBody>
                    <a:bodyPr/>
                    <a:lstStyle/>
                    <a:p>
                      <a:r>
                        <a:rPr lang="en-GB" dirty="0" smtClean="0"/>
                        <a:t>7  There was</a:t>
                      </a:r>
                      <a:r>
                        <a:rPr lang="en-GB" baseline="0" dirty="0" smtClean="0"/>
                        <a:t> no hot water in the bathroom.</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r h="369041">
                <a:tc>
                  <a:txBody>
                    <a:bodyPr/>
                    <a:lstStyle/>
                    <a:p>
                      <a:r>
                        <a:rPr lang="en-GB" dirty="0" smtClean="0"/>
                        <a:t>8.  There was no toilet paper</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r h="369041">
                <a:tc>
                  <a:txBody>
                    <a:bodyPr/>
                    <a:lstStyle/>
                    <a:p>
                      <a:r>
                        <a:rPr lang="en-GB" dirty="0" smtClean="0"/>
                        <a:t>9  The staff were not nice.</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r h="369041">
                <a:tc>
                  <a:txBody>
                    <a:bodyPr/>
                    <a:lstStyle/>
                    <a:p>
                      <a:r>
                        <a:rPr lang="en-GB" dirty="0" smtClean="0"/>
                        <a:t>10  The rooms were very small and badly designed.</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r h="369041">
                <a:tc>
                  <a:txBody>
                    <a:bodyPr/>
                    <a:lstStyle/>
                    <a:p>
                      <a:r>
                        <a:rPr lang="en-GB" dirty="0" smtClean="0"/>
                        <a:t>11  There were even little</a:t>
                      </a:r>
                      <a:r>
                        <a:rPr lang="en-GB" baseline="0" dirty="0" smtClean="0"/>
                        <a:t> cockroaches in the bed.</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r h="369041">
                <a:tc>
                  <a:txBody>
                    <a:bodyPr/>
                    <a:lstStyle/>
                    <a:p>
                      <a:r>
                        <a:rPr lang="en-GB" dirty="0" smtClean="0"/>
                        <a:t>12  The </a:t>
                      </a:r>
                      <a:r>
                        <a:rPr lang="en-GB" dirty="0" err="1" smtClean="0"/>
                        <a:t>tv</a:t>
                      </a:r>
                      <a:r>
                        <a:rPr lang="en-GB" dirty="0" smtClean="0"/>
                        <a:t> was 30 years old.</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r h="369041">
                <a:tc>
                  <a:txBody>
                    <a:bodyPr/>
                    <a:lstStyle/>
                    <a:p>
                      <a:r>
                        <a:rPr lang="en-GB" dirty="0" smtClean="0"/>
                        <a:t>13  The beds were so uncomfortable</a:t>
                      </a:r>
                      <a:r>
                        <a:rPr lang="en-GB" baseline="0" dirty="0" smtClean="0"/>
                        <a:t> that we couldn’t sleep.</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r h="369041">
                <a:tc>
                  <a:txBody>
                    <a:bodyPr/>
                    <a:lstStyle/>
                    <a:p>
                      <a:r>
                        <a:rPr lang="en-GB" dirty="0" smtClean="0"/>
                        <a:t>14  The staff were not at all helpful.</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r h="369041">
                <a:tc>
                  <a:txBody>
                    <a:bodyPr/>
                    <a:lstStyle/>
                    <a:p>
                      <a:r>
                        <a:rPr lang="en-GB" dirty="0" smtClean="0"/>
                        <a:t>15  I couldn’t sleep because there were drunk people shouting and talking…</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bl>
          </a:graphicData>
        </a:graphic>
      </p:graphicFrame>
    </p:spTree>
    <p:extLst>
      <p:ext uri="{BB962C8B-B14F-4D97-AF65-F5344CB8AC3E}">
        <p14:creationId xmlns:p14="http://schemas.microsoft.com/office/powerpoint/2010/main" val="20986175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02880088"/>
              </p:ext>
            </p:extLst>
          </p:nvPr>
        </p:nvGraphicFramePr>
        <p:xfrm>
          <a:off x="251520" y="260648"/>
          <a:ext cx="8640960" cy="6408706"/>
        </p:xfrm>
        <a:graphic>
          <a:graphicData uri="http://schemas.openxmlformats.org/drawingml/2006/table">
            <a:tbl>
              <a:tblPr firstRow="1" bandRow="1">
                <a:tableStyleId>{5940675A-B579-460E-94D1-54222C63F5DA}</a:tableStyleId>
              </a:tblPr>
              <a:tblGrid>
                <a:gridCol w="5760640"/>
                <a:gridCol w="648072"/>
                <a:gridCol w="720080"/>
                <a:gridCol w="792088"/>
                <a:gridCol w="720080"/>
              </a:tblGrid>
              <a:tr h="382965">
                <a:tc>
                  <a:txBody>
                    <a:bodyPr/>
                    <a:lstStyle/>
                    <a:p>
                      <a:endParaRPr lang="fr-FR" dirty="0"/>
                    </a:p>
                  </a:txBody>
                  <a:tcPr/>
                </a:tc>
                <a:tc>
                  <a:txBody>
                    <a:bodyPr/>
                    <a:lstStyle/>
                    <a:p>
                      <a:pPr algn="ctr"/>
                      <a:r>
                        <a:rPr lang="en-GB" dirty="0" smtClean="0"/>
                        <a:t>A</a:t>
                      </a:r>
                      <a:endParaRPr lang="fr-FR" dirty="0"/>
                    </a:p>
                  </a:txBody>
                  <a:tcPr anchor="ctr"/>
                </a:tc>
                <a:tc>
                  <a:txBody>
                    <a:bodyPr/>
                    <a:lstStyle/>
                    <a:p>
                      <a:pPr algn="ctr"/>
                      <a:r>
                        <a:rPr lang="en-GB" dirty="0" smtClean="0"/>
                        <a:t>B</a:t>
                      </a:r>
                      <a:endParaRPr lang="fr-FR" dirty="0"/>
                    </a:p>
                  </a:txBody>
                  <a:tcPr anchor="ctr"/>
                </a:tc>
                <a:tc>
                  <a:txBody>
                    <a:bodyPr/>
                    <a:lstStyle/>
                    <a:p>
                      <a:pPr algn="ctr"/>
                      <a:r>
                        <a:rPr lang="en-GB" dirty="0" smtClean="0"/>
                        <a:t>C</a:t>
                      </a:r>
                      <a:endParaRPr lang="fr-FR" dirty="0"/>
                    </a:p>
                  </a:txBody>
                  <a:tcPr anchor="ctr"/>
                </a:tc>
                <a:tc>
                  <a:txBody>
                    <a:bodyPr/>
                    <a:lstStyle/>
                    <a:p>
                      <a:pPr algn="ctr"/>
                      <a:r>
                        <a:rPr lang="en-GB" dirty="0" smtClean="0"/>
                        <a:t>D</a:t>
                      </a:r>
                      <a:endParaRPr lang="fr-FR" dirty="0"/>
                    </a:p>
                  </a:txBody>
                  <a:tcPr anchor="ctr"/>
                </a:tc>
              </a:tr>
              <a:tr h="382965">
                <a:tc>
                  <a:txBody>
                    <a:bodyPr/>
                    <a:lstStyle/>
                    <a:p>
                      <a:r>
                        <a:rPr lang="en-GB" dirty="0" smtClean="0"/>
                        <a:t>1  The room was ugly.</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r>
              <a:tr h="382965">
                <a:tc>
                  <a:txBody>
                    <a:bodyPr/>
                    <a:lstStyle/>
                    <a:p>
                      <a:r>
                        <a:rPr lang="en-GB" dirty="0" smtClean="0"/>
                        <a:t>2</a:t>
                      </a:r>
                      <a:r>
                        <a:rPr lang="en-GB" baseline="0" dirty="0" smtClean="0"/>
                        <a:t>  This hotel is absolutely horrible.</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r>
              <a:tr h="382965">
                <a:tc>
                  <a:txBody>
                    <a:bodyPr/>
                    <a:lstStyle/>
                    <a:p>
                      <a:r>
                        <a:rPr lang="en-GB" dirty="0" smtClean="0"/>
                        <a:t>3  The bathroom</a:t>
                      </a:r>
                      <a:r>
                        <a:rPr lang="en-GB" baseline="0" dirty="0" smtClean="0"/>
                        <a:t> floor was flooded.</a:t>
                      </a:r>
                      <a:endParaRPr lang="fr-FR" dirty="0"/>
                    </a:p>
                  </a:txBody>
                  <a:tcPr/>
                </a:tc>
                <a:tc>
                  <a:txBody>
                    <a:bodyPr/>
                    <a:lstStyle/>
                    <a:p>
                      <a:endParaRPr lang="fr-FR" dirty="0"/>
                    </a:p>
                  </a:txBody>
                  <a:tcPr/>
                </a:tc>
                <a:tc>
                  <a:txBody>
                    <a:bodyPr/>
                    <a:lstStyle/>
                    <a:p>
                      <a:endParaRPr lang="fr-FR"/>
                    </a:p>
                  </a:txBody>
                  <a:tcPr/>
                </a:tc>
                <a:tc>
                  <a:txBody>
                    <a:bodyPr/>
                    <a:lstStyle/>
                    <a:p>
                      <a:endParaRPr lang="fr-FR"/>
                    </a:p>
                  </a:txBody>
                  <a:tcPr/>
                </a:tc>
                <a:tc>
                  <a:txBody>
                    <a:bodyPr/>
                    <a:lstStyle/>
                    <a:p>
                      <a:endParaRPr lang="fr-FR"/>
                    </a:p>
                  </a:txBody>
                  <a:tcPr/>
                </a:tc>
              </a:tr>
              <a:tr h="382965">
                <a:tc>
                  <a:txBody>
                    <a:bodyPr/>
                    <a:lstStyle/>
                    <a:p>
                      <a:r>
                        <a:rPr lang="en-GB" dirty="0" smtClean="0"/>
                        <a:t>4  The pool was dirty.</a:t>
                      </a:r>
                      <a:endParaRPr lang="fr-FR" dirty="0"/>
                    </a:p>
                  </a:txBody>
                  <a:tcPr/>
                </a:tc>
                <a:tc>
                  <a:txBody>
                    <a:bodyPr/>
                    <a:lstStyle/>
                    <a:p>
                      <a:endParaRPr lang="fr-FR" dirty="0"/>
                    </a:p>
                  </a:txBody>
                  <a:tcPr/>
                </a:tc>
                <a:tc>
                  <a:txBody>
                    <a:bodyPr/>
                    <a:lstStyle/>
                    <a:p>
                      <a:endParaRPr lang="fr-FR" dirty="0"/>
                    </a:p>
                  </a:txBody>
                  <a:tcPr/>
                </a:tc>
                <a:tc>
                  <a:txBody>
                    <a:bodyPr/>
                    <a:lstStyle/>
                    <a:p>
                      <a:endParaRPr lang="fr-FR"/>
                    </a:p>
                  </a:txBody>
                  <a:tcPr/>
                </a:tc>
                <a:tc>
                  <a:txBody>
                    <a:bodyPr/>
                    <a:lstStyle/>
                    <a:p>
                      <a:endParaRPr lang="fr-FR"/>
                    </a:p>
                  </a:txBody>
                  <a:tcPr/>
                </a:tc>
              </a:tr>
              <a:tr h="382965">
                <a:tc>
                  <a:txBody>
                    <a:bodyPr/>
                    <a:lstStyle/>
                    <a:p>
                      <a:r>
                        <a:rPr lang="en-GB" dirty="0" smtClean="0"/>
                        <a:t>5  The sheets were dirty.</a:t>
                      </a:r>
                      <a:endParaRPr lang="fr-FR" dirty="0"/>
                    </a:p>
                  </a:txBody>
                  <a:tcPr/>
                </a:tc>
                <a:tc>
                  <a:txBody>
                    <a:bodyPr/>
                    <a:lstStyle/>
                    <a:p>
                      <a:endParaRPr lang="fr-FR"/>
                    </a:p>
                  </a:txBody>
                  <a:tcPr/>
                </a:tc>
                <a:tc>
                  <a:txBody>
                    <a:bodyPr/>
                    <a:lstStyle/>
                    <a:p>
                      <a:endParaRPr lang="fr-FR" dirty="0"/>
                    </a:p>
                  </a:txBody>
                  <a:tcPr/>
                </a:tc>
                <a:tc>
                  <a:txBody>
                    <a:bodyPr/>
                    <a:lstStyle/>
                    <a:p>
                      <a:endParaRPr lang="fr-FR" dirty="0"/>
                    </a:p>
                  </a:txBody>
                  <a:tcPr/>
                </a:tc>
                <a:tc>
                  <a:txBody>
                    <a:bodyPr/>
                    <a:lstStyle/>
                    <a:p>
                      <a:endParaRPr lang="fr-FR"/>
                    </a:p>
                  </a:txBody>
                  <a:tcPr/>
                </a:tc>
              </a:tr>
              <a:tr h="382965">
                <a:tc>
                  <a:txBody>
                    <a:bodyPr/>
                    <a:lstStyle/>
                    <a:p>
                      <a:r>
                        <a:rPr lang="en-GB" dirty="0" smtClean="0"/>
                        <a:t>6.  The sheets were dirty and even had stains!</a:t>
                      </a:r>
                      <a:endParaRPr lang="fr-FR" dirty="0"/>
                    </a:p>
                  </a:txBody>
                  <a:tcPr/>
                </a:tc>
                <a:tc>
                  <a:txBody>
                    <a:bodyPr/>
                    <a:lstStyle/>
                    <a:p>
                      <a:endParaRPr lang="fr-FR"/>
                    </a:p>
                  </a:txBody>
                  <a:tcPr/>
                </a:tc>
                <a:tc>
                  <a:txBody>
                    <a:bodyPr/>
                    <a:lstStyle/>
                    <a:p>
                      <a:endParaRPr lang="fr-FR"/>
                    </a:p>
                  </a:txBody>
                  <a:tcPr/>
                </a:tc>
                <a:tc>
                  <a:txBody>
                    <a:bodyPr/>
                    <a:lstStyle/>
                    <a:p>
                      <a:endParaRPr lang="fr-FR" dirty="0"/>
                    </a:p>
                  </a:txBody>
                  <a:tcPr/>
                </a:tc>
                <a:tc>
                  <a:txBody>
                    <a:bodyPr/>
                    <a:lstStyle/>
                    <a:p>
                      <a:endParaRPr lang="fr-FR" dirty="0"/>
                    </a:p>
                  </a:txBody>
                  <a:tcPr/>
                </a:tc>
              </a:tr>
              <a:tr h="382965">
                <a:tc>
                  <a:txBody>
                    <a:bodyPr/>
                    <a:lstStyle/>
                    <a:p>
                      <a:r>
                        <a:rPr lang="en-GB" dirty="0" smtClean="0"/>
                        <a:t>7  There was</a:t>
                      </a:r>
                      <a:r>
                        <a:rPr lang="en-GB" baseline="0" dirty="0" smtClean="0"/>
                        <a:t> no hot water in the bathroom.</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r h="382965">
                <a:tc>
                  <a:txBody>
                    <a:bodyPr/>
                    <a:lstStyle/>
                    <a:p>
                      <a:r>
                        <a:rPr lang="en-GB" dirty="0" smtClean="0"/>
                        <a:t>8.  There was no toilet paper</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r h="382965">
                <a:tc>
                  <a:txBody>
                    <a:bodyPr/>
                    <a:lstStyle/>
                    <a:p>
                      <a:r>
                        <a:rPr lang="en-GB" dirty="0" smtClean="0"/>
                        <a:t>9  The staff were not nice.</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r h="382965">
                <a:tc>
                  <a:txBody>
                    <a:bodyPr/>
                    <a:lstStyle/>
                    <a:p>
                      <a:r>
                        <a:rPr lang="en-GB" dirty="0" smtClean="0"/>
                        <a:t>10  The rooms were very small and badly designed.</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r h="382965">
                <a:tc>
                  <a:txBody>
                    <a:bodyPr/>
                    <a:lstStyle/>
                    <a:p>
                      <a:r>
                        <a:rPr lang="en-GB" dirty="0" smtClean="0"/>
                        <a:t>11  There were even little</a:t>
                      </a:r>
                      <a:r>
                        <a:rPr lang="en-GB" baseline="0" dirty="0" smtClean="0"/>
                        <a:t> cockroaches in the bed.</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r h="382965">
                <a:tc>
                  <a:txBody>
                    <a:bodyPr/>
                    <a:lstStyle/>
                    <a:p>
                      <a:r>
                        <a:rPr lang="en-GB" dirty="0" smtClean="0"/>
                        <a:t>12  The </a:t>
                      </a:r>
                      <a:r>
                        <a:rPr lang="en-GB" dirty="0" err="1" smtClean="0"/>
                        <a:t>tv</a:t>
                      </a:r>
                      <a:r>
                        <a:rPr lang="en-GB" dirty="0" smtClean="0"/>
                        <a:t> was 30 years old.</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r h="382965">
                <a:tc>
                  <a:txBody>
                    <a:bodyPr/>
                    <a:lstStyle/>
                    <a:p>
                      <a:r>
                        <a:rPr lang="en-GB" dirty="0" smtClean="0"/>
                        <a:t>13  The beds were so uncomfortable</a:t>
                      </a:r>
                      <a:r>
                        <a:rPr lang="en-GB" baseline="0" dirty="0" smtClean="0"/>
                        <a:t> that we couldn’t sleep.</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r h="382965">
                <a:tc>
                  <a:txBody>
                    <a:bodyPr/>
                    <a:lstStyle/>
                    <a:p>
                      <a:r>
                        <a:rPr lang="en-GB" dirty="0" smtClean="0"/>
                        <a:t>14  The staff were not at all helpful.</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r h="664231">
                <a:tc>
                  <a:txBody>
                    <a:bodyPr/>
                    <a:lstStyle/>
                    <a:p>
                      <a:r>
                        <a:rPr lang="en-GB" dirty="0" smtClean="0"/>
                        <a:t>15  I couldn’t sleep because there were drunk people shouting and talking…</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bl>
          </a:graphicData>
        </a:graphic>
      </p:graphicFrame>
      <p:sp>
        <p:nvSpPr>
          <p:cNvPr id="3" name="Rectangle 2"/>
          <p:cNvSpPr/>
          <p:nvPr/>
        </p:nvSpPr>
        <p:spPr>
          <a:xfrm>
            <a:off x="7524328" y="620688"/>
            <a:ext cx="504056" cy="36004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6804248" y="1052736"/>
            <a:ext cx="504056" cy="36004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6084168" y="1412776"/>
            <a:ext cx="504056" cy="36004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7524328" y="1772816"/>
            <a:ext cx="504056" cy="36004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6084168" y="2204864"/>
            <a:ext cx="504056" cy="36004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8316416" y="2564904"/>
            <a:ext cx="504056" cy="36004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6804248" y="2924944"/>
            <a:ext cx="504056" cy="36004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6156176" y="3356992"/>
            <a:ext cx="504056" cy="36004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7524328" y="3717032"/>
            <a:ext cx="504056" cy="36004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8244408" y="4077072"/>
            <a:ext cx="504056" cy="36004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6804248" y="4509120"/>
            <a:ext cx="504056" cy="36004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6084168" y="4869160"/>
            <a:ext cx="504056" cy="36004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8316416" y="5229200"/>
            <a:ext cx="504056" cy="36004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6804248" y="5661248"/>
            <a:ext cx="504056" cy="36004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6084168" y="6165304"/>
            <a:ext cx="504056" cy="36004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0724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20227210"/>
              </p:ext>
            </p:extLst>
          </p:nvPr>
        </p:nvGraphicFramePr>
        <p:xfrm>
          <a:off x="323528" y="620693"/>
          <a:ext cx="7776864" cy="5760638"/>
        </p:xfrm>
        <a:graphic>
          <a:graphicData uri="http://schemas.openxmlformats.org/drawingml/2006/table">
            <a:tbl>
              <a:tblPr firstRow="1" bandRow="1">
                <a:tableStyleId>{5940675A-B579-460E-94D1-54222C63F5DA}</a:tableStyleId>
              </a:tblPr>
              <a:tblGrid>
                <a:gridCol w="3888432"/>
                <a:gridCol w="3888432"/>
              </a:tblGrid>
              <a:tr h="4431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err="1" smtClean="0"/>
                        <a:t>Mi</a:t>
                      </a:r>
                      <a:r>
                        <a:rPr lang="en-GB" b="1" baseline="0" dirty="0" smtClean="0"/>
                        <a:t> </a:t>
                      </a:r>
                      <a:r>
                        <a:rPr lang="en-GB" b="1" baseline="0" dirty="0" err="1" smtClean="0"/>
                        <a:t>vocabulario</a:t>
                      </a:r>
                      <a:r>
                        <a:rPr lang="en-GB" b="1" baseline="0" dirty="0" smtClean="0"/>
                        <a:t> – </a:t>
                      </a:r>
                      <a:r>
                        <a:rPr lang="en-GB" b="1" baseline="0" dirty="0" err="1" smtClean="0"/>
                        <a:t>versión</a:t>
                      </a:r>
                      <a:r>
                        <a:rPr lang="en-GB" b="1" baseline="0" dirty="0" smtClean="0"/>
                        <a:t> </a:t>
                      </a:r>
                      <a:r>
                        <a:rPr lang="en-GB" b="1" baseline="0" dirty="0" err="1" smtClean="0"/>
                        <a:t>inglesa</a:t>
                      </a:r>
                      <a:endParaRPr lang="fr-FR" b="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err="1" smtClean="0"/>
                        <a:t>Mi</a:t>
                      </a:r>
                      <a:r>
                        <a:rPr lang="en-GB" b="1" baseline="0" dirty="0" smtClean="0"/>
                        <a:t> </a:t>
                      </a:r>
                      <a:r>
                        <a:rPr lang="en-GB" b="1" baseline="0" dirty="0" err="1" smtClean="0"/>
                        <a:t>vocabulario</a:t>
                      </a:r>
                      <a:r>
                        <a:rPr lang="en-GB" b="1" baseline="0" dirty="0" smtClean="0"/>
                        <a:t>  - </a:t>
                      </a:r>
                      <a:r>
                        <a:rPr lang="en-GB" b="1" baseline="0" dirty="0" err="1" smtClean="0"/>
                        <a:t>español</a:t>
                      </a:r>
                      <a:endParaRPr lang="fr-FR" b="1" dirty="0" smtClean="0"/>
                    </a:p>
                  </a:txBody>
                  <a:tcPr/>
                </a:tc>
              </a:tr>
              <a:tr h="443126">
                <a:tc>
                  <a:txBody>
                    <a:bodyPr/>
                    <a:lstStyle/>
                    <a:p>
                      <a:pPr marL="0" indent="0">
                        <a:buNone/>
                      </a:pPr>
                      <a:r>
                        <a:rPr lang="en-GB" dirty="0" smtClean="0"/>
                        <a:t>1  the bed</a:t>
                      </a:r>
                      <a:endParaRPr lang="fr-FR" dirty="0"/>
                    </a:p>
                  </a:txBody>
                  <a:tcPr/>
                </a:tc>
                <a:tc>
                  <a:txBody>
                    <a:bodyPr/>
                    <a:lstStyle/>
                    <a:p>
                      <a:endParaRPr lang="fr-FR" dirty="0"/>
                    </a:p>
                  </a:txBody>
                  <a:tcPr/>
                </a:tc>
              </a:tr>
              <a:tr h="443126">
                <a:tc>
                  <a:txBody>
                    <a:bodyPr/>
                    <a:lstStyle/>
                    <a:p>
                      <a:pPr marL="0" indent="0">
                        <a:buNone/>
                      </a:pPr>
                      <a:r>
                        <a:rPr lang="en-GB" dirty="0" smtClean="0"/>
                        <a:t>2  the sheets</a:t>
                      </a:r>
                      <a:endParaRPr lang="fr-FR" dirty="0"/>
                    </a:p>
                  </a:txBody>
                  <a:tcPr/>
                </a:tc>
                <a:tc>
                  <a:txBody>
                    <a:bodyPr/>
                    <a:lstStyle/>
                    <a:p>
                      <a:endParaRPr lang="fr-FR" dirty="0"/>
                    </a:p>
                  </a:txBody>
                  <a:tcPr/>
                </a:tc>
              </a:tr>
              <a:tr h="443126">
                <a:tc>
                  <a:txBody>
                    <a:bodyPr/>
                    <a:lstStyle/>
                    <a:p>
                      <a:r>
                        <a:rPr lang="en-GB" dirty="0" smtClean="0"/>
                        <a:t>3  the window</a:t>
                      </a:r>
                      <a:endParaRPr lang="fr-FR" dirty="0"/>
                    </a:p>
                  </a:txBody>
                  <a:tcPr/>
                </a:tc>
                <a:tc>
                  <a:txBody>
                    <a:bodyPr/>
                    <a:lstStyle/>
                    <a:p>
                      <a:endParaRPr lang="fr-FR" dirty="0"/>
                    </a:p>
                  </a:txBody>
                  <a:tcPr/>
                </a:tc>
              </a:tr>
              <a:tr h="443126">
                <a:tc>
                  <a:txBody>
                    <a:bodyPr/>
                    <a:lstStyle/>
                    <a:p>
                      <a:r>
                        <a:rPr lang="en-GB" dirty="0" smtClean="0"/>
                        <a:t>4  the staff</a:t>
                      </a:r>
                      <a:endParaRPr lang="fr-FR" dirty="0"/>
                    </a:p>
                  </a:txBody>
                  <a:tcPr/>
                </a:tc>
                <a:tc>
                  <a:txBody>
                    <a:bodyPr/>
                    <a:lstStyle/>
                    <a:p>
                      <a:endParaRPr lang="fr-FR" dirty="0"/>
                    </a:p>
                  </a:txBody>
                  <a:tcPr/>
                </a:tc>
              </a:tr>
              <a:tr h="443126">
                <a:tc>
                  <a:txBody>
                    <a:bodyPr/>
                    <a:lstStyle/>
                    <a:p>
                      <a:r>
                        <a:rPr lang="en-GB" dirty="0" smtClean="0"/>
                        <a:t>5  dirty</a:t>
                      </a:r>
                      <a:endParaRPr lang="fr-FR" dirty="0"/>
                    </a:p>
                  </a:txBody>
                  <a:tcPr/>
                </a:tc>
                <a:tc>
                  <a:txBody>
                    <a:bodyPr/>
                    <a:lstStyle/>
                    <a:p>
                      <a:endParaRPr lang="fr-FR" dirty="0"/>
                    </a:p>
                  </a:txBody>
                  <a:tcPr/>
                </a:tc>
              </a:tr>
              <a:tr h="4431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6  clean</a:t>
                      </a:r>
                      <a:endParaRPr lang="fr-FR" dirty="0" smtClean="0"/>
                    </a:p>
                  </a:txBody>
                  <a:tcPr/>
                </a:tc>
                <a:tc>
                  <a:txBody>
                    <a:bodyPr/>
                    <a:lstStyle/>
                    <a:p>
                      <a:endParaRPr lang="fr-FR" dirty="0"/>
                    </a:p>
                  </a:txBody>
                  <a:tcPr/>
                </a:tc>
              </a:tr>
              <a:tr h="4431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7  helpful</a:t>
                      </a:r>
                      <a:endParaRPr lang="fr-FR" dirty="0" smtClean="0"/>
                    </a:p>
                  </a:txBody>
                  <a:tcPr/>
                </a:tc>
                <a:tc>
                  <a:txBody>
                    <a:bodyPr/>
                    <a:lstStyle/>
                    <a:p>
                      <a:endParaRPr lang="fr-FR" dirty="0"/>
                    </a:p>
                  </a:txBody>
                  <a:tcPr/>
                </a:tc>
              </a:tr>
              <a:tr h="443126">
                <a:tc>
                  <a:txBody>
                    <a:bodyPr/>
                    <a:lstStyle/>
                    <a:p>
                      <a:r>
                        <a:rPr lang="en-GB" dirty="0" smtClean="0"/>
                        <a:t>8  nice</a:t>
                      </a:r>
                      <a:endParaRPr lang="fr-FR" dirty="0"/>
                    </a:p>
                  </a:txBody>
                  <a:tcPr/>
                </a:tc>
                <a:tc>
                  <a:txBody>
                    <a:bodyPr/>
                    <a:lstStyle/>
                    <a:p>
                      <a:endParaRPr lang="fr-FR" dirty="0"/>
                    </a:p>
                  </a:txBody>
                  <a:tcPr/>
                </a:tc>
              </a:tr>
              <a:tr h="443126">
                <a:tc>
                  <a:txBody>
                    <a:bodyPr/>
                    <a:lstStyle/>
                    <a:p>
                      <a:r>
                        <a:rPr lang="en-GB" dirty="0" smtClean="0"/>
                        <a:t>9  small</a:t>
                      </a:r>
                      <a:endParaRPr lang="fr-FR" dirty="0"/>
                    </a:p>
                  </a:txBody>
                  <a:tcPr/>
                </a:tc>
                <a:tc>
                  <a:txBody>
                    <a:bodyPr/>
                    <a:lstStyle/>
                    <a:p>
                      <a:endParaRPr lang="fr-FR" dirty="0"/>
                    </a:p>
                  </a:txBody>
                  <a:tcPr/>
                </a:tc>
              </a:tr>
              <a:tr h="443126">
                <a:tc>
                  <a:txBody>
                    <a:bodyPr/>
                    <a:lstStyle/>
                    <a:p>
                      <a:r>
                        <a:rPr lang="en-GB" dirty="0" smtClean="0"/>
                        <a:t>10  drunk</a:t>
                      </a:r>
                      <a:endParaRPr lang="fr-FR" dirty="0"/>
                    </a:p>
                  </a:txBody>
                  <a:tcPr/>
                </a:tc>
                <a:tc>
                  <a:txBody>
                    <a:bodyPr/>
                    <a:lstStyle/>
                    <a:p>
                      <a:endParaRPr lang="fr-FR" dirty="0"/>
                    </a:p>
                  </a:txBody>
                  <a:tcPr/>
                </a:tc>
              </a:tr>
              <a:tr h="443126">
                <a:tc>
                  <a:txBody>
                    <a:bodyPr/>
                    <a:lstStyle/>
                    <a:p>
                      <a:r>
                        <a:rPr lang="en-GB" dirty="0" smtClean="0"/>
                        <a:t>11 flooded</a:t>
                      </a:r>
                      <a:endParaRPr lang="fr-FR" dirty="0"/>
                    </a:p>
                  </a:txBody>
                  <a:tcPr/>
                </a:tc>
                <a:tc>
                  <a:txBody>
                    <a:bodyPr/>
                    <a:lstStyle/>
                    <a:p>
                      <a:endParaRPr lang="fr-FR" dirty="0"/>
                    </a:p>
                  </a:txBody>
                  <a:tcPr/>
                </a:tc>
              </a:tr>
              <a:tr h="443126">
                <a:tc>
                  <a:txBody>
                    <a:bodyPr/>
                    <a:lstStyle/>
                    <a:p>
                      <a:r>
                        <a:rPr lang="en-GB" dirty="0" smtClean="0"/>
                        <a:t>12  the</a:t>
                      </a:r>
                      <a:r>
                        <a:rPr lang="en-GB" baseline="0" dirty="0" smtClean="0"/>
                        <a:t> cockroaches</a:t>
                      </a:r>
                      <a:endParaRPr lang="fr-FR" dirty="0"/>
                    </a:p>
                  </a:txBody>
                  <a:tcPr/>
                </a:tc>
                <a:tc>
                  <a:txBody>
                    <a:bodyPr/>
                    <a:lstStyle/>
                    <a:p>
                      <a:endParaRPr lang="fr-FR" dirty="0"/>
                    </a:p>
                  </a:txBody>
                  <a:tcPr/>
                </a:tc>
              </a:tr>
            </a:tbl>
          </a:graphicData>
        </a:graphic>
      </p:graphicFrame>
      <p:sp>
        <p:nvSpPr>
          <p:cNvPr id="3" name="TextBox 2"/>
          <p:cNvSpPr txBox="1"/>
          <p:nvPr/>
        </p:nvSpPr>
        <p:spPr>
          <a:xfrm>
            <a:off x="323528" y="116632"/>
            <a:ext cx="8712968" cy="369332"/>
          </a:xfrm>
          <a:prstGeom prst="rect">
            <a:avLst/>
          </a:prstGeom>
          <a:noFill/>
        </p:spPr>
        <p:txBody>
          <a:bodyPr wrap="square" rtlCol="0">
            <a:spAutoFit/>
          </a:bodyPr>
          <a:lstStyle/>
          <a:p>
            <a:r>
              <a:rPr lang="en-GB" b="1" dirty="0" err="1" smtClean="0">
                <a:solidFill>
                  <a:prstClr val="black"/>
                </a:solidFill>
              </a:rPr>
              <a:t>vocabulario</a:t>
            </a:r>
            <a:r>
              <a:rPr lang="en-GB" b="1" dirty="0" smtClean="0">
                <a:solidFill>
                  <a:prstClr val="black"/>
                </a:solidFill>
              </a:rPr>
              <a:t> 7 (</a:t>
            </a:r>
            <a:r>
              <a:rPr lang="en-GB" b="1" dirty="0" err="1" smtClean="0">
                <a:solidFill>
                  <a:prstClr val="black"/>
                </a:solidFill>
              </a:rPr>
              <a:t>para</a:t>
            </a:r>
            <a:r>
              <a:rPr lang="en-GB" b="1" dirty="0" smtClean="0">
                <a:solidFill>
                  <a:prstClr val="black"/>
                </a:solidFill>
              </a:rPr>
              <a:t> el 18 de </a:t>
            </a:r>
            <a:r>
              <a:rPr lang="en-GB" b="1" dirty="0" err="1" smtClean="0">
                <a:solidFill>
                  <a:prstClr val="black"/>
                </a:solidFill>
              </a:rPr>
              <a:t>junio</a:t>
            </a:r>
            <a:r>
              <a:rPr lang="en-GB" b="1" dirty="0" smtClean="0">
                <a:solidFill>
                  <a:prstClr val="black"/>
                </a:solidFill>
              </a:rPr>
              <a:t> 2012)</a:t>
            </a:r>
            <a:endParaRPr lang="fr-FR" b="1" dirty="0">
              <a:solidFill>
                <a:prstClr val="black"/>
              </a:solidFill>
            </a:endParaRPr>
          </a:p>
        </p:txBody>
      </p:sp>
    </p:spTree>
    <p:extLst>
      <p:ext uri="{BB962C8B-B14F-4D97-AF65-F5344CB8AC3E}">
        <p14:creationId xmlns:p14="http://schemas.microsoft.com/office/powerpoint/2010/main" val="3282716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86520555"/>
              </p:ext>
            </p:extLst>
          </p:nvPr>
        </p:nvGraphicFramePr>
        <p:xfrm>
          <a:off x="323528" y="620693"/>
          <a:ext cx="7776864" cy="5760638"/>
        </p:xfrm>
        <a:graphic>
          <a:graphicData uri="http://schemas.openxmlformats.org/drawingml/2006/table">
            <a:tbl>
              <a:tblPr firstRow="1" bandRow="1">
                <a:tableStyleId>{5940675A-B579-460E-94D1-54222C63F5DA}</a:tableStyleId>
              </a:tblPr>
              <a:tblGrid>
                <a:gridCol w="3888432"/>
                <a:gridCol w="3888432"/>
              </a:tblGrid>
              <a:tr h="4431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err="1" smtClean="0"/>
                        <a:t>Mi</a:t>
                      </a:r>
                      <a:r>
                        <a:rPr lang="en-GB" b="1" baseline="0" dirty="0" smtClean="0"/>
                        <a:t> </a:t>
                      </a:r>
                      <a:r>
                        <a:rPr lang="en-GB" b="1" baseline="0" dirty="0" err="1" smtClean="0"/>
                        <a:t>vocabulario</a:t>
                      </a:r>
                      <a:r>
                        <a:rPr lang="en-GB" b="1" baseline="0" dirty="0" smtClean="0"/>
                        <a:t> – </a:t>
                      </a:r>
                      <a:r>
                        <a:rPr lang="en-GB" b="1" baseline="0" dirty="0" err="1" smtClean="0"/>
                        <a:t>versión</a:t>
                      </a:r>
                      <a:r>
                        <a:rPr lang="en-GB" b="1" baseline="0" dirty="0" smtClean="0"/>
                        <a:t> </a:t>
                      </a:r>
                      <a:r>
                        <a:rPr lang="en-GB" b="1" baseline="0" dirty="0" err="1" smtClean="0"/>
                        <a:t>inglesa</a:t>
                      </a:r>
                      <a:endParaRPr lang="fr-FR" b="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err="1" smtClean="0"/>
                        <a:t>Mi</a:t>
                      </a:r>
                      <a:r>
                        <a:rPr lang="en-GB" b="1" baseline="0" dirty="0" smtClean="0"/>
                        <a:t> </a:t>
                      </a:r>
                      <a:r>
                        <a:rPr lang="en-GB" b="1" baseline="0" dirty="0" err="1" smtClean="0"/>
                        <a:t>vocabulario</a:t>
                      </a:r>
                      <a:r>
                        <a:rPr lang="en-GB" b="1" baseline="0" dirty="0" smtClean="0"/>
                        <a:t>  - </a:t>
                      </a:r>
                      <a:r>
                        <a:rPr lang="en-GB" b="1" baseline="0" dirty="0" err="1" smtClean="0"/>
                        <a:t>español</a:t>
                      </a:r>
                      <a:endParaRPr lang="fr-FR" b="1" dirty="0" smtClean="0"/>
                    </a:p>
                  </a:txBody>
                  <a:tcPr/>
                </a:tc>
              </a:tr>
              <a:tr h="443126">
                <a:tc>
                  <a:txBody>
                    <a:bodyPr/>
                    <a:lstStyle/>
                    <a:p>
                      <a:pPr marL="0" indent="0">
                        <a:buNone/>
                      </a:pPr>
                      <a:r>
                        <a:rPr lang="en-GB" dirty="0" smtClean="0"/>
                        <a:t>1  the bed</a:t>
                      </a:r>
                      <a:endParaRPr lang="fr-FR" dirty="0"/>
                    </a:p>
                  </a:txBody>
                  <a:tcPr/>
                </a:tc>
                <a:tc>
                  <a:txBody>
                    <a:bodyPr/>
                    <a:lstStyle/>
                    <a:p>
                      <a:r>
                        <a:rPr lang="en-GB" dirty="0" smtClean="0"/>
                        <a:t>la </a:t>
                      </a:r>
                      <a:r>
                        <a:rPr lang="en-GB" dirty="0" err="1" smtClean="0"/>
                        <a:t>cama</a:t>
                      </a:r>
                      <a:endParaRPr lang="fr-FR" dirty="0"/>
                    </a:p>
                  </a:txBody>
                  <a:tcPr/>
                </a:tc>
              </a:tr>
              <a:tr h="443126">
                <a:tc>
                  <a:txBody>
                    <a:bodyPr/>
                    <a:lstStyle/>
                    <a:p>
                      <a:pPr marL="0" indent="0">
                        <a:buNone/>
                      </a:pPr>
                      <a:r>
                        <a:rPr lang="en-GB" dirty="0" smtClean="0"/>
                        <a:t>2  the sheets</a:t>
                      </a:r>
                      <a:endParaRPr lang="fr-FR" dirty="0"/>
                    </a:p>
                  </a:txBody>
                  <a:tcPr/>
                </a:tc>
                <a:tc>
                  <a:txBody>
                    <a:bodyPr/>
                    <a:lstStyle/>
                    <a:p>
                      <a:r>
                        <a:rPr lang="en-GB" dirty="0" err="1" smtClean="0"/>
                        <a:t>las</a:t>
                      </a:r>
                      <a:r>
                        <a:rPr lang="en-GB" dirty="0" smtClean="0"/>
                        <a:t> </a:t>
                      </a:r>
                      <a:r>
                        <a:rPr lang="en-GB" dirty="0" err="1" smtClean="0"/>
                        <a:t>sábanas</a:t>
                      </a:r>
                      <a:endParaRPr lang="fr-FR" dirty="0"/>
                    </a:p>
                  </a:txBody>
                  <a:tcPr/>
                </a:tc>
              </a:tr>
              <a:tr h="443126">
                <a:tc>
                  <a:txBody>
                    <a:bodyPr/>
                    <a:lstStyle/>
                    <a:p>
                      <a:r>
                        <a:rPr lang="en-GB" dirty="0" smtClean="0"/>
                        <a:t>3  the window</a:t>
                      </a:r>
                      <a:endParaRPr lang="fr-FR" dirty="0"/>
                    </a:p>
                  </a:txBody>
                  <a:tcPr/>
                </a:tc>
                <a:tc>
                  <a:txBody>
                    <a:bodyPr/>
                    <a:lstStyle/>
                    <a:p>
                      <a:r>
                        <a:rPr lang="en-GB" dirty="0" smtClean="0"/>
                        <a:t>la </a:t>
                      </a:r>
                      <a:r>
                        <a:rPr lang="en-GB" dirty="0" err="1" smtClean="0"/>
                        <a:t>ventana</a:t>
                      </a:r>
                      <a:endParaRPr lang="fr-FR" dirty="0"/>
                    </a:p>
                  </a:txBody>
                  <a:tcPr/>
                </a:tc>
              </a:tr>
              <a:tr h="443126">
                <a:tc>
                  <a:txBody>
                    <a:bodyPr/>
                    <a:lstStyle/>
                    <a:p>
                      <a:r>
                        <a:rPr lang="en-GB" dirty="0" smtClean="0"/>
                        <a:t>4  the staff</a:t>
                      </a:r>
                      <a:endParaRPr lang="fr-FR" dirty="0"/>
                    </a:p>
                  </a:txBody>
                  <a:tcPr/>
                </a:tc>
                <a:tc>
                  <a:txBody>
                    <a:bodyPr/>
                    <a:lstStyle/>
                    <a:p>
                      <a:r>
                        <a:rPr lang="en-GB" dirty="0" smtClean="0"/>
                        <a:t>el personal</a:t>
                      </a:r>
                      <a:endParaRPr lang="fr-FR" dirty="0"/>
                    </a:p>
                  </a:txBody>
                  <a:tcPr/>
                </a:tc>
              </a:tr>
              <a:tr h="443126">
                <a:tc>
                  <a:txBody>
                    <a:bodyPr/>
                    <a:lstStyle/>
                    <a:p>
                      <a:r>
                        <a:rPr lang="en-GB" dirty="0" smtClean="0"/>
                        <a:t>5  dirty</a:t>
                      </a:r>
                      <a:endParaRPr lang="fr-FR" dirty="0"/>
                    </a:p>
                  </a:txBody>
                  <a:tcPr/>
                </a:tc>
                <a:tc>
                  <a:txBody>
                    <a:bodyPr/>
                    <a:lstStyle/>
                    <a:p>
                      <a:r>
                        <a:rPr lang="en-GB" dirty="0" err="1" smtClean="0"/>
                        <a:t>sucio</a:t>
                      </a:r>
                      <a:endParaRPr lang="fr-FR" dirty="0"/>
                    </a:p>
                  </a:txBody>
                  <a:tcPr/>
                </a:tc>
              </a:tr>
              <a:tr h="4431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6  clean</a:t>
                      </a:r>
                      <a:endParaRPr lang="fr-FR" dirty="0" smtClean="0"/>
                    </a:p>
                  </a:txBody>
                  <a:tcPr/>
                </a:tc>
                <a:tc>
                  <a:txBody>
                    <a:bodyPr/>
                    <a:lstStyle/>
                    <a:p>
                      <a:r>
                        <a:rPr lang="en-GB" dirty="0" err="1" smtClean="0"/>
                        <a:t>limpio</a:t>
                      </a:r>
                      <a:endParaRPr lang="fr-FR" dirty="0"/>
                    </a:p>
                  </a:txBody>
                  <a:tcPr/>
                </a:tc>
              </a:tr>
              <a:tr h="4431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7  helpful</a:t>
                      </a:r>
                      <a:endParaRPr lang="fr-FR" dirty="0" smtClean="0"/>
                    </a:p>
                  </a:txBody>
                  <a:tcPr/>
                </a:tc>
                <a:tc>
                  <a:txBody>
                    <a:bodyPr/>
                    <a:lstStyle/>
                    <a:p>
                      <a:r>
                        <a:rPr lang="en-GB" dirty="0" err="1" smtClean="0"/>
                        <a:t>servicial</a:t>
                      </a:r>
                      <a:endParaRPr lang="fr-FR" dirty="0"/>
                    </a:p>
                  </a:txBody>
                  <a:tcPr/>
                </a:tc>
              </a:tr>
              <a:tr h="443126">
                <a:tc>
                  <a:txBody>
                    <a:bodyPr/>
                    <a:lstStyle/>
                    <a:p>
                      <a:r>
                        <a:rPr lang="en-GB" dirty="0" smtClean="0"/>
                        <a:t>8  nice</a:t>
                      </a:r>
                      <a:endParaRPr lang="fr-FR" dirty="0"/>
                    </a:p>
                  </a:txBody>
                  <a:tcPr/>
                </a:tc>
                <a:tc>
                  <a:txBody>
                    <a:bodyPr/>
                    <a:lstStyle/>
                    <a:p>
                      <a:r>
                        <a:rPr lang="en-GB" dirty="0" err="1" smtClean="0"/>
                        <a:t>agradable</a:t>
                      </a:r>
                      <a:endParaRPr lang="fr-FR" dirty="0"/>
                    </a:p>
                  </a:txBody>
                  <a:tcPr/>
                </a:tc>
              </a:tr>
              <a:tr h="443126">
                <a:tc>
                  <a:txBody>
                    <a:bodyPr/>
                    <a:lstStyle/>
                    <a:p>
                      <a:r>
                        <a:rPr lang="en-GB" dirty="0" smtClean="0"/>
                        <a:t>9  small</a:t>
                      </a:r>
                      <a:endParaRPr lang="fr-FR" dirty="0"/>
                    </a:p>
                  </a:txBody>
                  <a:tcPr/>
                </a:tc>
                <a:tc>
                  <a:txBody>
                    <a:bodyPr/>
                    <a:lstStyle/>
                    <a:p>
                      <a:r>
                        <a:rPr lang="en-GB" dirty="0" err="1" smtClean="0"/>
                        <a:t>pequeño</a:t>
                      </a:r>
                      <a:endParaRPr lang="fr-FR" dirty="0"/>
                    </a:p>
                  </a:txBody>
                  <a:tcPr/>
                </a:tc>
              </a:tr>
              <a:tr h="443126">
                <a:tc>
                  <a:txBody>
                    <a:bodyPr/>
                    <a:lstStyle/>
                    <a:p>
                      <a:r>
                        <a:rPr lang="en-GB" dirty="0" smtClean="0"/>
                        <a:t>10  drunk</a:t>
                      </a:r>
                      <a:endParaRPr lang="fr-FR" dirty="0"/>
                    </a:p>
                  </a:txBody>
                  <a:tcPr/>
                </a:tc>
                <a:tc>
                  <a:txBody>
                    <a:bodyPr/>
                    <a:lstStyle/>
                    <a:p>
                      <a:r>
                        <a:rPr lang="en-GB" dirty="0" err="1" smtClean="0"/>
                        <a:t>borracho</a:t>
                      </a:r>
                      <a:endParaRPr lang="fr-FR" dirty="0"/>
                    </a:p>
                  </a:txBody>
                  <a:tcPr/>
                </a:tc>
              </a:tr>
              <a:tr h="443126">
                <a:tc>
                  <a:txBody>
                    <a:bodyPr/>
                    <a:lstStyle/>
                    <a:p>
                      <a:r>
                        <a:rPr lang="en-GB" dirty="0" smtClean="0"/>
                        <a:t>11 flooded</a:t>
                      </a:r>
                      <a:endParaRPr lang="fr-FR" dirty="0"/>
                    </a:p>
                  </a:txBody>
                  <a:tcPr/>
                </a:tc>
                <a:tc>
                  <a:txBody>
                    <a:bodyPr/>
                    <a:lstStyle/>
                    <a:p>
                      <a:r>
                        <a:rPr lang="en-GB" dirty="0" err="1" smtClean="0"/>
                        <a:t>inundado</a:t>
                      </a:r>
                      <a:endParaRPr lang="fr-FR" dirty="0"/>
                    </a:p>
                  </a:txBody>
                  <a:tcPr/>
                </a:tc>
              </a:tr>
              <a:tr h="443126">
                <a:tc>
                  <a:txBody>
                    <a:bodyPr/>
                    <a:lstStyle/>
                    <a:p>
                      <a:r>
                        <a:rPr lang="en-GB" dirty="0" smtClean="0"/>
                        <a:t>12  the</a:t>
                      </a:r>
                      <a:r>
                        <a:rPr lang="en-GB" baseline="0" dirty="0" smtClean="0"/>
                        <a:t> cockroaches</a:t>
                      </a:r>
                      <a:endParaRPr lang="fr-FR" dirty="0"/>
                    </a:p>
                  </a:txBody>
                  <a:tcPr/>
                </a:tc>
                <a:tc>
                  <a:txBody>
                    <a:bodyPr/>
                    <a:lstStyle/>
                    <a:p>
                      <a:r>
                        <a:rPr lang="en-GB" dirty="0" err="1" smtClean="0"/>
                        <a:t>las</a:t>
                      </a:r>
                      <a:r>
                        <a:rPr lang="en-GB" dirty="0" smtClean="0"/>
                        <a:t> cucarachas</a:t>
                      </a:r>
                      <a:endParaRPr lang="fr-FR" dirty="0"/>
                    </a:p>
                  </a:txBody>
                  <a:tcPr/>
                </a:tc>
              </a:tr>
            </a:tbl>
          </a:graphicData>
        </a:graphic>
      </p:graphicFrame>
      <p:sp>
        <p:nvSpPr>
          <p:cNvPr id="3" name="TextBox 2"/>
          <p:cNvSpPr txBox="1"/>
          <p:nvPr/>
        </p:nvSpPr>
        <p:spPr>
          <a:xfrm>
            <a:off x="323528" y="116632"/>
            <a:ext cx="8712968" cy="369332"/>
          </a:xfrm>
          <a:prstGeom prst="rect">
            <a:avLst/>
          </a:prstGeom>
          <a:noFill/>
        </p:spPr>
        <p:txBody>
          <a:bodyPr wrap="square" rtlCol="0">
            <a:spAutoFit/>
          </a:bodyPr>
          <a:lstStyle/>
          <a:p>
            <a:r>
              <a:rPr lang="en-GB" b="1" dirty="0" err="1" smtClean="0">
                <a:solidFill>
                  <a:prstClr val="black"/>
                </a:solidFill>
              </a:rPr>
              <a:t>vocabulario</a:t>
            </a:r>
            <a:r>
              <a:rPr lang="en-GB" b="1" dirty="0" smtClean="0">
                <a:solidFill>
                  <a:prstClr val="black"/>
                </a:solidFill>
              </a:rPr>
              <a:t> 7 (</a:t>
            </a:r>
            <a:r>
              <a:rPr lang="en-GB" b="1" dirty="0" err="1" smtClean="0">
                <a:solidFill>
                  <a:prstClr val="black"/>
                </a:solidFill>
              </a:rPr>
              <a:t>para</a:t>
            </a:r>
            <a:r>
              <a:rPr lang="en-GB" b="1" dirty="0" smtClean="0">
                <a:solidFill>
                  <a:prstClr val="black"/>
                </a:solidFill>
              </a:rPr>
              <a:t> el 18 de </a:t>
            </a:r>
            <a:r>
              <a:rPr lang="en-GB" b="1" dirty="0" err="1" smtClean="0">
                <a:solidFill>
                  <a:prstClr val="black"/>
                </a:solidFill>
              </a:rPr>
              <a:t>junio</a:t>
            </a:r>
            <a:r>
              <a:rPr lang="en-GB" b="1" dirty="0" smtClean="0">
                <a:solidFill>
                  <a:prstClr val="black"/>
                </a:solidFill>
              </a:rPr>
              <a:t> 2012)</a:t>
            </a:r>
            <a:endParaRPr lang="fr-FR" b="1" dirty="0">
              <a:solidFill>
                <a:prstClr val="black"/>
              </a:solidFill>
            </a:endParaRPr>
          </a:p>
        </p:txBody>
      </p:sp>
    </p:spTree>
    <p:extLst>
      <p:ext uri="{BB962C8B-B14F-4D97-AF65-F5344CB8AC3E}">
        <p14:creationId xmlns:p14="http://schemas.microsoft.com/office/powerpoint/2010/main" val="1969487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756236693"/>
              </p:ext>
            </p:extLst>
          </p:nvPr>
        </p:nvGraphicFramePr>
        <p:xfrm>
          <a:off x="179512" y="188640"/>
          <a:ext cx="8856984" cy="6408712"/>
        </p:xfrm>
        <a:graphic>
          <a:graphicData uri="http://schemas.openxmlformats.org/drawingml/2006/table">
            <a:tbl>
              <a:tblPr firstRow="1" bandRow="1">
                <a:tableStyleId>{5940675A-B579-460E-94D1-54222C63F5DA}</a:tableStyleId>
              </a:tblPr>
              <a:tblGrid>
                <a:gridCol w="8856984"/>
              </a:tblGrid>
              <a:tr h="608446">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33506">
                <a:tc>
                  <a:txBody>
                    <a:bodyPr/>
                    <a:lstStyle/>
                    <a:p>
                      <a:pPr algn="l" fontAlgn="auto">
                        <a:spcBef>
                          <a:spcPts val="0"/>
                        </a:spcBef>
                        <a:spcAft>
                          <a:spcPts val="0"/>
                        </a:spcAft>
                        <a:defRPr/>
                      </a:pPr>
                      <a:r>
                        <a:rPr lang="en-GB" sz="2800" b="1" dirty="0" smtClean="0">
                          <a:solidFill>
                            <a:schemeClr val="tx1"/>
                          </a:solidFill>
                        </a:rPr>
                        <a:t>Discussion,</a:t>
                      </a:r>
                      <a:r>
                        <a:rPr lang="en-GB" sz="2800" b="1" baseline="0" dirty="0" smtClean="0">
                          <a:solidFill>
                            <a:schemeClr val="tx1"/>
                          </a:solidFill>
                        </a:rPr>
                        <a:t> reflection &amp; planning</a:t>
                      </a:r>
                      <a:endParaRPr lang="en-GB" sz="2000" b="1" dirty="0" smtClean="0">
                        <a:solidFill>
                          <a:schemeClr val="tx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005F"/>
                    </a:solidFill>
                  </a:tcPr>
                </a:tc>
              </a:tr>
              <a:tr h="4608748">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r>
                        <a:rPr lang="en-US" sz="2800" dirty="0" smtClean="0"/>
                        <a:t>Take this opportunity to remind</a:t>
                      </a:r>
                      <a:r>
                        <a:rPr lang="en-US" sz="2800" baseline="0" dirty="0" smtClean="0"/>
                        <a:t> yourself of the strategies for listening, reading and vocabulary that we have seen.  </a:t>
                      </a:r>
                      <a:br>
                        <a:rPr lang="en-US" sz="2800" baseline="0" dirty="0" smtClean="0"/>
                      </a:br>
                      <a:r>
                        <a:rPr lang="en-US" sz="2800" baseline="0" dirty="0" smtClean="0"/>
                        <a:t>Identify one or two that you would like to include in your planning for a particular KS4 class.</a:t>
                      </a:r>
                      <a:br>
                        <a:rPr lang="en-US" sz="2800" baseline="0" dirty="0" smtClean="0"/>
                      </a:br>
                      <a:endParaRPr lang="en-US" sz="2800" dirty="0" smtClean="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58012">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147216840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16383762"/>
              </p:ext>
            </p:extLst>
          </p:nvPr>
        </p:nvGraphicFramePr>
        <p:xfrm>
          <a:off x="179512" y="171449"/>
          <a:ext cx="8856984" cy="6497910"/>
        </p:xfrm>
        <a:graphic>
          <a:graphicData uri="http://schemas.openxmlformats.org/drawingml/2006/table">
            <a:tbl>
              <a:tblPr firstRow="1" bandRow="1">
                <a:tableStyleId>{5940675A-B579-460E-94D1-54222C63F5DA}</a:tableStyleId>
              </a:tblPr>
              <a:tblGrid>
                <a:gridCol w="8856984"/>
              </a:tblGrid>
              <a:tr h="574886">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5167">
                <a:tc>
                  <a:txBody>
                    <a:bodyPr/>
                    <a:lstStyle/>
                    <a:p>
                      <a:pPr algn="l" eaLnBrk="1" hangingPunct="1"/>
                      <a:r>
                        <a:rPr lang="en-GB" sz="3200" b="1" dirty="0" smtClean="0">
                          <a:solidFill>
                            <a:schemeClr val="tx1"/>
                          </a:solidFill>
                          <a:latin typeface="Calibri" pitchFamily="34" charset="0"/>
                        </a:rPr>
                        <a:t>My contact details and links to resources</a:t>
                      </a:r>
                      <a:endParaRPr lang="en-US" sz="3200" b="1" dirty="0">
                        <a:solidFill>
                          <a:schemeClr val="tx1"/>
                        </a:solidFill>
                        <a:latin typeface="Calibri" pitchFamily="34" charset="0"/>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005F"/>
                    </a:solidFill>
                  </a:tcPr>
                </a:tc>
              </a:tr>
              <a:tr h="4851560">
                <a:tc>
                  <a:txBody>
                    <a:bodyPr/>
                    <a:lstStyle/>
                    <a:p>
                      <a:pPr marL="342900" marR="0" indent="-342900" algn="l" defTabSz="914400" rtl="0" eaLnBrk="1" fontAlgn="auto" latinLnBrk="0" hangingPunct="1">
                        <a:lnSpc>
                          <a:spcPct val="200000"/>
                        </a:lnSpc>
                        <a:spcBef>
                          <a:spcPts val="0"/>
                        </a:spcBef>
                        <a:spcAft>
                          <a:spcPts val="0"/>
                        </a:spcAft>
                        <a:buClrTx/>
                        <a:buSzTx/>
                        <a:buFont typeface="Wingdings" pitchFamily="2" charset="2"/>
                        <a:buChar char="§"/>
                        <a:tabLst/>
                        <a:defRPr/>
                      </a:pPr>
                      <a:r>
                        <a:rPr lang="en-US" sz="2400" dirty="0" smtClean="0">
                          <a:hlinkClick r:id="rId3"/>
                        </a:rPr>
                        <a:t>www.tes.co.uk</a:t>
                      </a:r>
                      <a:r>
                        <a:rPr lang="en-US" sz="2400" dirty="0" smtClean="0"/>
                        <a:t>  (type ‘</a:t>
                      </a:r>
                      <a:r>
                        <a:rPr lang="en-US" sz="2400" dirty="0" err="1" smtClean="0"/>
                        <a:t>rhawkes</a:t>
                      </a:r>
                      <a:r>
                        <a:rPr lang="en-US" sz="2400" dirty="0" smtClean="0"/>
                        <a:t>’ into search to pull up all resources)</a:t>
                      </a:r>
                    </a:p>
                    <a:p>
                      <a:pPr marL="342900" marR="0" indent="-342900" algn="l" defTabSz="914400" rtl="0" eaLnBrk="1" fontAlgn="auto" latinLnBrk="0" hangingPunct="1">
                        <a:lnSpc>
                          <a:spcPct val="200000"/>
                        </a:lnSpc>
                        <a:spcBef>
                          <a:spcPts val="0"/>
                        </a:spcBef>
                        <a:spcAft>
                          <a:spcPts val="0"/>
                        </a:spcAft>
                        <a:buClrTx/>
                        <a:buSzTx/>
                        <a:buFont typeface="Wingdings" pitchFamily="2" charset="2"/>
                        <a:buChar char="§"/>
                        <a:tabLst/>
                        <a:defRPr/>
                      </a:pPr>
                      <a:r>
                        <a:rPr lang="en-GB" sz="2400" dirty="0" smtClean="0">
                          <a:hlinkClick r:id="rId4"/>
                        </a:rPr>
                        <a:t>www.rachelhawkes.com</a:t>
                      </a:r>
                      <a:endParaRPr lang="en-US" sz="2400" dirty="0" smtClean="0"/>
                    </a:p>
                    <a:p>
                      <a:pPr marL="342900" marR="0"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400" dirty="0" smtClean="0"/>
                        <a:t>Spontaneous talk sessions</a:t>
                      </a:r>
                    </a:p>
                    <a:p>
                      <a:pPr marL="342900" marR="0"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400" dirty="0" smtClean="0"/>
                        <a:t>Resources (Y7, 9,GCSE, AS Level</a:t>
                      </a:r>
                      <a:r>
                        <a:rPr lang="en-US" sz="2400" baseline="0" dirty="0" smtClean="0"/>
                        <a:t> Spanish)</a:t>
                      </a:r>
                      <a:endParaRPr lang="en-US" sz="2400" dirty="0" smtClean="0"/>
                    </a:p>
                    <a:p>
                      <a:pPr marL="342900" marR="0"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400" dirty="0" smtClean="0"/>
                        <a:t>Using</a:t>
                      </a:r>
                      <a:r>
                        <a:rPr lang="en-US" sz="2400" baseline="0" dirty="0" smtClean="0"/>
                        <a:t> music</a:t>
                      </a:r>
                      <a:endParaRPr lang="en-US" sz="2400" dirty="0" smtClean="0"/>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2400" dirty="0" smtClean="0">
                          <a:hlinkClick r:id="rId5"/>
                        </a:rPr>
                        <a:t>http://www.rachelhawkes.com/RPP/Song/SongContests.php</a:t>
                      </a:r>
                      <a:r>
                        <a:rPr lang="en-US" sz="2400" dirty="0" smtClean="0"/>
                        <a:t> </a:t>
                      </a:r>
                      <a:br>
                        <a:rPr lang="en-US" sz="2400" dirty="0" smtClean="0"/>
                      </a:br>
                      <a:endParaRPr lang="en-US" sz="2400" dirty="0" smtClean="0"/>
                    </a:p>
                  </a:txBody>
                  <a:tcPr marL="91439" marR="91439" marT="45725" marB="45725" anchor="b">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66297">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528" y="1484784"/>
            <a:ext cx="1441510" cy="1316161"/>
          </a:xfrm>
          <a:prstGeom prst="rect">
            <a:avLst/>
          </a:prstGeom>
        </p:spPr>
      </p:pic>
      <p:sp>
        <p:nvSpPr>
          <p:cNvPr id="5" name="TextBox 4"/>
          <p:cNvSpPr txBox="1"/>
          <p:nvPr/>
        </p:nvSpPr>
        <p:spPr>
          <a:xfrm>
            <a:off x="1907704" y="1556792"/>
            <a:ext cx="6192688" cy="1200329"/>
          </a:xfrm>
          <a:prstGeom prst="rect">
            <a:avLst/>
          </a:prstGeom>
          <a:noFill/>
        </p:spPr>
        <p:txBody>
          <a:bodyPr wrap="square" rtlCol="0">
            <a:spAutoFit/>
          </a:bodyPr>
          <a:lstStyle/>
          <a:p>
            <a:r>
              <a:rPr lang="en-GB" sz="2400" dirty="0" smtClean="0">
                <a:hlinkClick r:id="rId4"/>
              </a:rPr>
              <a:t>www.rachelhawkes.com</a:t>
            </a:r>
            <a:r>
              <a:rPr lang="en-GB" sz="2400" dirty="0" smtClean="0"/>
              <a:t/>
            </a:r>
            <a:br>
              <a:rPr lang="en-GB" sz="2400" dirty="0" smtClean="0"/>
            </a:br>
            <a:r>
              <a:rPr lang="en-GB" sz="2400" dirty="0" smtClean="0">
                <a:hlinkClick r:id="rId7"/>
              </a:rPr>
              <a:t>rhawkes@comberton.cambs.sch.uk</a:t>
            </a:r>
            <a:r>
              <a:rPr lang="en-GB" sz="2400" dirty="0" smtClean="0"/>
              <a:t> </a:t>
            </a:r>
            <a:br>
              <a:rPr lang="en-GB" sz="2400" dirty="0" smtClean="0"/>
            </a:br>
            <a:r>
              <a:rPr lang="en-GB" sz="2400" dirty="0" smtClean="0"/>
              <a:t>01223 262503 ext.222</a:t>
            </a:r>
            <a:r>
              <a:rPr lang="en-GB" dirty="0" smtClean="0"/>
              <a:t> </a:t>
            </a:r>
            <a:endParaRPr lang="en-GB" dirty="0"/>
          </a:p>
        </p:txBody>
      </p:sp>
      <p:pic>
        <p:nvPicPr>
          <p:cNvPr id="7" name="Picture 6"/>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8692" y="116632"/>
            <a:ext cx="647716" cy="647716"/>
          </a:xfrm>
          <a:prstGeom prst="rect">
            <a:avLst/>
          </a:prstGeom>
        </p:spPr>
      </p:pic>
    </p:spTree>
    <p:extLst>
      <p:ext uri="{BB962C8B-B14F-4D97-AF65-F5344CB8AC3E}">
        <p14:creationId xmlns:p14="http://schemas.microsoft.com/office/powerpoint/2010/main" val="35373916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360" y="872586"/>
            <a:ext cx="7378216" cy="558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52411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10_HSpL_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00392" y="260648"/>
            <a:ext cx="609600" cy="60960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872519176"/>
              </p:ext>
            </p:extLst>
          </p:nvPr>
        </p:nvGraphicFramePr>
        <p:xfrm>
          <a:off x="611560" y="870248"/>
          <a:ext cx="7632849" cy="5511080"/>
        </p:xfrm>
        <a:graphic>
          <a:graphicData uri="http://schemas.openxmlformats.org/drawingml/2006/table">
            <a:tbl>
              <a:tblPr firstRow="1" bandRow="1">
                <a:tableStyleId>{5940675A-B579-460E-94D1-54222C63F5DA}</a:tableStyleId>
              </a:tblPr>
              <a:tblGrid>
                <a:gridCol w="2544283"/>
                <a:gridCol w="2544283"/>
                <a:gridCol w="2544283"/>
              </a:tblGrid>
              <a:tr h="2755540">
                <a:tc>
                  <a:txBody>
                    <a:bodyPr/>
                    <a:lstStyle/>
                    <a:p>
                      <a:endParaRPr lang="fr-FR"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endParaRPr lang="fr-F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endParaRPr lang="fr-F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r h="2755540">
                <a:tc>
                  <a:txBody>
                    <a:bodyPr/>
                    <a:lstStyle/>
                    <a:p>
                      <a:endParaRPr lang="fr-F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endParaRPr lang="fr-F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endParaRPr lang="fr-FR"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bl>
          </a:graphicData>
        </a:graphic>
      </p:graphicFrame>
      <p:pic>
        <p:nvPicPr>
          <p:cNvPr id="11266"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9872" y="3697693"/>
            <a:ext cx="2183727" cy="2467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6136" y="1340768"/>
            <a:ext cx="2422450" cy="193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68286" y="3501008"/>
            <a:ext cx="21717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4136" y="5063794"/>
            <a:ext cx="1119143" cy="1119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7584" y="1260301"/>
            <a:ext cx="2075974" cy="2164944"/>
          </a:xfrm>
          <a:prstGeom prst="rect">
            <a:avLst/>
          </a:prstGeom>
        </p:spPr>
      </p:pic>
      <p:pic>
        <p:nvPicPr>
          <p:cNvPr id="1127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4721" y="3893273"/>
            <a:ext cx="2057400"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7"/>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06904" y="1125682"/>
            <a:ext cx="2183727" cy="2172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35236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90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544" y="316038"/>
            <a:ext cx="4752528" cy="62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2010_HSpL_2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508104" y="411996"/>
            <a:ext cx="609600" cy="609600"/>
          </a:xfrm>
          <a:prstGeom prst="rect">
            <a:avLst/>
          </a:prstGeom>
        </p:spPr>
      </p:pic>
      <p:pic>
        <p:nvPicPr>
          <p:cNvPr id="5" name="2010_HSpL_2b.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508104" y="1325605"/>
            <a:ext cx="609600" cy="609600"/>
          </a:xfrm>
          <a:prstGeom prst="rect">
            <a:avLst/>
          </a:prstGeom>
        </p:spPr>
      </p:pic>
      <p:sp>
        <p:nvSpPr>
          <p:cNvPr id="6" name="TextBox 5"/>
          <p:cNvSpPr txBox="1"/>
          <p:nvPr/>
        </p:nvSpPr>
        <p:spPr>
          <a:xfrm>
            <a:off x="3611112" y="2132856"/>
            <a:ext cx="5400600" cy="1938992"/>
          </a:xfrm>
          <a:prstGeom prst="rect">
            <a:avLst/>
          </a:prstGeom>
          <a:noFill/>
        </p:spPr>
        <p:txBody>
          <a:bodyPr wrap="square" rtlCol="0">
            <a:spAutoFit/>
          </a:bodyPr>
          <a:lstStyle/>
          <a:p>
            <a:r>
              <a:rPr lang="fr-FR" sz="2000" b="1" dirty="0" smtClean="0">
                <a:latin typeface="Calibri"/>
                <a:cs typeface="Calibri"/>
              </a:rPr>
              <a:t>¿Y </a:t>
            </a:r>
            <a:r>
              <a:rPr lang="fr-FR" sz="2000" b="1" dirty="0" err="1" smtClean="0">
                <a:latin typeface="Calibri"/>
                <a:cs typeface="Calibri"/>
              </a:rPr>
              <a:t>cómo</a:t>
            </a:r>
            <a:r>
              <a:rPr lang="fr-FR" sz="2000" b="1" dirty="0" smtClean="0">
                <a:latin typeface="Calibri"/>
                <a:cs typeface="Calibri"/>
              </a:rPr>
              <a:t> es su </a:t>
            </a:r>
            <a:r>
              <a:rPr lang="fr-FR" sz="2000" b="1" dirty="0" err="1" smtClean="0">
                <a:latin typeface="Calibri"/>
                <a:cs typeface="Calibri"/>
              </a:rPr>
              <a:t>carácter</a:t>
            </a:r>
            <a:r>
              <a:rPr lang="fr-FR" sz="2000" b="1" dirty="0" smtClean="0">
                <a:latin typeface="Calibri"/>
                <a:cs typeface="Calibri"/>
              </a:rPr>
              <a:t>?</a:t>
            </a:r>
            <a:br>
              <a:rPr lang="fr-FR" sz="2000" b="1" dirty="0" smtClean="0">
                <a:latin typeface="Calibri"/>
                <a:cs typeface="Calibri"/>
              </a:rPr>
            </a:br>
            <a:r>
              <a:rPr lang="fr-FR" sz="2000" b="1" dirty="0" smtClean="0">
                <a:latin typeface="Calibri"/>
                <a:cs typeface="Calibri"/>
              </a:rPr>
              <a:t>Es </a:t>
            </a:r>
            <a:r>
              <a:rPr lang="fr-FR" sz="2000" b="1" dirty="0" err="1" smtClean="0">
                <a:latin typeface="Calibri"/>
                <a:cs typeface="Calibri"/>
              </a:rPr>
              <a:t>una</a:t>
            </a:r>
            <a:r>
              <a:rPr lang="fr-FR" sz="2000" b="1" dirty="0" smtClean="0">
                <a:latin typeface="Calibri"/>
                <a:cs typeface="Calibri"/>
              </a:rPr>
              <a:t> persona </a:t>
            </a:r>
            <a:r>
              <a:rPr lang="fr-FR" sz="2000" b="1" dirty="0" err="1" smtClean="0">
                <a:latin typeface="Calibri"/>
                <a:cs typeface="Calibri"/>
              </a:rPr>
              <a:t>muy</a:t>
            </a:r>
            <a:r>
              <a:rPr lang="fr-FR" sz="2000" b="1" dirty="0" smtClean="0">
                <a:latin typeface="Calibri"/>
                <a:cs typeface="Calibri"/>
              </a:rPr>
              <a:t> </a:t>
            </a:r>
            <a:r>
              <a:rPr lang="fr-FR" sz="2000" b="1" dirty="0" err="1" smtClean="0">
                <a:latin typeface="Calibri"/>
                <a:cs typeface="Calibri"/>
              </a:rPr>
              <a:t>simpática</a:t>
            </a:r>
            <a:r>
              <a:rPr lang="fr-FR" sz="2000" b="1" dirty="0" smtClean="0">
                <a:latin typeface="Calibri"/>
                <a:cs typeface="Calibri"/>
              </a:rPr>
              <a:t>.</a:t>
            </a:r>
            <a:br>
              <a:rPr lang="fr-FR" sz="2000" b="1" dirty="0" smtClean="0">
                <a:latin typeface="Calibri"/>
                <a:cs typeface="Calibri"/>
              </a:rPr>
            </a:br>
            <a:r>
              <a:rPr lang="fr-FR" sz="2000" b="1" dirty="0" smtClean="0">
                <a:latin typeface="Calibri"/>
                <a:cs typeface="Calibri"/>
              </a:rPr>
              <a:t/>
            </a:r>
            <a:br>
              <a:rPr lang="fr-FR" sz="2000" b="1" dirty="0" smtClean="0">
                <a:latin typeface="Calibri"/>
                <a:cs typeface="Calibri"/>
              </a:rPr>
            </a:br>
            <a:r>
              <a:rPr lang="fr-FR" sz="2000" b="1" dirty="0" smtClean="0">
                <a:latin typeface="Calibri"/>
                <a:cs typeface="Calibri"/>
              </a:rPr>
              <a:t>¿Y en </a:t>
            </a:r>
            <a:r>
              <a:rPr lang="fr-FR" sz="2000" b="1" dirty="0" err="1" smtClean="0">
                <a:latin typeface="Calibri"/>
                <a:cs typeface="Calibri"/>
              </a:rPr>
              <a:t>qué</a:t>
            </a:r>
            <a:r>
              <a:rPr lang="fr-FR" sz="2000" b="1" dirty="0" smtClean="0">
                <a:latin typeface="Calibri"/>
                <a:cs typeface="Calibri"/>
              </a:rPr>
              <a:t> </a:t>
            </a:r>
            <a:r>
              <a:rPr lang="fr-FR" sz="2000" b="1" dirty="0" err="1" smtClean="0">
                <a:latin typeface="Calibri"/>
                <a:cs typeface="Calibri"/>
              </a:rPr>
              <a:t>trabaja</a:t>
            </a:r>
            <a:r>
              <a:rPr lang="fr-FR" sz="2000" b="1" dirty="0" smtClean="0">
                <a:latin typeface="Calibri"/>
                <a:cs typeface="Calibri"/>
              </a:rPr>
              <a:t> tu </a:t>
            </a:r>
            <a:r>
              <a:rPr lang="fr-FR" sz="2000" b="1" dirty="0" err="1" smtClean="0">
                <a:latin typeface="Calibri"/>
                <a:cs typeface="Calibri"/>
              </a:rPr>
              <a:t>padre</a:t>
            </a:r>
            <a:r>
              <a:rPr lang="fr-FR" sz="2000" b="1" dirty="0" smtClean="0">
                <a:latin typeface="Calibri"/>
                <a:cs typeface="Calibri"/>
              </a:rPr>
              <a:t>?</a:t>
            </a:r>
            <a:br>
              <a:rPr lang="fr-FR" sz="2000" b="1" dirty="0" smtClean="0">
                <a:latin typeface="Calibri"/>
                <a:cs typeface="Calibri"/>
              </a:rPr>
            </a:br>
            <a:r>
              <a:rPr lang="fr-FR" sz="2000" b="1" dirty="0" smtClean="0">
                <a:latin typeface="Calibri"/>
                <a:cs typeface="Calibri"/>
              </a:rPr>
              <a:t>Es agente de </a:t>
            </a:r>
            <a:r>
              <a:rPr lang="fr-FR" sz="2000" b="1" dirty="0" err="1" smtClean="0">
                <a:latin typeface="Calibri"/>
                <a:cs typeface="Calibri"/>
              </a:rPr>
              <a:t>policía</a:t>
            </a:r>
            <a:r>
              <a:rPr lang="fr-FR" sz="2000" b="1" dirty="0" smtClean="0">
                <a:latin typeface="Calibri"/>
                <a:cs typeface="Calibri"/>
              </a:rPr>
              <a:t> y </a:t>
            </a:r>
            <a:r>
              <a:rPr lang="fr-FR" sz="2000" b="1" dirty="0" err="1" smtClean="0">
                <a:latin typeface="Calibri"/>
                <a:cs typeface="Calibri"/>
              </a:rPr>
              <a:t>trabaja</a:t>
            </a:r>
            <a:r>
              <a:rPr lang="fr-FR" sz="2000" b="1" dirty="0" smtClean="0">
                <a:latin typeface="Calibri"/>
                <a:cs typeface="Calibri"/>
              </a:rPr>
              <a:t> muchas </a:t>
            </a:r>
            <a:r>
              <a:rPr lang="fr-FR" sz="2000" b="1" dirty="0" err="1" smtClean="0">
                <a:latin typeface="Calibri"/>
                <a:cs typeface="Calibri"/>
              </a:rPr>
              <a:t>horas</a:t>
            </a:r>
            <a:r>
              <a:rPr lang="fr-FR" sz="2000" b="1" dirty="0" smtClean="0">
                <a:latin typeface="Calibri"/>
                <a:cs typeface="Calibri"/>
              </a:rPr>
              <a:t>.</a:t>
            </a:r>
            <a:br>
              <a:rPr lang="fr-FR" sz="2000" b="1" dirty="0" smtClean="0">
                <a:latin typeface="Calibri"/>
                <a:cs typeface="Calibri"/>
              </a:rPr>
            </a:br>
            <a:endParaRPr lang="fr-FR" sz="2000" b="1" dirty="0"/>
          </a:p>
        </p:txBody>
      </p:sp>
      <p:sp>
        <p:nvSpPr>
          <p:cNvPr id="8" name="TextBox 7"/>
          <p:cNvSpPr txBox="1"/>
          <p:nvPr/>
        </p:nvSpPr>
        <p:spPr>
          <a:xfrm>
            <a:off x="3668979" y="4071848"/>
            <a:ext cx="5400600" cy="1938992"/>
          </a:xfrm>
          <a:prstGeom prst="rect">
            <a:avLst/>
          </a:prstGeom>
          <a:noFill/>
        </p:spPr>
        <p:txBody>
          <a:bodyPr wrap="square" rtlCol="0">
            <a:spAutoFit/>
          </a:bodyPr>
          <a:lstStyle/>
          <a:p>
            <a:r>
              <a:rPr lang="fr-FR" sz="2000" b="1" dirty="0" smtClean="0">
                <a:latin typeface="Calibri"/>
                <a:cs typeface="Calibri"/>
              </a:rPr>
              <a:t>¿Y tu </a:t>
            </a:r>
            <a:r>
              <a:rPr lang="fr-FR" sz="2000" b="1" dirty="0" err="1" smtClean="0">
                <a:latin typeface="Calibri"/>
                <a:cs typeface="Calibri"/>
              </a:rPr>
              <a:t>madre</a:t>
            </a:r>
            <a:r>
              <a:rPr lang="fr-FR" sz="2000" b="1" dirty="0" smtClean="0">
                <a:latin typeface="Calibri"/>
                <a:cs typeface="Calibri"/>
              </a:rPr>
              <a:t>?</a:t>
            </a:r>
            <a:br>
              <a:rPr lang="fr-FR" sz="2000" b="1" dirty="0" smtClean="0">
                <a:latin typeface="Calibri"/>
                <a:cs typeface="Calibri"/>
              </a:rPr>
            </a:br>
            <a:r>
              <a:rPr lang="fr-FR" sz="2000" b="1" dirty="0" smtClean="0">
                <a:latin typeface="Calibri"/>
                <a:cs typeface="Calibri"/>
              </a:rPr>
              <a:t>Mi </a:t>
            </a:r>
            <a:r>
              <a:rPr lang="fr-FR" sz="2000" b="1" dirty="0" err="1" smtClean="0">
                <a:latin typeface="Calibri"/>
                <a:cs typeface="Calibri"/>
              </a:rPr>
              <a:t>madre</a:t>
            </a:r>
            <a:r>
              <a:rPr lang="fr-FR" sz="2000" b="1" dirty="0" smtClean="0">
                <a:latin typeface="Calibri"/>
                <a:cs typeface="Calibri"/>
              </a:rPr>
              <a:t> es </a:t>
            </a:r>
            <a:r>
              <a:rPr lang="fr-FR" sz="2000" b="1" dirty="0" err="1" smtClean="0">
                <a:latin typeface="Calibri"/>
                <a:cs typeface="Calibri"/>
              </a:rPr>
              <a:t>actriz</a:t>
            </a:r>
            <a:r>
              <a:rPr lang="fr-FR" sz="2000" b="1" dirty="0" smtClean="0">
                <a:latin typeface="Calibri"/>
                <a:cs typeface="Calibri"/>
              </a:rPr>
              <a:t>.  Es </a:t>
            </a:r>
            <a:r>
              <a:rPr lang="fr-FR" sz="2000" b="1" dirty="0" err="1" smtClean="0">
                <a:latin typeface="Calibri"/>
                <a:cs typeface="Calibri"/>
              </a:rPr>
              <a:t>muy</a:t>
            </a:r>
            <a:r>
              <a:rPr lang="fr-FR" sz="2000" b="1" dirty="0" smtClean="0">
                <a:latin typeface="Calibri"/>
                <a:cs typeface="Calibri"/>
              </a:rPr>
              <a:t> </a:t>
            </a:r>
            <a:r>
              <a:rPr lang="fr-FR" sz="2000" b="1" dirty="0" err="1" smtClean="0">
                <a:latin typeface="Calibri"/>
                <a:cs typeface="Calibri"/>
              </a:rPr>
              <a:t>famosa</a:t>
            </a:r>
            <a:r>
              <a:rPr lang="fr-FR" sz="2000" b="1" dirty="0" smtClean="0">
                <a:latin typeface="Calibri"/>
                <a:cs typeface="Calibri"/>
              </a:rPr>
              <a:t>.</a:t>
            </a:r>
            <a:br>
              <a:rPr lang="fr-FR" sz="2000" b="1" dirty="0" smtClean="0">
                <a:latin typeface="Calibri"/>
                <a:cs typeface="Calibri"/>
              </a:rPr>
            </a:br>
            <a:r>
              <a:rPr lang="fr-FR" sz="2000" b="1" dirty="0" smtClean="0">
                <a:latin typeface="Calibri"/>
                <a:cs typeface="Calibri"/>
              </a:rPr>
              <a:t/>
            </a:r>
            <a:br>
              <a:rPr lang="fr-FR" sz="2000" b="1" dirty="0" smtClean="0">
                <a:latin typeface="Calibri"/>
                <a:cs typeface="Calibri"/>
              </a:rPr>
            </a:br>
            <a:r>
              <a:rPr lang="fr-FR" sz="2000" b="1" dirty="0" smtClean="0">
                <a:latin typeface="Calibri"/>
                <a:cs typeface="Calibri"/>
              </a:rPr>
              <a:t>¡</a:t>
            </a:r>
            <a:r>
              <a:rPr lang="fr-FR" sz="2000" b="1" dirty="0" err="1" smtClean="0">
                <a:latin typeface="Calibri"/>
                <a:cs typeface="Calibri"/>
              </a:rPr>
              <a:t>Qué</a:t>
            </a:r>
            <a:r>
              <a:rPr lang="fr-FR" sz="2000" b="1" dirty="0" smtClean="0">
                <a:latin typeface="Calibri"/>
                <a:cs typeface="Calibri"/>
              </a:rPr>
              <a:t> </a:t>
            </a:r>
            <a:r>
              <a:rPr lang="fr-FR" sz="2000" b="1" dirty="0" err="1" smtClean="0">
                <a:latin typeface="Calibri"/>
                <a:cs typeface="Calibri"/>
              </a:rPr>
              <a:t>interesante</a:t>
            </a:r>
            <a:r>
              <a:rPr lang="fr-FR" sz="2000" b="1" dirty="0" smtClean="0">
                <a:latin typeface="Calibri"/>
                <a:cs typeface="Calibri"/>
              </a:rPr>
              <a:t>!</a:t>
            </a:r>
            <a:br>
              <a:rPr lang="fr-FR" sz="2000" b="1" dirty="0" smtClean="0">
                <a:latin typeface="Calibri"/>
                <a:cs typeface="Calibri"/>
              </a:rPr>
            </a:br>
            <a:r>
              <a:rPr lang="fr-FR" sz="2000" b="1" dirty="0" smtClean="0">
                <a:latin typeface="Calibri"/>
                <a:cs typeface="Calibri"/>
              </a:rPr>
              <a:t>Si, </a:t>
            </a:r>
            <a:r>
              <a:rPr lang="fr-FR" sz="2000" b="1" dirty="0" err="1" smtClean="0">
                <a:latin typeface="Calibri"/>
                <a:cs typeface="Calibri"/>
              </a:rPr>
              <a:t>pero</a:t>
            </a:r>
            <a:r>
              <a:rPr lang="fr-FR" sz="2000" b="1" dirty="0" smtClean="0">
                <a:latin typeface="Calibri"/>
                <a:cs typeface="Calibri"/>
              </a:rPr>
              <a:t> </a:t>
            </a:r>
            <a:r>
              <a:rPr lang="fr-FR" sz="2000" b="1" dirty="0" err="1" smtClean="0">
                <a:latin typeface="Calibri"/>
                <a:cs typeface="Calibri"/>
              </a:rPr>
              <a:t>siempre</a:t>
            </a:r>
            <a:r>
              <a:rPr lang="fr-FR" sz="2000" b="1" dirty="0" smtClean="0">
                <a:latin typeface="Calibri"/>
                <a:cs typeface="Calibri"/>
              </a:rPr>
              <a:t> </a:t>
            </a:r>
            <a:r>
              <a:rPr lang="fr-FR" sz="2000" b="1" dirty="0" err="1" smtClean="0">
                <a:latin typeface="Calibri"/>
                <a:cs typeface="Calibri"/>
              </a:rPr>
              <a:t>está</a:t>
            </a:r>
            <a:r>
              <a:rPr lang="fr-FR" sz="2000" b="1" dirty="0" smtClean="0">
                <a:latin typeface="Calibri"/>
                <a:cs typeface="Calibri"/>
              </a:rPr>
              <a:t> </a:t>
            </a:r>
            <a:r>
              <a:rPr lang="fr-FR" sz="2000" b="1" dirty="0" err="1" smtClean="0">
                <a:latin typeface="Calibri"/>
                <a:cs typeface="Calibri"/>
              </a:rPr>
              <a:t>leyendo</a:t>
            </a:r>
            <a:r>
              <a:rPr lang="fr-FR" sz="2000" b="1" dirty="0" smtClean="0">
                <a:latin typeface="Calibri"/>
                <a:cs typeface="Calibri"/>
              </a:rPr>
              <a:t>. Es un poco </a:t>
            </a:r>
            <a:r>
              <a:rPr lang="fr-FR" sz="2000" b="1" dirty="0" err="1" smtClean="0">
                <a:latin typeface="Calibri"/>
                <a:cs typeface="Calibri"/>
              </a:rPr>
              <a:t>aburrida</a:t>
            </a:r>
            <a:r>
              <a:rPr lang="fr-FR" sz="2000" b="1" dirty="0" smtClean="0">
                <a:latin typeface="Calibri"/>
                <a:cs typeface="Calibri"/>
              </a:rPr>
              <a:t>.</a:t>
            </a:r>
            <a:endParaRPr lang="fr-FR" sz="2000" b="1" dirty="0"/>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87200" y="5661248"/>
            <a:ext cx="1114458" cy="1101084"/>
          </a:xfrm>
          <a:prstGeom prst="rect">
            <a:avLst/>
          </a:prstGeom>
        </p:spPr>
      </p:pic>
    </p:spTree>
    <p:extLst>
      <p:ext uri="{BB962C8B-B14F-4D97-AF65-F5344CB8AC3E}">
        <p14:creationId xmlns:p14="http://schemas.microsoft.com/office/powerpoint/2010/main" val="25275286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8808" fill="hold"/>
                                        <p:tgtEl>
                                          <p:spTgt spid="4"/>
                                        </p:tgtEl>
                                      </p:cBhvr>
                                    </p:cmd>
                                  </p:childTnLst>
                                </p:cTn>
                              </p:par>
                            </p:childTnLst>
                          </p:cTn>
                        </p:par>
                      </p:childTnLst>
                    </p:cTn>
                  </p:par>
                </p:childTnLst>
              </p:cTn>
              <p:nextCondLst>
                <p:cond evt="onClick" delay="0">
                  <p:tgtEl>
                    <p:spTgt spid="4"/>
                  </p:tgtEl>
                </p:cond>
              </p:nextCondLst>
            </p:seq>
            <p:audio>
              <p:cMediaNode vol="80000">
                <p:cTn id="18" fill="hold" display="0">
                  <p:stCondLst>
                    <p:cond delay="indefinite"/>
                  </p:stCondLst>
                  <p:endCondLst>
                    <p:cond evt="onStopAudio" delay="0">
                      <p:tgtEl>
                        <p:sldTgt/>
                      </p:tgtEl>
                    </p:cond>
                  </p:endCondLst>
                </p:cTn>
                <p:tgtEl>
                  <p:spTgt spid="4"/>
                </p:tgtEl>
              </p:cMediaNode>
            </p:audio>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1995" fill="hold"/>
                                        <p:tgtEl>
                                          <p:spTgt spid="5"/>
                                        </p:tgtEl>
                                      </p:cBhvr>
                                    </p:cmd>
                                  </p:childTnLst>
                                </p:cTn>
                              </p:par>
                            </p:childTnLst>
                          </p:cTn>
                        </p:par>
                      </p:childTnLst>
                    </p:cTn>
                  </p:par>
                </p:childTnLst>
              </p:cTn>
              <p:nextCondLst>
                <p:cond evt="onClick" delay="0">
                  <p:tgtEl>
                    <p:spTgt spid="5"/>
                  </p:tgtEl>
                </p:cond>
              </p:nextCondLst>
            </p:seq>
            <p:audio>
              <p:cMediaNode vol="80000">
                <p:cTn id="24" fill="hold" display="0">
                  <p:stCondLst>
                    <p:cond delay="indefinite"/>
                  </p:stCondLst>
                  <p:endCondLst>
                    <p:cond evt="onStopAudio" delay="0">
                      <p:tgtEl>
                        <p:sldTgt/>
                      </p:tgtEl>
                    </p:cond>
                  </p:endCondLst>
                </p:cTn>
                <p:tgtEl>
                  <p:spTgt spid="5"/>
                </p:tgtEl>
              </p:cMediaNode>
            </p:audio>
          </p:childTnLst>
        </p:cTn>
      </p:par>
    </p:tnLst>
    <p:bldLst>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404664"/>
            <a:ext cx="4464496" cy="5909310"/>
          </a:xfrm>
          <a:prstGeom prst="rect">
            <a:avLst/>
          </a:prstGeom>
        </p:spPr>
        <p:txBody>
          <a:bodyPr wrap="square">
            <a:spAutoFit/>
          </a:bodyPr>
          <a:lstStyle/>
          <a:p>
            <a:r>
              <a:rPr lang="es-ES" dirty="0" smtClean="0">
                <a:solidFill>
                  <a:prstClr val="black"/>
                </a:solidFill>
              </a:rPr>
              <a:t>Hoy no me puedo levantar</a:t>
            </a:r>
            <a:br>
              <a:rPr lang="es-ES" dirty="0" smtClean="0">
                <a:solidFill>
                  <a:prstClr val="black"/>
                </a:solidFill>
              </a:rPr>
            </a:br>
            <a:r>
              <a:rPr lang="es-ES" dirty="0" smtClean="0">
                <a:solidFill>
                  <a:prstClr val="black"/>
                </a:solidFill>
              </a:rPr>
              <a:t>el fin de semana me dejó fatal</a:t>
            </a:r>
            <a:br>
              <a:rPr lang="es-ES" dirty="0" smtClean="0">
                <a:solidFill>
                  <a:prstClr val="black"/>
                </a:solidFill>
              </a:rPr>
            </a:br>
            <a:r>
              <a:rPr lang="es-ES" dirty="0" smtClean="0">
                <a:solidFill>
                  <a:prstClr val="black"/>
                </a:solidFill>
              </a:rPr>
              <a:t>toda la noche sin dormir</a:t>
            </a:r>
            <a:br>
              <a:rPr lang="es-ES" dirty="0" smtClean="0">
                <a:solidFill>
                  <a:prstClr val="black"/>
                </a:solidFill>
              </a:rPr>
            </a:br>
            <a:r>
              <a:rPr lang="es-ES" dirty="0" smtClean="0">
                <a:solidFill>
                  <a:prstClr val="black"/>
                </a:solidFill>
              </a:rPr>
              <a:t>bebiendo, fumando y sin parar de reír</a:t>
            </a:r>
            <a:br>
              <a:rPr lang="es-ES" dirty="0" smtClean="0">
                <a:solidFill>
                  <a:prstClr val="black"/>
                </a:solidFill>
              </a:rPr>
            </a:br>
            <a:r>
              <a:rPr lang="es-ES" dirty="0" smtClean="0">
                <a:solidFill>
                  <a:prstClr val="black"/>
                </a:solidFill>
              </a:rPr>
              <a:t/>
            </a:r>
            <a:br>
              <a:rPr lang="es-ES" dirty="0" smtClean="0">
                <a:solidFill>
                  <a:prstClr val="black"/>
                </a:solidFill>
              </a:rPr>
            </a:br>
            <a:r>
              <a:rPr lang="es-ES" dirty="0" smtClean="0">
                <a:solidFill>
                  <a:prstClr val="black"/>
                </a:solidFill>
              </a:rPr>
              <a:t>Hoy no me puedo levantar</a:t>
            </a:r>
            <a:br>
              <a:rPr lang="es-ES" dirty="0" smtClean="0">
                <a:solidFill>
                  <a:prstClr val="black"/>
                </a:solidFill>
              </a:rPr>
            </a:br>
            <a:r>
              <a:rPr lang="es-ES" dirty="0" smtClean="0">
                <a:solidFill>
                  <a:prstClr val="black"/>
                </a:solidFill>
              </a:rPr>
              <a:t>nada me puede hacer andar</a:t>
            </a:r>
            <a:br>
              <a:rPr lang="es-ES" dirty="0" smtClean="0">
                <a:solidFill>
                  <a:prstClr val="black"/>
                </a:solidFill>
              </a:rPr>
            </a:br>
            <a:r>
              <a:rPr lang="es-ES" dirty="0" smtClean="0">
                <a:solidFill>
                  <a:prstClr val="black"/>
                </a:solidFill>
              </a:rPr>
              <a:t>no sé que es lo que voy a hacer.</a:t>
            </a:r>
            <a:br>
              <a:rPr lang="es-ES" dirty="0" smtClean="0">
                <a:solidFill>
                  <a:prstClr val="black"/>
                </a:solidFill>
              </a:rPr>
            </a:br>
            <a:r>
              <a:rPr lang="es-ES" dirty="0" smtClean="0">
                <a:solidFill>
                  <a:prstClr val="black"/>
                </a:solidFill>
              </a:rPr>
              <a:t>Me duelen las piernas, me duelen los brazos</a:t>
            </a:r>
            <a:br>
              <a:rPr lang="es-ES" dirty="0" smtClean="0">
                <a:solidFill>
                  <a:prstClr val="black"/>
                </a:solidFill>
              </a:rPr>
            </a:br>
            <a:r>
              <a:rPr lang="es-ES" dirty="0" smtClean="0">
                <a:solidFill>
                  <a:prstClr val="black"/>
                </a:solidFill>
              </a:rPr>
              <a:t>me duelen los ojos, me duelen las manos.</a:t>
            </a:r>
            <a:br>
              <a:rPr lang="es-ES" dirty="0" smtClean="0">
                <a:solidFill>
                  <a:prstClr val="black"/>
                </a:solidFill>
              </a:rPr>
            </a:br>
            <a:r>
              <a:rPr lang="es-ES" dirty="0" smtClean="0">
                <a:solidFill>
                  <a:prstClr val="black"/>
                </a:solidFill>
              </a:rPr>
              <a:t/>
            </a:r>
            <a:br>
              <a:rPr lang="es-ES" dirty="0" smtClean="0">
                <a:solidFill>
                  <a:prstClr val="black"/>
                </a:solidFill>
              </a:rPr>
            </a:br>
            <a:r>
              <a:rPr lang="es-ES" dirty="0" smtClean="0">
                <a:solidFill>
                  <a:prstClr val="black"/>
                </a:solidFill>
              </a:rPr>
              <a:t>Hoy no me puedo concentrar</a:t>
            </a:r>
            <a:br>
              <a:rPr lang="es-ES" dirty="0" smtClean="0">
                <a:solidFill>
                  <a:prstClr val="black"/>
                </a:solidFill>
              </a:rPr>
            </a:br>
            <a:r>
              <a:rPr lang="es-ES" dirty="0" smtClean="0">
                <a:solidFill>
                  <a:prstClr val="black"/>
                </a:solidFill>
              </a:rPr>
              <a:t>tengo la cabeza para reventar</a:t>
            </a:r>
            <a:br>
              <a:rPr lang="es-ES" dirty="0" smtClean="0">
                <a:solidFill>
                  <a:prstClr val="black"/>
                </a:solidFill>
              </a:rPr>
            </a:br>
            <a:r>
              <a:rPr lang="es-ES" dirty="0" smtClean="0">
                <a:solidFill>
                  <a:prstClr val="black"/>
                </a:solidFill>
              </a:rPr>
              <a:t>es la resaca del champán</a:t>
            </a:r>
            <a:br>
              <a:rPr lang="es-ES" dirty="0" smtClean="0">
                <a:solidFill>
                  <a:prstClr val="black"/>
                </a:solidFill>
              </a:rPr>
            </a:br>
            <a:r>
              <a:rPr lang="es-ES" dirty="0" smtClean="0">
                <a:solidFill>
                  <a:prstClr val="black"/>
                </a:solidFill>
              </a:rPr>
              <a:t>burbujas que suben y después se van</a:t>
            </a:r>
            <a:br>
              <a:rPr lang="es-ES" dirty="0" smtClean="0">
                <a:solidFill>
                  <a:prstClr val="black"/>
                </a:solidFill>
              </a:rPr>
            </a:br>
            <a:r>
              <a:rPr lang="es-ES" dirty="0" smtClean="0">
                <a:solidFill>
                  <a:prstClr val="black"/>
                </a:solidFill>
              </a:rPr>
              <a:t/>
            </a:r>
            <a:br>
              <a:rPr lang="es-ES" dirty="0" smtClean="0">
                <a:solidFill>
                  <a:prstClr val="black"/>
                </a:solidFill>
              </a:rPr>
            </a:br>
            <a:r>
              <a:rPr lang="es-ES" dirty="0" smtClean="0">
                <a:solidFill>
                  <a:prstClr val="black"/>
                </a:solidFill>
              </a:rPr>
              <a:t>Hoy no me levanto estoy que no ando</a:t>
            </a:r>
            <a:br>
              <a:rPr lang="es-ES" dirty="0" smtClean="0">
                <a:solidFill>
                  <a:prstClr val="black"/>
                </a:solidFill>
              </a:rPr>
            </a:br>
            <a:r>
              <a:rPr lang="es-ES" dirty="0" smtClean="0">
                <a:solidFill>
                  <a:prstClr val="black"/>
                </a:solidFill>
              </a:rPr>
              <a:t>hoy me quedo en casa guardando la cama</a:t>
            </a:r>
            <a:br>
              <a:rPr lang="es-ES" dirty="0" smtClean="0">
                <a:solidFill>
                  <a:prstClr val="black"/>
                </a:solidFill>
              </a:rPr>
            </a:br>
            <a:r>
              <a:rPr lang="es-ES" dirty="0" smtClean="0">
                <a:solidFill>
                  <a:prstClr val="black"/>
                </a:solidFill>
              </a:rPr>
              <a:t>hay que ir al trabajo, no me da la gana</a:t>
            </a:r>
            <a:br>
              <a:rPr lang="es-ES" dirty="0" smtClean="0">
                <a:solidFill>
                  <a:prstClr val="black"/>
                </a:solidFill>
              </a:rPr>
            </a:br>
            <a:r>
              <a:rPr lang="es-ES" dirty="0" smtClean="0">
                <a:solidFill>
                  <a:prstClr val="black"/>
                </a:solidFill>
              </a:rPr>
              <a:t>Me duelen las piernas, me duelen los brazos</a:t>
            </a:r>
            <a:br>
              <a:rPr lang="es-ES" dirty="0" smtClean="0">
                <a:solidFill>
                  <a:prstClr val="black"/>
                </a:solidFill>
              </a:rPr>
            </a:br>
            <a:r>
              <a:rPr lang="es-ES" dirty="0" smtClean="0">
                <a:solidFill>
                  <a:prstClr val="black"/>
                </a:solidFill>
              </a:rPr>
              <a:t>me duelen los ojos, me duelen las manos</a:t>
            </a:r>
            <a:endParaRPr lang="en-GB" dirty="0">
              <a:solidFill>
                <a:prstClr val="black"/>
              </a:solidFill>
            </a:endParaRPr>
          </a:p>
        </p:txBody>
      </p:sp>
      <p:sp>
        <p:nvSpPr>
          <p:cNvPr id="5" name="TextBox 4"/>
          <p:cNvSpPr txBox="1"/>
          <p:nvPr/>
        </p:nvSpPr>
        <p:spPr>
          <a:xfrm>
            <a:off x="5076056" y="404664"/>
            <a:ext cx="3816424" cy="3416320"/>
          </a:xfrm>
          <a:prstGeom prst="rect">
            <a:avLst/>
          </a:prstGeom>
          <a:noFill/>
        </p:spPr>
        <p:txBody>
          <a:bodyPr wrap="square" rtlCol="0">
            <a:spAutoFit/>
          </a:bodyPr>
          <a:lstStyle/>
          <a:p>
            <a:r>
              <a:rPr lang="es-ES" dirty="0" smtClean="0">
                <a:solidFill>
                  <a:prstClr val="black"/>
                </a:solidFill>
              </a:rPr>
              <a:t>Hoy no me puedo levantar</a:t>
            </a:r>
            <a:br>
              <a:rPr lang="es-ES" dirty="0" smtClean="0">
                <a:solidFill>
                  <a:prstClr val="black"/>
                </a:solidFill>
              </a:rPr>
            </a:br>
            <a:r>
              <a:rPr lang="es-ES" dirty="0" smtClean="0">
                <a:solidFill>
                  <a:prstClr val="black"/>
                </a:solidFill>
              </a:rPr>
              <a:t>nada me puede hacer andar</a:t>
            </a:r>
            <a:br>
              <a:rPr lang="es-ES" dirty="0" smtClean="0">
                <a:solidFill>
                  <a:prstClr val="black"/>
                </a:solidFill>
              </a:rPr>
            </a:br>
            <a:r>
              <a:rPr lang="es-ES" dirty="0" smtClean="0">
                <a:solidFill>
                  <a:prstClr val="black"/>
                </a:solidFill>
              </a:rPr>
              <a:t/>
            </a:r>
            <a:br>
              <a:rPr lang="es-ES" dirty="0" smtClean="0">
                <a:solidFill>
                  <a:prstClr val="black"/>
                </a:solidFill>
              </a:rPr>
            </a:br>
            <a:r>
              <a:rPr lang="es-ES" dirty="0" smtClean="0">
                <a:solidFill>
                  <a:prstClr val="black"/>
                </a:solidFill>
              </a:rPr>
              <a:t>Hoy no me puedo levantar</a:t>
            </a:r>
            <a:br>
              <a:rPr lang="es-ES" dirty="0" smtClean="0">
                <a:solidFill>
                  <a:prstClr val="black"/>
                </a:solidFill>
              </a:rPr>
            </a:br>
            <a:r>
              <a:rPr lang="es-ES" dirty="0" smtClean="0">
                <a:solidFill>
                  <a:prstClr val="black"/>
                </a:solidFill>
              </a:rPr>
              <a:t>el fin de semana me dejó fatal</a:t>
            </a:r>
            <a:br>
              <a:rPr lang="es-ES" dirty="0" smtClean="0">
                <a:solidFill>
                  <a:prstClr val="black"/>
                </a:solidFill>
              </a:rPr>
            </a:br>
            <a:r>
              <a:rPr lang="es-ES" dirty="0" smtClean="0">
                <a:solidFill>
                  <a:prstClr val="black"/>
                </a:solidFill>
              </a:rPr>
              <a:t>toda la noche sin dormir</a:t>
            </a:r>
            <a:br>
              <a:rPr lang="es-ES" dirty="0" smtClean="0">
                <a:solidFill>
                  <a:prstClr val="black"/>
                </a:solidFill>
              </a:rPr>
            </a:br>
            <a:r>
              <a:rPr lang="es-ES" dirty="0" smtClean="0">
                <a:solidFill>
                  <a:prstClr val="black"/>
                </a:solidFill>
              </a:rPr>
              <a:t>bebiendo, fumando y sin parar de reír</a:t>
            </a:r>
            <a:br>
              <a:rPr lang="es-ES" dirty="0" smtClean="0">
                <a:solidFill>
                  <a:prstClr val="black"/>
                </a:solidFill>
              </a:rPr>
            </a:br>
            <a:r>
              <a:rPr lang="es-ES" dirty="0" smtClean="0">
                <a:solidFill>
                  <a:prstClr val="black"/>
                </a:solidFill>
              </a:rPr>
              <a:t/>
            </a:r>
            <a:br>
              <a:rPr lang="es-ES" dirty="0" smtClean="0">
                <a:solidFill>
                  <a:prstClr val="black"/>
                </a:solidFill>
              </a:rPr>
            </a:br>
            <a:r>
              <a:rPr lang="es-ES" dirty="0" smtClean="0">
                <a:solidFill>
                  <a:prstClr val="black"/>
                </a:solidFill>
              </a:rPr>
              <a:t>Hoy no me puedo levantar</a:t>
            </a:r>
            <a:br>
              <a:rPr lang="es-ES" dirty="0" smtClean="0">
                <a:solidFill>
                  <a:prstClr val="black"/>
                </a:solidFill>
              </a:rPr>
            </a:br>
            <a:r>
              <a:rPr lang="es-ES" dirty="0" smtClean="0">
                <a:solidFill>
                  <a:prstClr val="black"/>
                </a:solidFill>
              </a:rPr>
              <a:t>Hoy no me puedo levantar</a:t>
            </a:r>
            <a:br>
              <a:rPr lang="es-ES" dirty="0" smtClean="0">
                <a:solidFill>
                  <a:prstClr val="black"/>
                </a:solidFill>
              </a:rPr>
            </a:br>
            <a:r>
              <a:rPr lang="es-ES" dirty="0" smtClean="0">
                <a:solidFill>
                  <a:prstClr val="black"/>
                </a:solidFill>
              </a:rPr>
              <a:t>Hoy no me puedo levantar</a:t>
            </a:r>
            <a:endParaRPr lang="en-GB" dirty="0" smtClean="0">
              <a:solidFill>
                <a:prstClr val="black"/>
              </a:solidFill>
            </a:endParaRPr>
          </a:p>
          <a:p>
            <a:endParaRPr lang="en-GB" dirty="0">
              <a:solidFill>
                <a:prstClr val="black"/>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0703" y="4307031"/>
            <a:ext cx="2168079" cy="1066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5373216"/>
            <a:ext cx="1684176" cy="125030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056" y="4070419"/>
            <a:ext cx="1302797" cy="130279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7639" y="5645602"/>
            <a:ext cx="672927" cy="868076"/>
          </a:xfrm>
          <a:prstGeom prst="rect">
            <a:avLst/>
          </a:prstGeom>
        </p:spPr>
      </p:pic>
      <p:pic>
        <p:nvPicPr>
          <p:cNvPr id="7" name="Picture 6"/>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05414" y="5373216"/>
            <a:ext cx="1512168" cy="1140462"/>
          </a:xfrm>
          <a:prstGeom prst="rect">
            <a:avLst/>
          </a:prstGeom>
        </p:spPr>
      </p:pic>
    </p:spTree>
    <p:extLst>
      <p:ext uri="{BB962C8B-B14F-4D97-AF65-F5344CB8AC3E}">
        <p14:creationId xmlns:p14="http://schemas.microsoft.com/office/powerpoint/2010/main" val="2385710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TotalTime>
  <Words>2943</Words>
  <Application>Microsoft Office PowerPoint</Application>
  <PresentationFormat>On-screen Show (4:3)</PresentationFormat>
  <Paragraphs>479</Paragraphs>
  <Slides>55</Slides>
  <Notes>27</Notes>
  <HiddenSlides>0</HiddenSlides>
  <MMClips>6</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Best sources of video</vt:lpstr>
      <vt:lpstr>Downloading video clips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Dawes</dc:creator>
  <cp:lastModifiedBy>Rachel Hawkes</cp:lastModifiedBy>
  <cp:revision>10</cp:revision>
  <dcterms:created xsi:type="dcterms:W3CDTF">2012-06-29T06:44:38Z</dcterms:created>
  <dcterms:modified xsi:type="dcterms:W3CDTF">2012-06-29T08:50:11Z</dcterms:modified>
</cp:coreProperties>
</file>