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8" r:id="rId2"/>
    <p:sldId id="259"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332" r:id="rId24"/>
    <p:sldId id="333" r:id="rId25"/>
    <p:sldId id="283" r:id="rId26"/>
    <p:sldId id="284" r:id="rId27"/>
    <p:sldId id="285" r:id="rId28"/>
    <p:sldId id="286" r:id="rId29"/>
    <p:sldId id="331" r:id="rId30"/>
    <p:sldId id="288" r:id="rId31"/>
    <p:sldId id="289" r:id="rId32"/>
    <p:sldId id="290" r:id="rId33"/>
    <p:sldId id="291" r:id="rId34"/>
    <p:sldId id="292" r:id="rId35"/>
    <p:sldId id="293" r:id="rId36"/>
    <p:sldId id="294" r:id="rId37"/>
    <p:sldId id="295" r:id="rId38"/>
    <p:sldId id="296" r:id="rId39"/>
    <p:sldId id="297" r:id="rId40"/>
    <p:sldId id="298"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7771" autoAdjust="0"/>
  </p:normalViewPr>
  <p:slideViewPr>
    <p:cSldViewPr>
      <p:cViewPr varScale="1">
        <p:scale>
          <a:sx n="102" d="100"/>
          <a:sy n="102" d="100"/>
        </p:scale>
        <p:origin x="-1884" y="-102"/>
      </p:cViewPr>
      <p:guideLst>
        <p:guide orient="horz" pos="2160"/>
        <p:guide pos="2880"/>
      </p:guideLst>
    </p:cSldViewPr>
  </p:slideViewPr>
  <p:notesTextViewPr>
    <p:cViewPr>
      <p:scale>
        <a:sx n="1" d="1"/>
        <a:sy n="1" d="1"/>
      </p:scale>
      <p:origin x="0" y="0"/>
    </p:cViewPr>
  </p:notesTextViewPr>
  <p:sorterViewPr>
    <p:cViewPr>
      <p:scale>
        <a:sx n="100" d="100"/>
        <a:sy n="100" d="100"/>
      </p:scale>
      <p:origin x="0" y="777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2CE146-0B13-44A9-95AB-3090D7405E5A}" type="datetimeFigureOut">
              <a:rPr lang="fr-FR" smtClean="0"/>
              <a:t>29/06/2012</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76187A-51A0-417E-A322-282C34DA24ED}" type="slidenum">
              <a:rPr lang="fr-FR" smtClean="0"/>
              <a:t>‹#›</a:t>
            </a:fld>
            <a:endParaRPr lang="fr-FR"/>
          </a:p>
        </p:txBody>
      </p:sp>
    </p:spTree>
    <p:extLst>
      <p:ext uri="{BB962C8B-B14F-4D97-AF65-F5344CB8AC3E}">
        <p14:creationId xmlns:p14="http://schemas.microsoft.com/office/powerpoint/2010/main" val="4041658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97FBD5-C8D6-44EA-A072-D4473285BE1E}" type="slidenum">
              <a:rPr lang="en-GB" smtClean="0"/>
              <a:t>1</a:t>
            </a:fld>
            <a:endParaRPr lang="en-GB"/>
          </a:p>
        </p:txBody>
      </p:sp>
    </p:spTree>
    <p:extLst>
      <p:ext uri="{BB962C8B-B14F-4D97-AF65-F5344CB8AC3E}">
        <p14:creationId xmlns:p14="http://schemas.microsoft.com/office/powerpoint/2010/main" val="1140872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12</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concept</a:t>
            </a:r>
            <a:r>
              <a:rPr lang="en-GB" baseline="0" dirty="0" smtClean="0"/>
              <a:t> that students in my Y10 class have really gone for.  Some called it my ‘</a:t>
            </a:r>
            <a:r>
              <a:rPr lang="en-GB" baseline="0" dirty="0" err="1" smtClean="0"/>
              <a:t>saco</a:t>
            </a:r>
            <a:r>
              <a:rPr lang="en-GB" baseline="0" dirty="0" smtClean="0"/>
              <a:t> </a:t>
            </a:r>
            <a:r>
              <a:rPr lang="en-GB" baseline="0" dirty="0" err="1" smtClean="0"/>
              <a:t>mágico</a:t>
            </a:r>
            <a:r>
              <a:rPr lang="en-GB" baseline="0" dirty="0" smtClean="0"/>
              <a:t>’ others say ‘my swag bag’ but they are clear what its purpose is and have ‘bought into’ the idea of revisiting work in their exercise books, synthesising my feedback with their initial work, improving it and then ‘banking it’ in the swag bag ( a purple wallet folder for each).  </a:t>
            </a:r>
          </a:p>
        </p:txBody>
      </p:sp>
      <p:sp>
        <p:nvSpPr>
          <p:cNvPr id="4" name="Slide Number Placeholder 3"/>
          <p:cNvSpPr>
            <a:spLocks noGrp="1"/>
          </p:cNvSpPr>
          <p:nvPr>
            <p:ph type="sldNum" sz="quarter" idx="10"/>
          </p:nvPr>
        </p:nvSpPr>
        <p:spPr/>
        <p:txBody>
          <a:bodyPr/>
          <a:lstStyle/>
          <a:p>
            <a:fld id="{337BA812-D06D-4ED8-9ECA-CA15D65AF92E}" type="slidenum">
              <a:rPr lang="en-GB" smtClean="0"/>
              <a:t>13</a:t>
            </a:fld>
            <a:endParaRPr lang="en-GB"/>
          </a:p>
        </p:txBody>
      </p:sp>
    </p:spTree>
    <p:extLst>
      <p:ext uri="{BB962C8B-B14F-4D97-AF65-F5344CB8AC3E}">
        <p14:creationId xmlns:p14="http://schemas.microsoft.com/office/powerpoint/2010/main" val="3959057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15</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reinforces the idea that old words need to be retained</a:t>
            </a:r>
            <a:r>
              <a:rPr lang="en-GB" baseline="0" dirty="0" smtClean="0"/>
              <a:t> with new words to ‘grow’ a vocabulary and also that action is needed to stop the ‘melt down’ – revisiting vocabulary, knowing well what is in your book from memory.  I mostly to do this activity orally but have done it also with mini whiteboards and to practise writing/accuracy.  It is much more engaging that teacher/whole class mini whiteboard work and students are on task throughout leaving the teacher time to circulate and assess how students are doing.</a:t>
            </a:r>
            <a:endParaRPr lang="en-GB" dirty="0"/>
          </a:p>
        </p:txBody>
      </p:sp>
      <p:sp>
        <p:nvSpPr>
          <p:cNvPr id="4" name="Slide Number Placeholder 3"/>
          <p:cNvSpPr>
            <a:spLocks noGrp="1"/>
          </p:cNvSpPr>
          <p:nvPr>
            <p:ph type="sldNum" sz="quarter" idx="10"/>
          </p:nvPr>
        </p:nvSpPr>
        <p:spPr/>
        <p:txBody>
          <a:bodyPr/>
          <a:lstStyle/>
          <a:p>
            <a:fld id="{337BA812-D06D-4ED8-9ECA-CA15D65AF92E}" type="slidenum">
              <a:rPr lang="en-GB" smtClean="0"/>
              <a:t>16</a:t>
            </a:fld>
            <a:endParaRPr lang="en-GB"/>
          </a:p>
        </p:txBody>
      </p:sp>
    </p:spTree>
    <p:extLst>
      <p:ext uri="{BB962C8B-B14F-4D97-AF65-F5344CB8AC3E}">
        <p14:creationId xmlns:p14="http://schemas.microsoft.com/office/powerpoint/2010/main" val="616189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Speed-dating</a:t>
            </a:r>
            <a:r>
              <a:rPr lang="en-GB" baseline="0" dirty="0" smtClean="0"/>
              <a:t> style test.  Assessors face the board, </a:t>
            </a:r>
            <a:r>
              <a:rPr lang="en-GB" baseline="0" dirty="0" err="1" smtClean="0"/>
              <a:t>assessees</a:t>
            </a:r>
            <a:r>
              <a:rPr lang="en-GB" baseline="0" dirty="0" smtClean="0"/>
              <a:t> face away.  Can be done orally (I do it most often like that) but mini whiteboards work too.</a:t>
            </a:r>
            <a:endParaRPr lang="en-GB" dirty="0"/>
          </a:p>
        </p:txBody>
      </p:sp>
      <p:sp>
        <p:nvSpPr>
          <p:cNvPr id="4" name="Slide Number Placeholder 3"/>
          <p:cNvSpPr>
            <a:spLocks noGrp="1"/>
          </p:cNvSpPr>
          <p:nvPr>
            <p:ph type="sldNum" sz="quarter" idx="10"/>
          </p:nvPr>
        </p:nvSpPr>
        <p:spPr/>
        <p:txBody>
          <a:bodyPr/>
          <a:lstStyle/>
          <a:p>
            <a:fld id="{D097DA8C-777D-4606-8280-35E71DF36B1E}" type="slidenum">
              <a:rPr lang="en-GB" smtClean="0"/>
              <a:t>17</a:t>
            </a:fld>
            <a:endParaRPr lang="en-GB"/>
          </a:p>
        </p:txBody>
      </p:sp>
    </p:spTree>
    <p:extLst>
      <p:ext uri="{BB962C8B-B14F-4D97-AF65-F5344CB8AC3E}">
        <p14:creationId xmlns:p14="http://schemas.microsoft.com/office/powerpoint/2010/main" val="2146522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Marking grid for each round.  Students move on when teacher</a:t>
            </a:r>
            <a:r>
              <a:rPr lang="en-GB" baseline="0" dirty="0" smtClean="0"/>
              <a:t> gives the signal (Can play music at times too during this activity – makes it feel even more like a game).  Those assessing mark with tick or cross each attempt made.  Students see their own progress in one lesson and this is the motivation.</a:t>
            </a:r>
            <a:endParaRPr lang="en-GB" dirty="0"/>
          </a:p>
        </p:txBody>
      </p:sp>
      <p:sp>
        <p:nvSpPr>
          <p:cNvPr id="4" name="Slide Number Placeholder 3"/>
          <p:cNvSpPr>
            <a:spLocks noGrp="1"/>
          </p:cNvSpPr>
          <p:nvPr>
            <p:ph type="sldNum" sz="quarter" idx="10"/>
          </p:nvPr>
        </p:nvSpPr>
        <p:spPr/>
        <p:txBody>
          <a:bodyPr/>
          <a:lstStyle/>
          <a:p>
            <a:fld id="{337BA812-D06D-4ED8-9ECA-CA15D65AF92E}" type="slidenum">
              <a:rPr lang="en-GB" smtClean="0"/>
              <a:t>18</a:t>
            </a:fld>
            <a:endParaRPr lang="en-GB"/>
          </a:p>
        </p:txBody>
      </p:sp>
    </p:spTree>
    <p:extLst>
      <p:ext uri="{BB962C8B-B14F-4D97-AF65-F5344CB8AC3E}">
        <p14:creationId xmlns:p14="http://schemas.microsoft.com/office/powerpoint/2010/main" val="2183671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dirty="0" smtClean="0"/>
              <a:t>This is basically a way of ‘selling’ or presenting</a:t>
            </a:r>
            <a:r>
              <a:rPr lang="en-GB" baseline="0" dirty="0" smtClean="0"/>
              <a:t> the notion that there are some ‘staple’ or essential components that every GCSE student needs to build sentences and text and that these are the structures that transfer from topic to topic, context to context.  It’s helpful for students to be able to have a way of conceptualising and categorising this essential but non topic-specific language to highlight its importance, raise its profile.  Obviously it’s not just enough to do that the once, so I think that the tool box also helps us as teachers in our planning as we can think of how students can use this language in combination with the new topic language to express themselves and build opportunities for this synthesis into every single lesson.  That’s the only way this is going to stick ultimately is just frequency of exposure.  I have found that to be true particularly this year with awkward constructs like ‘she and he likes’  and My brother likes in Spanish.  We have put this into our ‘tool box’ and used it every single time new language has come up.  </a:t>
            </a: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19</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sorts of things will you have in your toolbox?</a:t>
            </a:r>
            <a:r>
              <a:rPr lang="en-GB" baseline="0" dirty="0" smtClean="0"/>
              <a:t>  </a:t>
            </a:r>
            <a:br>
              <a:rPr lang="en-GB" baseline="0" dirty="0" smtClean="0"/>
            </a:br>
            <a:r>
              <a:rPr lang="en-GB" baseline="0" dirty="0" smtClean="0"/>
              <a:t>Key expressions like these</a:t>
            </a:r>
            <a:br>
              <a:rPr lang="en-GB" baseline="0" dirty="0" smtClean="0"/>
            </a:br>
            <a:r>
              <a:rPr lang="en-GB" baseline="0" dirty="0" smtClean="0"/>
              <a:t>Starters + infinitives as these are easy on manipulation and rich in possibilities for self-expression.</a:t>
            </a:r>
            <a:br>
              <a:rPr lang="en-GB" baseline="0" dirty="0" smtClean="0"/>
            </a:br>
            <a:r>
              <a:rPr lang="en-GB" baseline="0" dirty="0" smtClean="0"/>
              <a:t>Frequency expressions</a:t>
            </a:r>
            <a:br>
              <a:rPr lang="en-GB" baseline="0" dirty="0" smtClean="0"/>
            </a:br>
            <a:r>
              <a:rPr lang="en-GB" baseline="0" dirty="0" smtClean="0"/>
              <a:t>Time expressions</a:t>
            </a:r>
            <a:br>
              <a:rPr lang="en-GB" baseline="0" dirty="0" smtClean="0"/>
            </a:br>
            <a:r>
              <a:rPr lang="en-GB" baseline="0" dirty="0" smtClean="0"/>
              <a:t>What else?</a:t>
            </a:r>
            <a:endParaRPr lang="en-GB" dirty="0"/>
          </a:p>
        </p:txBody>
      </p:sp>
      <p:sp>
        <p:nvSpPr>
          <p:cNvPr id="4" name="Slide Number Placeholder 3"/>
          <p:cNvSpPr>
            <a:spLocks noGrp="1"/>
          </p:cNvSpPr>
          <p:nvPr>
            <p:ph type="sldNum" sz="quarter" idx="10"/>
          </p:nvPr>
        </p:nvSpPr>
        <p:spPr/>
        <p:txBody>
          <a:bodyPr/>
          <a:lstStyle/>
          <a:p>
            <a:fld id="{337BA812-D06D-4ED8-9ECA-CA15D65AF92E}" type="slidenum">
              <a:rPr lang="en-GB" smtClean="0"/>
              <a:t>20</a:t>
            </a:fld>
            <a:endParaRPr lang="en-GB"/>
          </a:p>
        </p:txBody>
      </p:sp>
    </p:spTree>
    <p:extLst>
      <p:ext uri="{BB962C8B-B14F-4D97-AF65-F5344CB8AC3E}">
        <p14:creationId xmlns:p14="http://schemas.microsoft.com/office/powerpoint/2010/main" val="2186621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have found this year that our</a:t>
            </a:r>
            <a:r>
              <a:rPr lang="en-GB" baseline="0" dirty="0" smtClean="0"/>
              <a:t> toolkit in Spanish needs to include a few essential verbs that we can conjugate in 3 tenses.  Ultimately for my group this year it’s less important for them to learn a paradigm and manipulate accurately 100 AR </a:t>
            </a:r>
            <a:r>
              <a:rPr lang="en-GB" baseline="0" dirty="0" err="1" smtClean="0"/>
              <a:t>reg</a:t>
            </a:r>
            <a:r>
              <a:rPr lang="en-GB" baseline="0" dirty="0" smtClean="0"/>
              <a:t> verbs than it is for them to be completely happy and secure with the most useful verbs (invariably irregular).  Consistency in presentation is helpful here.</a:t>
            </a:r>
            <a:endParaRPr lang="en-GB" dirty="0"/>
          </a:p>
        </p:txBody>
      </p:sp>
      <p:sp>
        <p:nvSpPr>
          <p:cNvPr id="4" name="Slide Number Placeholder 3"/>
          <p:cNvSpPr>
            <a:spLocks noGrp="1"/>
          </p:cNvSpPr>
          <p:nvPr>
            <p:ph type="sldNum" sz="quarter" idx="10"/>
          </p:nvPr>
        </p:nvSpPr>
        <p:spPr/>
        <p:txBody>
          <a:bodyPr/>
          <a:lstStyle/>
          <a:p>
            <a:fld id="{337BA812-D06D-4ED8-9ECA-CA15D65AF92E}" type="slidenum">
              <a:rPr lang="en-GB" smtClean="0"/>
              <a:t>21</a:t>
            </a:fld>
            <a:endParaRPr lang="en-GB"/>
          </a:p>
        </p:txBody>
      </p:sp>
    </p:spTree>
    <p:extLst>
      <p:ext uri="{BB962C8B-B14F-4D97-AF65-F5344CB8AC3E}">
        <p14:creationId xmlns:p14="http://schemas.microsoft.com/office/powerpoint/2010/main" val="683564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eaLnBrk="1" hangingPunct="1">
              <a:spcBef>
                <a:spcPct val="0"/>
              </a:spcBef>
            </a:pPr>
            <a:r>
              <a:rPr lang="en-GB" dirty="0" smtClean="0"/>
              <a:t>This is an idea to get students to make links between language they learn and use in one topic in further topics.  For example, when finishing the theme of holidays, students should be encouraged to do a mind map of key language, focusing on the verbs and sentences starters that they have practised and learnt during that topic.  Then they should be given a new piece of paper and told the new theme.  Their first task is to take all of the language they know from the context of holidays and adapt it to the new context.  So, for example, I used to go on holiday to France can become I used to go to Milton Primary School.  We went on holiday to Mallorca can become we went on an excursion to Alton Towers theme park with the school.  It’s a very visual and practical way to get students to take stock of what they know already before starting a unit, so they never feel that they are beginning from scratch.   If preferred, they could actually cross out the holidays related vocabulary and write the new possibilities (e.g. school/world of work) over the top.</a:t>
            </a:r>
          </a:p>
          <a:p>
            <a:pPr eaLnBrk="1" hangingPunct="1">
              <a:spcBef>
                <a:spcPct val="0"/>
              </a:spcBef>
            </a:pPr>
            <a:r>
              <a:rPr lang="en-GB" dirty="0" smtClean="0"/>
              <a:t>This type of activity could also be done in different ways </a:t>
            </a:r>
            <a:r>
              <a:rPr lang="en-GB" dirty="0" err="1" smtClean="0"/>
              <a:t>i.e</a:t>
            </a:r>
            <a:r>
              <a:rPr lang="en-GB" dirty="0" smtClean="0"/>
              <a:t> the teacher could present them with a list of language from the holidays theme and they could highlight any language that they could use in the new theme.</a:t>
            </a:r>
          </a:p>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22</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97FBD5-C8D6-44EA-A072-D4473285BE1E}" type="slidenum">
              <a:rPr lang="en-GB" smtClean="0"/>
              <a:t>2</a:t>
            </a:fld>
            <a:endParaRPr lang="en-GB"/>
          </a:p>
        </p:txBody>
      </p:sp>
    </p:spTree>
    <p:extLst>
      <p:ext uri="{BB962C8B-B14F-4D97-AF65-F5344CB8AC3E}">
        <p14:creationId xmlns:p14="http://schemas.microsoft.com/office/powerpoint/2010/main" val="1140872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dirty="0" err="1" smtClean="0"/>
              <a:t>Wordle</a:t>
            </a:r>
            <a:r>
              <a:rPr lang="en-GB" dirty="0" smtClean="0"/>
              <a:t> can be used in all sorts of ways.  A great starter for sentence-building practice for</a:t>
            </a:r>
            <a:r>
              <a:rPr lang="en-GB" baseline="0" dirty="0" smtClean="0"/>
              <a:t> writing.  At word level to start a new topic and sort out all the already known words from unfamiliar language etc..</a:t>
            </a:r>
          </a:p>
          <a:p>
            <a:endParaRPr lang="en-GB" baseline="0" dirty="0" smtClean="0"/>
          </a:p>
          <a:p>
            <a:r>
              <a:rPr lang="en-GB" baseline="0" dirty="0" smtClean="0"/>
              <a:t>It would even be good as part of the revising process that they made their own </a:t>
            </a:r>
            <a:r>
              <a:rPr lang="en-GB" baseline="0" dirty="0" err="1" smtClean="0"/>
              <a:t>wordles</a:t>
            </a:r>
            <a:r>
              <a:rPr lang="en-GB" baseline="0" dirty="0" smtClean="0"/>
              <a:t> by going through their books to produce a summary </a:t>
            </a:r>
            <a:r>
              <a:rPr lang="en-GB" baseline="0" dirty="0" err="1" smtClean="0"/>
              <a:t>wordle</a:t>
            </a:r>
            <a:r>
              <a:rPr lang="en-GB" baseline="0" dirty="0" smtClean="0"/>
              <a:t> of the topic.</a:t>
            </a:r>
            <a:br>
              <a:rPr lang="en-GB" baseline="0" dirty="0" smtClean="0"/>
            </a:br>
            <a:r>
              <a:rPr lang="en-GB" baseline="0" dirty="0" smtClean="0"/>
              <a:t/>
            </a:r>
            <a:br>
              <a:rPr lang="en-GB" baseline="0" dirty="0" smtClean="0"/>
            </a:br>
            <a:r>
              <a:rPr lang="en-GB" baseline="0" dirty="0" smtClean="0"/>
              <a:t>Or they can paste in a piece of their writing to see if it is too repetitive (AS do this too)</a:t>
            </a: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25</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dirty="0" smtClean="0"/>
              <a:t>At KS3 we embed an idea of ratio when we set written homework.</a:t>
            </a:r>
            <a:r>
              <a:rPr lang="en-GB" baseline="0" dirty="0" smtClean="0"/>
              <a:t>  The idea that 80% of what they produce should be recycled and adapted language from the lessons.  i.e. As the teacher I can recognise where the language comes from.  20% can be ‘experimental’ and researched language, particularly we encourage them to use online referencing tools to help them to conjugate new verbs.</a:t>
            </a:r>
            <a:br>
              <a:rPr lang="en-GB" baseline="0" dirty="0" smtClean="0"/>
            </a:br>
            <a:r>
              <a:rPr lang="en-GB" baseline="0" dirty="0" smtClean="0"/>
              <a:t>I think it is still a good ‘rule of thumb’ at KS4 to think in terms of 80:20 ratio, so some of the classroom or homework tasks involve using www.verbix.com to find out specific verbs forms.</a:t>
            </a: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27</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http://www.verbix.com/languages/spanish.shtml</a:t>
            </a:r>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A874032-02C2-426A-92CC-231781B7C944}" type="slidenum">
              <a:rPr lang="en-US"/>
              <a:pPr eaLnBrk="1" hangingPunct="1"/>
              <a:t>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30</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It is hard to get students to use what they have learnt already sometimes.  To focus them back on what is in their books, maybe choose 9 questions in the TL OR 9 phrases in English that are the equivalent of essential target language on the topic and give them the task of finding them from their books. </a:t>
            </a:r>
            <a:endParaRPr lang="en-US" smtClean="0"/>
          </a:p>
        </p:txBody>
      </p:sp>
      <p:sp>
        <p:nvSpPr>
          <p:cNvPr id="195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722A2A-028E-4074-8E6A-9181F4E438AE}"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dirty="0" smtClean="0"/>
              <a:t>Students need to be secure with dictionaries and this is clearly not just a KS4</a:t>
            </a:r>
            <a:r>
              <a:rPr lang="en-GB" baseline="0" dirty="0" smtClean="0"/>
              <a:t> thing that we want to surprise them with.  We need to build in the </a:t>
            </a:r>
            <a:r>
              <a:rPr lang="en-GB" baseline="0" dirty="0" err="1" smtClean="0"/>
              <a:t>dev</a:t>
            </a:r>
            <a:r>
              <a:rPr lang="en-GB" baseline="0" dirty="0" smtClean="0"/>
              <a:t> of dictionary skills from the outset.  I’ve drawn together a collection of resources from the TES and help here.</a:t>
            </a: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34</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35</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bit</a:t>
            </a:r>
            <a:r>
              <a:rPr lang="en-GB" baseline="0" dirty="0" smtClean="0"/>
              <a:t> of a wordy one to explain but essentially it’s about getting students to think outside the box and use their language creatively.  On the right are the main sub-themes from a topic, school in this case.  On the left are various language ‘functions’.  By mixing up the combinations some creative sentences can be written that are not usually found within textbooks.</a:t>
            </a:r>
          </a:p>
          <a:p>
            <a:r>
              <a:rPr lang="en-GB" baseline="0" dirty="0" smtClean="0"/>
              <a:t>For example – </a:t>
            </a:r>
            <a:r>
              <a:rPr lang="en-GB" baseline="0" dirty="0" err="1" smtClean="0"/>
              <a:t>comparisions</a:t>
            </a:r>
            <a:r>
              <a:rPr lang="en-GB" baseline="0" dirty="0" smtClean="0"/>
              <a:t> are often drawn between subjects (G5) but not so often between future plans (G1) or school rules (G8) and yet, with a little bit of thinking, students can come up with content and language that </a:t>
            </a:r>
            <a:r>
              <a:rPr lang="en-GB" baseline="0" dirty="0" err="1" smtClean="0"/>
              <a:t>fulfills</a:t>
            </a:r>
            <a:r>
              <a:rPr lang="en-GB" baseline="0" dirty="0" smtClean="0"/>
              <a:t> on these new combinations and makes for more interesting work.</a:t>
            </a:r>
          </a:p>
          <a:p>
            <a:r>
              <a:rPr lang="en-GB" baseline="0" dirty="0" smtClean="0"/>
              <a:t>With one class I put them into groups and gave combinations.  We collated all responses electronically and after oral feedback, all students got all of the work, not just theirs, sent out to them.</a:t>
            </a:r>
            <a:endParaRPr lang="en-GB" dirty="0"/>
          </a:p>
        </p:txBody>
      </p:sp>
      <p:sp>
        <p:nvSpPr>
          <p:cNvPr id="4" name="Slide Number Placeholder 3"/>
          <p:cNvSpPr>
            <a:spLocks noGrp="1"/>
          </p:cNvSpPr>
          <p:nvPr>
            <p:ph type="sldNum" sz="quarter" idx="10"/>
          </p:nvPr>
        </p:nvSpPr>
        <p:spPr/>
        <p:txBody>
          <a:bodyPr/>
          <a:lstStyle/>
          <a:p>
            <a:fld id="{337BA812-D06D-4ED8-9ECA-CA15D65AF92E}" type="slidenum">
              <a:rPr lang="en-GB" smtClean="0"/>
              <a:t>36</a:t>
            </a:fld>
            <a:endParaRPr lang="en-GB"/>
          </a:p>
        </p:txBody>
      </p:sp>
    </p:spTree>
    <p:extLst>
      <p:ext uri="{BB962C8B-B14F-4D97-AF65-F5344CB8AC3E}">
        <p14:creationId xmlns:p14="http://schemas.microsoft.com/office/powerpoint/2010/main" val="10671433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dirty="0" smtClean="0"/>
              <a:t>This type of task can be excellent to produce thinking and planning to write.</a:t>
            </a:r>
            <a:r>
              <a:rPr lang="en-GB" baseline="0" dirty="0" smtClean="0"/>
              <a:t>  Also it can highlight very well the need to link each paragraph.</a:t>
            </a: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38</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dirty="0" smtClean="0"/>
              <a:t>This is just a quick and easy strategy to get students to focus on the length of their sentences and to help them to notice and think about extending sentences.  At the end of a piece of writing, they can total the words and divide between the number of sentences – this gives them their </a:t>
            </a:r>
            <a:r>
              <a:rPr lang="en-GB" dirty="0" err="1" smtClean="0"/>
              <a:t>ASL</a:t>
            </a:r>
            <a:r>
              <a:rPr lang="en-GB" dirty="0" smtClean="0"/>
              <a:t>.  Obviously an </a:t>
            </a:r>
            <a:r>
              <a:rPr lang="en-GB" dirty="0" err="1" smtClean="0"/>
              <a:t>ASL</a:t>
            </a:r>
            <a:r>
              <a:rPr lang="en-GB" dirty="0" smtClean="0"/>
              <a:t> of 7-9 indicates that they are not often using subordination, connectives or other conjunctions.    </a:t>
            </a:r>
            <a:r>
              <a:rPr lang="en-GB" dirty="0" err="1" smtClean="0"/>
              <a:t>ASL</a:t>
            </a:r>
            <a:r>
              <a:rPr lang="en-GB" dirty="0" smtClean="0"/>
              <a:t> of 11-15 would indicate that they are doing this.  Clearly it doesn’t measure success with accuracy but it is just a useful measure that highlights this aspect of quality of language.</a:t>
            </a:r>
            <a:endParaRPr lang="en-US" dirty="0" smtClean="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39</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3</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This is essentially a pre-writing</a:t>
            </a:r>
            <a:r>
              <a:rPr lang="en-US" baseline="0" dirty="0" smtClean="0"/>
              <a:t> and a post-writing set of tasks rolled into one.  The pre-writing ‘scopes out’ the task with the students, inviting them to anticipate the task and what language they will need to address a given question and to think through how and when they will be able to use certain structures.  Very consciousness-raising. </a:t>
            </a:r>
          </a:p>
          <a:p>
            <a:pPr marL="0" marR="0" indent="0" algn="l" defTabSz="9144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After they have written the task, they get formative feedback, i.e. a tick (5-bar gate) to note each correct example and in the sad face the incorrect attempts, still worth flagging up to them. </a:t>
            </a:r>
          </a:p>
          <a:p>
            <a:pPr marL="0" marR="0" indent="0" algn="l" defTabSz="9144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They then return to the work and re-draft.  The 2</a:t>
            </a:r>
            <a:r>
              <a:rPr lang="en-US" baseline="30000" dirty="0" smtClean="0"/>
              <a:t>nd</a:t>
            </a:r>
            <a:r>
              <a:rPr lang="en-US" baseline="0" dirty="0" smtClean="0"/>
              <a:t> time around they get a grade/mark.</a:t>
            </a:r>
          </a:p>
          <a:p>
            <a:pPr marL="0" marR="0" indent="0" algn="l" defTabSz="9144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There are lots of other ways to use the tick grid.</a:t>
            </a:r>
            <a:endParaRPr lang="en-US" dirty="0" smtClean="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40</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42</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C0D0FCA-DE4C-4DDF-9B7F-4FA04DF2CB95}" type="slidenum">
              <a:rPr lang="en-GB" smtClean="0"/>
              <a:pPr eaLnBrk="1" fontAlgn="base" hangingPunct="1">
                <a:spcBef>
                  <a:spcPct val="0"/>
                </a:spcBef>
                <a:spcAft>
                  <a:spcPct val="0"/>
                </a:spcAft>
              </a:pPr>
              <a:t>43</a:t>
            </a:fld>
            <a:endParaRPr lang="en-GB" smtClean="0"/>
          </a:p>
        </p:txBody>
      </p:sp>
      <p:sp>
        <p:nvSpPr>
          <p:cNvPr id="200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latin typeface="Arial" charset="0"/>
              </a:rPr>
              <a:t>Peer assessment before handing in homework can be very useful – students can use the tick grid OR they can do a Quality of Language check only as in this tally sheet.</a:t>
            </a:r>
            <a:endParaRPr 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44</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47</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Match the </a:t>
            </a:r>
            <a:r>
              <a:rPr lang="en-GB" dirty="0" err="1" smtClean="0"/>
              <a:t>txtspk</a:t>
            </a:r>
            <a:r>
              <a:rPr lang="en-GB" baseline="0" dirty="0" smtClean="0"/>
              <a:t> to the ‘proper’ Spanish.</a:t>
            </a:r>
            <a:endParaRPr lang="en-GB" dirty="0"/>
          </a:p>
        </p:txBody>
      </p:sp>
      <p:sp>
        <p:nvSpPr>
          <p:cNvPr id="4" name="Slide Number Placeholder 3"/>
          <p:cNvSpPr>
            <a:spLocks noGrp="1"/>
          </p:cNvSpPr>
          <p:nvPr>
            <p:ph type="sldNum" sz="quarter" idx="10"/>
          </p:nvPr>
        </p:nvSpPr>
        <p:spPr/>
        <p:txBody>
          <a:bodyPr/>
          <a:lstStyle/>
          <a:p>
            <a:fld id="{775170EA-3AF3-46CD-AE52-58E7C28F3C3F}" type="slidenum">
              <a:rPr lang="en-GB" smtClean="0"/>
              <a:t>48</a:t>
            </a:fld>
            <a:endParaRPr lang="en-GB"/>
          </a:p>
        </p:txBody>
      </p:sp>
    </p:spTree>
    <p:extLst>
      <p:ext uri="{BB962C8B-B14F-4D97-AF65-F5344CB8AC3E}">
        <p14:creationId xmlns:p14="http://schemas.microsoft.com/office/powerpoint/2010/main" val="10040308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couple of slides giving the ‘rules’ or patterns of </a:t>
            </a:r>
            <a:r>
              <a:rPr lang="en-GB" dirty="0" err="1" smtClean="0"/>
              <a:t>txtspk</a:t>
            </a:r>
            <a:r>
              <a:rPr lang="en-GB" baseline="0" dirty="0" smtClean="0"/>
              <a:t> in Spanish.  Similar to what we do in English – leave out vowels, use numbers that ‘sound’ like the word or part of the word e.g. l8r etc..</a:t>
            </a:r>
            <a:endParaRPr lang="en-GB" dirty="0" smtClean="0"/>
          </a:p>
          <a:p>
            <a:endParaRPr lang="en-GB" dirty="0" smtClean="0"/>
          </a:p>
          <a:p>
            <a:endParaRPr lang="en-GB" dirty="0" smtClean="0"/>
          </a:p>
          <a:p>
            <a:r>
              <a:rPr lang="en-GB" dirty="0" smtClean="0"/>
              <a:t>http://matadornetwork.com/abroad/global-netspeak-20-words-and-phrases-to-get-started-texting-in-spanish/</a:t>
            </a:r>
            <a:endParaRPr lang="en-GB" dirty="0"/>
          </a:p>
        </p:txBody>
      </p:sp>
      <p:sp>
        <p:nvSpPr>
          <p:cNvPr id="4" name="Slide Number Placeholder 3"/>
          <p:cNvSpPr>
            <a:spLocks noGrp="1"/>
          </p:cNvSpPr>
          <p:nvPr>
            <p:ph type="sldNum" sz="quarter" idx="10"/>
          </p:nvPr>
        </p:nvSpPr>
        <p:spPr/>
        <p:txBody>
          <a:bodyPr/>
          <a:lstStyle/>
          <a:p>
            <a:fld id="{775170EA-3AF3-46CD-AE52-58E7C28F3C3F}" type="slidenum">
              <a:rPr lang="en-GB" smtClean="0"/>
              <a:t>49</a:t>
            </a:fld>
            <a:endParaRPr lang="en-GB"/>
          </a:p>
        </p:txBody>
      </p:sp>
    </p:spTree>
    <p:extLst>
      <p:ext uri="{BB962C8B-B14F-4D97-AF65-F5344CB8AC3E}">
        <p14:creationId xmlns:p14="http://schemas.microsoft.com/office/powerpoint/2010/main" val="40354599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‘Say what you see’ </a:t>
            </a:r>
            <a:r>
              <a:rPr lang="en-GB" dirty="0" err="1" smtClean="0"/>
              <a:t>ess-tres</a:t>
            </a:r>
            <a:r>
              <a:rPr lang="en-GB" baseline="0" dirty="0" smtClean="0"/>
              <a:t> </a:t>
            </a:r>
            <a:r>
              <a:rPr lang="en-GB" baseline="0" dirty="0" smtClean="0">
                <a:sym typeface="Wingdings" pitchFamily="2" charset="2"/>
              </a:rPr>
              <a:t> </a:t>
            </a:r>
            <a:r>
              <a:rPr lang="en-GB" baseline="0" dirty="0" err="1" smtClean="0">
                <a:sym typeface="Wingdings" pitchFamily="2" charset="2"/>
              </a:rPr>
              <a:t>estrés</a:t>
            </a:r>
            <a:r>
              <a:rPr lang="en-GB" baseline="0" dirty="0" smtClean="0">
                <a:sym typeface="Wingdings" pitchFamily="2" charset="2"/>
              </a:rPr>
              <a:t> (stress)</a:t>
            </a:r>
            <a:endParaRPr lang="en-GB" dirty="0"/>
          </a:p>
        </p:txBody>
      </p:sp>
      <p:sp>
        <p:nvSpPr>
          <p:cNvPr id="4" name="Slide Number Placeholder 3"/>
          <p:cNvSpPr>
            <a:spLocks noGrp="1"/>
          </p:cNvSpPr>
          <p:nvPr>
            <p:ph type="sldNum" sz="quarter" idx="10"/>
          </p:nvPr>
        </p:nvSpPr>
        <p:spPr/>
        <p:txBody>
          <a:bodyPr/>
          <a:lstStyle/>
          <a:p>
            <a:fld id="{775170EA-3AF3-46CD-AE52-58E7C28F3C3F}" type="slidenum">
              <a:rPr lang="en-GB" smtClean="0"/>
              <a:t>51</a:t>
            </a:fld>
            <a:endParaRPr lang="en-GB"/>
          </a:p>
        </p:txBody>
      </p:sp>
    </p:spTree>
    <p:extLst>
      <p:ext uri="{BB962C8B-B14F-4D97-AF65-F5344CB8AC3E}">
        <p14:creationId xmlns:p14="http://schemas.microsoft.com/office/powerpoint/2010/main" val="3826048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start with 100 points and take one away for each mistake, including accents!</a:t>
            </a:r>
            <a:endParaRPr lang="en-GB" dirty="0"/>
          </a:p>
        </p:txBody>
      </p:sp>
      <p:sp>
        <p:nvSpPr>
          <p:cNvPr id="4" name="Slide Number Placeholder 3"/>
          <p:cNvSpPr>
            <a:spLocks noGrp="1"/>
          </p:cNvSpPr>
          <p:nvPr>
            <p:ph type="sldNum" sz="quarter" idx="10"/>
          </p:nvPr>
        </p:nvSpPr>
        <p:spPr/>
        <p:txBody>
          <a:bodyPr/>
          <a:lstStyle/>
          <a:p>
            <a:fld id="{775170EA-3AF3-46CD-AE52-58E7C28F3C3F}" type="slidenum">
              <a:rPr lang="en-GB" smtClean="0"/>
              <a:t>52</a:t>
            </a:fld>
            <a:endParaRPr lang="en-GB"/>
          </a:p>
        </p:txBody>
      </p:sp>
    </p:spTree>
    <p:extLst>
      <p:ext uri="{BB962C8B-B14F-4D97-AF65-F5344CB8AC3E}">
        <p14:creationId xmlns:p14="http://schemas.microsoft.com/office/powerpoint/2010/main" val="37171769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finish…….</a:t>
            </a:r>
            <a:endParaRPr lang="en-GB" dirty="0"/>
          </a:p>
        </p:txBody>
      </p:sp>
      <p:sp>
        <p:nvSpPr>
          <p:cNvPr id="4" name="Slide Number Placeholder 3"/>
          <p:cNvSpPr>
            <a:spLocks noGrp="1"/>
          </p:cNvSpPr>
          <p:nvPr>
            <p:ph type="sldNum" sz="quarter" idx="10"/>
          </p:nvPr>
        </p:nvSpPr>
        <p:spPr/>
        <p:txBody>
          <a:bodyPr/>
          <a:lstStyle/>
          <a:p>
            <a:fld id="{775170EA-3AF3-46CD-AE52-58E7C28F3C3F}" type="slidenum">
              <a:rPr lang="en-GB" smtClean="0"/>
              <a:t>53</a:t>
            </a:fld>
            <a:endParaRPr lang="en-GB"/>
          </a:p>
        </p:txBody>
      </p:sp>
    </p:spTree>
    <p:extLst>
      <p:ext uri="{BB962C8B-B14F-4D97-AF65-F5344CB8AC3E}">
        <p14:creationId xmlns:p14="http://schemas.microsoft.com/office/powerpoint/2010/main" val="2831086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4</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similar reading text.  This time the idea is to work memory AND</a:t>
            </a:r>
            <a:r>
              <a:rPr lang="en-GB" baseline="0" dirty="0" smtClean="0"/>
              <a:t> attention to detail, first by re-writing the text as </a:t>
            </a:r>
            <a:r>
              <a:rPr lang="en-GB" baseline="0" dirty="0" err="1" smtClean="0"/>
              <a:t>textspeak</a:t>
            </a:r>
            <a:r>
              <a:rPr lang="en-GB" baseline="0" dirty="0" smtClean="0"/>
              <a:t> and then by trying to re-construct the text again and then comparing with the original version.</a:t>
            </a:r>
            <a:endParaRPr lang="en-GB" dirty="0"/>
          </a:p>
        </p:txBody>
      </p:sp>
      <p:sp>
        <p:nvSpPr>
          <p:cNvPr id="4" name="Slide Number Placeholder 3"/>
          <p:cNvSpPr>
            <a:spLocks noGrp="1"/>
          </p:cNvSpPr>
          <p:nvPr>
            <p:ph type="sldNum" sz="quarter" idx="10"/>
          </p:nvPr>
        </p:nvSpPr>
        <p:spPr/>
        <p:txBody>
          <a:bodyPr/>
          <a:lstStyle/>
          <a:p>
            <a:fld id="{775170EA-3AF3-46CD-AE52-58E7C28F3C3F}" type="slidenum">
              <a:rPr lang="en-GB" smtClean="0"/>
              <a:t>54</a:t>
            </a:fld>
            <a:endParaRPr lang="en-GB"/>
          </a:p>
        </p:txBody>
      </p:sp>
    </p:spTree>
    <p:extLst>
      <p:ext uri="{BB962C8B-B14F-4D97-AF65-F5344CB8AC3E}">
        <p14:creationId xmlns:p14="http://schemas.microsoft.com/office/powerpoint/2010/main" val="6419055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55</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60</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Model the first box and then ask</a:t>
            </a:r>
            <a:r>
              <a:rPr lang="en-GB" baseline="0" dirty="0" smtClean="0"/>
              <a:t> students to complete the task.  Go through the verbs with them, making sure they have identified correctly and also know what each means.</a:t>
            </a:r>
            <a:br>
              <a:rPr lang="en-GB" baseline="0" dirty="0" smtClean="0"/>
            </a:br>
            <a:r>
              <a:rPr lang="en-GB" baseline="0" dirty="0" smtClean="0"/>
              <a:t/>
            </a:r>
            <a:br>
              <a:rPr lang="en-GB" baseline="0" dirty="0" smtClean="0"/>
            </a:br>
            <a:r>
              <a:rPr lang="en-GB" baseline="0" dirty="0" smtClean="0"/>
              <a:t>Give them a choice of </a:t>
            </a:r>
            <a:r>
              <a:rPr lang="en-GB" baseline="0" dirty="0" err="1" smtClean="0"/>
              <a:t>HW</a:t>
            </a:r>
            <a:r>
              <a:rPr lang="en-GB" baseline="0" dirty="0" smtClean="0"/>
              <a:t> task</a:t>
            </a:r>
            <a:endParaRPr lang="en-GB" dirty="0"/>
          </a:p>
        </p:txBody>
      </p:sp>
      <p:sp>
        <p:nvSpPr>
          <p:cNvPr id="4" name="Slide Number Placeholder 3"/>
          <p:cNvSpPr>
            <a:spLocks noGrp="1"/>
          </p:cNvSpPr>
          <p:nvPr>
            <p:ph type="sldNum" sz="quarter" idx="10"/>
          </p:nvPr>
        </p:nvSpPr>
        <p:spPr/>
        <p:txBody>
          <a:bodyPr/>
          <a:lstStyle/>
          <a:p>
            <a:fld id="{A7C83999-04E4-4B7A-BBF4-1CB69C862DFF}" type="slidenum">
              <a:rPr lang="en-GB" smtClean="0"/>
              <a:pPr/>
              <a:t>61</a:t>
            </a:fld>
            <a:endParaRPr lang="en-GB"/>
          </a:p>
        </p:txBody>
      </p:sp>
    </p:spTree>
    <p:extLst>
      <p:ext uri="{BB962C8B-B14F-4D97-AF65-F5344CB8AC3E}">
        <p14:creationId xmlns:p14="http://schemas.microsoft.com/office/powerpoint/2010/main" val="21251586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Easier NOT to cut this one and just cut the text cards I think</a:t>
            </a:r>
            <a:endParaRPr lang="en-GB" dirty="0"/>
          </a:p>
        </p:txBody>
      </p:sp>
      <p:sp>
        <p:nvSpPr>
          <p:cNvPr id="4" name="Slide Number Placeholder 3"/>
          <p:cNvSpPr>
            <a:spLocks noGrp="1"/>
          </p:cNvSpPr>
          <p:nvPr>
            <p:ph type="sldNum" sz="quarter" idx="10"/>
          </p:nvPr>
        </p:nvSpPr>
        <p:spPr/>
        <p:txBody>
          <a:bodyPr/>
          <a:lstStyle/>
          <a:p>
            <a:fld id="{9509657B-6282-4558-8CC0-7EFC2C44B372}" type="slidenum">
              <a:rPr lang="en-GB" smtClean="0"/>
              <a:pPr/>
              <a:t>62</a:t>
            </a:fld>
            <a:endParaRPr lang="en-GB"/>
          </a:p>
        </p:txBody>
      </p:sp>
    </p:spTree>
    <p:extLst>
      <p:ext uri="{BB962C8B-B14F-4D97-AF65-F5344CB8AC3E}">
        <p14:creationId xmlns:p14="http://schemas.microsoft.com/office/powerpoint/2010/main" val="704280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Depending</a:t>
            </a:r>
            <a:r>
              <a:rPr lang="en-GB" baseline="0" dirty="0" smtClean="0"/>
              <a:t> on the class, this task might be approached as a reading strategy development task, asking students how they could look for clues to sort out the sequence of the story, looking for a likely beginning phrase.  Looking for links between one phrase at the next.  Looking also at the pictures to help understand the story and thinking of key Spanish words they know that might help them to match the pictures to text.  </a:t>
            </a:r>
            <a:br>
              <a:rPr lang="en-GB" baseline="0" dirty="0" smtClean="0"/>
            </a:br>
            <a:r>
              <a:rPr lang="en-GB" baseline="0" dirty="0" smtClean="0"/>
              <a:t>Quite often groups enjoy moving cards around to do this sort of task so at the end of this lesson are A4 size sheets to print and cut.  As the text is already jumbled.  Students could do their own cutting!</a:t>
            </a:r>
            <a:endParaRPr lang="en-GB" dirty="0"/>
          </a:p>
        </p:txBody>
      </p:sp>
      <p:sp>
        <p:nvSpPr>
          <p:cNvPr id="4" name="Slide Number Placeholder 3"/>
          <p:cNvSpPr>
            <a:spLocks noGrp="1"/>
          </p:cNvSpPr>
          <p:nvPr>
            <p:ph type="sldNum" sz="quarter" idx="10"/>
          </p:nvPr>
        </p:nvSpPr>
        <p:spPr/>
        <p:txBody>
          <a:bodyPr/>
          <a:lstStyle/>
          <a:p>
            <a:fld id="{9509657B-6282-4558-8CC0-7EFC2C44B372}" type="slidenum">
              <a:rPr lang="en-GB" smtClean="0"/>
              <a:pPr/>
              <a:t>63</a:t>
            </a:fld>
            <a:endParaRPr lang="en-GB"/>
          </a:p>
        </p:txBody>
      </p:sp>
    </p:spTree>
    <p:extLst>
      <p:ext uri="{BB962C8B-B14F-4D97-AF65-F5344CB8AC3E}">
        <p14:creationId xmlns:p14="http://schemas.microsoft.com/office/powerpoint/2010/main" val="21748028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Depending</a:t>
            </a:r>
            <a:r>
              <a:rPr lang="en-GB" baseline="0" dirty="0" smtClean="0"/>
              <a:t> on the class, this task might be approached as a reading strategy development task, asking students how they could look for clues to sort out the sequence of the story, looking for a likely beginning phrase.  Looking for links between one phrase at the next.  Looking also at the pictures to help understand the story and thinking of key Spanish words they know that might help them to match the pictures to text.  </a:t>
            </a:r>
            <a:br>
              <a:rPr lang="en-GB" baseline="0" dirty="0" smtClean="0"/>
            </a:br>
            <a:r>
              <a:rPr lang="en-GB" baseline="0" dirty="0" smtClean="0"/>
              <a:t>Quite often groups enjoy moving cards around to do this sort of task so at the end of this lesson are A4 size sheets to print and cut.  As the text is already jumbled.  Students could do their own cutting!</a:t>
            </a:r>
            <a:endParaRPr lang="en-GB" dirty="0"/>
          </a:p>
        </p:txBody>
      </p:sp>
      <p:sp>
        <p:nvSpPr>
          <p:cNvPr id="4" name="Slide Number Placeholder 3"/>
          <p:cNvSpPr>
            <a:spLocks noGrp="1"/>
          </p:cNvSpPr>
          <p:nvPr>
            <p:ph type="sldNum" sz="quarter" idx="10"/>
          </p:nvPr>
        </p:nvSpPr>
        <p:spPr/>
        <p:txBody>
          <a:bodyPr/>
          <a:lstStyle/>
          <a:p>
            <a:fld id="{9509657B-6282-4558-8CC0-7EFC2C44B372}" type="slidenum">
              <a:rPr lang="en-GB" smtClean="0"/>
              <a:pPr/>
              <a:t>64</a:t>
            </a:fld>
            <a:endParaRPr lang="en-GB"/>
          </a:p>
        </p:txBody>
      </p:sp>
    </p:spTree>
    <p:extLst>
      <p:ext uri="{BB962C8B-B14F-4D97-AF65-F5344CB8AC3E}">
        <p14:creationId xmlns:p14="http://schemas.microsoft.com/office/powerpoint/2010/main" val="21748028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Most people will want to download these to use them in class.  Here are the links to each one:</a:t>
            </a:r>
          </a:p>
          <a:p>
            <a:pPr>
              <a:spcBef>
                <a:spcPct val="0"/>
              </a:spcBef>
            </a:pPr>
            <a:r>
              <a:rPr lang="en-GB" smtClean="0"/>
              <a:t>Red = episode 3 - http://www.youtube.com/watch?v=8i9juY3ezrg&amp;feature=related</a:t>
            </a:r>
            <a:br>
              <a:rPr lang="en-GB" smtClean="0"/>
            </a:br>
            <a:r>
              <a:rPr lang="en-GB" smtClean="0"/>
              <a:t>Yellow = episode 6 - http://www.youtube.com/watch?v=w0cpY4lrevY&amp;feature=related</a:t>
            </a:r>
            <a:br>
              <a:rPr lang="en-GB" smtClean="0"/>
            </a:br>
            <a:r>
              <a:rPr lang="en-GB" smtClean="0"/>
              <a:t>Green = episode 13 - http://www.youtube.com/watch?v=UxjYJZC4j0c&amp;feature=fvsr</a:t>
            </a:r>
            <a:br>
              <a:rPr lang="en-GB" smtClean="0"/>
            </a:br>
            <a:r>
              <a:rPr lang="en-GB" smtClean="0"/>
              <a:t>Blue = episode 14 - http://www.youtube.com/watch?v=11HZt2JCj7g&amp;feature=related</a:t>
            </a:r>
          </a:p>
          <a:p>
            <a:pPr>
              <a:spcBef>
                <a:spcPct val="0"/>
              </a:spcBef>
            </a:pPr>
            <a:endParaRPr lang="en-GB" smtClean="0"/>
          </a:p>
          <a:p>
            <a:pPr>
              <a:spcBef>
                <a:spcPct val="0"/>
              </a:spcBef>
            </a:pPr>
            <a:r>
              <a:rPr lang="en-GB" smtClean="0"/>
              <a:t>It will be helpful to provide some useful verbs for each one, plus a reminder of some key narrative links.  These are on the next slide.</a:t>
            </a:r>
            <a:endParaRPr lang="en-US" smtClean="0"/>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F9537A3-7804-4730-8828-2792BA77C398}" type="slidenum">
              <a:rPr lang="en-US"/>
              <a:pPr eaLnBrk="1" hangingPunct="1"/>
              <a:t>66</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They should write their narration in the preterite (+ imperfect) and use a maximum of 9 stages as with episode 4.  If on computers they should be encouraged to use an online verb conjugator to check the preterite forms.  The next slide shows a screen shot of an example of this to model to students.</a:t>
            </a:r>
            <a:endParaRPr lang="en-US" smtClean="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068A8D9-3CFB-4153-8000-784D0460675B}" type="slidenum">
              <a:rPr lang="en-US"/>
              <a:pPr eaLnBrk="1" hangingPunct="1"/>
              <a:t>68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http://www.verbix.com/languages/spanish.shtml</a:t>
            </a:r>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A874032-02C2-426A-92CC-231781B7C944}" type="slidenum">
              <a:rPr lang="en-US"/>
              <a:pPr eaLnBrk="1" hangingPunct="1"/>
              <a:t>69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GB" dirty="0" smtClean="0"/>
              <a:t>According to Vygotsky, support should be contingent – i.e. dependent on and responsive to learner need.  One way to individualise/differentiate support is to move from implicit to explicit support in terms of prompts for improvement.  Here are 3 different types of prompt that could be used to structure formative feedback/target:</a:t>
            </a:r>
          </a:p>
          <a:p>
            <a:pPr marL="179388" lvl="1" eaLnBrk="1" hangingPunct="1">
              <a:buFontTx/>
              <a:buChar char="•"/>
              <a:defRPr/>
            </a:pPr>
            <a:r>
              <a:rPr lang="en-GB" dirty="0" smtClean="0"/>
              <a:t>reminder</a:t>
            </a:r>
          </a:p>
          <a:p>
            <a:pPr marL="179388" lvl="1" eaLnBrk="1" hangingPunct="1">
              <a:buFontTx/>
              <a:buChar char="•"/>
              <a:defRPr/>
            </a:pPr>
            <a:r>
              <a:rPr lang="en-GB" dirty="0" smtClean="0"/>
              <a:t>scaffold</a:t>
            </a:r>
          </a:p>
          <a:p>
            <a:pPr marL="179388" lvl="1" eaLnBrk="1" hangingPunct="1">
              <a:buFontTx/>
              <a:buChar char="•"/>
              <a:defRPr/>
            </a:pPr>
            <a:r>
              <a:rPr lang="en-GB" dirty="0" smtClean="0"/>
              <a:t>Example</a:t>
            </a:r>
          </a:p>
          <a:p>
            <a:pPr marL="179388" lvl="1" eaLnBrk="1" hangingPunct="1">
              <a:defRPr/>
            </a:pPr>
            <a:endParaRPr lang="en-GB" dirty="0" smtClean="0"/>
          </a:p>
          <a:p>
            <a:pPr eaLnBrk="1" hangingPunct="1">
              <a:buFontTx/>
              <a:buChar char="•"/>
              <a:defRPr/>
            </a:pPr>
            <a:endParaRPr lang="en-GB" dirty="0" smtClean="0"/>
          </a:p>
          <a:p>
            <a:pPr eaLnBrk="1" hangingPunct="1">
              <a:defRPr/>
            </a:pPr>
            <a:r>
              <a:rPr lang="en-GB" dirty="0" smtClean="0"/>
              <a:t>Here is an example of each.  Reminders are clearly the most implicit and examples the most explicit and supportive.</a:t>
            </a:r>
          </a:p>
          <a:p>
            <a:pPr eaLnBrk="1" hangingPunct="1">
              <a:defRPr/>
            </a:pPr>
            <a:r>
              <a:rPr lang="en-US" i="1" dirty="0" smtClean="0">
                <a:solidFill>
                  <a:srgbClr val="4D4D4D"/>
                </a:solidFill>
                <a:latin typeface="Georgia" pitchFamily="18" charset="0"/>
              </a:rPr>
              <a:t>‘Say more about how you feel about this person.’</a:t>
            </a:r>
            <a:endParaRPr lang="en-GB" dirty="0" smtClean="0"/>
          </a:p>
          <a:p>
            <a:pPr marL="342900" indent="-342900">
              <a:lnSpc>
                <a:spcPct val="115000"/>
              </a:lnSpc>
              <a:spcBef>
                <a:spcPct val="20000"/>
              </a:spcBef>
              <a:defRPr/>
            </a:pPr>
            <a:r>
              <a:rPr lang="en-US" i="1" dirty="0" smtClean="0">
                <a:solidFill>
                  <a:srgbClr val="4D4D4D"/>
                </a:solidFill>
                <a:latin typeface="Georgia" pitchFamily="18" charset="0"/>
              </a:rPr>
              <a:t>‘Can you describe how this person is a ‘good friend’?’</a:t>
            </a:r>
          </a:p>
          <a:p>
            <a:pPr marL="342900" indent="-342900">
              <a:lnSpc>
                <a:spcPct val="115000"/>
              </a:lnSpc>
              <a:spcBef>
                <a:spcPct val="20000"/>
              </a:spcBef>
              <a:defRPr/>
            </a:pPr>
            <a:r>
              <a:rPr lang="en-US" i="1" dirty="0" smtClean="0">
                <a:solidFill>
                  <a:srgbClr val="4D4D4D"/>
                </a:solidFill>
                <a:latin typeface="Georgia" pitchFamily="18" charset="0"/>
              </a:rPr>
              <a:t>‘Describe something that happened that showed they are a good friend.’</a:t>
            </a:r>
          </a:p>
          <a:p>
            <a:pPr eaLnBrk="1" hangingPunct="1">
              <a:defRPr/>
            </a:pPr>
            <a:r>
              <a:rPr lang="en-US" b="1" i="1" dirty="0" smtClean="0">
                <a:solidFill>
                  <a:srgbClr val="4D4D4D"/>
                </a:solidFill>
                <a:latin typeface="Georgia" pitchFamily="18" charset="0"/>
              </a:rPr>
              <a:t>‘</a:t>
            </a:r>
            <a:r>
              <a:rPr lang="en-US" i="1" dirty="0" smtClean="0">
                <a:solidFill>
                  <a:srgbClr val="4D4D4D"/>
                </a:solidFill>
                <a:latin typeface="Georgia" pitchFamily="18" charset="0"/>
              </a:rPr>
              <a:t>Choose one of these or your own: “He is a good friend because he never says unkind things about me”, “My friend is a friend because he never tells me lies.’”</a:t>
            </a:r>
            <a:r>
              <a:rPr lang="en-US" dirty="0" smtClean="0">
                <a:solidFill>
                  <a:srgbClr val="4D4D4D"/>
                </a:solidFill>
                <a:latin typeface="Georgia" pitchFamily="18" charset="0"/>
              </a:rPr>
              <a:t>	(Shirley Clarke)	</a:t>
            </a:r>
            <a:endParaRPr lang="en-GB" dirty="0" smtClean="0"/>
          </a:p>
          <a:p>
            <a:pPr eaLnBrk="1" hangingPunct="1">
              <a:defRPr/>
            </a:pPr>
            <a:r>
              <a:rPr lang="en-GB" dirty="0" smtClean="0"/>
              <a:t>Handout – Decide which of the prompts belongs to where on the spectrum.</a:t>
            </a:r>
            <a:endParaRPr lang="en-US" dirty="0" smtClean="0"/>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30987016-5C1A-49BF-B329-01922A37D76F}" type="slidenum">
              <a:rPr lang="en-US" smtClean="0"/>
              <a:pPr>
                <a:defRPr/>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70</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Sometimes students</a:t>
            </a:r>
            <a:r>
              <a:rPr lang="en-GB" baseline="0" dirty="0" smtClean="0"/>
              <a:t> need a whole example adding of the sort of length and interest that’s required.  But I have been conscious in the past that students have managed to ignore my additions/corrections and reproduce their own original errors in subsequent work, so we have to be really sure that there is a ‘follow up’ and some action in response to our marking otherwise it is time wasted.  Students need to really ‘get that’ and sometimes explicit examples are required.</a:t>
            </a:r>
            <a:endParaRPr lang="en-GB" dirty="0"/>
          </a:p>
        </p:txBody>
      </p:sp>
      <p:sp>
        <p:nvSpPr>
          <p:cNvPr id="4" name="Slide Number Placeholder 3"/>
          <p:cNvSpPr>
            <a:spLocks noGrp="1"/>
          </p:cNvSpPr>
          <p:nvPr>
            <p:ph type="sldNum" sz="quarter" idx="10"/>
          </p:nvPr>
        </p:nvSpPr>
        <p:spPr/>
        <p:txBody>
          <a:bodyPr/>
          <a:lstStyle/>
          <a:p>
            <a:fld id="{337BA812-D06D-4ED8-9ECA-CA15D65AF92E}" type="slidenum">
              <a:rPr lang="en-GB" smtClean="0"/>
              <a:t>7</a:t>
            </a:fld>
            <a:endParaRPr lang="en-GB"/>
          </a:p>
        </p:txBody>
      </p:sp>
    </p:spTree>
    <p:extLst>
      <p:ext uri="{BB962C8B-B14F-4D97-AF65-F5344CB8AC3E}">
        <p14:creationId xmlns:p14="http://schemas.microsoft.com/office/powerpoint/2010/main" val="1530027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9</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really works in terms of getting students to understand ‘perfectly</a:t>
            </a:r>
            <a:r>
              <a:rPr lang="en-GB" baseline="0" dirty="0" smtClean="0"/>
              <a:t> formed’ but ‘bigger and more’ notions and applying them to their writing.  With a marked tendency to ‘under express’ many students don’t show what they can really do with the language they know.  This flags this up in both writing and speaking.</a:t>
            </a:r>
            <a:endParaRPr lang="en-GB" dirty="0"/>
          </a:p>
        </p:txBody>
      </p:sp>
      <p:sp>
        <p:nvSpPr>
          <p:cNvPr id="4" name="Slide Number Placeholder 3"/>
          <p:cNvSpPr>
            <a:spLocks noGrp="1"/>
          </p:cNvSpPr>
          <p:nvPr>
            <p:ph type="sldNum" sz="quarter" idx="10"/>
          </p:nvPr>
        </p:nvSpPr>
        <p:spPr/>
        <p:txBody>
          <a:bodyPr/>
          <a:lstStyle/>
          <a:p>
            <a:fld id="{337BA812-D06D-4ED8-9ECA-CA15D65AF92E}" type="slidenum">
              <a:rPr lang="en-GB" smtClean="0"/>
              <a:t>10</a:t>
            </a:fld>
            <a:endParaRPr lang="en-GB"/>
          </a:p>
        </p:txBody>
      </p:sp>
    </p:spTree>
    <p:extLst>
      <p:ext uri="{BB962C8B-B14F-4D97-AF65-F5344CB8AC3E}">
        <p14:creationId xmlns:p14="http://schemas.microsoft.com/office/powerpoint/2010/main" val="1483403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‘refer back to your book’ issue or</a:t>
            </a:r>
            <a:r>
              <a:rPr lang="en-GB" baseline="0" dirty="0" smtClean="0"/>
              <a:t> lack of it.  I have experienced students completely missing out this stage when it comes to producing new pieces of work, just turning to a new page and starting to write off the tops of their heads.  Flagging up the stage of refining, improving, correcting and re-producing previous attempts is what the ‘</a:t>
            </a:r>
            <a:r>
              <a:rPr lang="en-GB" baseline="0" dirty="0" err="1" smtClean="0"/>
              <a:t>saco</a:t>
            </a:r>
            <a:r>
              <a:rPr lang="en-GB" baseline="0" dirty="0" smtClean="0"/>
              <a:t> </a:t>
            </a:r>
            <a:r>
              <a:rPr lang="en-GB" baseline="0" dirty="0" err="1" smtClean="0"/>
              <a:t>mágico</a:t>
            </a:r>
            <a:r>
              <a:rPr lang="en-GB" baseline="0" dirty="0" smtClean="0"/>
              <a:t>’ or swag bag idea is all about.  Students periodically go back through their books harvesting all of the best bits.  </a:t>
            </a:r>
            <a:endParaRPr lang="en-GB" dirty="0" smtClean="0"/>
          </a:p>
          <a:p>
            <a:endParaRPr lang="en-GB" dirty="0"/>
          </a:p>
        </p:txBody>
      </p:sp>
      <p:sp>
        <p:nvSpPr>
          <p:cNvPr id="4" name="Slide Number Placeholder 3"/>
          <p:cNvSpPr>
            <a:spLocks noGrp="1"/>
          </p:cNvSpPr>
          <p:nvPr>
            <p:ph type="sldNum" sz="quarter" idx="10"/>
          </p:nvPr>
        </p:nvSpPr>
        <p:spPr/>
        <p:txBody>
          <a:bodyPr/>
          <a:lstStyle/>
          <a:p>
            <a:fld id="{337BA812-D06D-4ED8-9ECA-CA15D65AF92E}" type="slidenum">
              <a:rPr lang="en-GB" smtClean="0"/>
              <a:t>11</a:t>
            </a:fld>
            <a:endParaRPr lang="en-GB"/>
          </a:p>
        </p:txBody>
      </p:sp>
    </p:spTree>
    <p:extLst>
      <p:ext uri="{BB962C8B-B14F-4D97-AF65-F5344CB8AC3E}">
        <p14:creationId xmlns:p14="http://schemas.microsoft.com/office/powerpoint/2010/main" val="3537428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A321C17C-FCF0-47D6-A523-FBDFEF0950B2}" type="datetimeFigureOut">
              <a:rPr lang="fr-FR" smtClean="0"/>
              <a:t>29/06/2012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88A3BFE-9CC5-4AAD-8C45-4A6D73A74781}" type="slidenum">
              <a:rPr lang="fr-FR" smtClean="0"/>
              <a:t>‹#›</a:t>
            </a:fld>
            <a:endParaRPr lang="fr-FR"/>
          </a:p>
        </p:txBody>
      </p:sp>
    </p:spTree>
    <p:extLst>
      <p:ext uri="{BB962C8B-B14F-4D97-AF65-F5344CB8AC3E}">
        <p14:creationId xmlns:p14="http://schemas.microsoft.com/office/powerpoint/2010/main" val="3070387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A321C17C-FCF0-47D6-A523-FBDFEF0950B2}" type="datetimeFigureOut">
              <a:rPr lang="fr-FR" smtClean="0"/>
              <a:t>29/06/2012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88A3BFE-9CC5-4AAD-8C45-4A6D73A74781}" type="slidenum">
              <a:rPr lang="fr-FR" smtClean="0"/>
              <a:t>‹#›</a:t>
            </a:fld>
            <a:endParaRPr lang="fr-FR"/>
          </a:p>
        </p:txBody>
      </p:sp>
    </p:spTree>
    <p:extLst>
      <p:ext uri="{BB962C8B-B14F-4D97-AF65-F5344CB8AC3E}">
        <p14:creationId xmlns:p14="http://schemas.microsoft.com/office/powerpoint/2010/main" val="1367041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A321C17C-FCF0-47D6-A523-FBDFEF0950B2}" type="datetimeFigureOut">
              <a:rPr lang="fr-FR" smtClean="0"/>
              <a:t>29/06/2012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88A3BFE-9CC5-4AAD-8C45-4A6D73A74781}" type="slidenum">
              <a:rPr lang="fr-FR" smtClean="0"/>
              <a:t>‹#›</a:t>
            </a:fld>
            <a:endParaRPr lang="fr-FR"/>
          </a:p>
        </p:txBody>
      </p:sp>
    </p:spTree>
    <p:extLst>
      <p:ext uri="{BB962C8B-B14F-4D97-AF65-F5344CB8AC3E}">
        <p14:creationId xmlns:p14="http://schemas.microsoft.com/office/powerpoint/2010/main" val="1394427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A321C17C-FCF0-47D6-A523-FBDFEF0950B2}" type="datetimeFigureOut">
              <a:rPr lang="fr-FR" smtClean="0"/>
              <a:t>29/06/2012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88A3BFE-9CC5-4AAD-8C45-4A6D73A74781}" type="slidenum">
              <a:rPr lang="fr-FR" smtClean="0"/>
              <a:t>‹#›</a:t>
            </a:fld>
            <a:endParaRPr lang="fr-FR"/>
          </a:p>
        </p:txBody>
      </p:sp>
    </p:spTree>
    <p:extLst>
      <p:ext uri="{BB962C8B-B14F-4D97-AF65-F5344CB8AC3E}">
        <p14:creationId xmlns:p14="http://schemas.microsoft.com/office/powerpoint/2010/main" val="505425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21C17C-FCF0-47D6-A523-FBDFEF0950B2}" type="datetimeFigureOut">
              <a:rPr lang="fr-FR" smtClean="0"/>
              <a:t>29/06/2012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88A3BFE-9CC5-4AAD-8C45-4A6D73A74781}" type="slidenum">
              <a:rPr lang="fr-FR" smtClean="0"/>
              <a:t>‹#›</a:t>
            </a:fld>
            <a:endParaRPr lang="fr-FR"/>
          </a:p>
        </p:txBody>
      </p:sp>
    </p:spTree>
    <p:extLst>
      <p:ext uri="{BB962C8B-B14F-4D97-AF65-F5344CB8AC3E}">
        <p14:creationId xmlns:p14="http://schemas.microsoft.com/office/powerpoint/2010/main" val="2884034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A321C17C-FCF0-47D6-A523-FBDFEF0950B2}" type="datetimeFigureOut">
              <a:rPr lang="fr-FR" smtClean="0"/>
              <a:t>29/06/2012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88A3BFE-9CC5-4AAD-8C45-4A6D73A74781}" type="slidenum">
              <a:rPr lang="fr-FR" smtClean="0"/>
              <a:t>‹#›</a:t>
            </a:fld>
            <a:endParaRPr lang="fr-FR"/>
          </a:p>
        </p:txBody>
      </p:sp>
    </p:spTree>
    <p:extLst>
      <p:ext uri="{BB962C8B-B14F-4D97-AF65-F5344CB8AC3E}">
        <p14:creationId xmlns:p14="http://schemas.microsoft.com/office/powerpoint/2010/main" val="388885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A321C17C-FCF0-47D6-A523-FBDFEF0950B2}" type="datetimeFigureOut">
              <a:rPr lang="fr-FR" smtClean="0"/>
              <a:t>29/06/2012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88A3BFE-9CC5-4AAD-8C45-4A6D73A74781}" type="slidenum">
              <a:rPr lang="fr-FR" smtClean="0"/>
              <a:t>‹#›</a:t>
            </a:fld>
            <a:endParaRPr lang="fr-FR"/>
          </a:p>
        </p:txBody>
      </p:sp>
    </p:spTree>
    <p:extLst>
      <p:ext uri="{BB962C8B-B14F-4D97-AF65-F5344CB8AC3E}">
        <p14:creationId xmlns:p14="http://schemas.microsoft.com/office/powerpoint/2010/main" val="3564597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A321C17C-FCF0-47D6-A523-FBDFEF0950B2}" type="datetimeFigureOut">
              <a:rPr lang="fr-FR" smtClean="0"/>
              <a:t>29/06/2012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88A3BFE-9CC5-4AAD-8C45-4A6D73A74781}" type="slidenum">
              <a:rPr lang="fr-FR" smtClean="0"/>
              <a:t>‹#›</a:t>
            </a:fld>
            <a:endParaRPr lang="fr-FR"/>
          </a:p>
        </p:txBody>
      </p:sp>
    </p:spTree>
    <p:extLst>
      <p:ext uri="{BB962C8B-B14F-4D97-AF65-F5344CB8AC3E}">
        <p14:creationId xmlns:p14="http://schemas.microsoft.com/office/powerpoint/2010/main" val="3075272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21C17C-FCF0-47D6-A523-FBDFEF0950B2}" type="datetimeFigureOut">
              <a:rPr lang="fr-FR" smtClean="0"/>
              <a:t>29/06/2012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88A3BFE-9CC5-4AAD-8C45-4A6D73A74781}" type="slidenum">
              <a:rPr lang="fr-FR" smtClean="0"/>
              <a:t>‹#›</a:t>
            </a:fld>
            <a:endParaRPr lang="fr-FR"/>
          </a:p>
        </p:txBody>
      </p:sp>
    </p:spTree>
    <p:extLst>
      <p:ext uri="{BB962C8B-B14F-4D97-AF65-F5344CB8AC3E}">
        <p14:creationId xmlns:p14="http://schemas.microsoft.com/office/powerpoint/2010/main" val="2332761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21C17C-FCF0-47D6-A523-FBDFEF0950B2}" type="datetimeFigureOut">
              <a:rPr lang="fr-FR" smtClean="0"/>
              <a:t>29/06/2012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88A3BFE-9CC5-4AAD-8C45-4A6D73A74781}" type="slidenum">
              <a:rPr lang="fr-FR" smtClean="0"/>
              <a:t>‹#›</a:t>
            </a:fld>
            <a:endParaRPr lang="fr-FR"/>
          </a:p>
        </p:txBody>
      </p:sp>
    </p:spTree>
    <p:extLst>
      <p:ext uri="{BB962C8B-B14F-4D97-AF65-F5344CB8AC3E}">
        <p14:creationId xmlns:p14="http://schemas.microsoft.com/office/powerpoint/2010/main" val="3410442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21C17C-FCF0-47D6-A523-FBDFEF0950B2}" type="datetimeFigureOut">
              <a:rPr lang="fr-FR" smtClean="0"/>
              <a:t>29/06/2012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88A3BFE-9CC5-4AAD-8C45-4A6D73A74781}" type="slidenum">
              <a:rPr lang="fr-FR" smtClean="0"/>
              <a:t>‹#›</a:t>
            </a:fld>
            <a:endParaRPr lang="fr-FR"/>
          </a:p>
        </p:txBody>
      </p:sp>
    </p:spTree>
    <p:extLst>
      <p:ext uri="{BB962C8B-B14F-4D97-AF65-F5344CB8AC3E}">
        <p14:creationId xmlns:p14="http://schemas.microsoft.com/office/powerpoint/2010/main" val="4214096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21C17C-FCF0-47D6-A523-FBDFEF0950B2}" type="datetimeFigureOut">
              <a:rPr lang="fr-FR" smtClean="0"/>
              <a:t>29/06/2012</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A3BFE-9CC5-4AAD-8C45-4A6D73A74781}" type="slidenum">
              <a:rPr lang="fr-FR" smtClean="0"/>
              <a:t>‹#›</a:t>
            </a:fld>
            <a:endParaRPr lang="fr-FR"/>
          </a:p>
        </p:txBody>
      </p:sp>
    </p:spTree>
    <p:extLst>
      <p:ext uri="{BB962C8B-B14F-4D97-AF65-F5344CB8AC3E}">
        <p14:creationId xmlns:p14="http://schemas.microsoft.com/office/powerpoint/2010/main" val="1431732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wordle.ne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verbix.com/" TargetMode="External"/><Relationship Id="rId7" Type="http://schemas.openxmlformats.org/officeDocument/2006/relationships/hyperlink" Target="http://spanish.typeit.org/" TargetMode="External"/><Relationship Id="rId2" Type="http://schemas.openxmlformats.org/officeDocument/2006/relationships/hyperlink" Target="http://www.wordreference.com/" TargetMode="External"/><Relationship Id="rId1" Type="http://schemas.openxmlformats.org/officeDocument/2006/relationships/slideLayout" Target="../slideLayouts/slideLayout7.xml"/><Relationship Id="rId6" Type="http://schemas.openxmlformats.org/officeDocument/2006/relationships/hyperlink" Target="http://german.typeit.org/" TargetMode="External"/><Relationship Id="rId5" Type="http://schemas.openxmlformats.org/officeDocument/2006/relationships/hyperlink" Target="http://french.typeit.org/" TargetMode="External"/><Relationship Id="rId4" Type="http://schemas.openxmlformats.org/officeDocument/2006/relationships/hyperlink" Target="http://www.conjugation.or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verbix.com/languages/spanish.shtml"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tes.co.uk/article.aspx?storyCode=6067974"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20.jpe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2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6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9.png"/><Relationship Id="rId9" Type="http://schemas.openxmlformats.org/officeDocument/2006/relationships/image" Target="../media/image42.png"/></Relationships>
</file>

<file path=ppt/slides/_rels/slide6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9.png"/><Relationship Id="rId9" Type="http://schemas.openxmlformats.org/officeDocument/2006/relationships/image" Target="../media/image42.png"/></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video" Target="file:///M:\Resources\Development\NewSecCurricDevelopment\Citizenship\Media\Morph\Morph13.wmv" TargetMode="External"/><Relationship Id="rId7" Type="http://schemas.openxmlformats.org/officeDocument/2006/relationships/image" Target="../media/image44.png"/><Relationship Id="rId2" Type="http://schemas.openxmlformats.org/officeDocument/2006/relationships/video" Target="file:///M:\Resources\Development\NewSecCurricDevelopment\Citizenship\Media\Morph\Morph6.wmv" TargetMode="External"/><Relationship Id="rId1" Type="http://schemas.openxmlformats.org/officeDocument/2006/relationships/video" Target="file:///M:\Resources\Development\NewSecCurricDevelopment\Citizenship\Media\Morph\Morph3.wmv" TargetMode="External"/><Relationship Id="rId6" Type="http://schemas.openxmlformats.org/officeDocument/2006/relationships/notesSlide" Target="../notesSlides/notesSlide47.xml"/><Relationship Id="rId5" Type="http://schemas.openxmlformats.org/officeDocument/2006/relationships/slideLayout" Target="../slideLayouts/slideLayout7.xml"/><Relationship Id="rId4" Type="http://schemas.openxmlformats.org/officeDocument/2006/relationships/video" Target="file:///M:\Resources\Development\NewSecCurricDevelopment\Citizenship\Media\Morph\Morph14.wmv"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hyperlink" Target="http://www.verbix.com/languages/spanish.shtml"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36435647"/>
              </p:ext>
            </p:extLst>
          </p:nvPr>
        </p:nvGraphicFramePr>
        <p:xfrm>
          <a:off x="179512" y="171451"/>
          <a:ext cx="8856984" cy="6435240"/>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err="1" smtClean="0"/>
                        <a:t>Comberton</a:t>
                      </a:r>
                      <a:r>
                        <a:rPr lang="en-GB" sz="2400" b="1" dirty="0" smtClean="0"/>
                        <a:t>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4997539">
                <a:tc>
                  <a:txBody>
                    <a:bodyPr/>
                    <a:lstStyle/>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endParaRPr lang="en-US" sz="2800" dirty="0" smtClean="0"/>
                    </a:p>
                    <a:p>
                      <a:pPr algn="ctr"/>
                      <a:r>
                        <a:rPr lang="en-GB" sz="3600" b="1" kern="1200" dirty="0" smtClean="0">
                          <a:solidFill>
                            <a:schemeClr val="tx1"/>
                          </a:solidFill>
                          <a:effectLst/>
                          <a:latin typeface="+mn-lt"/>
                          <a:ea typeface="+mn-ea"/>
                          <a:cs typeface="+mn-cs"/>
                        </a:rPr>
                        <a:t>Wednesday 4 July</a:t>
                      </a:r>
                      <a:endParaRPr lang="en-GB" sz="3600" kern="1200" dirty="0" smtClean="0">
                        <a:solidFill>
                          <a:schemeClr val="tx1"/>
                        </a:solidFill>
                        <a:effectLst/>
                        <a:latin typeface="+mn-lt"/>
                        <a:ea typeface="+mn-ea"/>
                        <a:cs typeface="+mn-cs"/>
                      </a:endParaRPr>
                    </a:p>
                    <a:p>
                      <a:pPr algn="ctr"/>
                      <a:r>
                        <a:rPr lang="en-GB" sz="6000" b="1" kern="1200" dirty="0" smtClean="0">
                          <a:solidFill>
                            <a:schemeClr val="tx1"/>
                          </a:solidFill>
                          <a:effectLst/>
                          <a:latin typeface="+mn-lt"/>
                          <a:ea typeface="+mn-ea"/>
                          <a:cs typeface="+mn-cs"/>
                        </a:rPr>
                        <a:t>Outstanding teaching and learning in GCSE Spanish</a:t>
                      </a:r>
                      <a:endParaRPr lang="en-GB" sz="6000" b="1" kern="1200" dirty="0" smtClean="0">
                        <a:solidFill>
                          <a:schemeClr val="tx1"/>
                        </a:solidFill>
                        <a:effectLst/>
                        <a:latin typeface="+mn-lt"/>
                        <a:ea typeface="+mn-ea"/>
                        <a:cs typeface="+mn-cs"/>
                      </a:endParaRPr>
                    </a:p>
                    <a:p>
                      <a:pPr algn="ctr"/>
                      <a:endParaRPr lang="en-GB" sz="1800" kern="1200" dirty="0" smtClean="0">
                        <a:solidFill>
                          <a:schemeClr val="tx1"/>
                        </a:solidFill>
                        <a:effectLst/>
                        <a:latin typeface="+mn-lt"/>
                        <a:ea typeface="+mn-ea"/>
                        <a:cs typeface="+mn-cs"/>
                      </a:endParaRPr>
                    </a:p>
                    <a:p>
                      <a:pPr algn="ctr"/>
                      <a:r>
                        <a:rPr lang="en-GB" sz="3600" kern="1200" dirty="0" smtClean="0">
                          <a:solidFill>
                            <a:schemeClr val="tx1"/>
                          </a:solidFill>
                          <a:effectLst/>
                          <a:latin typeface="+mn-lt"/>
                          <a:ea typeface="+mn-ea"/>
                          <a:cs typeface="+mn-cs"/>
                        </a:rPr>
                        <a:t>Strategies for successful and motivating teaching at KS4</a:t>
                      </a:r>
                      <a:endParaRPr lang="en-GB" sz="7200" kern="1200" dirty="0" smtClean="0">
                        <a:solidFill>
                          <a:schemeClr val="tx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endParaRPr lang="en-US" sz="4800" dirty="0" smtClean="0"/>
                    </a:p>
                  </a:txBody>
                  <a:tcPr marL="91439" marR="91439" marT="45725" marB="45725">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3825736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custardcream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714375" y="1714500"/>
            <a:ext cx="7858125" cy="70802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000" b="1" dirty="0" smtClean="0">
                <a:solidFill>
                  <a:schemeClr val="bg1"/>
                </a:solidFill>
                <a:latin typeface="Calibri" pitchFamily="34" charset="0"/>
              </a:rPr>
              <a:t>Me </a:t>
            </a:r>
            <a:r>
              <a:rPr lang="en-GB" sz="4000" b="1" dirty="0" err="1" smtClean="0">
                <a:solidFill>
                  <a:schemeClr val="bg1"/>
                </a:solidFill>
                <a:latin typeface="Calibri" pitchFamily="34" charset="0"/>
              </a:rPr>
              <a:t>gusta</a:t>
            </a:r>
            <a:r>
              <a:rPr lang="en-GB" sz="4000" b="1" dirty="0" smtClean="0">
                <a:solidFill>
                  <a:schemeClr val="bg1"/>
                </a:solidFill>
                <a:latin typeface="Calibri" pitchFamily="34" charset="0"/>
              </a:rPr>
              <a:t> </a:t>
            </a:r>
            <a:r>
              <a:rPr lang="en-GB" sz="4000" b="1" dirty="0" err="1" smtClean="0">
                <a:solidFill>
                  <a:schemeClr val="bg1"/>
                </a:solidFill>
                <a:latin typeface="Calibri" pitchFamily="34" charset="0"/>
              </a:rPr>
              <a:t>ir</a:t>
            </a:r>
            <a:r>
              <a:rPr lang="en-GB" sz="4000" b="1" dirty="0" smtClean="0">
                <a:solidFill>
                  <a:schemeClr val="bg1"/>
                </a:solidFill>
                <a:latin typeface="Calibri" pitchFamily="34" charset="0"/>
              </a:rPr>
              <a:t> al cine…….</a:t>
            </a:r>
            <a:endParaRPr lang="en-US" sz="4000" b="1" dirty="0">
              <a:solidFill>
                <a:schemeClr val="bg1"/>
              </a:solidFill>
              <a:latin typeface="Calibri" pitchFamily="34" charset="0"/>
            </a:endParaRPr>
          </a:p>
        </p:txBody>
      </p:sp>
      <p:sp>
        <p:nvSpPr>
          <p:cNvPr id="3" name="TextBox 2"/>
          <p:cNvSpPr txBox="1">
            <a:spLocks noChangeArrowheads="1"/>
          </p:cNvSpPr>
          <p:nvPr/>
        </p:nvSpPr>
        <p:spPr bwMode="auto">
          <a:xfrm>
            <a:off x="714375" y="2727325"/>
            <a:ext cx="7858125" cy="70802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000" b="1" dirty="0" smtClean="0">
                <a:solidFill>
                  <a:schemeClr val="bg1"/>
                </a:solidFill>
                <a:latin typeface="Calibri" pitchFamily="34" charset="0"/>
              </a:rPr>
              <a:t>En el </a:t>
            </a:r>
            <a:r>
              <a:rPr lang="en-GB" sz="4000" b="1" dirty="0" err="1" smtClean="0">
                <a:solidFill>
                  <a:schemeClr val="bg1"/>
                </a:solidFill>
                <a:latin typeface="Calibri" pitchFamily="34" charset="0"/>
              </a:rPr>
              <a:t>cole</a:t>
            </a:r>
            <a:r>
              <a:rPr lang="en-GB" sz="4000" b="1" dirty="0" smtClean="0">
                <a:solidFill>
                  <a:schemeClr val="bg1"/>
                </a:solidFill>
                <a:latin typeface="Calibri" pitchFamily="34" charset="0"/>
              </a:rPr>
              <a:t> </a:t>
            </a:r>
            <a:r>
              <a:rPr lang="en-GB" sz="4000" b="1" dirty="0" err="1" smtClean="0">
                <a:solidFill>
                  <a:schemeClr val="bg1"/>
                </a:solidFill>
                <a:latin typeface="Calibri" pitchFamily="34" charset="0"/>
              </a:rPr>
              <a:t>juego</a:t>
            </a:r>
            <a:r>
              <a:rPr lang="en-GB" sz="4000" b="1" dirty="0" smtClean="0">
                <a:solidFill>
                  <a:schemeClr val="bg1"/>
                </a:solidFill>
                <a:latin typeface="Calibri" pitchFamily="34" charset="0"/>
              </a:rPr>
              <a:t> al </a:t>
            </a:r>
            <a:r>
              <a:rPr lang="en-GB" sz="4000" b="1" dirty="0" err="1" smtClean="0">
                <a:solidFill>
                  <a:schemeClr val="bg1"/>
                </a:solidFill>
                <a:latin typeface="Calibri" pitchFamily="34" charset="0"/>
              </a:rPr>
              <a:t>fútbol</a:t>
            </a:r>
            <a:r>
              <a:rPr lang="en-GB" sz="4000" b="1" dirty="0" smtClean="0">
                <a:solidFill>
                  <a:schemeClr val="bg1"/>
                </a:solidFill>
                <a:latin typeface="Calibri" pitchFamily="34" charset="0"/>
              </a:rPr>
              <a:t>…...</a:t>
            </a:r>
            <a:endParaRPr lang="en-US" sz="4000" b="1" dirty="0">
              <a:solidFill>
                <a:schemeClr val="bg1"/>
              </a:solidFill>
              <a:latin typeface="Calibri" pitchFamily="34" charset="0"/>
            </a:endParaRPr>
          </a:p>
        </p:txBody>
      </p:sp>
      <p:sp>
        <p:nvSpPr>
          <p:cNvPr id="4" name="TextBox 3"/>
          <p:cNvSpPr txBox="1">
            <a:spLocks noChangeArrowheads="1"/>
          </p:cNvSpPr>
          <p:nvPr/>
        </p:nvSpPr>
        <p:spPr bwMode="auto">
          <a:xfrm>
            <a:off x="642938" y="3929063"/>
            <a:ext cx="7858125" cy="70802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000" b="1" dirty="0" err="1" smtClean="0">
                <a:solidFill>
                  <a:schemeClr val="bg1"/>
                </a:solidFill>
                <a:latin typeface="Calibri" pitchFamily="34" charset="0"/>
              </a:rPr>
              <a:t>Mi</a:t>
            </a:r>
            <a:r>
              <a:rPr lang="en-GB" sz="4000" b="1" dirty="0" smtClean="0">
                <a:solidFill>
                  <a:schemeClr val="bg1"/>
                </a:solidFill>
                <a:latin typeface="Calibri" pitchFamily="34" charset="0"/>
              </a:rPr>
              <a:t> </a:t>
            </a:r>
            <a:r>
              <a:rPr lang="en-GB" sz="4000" b="1" dirty="0" err="1" smtClean="0">
                <a:solidFill>
                  <a:schemeClr val="bg1"/>
                </a:solidFill>
                <a:latin typeface="Calibri" pitchFamily="34" charset="0"/>
              </a:rPr>
              <a:t>programa</a:t>
            </a:r>
            <a:r>
              <a:rPr lang="en-GB" sz="4000" b="1" dirty="0" smtClean="0">
                <a:solidFill>
                  <a:schemeClr val="bg1"/>
                </a:solidFill>
                <a:latin typeface="Calibri" pitchFamily="34" charset="0"/>
              </a:rPr>
              <a:t> </a:t>
            </a:r>
            <a:r>
              <a:rPr lang="en-GB" sz="4000" b="1" dirty="0" err="1" smtClean="0">
                <a:solidFill>
                  <a:schemeClr val="bg1"/>
                </a:solidFill>
                <a:latin typeface="Calibri" pitchFamily="34" charset="0"/>
              </a:rPr>
              <a:t>favorito</a:t>
            </a:r>
            <a:r>
              <a:rPr lang="en-GB" sz="4000" b="1" dirty="0" smtClean="0">
                <a:solidFill>
                  <a:schemeClr val="bg1"/>
                </a:solidFill>
                <a:latin typeface="Calibri" pitchFamily="34" charset="0"/>
              </a:rPr>
              <a:t> </a:t>
            </a:r>
            <a:r>
              <a:rPr lang="en-GB" sz="4000" b="1" dirty="0" err="1" smtClean="0">
                <a:solidFill>
                  <a:schemeClr val="bg1"/>
                </a:solidFill>
                <a:latin typeface="Calibri" pitchFamily="34" charset="0"/>
              </a:rPr>
              <a:t>es</a:t>
            </a:r>
            <a:r>
              <a:rPr lang="en-GB" sz="4000" b="1" dirty="0" smtClean="0">
                <a:solidFill>
                  <a:schemeClr val="bg1"/>
                </a:solidFill>
                <a:latin typeface="Calibri" pitchFamily="34" charset="0"/>
              </a:rPr>
              <a:t>….</a:t>
            </a:r>
            <a:endParaRPr lang="en-US" sz="4000" b="1" dirty="0">
              <a:solidFill>
                <a:schemeClr val="bg1"/>
              </a:solidFill>
              <a:latin typeface="Calibri" pitchFamily="34" charset="0"/>
            </a:endParaRPr>
          </a:p>
        </p:txBody>
      </p:sp>
      <p:sp>
        <p:nvSpPr>
          <p:cNvPr id="39942" name="TextBox 5"/>
          <p:cNvSpPr txBox="1">
            <a:spLocks noChangeArrowheads="1"/>
          </p:cNvSpPr>
          <p:nvPr/>
        </p:nvSpPr>
        <p:spPr bwMode="auto">
          <a:xfrm>
            <a:off x="500063" y="285750"/>
            <a:ext cx="82153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400" b="1" dirty="0">
                <a:solidFill>
                  <a:schemeClr val="bg1"/>
                </a:solidFill>
              </a:rPr>
              <a:t>Pimp my </a:t>
            </a:r>
            <a:r>
              <a:rPr lang="en-GB" sz="4400" b="1" dirty="0" smtClean="0">
                <a:solidFill>
                  <a:schemeClr val="bg1"/>
                </a:solidFill>
              </a:rPr>
              <a:t>Spanish!</a:t>
            </a:r>
            <a:endParaRPr lang="en-US" sz="4400" b="1" dirty="0">
              <a:solidFill>
                <a:schemeClr val="bg1"/>
              </a:solidFill>
            </a:endParaRPr>
          </a:p>
        </p:txBody>
      </p:sp>
    </p:spTree>
    <p:extLst>
      <p:ext uri="{BB962C8B-B14F-4D97-AF65-F5344CB8AC3E}">
        <p14:creationId xmlns:p14="http://schemas.microsoft.com/office/powerpoint/2010/main" val="10970763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3"/>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3"/>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496944" cy="769441"/>
          </a:xfrm>
          <a:prstGeom prst="rect">
            <a:avLst/>
          </a:prstGeom>
          <a:noFill/>
        </p:spPr>
        <p:txBody>
          <a:bodyPr wrap="square" rtlCol="0">
            <a:spAutoFit/>
          </a:bodyPr>
          <a:lstStyle/>
          <a:p>
            <a:r>
              <a:rPr lang="en-GB" sz="4400" b="1" dirty="0" smtClean="0"/>
              <a:t>Simple as 1, 2, 3!</a:t>
            </a:r>
            <a:endParaRPr lang="en-GB" sz="4400" b="1" dirty="0"/>
          </a:p>
        </p:txBody>
      </p:sp>
      <p:sp>
        <p:nvSpPr>
          <p:cNvPr id="3" name="TextBox 2"/>
          <p:cNvSpPr txBox="1"/>
          <p:nvPr/>
        </p:nvSpPr>
        <p:spPr>
          <a:xfrm>
            <a:off x="179512" y="1141278"/>
            <a:ext cx="8496944" cy="1200329"/>
          </a:xfrm>
          <a:prstGeom prst="rect">
            <a:avLst/>
          </a:prstGeom>
          <a:noFill/>
        </p:spPr>
        <p:txBody>
          <a:bodyPr wrap="square" rtlCol="0">
            <a:spAutoFit/>
          </a:bodyPr>
          <a:lstStyle/>
          <a:p>
            <a:r>
              <a:rPr lang="en-GB" sz="3600" b="1" dirty="0" smtClean="0"/>
              <a:t>1.  Pimp my Spanish = better language = better grade!</a:t>
            </a:r>
            <a:endParaRPr lang="en-GB" sz="3600" b="1" dirty="0"/>
          </a:p>
        </p:txBody>
      </p:sp>
      <p:sp>
        <p:nvSpPr>
          <p:cNvPr id="4" name="TextBox 3"/>
          <p:cNvSpPr txBox="1"/>
          <p:nvPr/>
        </p:nvSpPr>
        <p:spPr>
          <a:xfrm>
            <a:off x="179512" y="2852936"/>
            <a:ext cx="8496944" cy="1200329"/>
          </a:xfrm>
          <a:prstGeom prst="rect">
            <a:avLst/>
          </a:prstGeom>
          <a:noFill/>
        </p:spPr>
        <p:txBody>
          <a:bodyPr wrap="square" rtlCol="0">
            <a:spAutoFit/>
          </a:bodyPr>
          <a:lstStyle/>
          <a:p>
            <a:r>
              <a:rPr lang="en-GB" sz="3600" b="1" dirty="0" smtClean="0"/>
              <a:t>2.  Saco </a:t>
            </a:r>
            <a:r>
              <a:rPr lang="en-GB" sz="3600" b="1" dirty="0" err="1" smtClean="0"/>
              <a:t>mágico</a:t>
            </a:r>
            <a:r>
              <a:rPr lang="en-GB" sz="3600" b="1" dirty="0" smtClean="0"/>
              <a:t> = collect all your ‘best stuff’ in one place where you can use it!</a:t>
            </a:r>
            <a:endParaRPr lang="en-GB" sz="3600" b="1" dirty="0"/>
          </a:p>
        </p:txBody>
      </p:sp>
      <p:sp>
        <p:nvSpPr>
          <p:cNvPr id="5" name="TextBox 4"/>
          <p:cNvSpPr txBox="1"/>
          <p:nvPr/>
        </p:nvSpPr>
        <p:spPr>
          <a:xfrm>
            <a:off x="179512" y="4725144"/>
            <a:ext cx="8496944" cy="1754326"/>
          </a:xfrm>
          <a:prstGeom prst="rect">
            <a:avLst/>
          </a:prstGeom>
          <a:noFill/>
        </p:spPr>
        <p:txBody>
          <a:bodyPr wrap="square" rtlCol="0">
            <a:spAutoFit/>
          </a:bodyPr>
          <a:lstStyle/>
          <a:p>
            <a:r>
              <a:rPr lang="en-GB" sz="3600" b="1" dirty="0" smtClean="0"/>
              <a:t>3.  Snowball effect! = this stage is to move what’s in your book to what’s in your head so it can come out of your mouth/pen!</a:t>
            </a:r>
            <a:endParaRPr lang="en-GB" sz="3600" b="1" dirty="0"/>
          </a:p>
        </p:txBody>
      </p:sp>
    </p:spTree>
    <p:extLst>
      <p:ext uri="{BB962C8B-B14F-4D97-AF65-F5344CB8AC3E}">
        <p14:creationId xmlns:p14="http://schemas.microsoft.com/office/powerpoint/2010/main" val="30825025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92350656"/>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endParaRPr lang="en-US" sz="2800" b="1" dirty="0">
                        <a:solidFill>
                          <a:schemeClr val="bg1"/>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itle 1"/>
          <p:cNvSpPr txBox="1">
            <a:spLocks/>
          </p:cNvSpPr>
          <p:nvPr/>
        </p:nvSpPr>
        <p:spPr bwMode="auto">
          <a:xfrm>
            <a:off x="683568" y="2281238"/>
            <a:ext cx="8058150" cy="1362075"/>
          </a:xfrm>
          <a:prstGeom prst="rect">
            <a:avLst/>
          </a:prstGeom>
          <a:noFill/>
          <a:ln w="38100">
            <a:solidFill>
              <a:schemeClr val="tx1">
                <a:lumMod val="85000"/>
                <a:lumOff val="15000"/>
              </a:schemeClr>
            </a:solidFill>
            <a:miter lim="800000"/>
            <a:headEnd/>
            <a:tailEnd/>
          </a:ln>
        </p:spPr>
        <p:txBody>
          <a:bodyPr anchor="ctr"/>
          <a:lstStyle/>
          <a:p>
            <a:pPr algn="ctr" eaLnBrk="0" fontAlgn="auto" hangingPunct="0">
              <a:spcBef>
                <a:spcPts val="0"/>
              </a:spcBef>
              <a:spcAft>
                <a:spcPts val="0"/>
              </a:spcAft>
              <a:defRPr/>
            </a:pPr>
            <a:r>
              <a:rPr lang="en-GB" sz="4000" b="1" cap="all" dirty="0" smtClean="0">
                <a:latin typeface="+mj-lt"/>
                <a:ea typeface="+mj-ea"/>
                <a:cs typeface="+mj-cs"/>
              </a:rPr>
              <a:t>SWAG BAG (SACO </a:t>
            </a:r>
            <a:r>
              <a:rPr lang="en-GB" sz="4000" b="1" cap="all" dirty="0" err="1" smtClean="0">
                <a:latin typeface="+mj-lt"/>
                <a:ea typeface="+mj-ea"/>
                <a:cs typeface="+mj-cs"/>
              </a:rPr>
              <a:t>MáGICO</a:t>
            </a:r>
            <a:r>
              <a:rPr lang="en-GB" sz="4000" b="1" cap="all" dirty="0" smtClean="0">
                <a:latin typeface="+mj-lt"/>
                <a:ea typeface="+mj-ea"/>
                <a:cs typeface="+mj-cs"/>
              </a:rPr>
              <a:t>)</a:t>
            </a:r>
            <a:endParaRPr lang="en-US" sz="4000" b="1" cap="all" dirty="0">
              <a:latin typeface="+mj-lt"/>
              <a:ea typeface="+mj-ea"/>
              <a:cs typeface="+mj-cs"/>
            </a:endParaRPr>
          </a:p>
        </p:txBody>
      </p:sp>
      <p:sp>
        <p:nvSpPr>
          <p:cNvPr id="11" name="TextBox 10"/>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3</a:t>
            </a:r>
            <a:endParaRPr lang="en-GB" sz="2400" b="1" dirty="0">
              <a:solidFill>
                <a:schemeClr val="tx1">
                  <a:lumMod val="85000"/>
                  <a:lumOff val="15000"/>
                </a:schemeClr>
              </a:solidFill>
            </a:endParaRPr>
          </a:p>
        </p:txBody>
      </p:sp>
      <p:pic>
        <p:nvPicPr>
          <p:cNvPr id="12" name="Picture 1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30048048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411760" y="1052736"/>
            <a:ext cx="3936454" cy="4623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771800" y="3364621"/>
            <a:ext cx="3431132" cy="830997"/>
          </a:xfrm>
          <a:prstGeom prst="rect">
            <a:avLst/>
          </a:prstGeom>
        </p:spPr>
        <p:txBody>
          <a:bodyPr wrap="none">
            <a:spAutoFit/>
          </a:bodyPr>
          <a:lstStyle/>
          <a:p>
            <a:r>
              <a:rPr lang="en-GB" sz="4800" b="1" dirty="0" err="1" smtClean="0">
                <a:solidFill>
                  <a:srgbClr val="FFFFCC"/>
                </a:solidFill>
              </a:rPr>
              <a:t>saco</a:t>
            </a:r>
            <a:r>
              <a:rPr lang="en-GB" sz="4800" b="1" dirty="0" smtClean="0">
                <a:solidFill>
                  <a:srgbClr val="FFFFCC"/>
                </a:solidFill>
              </a:rPr>
              <a:t> </a:t>
            </a:r>
            <a:r>
              <a:rPr lang="en-GB" sz="4800" b="1" dirty="0" err="1">
                <a:solidFill>
                  <a:srgbClr val="FFFFCC"/>
                </a:solidFill>
              </a:rPr>
              <a:t>mágico</a:t>
            </a:r>
            <a:r>
              <a:rPr lang="en-GB" sz="4800" b="1" dirty="0">
                <a:solidFill>
                  <a:srgbClr val="FFFFCC"/>
                </a:solidFill>
              </a:rPr>
              <a:t> </a:t>
            </a:r>
            <a:endParaRPr lang="en-GB" sz="4800" dirty="0">
              <a:solidFill>
                <a:srgbClr val="FFFFCC"/>
              </a:solidFill>
            </a:endParaRPr>
          </a:p>
        </p:txBody>
      </p:sp>
      <p:pic>
        <p:nvPicPr>
          <p:cNvPr id="6147"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528" y="27822"/>
            <a:ext cx="4265274" cy="4265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2312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496944" cy="769441"/>
          </a:xfrm>
          <a:prstGeom prst="rect">
            <a:avLst/>
          </a:prstGeom>
          <a:noFill/>
        </p:spPr>
        <p:txBody>
          <a:bodyPr wrap="square" rtlCol="0">
            <a:spAutoFit/>
          </a:bodyPr>
          <a:lstStyle/>
          <a:p>
            <a:r>
              <a:rPr lang="en-GB" sz="4400" b="1" dirty="0" smtClean="0"/>
              <a:t>Simple as 1, 2, 3!</a:t>
            </a:r>
            <a:endParaRPr lang="en-GB" sz="4400" b="1" dirty="0"/>
          </a:p>
        </p:txBody>
      </p:sp>
      <p:sp>
        <p:nvSpPr>
          <p:cNvPr id="3" name="TextBox 2"/>
          <p:cNvSpPr txBox="1"/>
          <p:nvPr/>
        </p:nvSpPr>
        <p:spPr>
          <a:xfrm>
            <a:off x="179512" y="1141278"/>
            <a:ext cx="8496944" cy="1200329"/>
          </a:xfrm>
          <a:prstGeom prst="rect">
            <a:avLst/>
          </a:prstGeom>
          <a:noFill/>
        </p:spPr>
        <p:txBody>
          <a:bodyPr wrap="square" rtlCol="0">
            <a:spAutoFit/>
          </a:bodyPr>
          <a:lstStyle/>
          <a:p>
            <a:r>
              <a:rPr lang="en-GB" sz="3600" b="1" dirty="0" smtClean="0"/>
              <a:t>1.  Pimp my Spanish = better language = better grade!</a:t>
            </a:r>
            <a:endParaRPr lang="en-GB" sz="3600" b="1" dirty="0"/>
          </a:p>
        </p:txBody>
      </p:sp>
      <p:sp>
        <p:nvSpPr>
          <p:cNvPr id="4" name="TextBox 3"/>
          <p:cNvSpPr txBox="1"/>
          <p:nvPr/>
        </p:nvSpPr>
        <p:spPr>
          <a:xfrm>
            <a:off x="179512" y="2852936"/>
            <a:ext cx="8496944" cy="1200329"/>
          </a:xfrm>
          <a:prstGeom prst="rect">
            <a:avLst/>
          </a:prstGeom>
          <a:noFill/>
        </p:spPr>
        <p:txBody>
          <a:bodyPr wrap="square" rtlCol="0">
            <a:spAutoFit/>
          </a:bodyPr>
          <a:lstStyle/>
          <a:p>
            <a:r>
              <a:rPr lang="en-GB" sz="3600" b="1" dirty="0" smtClean="0"/>
              <a:t>2.  Saco </a:t>
            </a:r>
            <a:r>
              <a:rPr lang="en-GB" sz="3600" b="1" dirty="0" err="1" smtClean="0"/>
              <a:t>mágico</a:t>
            </a:r>
            <a:r>
              <a:rPr lang="en-GB" sz="3600" b="1" dirty="0" smtClean="0"/>
              <a:t> = collect all your ‘best stuff’ in one place where you can use it!</a:t>
            </a:r>
            <a:endParaRPr lang="en-GB" sz="3600" b="1" dirty="0"/>
          </a:p>
        </p:txBody>
      </p:sp>
      <p:sp>
        <p:nvSpPr>
          <p:cNvPr id="5" name="TextBox 4"/>
          <p:cNvSpPr txBox="1"/>
          <p:nvPr/>
        </p:nvSpPr>
        <p:spPr>
          <a:xfrm>
            <a:off x="179512" y="4725144"/>
            <a:ext cx="8496944" cy="1754326"/>
          </a:xfrm>
          <a:prstGeom prst="rect">
            <a:avLst/>
          </a:prstGeom>
          <a:noFill/>
        </p:spPr>
        <p:txBody>
          <a:bodyPr wrap="square" rtlCol="0">
            <a:spAutoFit/>
          </a:bodyPr>
          <a:lstStyle/>
          <a:p>
            <a:r>
              <a:rPr lang="en-GB" sz="3600" b="1" dirty="0" smtClean="0"/>
              <a:t>3.  Snowball effect! = this stage is to move what’s in your book to what’s in your head so it can come out of your mouth/pen!</a:t>
            </a:r>
            <a:endParaRPr lang="en-GB" sz="3600" b="1" dirty="0"/>
          </a:p>
        </p:txBody>
      </p:sp>
    </p:spTree>
    <p:extLst>
      <p:ext uri="{BB962C8B-B14F-4D97-AF65-F5344CB8AC3E}">
        <p14:creationId xmlns:p14="http://schemas.microsoft.com/office/powerpoint/2010/main" val="14692137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19001460"/>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endParaRPr lang="en-US" sz="2800" b="1" dirty="0">
                        <a:solidFill>
                          <a:schemeClr val="bg1"/>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itle 1"/>
          <p:cNvSpPr txBox="1">
            <a:spLocks/>
          </p:cNvSpPr>
          <p:nvPr/>
        </p:nvSpPr>
        <p:spPr bwMode="auto">
          <a:xfrm>
            <a:off x="683568" y="2281238"/>
            <a:ext cx="8058150" cy="1362075"/>
          </a:xfrm>
          <a:prstGeom prst="rect">
            <a:avLst/>
          </a:prstGeom>
          <a:noFill/>
          <a:ln w="38100">
            <a:solidFill>
              <a:schemeClr val="tx1">
                <a:lumMod val="85000"/>
                <a:lumOff val="15000"/>
              </a:schemeClr>
            </a:solidFill>
            <a:miter lim="800000"/>
            <a:headEnd/>
            <a:tailEnd/>
          </a:ln>
        </p:spPr>
        <p:txBody>
          <a:bodyPr anchor="ctr"/>
          <a:lstStyle/>
          <a:p>
            <a:pPr algn="ctr" eaLnBrk="0" fontAlgn="auto" hangingPunct="0">
              <a:spcBef>
                <a:spcPts val="0"/>
              </a:spcBef>
              <a:spcAft>
                <a:spcPts val="0"/>
              </a:spcAft>
              <a:defRPr/>
            </a:pPr>
            <a:r>
              <a:rPr lang="en-GB" sz="4000" b="1" cap="all" dirty="0" smtClean="0">
                <a:latin typeface="+mj-lt"/>
                <a:ea typeface="+mj-ea"/>
                <a:cs typeface="+mj-cs"/>
              </a:rPr>
              <a:t>THE ‘SNOWBALL EFFECT’</a:t>
            </a:r>
            <a:endParaRPr lang="en-US" sz="4000" b="1" cap="all" dirty="0">
              <a:latin typeface="+mj-lt"/>
              <a:ea typeface="+mj-ea"/>
              <a:cs typeface="+mj-cs"/>
            </a:endParaRPr>
          </a:p>
        </p:txBody>
      </p:sp>
      <p:sp>
        <p:nvSpPr>
          <p:cNvPr id="11" name="TextBox 10"/>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4</a:t>
            </a:r>
            <a:endParaRPr lang="en-GB" sz="2400" b="1" dirty="0">
              <a:solidFill>
                <a:schemeClr val="tx1">
                  <a:lumMod val="85000"/>
                  <a:lumOff val="15000"/>
                </a:schemeClr>
              </a:solidFill>
            </a:endParaRPr>
          </a:p>
        </p:txBody>
      </p:sp>
      <p:pic>
        <p:nvPicPr>
          <p:cNvPr id="12" name="Picture 1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256216186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6184" y="548680"/>
            <a:ext cx="7292335" cy="3947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3879" y="4725143"/>
            <a:ext cx="8496944" cy="1107996"/>
          </a:xfrm>
          <a:prstGeom prst="rect">
            <a:avLst/>
          </a:prstGeom>
          <a:noFill/>
        </p:spPr>
        <p:txBody>
          <a:bodyPr wrap="square" rtlCol="0">
            <a:spAutoFit/>
          </a:bodyPr>
          <a:lstStyle/>
          <a:p>
            <a:pPr algn="ctr"/>
            <a:r>
              <a:rPr lang="en-GB" sz="6600" b="1" dirty="0" smtClean="0"/>
              <a:t>The ‘snowball’ effect</a:t>
            </a:r>
            <a:endParaRPr lang="en-GB" sz="6600" b="1" dirty="0"/>
          </a:p>
        </p:txBody>
      </p:sp>
      <p:sp>
        <p:nvSpPr>
          <p:cNvPr id="2" name="TextBox 1"/>
          <p:cNvSpPr txBox="1"/>
          <p:nvPr/>
        </p:nvSpPr>
        <p:spPr>
          <a:xfrm>
            <a:off x="4211960" y="6237312"/>
            <a:ext cx="4824536" cy="461665"/>
          </a:xfrm>
          <a:prstGeom prst="rect">
            <a:avLst/>
          </a:prstGeom>
          <a:noFill/>
        </p:spPr>
        <p:txBody>
          <a:bodyPr wrap="square" rtlCol="0">
            <a:spAutoFit/>
          </a:bodyPr>
          <a:lstStyle/>
          <a:p>
            <a:pPr algn="r"/>
            <a:r>
              <a:rPr lang="en-GB" sz="2400" b="1" i="1" dirty="0" smtClean="0"/>
              <a:t>A ‘Vincent Everett’ phrase!</a:t>
            </a:r>
            <a:endParaRPr lang="en-GB" sz="2400" b="1" i="1" dirty="0"/>
          </a:p>
        </p:txBody>
      </p:sp>
    </p:spTree>
    <p:extLst>
      <p:ext uri="{BB962C8B-B14F-4D97-AF65-F5344CB8AC3E}">
        <p14:creationId xmlns:p14="http://schemas.microsoft.com/office/powerpoint/2010/main" val="14969444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40100349"/>
              </p:ext>
            </p:extLst>
          </p:nvPr>
        </p:nvGraphicFramePr>
        <p:xfrm>
          <a:off x="251518" y="188640"/>
          <a:ext cx="8568954" cy="6070077"/>
        </p:xfrm>
        <a:graphic>
          <a:graphicData uri="http://schemas.openxmlformats.org/drawingml/2006/table">
            <a:tbl>
              <a:tblPr firstRow="1" bandRow="1">
                <a:tableStyleId>{5940675A-B579-460E-94D1-54222C63F5DA}</a:tableStyleId>
              </a:tblPr>
              <a:tblGrid>
                <a:gridCol w="846316"/>
                <a:gridCol w="3491056"/>
                <a:gridCol w="4231582"/>
              </a:tblGrid>
              <a:tr h="290832">
                <a:tc>
                  <a:txBody>
                    <a:bodyPr/>
                    <a:lstStyle/>
                    <a:p>
                      <a:pPr algn="ctr"/>
                      <a:r>
                        <a:rPr lang="en-GB" sz="1600" dirty="0" smtClean="0"/>
                        <a:t>1</a:t>
                      </a:r>
                      <a:endParaRPr lang="en-GB" sz="1600" dirty="0"/>
                    </a:p>
                  </a:txBody>
                  <a:tcPr anchor="ctr"/>
                </a:tc>
                <a:tc>
                  <a:txBody>
                    <a:bodyPr/>
                    <a:lstStyle/>
                    <a:p>
                      <a:pPr algn="l"/>
                      <a:r>
                        <a:rPr lang="en-GB" dirty="0" smtClean="0"/>
                        <a:t>I like comedies </a:t>
                      </a:r>
                      <a:endParaRPr lang="en-GB" dirty="0"/>
                    </a:p>
                  </a:txBody>
                  <a:tcPr anchor="ctr"/>
                </a:tc>
                <a:tc>
                  <a:txBody>
                    <a:bodyPr/>
                    <a:lstStyle/>
                    <a:p>
                      <a:pPr algn="l" eaLnBrk="1" hangingPunct="1">
                        <a:spcBef>
                          <a:spcPct val="50000"/>
                        </a:spcBef>
                      </a:pPr>
                      <a:r>
                        <a:rPr lang="en-GB" sz="1800" dirty="0" smtClean="0"/>
                        <a:t>me </a:t>
                      </a:r>
                      <a:r>
                        <a:rPr lang="en-GB" sz="1800" dirty="0" err="1" smtClean="0"/>
                        <a:t>gustan</a:t>
                      </a:r>
                      <a:r>
                        <a:rPr lang="en-GB" sz="1800" dirty="0" smtClean="0"/>
                        <a:t> </a:t>
                      </a:r>
                      <a:r>
                        <a:rPr lang="en-GB" sz="1800" dirty="0" err="1" smtClean="0"/>
                        <a:t>las</a:t>
                      </a:r>
                      <a:r>
                        <a:rPr lang="en-GB" sz="1800" dirty="0" smtClean="0"/>
                        <a:t> </a:t>
                      </a:r>
                      <a:r>
                        <a:rPr lang="en-GB" sz="1800" dirty="0" err="1" smtClean="0"/>
                        <a:t>comedias</a:t>
                      </a:r>
                      <a:endParaRPr lang="en-GB" sz="1800" dirty="0"/>
                    </a:p>
                  </a:txBody>
                  <a:tcPr anchor="ctr"/>
                </a:tc>
              </a:tr>
              <a:tr h="290832">
                <a:tc>
                  <a:txBody>
                    <a:bodyPr/>
                    <a:lstStyle/>
                    <a:p>
                      <a:pPr algn="ctr"/>
                      <a:r>
                        <a:rPr lang="en-GB" sz="1600" dirty="0" smtClean="0"/>
                        <a:t>2</a:t>
                      </a:r>
                      <a:endParaRPr lang="en-GB" sz="1600" dirty="0"/>
                    </a:p>
                  </a:txBody>
                  <a:tcPr anchor="ctr"/>
                </a:tc>
                <a:tc>
                  <a:txBody>
                    <a:bodyPr/>
                    <a:lstStyle/>
                    <a:p>
                      <a:pPr algn="l"/>
                      <a:r>
                        <a:rPr lang="en-GB" dirty="0" smtClean="0"/>
                        <a:t>because they make me laugh</a:t>
                      </a:r>
                      <a:endParaRPr lang="en-GB" dirty="0"/>
                    </a:p>
                  </a:txBody>
                  <a:tcPr anchor="ctr"/>
                </a:tc>
                <a:tc>
                  <a:txBody>
                    <a:bodyPr/>
                    <a:lstStyle/>
                    <a:p>
                      <a:pPr algn="l"/>
                      <a:r>
                        <a:rPr lang="en-GB" dirty="0" err="1" smtClean="0"/>
                        <a:t>porque</a:t>
                      </a:r>
                      <a:r>
                        <a:rPr lang="en-GB" dirty="0" smtClean="0"/>
                        <a:t> me </a:t>
                      </a:r>
                      <a:r>
                        <a:rPr lang="en-GB" dirty="0" err="1" smtClean="0"/>
                        <a:t>hacen</a:t>
                      </a:r>
                      <a:r>
                        <a:rPr lang="en-GB" dirty="0" smtClean="0"/>
                        <a:t> </a:t>
                      </a:r>
                      <a:r>
                        <a:rPr lang="en-GB" dirty="0" err="1" smtClean="0"/>
                        <a:t>reír</a:t>
                      </a:r>
                      <a:endParaRPr lang="en-GB" dirty="0"/>
                    </a:p>
                  </a:txBody>
                  <a:tcPr anchor="ctr"/>
                </a:tc>
              </a:tr>
              <a:tr h="290832">
                <a:tc>
                  <a:txBody>
                    <a:bodyPr/>
                    <a:lstStyle/>
                    <a:p>
                      <a:pPr algn="ctr"/>
                      <a:r>
                        <a:rPr lang="en-GB" sz="1600" dirty="0" smtClean="0"/>
                        <a:t>3</a:t>
                      </a:r>
                      <a:endParaRPr lang="en-GB" sz="1600" dirty="0"/>
                    </a:p>
                  </a:txBody>
                  <a:tcPr anchor="ctr"/>
                </a:tc>
                <a:tc>
                  <a:txBody>
                    <a:bodyPr/>
                    <a:lstStyle/>
                    <a:p>
                      <a:pPr algn="l"/>
                      <a:r>
                        <a:rPr lang="en-GB" dirty="0" smtClean="0"/>
                        <a:t>I like horror films</a:t>
                      </a:r>
                      <a:endParaRPr lang="en-GB" dirty="0"/>
                    </a:p>
                  </a:txBody>
                  <a:tcPr anchor="ctr"/>
                </a:tc>
                <a:tc>
                  <a:txBody>
                    <a:bodyPr/>
                    <a:lstStyle/>
                    <a:p>
                      <a:pPr algn="l"/>
                      <a:r>
                        <a:rPr lang="en-GB" dirty="0" smtClean="0"/>
                        <a:t>me </a:t>
                      </a:r>
                      <a:r>
                        <a:rPr lang="en-GB" dirty="0" err="1" smtClean="0"/>
                        <a:t>gustan</a:t>
                      </a:r>
                      <a:r>
                        <a:rPr lang="en-GB" dirty="0" smtClean="0"/>
                        <a:t> </a:t>
                      </a:r>
                      <a:r>
                        <a:rPr lang="en-GB" dirty="0" err="1" smtClean="0"/>
                        <a:t>las</a:t>
                      </a:r>
                      <a:r>
                        <a:rPr lang="en-GB" dirty="0" smtClean="0"/>
                        <a:t> </a:t>
                      </a:r>
                      <a:r>
                        <a:rPr lang="en-GB" dirty="0" err="1" smtClean="0"/>
                        <a:t>películas</a:t>
                      </a:r>
                      <a:r>
                        <a:rPr lang="en-GB" baseline="0" dirty="0" smtClean="0"/>
                        <a:t> de terror</a:t>
                      </a:r>
                      <a:endParaRPr lang="en-GB" dirty="0"/>
                    </a:p>
                  </a:txBody>
                  <a:tcPr anchor="ctr"/>
                </a:tc>
              </a:tr>
              <a:tr h="2908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because they make</a:t>
                      </a:r>
                      <a:r>
                        <a:rPr lang="en-GB" baseline="0" dirty="0" smtClean="0"/>
                        <a:t> me scared</a:t>
                      </a:r>
                      <a:endParaRPr lang="en-GB" dirty="0" smtClean="0"/>
                    </a:p>
                  </a:txBody>
                  <a:tcPr anchor="ctr"/>
                </a:tc>
                <a:tc>
                  <a:txBody>
                    <a:bodyPr/>
                    <a:lstStyle/>
                    <a:p>
                      <a:pPr algn="l" eaLnBrk="1" hangingPunct="1">
                        <a:spcBef>
                          <a:spcPct val="50000"/>
                        </a:spcBef>
                      </a:pPr>
                      <a:r>
                        <a:rPr lang="en-GB" sz="1800" dirty="0" err="1" smtClean="0"/>
                        <a:t>porque</a:t>
                      </a:r>
                      <a:r>
                        <a:rPr lang="en-GB" sz="1800" dirty="0" smtClean="0"/>
                        <a:t> me </a:t>
                      </a:r>
                      <a:r>
                        <a:rPr lang="en-GB" sz="1800" dirty="0" err="1" smtClean="0"/>
                        <a:t>dan</a:t>
                      </a:r>
                      <a:r>
                        <a:rPr lang="en-GB" sz="1800" dirty="0" smtClean="0"/>
                        <a:t> </a:t>
                      </a:r>
                      <a:r>
                        <a:rPr lang="en-GB" sz="1800" dirty="0" err="1" smtClean="0"/>
                        <a:t>miedo</a:t>
                      </a:r>
                      <a:endParaRPr lang="en-GB" sz="1800" dirty="0"/>
                    </a:p>
                  </a:txBody>
                  <a:tcPr anchor="ctr"/>
                </a:tc>
              </a:tr>
              <a:tr h="290832">
                <a:tc>
                  <a:txBody>
                    <a:bodyPr/>
                    <a:lstStyle/>
                    <a:p>
                      <a:pPr algn="ctr"/>
                      <a:r>
                        <a:rPr lang="en-GB" sz="1600" dirty="0" smtClean="0"/>
                        <a:t>5</a:t>
                      </a:r>
                      <a:endParaRPr lang="en-GB" sz="1600" dirty="0"/>
                    </a:p>
                  </a:txBody>
                  <a:tcPr anchor="ctr"/>
                </a:tc>
                <a:tc>
                  <a:txBody>
                    <a:bodyPr/>
                    <a:lstStyle/>
                    <a:p>
                      <a:pPr algn="l"/>
                      <a:r>
                        <a:rPr lang="en-GB" dirty="0" smtClean="0"/>
                        <a:t>my mum</a:t>
                      </a:r>
                      <a:r>
                        <a:rPr lang="en-GB" baseline="0" dirty="0" smtClean="0"/>
                        <a:t> loves soap operas</a:t>
                      </a:r>
                      <a:endParaRPr lang="en-GB" dirty="0"/>
                    </a:p>
                  </a:txBody>
                  <a:tcPr anchor="ctr"/>
                </a:tc>
                <a:tc>
                  <a:txBody>
                    <a:bodyPr/>
                    <a:lstStyle/>
                    <a:p>
                      <a:pPr algn="l" eaLnBrk="1" hangingPunct="1">
                        <a:spcBef>
                          <a:spcPct val="50000"/>
                        </a:spcBef>
                      </a:pPr>
                      <a:r>
                        <a:rPr lang="en-GB" sz="1800" dirty="0" smtClean="0"/>
                        <a:t>a mi </a:t>
                      </a:r>
                      <a:r>
                        <a:rPr lang="en-GB" sz="1800" dirty="0" err="1" smtClean="0"/>
                        <a:t>madre</a:t>
                      </a:r>
                      <a:r>
                        <a:rPr lang="en-GB" sz="1800" baseline="0" dirty="0" smtClean="0"/>
                        <a:t> le </a:t>
                      </a:r>
                      <a:r>
                        <a:rPr lang="en-GB" sz="1800" baseline="0" dirty="0" err="1" smtClean="0"/>
                        <a:t>encantan</a:t>
                      </a:r>
                      <a:r>
                        <a:rPr lang="en-GB" sz="1800" baseline="0" dirty="0" smtClean="0"/>
                        <a:t> </a:t>
                      </a:r>
                      <a:r>
                        <a:rPr lang="en-GB" sz="1800" baseline="0" dirty="0" err="1" smtClean="0"/>
                        <a:t>las</a:t>
                      </a:r>
                      <a:r>
                        <a:rPr lang="en-GB" sz="1800" baseline="0" dirty="0" smtClean="0"/>
                        <a:t> </a:t>
                      </a:r>
                      <a:r>
                        <a:rPr lang="en-GB" sz="1800" baseline="0" dirty="0" err="1" smtClean="0"/>
                        <a:t>telenovelas</a:t>
                      </a:r>
                      <a:endParaRPr lang="en-GB" sz="1800" dirty="0"/>
                    </a:p>
                  </a:txBody>
                  <a:tcPr anchor="ctr"/>
                </a:tc>
              </a:tr>
              <a:tr h="290832">
                <a:tc>
                  <a:txBody>
                    <a:bodyPr/>
                    <a:lstStyle/>
                    <a:p>
                      <a:pPr algn="ctr"/>
                      <a:r>
                        <a:rPr lang="en-GB" sz="1600" dirty="0" smtClean="0"/>
                        <a:t>6</a:t>
                      </a:r>
                      <a:endParaRPr lang="en-GB" sz="1600" dirty="0"/>
                    </a:p>
                  </a:txBody>
                  <a:tcPr anchor="ctr"/>
                </a:tc>
                <a:tc>
                  <a:txBody>
                    <a:bodyPr/>
                    <a:lstStyle/>
                    <a:p>
                      <a:pPr algn="l"/>
                      <a:r>
                        <a:rPr lang="en-GB" dirty="0" smtClean="0"/>
                        <a:t>like </a:t>
                      </a:r>
                      <a:r>
                        <a:rPr lang="en-GB" dirty="0" err="1" smtClean="0"/>
                        <a:t>Eastenders</a:t>
                      </a:r>
                      <a:r>
                        <a:rPr lang="en-GB" dirty="0" smtClean="0"/>
                        <a:t> for</a:t>
                      </a:r>
                      <a:r>
                        <a:rPr lang="en-GB" baseline="0" dirty="0" smtClean="0"/>
                        <a:t> example</a:t>
                      </a:r>
                      <a:endParaRPr lang="en-GB" dirty="0"/>
                    </a:p>
                  </a:txBody>
                  <a:tcPr anchor="ctr"/>
                </a:tc>
                <a:tc>
                  <a:txBody>
                    <a:bodyPr/>
                    <a:lstStyle/>
                    <a:p>
                      <a:pPr algn="l" eaLnBrk="1" hangingPunct="1">
                        <a:spcBef>
                          <a:spcPct val="50000"/>
                        </a:spcBef>
                      </a:pPr>
                      <a:r>
                        <a:rPr lang="en-GB" sz="1800" dirty="0" err="1" smtClean="0"/>
                        <a:t>como</a:t>
                      </a:r>
                      <a:r>
                        <a:rPr lang="en-GB" sz="1800" dirty="0" smtClean="0"/>
                        <a:t> </a:t>
                      </a:r>
                      <a:r>
                        <a:rPr lang="en-GB" sz="1800" dirty="0" err="1" smtClean="0"/>
                        <a:t>Eastenders</a:t>
                      </a:r>
                      <a:r>
                        <a:rPr lang="en-GB" sz="1800" baseline="0" dirty="0" smtClean="0"/>
                        <a:t> </a:t>
                      </a:r>
                      <a:r>
                        <a:rPr lang="en-GB" sz="1800" baseline="0" dirty="0" err="1" smtClean="0"/>
                        <a:t>por</a:t>
                      </a:r>
                      <a:r>
                        <a:rPr lang="en-GB" sz="1800" baseline="0" dirty="0" smtClean="0"/>
                        <a:t> </a:t>
                      </a:r>
                      <a:r>
                        <a:rPr lang="en-GB" sz="1800" baseline="0" dirty="0" err="1" smtClean="0"/>
                        <a:t>ejemplo</a:t>
                      </a:r>
                      <a:endParaRPr lang="en-GB" sz="1800" dirty="0"/>
                    </a:p>
                  </a:txBody>
                  <a:tcPr anchor="ctr"/>
                </a:tc>
              </a:tr>
              <a:tr h="313573">
                <a:tc>
                  <a:txBody>
                    <a:bodyPr/>
                    <a:lstStyle/>
                    <a:p>
                      <a:pPr algn="ctr"/>
                      <a:r>
                        <a:rPr lang="en-GB" sz="1600" dirty="0" smtClean="0"/>
                        <a:t>7</a:t>
                      </a:r>
                      <a:endParaRPr lang="en-GB" sz="1600" dirty="0"/>
                    </a:p>
                  </a:txBody>
                  <a:tcPr anchor="ctr"/>
                </a:tc>
                <a:tc>
                  <a:txBody>
                    <a:bodyPr/>
                    <a:lstStyle/>
                    <a:p>
                      <a:pPr algn="l"/>
                      <a:r>
                        <a:rPr lang="en-GB" dirty="0" smtClean="0"/>
                        <a:t>my dad likes sports programmes</a:t>
                      </a:r>
                      <a:endParaRPr lang="en-GB"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en-GB" sz="1800" dirty="0" smtClean="0"/>
                        <a:t>a mi padre le </a:t>
                      </a:r>
                      <a:r>
                        <a:rPr lang="en-GB" sz="1800" dirty="0" err="1" smtClean="0"/>
                        <a:t>gustan</a:t>
                      </a:r>
                      <a:r>
                        <a:rPr lang="en-GB" sz="1800" dirty="0" smtClean="0"/>
                        <a:t> los </a:t>
                      </a:r>
                      <a:r>
                        <a:rPr lang="en-GB" sz="1800" dirty="0" err="1" smtClean="0"/>
                        <a:t>programas</a:t>
                      </a:r>
                      <a:r>
                        <a:rPr lang="en-GB" sz="1800" dirty="0" smtClean="0"/>
                        <a:t> de </a:t>
                      </a:r>
                      <a:r>
                        <a:rPr lang="en-GB" sz="1800" dirty="0" err="1" smtClean="0"/>
                        <a:t>deportes</a:t>
                      </a:r>
                      <a:endParaRPr lang="en-GB" sz="1800" dirty="0" smtClean="0"/>
                    </a:p>
                  </a:txBody>
                  <a:tcPr anchor="ctr"/>
                </a:tc>
              </a:tr>
              <a:tr h="400797">
                <a:tc>
                  <a:txBody>
                    <a:bodyPr/>
                    <a:lstStyle/>
                    <a:p>
                      <a:pPr algn="ctr"/>
                      <a:r>
                        <a:rPr lang="en-GB" sz="1600" dirty="0" smtClean="0"/>
                        <a:t>8</a:t>
                      </a:r>
                      <a:endParaRPr lang="en-GB" sz="1600" dirty="0"/>
                    </a:p>
                  </a:txBody>
                  <a:tcPr anchor="ctr"/>
                </a:tc>
                <a:tc>
                  <a:txBody>
                    <a:bodyPr/>
                    <a:lstStyle/>
                    <a:p>
                      <a:pPr algn="l"/>
                      <a:r>
                        <a:rPr lang="en-GB" dirty="0" smtClean="0"/>
                        <a:t>my favourite programme</a:t>
                      </a:r>
                      <a:r>
                        <a:rPr lang="en-GB" baseline="0" dirty="0" smtClean="0"/>
                        <a:t> is Educating Essex</a:t>
                      </a:r>
                      <a:endParaRPr lang="en-GB"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en-GB" sz="1800" dirty="0" smtClean="0"/>
                        <a:t>mi </a:t>
                      </a:r>
                      <a:r>
                        <a:rPr lang="en-GB" sz="1800" dirty="0" err="1" smtClean="0"/>
                        <a:t>programa</a:t>
                      </a:r>
                      <a:r>
                        <a:rPr lang="en-GB" sz="1800" dirty="0" smtClean="0"/>
                        <a:t> </a:t>
                      </a:r>
                      <a:r>
                        <a:rPr lang="en-GB" sz="1800" dirty="0" err="1" smtClean="0"/>
                        <a:t>favorito</a:t>
                      </a:r>
                      <a:r>
                        <a:rPr lang="en-GB" sz="1800" baseline="0" dirty="0" smtClean="0"/>
                        <a:t> </a:t>
                      </a:r>
                      <a:r>
                        <a:rPr lang="en-GB" sz="1800" baseline="0" dirty="0" err="1" smtClean="0"/>
                        <a:t>es</a:t>
                      </a:r>
                      <a:r>
                        <a:rPr lang="en-GB" sz="1800" baseline="0" dirty="0" smtClean="0"/>
                        <a:t> Educating Essex</a:t>
                      </a:r>
                      <a:endParaRPr lang="en-GB" sz="1800" dirty="0" smtClean="0"/>
                    </a:p>
                  </a:txBody>
                  <a:tcPr anchor="ctr"/>
                </a:tc>
              </a:tr>
              <a:tr h="290832">
                <a:tc>
                  <a:txBody>
                    <a:bodyPr/>
                    <a:lstStyle/>
                    <a:p>
                      <a:pPr algn="ctr"/>
                      <a:r>
                        <a:rPr lang="en-GB" sz="1600" dirty="0" smtClean="0"/>
                        <a:t>9</a:t>
                      </a:r>
                      <a:endParaRPr lang="en-GB" sz="1600" dirty="0"/>
                    </a:p>
                  </a:txBody>
                  <a:tcPr anchor="ctr"/>
                </a:tc>
                <a:tc>
                  <a:txBody>
                    <a:bodyPr/>
                    <a:lstStyle/>
                    <a:p>
                      <a:pPr algn="l"/>
                      <a:r>
                        <a:rPr lang="en-GB" dirty="0" smtClean="0"/>
                        <a:t>it is a reality show</a:t>
                      </a:r>
                      <a:endParaRPr lang="en-GB"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en-GB" sz="1800" dirty="0" err="1" smtClean="0"/>
                        <a:t>es</a:t>
                      </a:r>
                      <a:r>
                        <a:rPr lang="en-GB" sz="1800" dirty="0" smtClean="0"/>
                        <a:t> un </a:t>
                      </a:r>
                      <a:r>
                        <a:rPr lang="en-GB" sz="1800" dirty="0" err="1" smtClean="0"/>
                        <a:t>programa</a:t>
                      </a:r>
                      <a:r>
                        <a:rPr lang="en-GB" sz="1800" dirty="0" smtClean="0"/>
                        <a:t> de </a:t>
                      </a:r>
                      <a:r>
                        <a:rPr lang="en-GB" sz="1800" dirty="0" err="1" smtClean="0"/>
                        <a:t>tele-realidad</a:t>
                      </a:r>
                      <a:endParaRPr lang="en-GB" sz="1800" dirty="0" smtClean="0"/>
                    </a:p>
                  </a:txBody>
                  <a:tcPr anchor="ctr"/>
                </a:tc>
              </a:tr>
              <a:tr h="400797">
                <a:tc>
                  <a:txBody>
                    <a:bodyPr/>
                    <a:lstStyle/>
                    <a:p>
                      <a:pPr algn="ctr"/>
                      <a:r>
                        <a:rPr lang="en-GB" sz="1600" dirty="0" smtClean="0"/>
                        <a:t>10</a:t>
                      </a:r>
                      <a:endParaRPr lang="en-GB" sz="1600" dirty="0"/>
                    </a:p>
                  </a:txBody>
                  <a:tcPr anchor="ctr"/>
                </a:tc>
                <a:tc>
                  <a:txBody>
                    <a:bodyPr/>
                    <a:lstStyle/>
                    <a:p>
                      <a:pPr algn="l"/>
                      <a:r>
                        <a:rPr lang="en-GB" dirty="0" smtClean="0"/>
                        <a:t>it takes</a:t>
                      </a:r>
                      <a:r>
                        <a:rPr lang="en-GB" baseline="0" dirty="0" smtClean="0"/>
                        <a:t> place in Essex in England</a:t>
                      </a:r>
                      <a:endParaRPr lang="en-GB"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en-GB" sz="1800" dirty="0" err="1" smtClean="0"/>
                        <a:t>tiene</a:t>
                      </a:r>
                      <a:r>
                        <a:rPr lang="en-GB" sz="1800" dirty="0" smtClean="0"/>
                        <a:t> </a:t>
                      </a:r>
                      <a:r>
                        <a:rPr lang="en-GB" sz="1800" dirty="0" err="1" smtClean="0"/>
                        <a:t>lugar</a:t>
                      </a:r>
                      <a:r>
                        <a:rPr lang="en-GB" sz="1800" dirty="0" smtClean="0"/>
                        <a:t> en</a:t>
                      </a:r>
                      <a:r>
                        <a:rPr lang="en-GB" sz="1800" baseline="0" dirty="0" smtClean="0"/>
                        <a:t> Essex en </a:t>
                      </a:r>
                      <a:r>
                        <a:rPr lang="en-GB" sz="1800" baseline="0" dirty="0" err="1" smtClean="0"/>
                        <a:t>Inglaterra</a:t>
                      </a:r>
                      <a:endParaRPr lang="en-GB" sz="1800" dirty="0" smtClean="0"/>
                    </a:p>
                  </a:txBody>
                  <a:tcPr anchor="ctr"/>
                </a:tc>
              </a:tr>
              <a:tr h="290832">
                <a:tc>
                  <a:txBody>
                    <a:bodyPr/>
                    <a:lstStyle/>
                    <a:p>
                      <a:pPr algn="ctr"/>
                      <a:r>
                        <a:rPr lang="en-GB" sz="1600" dirty="0" smtClean="0"/>
                        <a:t>11</a:t>
                      </a:r>
                      <a:endParaRPr lang="en-GB" sz="1600" dirty="0"/>
                    </a:p>
                  </a:txBody>
                  <a:tcPr anchor="ctr"/>
                </a:tc>
                <a:tc>
                  <a:txBody>
                    <a:bodyPr/>
                    <a:lstStyle/>
                    <a:p>
                      <a:pPr algn="l"/>
                      <a:r>
                        <a:rPr lang="en-GB" dirty="0" smtClean="0"/>
                        <a:t>it’s about life in a school</a:t>
                      </a:r>
                      <a:endParaRPr lang="en-GB" dirty="0"/>
                    </a:p>
                  </a:txBody>
                  <a:tcPr anchor="ctr"/>
                </a:tc>
                <a:tc>
                  <a:txBody>
                    <a:bodyPr/>
                    <a:lstStyle/>
                    <a:p>
                      <a:pPr algn="l" eaLnBrk="1" hangingPunct="1">
                        <a:spcBef>
                          <a:spcPct val="50000"/>
                        </a:spcBef>
                      </a:pPr>
                      <a:r>
                        <a:rPr lang="en-GB" sz="1800" dirty="0" err="1" smtClean="0"/>
                        <a:t>trata</a:t>
                      </a:r>
                      <a:r>
                        <a:rPr lang="en-GB" sz="1800" dirty="0" smtClean="0"/>
                        <a:t> de la </a:t>
                      </a:r>
                      <a:r>
                        <a:rPr lang="en-GB" sz="1800" dirty="0" err="1" smtClean="0"/>
                        <a:t>vida</a:t>
                      </a:r>
                      <a:r>
                        <a:rPr lang="en-GB" sz="1800" baseline="0" dirty="0" smtClean="0"/>
                        <a:t> en un </a:t>
                      </a:r>
                      <a:r>
                        <a:rPr lang="en-GB" sz="1800" baseline="0" dirty="0" err="1" smtClean="0"/>
                        <a:t>colegio</a:t>
                      </a:r>
                      <a:endParaRPr lang="en-GB" sz="1800" dirty="0"/>
                    </a:p>
                  </a:txBody>
                  <a:tcPr anchor="ctr"/>
                </a:tc>
              </a:tr>
              <a:tr h="290832">
                <a:tc>
                  <a:txBody>
                    <a:bodyPr/>
                    <a:lstStyle/>
                    <a:p>
                      <a:pPr algn="ctr"/>
                      <a:r>
                        <a:rPr lang="en-GB" sz="1600" dirty="0" smtClean="0"/>
                        <a:t>12</a:t>
                      </a:r>
                      <a:endParaRPr lang="en-GB" sz="1600" dirty="0"/>
                    </a:p>
                  </a:txBody>
                  <a:tcPr anchor="ctr"/>
                </a:tc>
                <a:tc>
                  <a:txBody>
                    <a:bodyPr/>
                    <a:lstStyle/>
                    <a:p>
                      <a:pPr algn="l"/>
                      <a:r>
                        <a:rPr lang="en-GB" dirty="0" smtClean="0"/>
                        <a:t>it’s a programme</a:t>
                      </a:r>
                      <a:r>
                        <a:rPr lang="en-GB" baseline="0" dirty="0" smtClean="0"/>
                        <a:t> for teenagers</a:t>
                      </a:r>
                      <a:endParaRPr lang="en-GB" dirty="0"/>
                    </a:p>
                  </a:txBody>
                  <a:tcPr anchor="ctr"/>
                </a:tc>
                <a:tc>
                  <a:txBody>
                    <a:bodyPr/>
                    <a:lstStyle/>
                    <a:p>
                      <a:pPr algn="l" eaLnBrk="1" hangingPunct="1">
                        <a:spcBef>
                          <a:spcPct val="50000"/>
                        </a:spcBef>
                      </a:pPr>
                      <a:r>
                        <a:rPr lang="en-GB" sz="1800" dirty="0" err="1" smtClean="0"/>
                        <a:t>es</a:t>
                      </a:r>
                      <a:r>
                        <a:rPr lang="en-GB" sz="1800" dirty="0" smtClean="0"/>
                        <a:t> un </a:t>
                      </a:r>
                      <a:r>
                        <a:rPr lang="en-GB" sz="1800" dirty="0" err="1" smtClean="0"/>
                        <a:t>programa</a:t>
                      </a:r>
                      <a:r>
                        <a:rPr lang="en-GB" sz="1800" baseline="0" dirty="0" smtClean="0"/>
                        <a:t> </a:t>
                      </a:r>
                      <a:r>
                        <a:rPr lang="en-GB" sz="1800" baseline="0" dirty="0" err="1" smtClean="0"/>
                        <a:t>para</a:t>
                      </a:r>
                      <a:r>
                        <a:rPr lang="en-GB" sz="1800" baseline="0" dirty="0" smtClean="0"/>
                        <a:t> los </a:t>
                      </a:r>
                      <a:r>
                        <a:rPr lang="en-GB" sz="1800" baseline="0" dirty="0" err="1" smtClean="0"/>
                        <a:t>jóvenes</a:t>
                      </a:r>
                      <a:endParaRPr lang="en-GB" sz="1800" dirty="0"/>
                    </a:p>
                  </a:txBody>
                  <a:tcPr anchor="ctr"/>
                </a:tc>
              </a:tr>
              <a:tr h="290832">
                <a:tc>
                  <a:txBody>
                    <a:bodyPr/>
                    <a:lstStyle/>
                    <a:p>
                      <a:pPr algn="ctr"/>
                      <a:r>
                        <a:rPr lang="en-GB" sz="1600" dirty="0" smtClean="0"/>
                        <a:t>13</a:t>
                      </a:r>
                      <a:endParaRPr lang="en-GB" sz="1600" dirty="0"/>
                    </a:p>
                  </a:txBody>
                  <a:tcPr anchor="ctr"/>
                </a:tc>
                <a:tc>
                  <a:txBody>
                    <a:bodyPr/>
                    <a:lstStyle/>
                    <a:p>
                      <a:pPr algn="l"/>
                      <a:r>
                        <a:rPr lang="en-GB" dirty="0" smtClean="0"/>
                        <a:t>I prefer watching </a:t>
                      </a:r>
                      <a:r>
                        <a:rPr lang="en-GB" dirty="0" err="1" smtClean="0"/>
                        <a:t>tv</a:t>
                      </a:r>
                      <a:endParaRPr lang="en-GB" dirty="0"/>
                    </a:p>
                  </a:txBody>
                  <a:tcPr anchor="ctr"/>
                </a:tc>
                <a:tc>
                  <a:txBody>
                    <a:bodyPr/>
                    <a:lstStyle/>
                    <a:p>
                      <a:pPr algn="l" eaLnBrk="1" hangingPunct="1">
                        <a:spcBef>
                          <a:spcPct val="50000"/>
                        </a:spcBef>
                      </a:pPr>
                      <a:r>
                        <a:rPr lang="en-GB" sz="1800" dirty="0" err="1" smtClean="0"/>
                        <a:t>prefiero</a:t>
                      </a:r>
                      <a:r>
                        <a:rPr lang="en-GB" sz="1800" dirty="0" smtClean="0"/>
                        <a:t> </a:t>
                      </a:r>
                      <a:r>
                        <a:rPr lang="en-GB" sz="1800" dirty="0" err="1" smtClean="0"/>
                        <a:t>ver</a:t>
                      </a:r>
                      <a:r>
                        <a:rPr lang="en-GB" sz="1800" dirty="0" smtClean="0"/>
                        <a:t> la </a:t>
                      </a:r>
                      <a:r>
                        <a:rPr lang="en-GB" sz="1800" dirty="0" err="1" smtClean="0"/>
                        <a:t>tele</a:t>
                      </a:r>
                      <a:endParaRPr lang="en-GB" sz="1800" dirty="0"/>
                    </a:p>
                  </a:txBody>
                  <a:tcPr anchor="ctr"/>
                </a:tc>
              </a:tr>
              <a:tr h="290832">
                <a:tc>
                  <a:txBody>
                    <a:bodyPr/>
                    <a:lstStyle/>
                    <a:p>
                      <a:pPr algn="ctr"/>
                      <a:r>
                        <a:rPr lang="en-GB" sz="1600" dirty="0" smtClean="0"/>
                        <a:t>14</a:t>
                      </a:r>
                      <a:endParaRPr lang="en-GB" sz="1600" dirty="0"/>
                    </a:p>
                  </a:txBody>
                  <a:tcPr anchor="ctr"/>
                </a:tc>
                <a:tc>
                  <a:txBody>
                    <a:bodyPr/>
                    <a:lstStyle/>
                    <a:p>
                      <a:pPr algn="l"/>
                      <a:r>
                        <a:rPr lang="en-GB" dirty="0" smtClean="0"/>
                        <a:t>because it</a:t>
                      </a:r>
                      <a:r>
                        <a:rPr lang="en-GB" baseline="0" dirty="0" smtClean="0"/>
                        <a:t> is cheaper than…</a:t>
                      </a:r>
                      <a:endParaRPr lang="en-GB" dirty="0"/>
                    </a:p>
                  </a:txBody>
                  <a:tcPr anchor="ctr"/>
                </a:tc>
                <a:tc>
                  <a:txBody>
                    <a:bodyPr/>
                    <a:lstStyle/>
                    <a:p>
                      <a:pPr algn="l" eaLnBrk="1" hangingPunct="1">
                        <a:spcBef>
                          <a:spcPct val="50000"/>
                        </a:spcBef>
                      </a:pPr>
                      <a:r>
                        <a:rPr lang="en-GB" sz="1800" dirty="0" err="1" smtClean="0"/>
                        <a:t>porque</a:t>
                      </a:r>
                      <a:r>
                        <a:rPr lang="en-GB" sz="1800" dirty="0" smtClean="0"/>
                        <a:t> </a:t>
                      </a:r>
                      <a:r>
                        <a:rPr lang="en-GB" sz="1800" dirty="0" err="1" smtClean="0"/>
                        <a:t>es</a:t>
                      </a:r>
                      <a:r>
                        <a:rPr lang="en-GB" sz="1800" dirty="0" smtClean="0"/>
                        <a:t> </a:t>
                      </a:r>
                      <a:r>
                        <a:rPr lang="en-GB" sz="1800" dirty="0" err="1" smtClean="0"/>
                        <a:t>más</a:t>
                      </a:r>
                      <a:r>
                        <a:rPr lang="en-GB" sz="1800" dirty="0" smtClean="0"/>
                        <a:t> </a:t>
                      </a:r>
                      <a:r>
                        <a:rPr lang="en-GB" sz="1800" dirty="0" err="1" smtClean="0"/>
                        <a:t>barato</a:t>
                      </a:r>
                      <a:r>
                        <a:rPr lang="en-GB" sz="1800" dirty="0" smtClean="0"/>
                        <a:t> </a:t>
                      </a:r>
                      <a:r>
                        <a:rPr lang="en-GB" sz="1800" dirty="0" err="1" smtClean="0"/>
                        <a:t>que</a:t>
                      </a:r>
                      <a:endParaRPr lang="en-GB" sz="1800" dirty="0"/>
                    </a:p>
                  </a:txBody>
                  <a:tcPr anchor="ctr"/>
                </a:tc>
              </a:tr>
              <a:tr h="290832">
                <a:tc>
                  <a:txBody>
                    <a:bodyPr/>
                    <a:lstStyle/>
                    <a:p>
                      <a:pPr algn="ctr"/>
                      <a:r>
                        <a:rPr lang="en-GB" sz="1600" dirty="0" smtClean="0"/>
                        <a:t>15</a:t>
                      </a:r>
                      <a:endParaRPr lang="en-GB" sz="1600" dirty="0"/>
                    </a:p>
                  </a:txBody>
                  <a:tcPr anchor="ctr"/>
                </a:tc>
                <a:tc>
                  <a:txBody>
                    <a:bodyPr/>
                    <a:lstStyle/>
                    <a:p>
                      <a:pPr algn="l"/>
                      <a:r>
                        <a:rPr lang="en-GB" dirty="0" smtClean="0"/>
                        <a:t>going to the cinema</a:t>
                      </a:r>
                      <a:endParaRPr lang="en-GB" dirty="0"/>
                    </a:p>
                  </a:txBody>
                  <a:tcPr anchor="ctr"/>
                </a:tc>
                <a:tc>
                  <a:txBody>
                    <a:bodyPr/>
                    <a:lstStyle/>
                    <a:p>
                      <a:pPr algn="l" eaLnBrk="1" hangingPunct="1">
                        <a:spcBef>
                          <a:spcPct val="50000"/>
                        </a:spcBef>
                      </a:pPr>
                      <a:r>
                        <a:rPr lang="en-GB" sz="1800" dirty="0" err="1" smtClean="0"/>
                        <a:t>ir</a:t>
                      </a:r>
                      <a:r>
                        <a:rPr lang="en-GB" sz="1800" dirty="0" smtClean="0"/>
                        <a:t> al cine</a:t>
                      </a:r>
                      <a:endParaRPr lang="en-GB" sz="1800" dirty="0"/>
                    </a:p>
                  </a:txBody>
                  <a:tcPr anchor="ctr"/>
                </a:tc>
              </a:tr>
            </a:tbl>
          </a:graphicData>
        </a:graphic>
      </p:graphicFrame>
    </p:spTree>
    <p:extLst>
      <p:ext uri="{BB962C8B-B14F-4D97-AF65-F5344CB8AC3E}">
        <p14:creationId xmlns:p14="http://schemas.microsoft.com/office/powerpoint/2010/main" val="13640679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00430015"/>
              </p:ext>
            </p:extLst>
          </p:nvPr>
        </p:nvGraphicFramePr>
        <p:xfrm>
          <a:off x="179512" y="836712"/>
          <a:ext cx="4248471" cy="5954760"/>
        </p:xfrm>
        <a:graphic>
          <a:graphicData uri="http://schemas.openxmlformats.org/drawingml/2006/table">
            <a:tbl>
              <a:tblPr firstRow="1" bandRow="1">
                <a:tableStyleId>{5940675A-B579-460E-94D1-54222C63F5DA}</a:tableStyleId>
              </a:tblPr>
              <a:tblGrid>
                <a:gridCol w="720080"/>
                <a:gridCol w="2158038"/>
                <a:gridCol w="325648"/>
                <a:gridCol w="348235"/>
                <a:gridCol w="348235"/>
                <a:gridCol w="348235"/>
              </a:tblGrid>
              <a:tr h="322354">
                <a:tc>
                  <a:txBody>
                    <a:bodyPr/>
                    <a:lstStyle/>
                    <a:p>
                      <a:pPr algn="ctr"/>
                      <a:r>
                        <a:rPr lang="en-GB" sz="1800" dirty="0" smtClean="0"/>
                        <a:t>1</a:t>
                      </a:r>
                      <a:endParaRPr lang="en-GB" sz="1800" dirty="0"/>
                    </a:p>
                  </a:txBody>
                  <a:tcPr anchor="ctr"/>
                </a:tc>
                <a:tc>
                  <a:txBody>
                    <a:bodyPr/>
                    <a:lstStyle/>
                    <a:p>
                      <a:pPr algn="l"/>
                      <a:r>
                        <a:rPr lang="en-GB" sz="1200" dirty="0" smtClean="0"/>
                        <a:t>I like comedies </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2</a:t>
                      </a:r>
                      <a:endParaRPr lang="en-GB" sz="1800" dirty="0"/>
                    </a:p>
                  </a:txBody>
                  <a:tcPr anchor="ctr"/>
                </a:tc>
                <a:tc>
                  <a:txBody>
                    <a:bodyPr/>
                    <a:lstStyle/>
                    <a:p>
                      <a:pPr algn="l"/>
                      <a:r>
                        <a:rPr lang="en-GB" sz="1200" dirty="0" smtClean="0"/>
                        <a:t>because they make me laugh</a:t>
                      </a:r>
                      <a:endParaRPr lang="en-GB" sz="12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r>
              <a:tr h="322354">
                <a:tc>
                  <a:txBody>
                    <a:bodyPr/>
                    <a:lstStyle/>
                    <a:p>
                      <a:pPr algn="ctr"/>
                      <a:r>
                        <a:rPr lang="en-GB" sz="1800" dirty="0" smtClean="0"/>
                        <a:t>3</a:t>
                      </a:r>
                      <a:endParaRPr lang="en-GB" sz="1800" dirty="0"/>
                    </a:p>
                  </a:txBody>
                  <a:tcPr anchor="ctr"/>
                </a:tc>
                <a:tc>
                  <a:txBody>
                    <a:bodyPr/>
                    <a:lstStyle/>
                    <a:p>
                      <a:pPr algn="l"/>
                      <a:r>
                        <a:rPr lang="en-GB" sz="1200" dirty="0" smtClean="0"/>
                        <a:t>I like horror films</a:t>
                      </a:r>
                      <a:endParaRPr lang="en-GB" sz="12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r>
              <a:tr h="3223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t>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because they make</a:t>
                      </a:r>
                      <a:r>
                        <a:rPr lang="en-GB" sz="1200" baseline="0" dirty="0" smtClean="0"/>
                        <a:t> me scared</a:t>
                      </a:r>
                      <a:endParaRPr lang="en-GB" sz="1200" dirty="0" smtClean="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5</a:t>
                      </a:r>
                      <a:endParaRPr lang="en-GB" sz="1800" dirty="0"/>
                    </a:p>
                  </a:txBody>
                  <a:tcPr anchor="ctr"/>
                </a:tc>
                <a:tc>
                  <a:txBody>
                    <a:bodyPr/>
                    <a:lstStyle/>
                    <a:p>
                      <a:pPr algn="l"/>
                      <a:r>
                        <a:rPr lang="en-GB" sz="1200" dirty="0" smtClean="0"/>
                        <a:t>my mum</a:t>
                      </a:r>
                      <a:r>
                        <a:rPr lang="en-GB" sz="1200" baseline="0" dirty="0" smtClean="0"/>
                        <a:t> loves soap operas</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6</a:t>
                      </a:r>
                      <a:endParaRPr lang="en-GB" sz="1800" dirty="0"/>
                    </a:p>
                  </a:txBody>
                  <a:tcPr anchor="ctr"/>
                </a:tc>
                <a:tc>
                  <a:txBody>
                    <a:bodyPr/>
                    <a:lstStyle/>
                    <a:p>
                      <a:pPr algn="l"/>
                      <a:r>
                        <a:rPr lang="en-GB" sz="1200" dirty="0" smtClean="0"/>
                        <a:t>like </a:t>
                      </a:r>
                      <a:r>
                        <a:rPr lang="en-GB" sz="1200" dirty="0" err="1" smtClean="0"/>
                        <a:t>Eastenders</a:t>
                      </a:r>
                      <a:r>
                        <a:rPr lang="en-GB" sz="1200" dirty="0" smtClean="0"/>
                        <a:t> for</a:t>
                      </a:r>
                      <a:r>
                        <a:rPr lang="en-GB" sz="1200" baseline="0" dirty="0" smtClean="0"/>
                        <a:t> example</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7</a:t>
                      </a:r>
                      <a:endParaRPr lang="en-GB" sz="1800" dirty="0"/>
                    </a:p>
                  </a:txBody>
                  <a:tcPr anchor="ctr"/>
                </a:tc>
                <a:tc>
                  <a:txBody>
                    <a:bodyPr/>
                    <a:lstStyle/>
                    <a:p>
                      <a:pPr algn="l"/>
                      <a:r>
                        <a:rPr lang="en-GB" sz="1200" dirty="0" smtClean="0"/>
                        <a:t>my dad likes sports programmes</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322354">
                <a:tc>
                  <a:txBody>
                    <a:bodyPr/>
                    <a:lstStyle/>
                    <a:p>
                      <a:pPr algn="ctr"/>
                      <a:r>
                        <a:rPr lang="en-GB" sz="1800" dirty="0" smtClean="0"/>
                        <a:t>8</a:t>
                      </a:r>
                      <a:endParaRPr lang="en-GB" sz="1800" dirty="0"/>
                    </a:p>
                  </a:txBody>
                  <a:tcPr anchor="ctr"/>
                </a:tc>
                <a:tc>
                  <a:txBody>
                    <a:bodyPr/>
                    <a:lstStyle/>
                    <a:p>
                      <a:pPr algn="l"/>
                      <a:r>
                        <a:rPr lang="en-GB" sz="1200" dirty="0" smtClean="0"/>
                        <a:t>my favourite programme</a:t>
                      </a:r>
                      <a:r>
                        <a:rPr lang="en-GB" sz="1200" baseline="0" dirty="0" smtClean="0"/>
                        <a:t> is Educating Essex</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322354">
                <a:tc>
                  <a:txBody>
                    <a:bodyPr/>
                    <a:lstStyle/>
                    <a:p>
                      <a:pPr algn="ctr"/>
                      <a:r>
                        <a:rPr lang="en-GB" sz="1800" dirty="0" smtClean="0"/>
                        <a:t>9</a:t>
                      </a:r>
                      <a:endParaRPr lang="en-GB" sz="1800" dirty="0"/>
                    </a:p>
                  </a:txBody>
                  <a:tcPr anchor="ctr"/>
                </a:tc>
                <a:tc>
                  <a:txBody>
                    <a:bodyPr/>
                    <a:lstStyle/>
                    <a:p>
                      <a:pPr algn="l"/>
                      <a:r>
                        <a:rPr lang="en-GB" sz="1200" dirty="0" smtClean="0"/>
                        <a:t>it is a reality show</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404568">
                <a:tc>
                  <a:txBody>
                    <a:bodyPr/>
                    <a:lstStyle/>
                    <a:p>
                      <a:pPr algn="ctr"/>
                      <a:r>
                        <a:rPr lang="en-GB" sz="1800" dirty="0" smtClean="0"/>
                        <a:t>10</a:t>
                      </a:r>
                      <a:endParaRPr lang="en-GB" sz="1800" dirty="0"/>
                    </a:p>
                  </a:txBody>
                  <a:tcPr anchor="ctr"/>
                </a:tc>
                <a:tc>
                  <a:txBody>
                    <a:bodyPr/>
                    <a:lstStyle/>
                    <a:p>
                      <a:pPr algn="l"/>
                      <a:r>
                        <a:rPr lang="en-GB" sz="1200" dirty="0" smtClean="0"/>
                        <a:t>it takes</a:t>
                      </a:r>
                      <a:r>
                        <a:rPr lang="en-GB" sz="1200" baseline="0" dirty="0" smtClean="0"/>
                        <a:t> place in Essex in England</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404568">
                <a:tc>
                  <a:txBody>
                    <a:bodyPr/>
                    <a:lstStyle/>
                    <a:p>
                      <a:pPr algn="ctr"/>
                      <a:r>
                        <a:rPr lang="en-GB" sz="1800" dirty="0" smtClean="0"/>
                        <a:t>11</a:t>
                      </a:r>
                      <a:endParaRPr lang="en-GB" sz="1800" dirty="0"/>
                    </a:p>
                  </a:txBody>
                  <a:tcPr anchor="ctr"/>
                </a:tc>
                <a:tc>
                  <a:txBody>
                    <a:bodyPr/>
                    <a:lstStyle/>
                    <a:p>
                      <a:pPr algn="l"/>
                      <a:r>
                        <a:rPr lang="en-GB" sz="1200" dirty="0" smtClean="0"/>
                        <a:t>it’s about life in a school</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12</a:t>
                      </a:r>
                      <a:endParaRPr lang="en-GB" sz="1800" dirty="0"/>
                    </a:p>
                  </a:txBody>
                  <a:tcPr anchor="ctr"/>
                </a:tc>
                <a:tc>
                  <a:txBody>
                    <a:bodyPr/>
                    <a:lstStyle/>
                    <a:p>
                      <a:pPr algn="l"/>
                      <a:r>
                        <a:rPr lang="en-GB" sz="1200" dirty="0" smtClean="0"/>
                        <a:t>it’s a programme</a:t>
                      </a:r>
                      <a:r>
                        <a:rPr lang="en-GB" sz="1200" baseline="0" dirty="0" smtClean="0"/>
                        <a:t> for teenagers</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13</a:t>
                      </a:r>
                      <a:endParaRPr lang="en-GB" sz="1800" dirty="0"/>
                    </a:p>
                  </a:txBody>
                  <a:tcPr anchor="ctr"/>
                </a:tc>
                <a:tc>
                  <a:txBody>
                    <a:bodyPr/>
                    <a:lstStyle/>
                    <a:p>
                      <a:pPr algn="l"/>
                      <a:r>
                        <a:rPr lang="en-GB" sz="1200" dirty="0" smtClean="0"/>
                        <a:t>I prefer watching </a:t>
                      </a:r>
                      <a:r>
                        <a:rPr lang="en-GB" sz="1200" dirty="0" err="1" smtClean="0"/>
                        <a:t>tv</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14</a:t>
                      </a:r>
                      <a:endParaRPr lang="en-GB" sz="1800" dirty="0"/>
                    </a:p>
                  </a:txBody>
                  <a:tcPr anchor="ctr"/>
                </a:tc>
                <a:tc>
                  <a:txBody>
                    <a:bodyPr/>
                    <a:lstStyle/>
                    <a:p>
                      <a:pPr algn="l"/>
                      <a:r>
                        <a:rPr lang="en-GB" sz="1200" dirty="0" smtClean="0"/>
                        <a:t>because it</a:t>
                      </a:r>
                      <a:r>
                        <a:rPr lang="en-GB" sz="1200" baseline="0" dirty="0" smtClean="0"/>
                        <a:t> is cheaper than…</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15</a:t>
                      </a:r>
                      <a:endParaRPr lang="en-GB" sz="1800" dirty="0"/>
                    </a:p>
                  </a:txBody>
                  <a:tcPr anchor="ctr"/>
                </a:tc>
                <a:tc>
                  <a:txBody>
                    <a:bodyPr/>
                    <a:lstStyle/>
                    <a:p>
                      <a:pPr algn="l"/>
                      <a:r>
                        <a:rPr lang="en-GB" sz="1200" dirty="0" smtClean="0"/>
                        <a:t>going to the cinema</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bl>
          </a:graphicData>
        </a:graphic>
      </p:graphicFrame>
      <p:sp>
        <p:nvSpPr>
          <p:cNvPr id="2" name="TextBox 1"/>
          <p:cNvSpPr txBox="1"/>
          <p:nvPr/>
        </p:nvSpPr>
        <p:spPr>
          <a:xfrm>
            <a:off x="179512" y="323364"/>
            <a:ext cx="4032448" cy="369332"/>
          </a:xfrm>
          <a:prstGeom prst="rect">
            <a:avLst/>
          </a:prstGeom>
          <a:noFill/>
        </p:spPr>
        <p:txBody>
          <a:bodyPr wrap="square" rtlCol="0">
            <a:spAutoFit/>
          </a:bodyPr>
          <a:lstStyle/>
          <a:p>
            <a:r>
              <a:rPr lang="en-GB" dirty="0" err="1" smtClean="0"/>
              <a:t>Nombre</a:t>
            </a:r>
            <a:r>
              <a:rPr lang="en-GB" dirty="0" smtClean="0"/>
              <a:t>: _________________________</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427047941"/>
              </p:ext>
            </p:extLst>
          </p:nvPr>
        </p:nvGraphicFramePr>
        <p:xfrm>
          <a:off x="4788025" y="846004"/>
          <a:ext cx="4248471" cy="5954760"/>
        </p:xfrm>
        <a:graphic>
          <a:graphicData uri="http://schemas.openxmlformats.org/drawingml/2006/table">
            <a:tbl>
              <a:tblPr firstRow="1" bandRow="1">
                <a:tableStyleId>{5940675A-B579-460E-94D1-54222C63F5DA}</a:tableStyleId>
              </a:tblPr>
              <a:tblGrid>
                <a:gridCol w="720080"/>
                <a:gridCol w="2158038"/>
                <a:gridCol w="325648"/>
                <a:gridCol w="348235"/>
                <a:gridCol w="348235"/>
                <a:gridCol w="348235"/>
              </a:tblGrid>
              <a:tr h="322354">
                <a:tc>
                  <a:txBody>
                    <a:bodyPr/>
                    <a:lstStyle/>
                    <a:p>
                      <a:pPr algn="ctr"/>
                      <a:r>
                        <a:rPr lang="en-GB" sz="1800" dirty="0" smtClean="0"/>
                        <a:t>1</a:t>
                      </a:r>
                      <a:endParaRPr lang="en-GB" sz="1800" dirty="0"/>
                    </a:p>
                  </a:txBody>
                  <a:tcPr anchor="ctr"/>
                </a:tc>
                <a:tc>
                  <a:txBody>
                    <a:bodyPr/>
                    <a:lstStyle/>
                    <a:p>
                      <a:pPr algn="l"/>
                      <a:r>
                        <a:rPr lang="en-GB" sz="1200" dirty="0" smtClean="0"/>
                        <a:t>I like comedies </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2</a:t>
                      </a:r>
                      <a:endParaRPr lang="en-GB" sz="1800" dirty="0"/>
                    </a:p>
                  </a:txBody>
                  <a:tcPr anchor="ctr"/>
                </a:tc>
                <a:tc>
                  <a:txBody>
                    <a:bodyPr/>
                    <a:lstStyle/>
                    <a:p>
                      <a:pPr algn="l"/>
                      <a:r>
                        <a:rPr lang="en-GB" sz="1200" dirty="0" smtClean="0"/>
                        <a:t>because they make me laugh</a:t>
                      </a:r>
                      <a:endParaRPr lang="en-GB" sz="12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r>
              <a:tr h="322354">
                <a:tc>
                  <a:txBody>
                    <a:bodyPr/>
                    <a:lstStyle/>
                    <a:p>
                      <a:pPr algn="ctr"/>
                      <a:r>
                        <a:rPr lang="en-GB" sz="1800" dirty="0" smtClean="0"/>
                        <a:t>3</a:t>
                      </a:r>
                      <a:endParaRPr lang="en-GB" sz="1800" dirty="0"/>
                    </a:p>
                  </a:txBody>
                  <a:tcPr anchor="ctr"/>
                </a:tc>
                <a:tc>
                  <a:txBody>
                    <a:bodyPr/>
                    <a:lstStyle/>
                    <a:p>
                      <a:pPr algn="l"/>
                      <a:r>
                        <a:rPr lang="en-GB" sz="1200" dirty="0" smtClean="0"/>
                        <a:t>I like horror films</a:t>
                      </a:r>
                      <a:endParaRPr lang="en-GB" sz="12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r>
              <a:tr h="3223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t>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because they make</a:t>
                      </a:r>
                      <a:r>
                        <a:rPr lang="en-GB" sz="1200" baseline="0" dirty="0" smtClean="0"/>
                        <a:t> me scared</a:t>
                      </a:r>
                      <a:endParaRPr lang="en-GB" sz="1200" dirty="0" smtClean="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5</a:t>
                      </a:r>
                      <a:endParaRPr lang="en-GB" sz="1800" dirty="0"/>
                    </a:p>
                  </a:txBody>
                  <a:tcPr anchor="ctr"/>
                </a:tc>
                <a:tc>
                  <a:txBody>
                    <a:bodyPr/>
                    <a:lstStyle/>
                    <a:p>
                      <a:pPr algn="l"/>
                      <a:r>
                        <a:rPr lang="en-GB" sz="1200" dirty="0" smtClean="0"/>
                        <a:t>my mum</a:t>
                      </a:r>
                      <a:r>
                        <a:rPr lang="en-GB" sz="1200" baseline="0" dirty="0" smtClean="0"/>
                        <a:t> loves soap operas</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6</a:t>
                      </a:r>
                      <a:endParaRPr lang="en-GB" sz="1800" dirty="0"/>
                    </a:p>
                  </a:txBody>
                  <a:tcPr anchor="ctr"/>
                </a:tc>
                <a:tc>
                  <a:txBody>
                    <a:bodyPr/>
                    <a:lstStyle/>
                    <a:p>
                      <a:pPr algn="l"/>
                      <a:r>
                        <a:rPr lang="en-GB" sz="1200" dirty="0" smtClean="0"/>
                        <a:t>like </a:t>
                      </a:r>
                      <a:r>
                        <a:rPr lang="en-GB" sz="1200" dirty="0" err="1" smtClean="0"/>
                        <a:t>Eastenders</a:t>
                      </a:r>
                      <a:r>
                        <a:rPr lang="en-GB" sz="1200" dirty="0" smtClean="0"/>
                        <a:t> for</a:t>
                      </a:r>
                      <a:r>
                        <a:rPr lang="en-GB" sz="1200" baseline="0" dirty="0" smtClean="0"/>
                        <a:t> example</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7</a:t>
                      </a:r>
                      <a:endParaRPr lang="en-GB" sz="1800" dirty="0"/>
                    </a:p>
                  </a:txBody>
                  <a:tcPr anchor="ctr"/>
                </a:tc>
                <a:tc>
                  <a:txBody>
                    <a:bodyPr/>
                    <a:lstStyle/>
                    <a:p>
                      <a:pPr algn="l"/>
                      <a:r>
                        <a:rPr lang="en-GB" sz="1200" dirty="0" smtClean="0"/>
                        <a:t>my dad likes sports programmes</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322354">
                <a:tc>
                  <a:txBody>
                    <a:bodyPr/>
                    <a:lstStyle/>
                    <a:p>
                      <a:pPr algn="ctr"/>
                      <a:r>
                        <a:rPr lang="en-GB" sz="1800" dirty="0" smtClean="0"/>
                        <a:t>8</a:t>
                      </a:r>
                      <a:endParaRPr lang="en-GB" sz="1800" dirty="0"/>
                    </a:p>
                  </a:txBody>
                  <a:tcPr anchor="ctr"/>
                </a:tc>
                <a:tc>
                  <a:txBody>
                    <a:bodyPr/>
                    <a:lstStyle/>
                    <a:p>
                      <a:pPr algn="l"/>
                      <a:r>
                        <a:rPr lang="en-GB" sz="1200" dirty="0" smtClean="0"/>
                        <a:t>my favourite programme</a:t>
                      </a:r>
                      <a:r>
                        <a:rPr lang="en-GB" sz="1200" baseline="0" dirty="0" smtClean="0"/>
                        <a:t> is Educating Essex</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322354">
                <a:tc>
                  <a:txBody>
                    <a:bodyPr/>
                    <a:lstStyle/>
                    <a:p>
                      <a:pPr algn="ctr"/>
                      <a:r>
                        <a:rPr lang="en-GB" sz="1800" dirty="0" smtClean="0"/>
                        <a:t>9</a:t>
                      </a:r>
                      <a:endParaRPr lang="en-GB" sz="1800" dirty="0"/>
                    </a:p>
                  </a:txBody>
                  <a:tcPr anchor="ctr"/>
                </a:tc>
                <a:tc>
                  <a:txBody>
                    <a:bodyPr/>
                    <a:lstStyle/>
                    <a:p>
                      <a:pPr algn="l"/>
                      <a:r>
                        <a:rPr lang="en-GB" sz="1200" dirty="0" smtClean="0"/>
                        <a:t>it is a reality show</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404568">
                <a:tc>
                  <a:txBody>
                    <a:bodyPr/>
                    <a:lstStyle/>
                    <a:p>
                      <a:pPr algn="ctr"/>
                      <a:r>
                        <a:rPr lang="en-GB" sz="1800" dirty="0" smtClean="0"/>
                        <a:t>10</a:t>
                      </a:r>
                      <a:endParaRPr lang="en-GB" sz="1800" dirty="0"/>
                    </a:p>
                  </a:txBody>
                  <a:tcPr anchor="ctr"/>
                </a:tc>
                <a:tc>
                  <a:txBody>
                    <a:bodyPr/>
                    <a:lstStyle/>
                    <a:p>
                      <a:pPr algn="l"/>
                      <a:r>
                        <a:rPr lang="en-GB" sz="1200" dirty="0" smtClean="0"/>
                        <a:t>it takes</a:t>
                      </a:r>
                      <a:r>
                        <a:rPr lang="en-GB" sz="1200" baseline="0" dirty="0" smtClean="0"/>
                        <a:t> place in Essex in England</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404568">
                <a:tc>
                  <a:txBody>
                    <a:bodyPr/>
                    <a:lstStyle/>
                    <a:p>
                      <a:pPr algn="ctr"/>
                      <a:r>
                        <a:rPr lang="en-GB" sz="1800" dirty="0" smtClean="0"/>
                        <a:t>11</a:t>
                      </a:r>
                      <a:endParaRPr lang="en-GB" sz="1800" dirty="0"/>
                    </a:p>
                  </a:txBody>
                  <a:tcPr anchor="ctr"/>
                </a:tc>
                <a:tc>
                  <a:txBody>
                    <a:bodyPr/>
                    <a:lstStyle/>
                    <a:p>
                      <a:pPr algn="l"/>
                      <a:r>
                        <a:rPr lang="en-GB" sz="1200" dirty="0" smtClean="0"/>
                        <a:t>it’s about life in a school</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12</a:t>
                      </a:r>
                      <a:endParaRPr lang="en-GB" sz="1800" dirty="0"/>
                    </a:p>
                  </a:txBody>
                  <a:tcPr anchor="ctr"/>
                </a:tc>
                <a:tc>
                  <a:txBody>
                    <a:bodyPr/>
                    <a:lstStyle/>
                    <a:p>
                      <a:pPr algn="l"/>
                      <a:r>
                        <a:rPr lang="en-GB" sz="1200" dirty="0" smtClean="0"/>
                        <a:t>it’s a programme</a:t>
                      </a:r>
                      <a:r>
                        <a:rPr lang="en-GB" sz="1200" baseline="0" dirty="0" smtClean="0"/>
                        <a:t> for teenagers</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13</a:t>
                      </a:r>
                      <a:endParaRPr lang="en-GB" sz="1800" dirty="0"/>
                    </a:p>
                  </a:txBody>
                  <a:tcPr anchor="ctr"/>
                </a:tc>
                <a:tc>
                  <a:txBody>
                    <a:bodyPr/>
                    <a:lstStyle/>
                    <a:p>
                      <a:pPr algn="l"/>
                      <a:r>
                        <a:rPr lang="en-GB" sz="1200" dirty="0" smtClean="0"/>
                        <a:t>I prefer watching </a:t>
                      </a:r>
                      <a:r>
                        <a:rPr lang="en-GB" sz="1200" dirty="0" err="1" smtClean="0"/>
                        <a:t>tv</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14</a:t>
                      </a:r>
                      <a:endParaRPr lang="en-GB" sz="1800" dirty="0"/>
                    </a:p>
                  </a:txBody>
                  <a:tcPr anchor="ctr"/>
                </a:tc>
                <a:tc>
                  <a:txBody>
                    <a:bodyPr/>
                    <a:lstStyle/>
                    <a:p>
                      <a:pPr algn="l"/>
                      <a:r>
                        <a:rPr lang="en-GB" sz="1200" dirty="0" smtClean="0"/>
                        <a:t>because it</a:t>
                      </a:r>
                      <a:r>
                        <a:rPr lang="en-GB" sz="1200" baseline="0" dirty="0" smtClean="0"/>
                        <a:t> is cheaper than…</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15</a:t>
                      </a:r>
                      <a:endParaRPr lang="en-GB" sz="1800" dirty="0"/>
                    </a:p>
                  </a:txBody>
                  <a:tcPr anchor="ctr"/>
                </a:tc>
                <a:tc>
                  <a:txBody>
                    <a:bodyPr/>
                    <a:lstStyle/>
                    <a:p>
                      <a:pPr algn="l"/>
                      <a:r>
                        <a:rPr lang="en-GB" sz="1200" dirty="0" smtClean="0"/>
                        <a:t>going to the cinema</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bl>
          </a:graphicData>
        </a:graphic>
      </p:graphicFrame>
      <p:sp>
        <p:nvSpPr>
          <p:cNvPr id="7" name="TextBox 6"/>
          <p:cNvSpPr txBox="1"/>
          <p:nvPr/>
        </p:nvSpPr>
        <p:spPr>
          <a:xfrm>
            <a:off x="4788025" y="332656"/>
            <a:ext cx="4032448" cy="369332"/>
          </a:xfrm>
          <a:prstGeom prst="rect">
            <a:avLst/>
          </a:prstGeom>
          <a:noFill/>
        </p:spPr>
        <p:txBody>
          <a:bodyPr wrap="square" rtlCol="0">
            <a:spAutoFit/>
          </a:bodyPr>
          <a:lstStyle/>
          <a:p>
            <a:r>
              <a:rPr lang="en-GB" dirty="0" err="1" smtClean="0"/>
              <a:t>Nombre</a:t>
            </a:r>
            <a:r>
              <a:rPr lang="en-GB" dirty="0" smtClean="0"/>
              <a:t>: _________________________</a:t>
            </a:r>
            <a:endParaRPr lang="en-GB" dirty="0"/>
          </a:p>
        </p:txBody>
      </p:sp>
    </p:spTree>
    <p:extLst>
      <p:ext uri="{BB962C8B-B14F-4D97-AF65-F5344CB8AC3E}">
        <p14:creationId xmlns:p14="http://schemas.microsoft.com/office/powerpoint/2010/main" val="21468114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53591526"/>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r>
                        <a:rPr lang="en-US" sz="2800" b="1" dirty="0" smtClean="0">
                          <a:solidFill>
                            <a:schemeClr val="tx1">
                              <a:lumMod val="85000"/>
                              <a:lumOff val="15000"/>
                            </a:schemeClr>
                          </a:solidFill>
                        </a:rPr>
                        <a:t>Manipulating language</a:t>
                      </a:r>
                      <a:endParaRPr lang="en-US" sz="2800" b="1" dirty="0">
                        <a:solidFill>
                          <a:schemeClr val="tx1">
                            <a:lumMod val="85000"/>
                            <a:lumOff val="15000"/>
                          </a:schemeClr>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8" name="Title 1"/>
          <p:cNvSpPr txBox="1">
            <a:spLocks/>
          </p:cNvSpPr>
          <p:nvPr/>
        </p:nvSpPr>
        <p:spPr bwMode="auto">
          <a:xfrm>
            <a:off x="683568" y="2281238"/>
            <a:ext cx="8058150" cy="1362075"/>
          </a:xfrm>
          <a:prstGeom prst="rect">
            <a:avLst/>
          </a:prstGeom>
          <a:noFill/>
          <a:ln w="38100">
            <a:solidFill>
              <a:schemeClr val="tx1">
                <a:lumMod val="85000"/>
                <a:lumOff val="15000"/>
              </a:schemeClr>
            </a:solidFill>
            <a:miter lim="800000"/>
            <a:headEnd/>
            <a:tailEnd/>
          </a:ln>
        </p:spPr>
        <p:txBody>
          <a:bodyPr anchor="ctr"/>
          <a:lstStyle/>
          <a:p>
            <a:pPr algn="ctr" eaLnBrk="0" fontAlgn="auto" hangingPunct="0">
              <a:spcBef>
                <a:spcPts val="0"/>
              </a:spcBef>
              <a:spcAft>
                <a:spcPts val="0"/>
              </a:spcAft>
              <a:defRPr/>
            </a:pPr>
            <a:r>
              <a:rPr lang="en-GB" sz="4000" b="1" cap="all" dirty="0">
                <a:latin typeface="+mj-lt"/>
                <a:ea typeface="+mj-ea"/>
                <a:cs typeface="+mj-cs"/>
              </a:rPr>
              <a:t>TOOL BOX</a:t>
            </a:r>
            <a:endParaRPr lang="en-US" sz="4000" b="1" cap="all" dirty="0">
              <a:latin typeface="+mj-lt"/>
              <a:ea typeface="+mj-ea"/>
              <a:cs typeface="+mj-cs"/>
            </a:endParaRPr>
          </a:p>
        </p:txBody>
      </p:sp>
      <p:sp>
        <p:nvSpPr>
          <p:cNvPr id="9" name="TextBox 8"/>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5</a:t>
            </a:r>
            <a:endParaRPr lang="en-GB" sz="2400" b="1" dirty="0">
              <a:solidFill>
                <a:schemeClr val="tx1">
                  <a:lumMod val="85000"/>
                  <a:lumOff val="15000"/>
                </a:schemeClr>
              </a:solidFill>
            </a:endParaRPr>
          </a:p>
        </p:txBody>
      </p:sp>
      <p:sp>
        <p:nvSpPr>
          <p:cNvPr id="10" name="Rectangle 9"/>
          <p:cNvSpPr/>
          <p:nvPr/>
        </p:nvSpPr>
        <p:spPr>
          <a:xfrm>
            <a:off x="179512" y="220578"/>
            <a:ext cx="2996333" cy="400110"/>
          </a:xfrm>
          <a:prstGeom prst="rect">
            <a:avLst/>
          </a:prstGeom>
        </p:spPr>
        <p:txBody>
          <a:bodyPr wrap="none">
            <a:spAutoFit/>
          </a:bodyPr>
          <a:lstStyle/>
          <a:p>
            <a:r>
              <a:rPr lang="en-GB" sz="2000" b="1" dirty="0"/>
              <a:t>Comberton Village College</a:t>
            </a:r>
            <a:endParaRPr lang="en-US" sz="2000" b="1" dirty="0"/>
          </a:p>
        </p:txBody>
      </p:sp>
      <p:pic>
        <p:nvPicPr>
          <p:cNvPr id="14" name="Picture 1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8947622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2276872"/>
            <a:ext cx="7467092" cy="108012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4" name="Table 3"/>
          <p:cNvGraphicFramePr>
            <a:graphicFrameLocks noGrp="1"/>
          </p:cNvGraphicFramePr>
          <p:nvPr>
            <p:extLst>
              <p:ext uri="{D42A27DB-BD31-4B8C-83A1-F6EECF244321}">
                <p14:modId xmlns:p14="http://schemas.microsoft.com/office/powerpoint/2010/main" val="1822937395"/>
              </p:ext>
            </p:extLst>
          </p:nvPr>
        </p:nvGraphicFramePr>
        <p:xfrm>
          <a:off x="179512" y="171451"/>
          <a:ext cx="8856984" cy="6434049"/>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err="1" smtClean="0"/>
                        <a:t>Comberton</a:t>
                      </a:r>
                      <a:r>
                        <a:rPr lang="en-GB" sz="2400" b="1" dirty="0" smtClean="0"/>
                        <a:t>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4997539">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400" dirty="0" smtClean="0"/>
                        <a:t>10.15am Developing speaking skills: motivation and success</a:t>
                      </a:r>
                    </a:p>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endParaRPr lang="en-GB" sz="1200" dirty="0" smtClean="0"/>
                    </a:p>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1800" i="1" dirty="0" smtClean="0"/>
                        <a:t>11.30am Morning coffee</a:t>
                      </a:r>
                    </a:p>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endParaRPr lang="en-GB" sz="2400" dirty="0" smtClean="0"/>
                    </a:p>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400" dirty="0" smtClean="0"/>
                        <a:t>11.45am Writing skills: independence and achievement</a:t>
                      </a:r>
                    </a:p>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1200" dirty="0" smtClean="0"/>
                        <a:t>• Manipulating language</a:t>
                      </a:r>
                    </a:p>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1200" dirty="0" smtClean="0"/>
                        <a:t>• Variety and range</a:t>
                      </a:r>
                    </a:p>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1200" dirty="0" smtClean="0"/>
                        <a:t>• Accuracy</a:t>
                      </a:r>
                    </a:p>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endParaRPr lang="en-GB" sz="2000" i="1" dirty="0" smtClean="0"/>
                    </a:p>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000" i="1" dirty="0" smtClean="0"/>
                        <a:t>1.00pm Lunch</a:t>
                      </a:r>
                    </a:p>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endParaRPr lang="en-GB" sz="1600" dirty="0" smtClean="0"/>
                    </a:p>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400" dirty="0" smtClean="0"/>
                        <a:t>2.00pm Listening, reading and vocabulary</a:t>
                      </a:r>
                    </a:p>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400" dirty="0" smtClean="0"/>
                        <a:t> Developing knowledge and skills using authentic   </a:t>
                      </a:r>
                    </a:p>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400" dirty="0" smtClean="0"/>
                        <a:t>  materials</a:t>
                      </a:r>
                    </a:p>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endParaRPr lang="en-GB" sz="1600" dirty="0" smtClean="0"/>
                    </a:p>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1800" i="1" dirty="0" smtClean="0"/>
                        <a:t>3.15pm Working tea-break</a:t>
                      </a:r>
                    </a:p>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1800" i="1" dirty="0" smtClean="0"/>
                        <a:t>3.30pm Evaluation and close</a:t>
                      </a:r>
                      <a:endParaRPr lang="en-US" sz="1800" i="1" dirty="0" smtClean="0"/>
                    </a:p>
                  </a:txBody>
                  <a:tcPr marL="91439" marR="91439" marT="45725" marB="45725">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282474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00375" y="785813"/>
            <a:ext cx="3143250"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Group 89"/>
          <p:cNvGraphicFramePr>
            <a:graphicFrameLocks noGrp="1"/>
          </p:cNvGraphicFramePr>
          <p:nvPr>
            <p:extLst>
              <p:ext uri="{D42A27DB-BD31-4B8C-83A1-F6EECF244321}">
                <p14:modId xmlns:p14="http://schemas.microsoft.com/office/powerpoint/2010/main" val="1627439529"/>
              </p:ext>
            </p:extLst>
          </p:nvPr>
        </p:nvGraphicFramePr>
        <p:xfrm>
          <a:off x="1403648" y="3212976"/>
          <a:ext cx="6768752" cy="3078348"/>
        </p:xfrm>
        <a:graphic>
          <a:graphicData uri="http://schemas.openxmlformats.org/drawingml/2006/table">
            <a:tbl>
              <a:tblPr/>
              <a:tblGrid>
                <a:gridCol w="2433572"/>
                <a:gridCol w="948396"/>
                <a:gridCol w="3386784"/>
              </a:tblGrid>
              <a:tr h="39619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err="1" smtClean="0">
                          <a:ln>
                            <a:noFill/>
                          </a:ln>
                          <a:solidFill>
                            <a:schemeClr val="tx1"/>
                          </a:solidFill>
                          <a:effectLst/>
                          <a:latin typeface="Calibri" pitchFamily="34" charset="0"/>
                        </a:rPr>
                        <a:t>Puedo</a:t>
                      </a:r>
                      <a:r>
                        <a:rPr kumimoji="0" lang="en-GB" sz="2000" b="1" i="0" u="none" strike="noStrike" cap="none" normalizeH="0" baseline="0" dirty="0" smtClean="0">
                          <a:ln>
                            <a:noFill/>
                          </a:ln>
                          <a:solidFill>
                            <a:schemeClr val="tx1"/>
                          </a:solidFill>
                          <a:effectLst/>
                          <a:latin typeface="Calibri" pitchFamily="34" charset="0"/>
                        </a:rPr>
                        <a:t> / se </a:t>
                      </a:r>
                      <a:r>
                        <a:rPr kumimoji="0" lang="en-GB" sz="2000" b="1" i="0" u="none" strike="noStrike" cap="none" normalizeH="0" baseline="0" dirty="0" err="1" smtClean="0">
                          <a:ln>
                            <a:noFill/>
                          </a:ln>
                          <a:solidFill>
                            <a:schemeClr val="tx1"/>
                          </a:solidFill>
                          <a:effectLst/>
                          <a:latin typeface="Calibri" pitchFamily="34" charset="0"/>
                        </a:rPr>
                        <a:t>puede</a:t>
                      </a:r>
                      <a:endParaRPr kumimoji="0" lang="en-GB" sz="2000" b="1" i="0" u="none" strike="noStrike" cap="none" normalizeH="0" baseline="0" dirty="0" smtClean="0">
                        <a:ln>
                          <a:noFill/>
                        </a:ln>
                        <a:solidFill>
                          <a:schemeClr val="tx1"/>
                        </a:solidFill>
                        <a:effectLst/>
                        <a:latin typeface="Calibri" pitchFamily="34" charset="0"/>
                      </a:endParaRPr>
                    </a:p>
                  </a:txBody>
                  <a:tcPr marL="91439" marR="91439" marT="45715" marB="45715" horzOverflow="overflow">
                    <a:lnL>
                      <a:noFill/>
                    </a:lnL>
                    <a:lnR w="12700" cap="flat" cmpd="sng" algn="ctr">
                      <a:solidFill>
                        <a:schemeClr val="tx1"/>
                      </a:solidFill>
                      <a:prstDash val="sysDot"/>
                      <a:round/>
                      <a:headEnd type="none" w="med" len="med"/>
                      <a:tailEnd type="none" w="med" len="med"/>
                    </a:lnR>
                    <a:lnT>
                      <a:noFill/>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1" i="0" u="none" strike="noStrike" cap="none" normalizeH="0" baseline="0" smtClean="0">
                        <a:ln>
                          <a:noFill/>
                        </a:ln>
                        <a:solidFill>
                          <a:schemeClr val="tx1"/>
                        </a:solidFill>
                        <a:effectLst/>
                        <a:latin typeface="Calibri" pitchFamily="34" charset="0"/>
                      </a:endParaRP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a:noFill/>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smtClean="0">
                          <a:ln>
                            <a:noFill/>
                          </a:ln>
                          <a:solidFill>
                            <a:schemeClr val="tx1"/>
                          </a:solidFill>
                          <a:effectLst/>
                          <a:latin typeface="Calibri" pitchFamily="34" charset="0"/>
                        </a:rPr>
                        <a:t>I can /   you/we can...</a:t>
                      </a:r>
                    </a:p>
                  </a:txBody>
                  <a:tcPr marL="91439" marR="91439" marT="45715" marB="45715" horzOverflow="overflow">
                    <a:lnL w="12700" cap="flat" cmpd="sng" algn="ctr">
                      <a:solidFill>
                        <a:schemeClr val="tx1"/>
                      </a:solidFill>
                      <a:prstDash val="sysDot"/>
                      <a:round/>
                      <a:headEnd type="none" w="med" len="med"/>
                      <a:tailEnd type="none" w="med" len="med"/>
                    </a:lnL>
                    <a:lnR>
                      <a:noFill/>
                    </a:lnR>
                    <a:lnT>
                      <a:noFill/>
                    </a:lnT>
                    <a:lnB w="12700" cap="flat" cmpd="sng" algn="ctr">
                      <a:solidFill>
                        <a:schemeClr val="tx1"/>
                      </a:solidFill>
                      <a:prstDash val="sysDot"/>
                      <a:round/>
                      <a:headEnd type="none" w="med" len="med"/>
                      <a:tailEnd type="none" w="med" len="med"/>
                    </a:lnB>
                    <a:lnTlToBr>
                      <a:noFill/>
                    </a:lnTlToBr>
                    <a:lnBlToTr>
                      <a:noFill/>
                    </a:lnBlToTr>
                    <a:noFill/>
                  </a:tcPr>
                </a:tc>
              </a:tr>
              <a:tr h="39619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err="1" smtClean="0">
                          <a:ln>
                            <a:noFill/>
                          </a:ln>
                          <a:solidFill>
                            <a:schemeClr val="tx1"/>
                          </a:solidFill>
                          <a:effectLst/>
                          <a:latin typeface="Calibri" pitchFamily="34" charset="0"/>
                        </a:rPr>
                        <a:t>Quiero</a:t>
                      </a:r>
                      <a:r>
                        <a:rPr kumimoji="0" lang="en-GB" sz="2000" b="1" i="0" u="none" strike="noStrike" cap="none" normalizeH="0" baseline="0" dirty="0" smtClean="0">
                          <a:ln>
                            <a:noFill/>
                          </a:ln>
                          <a:solidFill>
                            <a:schemeClr val="tx1"/>
                          </a:solidFill>
                          <a:effectLst/>
                          <a:latin typeface="Calibri" pitchFamily="34" charset="0"/>
                        </a:rPr>
                        <a:t> </a:t>
                      </a:r>
                      <a:endParaRPr kumimoji="0" lang="en-GB" sz="2000" b="1" i="0" u="none" strike="noStrike" cap="none" normalizeH="0" baseline="0" dirty="0" smtClean="0">
                        <a:ln>
                          <a:noFill/>
                        </a:ln>
                        <a:solidFill>
                          <a:schemeClr val="tx1"/>
                        </a:solidFill>
                        <a:effectLst/>
                        <a:latin typeface="Calibri" pitchFamily="34" charset="0"/>
                      </a:endParaRPr>
                    </a:p>
                  </a:txBody>
                  <a:tcPr marL="91439" marR="91439" marT="45715" marB="45715"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1" i="0" u="none" strike="noStrike" cap="none" normalizeH="0" baseline="0" dirty="0" smtClean="0">
                        <a:ln>
                          <a:noFill/>
                        </a:ln>
                        <a:solidFill>
                          <a:schemeClr val="tx1"/>
                        </a:solidFill>
                        <a:effectLst/>
                        <a:latin typeface="Calibri" pitchFamily="34" charset="0"/>
                      </a:endParaRP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I want to.. </a:t>
                      </a:r>
                    </a:p>
                  </a:txBody>
                  <a:tcPr marL="91439" marR="91439" marT="45715" marB="45715"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9619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err="1" smtClean="0">
                          <a:ln>
                            <a:noFill/>
                          </a:ln>
                          <a:solidFill>
                            <a:schemeClr val="tx1"/>
                          </a:solidFill>
                          <a:effectLst/>
                          <a:latin typeface="Calibri" pitchFamily="34" charset="0"/>
                        </a:rPr>
                        <a:t>Tengo</a:t>
                      </a:r>
                      <a:r>
                        <a:rPr kumimoji="0" lang="en-GB" sz="2000" b="1" i="0" u="none" strike="noStrike" cap="none" normalizeH="0" baseline="0" dirty="0" smtClean="0">
                          <a:ln>
                            <a:noFill/>
                          </a:ln>
                          <a:solidFill>
                            <a:schemeClr val="tx1"/>
                          </a:solidFill>
                          <a:effectLst/>
                          <a:latin typeface="Calibri" pitchFamily="34" charset="0"/>
                        </a:rPr>
                        <a:t> </a:t>
                      </a:r>
                      <a:r>
                        <a:rPr kumimoji="0" lang="en-GB" sz="2000" b="1" i="0" u="none" strike="noStrike" cap="none" normalizeH="0" baseline="0" dirty="0" err="1" smtClean="0">
                          <a:ln>
                            <a:noFill/>
                          </a:ln>
                          <a:solidFill>
                            <a:schemeClr val="tx1"/>
                          </a:solidFill>
                          <a:effectLst/>
                          <a:latin typeface="Calibri" pitchFamily="34" charset="0"/>
                        </a:rPr>
                        <a:t>que</a:t>
                      </a:r>
                      <a:endParaRPr kumimoji="0" lang="en-GB" sz="2000" b="1" i="0" u="none" strike="noStrike" cap="none" normalizeH="0" baseline="0" dirty="0" smtClean="0">
                        <a:ln>
                          <a:noFill/>
                        </a:ln>
                        <a:solidFill>
                          <a:schemeClr val="tx1"/>
                        </a:solidFill>
                        <a:effectLst/>
                        <a:latin typeface="Calibri" pitchFamily="34" charset="0"/>
                      </a:endParaRPr>
                    </a:p>
                  </a:txBody>
                  <a:tcPr marL="91439" marR="91439" marT="45715" marB="45715"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1" i="0" u="none" strike="noStrike" cap="none" normalizeH="0" baseline="0" smtClean="0">
                        <a:ln>
                          <a:noFill/>
                        </a:ln>
                        <a:solidFill>
                          <a:schemeClr val="tx1"/>
                        </a:solidFill>
                        <a:effectLst/>
                        <a:latin typeface="Calibri" pitchFamily="34" charset="0"/>
                      </a:endParaRP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I have to…</a:t>
                      </a:r>
                    </a:p>
                  </a:txBody>
                  <a:tcPr marL="91439" marR="91439" marT="45715" marB="45715"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9619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err="1" smtClean="0">
                          <a:ln>
                            <a:noFill/>
                          </a:ln>
                          <a:solidFill>
                            <a:schemeClr val="tx1"/>
                          </a:solidFill>
                          <a:effectLst/>
                          <a:latin typeface="Calibri" pitchFamily="34" charset="0"/>
                        </a:rPr>
                        <a:t>Voy</a:t>
                      </a:r>
                      <a:r>
                        <a:rPr kumimoji="0" lang="en-GB" sz="2000" b="1" i="0" u="none" strike="noStrike" cap="none" normalizeH="0" baseline="0" dirty="0" smtClean="0">
                          <a:ln>
                            <a:noFill/>
                          </a:ln>
                          <a:solidFill>
                            <a:schemeClr val="tx1"/>
                          </a:solidFill>
                          <a:effectLst/>
                          <a:latin typeface="Calibri" pitchFamily="34" charset="0"/>
                        </a:rPr>
                        <a:t> a </a:t>
                      </a:r>
                      <a:endParaRPr kumimoji="0" lang="en-GB" sz="2000" b="1" i="0" u="none" strike="noStrike" cap="none" normalizeH="0" baseline="0" dirty="0" smtClean="0">
                        <a:ln>
                          <a:noFill/>
                        </a:ln>
                        <a:solidFill>
                          <a:schemeClr val="tx1"/>
                        </a:solidFill>
                        <a:effectLst/>
                        <a:latin typeface="Calibri" pitchFamily="34" charset="0"/>
                      </a:endParaRPr>
                    </a:p>
                  </a:txBody>
                  <a:tcPr marL="91439" marR="91439" marT="45715" marB="45715"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smtClean="0">
                          <a:ln>
                            <a:noFill/>
                          </a:ln>
                          <a:solidFill>
                            <a:schemeClr val="tx1"/>
                          </a:solidFill>
                          <a:effectLst/>
                          <a:latin typeface="Calibri" pitchFamily="34" charset="0"/>
                        </a:rPr>
                        <a:t>+ verb</a:t>
                      </a: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I’m going to/we’re going to…</a:t>
                      </a:r>
                    </a:p>
                  </a:txBody>
                  <a:tcPr marL="91439" marR="91439" marT="45715" marB="45715"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70096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(No) me </a:t>
                      </a:r>
                      <a:r>
                        <a:rPr kumimoji="0" lang="en-GB" sz="2000" b="1" i="0" u="none" strike="noStrike" cap="none" normalizeH="0" baseline="0" dirty="0" err="1" smtClean="0">
                          <a:ln>
                            <a:noFill/>
                          </a:ln>
                          <a:solidFill>
                            <a:schemeClr val="tx1"/>
                          </a:solidFill>
                          <a:effectLst/>
                          <a:latin typeface="Calibri" pitchFamily="34" charset="0"/>
                        </a:rPr>
                        <a:t>gusta</a:t>
                      </a:r>
                      <a:endParaRPr kumimoji="0" lang="en-GB" sz="2000" b="1" i="0" u="none" strike="noStrike" cap="none" normalizeH="0" baseline="0" dirty="0" smtClean="0">
                        <a:ln>
                          <a:noFill/>
                        </a:ln>
                        <a:solidFill>
                          <a:schemeClr val="tx1"/>
                        </a:solidFill>
                        <a:effectLst/>
                        <a:latin typeface="Calibri" pitchFamily="34" charset="0"/>
                      </a:endParaRPr>
                    </a:p>
                  </a:txBody>
                  <a:tcPr marL="91439" marR="91439" marT="45715" marB="45715"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1" i="0" u="none" strike="noStrike" cap="none" normalizeH="0" baseline="0" smtClean="0">
                        <a:ln>
                          <a:noFill/>
                        </a:ln>
                        <a:solidFill>
                          <a:schemeClr val="tx1"/>
                        </a:solidFill>
                        <a:effectLst/>
                        <a:latin typeface="Calibri" pitchFamily="34" charset="0"/>
                      </a:endParaRP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I like to  / I don’t like to..</a:t>
                      </a:r>
                    </a:p>
                  </a:txBody>
                  <a:tcPr marL="91439" marR="91439" marT="45715" marB="45715"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9619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Me </a:t>
                      </a:r>
                      <a:r>
                        <a:rPr kumimoji="0" lang="en-GB" sz="2000" b="1" i="0" u="none" strike="noStrike" cap="none" normalizeH="0" baseline="0" dirty="0" err="1" smtClean="0">
                          <a:ln>
                            <a:noFill/>
                          </a:ln>
                          <a:solidFill>
                            <a:schemeClr val="tx1"/>
                          </a:solidFill>
                          <a:effectLst/>
                          <a:latin typeface="Calibri" pitchFamily="34" charset="0"/>
                        </a:rPr>
                        <a:t>encanta</a:t>
                      </a:r>
                      <a:endParaRPr kumimoji="0" lang="en-GB" sz="2000" b="1" i="0" u="none" strike="noStrike" cap="none" normalizeH="0" baseline="0" dirty="0" smtClean="0">
                        <a:ln>
                          <a:noFill/>
                        </a:ln>
                        <a:solidFill>
                          <a:schemeClr val="tx1"/>
                        </a:solidFill>
                        <a:effectLst/>
                        <a:latin typeface="Calibri" pitchFamily="34" charset="0"/>
                      </a:endParaRPr>
                    </a:p>
                  </a:txBody>
                  <a:tcPr marL="91439" marR="91439" marT="45715" marB="45715"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1" i="0" u="none" strike="noStrike" cap="none" normalizeH="0" baseline="0" smtClean="0">
                        <a:ln>
                          <a:noFill/>
                        </a:ln>
                        <a:solidFill>
                          <a:schemeClr val="tx1"/>
                        </a:solidFill>
                        <a:effectLst/>
                        <a:latin typeface="Calibri" pitchFamily="34" charset="0"/>
                      </a:endParaRP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I love to…</a:t>
                      </a:r>
                    </a:p>
                  </a:txBody>
                  <a:tcPr marL="91439" marR="91439" marT="45715" marB="45715"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9619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000" b="1" i="0" u="none" strike="noStrike" cap="none" normalizeH="0" baseline="0" dirty="0" smtClean="0">
                          <a:ln>
                            <a:noFill/>
                          </a:ln>
                          <a:solidFill>
                            <a:schemeClr val="tx1"/>
                          </a:solidFill>
                          <a:effectLst/>
                          <a:latin typeface="Calibri" pitchFamily="34" charset="0"/>
                          <a:cs typeface="Arial" charset="0"/>
                        </a:rPr>
                        <a:t>Me </a:t>
                      </a:r>
                      <a:r>
                        <a:rPr kumimoji="0" lang="en-US" sz="2000" b="1" i="0" u="none" strike="noStrike" cap="none" normalizeH="0" baseline="0" dirty="0" err="1" smtClean="0">
                          <a:ln>
                            <a:noFill/>
                          </a:ln>
                          <a:solidFill>
                            <a:schemeClr val="tx1"/>
                          </a:solidFill>
                          <a:effectLst/>
                          <a:latin typeface="Calibri" pitchFamily="34" charset="0"/>
                          <a:cs typeface="Arial" charset="0"/>
                        </a:rPr>
                        <a:t>gustaría</a:t>
                      </a:r>
                      <a:endParaRPr kumimoji="0" lang="en-US" sz="2000" b="1" i="0" u="none" strike="noStrike" cap="none" normalizeH="0" baseline="0" dirty="0" smtClean="0">
                        <a:ln>
                          <a:noFill/>
                        </a:ln>
                        <a:solidFill>
                          <a:schemeClr val="tx1"/>
                        </a:solidFill>
                        <a:effectLst/>
                        <a:latin typeface="Calibri" pitchFamily="34" charset="0"/>
                        <a:cs typeface="Arial" charset="0"/>
                      </a:endParaRPr>
                    </a:p>
                  </a:txBody>
                  <a:tcPr marL="91439" marR="91439" marT="45715" marB="45715"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1" i="0" u="none" strike="noStrike" cap="none" normalizeH="0" baseline="0" smtClean="0">
                        <a:ln>
                          <a:noFill/>
                        </a:ln>
                        <a:solidFill>
                          <a:schemeClr val="tx1"/>
                        </a:solidFill>
                        <a:effectLst/>
                        <a:latin typeface="Calibri" pitchFamily="34" charset="0"/>
                      </a:endParaRP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I would like to…</a:t>
                      </a:r>
                    </a:p>
                  </a:txBody>
                  <a:tcPr marL="91439" marR="91439" marT="45715" marB="45715"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a:noFill/>
                    </a:lnB>
                    <a:lnTlToBr>
                      <a:noFill/>
                    </a:lnTlToBr>
                    <a:lnBlToTr>
                      <a:noFill/>
                    </a:lnBlToTr>
                    <a:noFill/>
                  </a:tcPr>
                </a:tc>
              </a:tr>
            </a:tbl>
          </a:graphicData>
        </a:graphic>
      </p:graphicFrame>
      <p:sp>
        <p:nvSpPr>
          <p:cNvPr id="112673" name="TextBox 3"/>
          <p:cNvSpPr txBox="1">
            <a:spLocks noChangeArrowheads="1"/>
          </p:cNvSpPr>
          <p:nvPr/>
        </p:nvSpPr>
        <p:spPr bwMode="auto">
          <a:xfrm>
            <a:off x="500063" y="714375"/>
            <a:ext cx="228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b="1" dirty="0" smtClean="0">
                <a:latin typeface="Calibri" pitchFamily="34" charset="0"/>
              </a:rPr>
              <a:t>Hay / </a:t>
            </a:r>
            <a:r>
              <a:rPr lang="en-GB" sz="2400" b="1" dirty="0" err="1" smtClean="0">
                <a:latin typeface="Calibri" pitchFamily="34" charset="0"/>
              </a:rPr>
              <a:t>Había</a:t>
            </a:r>
            <a:endParaRPr lang="en-US" sz="2400" b="1" dirty="0">
              <a:latin typeface="Calibri" pitchFamily="34" charset="0"/>
            </a:endParaRPr>
          </a:p>
        </p:txBody>
      </p:sp>
      <p:sp>
        <p:nvSpPr>
          <p:cNvPr id="112674" name="TextBox 4"/>
          <p:cNvSpPr txBox="1">
            <a:spLocks noChangeArrowheads="1"/>
          </p:cNvSpPr>
          <p:nvPr/>
        </p:nvSpPr>
        <p:spPr bwMode="auto">
          <a:xfrm>
            <a:off x="500063" y="1143000"/>
            <a:ext cx="228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b="1" dirty="0" err="1" smtClean="0">
                <a:latin typeface="Calibri" pitchFamily="34" charset="0"/>
              </a:rPr>
              <a:t>Es</a:t>
            </a:r>
            <a:r>
              <a:rPr lang="en-GB" sz="2400" b="1" dirty="0" smtClean="0">
                <a:latin typeface="Calibri" pitchFamily="34" charset="0"/>
              </a:rPr>
              <a:t> / Era</a:t>
            </a:r>
            <a:endParaRPr lang="en-US" sz="2400" b="1" dirty="0">
              <a:latin typeface="Calibri" pitchFamily="34" charset="0"/>
            </a:endParaRPr>
          </a:p>
        </p:txBody>
      </p:sp>
      <p:sp>
        <p:nvSpPr>
          <p:cNvPr id="112675" name="TextBox 5"/>
          <p:cNvSpPr txBox="1">
            <a:spLocks noChangeArrowheads="1"/>
          </p:cNvSpPr>
          <p:nvPr/>
        </p:nvSpPr>
        <p:spPr bwMode="auto">
          <a:xfrm>
            <a:off x="6429375" y="642938"/>
            <a:ext cx="228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b="1" dirty="0" smtClean="0">
                <a:latin typeface="Calibri" pitchFamily="34" charset="0"/>
              </a:rPr>
              <a:t>No</a:t>
            </a:r>
            <a:endParaRPr lang="en-US" sz="2400" b="1" dirty="0">
              <a:latin typeface="Calibri" pitchFamily="34" charset="0"/>
            </a:endParaRPr>
          </a:p>
        </p:txBody>
      </p:sp>
    </p:spTree>
    <p:extLst>
      <p:ext uri="{BB962C8B-B14F-4D97-AF65-F5344CB8AC3E}">
        <p14:creationId xmlns:p14="http://schemas.microsoft.com/office/powerpoint/2010/main" val="6546058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MCj031186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4625" y="2474048"/>
            <a:ext cx="2128475" cy="21260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25472" y="1949100"/>
            <a:ext cx="2232248" cy="584775"/>
          </a:xfrm>
          <a:prstGeom prst="rect">
            <a:avLst/>
          </a:prstGeom>
          <a:noFill/>
        </p:spPr>
        <p:txBody>
          <a:bodyPr wrap="square" rtlCol="0">
            <a:spAutoFit/>
          </a:bodyPr>
          <a:lstStyle/>
          <a:p>
            <a:pPr algn="ctr"/>
            <a:r>
              <a:rPr lang="en-GB" sz="3200" b="1" dirty="0" err="1">
                <a:solidFill>
                  <a:srgbClr val="FF0000"/>
                </a:solidFill>
              </a:rPr>
              <a:t>i</a:t>
            </a:r>
            <a:r>
              <a:rPr lang="en-GB" sz="3200" b="1" dirty="0" err="1" smtClean="0">
                <a:solidFill>
                  <a:srgbClr val="FF0000"/>
                </a:solidFill>
              </a:rPr>
              <a:t>r</a:t>
            </a:r>
            <a:r>
              <a:rPr lang="en-GB" sz="3200" b="1" dirty="0" smtClean="0">
                <a:solidFill>
                  <a:srgbClr val="FF0000"/>
                </a:solidFill>
              </a:rPr>
              <a:t> al cine</a:t>
            </a:r>
            <a:endParaRPr lang="en-GB" sz="3200" b="1" dirty="0">
              <a:solidFill>
                <a:srgbClr val="FF0000"/>
              </a:solidFill>
            </a:endParaRPr>
          </a:p>
        </p:txBody>
      </p:sp>
      <p:sp>
        <p:nvSpPr>
          <p:cNvPr id="4" name="Smiley Face 3"/>
          <p:cNvSpPr/>
          <p:nvPr/>
        </p:nvSpPr>
        <p:spPr>
          <a:xfrm>
            <a:off x="3773544" y="504915"/>
            <a:ext cx="936104" cy="864096"/>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125472" y="1516725"/>
            <a:ext cx="2232248" cy="584775"/>
          </a:xfrm>
          <a:prstGeom prst="rect">
            <a:avLst/>
          </a:prstGeom>
          <a:noFill/>
        </p:spPr>
        <p:txBody>
          <a:bodyPr wrap="square" rtlCol="0">
            <a:spAutoFit/>
          </a:bodyPr>
          <a:lstStyle/>
          <a:p>
            <a:pPr algn="ctr"/>
            <a:r>
              <a:rPr lang="en-GB" sz="3200" b="1" dirty="0"/>
              <a:t>m</a:t>
            </a:r>
            <a:r>
              <a:rPr lang="en-GB" sz="3200" b="1" dirty="0" smtClean="0"/>
              <a:t>e </a:t>
            </a:r>
            <a:r>
              <a:rPr lang="en-GB" sz="3200" b="1" dirty="0" err="1" smtClean="0"/>
              <a:t>gusta</a:t>
            </a:r>
            <a:endParaRPr lang="en-GB" sz="3200" b="1" dirty="0"/>
          </a:p>
        </p:txBody>
      </p:sp>
      <p:cxnSp>
        <p:nvCxnSpPr>
          <p:cNvPr id="7" name="Straight Arrow Connector 6"/>
          <p:cNvCxnSpPr/>
          <p:nvPr/>
        </p:nvCxnSpPr>
        <p:spPr>
          <a:xfrm flipV="1">
            <a:off x="5076056" y="1633063"/>
            <a:ext cx="1728192" cy="715817"/>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32240" y="212527"/>
            <a:ext cx="2232248" cy="584775"/>
          </a:xfrm>
          <a:prstGeom prst="rect">
            <a:avLst/>
          </a:prstGeom>
          <a:noFill/>
        </p:spPr>
        <p:txBody>
          <a:bodyPr wrap="square" rtlCol="0">
            <a:spAutoFit/>
          </a:bodyPr>
          <a:lstStyle/>
          <a:p>
            <a:pPr algn="ctr"/>
            <a:r>
              <a:rPr lang="en-GB" sz="3200" b="1" u="sng" dirty="0" err="1" smtClean="0">
                <a:solidFill>
                  <a:srgbClr val="00B050"/>
                </a:solidFill>
              </a:rPr>
              <a:t>presente</a:t>
            </a:r>
            <a:endParaRPr lang="en-GB" sz="3200" b="1" u="sng" dirty="0">
              <a:solidFill>
                <a:srgbClr val="00B050"/>
              </a:solidFill>
            </a:endParaRPr>
          </a:p>
        </p:txBody>
      </p:sp>
      <p:sp>
        <p:nvSpPr>
          <p:cNvPr id="9" name="TextBox 8"/>
          <p:cNvSpPr txBox="1"/>
          <p:nvPr/>
        </p:nvSpPr>
        <p:spPr>
          <a:xfrm>
            <a:off x="6157404" y="4020194"/>
            <a:ext cx="2232248" cy="584775"/>
          </a:xfrm>
          <a:prstGeom prst="rect">
            <a:avLst/>
          </a:prstGeom>
          <a:noFill/>
        </p:spPr>
        <p:txBody>
          <a:bodyPr wrap="square" rtlCol="0">
            <a:spAutoFit/>
          </a:bodyPr>
          <a:lstStyle/>
          <a:p>
            <a:pPr algn="ctr"/>
            <a:r>
              <a:rPr lang="en-GB" sz="3200" b="1" u="sng" dirty="0" err="1" smtClean="0">
                <a:solidFill>
                  <a:srgbClr val="00B050"/>
                </a:solidFill>
              </a:rPr>
              <a:t>pasado</a:t>
            </a:r>
            <a:endParaRPr lang="en-GB" sz="3200" b="1" u="sng" dirty="0">
              <a:solidFill>
                <a:srgbClr val="00B050"/>
              </a:solidFill>
            </a:endParaRPr>
          </a:p>
        </p:txBody>
      </p:sp>
      <p:sp>
        <p:nvSpPr>
          <p:cNvPr id="10" name="TextBox 9"/>
          <p:cNvSpPr txBox="1"/>
          <p:nvPr/>
        </p:nvSpPr>
        <p:spPr>
          <a:xfrm>
            <a:off x="258416" y="4035921"/>
            <a:ext cx="2232248" cy="584775"/>
          </a:xfrm>
          <a:prstGeom prst="rect">
            <a:avLst/>
          </a:prstGeom>
          <a:noFill/>
        </p:spPr>
        <p:txBody>
          <a:bodyPr wrap="square" rtlCol="0">
            <a:spAutoFit/>
          </a:bodyPr>
          <a:lstStyle/>
          <a:p>
            <a:pPr algn="ctr"/>
            <a:r>
              <a:rPr lang="en-GB" sz="3200" b="1" u="sng" dirty="0" err="1" smtClean="0">
                <a:solidFill>
                  <a:srgbClr val="00B050"/>
                </a:solidFill>
              </a:rPr>
              <a:t>futuro</a:t>
            </a:r>
            <a:endParaRPr lang="en-GB" sz="3200" b="1" u="sng" dirty="0">
              <a:solidFill>
                <a:srgbClr val="00B050"/>
              </a:solidFill>
            </a:endParaRPr>
          </a:p>
        </p:txBody>
      </p:sp>
      <p:sp>
        <p:nvSpPr>
          <p:cNvPr id="11" name="TextBox 10"/>
          <p:cNvSpPr txBox="1"/>
          <p:nvPr/>
        </p:nvSpPr>
        <p:spPr>
          <a:xfrm>
            <a:off x="5681248" y="784235"/>
            <a:ext cx="3462752" cy="584775"/>
          </a:xfrm>
          <a:prstGeom prst="rect">
            <a:avLst/>
          </a:prstGeom>
          <a:noFill/>
        </p:spPr>
        <p:txBody>
          <a:bodyPr wrap="square" rtlCol="0">
            <a:spAutoFit/>
          </a:bodyPr>
          <a:lstStyle/>
          <a:p>
            <a:pPr algn="ctr"/>
            <a:r>
              <a:rPr lang="en-GB" sz="3200" b="1" dirty="0" err="1" smtClean="0"/>
              <a:t>Normalmente</a:t>
            </a:r>
            <a:r>
              <a:rPr lang="en-GB" sz="3200" b="1" dirty="0" smtClean="0"/>
              <a:t> ..</a:t>
            </a:r>
            <a:endParaRPr lang="en-GB" sz="3200" b="1" dirty="0"/>
          </a:p>
        </p:txBody>
      </p:sp>
      <p:sp>
        <p:nvSpPr>
          <p:cNvPr id="12" name="TextBox 11"/>
          <p:cNvSpPr txBox="1"/>
          <p:nvPr/>
        </p:nvSpPr>
        <p:spPr>
          <a:xfrm>
            <a:off x="6732240" y="1340676"/>
            <a:ext cx="2232248" cy="584775"/>
          </a:xfrm>
          <a:prstGeom prst="rect">
            <a:avLst/>
          </a:prstGeom>
          <a:noFill/>
        </p:spPr>
        <p:txBody>
          <a:bodyPr wrap="square" rtlCol="0">
            <a:spAutoFit/>
          </a:bodyPr>
          <a:lstStyle/>
          <a:p>
            <a:pPr algn="ctr"/>
            <a:r>
              <a:rPr lang="en-GB" sz="3200" b="1" dirty="0" err="1">
                <a:solidFill>
                  <a:srgbClr val="FF0000"/>
                </a:solidFill>
              </a:rPr>
              <a:t>v</a:t>
            </a:r>
            <a:r>
              <a:rPr lang="en-GB" sz="3200" b="1" dirty="0" err="1" smtClean="0">
                <a:solidFill>
                  <a:srgbClr val="FF0000"/>
                </a:solidFill>
              </a:rPr>
              <a:t>oy</a:t>
            </a:r>
            <a:r>
              <a:rPr lang="en-GB" sz="3200" b="1" dirty="0" smtClean="0"/>
              <a:t> al cine</a:t>
            </a:r>
            <a:endParaRPr lang="en-GB" sz="3200" b="1" dirty="0"/>
          </a:p>
        </p:txBody>
      </p:sp>
      <p:sp>
        <p:nvSpPr>
          <p:cNvPr id="13" name="TextBox 12"/>
          <p:cNvSpPr txBox="1"/>
          <p:nvPr/>
        </p:nvSpPr>
        <p:spPr>
          <a:xfrm>
            <a:off x="5357720" y="4600056"/>
            <a:ext cx="3462752" cy="1077218"/>
          </a:xfrm>
          <a:prstGeom prst="rect">
            <a:avLst/>
          </a:prstGeom>
          <a:noFill/>
        </p:spPr>
        <p:txBody>
          <a:bodyPr wrap="square" rtlCol="0">
            <a:spAutoFit/>
          </a:bodyPr>
          <a:lstStyle/>
          <a:p>
            <a:pPr algn="ctr"/>
            <a:r>
              <a:rPr lang="en-GB" sz="3200" b="1" dirty="0" smtClean="0"/>
              <a:t>El fin de </a:t>
            </a:r>
            <a:r>
              <a:rPr lang="en-GB" sz="3200" b="1" dirty="0" err="1" smtClean="0"/>
              <a:t>semana</a:t>
            </a:r>
            <a:r>
              <a:rPr lang="en-GB" sz="3200" b="1" dirty="0" smtClean="0"/>
              <a:t> </a:t>
            </a:r>
            <a:r>
              <a:rPr lang="en-GB" sz="3200" b="1" dirty="0" err="1" smtClean="0"/>
              <a:t>pasado</a:t>
            </a:r>
            <a:r>
              <a:rPr lang="en-GB" sz="3200" b="1" dirty="0" smtClean="0"/>
              <a:t>..</a:t>
            </a:r>
            <a:endParaRPr lang="en-GB" sz="3200" b="1" dirty="0"/>
          </a:p>
        </p:txBody>
      </p:sp>
      <p:sp>
        <p:nvSpPr>
          <p:cNvPr id="14" name="TextBox 13"/>
          <p:cNvSpPr txBox="1"/>
          <p:nvPr/>
        </p:nvSpPr>
        <p:spPr>
          <a:xfrm>
            <a:off x="6114370" y="5877272"/>
            <a:ext cx="2232248" cy="584775"/>
          </a:xfrm>
          <a:prstGeom prst="rect">
            <a:avLst/>
          </a:prstGeom>
          <a:noFill/>
        </p:spPr>
        <p:txBody>
          <a:bodyPr wrap="square" rtlCol="0">
            <a:spAutoFit/>
          </a:bodyPr>
          <a:lstStyle/>
          <a:p>
            <a:pPr algn="ctr"/>
            <a:r>
              <a:rPr lang="en-GB" sz="3200" b="1" dirty="0" err="1" smtClean="0">
                <a:solidFill>
                  <a:srgbClr val="FF0000"/>
                </a:solidFill>
              </a:rPr>
              <a:t>fui</a:t>
            </a:r>
            <a:r>
              <a:rPr lang="en-GB" sz="3200" b="1" dirty="0" smtClean="0"/>
              <a:t> al cine</a:t>
            </a:r>
            <a:endParaRPr lang="en-GB" sz="3200" b="1" dirty="0"/>
          </a:p>
        </p:txBody>
      </p:sp>
      <p:sp>
        <p:nvSpPr>
          <p:cNvPr id="15" name="TextBox 14"/>
          <p:cNvSpPr txBox="1"/>
          <p:nvPr/>
        </p:nvSpPr>
        <p:spPr>
          <a:xfrm>
            <a:off x="258416" y="4600056"/>
            <a:ext cx="3462752" cy="1077218"/>
          </a:xfrm>
          <a:prstGeom prst="rect">
            <a:avLst/>
          </a:prstGeom>
          <a:noFill/>
        </p:spPr>
        <p:txBody>
          <a:bodyPr wrap="square" rtlCol="0">
            <a:spAutoFit/>
          </a:bodyPr>
          <a:lstStyle/>
          <a:p>
            <a:pPr algn="ctr"/>
            <a:r>
              <a:rPr lang="en-GB" sz="3200" b="1" dirty="0" smtClean="0"/>
              <a:t>El </a:t>
            </a:r>
            <a:r>
              <a:rPr lang="en-GB" sz="3200" b="1" dirty="0" err="1" smtClean="0"/>
              <a:t>próximo</a:t>
            </a:r>
            <a:r>
              <a:rPr lang="en-GB" sz="3200" b="1" dirty="0" smtClean="0"/>
              <a:t> fin de </a:t>
            </a:r>
            <a:r>
              <a:rPr lang="en-GB" sz="3200" b="1" dirty="0" err="1" smtClean="0"/>
              <a:t>semana</a:t>
            </a:r>
            <a:r>
              <a:rPr lang="en-GB" sz="3200" b="1" dirty="0" smtClean="0"/>
              <a:t>..</a:t>
            </a:r>
            <a:endParaRPr lang="en-GB" sz="3200" b="1" dirty="0"/>
          </a:p>
        </p:txBody>
      </p:sp>
      <p:sp>
        <p:nvSpPr>
          <p:cNvPr id="16" name="TextBox 15"/>
          <p:cNvSpPr txBox="1"/>
          <p:nvPr/>
        </p:nvSpPr>
        <p:spPr>
          <a:xfrm>
            <a:off x="258416" y="5677274"/>
            <a:ext cx="3233992" cy="584775"/>
          </a:xfrm>
          <a:prstGeom prst="rect">
            <a:avLst/>
          </a:prstGeom>
          <a:noFill/>
        </p:spPr>
        <p:txBody>
          <a:bodyPr wrap="square" rtlCol="0">
            <a:spAutoFit/>
          </a:bodyPr>
          <a:lstStyle/>
          <a:p>
            <a:pPr algn="ctr"/>
            <a:r>
              <a:rPr lang="en-GB" sz="3200" b="1" dirty="0" err="1">
                <a:solidFill>
                  <a:srgbClr val="FF0000"/>
                </a:solidFill>
              </a:rPr>
              <a:t>v</a:t>
            </a:r>
            <a:r>
              <a:rPr lang="en-GB" sz="3200" b="1" dirty="0" err="1" smtClean="0">
                <a:solidFill>
                  <a:srgbClr val="FF0000"/>
                </a:solidFill>
              </a:rPr>
              <a:t>oy</a:t>
            </a:r>
            <a:r>
              <a:rPr lang="en-GB" sz="3200" b="1" dirty="0" smtClean="0">
                <a:solidFill>
                  <a:srgbClr val="FF0000"/>
                </a:solidFill>
              </a:rPr>
              <a:t> a </a:t>
            </a:r>
            <a:r>
              <a:rPr lang="en-GB" sz="3200" b="1" dirty="0" err="1" smtClean="0">
                <a:solidFill>
                  <a:srgbClr val="FF0000"/>
                </a:solidFill>
              </a:rPr>
              <a:t>ir</a:t>
            </a:r>
            <a:r>
              <a:rPr lang="en-GB" sz="3200" b="1" dirty="0" smtClean="0"/>
              <a:t> al cine</a:t>
            </a:r>
            <a:endParaRPr lang="en-GB" sz="3200" b="1" dirty="0"/>
          </a:p>
        </p:txBody>
      </p:sp>
      <p:graphicFrame>
        <p:nvGraphicFramePr>
          <p:cNvPr id="17" name="Table 16"/>
          <p:cNvGraphicFramePr>
            <a:graphicFrameLocks noGrp="1"/>
          </p:cNvGraphicFramePr>
          <p:nvPr>
            <p:extLst>
              <p:ext uri="{D42A27DB-BD31-4B8C-83A1-F6EECF244321}">
                <p14:modId xmlns:p14="http://schemas.microsoft.com/office/powerpoint/2010/main" val="1854061949"/>
              </p:ext>
            </p:extLst>
          </p:nvPr>
        </p:nvGraphicFramePr>
        <p:xfrm>
          <a:off x="258416" y="149703"/>
          <a:ext cx="2867056" cy="2042160"/>
        </p:xfrm>
        <a:graphic>
          <a:graphicData uri="http://schemas.openxmlformats.org/drawingml/2006/table">
            <a:tbl>
              <a:tblPr firstRow="1" bandRow="1">
                <a:tableStyleId>{5940675A-B579-460E-94D1-54222C63F5DA}</a:tableStyleId>
              </a:tblPr>
              <a:tblGrid>
                <a:gridCol w="2867056"/>
              </a:tblGrid>
              <a:tr h="370840">
                <a:tc>
                  <a:txBody>
                    <a:bodyPr/>
                    <a:lstStyle/>
                    <a:p>
                      <a:r>
                        <a:rPr lang="en-GB" sz="2400" b="1" dirty="0" smtClean="0"/>
                        <a:t>To go to the cinema</a:t>
                      </a:r>
                      <a:endParaRPr lang="en-GB" sz="2400" b="1" dirty="0"/>
                    </a:p>
                  </a:txBody>
                  <a:tcPr/>
                </a:tc>
              </a:tr>
              <a:tr h="370840">
                <a:tc>
                  <a:txBody>
                    <a:bodyPr/>
                    <a:lstStyle/>
                    <a:p>
                      <a:r>
                        <a:rPr lang="en-GB" sz="2000" dirty="0" smtClean="0"/>
                        <a:t>I like to go/going</a:t>
                      </a:r>
                      <a:r>
                        <a:rPr lang="en-GB" sz="2000" baseline="0" dirty="0" smtClean="0"/>
                        <a:t> …</a:t>
                      </a:r>
                      <a:endParaRPr lang="en-GB" sz="2000" dirty="0"/>
                    </a:p>
                  </a:txBody>
                  <a:tcPr/>
                </a:tc>
              </a:tr>
              <a:tr h="370840">
                <a:tc>
                  <a:txBody>
                    <a:bodyPr/>
                    <a:lstStyle/>
                    <a:p>
                      <a:r>
                        <a:rPr lang="en-GB" sz="2000" dirty="0" smtClean="0"/>
                        <a:t>I</a:t>
                      </a:r>
                      <a:r>
                        <a:rPr lang="en-GB" sz="2000" baseline="0" dirty="0" smtClean="0"/>
                        <a:t> usually go…</a:t>
                      </a:r>
                      <a:endParaRPr lang="en-GB" sz="2000" dirty="0"/>
                    </a:p>
                  </a:txBody>
                  <a:tcPr/>
                </a:tc>
              </a:tr>
              <a:tr h="370840">
                <a:tc>
                  <a:txBody>
                    <a:bodyPr/>
                    <a:lstStyle/>
                    <a:p>
                      <a:r>
                        <a:rPr lang="en-GB" sz="2000" dirty="0" smtClean="0"/>
                        <a:t>I went...</a:t>
                      </a:r>
                      <a:endParaRPr lang="en-GB" sz="2000" dirty="0"/>
                    </a:p>
                  </a:txBody>
                  <a:tcPr/>
                </a:tc>
              </a:tr>
              <a:tr h="370840">
                <a:tc>
                  <a:txBody>
                    <a:bodyPr/>
                    <a:lstStyle/>
                    <a:p>
                      <a:r>
                        <a:rPr lang="en-GB" sz="2000" dirty="0" smtClean="0"/>
                        <a:t>I’m going to go…</a:t>
                      </a:r>
                      <a:endParaRPr lang="en-GB" sz="2000" dirty="0"/>
                    </a:p>
                  </a:txBody>
                  <a:tcPr/>
                </a:tc>
              </a:tr>
            </a:tbl>
          </a:graphicData>
        </a:graphic>
      </p:graphicFrame>
      <p:cxnSp>
        <p:nvCxnSpPr>
          <p:cNvPr id="18" name="Straight Arrow Connector 17"/>
          <p:cNvCxnSpPr/>
          <p:nvPr/>
        </p:nvCxnSpPr>
        <p:spPr>
          <a:xfrm>
            <a:off x="4485146" y="4976383"/>
            <a:ext cx="1815046" cy="1193276"/>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843808" y="5041208"/>
            <a:ext cx="1328956" cy="764056"/>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0362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2" grpId="0"/>
      <p:bldP spid="14"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29123852"/>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r>
                        <a:rPr lang="en-US" sz="2800" b="1" dirty="0" smtClean="0">
                          <a:solidFill>
                            <a:schemeClr val="tx1">
                              <a:lumMod val="85000"/>
                              <a:lumOff val="15000"/>
                            </a:schemeClr>
                          </a:solidFill>
                        </a:rPr>
                        <a:t>Manipulating language</a:t>
                      </a:r>
                      <a:endParaRPr lang="en-US" sz="2800" b="1" dirty="0">
                        <a:solidFill>
                          <a:schemeClr val="tx1">
                            <a:lumMod val="85000"/>
                            <a:lumOff val="15000"/>
                          </a:schemeClr>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2" name="Rectangle 1"/>
          <p:cNvSpPr/>
          <p:nvPr/>
        </p:nvSpPr>
        <p:spPr>
          <a:xfrm>
            <a:off x="179512" y="220578"/>
            <a:ext cx="2996333" cy="400110"/>
          </a:xfrm>
          <a:prstGeom prst="rect">
            <a:avLst/>
          </a:prstGeom>
        </p:spPr>
        <p:txBody>
          <a:bodyPr wrap="none">
            <a:spAutoFit/>
          </a:bodyPr>
          <a:lstStyle/>
          <a:p>
            <a:r>
              <a:rPr lang="en-GB" sz="2000" b="1" dirty="0"/>
              <a:t>Comberton Village College</a:t>
            </a:r>
            <a:endParaRPr lang="en-US" sz="2000" b="1" dirty="0"/>
          </a:p>
        </p:txBody>
      </p:sp>
      <p:sp>
        <p:nvSpPr>
          <p:cNvPr id="9" name="TextBox 8"/>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a:t>
            </a:r>
            <a:r>
              <a:rPr lang="en-GB" sz="2400" b="1" dirty="0">
                <a:solidFill>
                  <a:schemeClr val="tx1">
                    <a:lumMod val="85000"/>
                    <a:lumOff val="15000"/>
                  </a:schemeClr>
                </a:solidFill>
              </a:rPr>
              <a:t>6</a:t>
            </a:r>
          </a:p>
        </p:txBody>
      </p:sp>
      <p:sp>
        <p:nvSpPr>
          <p:cNvPr id="10" name="Title 1"/>
          <p:cNvSpPr txBox="1">
            <a:spLocks/>
          </p:cNvSpPr>
          <p:nvPr/>
        </p:nvSpPr>
        <p:spPr>
          <a:xfrm>
            <a:off x="642938" y="2571750"/>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HARVESTING/CREATIVE TRANSFER</a:t>
            </a:r>
            <a:endParaRPr lang="en-US" dirty="0"/>
          </a:p>
        </p:txBody>
      </p:sp>
      <p:pic>
        <p:nvPicPr>
          <p:cNvPr id="11" name="Picture 9" descr="cid005701c7c4e344506c10lt7.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180395"/>
            <a:ext cx="1372843" cy="152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20548103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4"/>
          <p:cNvSpPr>
            <a:spLocks noChangeArrowheads="1"/>
          </p:cNvSpPr>
          <p:nvPr/>
        </p:nvSpPr>
        <p:spPr bwMode="auto">
          <a:xfrm>
            <a:off x="2987675" y="2276475"/>
            <a:ext cx="2881313" cy="2160588"/>
          </a:xfrm>
          <a:prstGeom prst="ellipse">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fr-FR">
              <a:latin typeface="Calibri" pitchFamily="34" charset="0"/>
            </a:endParaRPr>
          </a:p>
        </p:txBody>
      </p:sp>
      <p:sp>
        <p:nvSpPr>
          <p:cNvPr id="2052" name="Line 9"/>
          <p:cNvSpPr>
            <a:spLocks noChangeShapeType="1"/>
          </p:cNvSpPr>
          <p:nvPr/>
        </p:nvSpPr>
        <p:spPr bwMode="auto">
          <a:xfrm flipV="1">
            <a:off x="5220072" y="1643063"/>
            <a:ext cx="989373" cy="7921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053" name="Text Box 46"/>
          <p:cNvSpPr txBox="1">
            <a:spLocks noChangeArrowheads="1"/>
          </p:cNvSpPr>
          <p:nvPr/>
        </p:nvSpPr>
        <p:spPr bwMode="auto">
          <a:xfrm>
            <a:off x="4716016" y="608711"/>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dirty="0" err="1">
                <a:latin typeface="Calibri" pitchFamily="34" charset="0"/>
              </a:rPr>
              <a:t>V</a:t>
            </a:r>
            <a:r>
              <a:rPr lang="en-GB" sz="2000" b="1" dirty="0" err="1" smtClean="0">
                <a:latin typeface="Calibri" pitchFamily="34" charset="0"/>
              </a:rPr>
              <a:t>oy</a:t>
            </a:r>
            <a:r>
              <a:rPr lang="en-GB" sz="2000" b="1" dirty="0" smtClean="0">
                <a:latin typeface="Calibri" pitchFamily="34" charset="0"/>
              </a:rPr>
              <a:t> a menudo (al cine)</a:t>
            </a:r>
            <a:endParaRPr lang="en-GB" sz="2000" b="1" dirty="0">
              <a:latin typeface="Calibri" pitchFamily="34" charset="0"/>
            </a:endParaRPr>
          </a:p>
        </p:txBody>
      </p:sp>
      <p:sp>
        <p:nvSpPr>
          <p:cNvPr id="2054" name="Text Box 47"/>
          <p:cNvSpPr txBox="1">
            <a:spLocks noChangeArrowheads="1"/>
          </p:cNvSpPr>
          <p:nvPr/>
        </p:nvSpPr>
        <p:spPr bwMode="auto">
          <a:xfrm>
            <a:off x="6209445" y="1052736"/>
            <a:ext cx="29345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dirty="0" err="1" smtClean="0">
                <a:latin typeface="Calibri" pitchFamily="34" charset="0"/>
              </a:rPr>
              <a:t>Prefiero</a:t>
            </a:r>
            <a:r>
              <a:rPr lang="en-GB" sz="2000" b="1" dirty="0" smtClean="0">
                <a:latin typeface="Calibri" pitchFamily="34" charset="0"/>
              </a:rPr>
              <a:t> (el cine </a:t>
            </a:r>
            <a:r>
              <a:rPr lang="en-GB" sz="2000" b="1" dirty="0" err="1" smtClean="0">
                <a:latin typeface="Calibri" pitchFamily="34" charset="0"/>
              </a:rPr>
              <a:t>porque</a:t>
            </a:r>
            <a:r>
              <a:rPr lang="en-GB" sz="2000" b="1" dirty="0" smtClean="0">
                <a:latin typeface="Calibri" pitchFamily="34" charset="0"/>
              </a:rPr>
              <a:t>…)</a:t>
            </a:r>
            <a:endParaRPr lang="en-GB" sz="2000" b="1" dirty="0">
              <a:latin typeface="Calibri" pitchFamily="34" charset="0"/>
            </a:endParaRPr>
          </a:p>
        </p:txBody>
      </p:sp>
      <p:sp>
        <p:nvSpPr>
          <p:cNvPr id="2055" name="Text Box 47"/>
          <p:cNvSpPr txBox="1">
            <a:spLocks noChangeArrowheads="1"/>
          </p:cNvSpPr>
          <p:nvPr/>
        </p:nvSpPr>
        <p:spPr bwMode="auto">
          <a:xfrm>
            <a:off x="6180137" y="1496978"/>
            <a:ext cx="28924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smtClean="0">
                <a:latin typeface="Calibri" pitchFamily="34" charset="0"/>
              </a:rPr>
              <a:t>Me </a:t>
            </a:r>
            <a:r>
              <a:rPr lang="en-GB" sz="2000" b="1" dirty="0" err="1" smtClean="0">
                <a:latin typeface="Calibri" pitchFamily="34" charset="0"/>
              </a:rPr>
              <a:t>gusta</a:t>
            </a:r>
            <a:r>
              <a:rPr lang="en-GB" sz="2000" b="1" dirty="0" smtClean="0">
                <a:latin typeface="Calibri" pitchFamily="34" charset="0"/>
              </a:rPr>
              <a:t>(n) (</a:t>
            </a:r>
            <a:r>
              <a:rPr lang="en-GB" sz="2000" b="1" dirty="0" err="1" smtClean="0">
                <a:latin typeface="Calibri" pitchFamily="34" charset="0"/>
              </a:rPr>
              <a:t>las</a:t>
            </a:r>
            <a:r>
              <a:rPr lang="en-GB" sz="2000" b="1" dirty="0" smtClean="0">
                <a:latin typeface="Calibri" pitchFamily="34" charset="0"/>
              </a:rPr>
              <a:t> </a:t>
            </a:r>
            <a:r>
              <a:rPr lang="en-GB" sz="2000" b="1" dirty="0" err="1" smtClean="0">
                <a:latin typeface="Calibri" pitchFamily="34" charset="0"/>
              </a:rPr>
              <a:t>películas</a:t>
            </a:r>
            <a:r>
              <a:rPr lang="en-GB" sz="2000" b="1" dirty="0" smtClean="0">
                <a:latin typeface="Calibri" pitchFamily="34" charset="0"/>
              </a:rPr>
              <a:t> de </a:t>
            </a:r>
            <a:r>
              <a:rPr lang="en-GB" sz="2000" b="1" dirty="0" err="1" smtClean="0">
                <a:latin typeface="Calibri" pitchFamily="34" charset="0"/>
              </a:rPr>
              <a:t>acción</a:t>
            </a:r>
            <a:r>
              <a:rPr lang="en-GB" sz="2000" b="1" dirty="0" smtClean="0">
                <a:latin typeface="Calibri" pitchFamily="34" charset="0"/>
              </a:rPr>
              <a:t>)</a:t>
            </a:r>
            <a:endParaRPr lang="en-GB" sz="2000" b="1" dirty="0">
              <a:latin typeface="Calibri" pitchFamily="34" charset="0"/>
            </a:endParaRPr>
          </a:p>
        </p:txBody>
      </p:sp>
      <p:sp>
        <p:nvSpPr>
          <p:cNvPr id="2056" name="Line 9"/>
          <p:cNvSpPr>
            <a:spLocks noChangeShapeType="1"/>
          </p:cNvSpPr>
          <p:nvPr/>
        </p:nvSpPr>
        <p:spPr bwMode="auto">
          <a:xfrm>
            <a:off x="5658733" y="3927835"/>
            <a:ext cx="1271275" cy="36909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066" name="Text Box 46"/>
          <p:cNvSpPr txBox="1">
            <a:spLocks noChangeArrowheads="1"/>
          </p:cNvSpPr>
          <p:nvPr/>
        </p:nvSpPr>
        <p:spPr bwMode="auto">
          <a:xfrm>
            <a:off x="5220072" y="71438"/>
            <a:ext cx="3852491" cy="461962"/>
          </a:xfrm>
          <a:prstGeom prst="rect">
            <a:avLst/>
          </a:prstGeom>
          <a:solidFill>
            <a:srgbClr val="FFFF00"/>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dirty="0" err="1" smtClean="0">
                <a:latin typeface="Calibri" pitchFamily="34" charset="0"/>
              </a:rPr>
              <a:t>Opiniones</a:t>
            </a:r>
            <a:r>
              <a:rPr lang="en-GB" sz="2400" b="1" dirty="0" smtClean="0">
                <a:latin typeface="Calibri" pitchFamily="34" charset="0"/>
              </a:rPr>
              <a:t> y </a:t>
            </a:r>
            <a:r>
              <a:rPr lang="en-GB" sz="2400" b="1" dirty="0" err="1" smtClean="0">
                <a:latin typeface="Calibri" pitchFamily="34" charset="0"/>
              </a:rPr>
              <a:t>preferencias</a:t>
            </a:r>
            <a:endParaRPr lang="en-GB" sz="2400" b="1" dirty="0">
              <a:latin typeface="Calibri" pitchFamily="34" charset="0"/>
            </a:endParaRPr>
          </a:p>
        </p:txBody>
      </p:sp>
      <p:sp>
        <p:nvSpPr>
          <p:cNvPr id="2071" name="Line 9"/>
          <p:cNvSpPr>
            <a:spLocks noChangeShapeType="1"/>
          </p:cNvSpPr>
          <p:nvPr/>
        </p:nvSpPr>
        <p:spPr bwMode="auto">
          <a:xfrm flipH="1">
            <a:off x="1835695" y="3645024"/>
            <a:ext cx="1214437" cy="22259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076" name="Text Box 46"/>
          <p:cNvSpPr txBox="1">
            <a:spLocks noChangeArrowheads="1"/>
          </p:cNvSpPr>
          <p:nvPr/>
        </p:nvSpPr>
        <p:spPr bwMode="auto">
          <a:xfrm>
            <a:off x="395536" y="3975101"/>
            <a:ext cx="2592139" cy="461962"/>
          </a:xfrm>
          <a:prstGeom prst="rect">
            <a:avLst/>
          </a:prstGeom>
          <a:solidFill>
            <a:srgbClr val="FFFF00"/>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dirty="0">
                <a:latin typeface="Calibri" pitchFamily="34" charset="0"/>
              </a:rPr>
              <a:t>En el </a:t>
            </a:r>
            <a:r>
              <a:rPr lang="en-GB" sz="2400" b="1" dirty="0" err="1" smtClean="0">
                <a:latin typeface="Calibri" pitchFamily="34" charset="0"/>
              </a:rPr>
              <a:t>futuro</a:t>
            </a:r>
            <a:r>
              <a:rPr lang="en-GB" sz="2400" b="1" dirty="0" smtClean="0">
                <a:latin typeface="Calibri" pitchFamily="34" charset="0"/>
              </a:rPr>
              <a:t>…</a:t>
            </a:r>
            <a:endParaRPr lang="en-GB" sz="2400" b="1" dirty="0">
              <a:latin typeface="Calibri" pitchFamily="34" charset="0"/>
            </a:endParaRPr>
          </a:p>
        </p:txBody>
      </p:sp>
      <p:sp>
        <p:nvSpPr>
          <p:cNvPr id="29" name="Text Box 47"/>
          <p:cNvSpPr txBox="1">
            <a:spLocks noChangeArrowheads="1"/>
          </p:cNvSpPr>
          <p:nvPr/>
        </p:nvSpPr>
        <p:spPr bwMode="auto">
          <a:xfrm>
            <a:off x="6156176" y="2217058"/>
            <a:ext cx="28924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smtClean="0">
                <a:latin typeface="Calibri" pitchFamily="34" charset="0"/>
              </a:rPr>
              <a:t>No me </a:t>
            </a:r>
            <a:r>
              <a:rPr lang="en-GB" sz="2000" b="1" dirty="0" err="1" smtClean="0">
                <a:latin typeface="Calibri" pitchFamily="34" charset="0"/>
              </a:rPr>
              <a:t>gusta</a:t>
            </a:r>
            <a:r>
              <a:rPr lang="en-GB" sz="2000" b="1" dirty="0" smtClean="0">
                <a:latin typeface="Calibri" pitchFamily="34" charset="0"/>
              </a:rPr>
              <a:t>(n) (</a:t>
            </a:r>
            <a:r>
              <a:rPr lang="en-GB" sz="2000" b="1" dirty="0" err="1" smtClean="0">
                <a:latin typeface="Calibri" pitchFamily="34" charset="0"/>
              </a:rPr>
              <a:t>las</a:t>
            </a:r>
            <a:r>
              <a:rPr lang="en-GB" sz="2000" b="1" dirty="0" smtClean="0">
                <a:latin typeface="Calibri" pitchFamily="34" charset="0"/>
              </a:rPr>
              <a:t> </a:t>
            </a:r>
            <a:r>
              <a:rPr lang="en-GB" sz="2000" b="1" dirty="0" err="1" smtClean="0">
                <a:latin typeface="Calibri" pitchFamily="34" charset="0"/>
              </a:rPr>
              <a:t>películas</a:t>
            </a:r>
            <a:r>
              <a:rPr lang="en-GB" sz="2000" b="1" dirty="0" smtClean="0">
                <a:latin typeface="Calibri" pitchFamily="34" charset="0"/>
              </a:rPr>
              <a:t> de terror)</a:t>
            </a:r>
            <a:endParaRPr lang="en-GB" sz="2000" b="1" dirty="0">
              <a:latin typeface="Calibri" pitchFamily="34" charset="0"/>
            </a:endParaRPr>
          </a:p>
        </p:txBody>
      </p:sp>
      <p:sp>
        <p:nvSpPr>
          <p:cNvPr id="30" name="Text Box 47"/>
          <p:cNvSpPr txBox="1">
            <a:spLocks noChangeArrowheads="1"/>
          </p:cNvSpPr>
          <p:nvPr/>
        </p:nvSpPr>
        <p:spPr bwMode="auto">
          <a:xfrm>
            <a:off x="6156176" y="2937138"/>
            <a:ext cx="28924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smtClean="0">
                <a:latin typeface="Calibri" pitchFamily="34" charset="0"/>
              </a:rPr>
              <a:t>A mi </a:t>
            </a:r>
            <a:r>
              <a:rPr lang="en-GB" sz="2000" b="1" dirty="0" err="1" smtClean="0">
                <a:latin typeface="Calibri" pitchFamily="34" charset="0"/>
              </a:rPr>
              <a:t>madre</a:t>
            </a:r>
            <a:r>
              <a:rPr lang="en-GB" sz="2000" b="1" dirty="0" smtClean="0">
                <a:latin typeface="Calibri" pitchFamily="34" charset="0"/>
              </a:rPr>
              <a:t> le </a:t>
            </a:r>
            <a:r>
              <a:rPr lang="en-GB" sz="2000" b="1" dirty="0" err="1" smtClean="0">
                <a:latin typeface="Calibri" pitchFamily="34" charset="0"/>
              </a:rPr>
              <a:t>encanta</a:t>
            </a:r>
            <a:r>
              <a:rPr lang="en-GB" sz="2000" b="1" dirty="0" smtClean="0">
                <a:latin typeface="Calibri" pitchFamily="34" charset="0"/>
              </a:rPr>
              <a:t>(n) (</a:t>
            </a:r>
            <a:r>
              <a:rPr lang="en-GB" sz="2000" b="1" dirty="0" err="1" smtClean="0">
                <a:latin typeface="Calibri" pitchFamily="34" charset="0"/>
              </a:rPr>
              <a:t>las</a:t>
            </a:r>
            <a:r>
              <a:rPr lang="en-GB" sz="2000" b="1" dirty="0" smtClean="0">
                <a:latin typeface="Calibri" pitchFamily="34" charset="0"/>
              </a:rPr>
              <a:t> </a:t>
            </a:r>
            <a:r>
              <a:rPr lang="en-GB" sz="2000" b="1" dirty="0" err="1" smtClean="0">
                <a:latin typeface="Calibri" pitchFamily="34" charset="0"/>
              </a:rPr>
              <a:t>películas</a:t>
            </a:r>
            <a:r>
              <a:rPr lang="en-GB" sz="2000" b="1" dirty="0" smtClean="0">
                <a:latin typeface="Calibri" pitchFamily="34" charset="0"/>
              </a:rPr>
              <a:t> </a:t>
            </a:r>
            <a:r>
              <a:rPr lang="en-GB" sz="2000" b="1" dirty="0" err="1" smtClean="0">
                <a:latin typeface="Calibri" pitchFamily="34" charset="0"/>
              </a:rPr>
              <a:t>románticas</a:t>
            </a:r>
            <a:r>
              <a:rPr lang="en-GB" sz="2000" b="1" dirty="0" smtClean="0">
                <a:latin typeface="Calibri" pitchFamily="34" charset="0"/>
              </a:rPr>
              <a:t>)</a:t>
            </a:r>
            <a:endParaRPr lang="en-GB" sz="2000" b="1" dirty="0">
              <a:latin typeface="Calibri" pitchFamily="34" charset="0"/>
            </a:endParaRPr>
          </a:p>
        </p:txBody>
      </p:sp>
      <p:sp>
        <p:nvSpPr>
          <p:cNvPr id="31" name="Text Box 46"/>
          <p:cNvSpPr txBox="1">
            <a:spLocks noChangeArrowheads="1"/>
          </p:cNvSpPr>
          <p:nvPr/>
        </p:nvSpPr>
        <p:spPr bwMode="auto">
          <a:xfrm>
            <a:off x="6965156" y="4119808"/>
            <a:ext cx="2083445" cy="461962"/>
          </a:xfrm>
          <a:prstGeom prst="rect">
            <a:avLst/>
          </a:prstGeom>
          <a:solidFill>
            <a:srgbClr val="FFFF00"/>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dirty="0" smtClean="0">
                <a:latin typeface="Calibri" pitchFamily="34" charset="0"/>
              </a:rPr>
              <a:t>En el </a:t>
            </a:r>
            <a:r>
              <a:rPr lang="en-GB" sz="2400" b="1" dirty="0" err="1" smtClean="0">
                <a:latin typeface="Calibri" pitchFamily="34" charset="0"/>
              </a:rPr>
              <a:t>pasado</a:t>
            </a:r>
            <a:endParaRPr lang="en-GB" sz="2400" b="1" dirty="0">
              <a:latin typeface="Calibri" pitchFamily="34" charset="0"/>
            </a:endParaRPr>
          </a:p>
        </p:txBody>
      </p:sp>
      <p:sp>
        <p:nvSpPr>
          <p:cNvPr id="32" name="Text Box 46"/>
          <p:cNvSpPr txBox="1">
            <a:spLocks noChangeArrowheads="1"/>
          </p:cNvSpPr>
          <p:nvPr/>
        </p:nvSpPr>
        <p:spPr bwMode="auto">
          <a:xfrm>
            <a:off x="4400550" y="4883923"/>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dirty="0" smtClean="0">
                <a:latin typeface="Calibri" pitchFamily="34" charset="0"/>
              </a:rPr>
              <a:t>(la </a:t>
            </a:r>
            <a:r>
              <a:rPr lang="en-GB" sz="2000" b="1" dirty="0" err="1" smtClean="0">
                <a:latin typeface="Calibri" pitchFamily="34" charset="0"/>
              </a:rPr>
              <a:t>última</a:t>
            </a:r>
            <a:r>
              <a:rPr lang="en-GB" sz="2000" b="1" dirty="0" smtClean="0">
                <a:latin typeface="Calibri" pitchFamily="34" charset="0"/>
              </a:rPr>
              <a:t> </a:t>
            </a:r>
            <a:r>
              <a:rPr lang="en-GB" sz="2000" b="1" dirty="0" err="1" smtClean="0">
                <a:latin typeface="Calibri" pitchFamily="34" charset="0"/>
              </a:rPr>
              <a:t>película</a:t>
            </a:r>
            <a:r>
              <a:rPr lang="en-GB" sz="2000" b="1" dirty="0" smtClean="0">
                <a:latin typeface="Calibri" pitchFamily="34" charset="0"/>
              </a:rPr>
              <a:t>) </a:t>
            </a:r>
            <a:r>
              <a:rPr lang="en-GB" sz="2000" b="1" dirty="0" err="1" smtClean="0">
                <a:latin typeface="Calibri" pitchFamily="34" charset="0"/>
              </a:rPr>
              <a:t>que</a:t>
            </a:r>
            <a:r>
              <a:rPr lang="en-GB" sz="2000" b="1" dirty="0" smtClean="0">
                <a:latin typeface="Calibri" pitchFamily="34" charset="0"/>
              </a:rPr>
              <a:t> vi </a:t>
            </a:r>
            <a:r>
              <a:rPr lang="en-GB" sz="2000" b="1" dirty="0" err="1" smtClean="0">
                <a:latin typeface="Calibri" pitchFamily="34" charset="0"/>
              </a:rPr>
              <a:t>fue</a:t>
            </a:r>
            <a:r>
              <a:rPr lang="en-GB" sz="2000" b="1" dirty="0" smtClean="0">
                <a:latin typeface="Calibri" pitchFamily="34" charset="0"/>
              </a:rPr>
              <a:t>…</a:t>
            </a:r>
            <a:endParaRPr lang="en-GB" sz="2000" b="1" dirty="0">
              <a:latin typeface="Calibri" pitchFamily="34" charset="0"/>
            </a:endParaRPr>
          </a:p>
        </p:txBody>
      </p:sp>
      <p:sp>
        <p:nvSpPr>
          <p:cNvPr id="34" name="Text Box 46"/>
          <p:cNvSpPr txBox="1">
            <a:spLocks noChangeArrowheads="1"/>
          </p:cNvSpPr>
          <p:nvPr/>
        </p:nvSpPr>
        <p:spPr bwMode="auto">
          <a:xfrm>
            <a:off x="4932325" y="5227385"/>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err="1" smtClean="0">
                <a:latin typeface="Calibri" pitchFamily="34" charset="0"/>
              </a:rPr>
              <a:t>Fui</a:t>
            </a:r>
            <a:r>
              <a:rPr lang="en-GB" sz="2000" b="1" dirty="0" smtClean="0">
                <a:latin typeface="Calibri" pitchFamily="34" charset="0"/>
              </a:rPr>
              <a:t> a…… con…</a:t>
            </a:r>
            <a:endParaRPr lang="en-GB" sz="2000" b="1" dirty="0">
              <a:latin typeface="Calibri" pitchFamily="34" charset="0"/>
            </a:endParaRPr>
          </a:p>
        </p:txBody>
      </p:sp>
      <p:sp>
        <p:nvSpPr>
          <p:cNvPr id="35" name="Text Box 46"/>
          <p:cNvSpPr txBox="1">
            <a:spLocks noChangeArrowheads="1"/>
          </p:cNvSpPr>
          <p:nvPr/>
        </p:nvSpPr>
        <p:spPr bwMode="auto">
          <a:xfrm>
            <a:off x="4932040" y="5621178"/>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smtClean="0">
                <a:latin typeface="Calibri" pitchFamily="34" charset="0"/>
              </a:rPr>
              <a:t>Me lo </a:t>
            </a:r>
            <a:r>
              <a:rPr lang="en-GB" sz="2000" b="1" dirty="0" err="1" smtClean="0">
                <a:latin typeface="Calibri" pitchFamily="34" charset="0"/>
              </a:rPr>
              <a:t>pasé</a:t>
            </a:r>
            <a:r>
              <a:rPr lang="en-GB" sz="2000" b="1" dirty="0" smtClean="0">
                <a:latin typeface="Calibri" pitchFamily="34" charset="0"/>
              </a:rPr>
              <a:t> </a:t>
            </a:r>
            <a:r>
              <a:rPr lang="en-GB" sz="2000" b="1" dirty="0" err="1" smtClean="0">
                <a:latin typeface="Calibri" pitchFamily="34" charset="0"/>
              </a:rPr>
              <a:t>bomba</a:t>
            </a:r>
            <a:r>
              <a:rPr lang="en-GB" sz="2000" b="1" dirty="0" smtClean="0">
                <a:latin typeface="Calibri" pitchFamily="34" charset="0"/>
              </a:rPr>
              <a:t> / fatal/ </a:t>
            </a:r>
            <a:r>
              <a:rPr lang="en-GB" sz="2000" b="1" dirty="0" err="1" smtClean="0">
                <a:latin typeface="Calibri" pitchFamily="34" charset="0"/>
              </a:rPr>
              <a:t>bien</a:t>
            </a:r>
            <a:endParaRPr lang="en-GB" sz="2000" b="1" dirty="0">
              <a:latin typeface="Calibri" pitchFamily="34" charset="0"/>
            </a:endParaRPr>
          </a:p>
        </p:txBody>
      </p:sp>
      <p:sp>
        <p:nvSpPr>
          <p:cNvPr id="36" name="Text Box 46"/>
          <p:cNvSpPr txBox="1">
            <a:spLocks noChangeArrowheads="1"/>
          </p:cNvSpPr>
          <p:nvPr/>
        </p:nvSpPr>
        <p:spPr bwMode="auto">
          <a:xfrm>
            <a:off x="52350" y="4437112"/>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dirty="0" smtClean="0">
                <a:latin typeface="Calibri" pitchFamily="34" charset="0"/>
              </a:rPr>
              <a:t>(la </a:t>
            </a:r>
            <a:r>
              <a:rPr lang="en-GB" sz="2000" b="1" dirty="0" err="1" smtClean="0">
                <a:latin typeface="Calibri" pitchFamily="34" charset="0"/>
              </a:rPr>
              <a:t>próxima</a:t>
            </a:r>
            <a:r>
              <a:rPr lang="en-GB" sz="2000" b="1" dirty="0" smtClean="0">
                <a:latin typeface="Calibri" pitchFamily="34" charset="0"/>
              </a:rPr>
              <a:t> </a:t>
            </a:r>
            <a:r>
              <a:rPr lang="en-GB" sz="2000" b="1" dirty="0" err="1" smtClean="0">
                <a:latin typeface="Calibri" pitchFamily="34" charset="0"/>
              </a:rPr>
              <a:t>película</a:t>
            </a:r>
            <a:r>
              <a:rPr lang="en-GB" sz="2000" b="1" dirty="0" smtClean="0">
                <a:latin typeface="Calibri" pitchFamily="34" charset="0"/>
              </a:rPr>
              <a:t>) </a:t>
            </a:r>
            <a:r>
              <a:rPr lang="en-GB" sz="2000" b="1" dirty="0" err="1" smtClean="0">
                <a:latin typeface="Calibri" pitchFamily="34" charset="0"/>
              </a:rPr>
              <a:t>que</a:t>
            </a:r>
            <a:r>
              <a:rPr lang="en-GB" sz="2000" b="1" dirty="0" smtClean="0">
                <a:latin typeface="Calibri" pitchFamily="34" charset="0"/>
              </a:rPr>
              <a:t> </a:t>
            </a:r>
            <a:r>
              <a:rPr lang="en-GB" sz="2000" b="1" dirty="0" err="1" smtClean="0">
                <a:latin typeface="Calibri" pitchFamily="34" charset="0"/>
              </a:rPr>
              <a:t>vea</a:t>
            </a:r>
            <a:r>
              <a:rPr lang="en-GB" sz="2000" b="1" dirty="0" smtClean="0">
                <a:latin typeface="Calibri" pitchFamily="34" charset="0"/>
              </a:rPr>
              <a:t> </a:t>
            </a:r>
            <a:r>
              <a:rPr lang="en-GB" sz="2000" b="1" dirty="0" err="1" smtClean="0">
                <a:latin typeface="Calibri" pitchFamily="34" charset="0"/>
              </a:rPr>
              <a:t>será</a:t>
            </a:r>
            <a:r>
              <a:rPr lang="en-GB" sz="2000" b="1" dirty="0" smtClean="0">
                <a:latin typeface="Calibri" pitchFamily="34" charset="0"/>
              </a:rPr>
              <a:t>…</a:t>
            </a:r>
            <a:endParaRPr lang="en-GB" sz="2000" b="1" dirty="0">
              <a:latin typeface="Calibri" pitchFamily="34" charset="0"/>
            </a:endParaRPr>
          </a:p>
        </p:txBody>
      </p:sp>
      <p:sp>
        <p:nvSpPr>
          <p:cNvPr id="37" name="Text Box 46"/>
          <p:cNvSpPr txBox="1">
            <a:spLocks noChangeArrowheads="1"/>
          </p:cNvSpPr>
          <p:nvPr/>
        </p:nvSpPr>
        <p:spPr bwMode="auto">
          <a:xfrm>
            <a:off x="323528" y="4837222"/>
            <a:ext cx="29186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err="1" smtClean="0">
                <a:latin typeface="Calibri" pitchFamily="34" charset="0"/>
              </a:rPr>
              <a:t>Voy</a:t>
            </a:r>
            <a:r>
              <a:rPr lang="en-GB" sz="2000" b="1" dirty="0" smtClean="0">
                <a:latin typeface="Calibri" pitchFamily="34" charset="0"/>
              </a:rPr>
              <a:t> a </a:t>
            </a:r>
            <a:r>
              <a:rPr lang="en-GB" sz="2000" b="1" dirty="0" err="1" smtClean="0">
                <a:latin typeface="Calibri" pitchFamily="34" charset="0"/>
              </a:rPr>
              <a:t>ir</a:t>
            </a:r>
            <a:r>
              <a:rPr lang="en-GB" sz="2000" b="1" dirty="0" smtClean="0">
                <a:latin typeface="Calibri" pitchFamily="34" charset="0"/>
              </a:rPr>
              <a:t> a…</a:t>
            </a:r>
            <a:endParaRPr lang="en-GB" sz="2000" b="1" dirty="0">
              <a:latin typeface="Calibri" pitchFamily="34" charset="0"/>
            </a:endParaRPr>
          </a:p>
        </p:txBody>
      </p:sp>
      <p:sp>
        <p:nvSpPr>
          <p:cNvPr id="38" name="Text Box 46"/>
          <p:cNvSpPr txBox="1">
            <a:spLocks noChangeArrowheads="1"/>
          </p:cNvSpPr>
          <p:nvPr/>
        </p:nvSpPr>
        <p:spPr bwMode="auto">
          <a:xfrm>
            <a:off x="323528" y="5219719"/>
            <a:ext cx="29186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err="1" smtClean="0">
                <a:latin typeface="Calibri" pitchFamily="34" charset="0"/>
              </a:rPr>
              <a:t>Quiero</a:t>
            </a:r>
            <a:r>
              <a:rPr lang="en-GB" sz="2000" b="1" dirty="0" smtClean="0">
                <a:latin typeface="Calibri" pitchFamily="34" charset="0"/>
              </a:rPr>
              <a:t> </a:t>
            </a:r>
            <a:r>
              <a:rPr lang="en-GB" sz="2000" b="1" dirty="0" err="1" smtClean="0">
                <a:latin typeface="Calibri" pitchFamily="34" charset="0"/>
              </a:rPr>
              <a:t>ver</a:t>
            </a:r>
            <a:r>
              <a:rPr lang="en-GB" sz="2000" b="1" dirty="0" smtClean="0">
                <a:latin typeface="Calibri" pitchFamily="34" charset="0"/>
              </a:rPr>
              <a:t>…</a:t>
            </a:r>
            <a:endParaRPr lang="en-GB" sz="2000" b="1" dirty="0">
              <a:latin typeface="Calibri" pitchFamily="34" charset="0"/>
            </a:endParaRPr>
          </a:p>
        </p:txBody>
      </p:sp>
      <p:sp>
        <p:nvSpPr>
          <p:cNvPr id="39" name="Text Box 46"/>
          <p:cNvSpPr txBox="1">
            <a:spLocks noChangeArrowheads="1"/>
          </p:cNvSpPr>
          <p:nvPr/>
        </p:nvSpPr>
        <p:spPr bwMode="auto">
          <a:xfrm>
            <a:off x="323528" y="5619829"/>
            <a:ext cx="29186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err="1" smtClean="0">
                <a:latin typeface="Calibri" pitchFamily="34" charset="0"/>
              </a:rPr>
              <a:t>Tengo</a:t>
            </a:r>
            <a:r>
              <a:rPr lang="en-GB" sz="2000" b="1" dirty="0" smtClean="0">
                <a:latin typeface="Calibri" pitchFamily="34" charset="0"/>
              </a:rPr>
              <a:t> </a:t>
            </a:r>
            <a:r>
              <a:rPr lang="en-GB" sz="2000" b="1" dirty="0" err="1" smtClean="0">
                <a:latin typeface="Calibri" pitchFamily="34" charset="0"/>
              </a:rPr>
              <a:t>pensado</a:t>
            </a:r>
            <a:r>
              <a:rPr lang="en-GB" sz="2000" b="1" dirty="0" smtClean="0">
                <a:latin typeface="Calibri" pitchFamily="34" charset="0"/>
              </a:rPr>
              <a:t> …</a:t>
            </a:r>
            <a:endParaRPr lang="en-GB" sz="2000" b="1" dirty="0">
              <a:latin typeface="Calibri" pitchFamily="34" charset="0"/>
            </a:endParaRPr>
          </a:p>
        </p:txBody>
      </p:sp>
      <p:sp>
        <p:nvSpPr>
          <p:cNvPr id="40" name="Text Box 46"/>
          <p:cNvSpPr txBox="1">
            <a:spLocks noChangeArrowheads="1"/>
          </p:cNvSpPr>
          <p:nvPr/>
        </p:nvSpPr>
        <p:spPr bwMode="auto">
          <a:xfrm>
            <a:off x="323528" y="6011807"/>
            <a:ext cx="29186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err="1" smtClean="0">
                <a:latin typeface="Calibri" pitchFamily="34" charset="0"/>
              </a:rPr>
              <a:t>Tengo</a:t>
            </a:r>
            <a:r>
              <a:rPr lang="en-GB" sz="2000" b="1" dirty="0" smtClean="0">
                <a:latin typeface="Calibri" pitchFamily="34" charset="0"/>
              </a:rPr>
              <a:t> la </a:t>
            </a:r>
            <a:r>
              <a:rPr lang="en-GB" sz="2000" b="1" dirty="0" err="1" smtClean="0">
                <a:latin typeface="Calibri" pitchFamily="34" charset="0"/>
              </a:rPr>
              <a:t>intención</a:t>
            </a:r>
            <a:r>
              <a:rPr lang="en-GB" sz="2000" b="1" dirty="0" smtClean="0">
                <a:latin typeface="Calibri" pitchFamily="34" charset="0"/>
              </a:rPr>
              <a:t> de</a:t>
            </a:r>
            <a:endParaRPr lang="en-GB" sz="2000" b="1" dirty="0">
              <a:latin typeface="Calibri" pitchFamily="34" charset="0"/>
            </a:endParaRPr>
          </a:p>
        </p:txBody>
      </p:sp>
      <p:sp>
        <p:nvSpPr>
          <p:cNvPr id="41" name="Text Box 46"/>
          <p:cNvSpPr txBox="1">
            <a:spLocks noChangeArrowheads="1"/>
          </p:cNvSpPr>
          <p:nvPr/>
        </p:nvSpPr>
        <p:spPr bwMode="auto">
          <a:xfrm>
            <a:off x="323528" y="6339909"/>
            <a:ext cx="29186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smtClean="0">
                <a:latin typeface="Calibri" pitchFamily="34" charset="0"/>
              </a:rPr>
              <a:t>Me </a:t>
            </a:r>
            <a:r>
              <a:rPr lang="en-GB" sz="2000" b="1" dirty="0" err="1" smtClean="0">
                <a:latin typeface="Calibri" pitchFamily="34" charset="0"/>
              </a:rPr>
              <a:t>gustaría</a:t>
            </a:r>
            <a:r>
              <a:rPr lang="en-GB" sz="2000" b="1" dirty="0" smtClean="0">
                <a:latin typeface="Calibri" pitchFamily="34" charset="0"/>
              </a:rPr>
              <a:t>…</a:t>
            </a:r>
            <a:endParaRPr lang="en-GB" sz="2000" b="1" dirty="0">
              <a:latin typeface="Calibri" pitchFamily="34" charset="0"/>
            </a:endParaRPr>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68155" y="2571001"/>
            <a:ext cx="1846223" cy="166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23528" y="302419"/>
            <a:ext cx="4077022" cy="1754326"/>
          </a:xfrm>
          <a:prstGeom prst="rect">
            <a:avLst/>
          </a:prstGeom>
          <a:noFill/>
        </p:spPr>
        <p:txBody>
          <a:bodyPr wrap="square" rtlCol="0">
            <a:spAutoFit/>
          </a:bodyPr>
          <a:lstStyle/>
          <a:p>
            <a:r>
              <a:rPr lang="en-GB" sz="3600" b="1" dirty="0" smtClean="0"/>
              <a:t>What can you take from what you already know?</a:t>
            </a:r>
            <a:endParaRPr lang="fr-FR" sz="3600" b="1" dirty="0"/>
          </a:p>
        </p:txBody>
      </p:sp>
    </p:spTree>
    <p:extLst>
      <p:ext uri="{BB962C8B-B14F-4D97-AF65-F5344CB8AC3E}">
        <p14:creationId xmlns:p14="http://schemas.microsoft.com/office/powerpoint/2010/main" val="329313796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4"/>
          <p:cNvSpPr>
            <a:spLocks noChangeArrowheads="1"/>
          </p:cNvSpPr>
          <p:nvPr/>
        </p:nvSpPr>
        <p:spPr bwMode="auto">
          <a:xfrm>
            <a:off x="2987675" y="2276475"/>
            <a:ext cx="2881313" cy="2160588"/>
          </a:xfrm>
          <a:prstGeom prst="ellipse">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fr-FR">
              <a:latin typeface="Calibri" pitchFamily="34" charset="0"/>
            </a:endParaRPr>
          </a:p>
        </p:txBody>
      </p:sp>
      <p:pic>
        <p:nvPicPr>
          <p:cNvPr id="2051" name="Picture 2" descr="C:\Documents and Settings\Administrator\Local Settings\Temporary Internet Files\Content.IE5\HIOXUBAN\MC9002865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0438" y="2500313"/>
            <a:ext cx="1800225"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Line 9"/>
          <p:cNvSpPr>
            <a:spLocks noChangeShapeType="1"/>
          </p:cNvSpPr>
          <p:nvPr/>
        </p:nvSpPr>
        <p:spPr bwMode="auto">
          <a:xfrm flipV="1">
            <a:off x="5220072" y="1643063"/>
            <a:ext cx="989373" cy="7921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053" name="Text Box 46"/>
          <p:cNvSpPr txBox="1">
            <a:spLocks noChangeArrowheads="1"/>
          </p:cNvSpPr>
          <p:nvPr/>
        </p:nvSpPr>
        <p:spPr bwMode="auto">
          <a:xfrm>
            <a:off x="4716016" y="608711"/>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dirty="0" err="1">
                <a:latin typeface="Calibri" pitchFamily="34" charset="0"/>
              </a:rPr>
              <a:t>V</a:t>
            </a:r>
            <a:r>
              <a:rPr lang="en-GB" sz="2000" b="1" dirty="0" err="1" smtClean="0">
                <a:latin typeface="Calibri" pitchFamily="34" charset="0"/>
              </a:rPr>
              <a:t>oy</a:t>
            </a:r>
            <a:r>
              <a:rPr lang="en-GB" sz="2000" b="1" dirty="0" smtClean="0">
                <a:latin typeface="Calibri" pitchFamily="34" charset="0"/>
              </a:rPr>
              <a:t> a menudo </a:t>
            </a:r>
            <a:r>
              <a:rPr lang="en-GB" sz="2000" b="1" dirty="0" smtClean="0">
                <a:solidFill>
                  <a:srgbClr val="FF0000"/>
                </a:solidFill>
                <a:latin typeface="Calibri" pitchFamily="34" charset="0"/>
              </a:rPr>
              <a:t>(al cine)</a:t>
            </a:r>
            <a:endParaRPr lang="en-GB" sz="2000" b="1" dirty="0">
              <a:solidFill>
                <a:srgbClr val="FF0000"/>
              </a:solidFill>
              <a:latin typeface="Calibri" pitchFamily="34" charset="0"/>
            </a:endParaRPr>
          </a:p>
        </p:txBody>
      </p:sp>
      <p:sp>
        <p:nvSpPr>
          <p:cNvPr id="2054" name="Text Box 47"/>
          <p:cNvSpPr txBox="1">
            <a:spLocks noChangeArrowheads="1"/>
          </p:cNvSpPr>
          <p:nvPr/>
        </p:nvSpPr>
        <p:spPr bwMode="auto">
          <a:xfrm>
            <a:off x="6209445" y="1052736"/>
            <a:ext cx="29345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dirty="0" err="1" smtClean="0">
                <a:latin typeface="Calibri" pitchFamily="34" charset="0"/>
              </a:rPr>
              <a:t>Prefiero</a:t>
            </a:r>
            <a:r>
              <a:rPr lang="en-GB" sz="2000" b="1" dirty="0" smtClean="0">
                <a:latin typeface="Calibri" pitchFamily="34" charset="0"/>
              </a:rPr>
              <a:t> (</a:t>
            </a:r>
            <a:r>
              <a:rPr lang="en-GB" sz="2000" b="1" dirty="0" smtClean="0">
                <a:solidFill>
                  <a:srgbClr val="FF0000"/>
                </a:solidFill>
                <a:latin typeface="Calibri" pitchFamily="34" charset="0"/>
              </a:rPr>
              <a:t>el cine </a:t>
            </a:r>
            <a:r>
              <a:rPr lang="en-GB" sz="2000" b="1" dirty="0" err="1" smtClean="0">
                <a:latin typeface="Calibri" pitchFamily="34" charset="0"/>
              </a:rPr>
              <a:t>porque</a:t>
            </a:r>
            <a:r>
              <a:rPr lang="en-GB" sz="2000" b="1" dirty="0" smtClean="0">
                <a:latin typeface="Calibri" pitchFamily="34" charset="0"/>
              </a:rPr>
              <a:t>…)</a:t>
            </a:r>
            <a:endParaRPr lang="en-GB" sz="2000" b="1" dirty="0">
              <a:latin typeface="Calibri" pitchFamily="34" charset="0"/>
            </a:endParaRPr>
          </a:p>
        </p:txBody>
      </p:sp>
      <p:sp>
        <p:nvSpPr>
          <p:cNvPr id="2055" name="Text Box 47"/>
          <p:cNvSpPr txBox="1">
            <a:spLocks noChangeArrowheads="1"/>
          </p:cNvSpPr>
          <p:nvPr/>
        </p:nvSpPr>
        <p:spPr bwMode="auto">
          <a:xfrm>
            <a:off x="6180137" y="1496978"/>
            <a:ext cx="28924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smtClean="0">
                <a:latin typeface="Calibri" pitchFamily="34" charset="0"/>
              </a:rPr>
              <a:t>Me </a:t>
            </a:r>
            <a:r>
              <a:rPr lang="en-GB" sz="2000" b="1" dirty="0" err="1" smtClean="0">
                <a:latin typeface="Calibri" pitchFamily="34" charset="0"/>
              </a:rPr>
              <a:t>gusta</a:t>
            </a:r>
            <a:r>
              <a:rPr lang="en-GB" sz="2000" b="1" dirty="0" smtClean="0">
                <a:latin typeface="Calibri" pitchFamily="34" charset="0"/>
              </a:rPr>
              <a:t>(n) (</a:t>
            </a:r>
            <a:r>
              <a:rPr lang="en-GB" sz="2000" b="1" dirty="0" err="1" smtClean="0">
                <a:solidFill>
                  <a:srgbClr val="FF0000"/>
                </a:solidFill>
                <a:latin typeface="Calibri" pitchFamily="34" charset="0"/>
              </a:rPr>
              <a:t>las</a:t>
            </a:r>
            <a:r>
              <a:rPr lang="en-GB" sz="2000" b="1" dirty="0" smtClean="0">
                <a:solidFill>
                  <a:srgbClr val="FF0000"/>
                </a:solidFill>
                <a:latin typeface="Calibri" pitchFamily="34" charset="0"/>
              </a:rPr>
              <a:t> </a:t>
            </a:r>
            <a:r>
              <a:rPr lang="en-GB" sz="2000" b="1" dirty="0" err="1" smtClean="0">
                <a:solidFill>
                  <a:srgbClr val="FF0000"/>
                </a:solidFill>
                <a:latin typeface="Calibri" pitchFamily="34" charset="0"/>
              </a:rPr>
              <a:t>películas</a:t>
            </a:r>
            <a:r>
              <a:rPr lang="en-GB" sz="2000" b="1" dirty="0" smtClean="0">
                <a:solidFill>
                  <a:srgbClr val="FF0000"/>
                </a:solidFill>
                <a:latin typeface="Calibri" pitchFamily="34" charset="0"/>
              </a:rPr>
              <a:t> de </a:t>
            </a:r>
            <a:r>
              <a:rPr lang="en-GB" sz="2000" b="1" dirty="0" err="1" smtClean="0">
                <a:solidFill>
                  <a:srgbClr val="FF0000"/>
                </a:solidFill>
                <a:latin typeface="Calibri" pitchFamily="34" charset="0"/>
              </a:rPr>
              <a:t>acción</a:t>
            </a:r>
            <a:r>
              <a:rPr lang="en-GB" sz="2000" b="1" dirty="0" smtClean="0">
                <a:solidFill>
                  <a:srgbClr val="FF0000"/>
                </a:solidFill>
                <a:latin typeface="Calibri" pitchFamily="34" charset="0"/>
              </a:rPr>
              <a:t>)</a:t>
            </a:r>
            <a:endParaRPr lang="en-GB" sz="2000" b="1" dirty="0">
              <a:solidFill>
                <a:srgbClr val="FF0000"/>
              </a:solidFill>
              <a:latin typeface="Calibri" pitchFamily="34" charset="0"/>
            </a:endParaRPr>
          </a:p>
        </p:txBody>
      </p:sp>
      <p:sp>
        <p:nvSpPr>
          <p:cNvPr id="2056" name="Line 9"/>
          <p:cNvSpPr>
            <a:spLocks noChangeShapeType="1"/>
          </p:cNvSpPr>
          <p:nvPr/>
        </p:nvSpPr>
        <p:spPr bwMode="auto">
          <a:xfrm>
            <a:off x="5658733" y="3927835"/>
            <a:ext cx="1271275" cy="36909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061" name="Line 9"/>
          <p:cNvSpPr>
            <a:spLocks noChangeShapeType="1"/>
          </p:cNvSpPr>
          <p:nvPr/>
        </p:nvSpPr>
        <p:spPr bwMode="auto">
          <a:xfrm flipH="1" flipV="1">
            <a:off x="2643188" y="1785937"/>
            <a:ext cx="857250" cy="71437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066" name="Text Box 46"/>
          <p:cNvSpPr txBox="1">
            <a:spLocks noChangeArrowheads="1"/>
          </p:cNvSpPr>
          <p:nvPr/>
        </p:nvSpPr>
        <p:spPr bwMode="auto">
          <a:xfrm>
            <a:off x="5220072" y="71438"/>
            <a:ext cx="3852491" cy="461962"/>
          </a:xfrm>
          <a:prstGeom prst="rect">
            <a:avLst/>
          </a:prstGeom>
          <a:solidFill>
            <a:srgbClr val="FFFF00"/>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dirty="0" err="1" smtClean="0">
                <a:latin typeface="Calibri" pitchFamily="34" charset="0"/>
              </a:rPr>
              <a:t>Opiniones</a:t>
            </a:r>
            <a:r>
              <a:rPr lang="en-GB" sz="2400" b="1" dirty="0" smtClean="0">
                <a:latin typeface="Calibri" pitchFamily="34" charset="0"/>
              </a:rPr>
              <a:t> y </a:t>
            </a:r>
            <a:r>
              <a:rPr lang="en-GB" sz="2400" b="1" dirty="0" err="1" smtClean="0">
                <a:latin typeface="Calibri" pitchFamily="34" charset="0"/>
              </a:rPr>
              <a:t>preferencias</a:t>
            </a:r>
            <a:endParaRPr lang="en-GB" sz="2400" b="1" dirty="0">
              <a:latin typeface="Calibri" pitchFamily="34" charset="0"/>
            </a:endParaRPr>
          </a:p>
        </p:txBody>
      </p:sp>
      <p:sp>
        <p:nvSpPr>
          <p:cNvPr id="2067" name="Text Box 46"/>
          <p:cNvSpPr txBox="1">
            <a:spLocks noChangeArrowheads="1"/>
          </p:cNvSpPr>
          <p:nvPr/>
        </p:nvSpPr>
        <p:spPr bwMode="auto">
          <a:xfrm>
            <a:off x="0" y="0"/>
            <a:ext cx="3571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dirty="0" err="1" smtClean="0">
                <a:latin typeface="Calibri" pitchFamily="34" charset="0"/>
              </a:rPr>
              <a:t>Vocabulario</a:t>
            </a:r>
            <a:endParaRPr lang="en-GB" sz="2400" b="1" dirty="0">
              <a:latin typeface="Calibri" pitchFamily="34" charset="0"/>
            </a:endParaRPr>
          </a:p>
        </p:txBody>
      </p:sp>
      <p:sp>
        <p:nvSpPr>
          <p:cNvPr id="2071" name="Line 9"/>
          <p:cNvSpPr>
            <a:spLocks noChangeShapeType="1"/>
          </p:cNvSpPr>
          <p:nvPr/>
        </p:nvSpPr>
        <p:spPr bwMode="auto">
          <a:xfrm flipH="1">
            <a:off x="1835695" y="3645024"/>
            <a:ext cx="1214437" cy="22259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076" name="Text Box 46"/>
          <p:cNvSpPr txBox="1">
            <a:spLocks noChangeArrowheads="1"/>
          </p:cNvSpPr>
          <p:nvPr/>
        </p:nvSpPr>
        <p:spPr bwMode="auto">
          <a:xfrm>
            <a:off x="395536" y="3975101"/>
            <a:ext cx="2592139" cy="461962"/>
          </a:xfrm>
          <a:prstGeom prst="rect">
            <a:avLst/>
          </a:prstGeom>
          <a:solidFill>
            <a:srgbClr val="FFFF00"/>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dirty="0">
                <a:latin typeface="Calibri" pitchFamily="34" charset="0"/>
              </a:rPr>
              <a:t>En el </a:t>
            </a:r>
            <a:r>
              <a:rPr lang="en-GB" sz="2400" b="1" dirty="0" err="1" smtClean="0">
                <a:latin typeface="Calibri" pitchFamily="34" charset="0"/>
              </a:rPr>
              <a:t>futuro</a:t>
            </a:r>
            <a:r>
              <a:rPr lang="en-GB" sz="2400" b="1" dirty="0" smtClean="0">
                <a:latin typeface="Calibri" pitchFamily="34" charset="0"/>
              </a:rPr>
              <a:t>…</a:t>
            </a:r>
            <a:endParaRPr lang="en-GB" sz="2400" b="1" dirty="0">
              <a:latin typeface="Calibri" pitchFamily="34" charset="0"/>
            </a:endParaRPr>
          </a:p>
        </p:txBody>
      </p:sp>
      <p:sp>
        <p:nvSpPr>
          <p:cNvPr id="29" name="Text Box 47"/>
          <p:cNvSpPr txBox="1">
            <a:spLocks noChangeArrowheads="1"/>
          </p:cNvSpPr>
          <p:nvPr/>
        </p:nvSpPr>
        <p:spPr bwMode="auto">
          <a:xfrm>
            <a:off x="6156176" y="2217058"/>
            <a:ext cx="28924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smtClean="0">
                <a:latin typeface="Calibri" pitchFamily="34" charset="0"/>
              </a:rPr>
              <a:t>No me </a:t>
            </a:r>
            <a:r>
              <a:rPr lang="en-GB" sz="2000" b="1" dirty="0" err="1" smtClean="0">
                <a:latin typeface="Calibri" pitchFamily="34" charset="0"/>
              </a:rPr>
              <a:t>gusta</a:t>
            </a:r>
            <a:r>
              <a:rPr lang="en-GB" sz="2000" b="1" dirty="0" smtClean="0">
                <a:latin typeface="Calibri" pitchFamily="34" charset="0"/>
              </a:rPr>
              <a:t>(n) (</a:t>
            </a:r>
            <a:r>
              <a:rPr lang="en-GB" sz="2000" b="1" dirty="0" err="1" smtClean="0">
                <a:solidFill>
                  <a:srgbClr val="FF0000"/>
                </a:solidFill>
                <a:latin typeface="Calibri" pitchFamily="34" charset="0"/>
              </a:rPr>
              <a:t>las</a:t>
            </a:r>
            <a:r>
              <a:rPr lang="en-GB" sz="2000" b="1" dirty="0" smtClean="0">
                <a:solidFill>
                  <a:srgbClr val="FF0000"/>
                </a:solidFill>
                <a:latin typeface="Calibri" pitchFamily="34" charset="0"/>
              </a:rPr>
              <a:t> </a:t>
            </a:r>
            <a:r>
              <a:rPr lang="en-GB" sz="2000" b="1" dirty="0" err="1" smtClean="0">
                <a:solidFill>
                  <a:srgbClr val="FF0000"/>
                </a:solidFill>
                <a:latin typeface="Calibri" pitchFamily="34" charset="0"/>
              </a:rPr>
              <a:t>películas</a:t>
            </a:r>
            <a:r>
              <a:rPr lang="en-GB" sz="2000" b="1" dirty="0" smtClean="0">
                <a:solidFill>
                  <a:srgbClr val="FF0000"/>
                </a:solidFill>
                <a:latin typeface="Calibri" pitchFamily="34" charset="0"/>
              </a:rPr>
              <a:t> de terror)</a:t>
            </a:r>
            <a:endParaRPr lang="en-GB" sz="2000" b="1" dirty="0">
              <a:solidFill>
                <a:srgbClr val="FF0000"/>
              </a:solidFill>
              <a:latin typeface="Calibri" pitchFamily="34" charset="0"/>
            </a:endParaRPr>
          </a:p>
        </p:txBody>
      </p:sp>
      <p:sp>
        <p:nvSpPr>
          <p:cNvPr id="30" name="Text Box 47"/>
          <p:cNvSpPr txBox="1">
            <a:spLocks noChangeArrowheads="1"/>
          </p:cNvSpPr>
          <p:nvPr/>
        </p:nvSpPr>
        <p:spPr bwMode="auto">
          <a:xfrm>
            <a:off x="6156176" y="2937138"/>
            <a:ext cx="28924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smtClean="0">
                <a:latin typeface="Calibri" pitchFamily="34" charset="0"/>
              </a:rPr>
              <a:t>A mi </a:t>
            </a:r>
            <a:r>
              <a:rPr lang="en-GB" sz="2000" b="1" dirty="0" err="1" smtClean="0">
                <a:latin typeface="Calibri" pitchFamily="34" charset="0"/>
              </a:rPr>
              <a:t>madre</a:t>
            </a:r>
            <a:r>
              <a:rPr lang="en-GB" sz="2000" b="1" dirty="0" smtClean="0">
                <a:latin typeface="Calibri" pitchFamily="34" charset="0"/>
              </a:rPr>
              <a:t> le </a:t>
            </a:r>
            <a:r>
              <a:rPr lang="en-GB" sz="2000" b="1" dirty="0" err="1" smtClean="0">
                <a:latin typeface="Calibri" pitchFamily="34" charset="0"/>
              </a:rPr>
              <a:t>encanta</a:t>
            </a:r>
            <a:r>
              <a:rPr lang="en-GB" sz="2000" b="1" dirty="0" smtClean="0">
                <a:latin typeface="Calibri" pitchFamily="34" charset="0"/>
              </a:rPr>
              <a:t>(n) (</a:t>
            </a:r>
            <a:r>
              <a:rPr lang="en-GB" sz="2000" b="1" dirty="0" err="1" smtClean="0">
                <a:solidFill>
                  <a:srgbClr val="FF0000"/>
                </a:solidFill>
                <a:latin typeface="Calibri" pitchFamily="34" charset="0"/>
              </a:rPr>
              <a:t>las</a:t>
            </a:r>
            <a:r>
              <a:rPr lang="en-GB" sz="2000" b="1" dirty="0" smtClean="0">
                <a:solidFill>
                  <a:srgbClr val="FF0000"/>
                </a:solidFill>
                <a:latin typeface="Calibri" pitchFamily="34" charset="0"/>
              </a:rPr>
              <a:t> </a:t>
            </a:r>
            <a:r>
              <a:rPr lang="en-GB" sz="2000" b="1" dirty="0" err="1" smtClean="0">
                <a:solidFill>
                  <a:srgbClr val="FF0000"/>
                </a:solidFill>
                <a:latin typeface="Calibri" pitchFamily="34" charset="0"/>
              </a:rPr>
              <a:t>películas</a:t>
            </a:r>
            <a:r>
              <a:rPr lang="en-GB" sz="2000" b="1" dirty="0" smtClean="0">
                <a:solidFill>
                  <a:srgbClr val="FF0000"/>
                </a:solidFill>
                <a:latin typeface="Calibri" pitchFamily="34" charset="0"/>
              </a:rPr>
              <a:t> </a:t>
            </a:r>
            <a:r>
              <a:rPr lang="en-GB" sz="2000" b="1" dirty="0" err="1" smtClean="0">
                <a:solidFill>
                  <a:srgbClr val="FF0000"/>
                </a:solidFill>
                <a:latin typeface="Calibri" pitchFamily="34" charset="0"/>
              </a:rPr>
              <a:t>románticas</a:t>
            </a:r>
            <a:r>
              <a:rPr lang="en-GB" sz="2000" b="1" dirty="0" smtClean="0">
                <a:latin typeface="Calibri" pitchFamily="34" charset="0"/>
              </a:rPr>
              <a:t>)</a:t>
            </a:r>
            <a:endParaRPr lang="en-GB" sz="2000" b="1" dirty="0">
              <a:latin typeface="Calibri" pitchFamily="34" charset="0"/>
            </a:endParaRPr>
          </a:p>
        </p:txBody>
      </p:sp>
      <p:sp>
        <p:nvSpPr>
          <p:cNvPr id="31" name="Text Box 46"/>
          <p:cNvSpPr txBox="1">
            <a:spLocks noChangeArrowheads="1"/>
          </p:cNvSpPr>
          <p:nvPr/>
        </p:nvSpPr>
        <p:spPr bwMode="auto">
          <a:xfrm>
            <a:off x="6965156" y="4119808"/>
            <a:ext cx="2083445" cy="461962"/>
          </a:xfrm>
          <a:prstGeom prst="rect">
            <a:avLst/>
          </a:prstGeom>
          <a:solidFill>
            <a:srgbClr val="FFFF00"/>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dirty="0" smtClean="0">
                <a:latin typeface="Calibri" pitchFamily="34" charset="0"/>
              </a:rPr>
              <a:t>En el </a:t>
            </a:r>
            <a:r>
              <a:rPr lang="en-GB" sz="2400" b="1" dirty="0" err="1" smtClean="0">
                <a:latin typeface="Calibri" pitchFamily="34" charset="0"/>
              </a:rPr>
              <a:t>pasado</a:t>
            </a:r>
            <a:endParaRPr lang="en-GB" sz="2400" b="1" dirty="0">
              <a:latin typeface="Calibri" pitchFamily="34" charset="0"/>
            </a:endParaRPr>
          </a:p>
        </p:txBody>
      </p:sp>
      <p:sp>
        <p:nvSpPr>
          <p:cNvPr id="32" name="Text Box 46"/>
          <p:cNvSpPr txBox="1">
            <a:spLocks noChangeArrowheads="1"/>
          </p:cNvSpPr>
          <p:nvPr/>
        </p:nvSpPr>
        <p:spPr bwMode="auto">
          <a:xfrm>
            <a:off x="4400550" y="4883923"/>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dirty="0" smtClean="0">
                <a:solidFill>
                  <a:srgbClr val="FF0000"/>
                </a:solidFill>
                <a:latin typeface="Calibri" pitchFamily="34" charset="0"/>
              </a:rPr>
              <a:t>(la </a:t>
            </a:r>
            <a:r>
              <a:rPr lang="en-GB" sz="2000" b="1" dirty="0" err="1" smtClean="0">
                <a:solidFill>
                  <a:srgbClr val="FF0000"/>
                </a:solidFill>
                <a:latin typeface="Calibri" pitchFamily="34" charset="0"/>
              </a:rPr>
              <a:t>última</a:t>
            </a:r>
            <a:r>
              <a:rPr lang="en-GB" sz="2000" b="1" dirty="0" smtClean="0">
                <a:solidFill>
                  <a:srgbClr val="FF0000"/>
                </a:solidFill>
                <a:latin typeface="Calibri" pitchFamily="34" charset="0"/>
              </a:rPr>
              <a:t> </a:t>
            </a:r>
            <a:r>
              <a:rPr lang="en-GB" sz="2000" b="1" dirty="0" err="1" smtClean="0">
                <a:solidFill>
                  <a:srgbClr val="FF0000"/>
                </a:solidFill>
                <a:latin typeface="Calibri" pitchFamily="34" charset="0"/>
              </a:rPr>
              <a:t>película</a:t>
            </a:r>
            <a:r>
              <a:rPr lang="en-GB" sz="2000" b="1" dirty="0" smtClean="0">
                <a:latin typeface="Calibri" pitchFamily="34" charset="0"/>
              </a:rPr>
              <a:t>) </a:t>
            </a:r>
            <a:r>
              <a:rPr lang="en-GB" sz="2000" b="1" dirty="0" err="1" smtClean="0">
                <a:latin typeface="Calibri" pitchFamily="34" charset="0"/>
              </a:rPr>
              <a:t>que</a:t>
            </a:r>
            <a:r>
              <a:rPr lang="en-GB" sz="2000" b="1" dirty="0" smtClean="0">
                <a:latin typeface="Calibri" pitchFamily="34" charset="0"/>
              </a:rPr>
              <a:t> </a:t>
            </a:r>
            <a:r>
              <a:rPr lang="en-GB" sz="2000" b="1" dirty="0" smtClean="0">
                <a:solidFill>
                  <a:srgbClr val="FF0000"/>
                </a:solidFill>
                <a:latin typeface="Calibri" pitchFamily="34" charset="0"/>
              </a:rPr>
              <a:t>vi</a:t>
            </a:r>
            <a:r>
              <a:rPr lang="en-GB" sz="2000" b="1" dirty="0" smtClean="0">
                <a:latin typeface="Calibri" pitchFamily="34" charset="0"/>
              </a:rPr>
              <a:t> </a:t>
            </a:r>
            <a:r>
              <a:rPr lang="en-GB" sz="2000" b="1" dirty="0" err="1" smtClean="0">
                <a:latin typeface="Calibri" pitchFamily="34" charset="0"/>
              </a:rPr>
              <a:t>fue</a:t>
            </a:r>
            <a:r>
              <a:rPr lang="en-GB" sz="2000" b="1" dirty="0" smtClean="0">
                <a:latin typeface="Calibri" pitchFamily="34" charset="0"/>
              </a:rPr>
              <a:t>…</a:t>
            </a:r>
            <a:endParaRPr lang="en-GB" sz="2000" b="1" dirty="0">
              <a:latin typeface="Calibri" pitchFamily="34" charset="0"/>
            </a:endParaRPr>
          </a:p>
        </p:txBody>
      </p:sp>
      <p:sp>
        <p:nvSpPr>
          <p:cNvPr id="2" name="TextBox 1"/>
          <p:cNvSpPr txBox="1"/>
          <p:nvPr/>
        </p:nvSpPr>
        <p:spPr>
          <a:xfrm>
            <a:off x="7173312" y="4622313"/>
            <a:ext cx="1296144" cy="461665"/>
          </a:xfrm>
          <a:prstGeom prst="rect">
            <a:avLst/>
          </a:prstGeom>
          <a:noFill/>
        </p:spPr>
        <p:txBody>
          <a:bodyPr wrap="square" rtlCol="0">
            <a:spAutoFit/>
          </a:bodyPr>
          <a:lstStyle/>
          <a:p>
            <a:r>
              <a:rPr lang="en-GB" sz="2400" b="1" dirty="0" err="1" smtClean="0"/>
              <a:t>visité</a:t>
            </a:r>
            <a:endParaRPr lang="fr-FR" sz="2400" b="1" dirty="0"/>
          </a:p>
        </p:txBody>
      </p:sp>
      <p:sp>
        <p:nvSpPr>
          <p:cNvPr id="34" name="Text Box 46"/>
          <p:cNvSpPr txBox="1">
            <a:spLocks noChangeArrowheads="1"/>
          </p:cNvSpPr>
          <p:nvPr/>
        </p:nvSpPr>
        <p:spPr bwMode="auto">
          <a:xfrm>
            <a:off x="4932325" y="5227385"/>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err="1" smtClean="0">
                <a:latin typeface="Calibri" pitchFamily="34" charset="0"/>
              </a:rPr>
              <a:t>Fui</a:t>
            </a:r>
            <a:r>
              <a:rPr lang="en-GB" sz="2000" b="1" dirty="0" smtClean="0">
                <a:latin typeface="Calibri" pitchFamily="34" charset="0"/>
              </a:rPr>
              <a:t> a…… con…</a:t>
            </a:r>
            <a:endParaRPr lang="en-GB" sz="2000" b="1" dirty="0">
              <a:latin typeface="Calibri" pitchFamily="34" charset="0"/>
            </a:endParaRPr>
          </a:p>
        </p:txBody>
      </p:sp>
      <p:sp>
        <p:nvSpPr>
          <p:cNvPr id="35" name="Text Box 46"/>
          <p:cNvSpPr txBox="1">
            <a:spLocks noChangeArrowheads="1"/>
          </p:cNvSpPr>
          <p:nvPr/>
        </p:nvSpPr>
        <p:spPr bwMode="auto">
          <a:xfrm>
            <a:off x="4932040" y="5621178"/>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smtClean="0">
                <a:latin typeface="Calibri" pitchFamily="34" charset="0"/>
              </a:rPr>
              <a:t>Me lo </a:t>
            </a:r>
            <a:r>
              <a:rPr lang="en-GB" sz="2000" b="1" dirty="0" err="1" smtClean="0">
                <a:latin typeface="Calibri" pitchFamily="34" charset="0"/>
              </a:rPr>
              <a:t>pasé</a:t>
            </a:r>
            <a:r>
              <a:rPr lang="en-GB" sz="2000" b="1" dirty="0" smtClean="0">
                <a:latin typeface="Calibri" pitchFamily="34" charset="0"/>
              </a:rPr>
              <a:t> </a:t>
            </a:r>
            <a:r>
              <a:rPr lang="en-GB" sz="2000" b="1" dirty="0" err="1" smtClean="0">
                <a:latin typeface="Calibri" pitchFamily="34" charset="0"/>
              </a:rPr>
              <a:t>bomba</a:t>
            </a:r>
            <a:r>
              <a:rPr lang="en-GB" sz="2000" b="1" dirty="0" smtClean="0">
                <a:latin typeface="Calibri" pitchFamily="34" charset="0"/>
              </a:rPr>
              <a:t> / fatal/ </a:t>
            </a:r>
            <a:r>
              <a:rPr lang="en-GB" sz="2000" b="1" dirty="0" err="1" smtClean="0">
                <a:latin typeface="Calibri" pitchFamily="34" charset="0"/>
              </a:rPr>
              <a:t>bien</a:t>
            </a:r>
            <a:endParaRPr lang="en-GB" sz="2000" b="1" dirty="0">
              <a:latin typeface="Calibri" pitchFamily="34" charset="0"/>
            </a:endParaRPr>
          </a:p>
        </p:txBody>
      </p:sp>
      <p:sp>
        <p:nvSpPr>
          <p:cNvPr id="36" name="Text Box 46"/>
          <p:cNvSpPr txBox="1">
            <a:spLocks noChangeArrowheads="1"/>
          </p:cNvSpPr>
          <p:nvPr/>
        </p:nvSpPr>
        <p:spPr bwMode="auto">
          <a:xfrm>
            <a:off x="52350" y="4437112"/>
            <a:ext cx="4427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dirty="0" smtClean="0">
                <a:latin typeface="Calibri" pitchFamily="34" charset="0"/>
              </a:rPr>
              <a:t>(</a:t>
            </a:r>
            <a:r>
              <a:rPr lang="en-GB" sz="2000" b="1" dirty="0" smtClean="0">
                <a:solidFill>
                  <a:srgbClr val="FF0000"/>
                </a:solidFill>
                <a:latin typeface="Calibri" pitchFamily="34" charset="0"/>
              </a:rPr>
              <a:t>la </a:t>
            </a:r>
            <a:r>
              <a:rPr lang="en-GB" sz="2000" b="1" dirty="0" err="1" smtClean="0">
                <a:solidFill>
                  <a:srgbClr val="FF0000"/>
                </a:solidFill>
                <a:latin typeface="Calibri" pitchFamily="34" charset="0"/>
              </a:rPr>
              <a:t>próxima</a:t>
            </a:r>
            <a:r>
              <a:rPr lang="en-GB" sz="2000" b="1" dirty="0" smtClean="0">
                <a:solidFill>
                  <a:srgbClr val="FF0000"/>
                </a:solidFill>
                <a:latin typeface="Calibri" pitchFamily="34" charset="0"/>
              </a:rPr>
              <a:t> </a:t>
            </a:r>
            <a:r>
              <a:rPr lang="en-GB" sz="2000" b="1" dirty="0" err="1" smtClean="0">
                <a:solidFill>
                  <a:srgbClr val="FF0000"/>
                </a:solidFill>
                <a:latin typeface="Calibri" pitchFamily="34" charset="0"/>
              </a:rPr>
              <a:t>película</a:t>
            </a:r>
            <a:r>
              <a:rPr lang="en-GB" sz="2000" b="1" dirty="0" smtClean="0">
                <a:latin typeface="Calibri" pitchFamily="34" charset="0"/>
              </a:rPr>
              <a:t>) </a:t>
            </a:r>
            <a:r>
              <a:rPr lang="en-GB" sz="2000" b="1" dirty="0" err="1" smtClean="0">
                <a:latin typeface="Calibri" pitchFamily="34" charset="0"/>
              </a:rPr>
              <a:t>que</a:t>
            </a:r>
            <a:r>
              <a:rPr lang="en-GB" sz="2000" b="1" dirty="0" smtClean="0">
                <a:latin typeface="Calibri" pitchFamily="34" charset="0"/>
              </a:rPr>
              <a:t> </a:t>
            </a:r>
            <a:r>
              <a:rPr lang="en-GB" sz="2000" b="1" dirty="0" err="1" smtClean="0">
                <a:latin typeface="Calibri" pitchFamily="34" charset="0"/>
              </a:rPr>
              <a:t>vea</a:t>
            </a:r>
            <a:r>
              <a:rPr lang="en-GB" sz="2000" b="1" dirty="0" smtClean="0">
                <a:latin typeface="Calibri" pitchFamily="34" charset="0"/>
              </a:rPr>
              <a:t> </a:t>
            </a:r>
            <a:r>
              <a:rPr lang="en-GB" sz="2000" b="1" dirty="0" err="1" smtClean="0">
                <a:latin typeface="Calibri" pitchFamily="34" charset="0"/>
              </a:rPr>
              <a:t>será</a:t>
            </a:r>
            <a:r>
              <a:rPr lang="en-GB" sz="2000" b="1" dirty="0" smtClean="0">
                <a:latin typeface="Calibri" pitchFamily="34" charset="0"/>
              </a:rPr>
              <a:t>…</a:t>
            </a:r>
            <a:endParaRPr lang="en-GB" sz="2000" b="1" dirty="0">
              <a:latin typeface="Calibri" pitchFamily="34" charset="0"/>
            </a:endParaRPr>
          </a:p>
        </p:txBody>
      </p:sp>
      <p:sp>
        <p:nvSpPr>
          <p:cNvPr id="37" name="Text Box 46"/>
          <p:cNvSpPr txBox="1">
            <a:spLocks noChangeArrowheads="1"/>
          </p:cNvSpPr>
          <p:nvPr/>
        </p:nvSpPr>
        <p:spPr bwMode="auto">
          <a:xfrm>
            <a:off x="323528" y="4837222"/>
            <a:ext cx="29186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err="1" smtClean="0">
                <a:latin typeface="Calibri" pitchFamily="34" charset="0"/>
              </a:rPr>
              <a:t>Voy</a:t>
            </a:r>
            <a:r>
              <a:rPr lang="en-GB" sz="2000" b="1" dirty="0" smtClean="0">
                <a:latin typeface="Calibri" pitchFamily="34" charset="0"/>
              </a:rPr>
              <a:t> a </a:t>
            </a:r>
            <a:r>
              <a:rPr lang="en-GB" sz="2000" b="1" dirty="0" err="1" smtClean="0">
                <a:latin typeface="Calibri" pitchFamily="34" charset="0"/>
              </a:rPr>
              <a:t>ir</a:t>
            </a:r>
            <a:r>
              <a:rPr lang="en-GB" sz="2000" b="1" dirty="0" smtClean="0">
                <a:latin typeface="Calibri" pitchFamily="34" charset="0"/>
              </a:rPr>
              <a:t> a…</a:t>
            </a:r>
            <a:endParaRPr lang="en-GB" sz="2000" b="1" dirty="0">
              <a:latin typeface="Calibri" pitchFamily="34" charset="0"/>
            </a:endParaRPr>
          </a:p>
        </p:txBody>
      </p:sp>
      <p:sp>
        <p:nvSpPr>
          <p:cNvPr id="38" name="Text Box 46"/>
          <p:cNvSpPr txBox="1">
            <a:spLocks noChangeArrowheads="1"/>
          </p:cNvSpPr>
          <p:nvPr/>
        </p:nvSpPr>
        <p:spPr bwMode="auto">
          <a:xfrm>
            <a:off x="323528" y="5219719"/>
            <a:ext cx="29186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err="1" smtClean="0">
                <a:latin typeface="Calibri" pitchFamily="34" charset="0"/>
              </a:rPr>
              <a:t>Quiero</a:t>
            </a:r>
            <a:r>
              <a:rPr lang="en-GB" sz="2000" b="1" dirty="0" smtClean="0">
                <a:latin typeface="Calibri" pitchFamily="34" charset="0"/>
              </a:rPr>
              <a:t> </a:t>
            </a:r>
            <a:r>
              <a:rPr lang="en-GB" sz="2000" b="1" dirty="0" err="1" smtClean="0">
                <a:latin typeface="Calibri" pitchFamily="34" charset="0"/>
              </a:rPr>
              <a:t>ver</a:t>
            </a:r>
            <a:r>
              <a:rPr lang="en-GB" sz="2000" b="1" dirty="0" smtClean="0">
                <a:latin typeface="Calibri" pitchFamily="34" charset="0"/>
              </a:rPr>
              <a:t>…</a:t>
            </a:r>
            <a:endParaRPr lang="en-GB" sz="2000" b="1" dirty="0">
              <a:latin typeface="Calibri" pitchFamily="34" charset="0"/>
            </a:endParaRPr>
          </a:p>
        </p:txBody>
      </p:sp>
      <p:sp>
        <p:nvSpPr>
          <p:cNvPr id="39" name="Text Box 46"/>
          <p:cNvSpPr txBox="1">
            <a:spLocks noChangeArrowheads="1"/>
          </p:cNvSpPr>
          <p:nvPr/>
        </p:nvSpPr>
        <p:spPr bwMode="auto">
          <a:xfrm>
            <a:off x="323528" y="5619829"/>
            <a:ext cx="29186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err="1" smtClean="0">
                <a:latin typeface="Calibri" pitchFamily="34" charset="0"/>
              </a:rPr>
              <a:t>Tengo</a:t>
            </a:r>
            <a:r>
              <a:rPr lang="en-GB" sz="2000" b="1" dirty="0" smtClean="0">
                <a:latin typeface="Calibri" pitchFamily="34" charset="0"/>
              </a:rPr>
              <a:t> </a:t>
            </a:r>
            <a:r>
              <a:rPr lang="en-GB" sz="2000" b="1" dirty="0" err="1" smtClean="0">
                <a:latin typeface="Calibri" pitchFamily="34" charset="0"/>
              </a:rPr>
              <a:t>pensado</a:t>
            </a:r>
            <a:r>
              <a:rPr lang="en-GB" sz="2000" b="1" dirty="0" smtClean="0">
                <a:latin typeface="Calibri" pitchFamily="34" charset="0"/>
              </a:rPr>
              <a:t> …</a:t>
            </a:r>
            <a:endParaRPr lang="en-GB" sz="2000" b="1" dirty="0">
              <a:latin typeface="Calibri" pitchFamily="34" charset="0"/>
            </a:endParaRPr>
          </a:p>
        </p:txBody>
      </p:sp>
      <p:sp>
        <p:nvSpPr>
          <p:cNvPr id="40" name="Text Box 46"/>
          <p:cNvSpPr txBox="1">
            <a:spLocks noChangeArrowheads="1"/>
          </p:cNvSpPr>
          <p:nvPr/>
        </p:nvSpPr>
        <p:spPr bwMode="auto">
          <a:xfrm>
            <a:off x="323528" y="6011807"/>
            <a:ext cx="29186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err="1" smtClean="0">
                <a:latin typeface="Calibri" pitchFamily="34" charset="0"/>
              </a:rPr>
              <a:t>Tengo</a:t>
            </a:r>
            <a:r>
              <a:rPr lang="en-GB" sz="2000" b="1" dirty="0" smtClean="0">
                <a:latin typeface="Calibri" pitchFamily="34" charset="0"/>
              </a:rPr>
              <a:t> la </a:t>
            </a:r>
            <a:r>
              <a:rPr lang="en-GB" sz="2000" b="1" dirty="0" err="1" smtClean="0">
                <a:latin typeface="Calibri" pitchFamily="34" charset="0"/>
              </a:rPr>
              <a:t>intención</a:t>
            </a:r>
            <a:r>
              <a:rPr lang="en-GB" sz="2000" b="1" dirty="0" smtClean="0">
                <a:latin typeface="Calibri" pitchFamily="34" charset="0"/>
              </a:rPr>
              <a:t> de</a:t>
            </a:r>
            <a:endParaRPr lang="en-GB" sz="2000" b="1" dirty="0">
              <a:latin typeface="Calibri" pitchFamily="34" charset="0"/>
            </a:endParaRPr>
          </a:p>
        </p:txBody>
      </p:sp>
      <p:sp>
        <p:nvSpPr>
          <p:cNvPr id="41" name="Text Box 46"/>
          <p:cNvSpPr txBox="1">
            <a:spLocks noChangeArrowheads="1"/>
          </p:cNvSpPr>
          <p:nvPr/>
        </p:nvSpPr>
        <p:spPr bwMode="auto">
          <a:xfrm>
            <a:off x="323528" y="6339909"/>
            <a:ext cx="29186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smtClean="0">
                <a:latin typeface="Calibri" pitchFamily="34" charset="0"/>
              </a:rPr>
              <a:t>Me </a:t>
            </a:r>
            <a:r>
              <a:rPr lang="en-GB" sz="2000" b="1" dirty="0" err="1" smtClean="0">
                <a:latin typeface="Calibri" pitchFamily="34" charset="0"/>
              </a:rPr>
              <a:t>gustaría</a:t>
            </a:r>
            <a:r>
              <a:rPr lang="en-GB" sz="2000" b="1" dirty="0" smtClean="0">
                <a:latin typeface="Calibri" pitchFamily="34" charset="0"/>
              </a:rPr>
              <a:t>…</a:t>
            </a:r>
            <a:endParaRPr lang="en-GB" sz="2000" b="1" dirty="0">
              <a:latin typeface="Calibri"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56008000"/>
              </p:ext>
            </p:extLst>
          </p:nvPr>
        </p:nvGraphicFramePr>
        <p:xfrm>
          <a:off x="214744" y="506841"/>
          <a:ext cx="2629064" cy="3307080"/>
        </p:xfrm>
        <a:graphic>
          <a:graphicData uri="http://schemas.openxmlformats.org/drawingml/2006/table">
            <a:tbl>
              <a:tblPr firstRow="1" bandRow="1">
                <a:tableStyleId>{5940675A-B579-460E-94D1-54222C63F5DA}</a:tableStyleId>
              </a:tblPr>
              <a:tblGrid>
                <a:gridCol w="492644"/>
                <a:gridCol w="2136420"/>
              </a:tblGrid>
              <a:tr h="370840">
                <a:tc>
                  <a:txBody>
                    <a:bodyPr/>
                    <a:lstStyle/>
                    <a:p>
                      <a:r>
                        <a:rPr lang="en-GB" dirty="0" smtClean="0"/>
                        <a:t>1</a:t>
                      </a:r>
                      <a:endParaRPr lang="fr-FR" dirty="0"/>
                    </a:p>
                  </a:txBody>
                  <a:tcPr/>
                </a:tc>
                <a:tc>
                  <a:txBody>
                    <a:bodyPr/>
                    <a:lstStyle/>
                    <a:p>
                      <a:r>
                        <a:rPr lang="en-GB" dirty="0" smtClean="0"/>
                        <a:t>Country names</a:t>
                      </a:r>
                      <a:endParaRPr lang="fr-FR" dirty="0"/>
                    </a:p>
                  </a:txBody>
                  <a:tcPr/>
                </a:tc>
              </a:tr>
              <a:tr h="370840">
                <a:tc>
                  <a:txBody>
                    <a:bodyPr/>
                    <a:lstStyle/>
                    <a:p>
                      <a:r>
                        <a:rPr lang="en-GB" dirty="0" smtClean="0"/>
                        <a:t>2</a:t>
                      </a:r>
                      <a:endParaRPr lang="fr-FR" dirty="0"/>
                    </a:p>
                  </a:txBody>
                  <a:tcPr/>
                </a:tc>
                <a:tc>
                  <a:txBody>
                    <a:bodyPr/>
                    <a:lstStyle/>
                    <a:p>
                      <a:r>
                        <a:rPr lang="en-GB" dirty="0" smtClean="0"/>
                        <a:t>Weather words</a:t>
                      </a:r>
                      <a:endParaRPr lang="fr-FR" dirty="0"/>
                    </a:p>
                  </a:txBody>
                  <a:tcPr/>
                </a:tc>
              </a:tr>
              <a:tr h="370840">
                <a:tc>
                  <a:txBody>
                    <a:bodyPr/>
                    <a:lstStyle/>
                    <a:p>
                      <a:r>
                        <a:rPr lang="en-GB" dirty="0" smtClean="0"/>
                        <a:t>3</a:t>
                      </a:r>
                      <a:endParaRPr lang="fr-FR" dirty="0"/>
                    </a:p>
                  </a:txBody>
                  <a:tcPr/>
                </a:tc>
                <a:tc>
                  <a:txBody>
                    <a:bodyPr/>
                    <a:lstStyle/>
                    <a:p>
                      <a:r>
                        <a:rPr lang="en-GB" dirty="0" smtClean="0"/>
                        <a:t>Holiday activities (verbs)</a:t>
                      </a:r>
                      <a:endParaRPr lang="fr-FR" dirty="0"/>
                    </a:p>
                  </a:txBody>
                  <a:tcPr/>
                </a:tc>
              </a:tr>
              <a:tr h="370840">
                <a:tc>
                  <a:txBody>
                    <a:bodyPr/>
                    <a:lstStyle/>
                    <a:p>
                      <a:r>
                        <a:rPr lang="en-GB" dirty="0" smtClean="0"/>
                        <a:t>4</a:t>
                      </a:r>
                      <a:endParaRPr lang="fr-FR" dirty="0"/>
                    </a:p>
                  </a:txBody>
                  <a:tcPr/>
                </a:tc>
                <a:tc>
                  <a:txBody>
                    <a:bodyPr/>
                    <a:lstStyle/>
                    <a:p>
                      <a:r>
                        <a:rPr lang="en-GB" dirty="0" smtClean="0"/>
                        <a:t>Describing words</a:t>
                      </a:r>
                      <a:endParaRPr lang="fr-FR" dirty="0"/>
                    </a:p>
                  </a:txBody>
                  <a:tcPr/>
                </a:tc>
              </a:tr>
              <a:tr h="370840">
                <a:tc>
                  <a:txBody>
                    <a:bodyPr/>
                    <a:lstStyle/>
                    <a:p>
                      <a:r>
                        <a:rPr lang="en-GB" dirty="0" smtClean="0"/>
                        <a:t>5</a:t>
                      </a:r>
                      <a:endParaRPr lang="fr-FR" dirty="0"/>
                    </a:p>
                  </a:txBody>
                  <a:tcPr/>
                </a:tc>
                <a:tc>
                  <a:txBody>
                    <a:bodyPr/>
                    <a:lstStyle/>
                    <a:p>
                      <a:r>
                        <a:rPr lang="en-GB" sz="1600" dirty="0" smtClean="0"/>
                        <a:t>General holiday</a:t>
                      </a:r>
                      <a:r>
                        <a:rPr lang="en-GB" sz="1600" baseline="0" dirty="0" smtClean="0"/>
                        <a:t> words (beach, coast, weather, people, food, views, countryside, facilities, hotel, campsite, staff, shops)</a:t>
                      </a:r>
                      <a:endParaRPr lang="fr-FR" sz="1600" dirty="0"/>
                    </a:p>
                  </a:txBody>
                  <a:tcPr/>
                </a:tc>
              </a:tr>
            </a:tbl>
          </a:graphicData>
        </a:graphic>
      </p:graphicFrame>
      <p:sp>
        <p:nvSpPr>
          <p:cNvPr id="4" name="TextBox 3"/>
          <p:cNvSpPr txBox="1"/>
          <p:nvPr/>
        </p:nvSpPr>
        <p:spPr>
          <a:xfrm>
            <a:off x="4932325" y="4437112"/>
            <a:ext cx="1997683" cy="461665"/>
          </a:xfrm>
          <a:prstGeom prst="rect">
            <a:avLst/>
          </a:prstGeom>
          <a:noFill/>
        </p:spPr>
        <p:txBody>
          <a:bodyPr wrap="square" rtlCol="0">
            <a:spAutoFit/>
          </a:bodyPr>
          <a:lstStyle/>
          <a:p>
            <a:r>
              <a:rPr lang="en-GB" sz="2400" b="1" dirty="0"/>
              <a:t>e</a:t>
            </a:r>
            <a:r>
              <a:rPr lang="en-GB" sz="2400" b="1" dirty="0" smtClean="0"/>
              <a:t>l </a:t>
            </a:r>
            <a:r>
              <a:rPr lang="en-GB" sz="2400" b="1" dirty="0" err="1" smtClean="0"/>
              <a:t>último</a:t>
            </a:r>
            <a:r>
              <a:rPr lang="en-GB" sz="2400" b="1" dirty="0" smtClean="0"/>
              <a:t> </a:t>
            </a:r>
            <a:r>
              <a:rPr lang="en-GB" sz="2400" b="1" dirty="0" err="1" smtClean="0"/>
              <a:t>país</a:t>
            </a:r>
            <a:endParaRPr lang="fr-FR" sz="2400" b="1" dirty="0"/>
          </a:p>
        </p:txBody>
      </p:sp>
      <p:sp>
        <p:nvSpPr>
          <p:cNvPr id="44" name="TextBox 43"/>
          <p:cNvSpPr txBox="1"/>
          <p:nvPr/>
        </p:nvSpPr>
        <p:spPr>
          <a:xfrm>
            <a:off x="2442913" y="4958109"/>
            <a:ext cx="2273103" cy="461665"/>
          </a:xfrm>
          <a:prstGeom prst="rect">
            <a:avLst/>
          </a:prstGeom>
          <a:noFill/>
        </p:spPr>
        <p:txBody>
          <a:bodyPr wrap="square" rtlCol="0">
            <a:spAutoFit/>
          </a:bodyPr>
          <a:lstStyle/>
          <a:p>
            <a:r>
              <a:rPr lang="en-GB" sz="2400" b="1" dirty="0"/>
              <a:t>e</a:t>
            </a:r>
            <a:r>
              <a:rPr lang="en-GB" sz="2400" b="1" dirty="0" smtClean="0"/>
              <a:t>l </a:t>
            </a:r>
            <a:r>
              <a:rPr lang="en-GB" sz="2400" b="1" dirty="0" err="1" smtClean="0"/>
              <a:t>próximo</a:t>
            </a:r>
            <a:r>
              <a:rPr lang="en-GB" sz="2400" b="1" dirty="0" smtClean="0"/>
              <a:t> </a:t>
            </a:r>
            <a:r>
              <a:rPr lang="en-GB" sz="2400" b="1" dirty="0" err="1" smtClean="0"/>
              <a:t>país</a:t>
            </a:r>
            <a:endParaRPr lang="fr-FR" sz="2400" b="1" dirty="0"/>
          </a:p>
        </p:txBody>
      </p:sp>
    </p:spTree>
    <p:extLst>
      <p:ext uri="{BB962C8B-B14F-4D97-AF65-F5344CB8AC3E}">
        <p14:creationId xmlns:p14="http://schemas.microsoft.com/office/powerpoint/2010/main" val="364934144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70358896"/>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lumMod val="85000"/>
                              <a:lumOff val="15000"/>
                            </a:schemeClr>
                          </a:solidFill>
                        </a:rPr>
                        <a:t>Manipulating language</a:t>
                      </a: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8" name="Title 1"/>
          <p:cNvSpPr txBox="1">
            <a:spLocks/>
          </p:cNvSpPr>
          <p:nvPr/>
        </p:nvSpPr>
        <p:spPr>
          <a:xfrm>
            <a:off x="642938" y="2571750"/>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err="1" smtClean="0"/>
              <a:t>WORDLE</a:t>
            </a:r>
            <a:endParaRPr lang="en-US" dirty="0"/>
          </a:p>
        </p:txBody>
      </p:sp>
      <p:sp>
        <p:nvSpPr>
          <p:cNvPr id="10" name="TextBox 9"/>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7</a:t>
            </a:r>
            <a:endParaRPr lang="en-GB" sz="2400" b="1" dirty="0">
              <a:solidFill>
                <a:schemeClr val="tx1">
                  <a:lumMod val="85000"/>
                  <a:lumOff val="15000"/>
                </a:schemeClr>
              </a:solidFill>
            </a:endParaRPr>
          </a:p>
        </p:txBody>
      </p:sp>
      <p:pic>
        <p:nvPicPr>
          <p:cNvPr id="14" name="Picture 1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16492547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TextBox 3"/>
          <p:cNvSpPr txBox="1">
            <a:spLocks noChangeArrowheads="1"/>
          </p:cNvSpPr>
          <p:nvPr/>
        </p:nvSpPr>
        <p:spPr bwMode="auto">
          <a:xfrm>
            <a:off x="7072313" y="6000750"/>
            <a:ext cx="2214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atin typeface="Calibri" pitchFamily="34" charset="0"/>
                <a:hlinkClick r:id="rId2"/>
              </a:rPr>
              <a:t>www.wordle.net</a:t>
            </a:r>
            <a:r>
              <a:rPr lang="en-GB">
                <a:latin typeface="Calibri" pitchFamily="34" charset="0"/>
              </a:rPr>
              <a:t> </a:t>
            </a:r>
            <a:endParaRPr lang="en-US">
              <a:latin typeface="Calibri"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 y="881063"/>
            <a:ext cx="7296150"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37773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60950291"/>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lumMod val="85000"/>
                              <a:lumOff val="15000"/>
                            </a:schemeClr>
                          </a:solidFill>
                        </a:rPr>
                        <a:t>Manipulating language</a:t>
                      </a: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extBox 9"/>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8</a:t>
            </a:r>
            <a:endParaRPr lang="en-GB" sz="2400" b="1" dirty="0">
              <a:solidFill>
                <a:schemeClr val="tx1">
                  <a:lumMod val="85000"/>
                  <a:lumOff val="15000"/>
                </a:schemeClr>
              </a:solidFill>
            </a:endParaRPr>
          </a:p>
        </p:txBody>
      </p:sp>
      <p:sp>
        <p:nvSpPr>
          <p:cNvPr id="11" name="Title 1"/>
          <p:cNvSpPr txBox="1">
            <a:spLocks/>
          </p:cNvSpPr>
          <p:nvPr/>
        </p:nvSpPr>
        <p:spPr>
          <a:xfrm>
            <a:off x="642938" y="2571750"/>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ONLINE REFERENCING</a:t>
            </a:r>
            <a:endParaRPr lang="en-US" dirty="0"/>
          </a:p>
        </p:txBody>
      </p:sp>
      <p:pic>
        <p:nvPicPr>
          <p:cNvPr id="15" name="Picture 1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37336136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Box 1"/>
          <p:cNvSpPr txBox="1">
            <a:spLocks noChangeArrowheads="1"/>
          </p:cNvSpPr>
          <p:nvPr/>
        </p:nvSpPr>
        <p:spPr bwMode="auto">
          <a:xfrm>
            <a:off x="357188" y="214313"/>
            <a:ext cx="8358187" cy="667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i="1" dirty="0" smtClean="0">
                <a:latin typeface="Calibri" pitchFamily="34" charset="0"/>
              </a:rPr>
              <a:t>Research </a:t>
            </a:r>
            <a:r>
              <a:rPr lang="en-US" sz="2800" b="1" i="1" dirty="0">
                <a:latin typeface="Calibri" pitchFamily="34" charset="0"/>
              </a:rPr>
              <a:t>&amp; reference</a:t>
            </a:r>
            <a:br>
              <a:rPr lang="en-US" sz="2800" b="1" i="1" dirty="0">
                <a:latin typeface="Calibri" pitchFamily="34" charset="0"/>
              </a:rPr>
            </a:br>
            <a:r>
              <a:rPr lang="en-US" sz="2800" dirty="0">
                <a:latin typeface="Calibri" pitchFamily="34" charset="0"/>
              </a:rPr>
              <a:t/>
            </a:r>
            <a:br>
              <a:rPr lang="en-US" sz="2800" dirty="0">
                <a:latin typeface="Calibri" pitchFamily="34" charset="0"/>
              </a:rPr>
            </a:br>
            <a:r>
              <a:rPr lang="en-US" sz="2800" dirty="0">
                <a:latin typeface="Calibri" pitchFamily="34" charset="0"/>
              </a:rPr>
              <a:t>1.  </a:t>
            </a:r>
            <a:r>
              <a:rPr lang="en-US" sz="2800" u="sng" dirty="0">
                <a:latin typeface="Calibri" pitchFamily="34" charset="0"/>
                <a:hlinkClick r:id="rId2"/>
              </a:rPr>
              <a:t>www.wordreference.com</a:t>
            </a:r>
            <a:r>
              <a:rPr lang="en-US" sz="2800" dirty="0">
                <a:latin typeface="Calibri" pitchFamily="34" charset="0"/>
              </a:rPr>
              <a:t> </a:t>
            </a:r>
            <a:br>
              <a:rPr lang="en-US" sz="2800" dirty="0">
                <a:latin typeface="Calibri" pitchFamily="34" charset="0"/>
              </a:rPr>
            </a:br>
            <a:r>
              <a:rPr lang="en-US" sz="2800" dirty="0">
                <a:latin typeface="Calibri" pitchFamily="34" charset="0"/>
              </a:rPr>
              <a:t>Online dictionary – use this and not an online translator</a:t>
            </a:r>
            <a:br>
              <a:rPr lang="en-US" sz="2800" dirty="0">
                <a:latin typeface="Calibri" pitchFamily="34" charset="0"/>
              </a:rPr>
            </a:br>
            <a:r>
              <a:rPr lang="en-US" sz="2800" dirty="0">
                <a:latin typeface="Calibri" pitchFamily="34" charset="0"/>
              </a:rPr>
              <a:t/>
            </a:r>
            <a:br>
              <a:rPr lang="en-US" sz="2800" dirty="0">
                <a:latin typeface="Calibri" pitchFamily="34" charset="0"/>
              </a:rPr>
            </a:br>
            <a:r>
              <a:rPr lang="en-US" sz="2800" dirty="0">
                <a:latin typeface="Calibri" pitchFamily="34" charset="0"/>
              </a:rPr>
              <a:t>2. </a:t>
            </a:r>
            <a:r>
              <a:rPr lang="en-US" sz="2800" dirty="0">
                <a:latin typeface="Calibri" pitchFamily="34" charset="0"/>
                <a:hlinkClick r:id="rId3"/>
              </a:rPr>
              <a:t>http://www.verbix.com/</a:t>
            </a:r>
            <a:r>
              <a:rPr lang="en-US" sz="2800" dirty="0">
                <a:latin typeface="Calibri" pitchFamily="34" charset="0"/>
              </a:rPr>
              <a:t>  (or  </a:t>
            </a:r>
            <a:r>
              <a:rPr lang="en-US" sz="2800" u="sng" dirty="0">
                <a:latin typeface="Calibri" pitchFamily="34" charset="0"/>
                <a:hlinkClick r:id="rId4"/>
              </a:rPr>
              <a:t>http://www.conjugation.org/</a:t>
            </a:r>
            <a:r>
              <a:rPr lang="en-US" sz="2800" dirty="0">
                <a:latin typeface="Calibri" pitchFamily="34" charset="0"/>
              </a:rPr>
              <a:t> )</a:t>
            </a:r>
            <a:br>
              <a:rPr lang="en-US" sz="2800" dirty="0">
                <a:latin typeface="Calibri" pitchFamily="34" charset="0"/>
              </a:rPr>
            </a:br>
            <a:r>
              <a:rPr lang="en-US" sz="2800" dirty="0">
                <a:latin typeface="Calibri" pitchFamily="34" charset="0"/>
              </a:rPr>
              <a:t>Online verb conjugation tool – you type in the verb and it shows you all forms of all tenses</a:t>
            </a:r>
          </a:p>
          <a:p>
            <a:pPr eaLnBrk="1" hangingPunct="1"/>
            <a:endParaRPr lang="en-GB" sz="2800" dirty="0">
              <a:latin typeface="Calibri" pitchFamily="34" charset="0"/>
            </a:endParaRPr>
          </a:p>
          <a:p>
            <a:pPr eaLnBrk="1" hangingPunct="1"/>
            <a:r>
              <a:rPr lang="en-GB" sz="2800" dirty="0">
                <a:latin typeface="Calibri" pitchFamily="34" charset="0"/>
              </a:rPr>
              <a:t>3.  </a:t>
            </a:r>
            <a:r>
              <a:rPr lang="en-GB" sz="2800" dirty="0">
                <a:latin typeface="Calibri" pitchFamily="34" charset="0"/>
                <a:hlinkClick r:id="rId5" tooltip="http://french.typeit.org/"/>
              </a:rPr>
              <a:t>http://french.typeit.org/</a:t>
            </a:r>
            <a:r>
              <a:rPr lang="en-GB" sz="2800" dirty="0">
                <a:latin typeface="Calibri" pitchFamily="34" charset="0"/>
              </a:rPr>
              <a:t>  (</a:t>
            </a:r>
            <a:r>
              <a:rPr lang="en-GB" sz="2800" dirty="0">
                <a:latin typeface="Calibri" pitchFamily="34" charset="0"/>
                <a:hlinkClick r:id="rId6" tooltip="http://german.typeit.org/"/>
              </a:rPr>
              <a:t>http://german.typeit.org/</a:t>
            </a:r>
            <a:r>
              <a:rPr lang="en-GB" sz="2800" dirty="0">
                <a:latin typeface="Calibri" pitchFamily="34" charset="0"/>
              </a:rPr>
              <a:t>   </a:t>
            </a:r>
            <a:r>
              <a:rPr lang="en-GB" sz="2800" dirty="0">
                <a:latin typeface="Calibri" pitchFamily="34" charset="0"/>
                <a:hlinkClick r:id="rId7" tooltip="http://spanish.typeit.org/"/>
              </a:rPr>
              <a:t>http://spanish.typeit.org/</a:t>
            </a:r>
            <a:r>
              <a:rPr lang="en-GB" sz="2800" dirty="0">
                <a:latin typeface="Calibri" pitchFamily="34" charset="0"/>
              </a:rPr>
              <a:t>)</a:t>
            </a:r>
          </a:p>
          <a:p>
            <a:pPr eaLnBrk="1" hangingPunct="1"/>
            <a:r>
              <a:rPr lang="en-GB" sz="2800" dirty="0">
                <a:latin typeface="Calibri" pitchFamily="34" charset="0"/>
              </a:rPr>
              <a:t>Saves pupils having to ask how to type accents or leaving them out on homework completely!</a:t>
            </a:r>
          </a:p>
          <a:p>
            <a:pPr eaLnBrk="1" hangingPunct="1"/>
            <a:endParaRPr lang="en-US" dirty="0">
              <a:latin typeface="Calibri" pitchFamily="34" charset="0"/>
            </a:endParaRPr>
          </a:p>
          <a:p>
            <a:pPr eaLnBrk="1" hangingPunct="1"/>
            <a:endParaRPr lang="en-US" dirty="0">
              <a:latin typeface="Calibri" pitchFamily="34" charset="0"/>
            </a:endParaRPr>
          </a:p>
        </p:txBody>
      </p:sp>
    </p:spTree>
    <p:extLst>
      <p:ext uri="{BB962C8B-B14F-4D97-AF65-F5344CB8AC3E}">
        <p14:creationId xmlns:p14="http://schemas.microsoft.com/office/powerpoint/2010/main" val="24333368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Box 2"/>
          <p:cNvSpPr txBox="1">
            <a:spLocks noChangeArrowheads="1"/>
          </p:cNvSpPr>
          <p:nvPr/>
        </p:nvSpPr>
        <p:spPr bwMode="auto">
          <a:xfrm>
            <a:off x="214313" y="214313"/>
            <a:ext cx="5143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atin typeface="Calibri" pitchFamily="34" charset="0"/>
                <a:hlinkClick r:id="rId3"/>
              </a:rPr>
              <a:t>http://www.verbix.com/languages/spanish.shtml</a:t>
            </a:r>
            <a:r>
              <a:rPr lang="en-US">
                <a:latin typeface="Calibri" pitchFamily="34" charset="0"/>
              </a:rPr>
              <a:t> </a:t>
            </a:r>
          </a:p>
        </p:txBody>
      </p:sp>
      <p:pic>
        <p:nvPicPr>
          <p:cNvPr id="808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642938"/>
            <a:ext cx="4924425"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714500" y="3286125"/>
            <a:ext cx="1143000" cy="5000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cxnSp>
        <p:nvCxnSpPr>
          <p:cNvPr id="7" name="Straight Arrow Connector 6"/>
          <p:cNvCxnSpPr>
            <a:stCxn id="5" idx="6"/>
            <a:endCxn id="8" idx="2"/>
          </p:cNvCxnSpPr>
          <p:nvPr/>
        </p:nvCxnSpPr>
        <p:spPr>
          <a:xfrm flipV="1">
            <a:off x="2857500" y="1319213"/>
            <a:ext cx="3749675" cy="22177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4071938" y="857250"/>
            <a:ext cx="5072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a:latin typeface="Calibri" pitchFamily="34" charset="0"/>
              </a:rPr>
              <a:t>Escribe el infinitivo en español aquí</a:t>
            </a:r>
            <a:endParaRPr lang="en-US" sz="2400">
              <a:latin typeface="Calibri" pitchFamily="34" charset="0"/>
            </a:endParaRPr>
          </a:p>
        </p:txBody>
      </p:sp>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075" y="2428875"/>
            <a:ext cx="473392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4286250" y="3643313"/>
            <a:ext cx="1143000"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2" name="TextBox 11"/>
          <p:cNvSpPr txBox="1">
            <a:spLocks noChangeArrowheads="1"/>
          </p:cNvSpPr>
          <p:nvPr/>
        </p:nvSpPr>
        <p:spPr bwMode="auto">
          <a:xfrm>
            <a:off x="5286375" y="3214688"/>
            <a:ext cx="1571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400">
                <a:latin typeface="Calibri" pitchFamily="34" charset="0"/>
              </a:rPr>
              <a:t>el presente</a:t>
            </a:r>
            <a:endParaRPr lang="en-US" sz="2400">
              <a:latin typeface="Calibri" pitchFamily="34" charset="0"/>
            </a:endParaRPr>
          </a:p>
        </p:txBody>
      </p:sp>
      <p:sp>
        <p:nvSpPr>
          <p:cNvPr id="13" name="Oval 12"/>
          <p:cNvSpPr/>
          <p:nvPr/>
        </p:nvSpPr>
        <p:spPr>
          <a:xfrm>
            <a:off x="4286250" y="6072188"/>
            <a:ext cx="1143000"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4" name="TextBox 13"/>
          <p:cNvSpPr txBox="1">
            <a:spLocks noChangeArrowheads="1"/>
          </p:cNvSpPr>
          <p:nvPr/>
        </p:nvSpPr>
        <p:spPr bwMode="auto">
          <a:xfrm>
            <a:off x="5214938" y="5929313"/>
            <a:ext cx="185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400">
                <a:latin typeface="Calibri" pitchFamily="34" charset="0"/>
              </a:rPr>
              <a:t>el pretérito</a:t>
            </a:r>
            <a:endParaRPr lang="en-US" sz="2400">
              <a:latin typeface="Calibri" pitchFamily="34" charset="0"/>
            </a:endParaRPr>
          </a:p>
        </p:txBody>
      </p:sp>
    </p:spTree>
    <p:extLst>
      <p:ext uri="{BB962C8B-B14F-4D97-AF65-F5344CB8AC3E}">
        <p14:creationId xmlns:p14="http://schemas.microsoft.com/office/powerpoint/2010/main" val="17444880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3"/>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strVal val="#ppt_w+.3"/>
                                          </p:val>
                                        </p:tav>
                                        <p:tav tm="100000">
                                          <p:val>
                                            <p:strVal val="#ppt_w"/>
                                          </p:val>
                                        </p:tav>
                                      </p:tavLst>
                                    </p:anim>
                                    <p:anim calcmode="lin" valueType="num">
                                      <p:cBhvr>
                                        <p:cTn id="27" dur="1000" fill="hold"/>
                                        <p:tgtEl>
                                          <p:spTgt spid="10"/>
                                        </p:tgtEl>
                                        <p:attrNameLst>
                                          <p:attrName>ppt_h</p:attrName>
                                        </p:attrNameLst>
                                      </p:cBhvr>
                                      <p:tavLst>
                                        <p:tav tm="0">
                                          <p:val>
                                            <p:strVal val="#ppt_h"/>
                                          </p:val>
                                        </p:tav>
                                        <p:tav tm="100000">
                                          <p:val>
                                            <p:strVal val="#ppt_h"/>
                                          </p:val>
                                        </p:tav>
                                      </p:tavLst>
                                    </p:anim>
                                    <p:animEffect transition="in" filter="fade">
                                      <p:cBhvr>
                                        <p:cTn id="28" dur="1000"/>
                                        <p:tgtEl>
                                          <p:spTgt spid="1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strVal val="#ppt_w+.3"/>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Effect transition="in" filter="fade">
                                      <p:cBhvr>
                                        <p:cTn id="35" dur="1000"/>
                                        <p:tgtEl>
                                          <p:spTgt spid="1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strVal val="#ppt_w+.3"/>
                                          </p:val>
                                        </p:tav>
                                        <p:tav tm="100000">
                                          <p:val>
                                            <p:strVal val="#ppt_w"/>
                                          </p:val>
                                        </p:tav>
                                      </p:tavLst>
                                    </p:anim>
                                    <p:anim calcmode="lin" valueType="num">
                                      <p:cBhvr>
                                        <p:cTn id="41" dur="1000" fill="hold"/>
                                        <p:tgtEl>
                                          <p:spTgt spid="12"/>
                                        </p:tgtEl>
                                        <p:attrNameLst>
                                          <p:attrName>ppt_h</p:attrName>
                                        </p:attrNameLst>
                                      </p:cBhvr>
                                      <p:tavLst>
                                        <p:tav tm="0">
                                          <p:val>
                                            <p:strVal val="#ppt_h"/>
                                          </p:val>
                                        </p:tav>
                                        <p:tav tm="100000">
                                          <p:val>
                                            <p:strVal val="#ppt_h"/>
                                          </p:val>
                                        </p:tav>
                                      </p:tavLst>
                                    </p:anim>
                                    <p:animEffect transition="in" filter="fade">
                                      <p:cBhvr>
                                        <p:cTn id="42" dur="10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strVal val="#ppt_w+.3"/>
                                          </p:val>
                                        </p:tav>
                                        <p:tav tm="100000">
                                          <p:val>
                                            <p:strVal val="#ppt_w"/>
                                          </p:val>
                                        </p:tav>
                                      </p:tavLst>
                                    </p:anim>
                                    <p:anim calcmode="lin" valueType="num">
                                      <p:cBhvr>
                                        <p:cTn id="48" dur="1000" fill="hold"/>
                                        <p:tgtEl>
                                          <p:spTgt spid="13"/>
                                        </p:tgtEl>
                                        <p:attrNameLst>
                                          <p:attrName>ppt_h</p:attrName>
                                        </p:attrNameLst>
                                      </p:cBhvr>
                                      <p:tavLst>
                                        <p:tav tm="0">
                                          <p:val>
                                            <p:strVal val="#ppt_h"/>
                                          </p:val>
                                        </p:tav>
                                        <p:tav tm="100000">
                                          <p:val>
                                            <p:strVal val="#ppt_h"/>
                                          </p:val>
                                        </p:tav>
                                      </p:tavLst>
                                    </p:anim>
                                    <p:animEffect transition="in" filter="fade">
                                      <p:cBhvr>
                                        <p:cTn id="49" dur="1000"/>
                                        <p:tgtEl>
                                          <p:spTgt spid="1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strVal val="#ppt_w+.3"/>
                                          </p:val>
                                        </p:tav>
                                        <p:tav tm="100000">
                                          <p:val>
                                            <p:strVal val="#ppt_w"/>
                                          </p:val>
                                        </p:tav>
                                      </p:tavLst>
                                    </p:anim>
                                    <p:anim calcmode="lin" valueType="num">
                                      <p:cBhvr>
                                        <p:cTn id="55" dur="1000" fill="hold"/>
                                        <p:tgtEl>
                                          <p:spTgt spid="14"/>
                                        </p:tgtEl>
                                        <p:attrNameLst>
                                          <p:attrName>ppt_h</p:attrName>
                                        </p:attrNameLst>
                                      </p:cBhvr>
                                      <p:tavLst>
                                        <p:tav tm="0">
                                          <p:val>
                                            <p:strVal val="#ppt_h"/>
                                          </p:val>
                                        </p:tav>
                                        <p:tav tm="100000">
                                          <p:val>
                                            <p:strVal val="#ppt_h"/>
                                          </p:val>
                                        </p:tav>
                                      </p:tavLst>
                                    </p:anim>
                                    <p:animEffect transition="in" filter="fade">
                                      <p:cBhvr>
                                        <p:cTn id="5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1" grpId="0" animBg="1"/>
      <p:bldP spid="12" grpId="0"/>
      <p:bldP spid="13"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56490249"/>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endParaRPr lang="en-US" sz="2800" b="1" dirty="0">
                        <a:solidFill>
                          <a:schemeClr val="bg1"/>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2" name="Rectangle 1"/>
          <p:cNvSpPr/>
          <p:nvPr/>
        </p:nvSpPr>
        <p:spPr>
          <a:xfrm>
            <a:off x="179512" y="188640"/>
            <a:ext cx="4120039" cy="523220"/>
          </a:xfrm>
          <a:prstGeom prst="rect">
            <a:avLst/>
          </a:prstGeom>
        </p:spPr>
        <p:txBody>
          <a:bodyPr wrap="none">
            <a:spAutoFit/>
          </a:bodyPr>
          <a:lstStyle/>
          <a:p>
            <a:r>
              <a:rPr lang="en-GB" sz="2800" b="1" dirty="0"/>
              <a:t>Comberton Village College</a:t>
            </a:r>
            <a:endParaRPr lang="en-US" sz="2800" b="1" dirty="0"/>
          </a:p>
        </p:txBody>
      </p:sp>
      <p:sp>
        <p:nvSpPr>
          <p:cNvPr id="9" name="Title 1"/>
          <p:cNvSpPr txBox="1">
            <a:spLocks/>
          </p:cNvSpPr>
          <p:nvPr/>
        </p:nvSpPr>
        <p:spPr>
          <a:xfrm>
            <a:off x="4387500" y="4593108"/>
            <a:ext cx="4772025" cy="13620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smtClean="0"/>
              <a:t>WRITING: </a:t>
            </a:r>
            <a:br>
              <a:rPr lang="en-GB" sz="3200" dirty="0" smtClean="0"/>
            </a:br>
            <a:r>
              <a:rPr lang="en-GB" sz="3200" dirty="0" smtClean="0"/>
              <a:t>CLASSROOM STRATEGIES</a:t>
            </a:r>
            <a:endParaRPr lang="en-US" sz="3200" dirty="0" smtClean="0"/>
          </a:p>
        </p:txBody>
      </p:sp>
      <p:sp>
        <p:nvSpPr>
          <p:cNvPr id="10" name="Text Placeholder 2"/>
          <p:cNvSpPr txBox="1">
            <a:spLocks/>
          </p:cNvSpPr>
          <p:nvPr/>
        </p:nvSpPr>
        <p:spPr>
          <a:xfrm>
            <a:off x="4355976" y="4593108"/>
            <a:ext cx="4500563" cy="1500188"/>
          </a:xfrm>
          <a:prstGeom prst="rect">
            <a:avLst/>
          </a:prstGeom>
          <a:ln w="57150">
            <a:solidFill>
              <a:schemeClr val="tx1">
                <a:lumMod val="85000"/>
                <a:lumOff val="15000"/>
              </a:schemeClr>
            </a:solidFill>
            <a:miter lim="800000"/>
            <a:headEnd/>
            <a:tailEnd/>
          </a:ln>
        </p:spPr>
        <p:txBody>
          <a:bodyPr anchor="b"/>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b="1" dirty="0" smtClean="0">
                <a:solidFill>
                  <a:schemeClr val="tx1">
                    <a:lumMod val="85000"/>
                    <a:lumOff val="15000"/>
                  </a:schemeClr>
                </a:solidFill>
              </a:rPr>
              <a:t>Manipulation, Quality &amp; Accuracy</a:t>
            </a:r>
            <a:endParaRPr lang="en-US" sz="2400" b="1" dirty="0" smtClean="0">
              <a:solidFill>
                <a:schemeClr val="tx1">
                  <a:lumMod val="85000"/>
                  <a:lumOff val="15000"/>
                </a:schemeClr>
              </a:solidFill>
            </a:endParaRPr>
          </a:p>
        </p:txBody>
      </p:sp>
      <p:sp>
        <p:nvSpPr>
          <p:cNvPr id="13" name="Rounded Rectangle 12"/>
          <p:cNvSpPr/>
          <p:nvPr/>
        </p:nvSpPr>
        <p:spPr>
          <a:xfrm>
            <a:off x="392527" y="4653136"/>
            <a:ext cx="3694008" cy="1430212"/>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5400" b="1">
                <a:solidFill>
                  <a:srgbClr val="FFFFFF"/>
                </a:solidFill>
              </a:rPr>
              <a:t>Accuracy</a:t>
            </a:r>
            <a:endParaRPr lang="en-US" sz="4000" b="1">
              <a:solidFill>
                <a:srgbClr val="FFFFFF"/>
              </a:solidFill>
            </a:endParaRPr>
          </a:p>
        </p:txBody>
      </p:sp>
      <p:sp>
        <p:nvSpPr>
          <p:cNvPr id="14" name="Rounded Rectangle 13"/>
          <p:cNvSpPr/>
          <p:nvPr/>
        </p:nvSpPr>
        <p:spPr>
          <a:xfrm>
            <a:off x="392527" y="1357883"/>
            <a:ext cx="3694008" cy="1351037"/>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3600" b="1" dirty="0">
              <a:solidFill>
                <a:srgbClr val="FFFFFF"/>
              </a:solidFill>
            </a:endParaRPr>
          </a:p>
          <a:p>
            <a:pPr algn="ctr"/>
            <a:r>
              <a:rPr lang="en-GB" sz="3600" b="1" dirty="0">
                <a:solidFill>
                  <a:srgbClr val="FFFFFF"/>
                </a:solidFill>
              </a:rPr>
              <a:t>Manipulating language</a:t>
            </a:r>
            <a:endParaRPr lang="en-GB" sz="2400" b="1" dirty="0">
              <a:solidFill>
                <a:srgbClr val="FFFFFF"/>
              </a:solidFill>
            </a:endParaRPr>
          </a:p>
          <a:p>
            <a:pPr algn="ctr"/>
            <a:endParaRPr lang="en-US" sz="2400" b="1" dirty="0">
              <a:solidFill>
                <a:srgbClr val="FFFFFF"/>
              </a:solidFill>
            </a:endParaRPr>
          </a:p>
        </p:txBody>
      </p:sp>
      <p:sp>
        <p:nvSpPr>
          <p:cNvPr id="15" name="Rounded Rectangle 14"/>
          <p:cNvSpPr/>
          <p:nvPr/>
        </p:nvSpPr>
        <p:spPr>
          <a:xfrm>
            <a:off x="392528" y="2852936"/>
            <a:ext cx="3694008" cy="1656184"/>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3600" b="1" dirty="0">
              <a:solidFill>
                <a:srgbClr val="FFFFFF"/>
              </a:solidFill>
            </a:endParaRPr>
          </a:p>
          <a:p>
            <a:pPr algn="ctr"/>
            <a:r>
              <a:rPr lang="en-GB" sz="3200" b="1" dirty="0">
                <a:solidFill>
                  <a:srgbClr val="FFFFFF"/>
                </a:solidFill>
              </a:rPr>
              <a:t>Developing quality</a:t>
            </a:r>
            <a:br>
              <a:rPr lang="en-GB" sz="3200" b="1" dirty="0">
                <a:solidFill>
                  <a:srgbClr val="FFFFFF"/>
                </a:solidFill>
              </a:rPr>
            </a:br>
            <a:r>
              <a:rPr lang="en-GB" sz="3200" b="1" dirty="0">
                <a:solidFill>
                  <a:srgbClr val="FFFFFF"/>
                </a:solidFill>
              </a:rPr>
              <a:t>(Variety &amp; Range)</a:t>
            </a:r>
            <a:endParaRPr lang="en-GB" sz="2000" b="1" dirty="0">
              <a:solidFill>
                <a:srgbClr val="FFFFFF"/>
              </a:solidFill>
            </a:endParaRPr>
          </a:p>
          <a:p>
            <a:pPr algn="ctr"/>
            <a:endParaRPr lang="en-US" sz="2400" b="1" dirty="0">
              <a:solidFill>
                <a:srgbClr val="FFFFFF"/>
              </a:solidFill>
            </a:endParaRPr>
          </a:p>
        </p:txBody>
      </p:sp>
      <p:pic>
        <p:nvPicPr>
          <p:cNvPr id="1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55815" y="1681223"/>
            <a:ext cx="2300883" cy="248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8879767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63230794"/>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lumMod val="85000"/>
                              <a:lumOff val="15000"/>
                            </a:schemeClr>
                          </a:solidFill>
                        </a:rPr>
                        <a:t>Manipulating language</a:t>
                      </a: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extBox 9"/>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9</a:t>
            </a:r>
            <a:endParaRPr lang="en-GB" sz="2400" b="1" dirty="0">
              <a:solidFill>
                <a:schemeClr val="tx1">
                  <a:lumMod val="85000"/>
                  <a:lumOff val="15000"/>
                </a:schemeClr>
              </a:solidFill>
            </a:endParaRPr>
          </a:p>
        </p:txBody>
      </p:sp>
      <p:sp>
        <p:nvSpPr>
          <p:cNvPr id="11" name="Title 1"/>
          <p:cNvSpPr txBox="1">
            <a:spLocks/>
          </p:cNvSpPr>
          <p:nvPr/>
        </p:nvSpPr>
        <p:spPr>
          <a:xfrm>
            <a:off x="642938" y="2571750"/>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LOOKING BACK</a:t>
            </a:r>
            <a:endParaRPr lang="en-US" dirty="0"/>
          </a:p>
        </p:txBody>
      </p:sp>
      <p:pic>
        <p:nvPicPr>
          <p:cNvPr id="15" name="Picture 1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2746276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00063" y="428625"/>
          <a:ext cx="8286750" cy="6000750"/>
        </p:xfrm>
        <a:graphic>
          <a:graphicData uri="http://schemas.openxmlformats.org/drawingml/2006/table">
            <a:tbl>
              <a:tblPr firstRow="1" bandRow="1">
                <a:tableStyleId>{5940675A-B579-460E-94D1-54222C63F5DA}</a:tableStyleId>
              </a:tblPr>
              <a:tblGrid>
                <a:gridCol w="2762250"/>
                <a:gridCol w="2762250"/>
                <a:gridCol w="2762250"/>
              </a:tblGrid>
              <a:tr h="2000250">
                <a:tc>
                  <a:txBody>
                    <a:bodyPr/>
                    <a:lstStyle/>
                    <a:p>
                      <a:endParaRPr lang="en-US" sz="1800" dirty="0"/>
                    </a:p>
                  </a:txBody>
                  <a:tcPr marL="91439" marR="91439"/>
                </a:tc>
                <a:tc>
                  <a:txBody>
                    <a:bodyPr/>
                    <a:lstStyle/>
                    <a:p>
                      <a:endParaRPr lang="en-US" sz="1800"/>
                    </a:p>
                  </a:txBody>
                  <a:tcPr marL="91439" marR="91439"/>
                </a:tc>
                <a:tc>
                  <a:txBody>
                    <a:bodyPr/>
                    <a:lstStyle/>
                    <a:p>
                      <a:endParaRPr lang="en-US" sz="1800"/>
                    </a:p>
                  </a:txBody>
                  <a:tcPr marL="91439" marR="91439"/>
                </a:tc>
              </a:tr>
              <a:tr h="2000250">
                <a:tc>
                  <a:txBody>
                    <a:bodyPr/>
                    <a:lstStyle/>
                    <a:p>
                      <a:endParaRPr lang="en-US" sz="1800" dirty="0"/>
                    </a:p>
                  </a:txBody>
                  <a:tcPr marL="91439" marR="91439"/>
                </a:tc>
                <a:tc>
                  <a:txBody>
                    <a:bodyPr/>
                    <a:lstStyle/>
                    <a:p>
                      <a:endParaRPr lang="en-US" sz="1800"/>
                    </a:p>
                  </a:txBody>
                  <a:tcPr marL="91439" marR="91439"/>
                </a:tc>
                <a:tc>
                  <a:txBody>
                    <a:bodyPr/>
                    <a:lstStyle/>
                    <a:p>
                      <a:endParaRPr lang="en-US" sz="1800"/>
                    </a:p>
                  </a:txBody>
                  <a:tcPr marL="91439" marR="91439"/>
                </a:tc>
              </a:tr>
              <a:tr h="2000250">
                <a:tc>
                  <a:txBody>
                    <a:bodyPr/>
                    <a:lstStyle/>
                    <a:p>
                      <a:endParaRPr lang="en-US" sz="1800"/>
                    </a:p>
                  </a:txBody>
                  <a:tcPr marL="91439" marR="91439"/>
                </a:tc>
                <a:tc>
                  <a:txBody>
                    <a:bodyPr/>
                    <a:lstStyle/>
                    <a:p>
                      <a:endParaRPr lang="en-US" sz="1800" dirty="0"/>
                    </a:p>
                  </a:txBody>
                  <a:tcPr marL="91439" marR="91439"/>
                </a:tc>
                <a:tc>
                  <a:txBody>
                    <a:bodyPr/>
                    <a:lstStyle/>
                    <a:p>
                      <a:endParaRPr lang="en-US" sz="1800" dirty="0"/>
                    </a:p>
                  </a:txBody>
                  <a:tcPr marL="91439" marR="91439"/>
                </a:tc>
              </a:tr>
            </a:tbl>
          </a:graphicData>
        </a:graphic>
      </p:graphicFrame>
      <p:sp>
        <p:nvSpPr>
          <p:cNvPr id="4" name="Rectangle 3"/>
          <p:cNvSpPr/>
          <p:nvPr/>
        </p:nvSpPr>
        <p:spPr>
          <a:xfrm>
            <a:off x="500063" y="1643063"/>
            <a:ext cx="8286750" cy="7858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500063" y="3500438"/>
            <a:ext cx="8286750" cy="928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500063" y="5429250"/>
            <a:ext cx="8286750" cy="1000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0855" name="TextBox 17"/>
          <p:cNvSpPr txBox="1">
            <a:spLocks noChangeArrowheads="1"/>
          </p:cNvSpPr>
          <p:nvPr/>
        </p:nvSpPr>
        <p:spPr bwMode="auto">
          <a:xfrm>
            <a:off x="571500" y="500063"/>
            <a:ext cx="2571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latin typeface="Calibri" pitchFamily="34" charset="0"/>
              </a:rPr>
              <a:t>1.  My school is a mixed comprehensive school.</a:t>
            </a:r>
            <a:endParaRPr lang="en-US" sz="2000">
              <a:latin typeface="Calibri" pitchFamily="34" charset="0"/>
            </a:endParaRPr>
          </a:p>
        </p:txBody>
      </p:sp>
      <p:sp>
        <p:nvSpPr>
          <p:cNvPr id="120858" name="TextBox 17"/>
          <p:cNvSpPr txBox="1">
            <a:spLocks noChangeArrowheads="1"/>
          </p:cNvSpPr>
          <p:nvPr/>
        </p:nvSpPr>
        <p:spPr bwMode="auto">
          <a:xfrm>
            <a:off x="3286125" y="500063"/>
            <a:ext cx="2714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latin typeface="Calibri" pitchFamily="34" charset="0"/>
              </a:rPr>
              <a:t>2.  The subject I most like is maths because I always get good marks.</a:t>
            </a:r>
            <a:endParaRPr lang="en-US" sz="2000">
              <a:latin typeface="Calibri" pitchFamily="34" charset="0"/>
            </a:endParaRPr>
          </a:p>
        </p:txBody>
      </p:sp>
      <p:sp>
        <p:nvSpPr>
          <p:cNvPr id="120859" name="TextBox 18"/>
          <p:cNvSpPr txBox="1">
            <a:spLocks noChangeArrowheads="1"/>
          </p:cNvSpPr>
          <p:nvPr/>
        </p:nvSpPr>
        <p:spPr bwMode="auto">
          <a:xfrm>
            <a:off x="6072188" y="500063"/>
            <a:ext cx="2714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latin typeface="Calibri" pitchFamily="34" charset="0"/>
              </a:rPr>
              <a:t>3.  My ideal teacher has a sense of humour and always wants to help us.</a:t>
            </a:r>
            <a:endParaRPr lang="en-US" sz="2000">
              <a:latin typeface="Calibri" pitchFamily="34" charset="0"/>
            </a:endParaRPr>
          </a:p>
        </p:txBody>
      </p:sp>
      <p:sp>
        <p:nvSpPr>
          <p:cNvPr id="120860" name="TextBox 19"/>
          <p:cNvSpPr txBox="1">
            <a:spLocks noChangeArrowheads="1"/>
          </p:cNvSpPr>
          <p:nvPr/>
        </p:nvSpPr>
        <p:spPr bwMode="auto">
          <a:xfrm>
            <a:off x="500063" y="2428875"/>
            <a:ext cx="27146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600">
                <a:latin typeface="Calibri" pitchFamily="34" charset="0"/>
              </a:rPr>
              <a:t>4.  The school rules are important but too strict – for example you can’t wear coats inside the building.</a:t>
            </a:r>
            <a:endParaRPr lang="en-US" sz="1600">
              <a:latin typeface="Calibri" pitchFamily="34" charset="0"/>
            </a:endParaRPr>
          </a:p>
        </p:txBody>
      </p:sp>
      <p:sp>
        <p:nvSpPr>
          <p:cNvPr id="120861" name="TextBox 20"/>
          <p:cNvSpPr txBox="1">
            <a:spLocks noChangeArrowheads="1"/>
          </p:cNvSpPr>
          <p:nvPr/>
        </p:nvSpPr>
        <p:spPr bwMode="auto">
          <a:xfrm>
            <a:off x="3286125" y="2428875"/>
            <a:ext cx="2714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latin typeface="Calibri" pitchFamily="34" charset="0"/>
              </a:rPr>
              <a:t>5.  The biggest problem at my school is the stress of exams.</a:t>
            </a:r>
            <a:endParaRPr lang="en-US" sz="2000">
              <a:latin typeface="Calibri" pitchFamily="34" charset="0"/>
            </a:endParaRPr>
          </a:p>
        </p:txBody>
      </p:sp>
      <p:sp>
        <p:nvSpPr>
          <p:cNvPr id="120862" name="TextBox 21"/>
          <p:cNvSpPr txBox="1">
            <a:spLocks noChangeArrowheads="1"/>
          </p:cNvSpPr>
          <p:nvPr/>
        </p:nvSpPr>
        <p:spPr bwMode="auto">
          <a:xfrm>
            <a:off x="6000750" y="2428875"/>
            <a:ext cx="2714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latin typeface="Calibri" pitchFamily="34" charset="0"/>
              </a:rPr>
              <a:t>6.  After school there’s a lot to do.  I usually do dance club on Tuesdays.</a:t>
            </a:r>
            <a:endParaRPr lang="en-US" sz="2000">
              <a:latin typeface="Calibri" pitchFamily="34" charset="0"/>
            </a:endParaRPr>
          </a:p>
        </p:txBody>
      </p:sp>
      <p:sp>
        <p:nvSpPr>
          <p:cNvPr id="120863" name="TextBox 22"/>
          <p:cNvSpPr txBox="1">
            <a:spLocks noChangeArrowheads="1"/>
          </p:cNvSpPr>
          <p:nvPr/>
        </p:nvSpPr>
        <p:spPr bwMode="auto">
          <a:xfrm>
            <a:off x="500063" y="4357688"/>
            <a:ext cx="27146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600">
                <a:latin typeface="Calibri" pitchFamily="34" charset="0"/>
              </a:rPr>
              <a:t>7.  My primary school was much smaller than this school.  I was able to walk there everyday.</a:t>
            </a:r>
            <a:endParaRPr lang="en-US" sz="1600">
              <a:latin typeface="Calibri" pitchFamily="34" charset="0"/>
            </a:endParaRPr>
          </a:p>
        </p:txBody>
      </p:sp>
      <p:sp>
        <p:nvSpPr>
          <p:cNvPr id="120864" name="TextBox 23"/>
          <p:cNvSpPr txBox="1">
            <a:spLocks noChangeArrowheads="1"/>
          </p:cNvSpPr>
          <p:nvPr/>
        </p:nvSpPr>
        <p:spPr bwMode="auto">
          <a:xfrm>
            <a:off x="3286125" y="4429125"/>
            <a:ext cx="2714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600">
                <a:latin typeface="Calibri" pitchFamily="34" charset="0"/>
              </a:rPr>
              <a:t>8.  Last year I did work experience for 2 weeks.  I had a good time and learnt a lot.</a:t>
            </a:r>
            <a:endParaRPr lang="en-US" sz="1600">
              <a:latin typeface="Calibri" pitchFamily="34" charset="0"/>
            </a:endParaRPr>
          </a:p>
        </p:txBody>
      </p:sp>
      <p:sp>
        <p:nvSpPr>
          <p:cNvPr id="120865" name="TextBox 24"/>
          <p:cNvSpPr txBox="1">
            <a:spLocks noChangeArrowheads="1"/>
          </p:cNvSpPr>
          <p:nvPr/>
        </p:nvSpPr>
        <p:spPr bwMode="auto">
          <a:xfrm>
            <a:off x="6000750" y="4429125"/>
            <a:ext cx="2714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600">
                <a:latin typeface="Calibri" pitchFamily="34" charset="0"/>
              </a:rPr>
              <a:t>9.  Next year I plan to do A levels.  I want to study English, Spanish and Maths.</a:t>
            </a:r>
            <a:endParaRPr lang="en-US" sz="1600">
              <a:latin typeface="Calibri" pitchFamily="34" charset="0"/>
            </a:endParaRPr>
          </a:p>
        </p:txBody>
      </p:sp>
    </p:spTree>
    <p:extLst>
      <p:ext uri="{BB962C8B-B14F-4D97-AF65-F5344CB8AC3E}">
        <p14:creationId xmlns:p14="http://schemas.microsoft.com/office/powerpoint/2010/main" val="16374487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76672"/>
            <a:ext cx="8352928" cy="5386090"/>
          </a:xfrm>
          <a:prstGeom prst="rect">
            <a:avLst/>
          </a:prstGeom>
          <a:noFill/>
        </p:spPr>
        <p:txBody>
          <a:bodyPr wrap="square" rtlCol="0">
            <a:spAutoFit/>
          </a:bodyPr>
          <a:lstStyle/>
          <a:p>
            <a:r>
              <a:rPr lang="en-GB" sz="2000" dirty="0"/>
              <a:t>NAME</a:t>
            </a:r>
            <a:r>
              <a:rPr lang="en-GB" sz="2000" dirty="0" smtClean="0"/>
              <a:t>:__________________________________________________________</a:t>
            </a:r>
            <a:r>
              <a:rPr lang="en-GB" sz="2000" dirty="0"/>
              <a:t/>
            </a:r>
            <a:br>
              <a:rPr lang="en-GB" sz="2000" dirty="0"/>
            </a:br>
            <a:r>
              <a:rPr lang="en-GB" sz="2000" b="1" dirty="0"/>
              <a:t>Translate into </a:t>
            </a:r>
            <a:r>
              <a:rPr lang="en-GB" sz="2000" b="1" dirty="0" smtClean="0"/>
              <a:t>Spanish </a:t>
            </a:r>
            <a:r>
              <a:rPr lang="en-GB" sz="2000" b="1" dirty="0"/>
              <a:t>and write your text in the lined space provided below:</a:t>
            </a:r>
            <a:r>
              <a:rPr lang="en-GB" sz="2000" dirty="0"/>
              <a:t/>
            </a:r>
            <a:br>
              <a:rPr lang="en-GB" sz="2000" dirty="0"/>
            </a:br>
            <a:r>
              <a:rPr lang="en-GB" sz="2000" dirty="0"/>
              <a:t>Hello. My name is Claire and I live in Cambridge (3) with my family and my dog (3) who is called </a:t>
            </a:r>
            <a:r>
              <a:rPr lang="en-GB" sz="2000" dirty="0" err="1"/>
              <a:t>Schmitty</a:t>
            </a:r>
            <a:r>
              <a:rPr lang="en-GB" sz="2000" dirty="0"/>
              <a:t> (3).Cambridge is an old city (3). I don’t have any brothers or sisters (3). In Cambridge there is a market, two swimming pools and some museums (3). My mum likes to go to the museums (3) but I prefer to go bowling (3).There isn’t an ice rink in Cambridge (3) but you(‘one’) can go to Peterborough (3). I like Cambridge and in my opinion it’s pretty (3) but it isn’t big (3). Sometimes I go to the café in the village (3). My friends play table football (3) but I can’t play (3) because it’s too difficult (3).</a:t>
            </a:r>
          </a:p>
          <a:p>
            <a:r>
              <a:rPr lang="en-GB" dirty="0" smtClean="0"/>
              <a:t>____________________________________________________________________</a:t>
            </a:r>
            <a:endParaRPr lang="en-GB" dirty="0"/>
          </a:p>
          <a:p>
            <a:r>
              <a:rPr lang="en-GB" dirty="0" smtClean="0"/>
              <a:t>____________________________________________________________________</a:t>
            </a:r>
            <a:endParaRPr lang="en-GB" dirty="0"/>
          </a:p>
          <a:p>
            <a:r>
              <a:rPr lang="en-GB" dirty="0" smtClean="0"/>
              <a:t>____________________________________________________________________</a:t>
            </a:r>
            <a:endParaRPr lang="en-GB" dirty="0"/>
          </a:p>
          <a:p>
            <a:r>
              <a:rPr lang="en-GB" dirty="0" smtClean="0"/>
              <a:t>____________________________________________________________________</a:t>
            </a:r>
            <a:endParaRPr lang="en-GB" dirty="0"/>
          </a:p>
          <a:p>
            <a:r>
              <a:rPr lang="en-GB" dirty="0" smtClean="0"/>
              <a:t>____________________________________________________________________</a:t>
            </a:r>
            <a:endParaRPr lang="en-GB" dirty="0"/>
          </a:p>
          <a:p>
            <a:r>
              <a:rPr lang="en-GB" dirty="0" smtClean="0"/>
              <a:t>____________________________________________________________________</a:t>
            </a:r>
            <a:endParaRPr lang="en-GB" dirty="0"/>
          </a:p>
          <a:p>
            <a:r>
              <a:rPr lang="en-GB" dirty="0" smtClean="0"/>
              <a:t>____________________________________________________________________</a:t>
            </a:r>
            <a:endParaRPr lang="en-GB" dirty="0"/>
          </a:p>
          <a:p>
            <a:r>
              <a:rPr lang="en-GB" dirty="0" smtClean="0"/>
              <a:t>____________________________________________________________________</a:t>
            </a:r>
            <a:endParaRPr lang="en-GB" dirty="0"/>
          </a:p>
        </p:txBody>
      </p:sp>
    </p:spTree>
    <p:extLst>
      <p:ext uri="{BB962C8B-B14F-4D97-AF65-F5344CB8AC3E}">
        <p14:creationId xmlns:p14="http://schemas.microsoft.com/office/powerpoint/2010/main" val="8677289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08846774"/>
              </p:ext>
            </p:extLst>
          </p:nvPr>
        </p:nvGraphicFramePr>
        <p:xfrm>
          <a:off x="611560" y="476672"/>
          <a:ext cx="8064896" cy="3505200"/>
        </p:xfrm>
        <a:graphic>
          <a:graphicData uri="http://schemas.openxmlformats.org/drawingml/2006/table">
            <a:tbl>
              <a:tblPr firstRow="1" firstCol="1" bandRow="1">
                <a:tableStyleId>{5940675A-B579-460E-94D1-54222C63F5DA}</a:tableStyleId>
              </a:tblPr>
              <a:tblGrid>
                <a:gridCol w="720080"/>
                <a:gridCol w="7344816"/>
              </a:tblGrid>
              <a:tr h="0">
                <a:tc>
                  <a:txBody>
                    <a:bodyPr/>
                    <a:lstStyle/>
                    <a:p>
                      <a:pPr algn="ctr">
                        <a:lnSpc>
                          <a:spcPct val="115000"/>
                        </a:lnSpc>
                        <a:spcAft>
                          <a:spcPts val="1000"/>
                        </a:spcAft>
                      </a:pPr>
                      <a:r>
                        <a:rPr lang="en-GB" sz="2000">
                          <a:effectLst/>
                        </a:rPr>
                        <a:t>Mark</a:t>
                      </a:r>
                      <a:endParaRPr lang="en-GB" sz="2000">
                        <a:effectLst/>
                        <a:latin typeface="Calibri"/>
                        <a:ea typeface="SimSun"/>
                        <a:cs typeface="Times New Roman"/>
                      </a:endParaRPr>
                    </a:p>
                  </a:txBody>
                  <a:tcPr marL="68580" marR="68580" marT="0" marB="0"/>
                </a:tc>
                <a:tc>
                  <a:txBody>
                    <a:bodyPr/>
                    <a:lstStyle/>
                    <a:p>
                      <a:pPr>
                        <a:lnSpc>
                          <a:spcPct val="115000"/>
                        </a:lnSpc>
                        <a:spcAft>
                          <a:spcPts val="1000"/>
                        </a:spcAft>
                      </a:pPr>
                      <a:r>
                        <a:rPr lang="en-GB" sz="2000">
                          <a:effectLst/>
                        </a:rPr>
                        <a:t>Definition</a:t>
                      </a:r>
                      <a:endParaRPr lang="en-GB" sz="2000">
                        <a:effectLst/>
                        <a:latin typeface="Calibri"/>
                        <a:ea typeface="SimSun"/>
                        <a:cs typeface="Times New Roman"/>
                      </a:endParaRPr>
                    </a:p>
                  </a:txBody>
                  <a:tcPr marL="68580" marR="68580" marT="0" marB="0"/>
                </a:tc>
              </a:tr>
              <a:tr h="0">
                <a:tc>
                  <a:txBody>
                    <a:bodyPr/>
                    <a:lstStyle/>
                    <a:p>
                      <a:pPr algn="ctr">
                        <a:lnSpc>
                          <a:spcPct val="115000"/>
                        </a:lnSpc>
                        <a:spcAft>
                          <a:spcPts val="1000"/>
                        </a:spcAft>
                      </a:pPr>
                      <a:r>
                        <a:rPr lang="en-GB" sz="2000">
                          <a:effectLst/>
                        </a:rPr>
                        <a:t>3</a:t>
                      </a:r>
                      <a:endParaRPr lang="en-GB" sz="2000">
                        <a:effectLst/>
                        <a:latin typeface="Calibri"/>
                        <a:ea typeface="SimSun"/>
                        <a:cs typeface="Times New Roman"/>
                      </a:endParaRPr>
                    </a:p>
                  </a:txBody>
                  <a:tcPr marL="68580" marR="68580" marT="0" marB="0"/>
                </a:tc>
                <a:tc>
                  <a:txBody>
                    <a:bodyPr/>
                    <a:lstStyle/>
                    <a:p>
                      <a:pPr>
                        <a:lnSpc>
                          <a:spcPct val="115000"/>
                        </a:lnSpc>
                        <a:spcAft>
                          <a:spcPts val="1000"/>
                        </a:spcAft>
                      </a:pPr>
                      <a:r>
                        <a:rPr lang="en-GB" sz="2000">
                          <a:effectLst/>
                        </a:rPr>
                        <a:t>Fully communicated. Perfect translation – including spelling, grammar and punctuation.</a:t>
                      </a:r>
                      <a:endParaRPr lang="en-GB" sz="2000">
                        <a:effectLst/>
                        <a:latin typeface="Calibri"/>
                        <a:ea typeface="SimSun"/>
                        <a:cs typeface="Times New Roman"/>
                      </a:endParaRPr>
                    </a:p>
                  </a:txBody>
                  <a:tcPr marL="68580" marR="68580" marT="0" marB="0"/>
                </a:tc>
              </a:tr>
              <a:tr h="0">
                <a:tc>
                  <a:txBody>
                    <a:bodyPr/>
                    <a:lstStyle/>
                    <a:p>
                      <a:pPr algn="ctr">
                        <a:lnSpc>
                          <a:spcPct val="115000"/>
                        </a:lnSpc>
                        <a:spcAft>
                          <a:spcPts val="1000"/>
                        </a:spcAft>
                      </a:pPr>
                      <a:r>
                        <a:rPr lang="en-GB" sz="2000">
                          <a:effectLst/>
                        </a:rPr>
                        <a:t>2</a:t>
                      </a:r>
                      <a:endParaRPr lang="en-GB" sz="2000">
                        <a:effectLst/>
                        <a:latin typeface="Calibri"/>
                        <a:ea typeface="SimSun"/>
                        <a:cs typeface="Times New Roman"/>
                      </a:endParaRPr>
                    </a:p>
                  </a:txBody>
                  <a:tcPr marL="68580" marR="68580" marT="0" marB="0"/>
                </a:tc>
                <a:tc>
                  <a:txBody>
                    <a:bodyPr/>
                    <a:lstStyle/>
                    <a:p>
                      <a:pPr>
                        <a:lnSpc>
                          <a:spcPct val="115000"/>
                        </a:lnSpc>
                        <a:spcAft>
                          <a:spcPts val="1000"/>
                        </a:spcAft>
                      </a:pPr>
                      <a:r>
                        <a:rPr lang="en-GB" sz="2000">
                          <a:effectLst/>
                        </a:rPr>
                        <a:t>Fully communicated with only minor error(s). Minor errors include:  understandable spelling, plurals &amp; punctuation. </a:t>
                      </a:r>
                      <a:endParaRPr lang="en-GB" sz="2000">
                        <a:effectLst/>
                        <a:latin typeface="Calibri"/>
                        <a:ea typeface="SimSun"/>
                        <a:cs typeface="Times New Roman"/>
                      </a:endParaRPr>
                    </a:p>
                  </a:txBody>
                  <a:tcPr marL="68580" marR="68580" marT="0" marB="0"/>
                </a:tc>
              </a:tr>
              <a:tr h="0">
                <a:tc>
                  <a:txBody>
                    <a:bodyPr/>
                    <a:lstStyle/>
                    <a:p>
                      <a:pPr algn="ctr">
                        <a:lnSpc>
                          <a:spcPct val="115000"/>
                        </a:lnSpc>
                        <a:spcAft>
                          <a:spcPts val="1000"/>
                        </a:spcAft>
                      </a:pPr>
                      <a:r>
                        <a:rPr lang="en-GB" sz="2000">
                          <a:effectLst/>
                        </a:rPr>
                        <a:t>1</a:t>
                      </a:r>
                      <a:endParaRPr lang="en-GB" sz="2000">
                        <a:effectLst/>
                        <a:latin typeface="Calibri"/>
                        <a:ea typeface="SimSun"/>
                        <a:cs typeface="Times New Roman"/>
                      </a:endParaRPr>
                    </a:p>
                  </a:txBody>
                  <a:tcPr marL="68580" marR="68580" marT="0" marB="0"/>
                </a:tc>
                <a:tc>
                  <a:txBody>
                    <a:bodyPr/>
                    <a:lstStyle/>
                    <a:p>
                      <a:pPr>
                        <a:lnSpc>
                          <a:spcPct val="115000"/>
                        </a:lnSpc>
                        <a:spcAft>
                          <a:spcPts val="1000"/>
                        </a:spcAft>
                      </a:pPr>
                      <a:r>
                        <a:rPr lang="en-GB" sz="2000">
                          <a:effectLst/>
                        </a:rPr>
                        <a:t>Partially communicated/fully communicated but with major areas which have been taught and focussed on in class. Major errors include: possessive adjectives, negatives, verb conjugations &amp; tense.</a:t>
                      </a:r>
                      <a:endParaRPr lang="en-GB" sz="2000">
                        <a:effectLst/>
                        <a:latin typeface="Calibri"/>
                        <a:ea typeface="SimSun"/>
                        <a:cs typeface="Times New Roman"/>
                      </a:endParaRPr>
                    </a:p>
                  </a:txBody>
                  <a:tcPr marL="68580" marR="68580" marT="0" marB="0"/>
                </a:tc>
              </a:tr>
              <a:tr h="0">
                <a:tc>
                  <a:txBody>
                    <a:bodyPr/>
                    <a:lstStyle/>
                    <a:p>
                      <a:pPr algn="ctr">
                        <a:lnSpc>
                          <a:spcPct val="115000"/>
                        </a:lnSpc>
                        <a:spcAft>
                          <a:spcPts val="1000"/>
                        </a:spcAft>
                      </a:pPr>
                      <a:r>
                        <a:rPr lang="en-GB" sz="2000" dirty="0">
                          <a:effectLst/>
                        </a:rPr>
                        <a:t>0</a:t>
                      </a:r>
                      <a:endParaRPr lang="en-GB" sz="2000" dirty="0">
                        <a:effectLst/>
                        <a:latin typeface="Calibri"/>
                        <a:ea typeface="SimSun"/>
                        <a:cs typeface="Times New Roman"/>
                      </a:endParaRPr>
                    </a:p>
                  </a:txBody>
                  <a:tcPr marL="68580" marR="68580" marT="0" marB="0"/>
                </a:tc>
                <a:tc>
                  <a:txBody>
                    <a:bodyPr/>
                    <a:lstStyle/>
                    <a:p>
                      <a:pPr>
                        <a:lnSpc>
                          <a:spcPct val="115000"/>
                        </a:lnSpc>
                        <a:spcAft>
                          <a:spcPts val="1000"/>
                        </a:spcAft>
                      </a:pPr>
                      <a:r>
                        <a:rPr lang="en-GB" sz="2000" dirty="0">
                          <a:effectLst/>
                        </a:rPr>
                        <a:t>Not communicated. Or whole sentence has been done using a translator.</a:t>
                      </a:r>
                      <a:endParaRPr lang="en-GB" sz="2000" dirty="0">
                        <a:effectLst/>
                        <a:latin typeface="Calibri"/>
                        <a:ea typeface="SimSun"/>
                        <a:cs typeface="Times New Roman"/>
                      </a:endParaRPr>
                    </a:p>
                  </a:txBody>
                  <a:tcPr marL="68580" marR="68580" marT="0" marB="0"/>
                </a:tc>
              </a:tr>
            </a:tbl>
          </a:graphicData>
        </a:graphic>
      </p:graphicFrame>
    </p:spTree>
    <p:extLst>
      <p:ext uri="{BB962C8B-B14F-4D97-AF65-F5344CB8AC3E}">
        <p14:creationId xmlns:p14="http://schemas.microsoft.com/office/powerpoint/2010/main" val="37407718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66906291"/>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lumMod val="85000"/>
                              <a:lumOff val="15000"/>
                            </a:schemeClr>
                          </a:solidFill>
                        </a:rPr>
                        <a:t>Manipulating language</a:t>
                      </a: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extBox 9"/>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10</a:t>
            </a:r>
            <a:endParaRPr lang="en-GB" sz="2400" b="1" dirty="0">
              <a:solidFill>
                <a:schemeClr val="tx1">
                  <a:lumMod val="85000"/>
                  <a:lumOff val="15000"/>
                </a:schemeClr>
              </a:solidFill>
            </a:endParaRPr>
          </a:p>
        </p:txBody>
      </p:sp>
      <p:sp>
        <p:nvSpPr>
          <p:cNvPr id="11" name="Title 1"/>
          <p:cNvSpPr txBox="1">
            <a:spLocks/>
          </p:cNvSpPr>
          <p:nvPr/>
        </p:nvSpPr>
        <p:spPr>
          <a:xfrm>
            <a:off x="693813" y="1890712"/>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DICTIONARY SKILLS</a:t>
            </a:r>
            <a:endParaRPr lang="en-US" dirty="0"/>
          </a:p>
        </p:txBody>
      </p:sp>
      <p:sp>
        <p:nvSpPr>
          <p:cNvPr id="2" name="Rectangle 1"/>
          <p:cNvSpPr/>
          <p:nvPr/>
        </p:nvSpPr>
        <p:spPr>
          <a:xfrm>
            <a:off x="323528" y="5703639"/>
            <a:ext cx="7197025" cy="461665"/>
          </a:xfrm>
          <a:prstGeom prst="rect">
            <a:avLst/>
          </a:prstGeom>
        </p:spPr>
        <p:txBody>
          <a:bodyPr wrap="square">
            <a:spAutoFit/>
          </a:bodyPr>
          <a:lstStyle/>
          <a:p>
            <a:r>
              <a:rPr lang="en-GB" sz="2400" dirty="0">
                <a:hlinkClick r:id="rId3"/>
              </a:rPr>
              <a:t>http://</a:t>
            </a:r>
            <a:r>
              <a:rPr lang="en-GB" sz="2400" dirty="0" smtClean="0">
                <a:hlinkClick r:id="rId3"/>
              </a:rPr>
              <a:t>www.tes.co.uk/article.aspx?storyCode=6067974</a:t>
            </a:r>
            <a:r>
              <a:rPr lang="en-GB" sz="2400" dirty="0" smtClean="0"/>
              <a:t> </a:t>
            </a:r>
            <a:endParaRPr lang="en-GB" sz="2400" dirty="0"/>
          </a:p>
        </p:txBody>
      </p:sp>
      <p:pic>
        <p:nvPicPr>
          <p:cNvPr id="2050" name="Picture 2"/>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317" t="53776" r="36029" b="15719"/>
          <a:stretch/>
        </p:blipFill>
        <p:spPr bwMode="auto">
          <a:xfrm>
            <a:off x="3822464" y="3717032"/>
            <a:ext cx="4907795" cy="1851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3813" y="3852419"/>
            <a:ext cx="2667029" cy="1669203"/>
          </a:xfrm>
          <a:prstGeom prst="rect">
            <a:avLst/>
          </a:prstGeom>
        </p:spPr>
      </p:pic>
      <p:pic>
        <p:nvPicPr>
          <p:cNvPr id="15" name="Picture 14"/>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1401838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86543294"/>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lumMod val="85000"/>
                              <a:lumOff val="15000"/>
                            </a:schemeClr>
                          </a:solidFill>
                        </a:rPr>
                        <a:t>Variety</a:t>
                      </a:r>
                      <a:r>
                        <a:rPr lang="en-US" sz="2800" b="1" baseline="0" dirty="0" smtClean="0">
                          <a:solidFill>
                            <a:schemeClr val="tx1">
                              <a:lumMod val="85000"/>
                              <a:lumOff val="15000"/>
                            </a:schemeClr>
                          </a:solidFill>
                        </a:rPr>
                        <a:t> and range</a:t>
                      </a:r>
                      <a:endParaRPr lang="en-US" sz="2800" b="1" dirty="0" smtClean="0">
                        <a:solidFill>
                          <a:schemeClr val="tx1">
                            <a:lumMod val="85000"/>
                            <a:lumOff val="15000"/>
                          </a:schemeClr>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extBox 9"/>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11</a:t>
            </a:r>
            <a:endParaRPr lang="en-GB" sz="2400" b="1" dirty="0">
              <a:solidFill>
                <a:schemeClr val="tx1">
                  <a:lumMod val="85000"/>
                  <a:lumOff val="15000"/>
                </a:schemeClr>
              </a:solidFill>
            </a:endParaRPr>
          </a:p>
        </p:txBody>
      </p:sp>
      <p:sp>
        <p:nvSpPr>
          <p:cNvPr id="11" name="Title 1"/>
          <p:cNvSpPr txBox="1">
            <a:spLocks/>
          </p:cNvSpPr>
          <p:nvPr/>
        </p:nvSpPr>
        <p:spPr>
          <a:xfrm>
            <a:off x="642938" y="2571750"/>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FUNCTIONS &amp; THEMES</a:t>
            </a:r>
            <a:endParaRPr lang="en-US" dirty="0"/>
          </a:p>
        </p:txBody>
      </p:sp>
      <p:pic>
        <p:nvPicPr>
          <p:cNvPr id="12" name="Picture 11"/>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13" name="Picture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13799" y="207816"/>
            <a:ext cx="476329" cy="562663"/>
          </a:xfrm>
          <a:prstGeom prst="rect">
            <a:avLst/>
          </a:prstGeom>
        </p:spPr>
      </p:pic>
      <p:pic>
        <p:nvPicPr>
          <p:cNvPr id="14" name="Picture 1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Tree>
    <p:extLst>
      <p:ext uri="{BB962C8B-B14F-4D97-AF65-F5344CB8AC3E}">
        <p14:creationId xmlns:p14="http://schemas.microsoft.com/office/powerpoint/2010/main" val="18021255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92" name="Group 52"/>
          <p:cNvGraphicFramePr>
            <a:graphicFrameLocks noGrp="1"/>
          </p:cNvGraphicFramePr>
          <p:nvPr/>
        </p:nvGraphicFramePr>
        <p:xfrm>
          <a:off x="285750" y="357188"/>
          <a:ext cx="8572500" cy="5902406"/>
        </p:xfrm>
        <a:graphic>
          <a:graphicData uri="http://schemas.openxmlformats.org/drawingml/2006/table">
            <a:tbl>
              <a:tblPr/>
              <a:tblGrid>
                <a:gridCol w="779463"/>
                <a:gridCol w="3506787"/>
                <a:gridCol w="779463"/>
                <a:gridCol w="3506787"/>
              </a:tblGrid>
              <a:tr h="634932">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rPr>
                        <a:t>Functions</a:t>
                      </a:r>
                      <a:endParaRPr kumimoji="0" lang="en-US" sz="3200" b="1"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rPr>
                        <a:t>Themes</a:t>
                      </a:r>
                      <a:endParaRPr kumimoji="0" lang="en-US" sz="3200" b="1"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A</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Questions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1</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Future plans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B</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Opinions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2</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Work experience</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C</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Suggestions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3</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Uniform</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D</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What others say</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4</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Primary school</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8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E</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Likes &amp; dislikes (not ‘aimer’)</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5</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Subjects and teachers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F</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Habits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6</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Extra-curricular</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G</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Comparisons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7</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Problems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H</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Past events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8</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School rules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715628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92" name="Group 52"/>
          <p:cNvGraphicFramePr>
            <a:graphicFrameLocks noGrp="1"/>
          </p:cNvGraphicFramePr>
          <p:nvPr/>
        </p:nvGraphicFramePr>
        <p:xfrm>
          <a:off x="285750" y="357188"/>
          <a:ext cx="8572500" cy="6156540"/>
        </p:xfrm>
        <a:graphic>
          <a:graphicData uri="http://schemas.openxmlformats.org/drawingml/2006/table">
            <a:tbl>
              <a:tblPr/>
              <a:tblGrid>
                <a:gridCol w="779463"/>
                <a:gridCol w="3506787"/>
                <a:gridCol w="779463"/>
                <a:gridCol w="3506787"/>
              </a:tblGrid>
              <a:tr h="63493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smtClean="0">
                          <a:ln>
                            <a:noFill/>
                          </a:ln>
                          <a:solidFill>
                            <a:schemeClr val="tx1"/>
                          </a:solidFill>
                          <a:effectLst/>
                          <a:latin typeface="Arial" pitchFamily="34" charset="0"/>
                        </a:rPr>
                        <a:t>Funciones</a:t>
                      </a:r>
                      <a:endParaRPr kumimoji="0" lang="en-US" sz="32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smtClean="0">
                          <a:ln>
                            <a:noFill/>
                          </a:ln>
                          <a:solidFill>
                            <a:schemeClr val="tx1"/>
                          </a:solidFill>
                          <a:effectLst/>
                          <a:latin typeface="Arial" pitchFamily="34" charset="0"/>
                        </a:rPr>
                        <a:t>Temas</a:t>
                      </a:r>
                      <a:endParaRPr kumimoji="0" lang="en-US" sz="32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349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A</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Preguntas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1</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Planes para el futuro</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B</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Opiniones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2</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Las prácticas laborales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C</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Sugerencias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3</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El uniforme</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D</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Lo que otros dicen</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4</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La escuela primaria</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E</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Gustos y Preferencias (no se permite ‘gustar’)</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5</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Asignaturas y profesores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9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F</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Costumbres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6</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Actividades extraescolares y responsabilidades</a:t>
                      </a:r>
                      <a:endParaRPr kumimoji="0" lang="en-US" sz="20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G</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Comparaciones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7</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Problemas en el insti</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H</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Acontecimientos pasados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8</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Las normas del insti</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110711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44558357"/>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lumMod val="85000"/>
                              <a:lumOff val="15000"/>
                            </a:schemeClr>
                          </a:solidFill>
                        </a:rPr>
                        <a:t>Variety</a:t>
                      </a:r>
                      <a:r>
                        <a:rPr lang="en-US" sz="2800" b="1" baseline="0" dirty="0" smtClean="0">
                          <a:solidFill>
                            <a:schemeClr val="tx1">
                              <a:lumMod val="85000"/>
                              <a:lumOff val="15000"/>
                            </a:schemeClr>
                          </a:solidFill>
                        </a:rPr>
                        <a:t> and range</a:t>
                      </a:r>
                      <a:endParaRPr lang="en-US" sz="2800" b="1" dirty="0" smtClean="0">
                        <a:solidFill>
                          <a:schemeClr val="tx1">
                            <a:lumMod val="85000"/>
                            <a:lumOff val="15000"/>
                          </a:schemeClr>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extBox 9"/>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12</a:t>
            </a:r>
            <a:endParaRPr lang="en-GB" sz="2400" b="1" dirty="0">
              <a:solidFill>
                <a:schemeClr val="tx1">
                  <a:lumMod val="85000"/>
                  <a:lumOff val="15000"/>
                </a:schemeClr>
              </a:solidFill>
            </a:endParaRPr>
          </a:p>
        </p:txBody>
      </p:sp>
      <p:sp>
        <p:nvSpPr>
          <p:cNvPr id="11" name="Title 1"/>
          <p:cNvSpPr txBox="1">
            <a:spLocks/>
          </p:cNvSpPr>
          <p:nvPr/>
        </p:nvSpPr>
        <p:spPr>
          <a:xfrm>
            <a:off x="642938" y="2571750"/>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GROUP WRITING</a:t>
            </a:r>
            <a:endParaRPr lang="en-US" dirty="0"/>
          </a:p>
        </p:txBody>
      </p:sp>
      <p:pic>
        <p:nvPicPr>
          <p:cNvPr id="15" name="Picture 6" descr="C:\Documents and Settings\Administrator\My Documents\My Pictures\Microsoft Clip Organizer\j044145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9163" y="4155924"/>
            <a:ext cx="1800200" cy="180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8557" y="3693857"/>
            <a:ext cx="2543455" cy="254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36433609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76782478"/>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lumMod val="85000"/>
                              <a:lumOff val="15000"/>
                            </a:schemeClr>
                          </a:solidFill>
                        </a:rPr>
                        <a:t>Variety</a:t>
                      </a:r>
                      <a:r>
                        <a:rPr lang="en-US" sz="2800" b="1" baseline="0" dirty="0" smtClean="0">
                          <a:solidFill>
                            <a:schemeClr val="tx1">
                              <a:lumMod val="85000"/>
                              <a:lumOff val="15000"/>
                            </a:schemeClr>
                          </a:solidFill>
                        </a:rPr>
                        <a:t> and range</a:t>
                      </a:r>
                      <a:endParaRPr lang="en-US" sz="2800" b="1" dirty="0" smtClean="0">
                        <a:solidFill>
                          <a:schemeClr val="tx1">
                            <a:lumMod val="85000"/>
                            <a:lumOff val="15000"/>
                          </a:schemeClr>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extBox 9"/>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13</a:t>
            </a:r>
            <a:endParaRPr lang="en-GB" sz="2400" b="1" dirty="0">
              <a:solidFill>
                <a:schemeClr val="tx1">
                  <a:lumMod val="85000"/>
                  <a:lumOff val="15000"/>
                </a:schemeClr>
              </a:solidFill>
            </a:endParaRPr>
          </a:p>
        </p:txBody>
      </p:sp>
      <p:pic>
        <p:nvPicPr>
          <p:cNvPr id="12" name="Picture 11"/>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14" name="Picture 1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
        <p:nvSpPr>
          <p:cNvPr id="17" name="Title 1"/>
          <p:cNvSpPr txBox="1">
            <a:spLocks/>
          </p:cNvSpPr>
          <p:nvPr/>
        </p:nvSpPr>
        <p:spPr>
          <a:xfrm>
            <a:off x="642938" y="2571750"/>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err="1" smtClean="0"/>
              <a:t>ASL</a:t>
            </a:r>
            <a:r>
              <a:rPr lang="en-GB" dirty="0" smtClean="0"/>
              <a:t> (Average Sentence Length)</a:t>
            </a:r>
            <a:endParaRPr lang="en-US" dirty="0"/>
          </a:p>
        </p:txBody>
      </p:sp>
      <p:pic>
        <p:nvPicPr>
          <p:cNvPr id="11" name="Picture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26959086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09613851"/>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endParaRPr lang="en-US" sz="2800" b="1" dirty="0">
                        <a:solidFill>
                          <a:schemeClr val="bg1"/>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itle 1"/>
          <p:cNvSpPr txBox="1">
            <a:spLocks/>
          </p:cNvSpPr>
          <p:nvPr/>
        </p:nvSpPr>
        <p:spPr bwMode="auto">
          <a:xfrm>
            <a:off x="683568" y="2281238"/>
            <a:ext cx="8058150" cy="1362075"/>
          </a:xfrm>
          <a:prstGeom prst="rect">
            <a:avLst/>
          </a:prstGeom>
          <a:noFill/>
          <a:ln w="38100">
            <a:solidFill>
              <a:schemeClr val="tx1">
                <a:lumMod val="85000"/>
                <a:lumOff val="15000"/>
              </a:schemeClr>
            </a:solidFill>
            <a:miter lim="800000"/>
            <a:headEnd/>
            <a:tailEnd/>
          </a:ln>
        </p:spPr>
        <p:txBody>
          <a:bodyPr anchor="ctr"/>
          <a:lstStyle/>
          <a:p>
            <a:pPr algn="ctr" eaLnBrk="0" fontAlgn="auto" hangingPunct="0">
              <a:spcBef>
                <a:spcPts val="0"/>
              </a:spcBef>
              <a:spcAft>
                <a:spcPts val="0"/>
              </a:spcAft>
              <a:defRPr/>
            </a:pPr>
            <a:r>
              <a:rPr lang="en-GB" sz="4000" b="1" cap="all" dirty="0" smtClean="0">
                <a:latin typeface="+mj-lt"/>
                <a:ea typeface="+mj-ea"/>
                <a:cs typeface="+mj-cs"/>
              </a:rPr>
              <a:t>Expectations and </a:t>
            </a:r>
            <a:br>
              <a:rPr lang="en-GB" sz="4000" b="1" cap="all" dirty="0" smtClean="0">
                <a:latin typeface="+mj-lt"/>
                <a:ea typeface="+mj-ea"/>
                <a:cs typeface="+mj-cs"/>
              </a:rPr>
            </a:br>
            <a:r>
              <a:rPr lang="en-GB" sz="4000" b="1" cap="all" dirty="0" smtClean="0">
                <a:latin typeface="+mj-lt"/>
                <a:ea typeface="+mj-ea"/>
                <a:cs typeface="+mj-cs"/>
              </a:rPr>
              <a:t>shared purpose</a:t>
            </a:r>
            <a:endParaRPr lang="en-US" sz="4000" b="1" cap="all" dirty="0">
              <a:latin typeface="+mj-lt"/>
              <a:ea typeface="+mj-ea"/>
              <a:cs typeface="+mj-cs"/>
            </a:endParaRPr>
          </a:p>
        </p:txBody>
      </p:sp>
      <p:sp>
        <p:nvSpPr>
          <p:cNvPr id="11" name="TextBox 10"/>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a:t>
            </a:r>
            <a:r>
              <a:rPr lang="en-GB" sz="2400" b="1" dirty="0">
                <a:solidFill>
                  <a:schemeClr val="tx1">
                    <a:lumMod val="85000"/>
                    <a:lumOff val="15000"/>
                  </a:schemeClr>
                </a:solidFill>
              </a:rPr>
              <a:t>1</a:t>
            </a:r>
          </a:p>
        </p:txBody>
      </p:sp>
      <p:pic>
        <p:nvPicPr>
          <p:cNvPr id="12" name="Picture 1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13161551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49161248"/>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lumMod val="85000"/>
                              <a:lumOff val="15000"/>
                            </a:schemeClr>
                          </a:solidFill>
                        </a:rPr>
                        <a:t>Variety</a:t>
                      </a:r>
                      <a:r>
                        <a:rPr lang="en-US" sz="2800" b="1" baseline="0" dirty="0" smtClean="0">
                          <a:solidFill>
                            <a:schemeClr val="tx1">
                              <a:lumMod val="85000"/>
                              <a:lumOff val="15000"/>
                            </a:schemeClr>
                          </a:solidFill>
                        </a:rPr>
                        <a:t> and range</a:t>
                      </a:r>
                      <a:endParaRPr lang="en-US" sz="2800" b="1" dirty="0" smtClean="0">
                        <a:solidFill>
                          <a:schemeClr val="tx1">
                            <a:lumMod val="85000"/>
                            <a:lumOff val="15000"/>
                          </a:schemeClr>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extBox 9"/>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14</a:t>
            </a:r>
            <a:endParaRPr lang="en-GB" sz="2400" b="1" dirty="0">
              <a:solidFill>
                <a:schemeClr val="tx1">
                  <a:lumMod val="85000"/>
                  <a:lumOff val="15000"/>
                </a:schemeClr>
              </a:solidFill>
            </a:endParaRPr>
          </a:p>
        </p:txBody>
      </p:sp>
      <p:sp>
        <p:nvSpPr>
          <p:cNvPr id="17" name="Title 1"/>
          <p:cNvSpPr txBox="1">
            <a:spLocks/>
          </p:cNvSpPr>
          <p:nvPr/>
        </p:nvSpPr>
        <p:spPr>
          <a:xfrm>
            <a:off x="642938" y="2571750"/>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TICK GRID</a:t>
            </a:r>
            <a:endParaRPr lang="en-US" dirty="0"/>
          </a:p>
        </p:txBody>
      </p:sp>
      <p:pic>
        <p:nvPicPr>
          <p:cNvPr id="11" name="Picture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22074723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80" name="Title 2"/>
          <p:cNvSpPr>
            <a:spLocks noGrp="1"/>
          </p:cNvSpPr>
          <p:nvPr>
            <p:ph type="title"/>
          </p:nvPr>
        </p:nvSpPr>
        <p:spPr>
          <a:xfrm>
            <a:off x="2571750" y="274638"/>
            <a:ext cx="6115050" cy="1143000"/>
          </a:xfrm>
        </p:spPr>
        <p:txBody>
          <a:bodyPr/>
          <a:lstStyle/>
          <a:p>
            <a:pPr eaLnBrk="1" hangingPunct="1"/>
            <a:r>
              <a:rPr lang="en-GB" smtClean="0"/>
              <a:t>How to use the tick grid</a:t>
            </a:r>
            <a:endParaRPr lang="en-US" smtClean="0"/>
          </a:p>
        </p:txBody>
      </p:sp>
      <p:sp>
        <p:nvSpPr>
          <p:cNvPr id="132181" name="Content Placeholder 4"/>
          <p:cNvSpPr>
            <a:spLocks noGrp="1"/>
          </p:cNvSpPr>
          <p:nvPr>
            <p:ph sz="half" idx="2"/>
          </p:nvPr>
        </p:nvSpPr>
        <p:spPr>
          <a:xfrm>
            <a:off x="2714625" y="1600200"/>
            <a:ext cx="5972175" cy="4525963"/>
          </a:xfrm>
        </p:spPr>
        <p:txBody>
          <a:bodyPr/>
          <a:lstStyle/>
          <a:p>
            <a:pPr eaLnBrk="1" hangingPunct="1"/>
            <a:r>
              <a:rPr lang="en-GB" smtClean="0"/>
              <a:t>With text book listening tasks</a:t>
            </a:r>
          </a:p>
          <a:p>
            <a:pPr eaLnBrk="1" hangingPunct="1"/>
            <a:r>
              <a:rPr lang="en-GB" smtClean="0"/>
              <a:t>With written text</a:t>
            </a:r>
          </a:p>
          <a:p>
            <a:pPr eaLnBrk="1" hangingPunct="1"/>
            <a:r>
              <a:rPr lang="en-GB" smtClean="0"/>
              <a:t>When peer assessing</a:t>
            </a:r>
          </a:p>
          <a:p>
            <a:pPr eaLnBrk="1" hangingPunct="1"/>
            <a:r>
              <a:rPr lang="en-GB" smtClean="0"/>
              <a:t>When completing speaking preparation for GCSE tasks</a:t>
            </a:r>
          </a:p>
          <a:p>
            <a:pPr eaLnBrk="1" hangingPunct="1"/>
            <a:r>
              <a:rPr lang="en-GB" smtClean="0"/>
              <a:t>When listening to exam board sample material</a:t>
            </a:r>
          </a:p>
          <a:p>
            <a:pPr eaLnBrk="1" hangingPunct="1"/>
            <a:r>
              <a:rPr lang="en-GB" smtClean="0"/>
              <a:t>When assessing model answer provided by the teacher</a:t>
            </a:r>
          </a:p>
          <a:p>
            <a:pPr eaLnBrk="1" hangingPunct="1"/>
            <a:endParaRPr lang="en-GB" smtClean="0"/>
          </a:p>
          <a:p>
            <a:pPr eaLnBrk="1" hangingPunct="1"/>
            <a:endParaRPr lang="en-US" smtClean="0"/>
          </a:p>
        </p:txBody>
      </p:sp>
      <p:graphicFrame>
        <p:nvGraphicFramePr>
          <p:cNvPr id="7" name="Group 3612"/>
          <p:cNvGraphicFramePr>
            <a:graphicFrameLocks noGrp="1"/>
          </p:cNvGraphicFramePr>
          <p:nvPr>
            <p:extLst>
              <p:ext uri="{D42A27DB-BD31-4B8C-83A1-F6EECF244321}">
                <p14:modId xmlns:p14="http://schemas.microsoft.com/office/powerpoint/2010/main" val="3955330986"/>
              </p:ext>
            </p:extLst>
          </p:nvPr>
        </p:nvGraphicFramePr>
        <p:xfrm>
          <a:off x="179958" y="1576928"/>
          <a:ext cx="2519834" cy="4084320"/>
        </p:xfrm>
        <a:graphic>
          <a:graphicData uri="http://schemas.openxmlformats.org/drawingml/2006/table">
            <a:tbl>
              <a:tblPr/>
              <a:tblGrid>
                <a:gridCol w="1513234"/>
                <a:gridCol w="502189"/>
                <a:gridCol w="504411"/>
              </a:tblGrid>
              <a:tr h="252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34" charset="0"/>
                        </a:rPr>
                        <a:t>GCSE German</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sym typeface="Wingdings" pitchFamily="2" charset="2"/>
                        </a:rPr>
                        <a:t></a:t>
                      </a:r>
                      <a:endParaRPr kumimoji="0" lang="en-GB"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sym typeface="Wingdings" pitchFamily="2" charset="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dirty="0" smtClean="0">
                          <a:ln>
                            <a:noFill/>
                          </a:ln>
                          <a:solidFill>
                            <a:schemeClr val="tx1"/>
                          </a:solidFill>
                          <a:effectLst/>
                          <a:latin typeface="Arial" pitchFamily="34" charset="0"/>
                        </a:rPr>
                        <a:t>present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past </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future</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opinions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WO1 conjunctions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WO2</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WO3 conjunctions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3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wann? wie? wo?</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prepositions + R2/3</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modal verbs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um…zu +INF</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adjective endings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no communication</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r>
              <a:tr h="244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spelling/capitals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r>
            </a:tbl>
          </a:graphicData>
        </a:graphic>
      </p:graphicFrame>
    </p:spTree>
    <p:extLst>
      <p:ext uri="{BB962C8B-B14F-4D97-AF65-F5344CB8AC3E}">
        <p14:creationId xmlns:p14="http://schemas.microsoft.com/office/powerpoint/2010/main" val="21716663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10755093"/>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lumMod val="85000"/>
                              <a:lumOff val="15000"/>
                            </a:schemeClr>
                          </a:solidFill>
                        </a:rPr>
                        <a:t>Variety</a:t>
                      </a:r>
                      <a:r>
                        <a:rPr lang="en-US" sz="2800" b="1" baseline="0" dirty="0" smtClean="0">
                          <a:solidFill>
                            <a:schemeClr val="tx1">
                              <a:lumMod val="85000"/>
                              <a:lumOff val="15000"/>
                            </a:schemeClr>
                          </a:solidFill>
                        </a:rPr>
                        <a:t> and accuracy</a:t>
                      </a:r>
                      <a:endParaRPr lang="en-US" sz="2800" b="1" dirty="0" smtClean="0">
                        <a:solidFill>
                          <a:schemeClr val="tx1">
                            <a:lumMod val="85000"/>
                            <a:lumOff val="15000"/>
                          </a:schemeClr>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extBox 9"/>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15</a:t>
            </a:r>
            <a:endParaRPr lang="en-GB" sz="2400" b="1" dirty="0">
              <a:solidFill>
                <a:schemeClr val="tx1">
                  <a:lumMod val="85000"/>
                  <a:lumOff val="15000"/>
                </a:schemeClr>
              </a:solidFill>
            </a:endParaRPr>
          </a:p>
        </p:txBody>
      </p:sp>
      <p:sp>
        <p:nvSpPr>
          <p:cNvPr id="17" name="Title 1"/>
          <p:cNvSpPr txBox="1">
            <a:spLocks/>
          </p:cNvSpPr>
          <p:nvPr/>
        </p:nvSpPr>
        <p:spPr>
          <a:xfrm>
            <a:off x="642938" y="2571750"/>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PEER ASSESSMENT</a:t>
            </a:r>
            <a:endParaRPr lang="en-US" dirty="0"/>
          </a:p>
        </p:txBody>
      </p:sp>
      <p:pic>
        <p:nvPicPr>
          <p:cNvPr id="11" name="Picture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26488866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147" name="Group 67"/>
          <p:cNvGraphicFramePr>
            <a:graphicFrameLocks noGrp="1"/>
          </p:cNvGraphicFramePr>
          <p:nvPr>
            <p:extLst>
              <p:ext uri="{D42A27DB-BD31-4B8C-83A1-F6EECF244321}">
                <p14:modId xmlns:p14="http://schemas.microsoft.com/office/powerpoint/2010/main" val="3975869728"/>
              </p:ext>
            </p:extLst>
          </p:nvPr>
        </p:nvGraphicFramePr>
        <p:xfrm>
          <a:off x="357188" y="1050925"/>
          <a:ext cx="5357811" cy="3441704"/>
        </p:xfrm>
        <a:graphic>
          <a:graphicData uri="http://schemas.openxmlformats.org/drawingml/2006/table">
            <a:tbl>
              <a:tblPr/>
              <a:tblGrid>
                <a:gridCol w="670380"/>
                <a:gridCol w="4044494"/>
                <a:gridCol w="642937"/>
              </a:tblGrid>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Subject variety  (other than ‘ich’)</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2</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present tenses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3</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past tenses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4</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future tenses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5</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opinions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6</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different adjectives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7</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Number of reasons</a:t>
                      </a:r>
                      <a:endParaRPr kumimoji="0" lang="en-US" sz="18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8</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Number of ‘juicy’ moments</a:t>
                      </a:r>
                      <a:endParaRPr kumimoji="0" lang="en-US" sz="18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972" name="WordArt 60"/>
          <p:cNvSpPr>
            <a:spLocks noChangeArrowheads="1" noChangeShapeType="1" noTextEdit="1"/>
          </p:cNvSpPr>
          <p:nvPr/>
        </p:nvSpPr>
        <p:spPr bwMode="auto">
          <a:xfrm>
            <a:off x="357188" y="500063"/>
            <a:ext cx="2928937" cy="428625"/>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fromWordArt="1">
            <a:prstTxWarp prst="textPlain">
              <a:avLst>
                <a:gd name="adj" fmla="val 50000"/>
              </a:avLst>
            </a:prstTxWarp>
          </a:bodyPr>
          <a:lstStyle/>
          <a:p>
            <a:pPr algn="ctr" fontAlgn="auto">
              <a:spcBef>
                <a:spcPts val="0"/>
              </a:spcBef>
              <a:spcAft>
                <a:spcPts val="0"/>
              </a:spcAft>
              <a:defRPr/>
            </a:pPr>
            <a:r>
              <a:rPr lang="en-US" sz="3600" kern="10" dirty="0">
                <a:ln w="9525">
                  <a:solidFill>
                    <a:srgbClr val="000000"/>
                  </a:solidFill>
                  <a:round/>
                  <a:headEnd/>
                  <a:tailEnd/>
                </a:ln>
                <a:solidFill>
                  <a:srgbClr val="0070C0"/>
                </a:solidFill>
                <a:latin typeface="Arial Black"/>
              </a:rPr>
              <a:t>           </a:t>
            </a:r>
          </a:p>
        </p:txBody>
      </p:sp>
      <p:sp>
        <p:nvSpPr>
          <p:cNvPr id="134205" name="TextBox 9"/>
          <p:cNvSpPr txBox="1">
            <a:spLocks noChangeArrowheads="1"/>
          </p:cNvSpPr>
          <p:nvPr/>
        </p:nvSpPr>
        <p:spPr bwMode="auto">
          <a:xfrm>
            <a:off x="5929313" y="1214438"/>
            <a:ext cx="307181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b="1">
                <a:latin typeface="Calibri" pitchFamily="34" charset="0"/>
              </a:rPr>
              <a:t>“In lessons, students are regularly required to check each other’s work, discuss it and spot errors before they look at the correct copy.”</a:t>
            </a:r>
            <a:endParaRPr lang="en-US" sz="2000" b="1">
              <a:latin typeface="Calibri" pitchFamily="34" charset="0"/>
            </a:endParaRPr>
          </a:p>
        </p:txBody>
      </p:sp>
      <p:sp>
        <p:nvSpPr>
          <p:cNvPr id="134206" name="TextBox 5"/>
          <p:cNvSpPr txBox="1">
            <a:spLocks noChangeArrowheads="1"/>
          </p:cNvSpPr>
          <p:nvPr/>
        </p:nvSpPr>
        <p:spPr bwMode="auto">
          <a:xfrm>
            <a:off x="6000750" y="3286125"/>
            <a:ext cx="278606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GB">
                <a:latin typeface="Calibri" pitchFamily="34" charset="0"/>
              </a:rPr>
              <a:t> paired assessment before handing in</a:t>
            </a:r>
          </a:p>
          <a:p>
            <a:pPr eaLnBrk="1" hangingPunct="1">
              <a:buFont typeface="Arial" charset="0"/>
              <a:buChar char="•"/>
            </a:pPr>
            <a:r>
              <a:rPr lang="en-GB">
                <a:latin typeface="Calibri" pitchFamily="34" charset="0"/>
              </a:rPr>
              <a:t> whole class assessment of anonymous samples of student homework as starter</a:t>
            </a:r>
          </a:p>
          <a:p>
            <a:pPr eaLnBrk="1" hangingPunct="1">
              <a:buFont typeface="Arial" charset="0"/>
              <a:buChar char="•"/>
            </a:pPr>
            <a:r>
              <a:rPr lang="en-GB">
                <a:latin typeface="Calibri" pitchFamily="34" charset="0"/>
              </a:rPr>
              <a:t> ‘auction’ activities to spot errors/correct formulations</a:t>
            </a:r>
          </a:p>
          <a:p>
            <a:pPr eaLnBrk="1" hangingPunct="1">
              <a:buFont typeface="Arial" charset="0"/>
              <a:buChar char="•"/>
            </a:pPr>
            <a:r>
              <a:rPr lang="en-GB">
                <a:latin typeface="Calibri" pitchFamily="34" charset="0"/>
              </a:rPr>
              <a:t> paired listenings</a:t>
            </a:r>
            <a:endParaRPr lang="en-US">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44411989"/>
              </p:ext>
            </p:extLst>
          </p:nvPr>
        </p:nvGraphicFramePr>
        <p:xfrm>
          <a:off x="340710" y="4856162"/>
          <a:ext cx="5357811" cy="430213"/>
        </p:xfrm>
        <a:graphic>
          <a:graphicData uri="http://schemas.openxmlformats.org/drawingml/2006/table">
            <a:tbl>
              <a:tblPr/>
              <a:tblGrid>
                <a:gridCol w="670380"/>
                <a:gridCol w="4044494"/>
                <a:gridCol w="642937"/>
              </a:tblGrid>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Number of  errors spotted</a:t>
                      </a:r>
                      <a:endParaRPr kumimoji="0" lang="en-US" sz="18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miley Face 2"/>
          <p:cNvSpPr/>
          <p:nvPr/>
        </p:nvSpPr>
        <p:spPr>
          <a:xfrm>
            <a:off x="429196" y="4869160"/>
            <a:ext cx="470396" cy="373038"/>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6779272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68013273"/>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lumMod val="85000"/>
                              <a:lumOff val="15000"/>
                            </a:schemeClr>
                          </a:solidFill>
                        </a:rPr>
                        <a:t>Accuracy</a:t>
                      </a: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extBox 9"/>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a:t>
            </a:r>
            <a:r>
              <a:rPr lang="en-GB" sz="2400" b="1" dirty="0" smtClean="0">
                <a:solidFill>
                  <a:schemeClr val="tx1">
                    <a:lumMod val="85000"/>
                    <a:lumOff val="15000"/>
                  </a:schemeClr>
                </a:solidFill>
              </a:rPr>
              <a:t>16</a:t>
            </a:r>
            <a:endParaRPr lang="en-GB" sz="2400" b="1" dirty="0">
              <a:solidFill>
                <a:schemeClr val="tx1">
                  <a:lumMod val="85000"/>
                  <a:lumOff val="15000"/>
                </a:schemeClr>
              </a:solidFill>
            </a:endParaRPr>
          </a:p>
        </p:txBody>
      </p:sp>
      <p:sp>
        <p:nvSpPr>
          <p:cNvPr id="17" name="Title 1"/>
          <p:cNvSpPr txBox="1">
            <a:spLocks/>
          </p:cNvSpPr>
          <p:nvPr/>
        </p:nvSpPr>
        <p:spPr>
          <a:xfrm>
            <a:off x="642938" y="2571750"/>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mtClean="0"/>
              <a:t>SENTENCE AUCTION</a:t>
            </a:r>
            <a:endParaRPr lang="en-US" dirty="0"/>
          </a:p>
        </p:txBody>
      </p:sp>
      <p:pic>
        <p:nvPicPr>
          <p:cNvPr id="11" name="Picture 4" descr="j02416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4294" y="4120964"/>
            <a:ext cx="159543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22846988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44073065"/>
              </p:ext>
            </p:extLst>
          </p:nvPr>
        </p:nvGraphicFramePr>
        <p:xfrm>
          <a:off x="395536" y="914400"/>
          <a:ext cx="8568952" cy="3535680"/>
        </p:xfrm>
        <a:graphic>
          <a:graphicData uri="http://schemas.openxmlformats.org/drawingml/2006/table">
            <a:tbl>
              <a:tblPr firstRow="1" firstCol="1" lastRow="1" lastCol="1" bandRow="1" bandCol="1">
                <a:tableStyleId>{5940675A-B579-460E-94D1-54222C63F5DA}</a:tableStyleId>
              </a:tblPr>
              <a:tblGrid>
                <a:gridCol w="491920"/>
                <a:gridCol w="4104635"/>
                <a:gridCol w="766974"/>
                <a:gridCol w="1189200"/>
                <a:gridCol w="905432"/>
                <a:gridCol w="1110791"/>
              </a:tblGrid>
              <a:tr h="205726">
                <a:tc>
                  <a:txBody>
                    <a:bodyPr/>
                    <a:lstStyle/>
                    <a:p>
                      <a:pPr>
                        <a:spcAft>
                          <a:spcPts val="0"/>
                        </a:spcAft>
                      </a:pPr>
                      <a:r>
                        <a:rPr lang="en-GB" sz="2400" dirty="0">
                          <a:effectLst/>
                          <a:latin typeface="+mn-lt"/>
                        </a:rPr>
                        <a:t> </a:t>
                      </a:r>
                      <a:endParaRPr lang="en-GB" sz="2400" dirty="0">
                        <a:effectLst/>
                        <a:latin typeface="+mn-lt"/>
                        <a:ea typeface="SimSun"/>
                      </a:endParaRPr>
                    </a:p>
                  </a:txBody>
                  <a:tcPr marL="66126" marR="66126" marT="0" marB="0"/>
                </a:tc>
                <a:tc>
                  <a:txBody>
                    <a:bodyPr/>
                    <a:lstStyle/>
                    <a:p>
                      <a:pPr algn="ctr">
                        <a:spcAft>
                          <a:spcPts val="0"/>
                        </a:spcAft>
                      </a:pPr>
                      <a:r>
                        <a:rPr lang="en-GB" sz="2400">
                          <a:effectLst/>
                        </a:rPr>
                        <a:t>Frase</a:t>
                      </a:r>
                      <a:endParaRPr lang="en-GB" sz="2400">
                        <a:effectLst/>
                        <a:latin typeface="Times New Roman"/>
                        <a:ea typeface="SimSun"/>
                      </a:endParaRPr>
                    </a:p>
                  </a:txBody>
                  <a:tcPr marL="66126" marR="66126" marT="0" marB="0"/>
                </a:tc>
                <a:tc>
                  <a:txBody>
                    <a:bodyPr/>
                    <a:lstStyle/>
                    <a:p>
                      <a:pPr algn="ctr">
                        <a:spcAft>
                          <a:spcPts val="0"/>
                        </a:spcAft>
                      </a:pPr>
                      <a:r>
                        <a:rPr lang="en-GB" sz="2400">
                          <a:effectLst/>
                        </a:rPr>
                        <a:t>/ x</a:t>
                      </a:r>
                      <a:endParaRPr lang="en-GB" sz="2400">
                        <a:effectLst/>
                        <a:latin typeface="Times New Roman"/>
                        <a:ea typeface="SimSun"/>
                      </a:endParaRPr>
                    </a:p>
                  </a:txBody>
                  <a:tcPr marL="66126" marR="66126" marT="0" marB="0"/>
                </a:tc>
                <a:tc>
                  <a:txBody>
                    <a:bodyPr/>
                    <a:lstStyle/>
                    <a:p>
                      <a:pPr algn="ctr">
                        <a:spcAft>
                          <a:spcPts val="0"/>
                        </a:spcAft>
                      </a:pPr>
                      <a:r>
                        <a:rPr lang="en-GB" sz="2400">
                          <a:effectLst/>
                        </a:rPr>
                        <a:t>Apuesto</a:t>
                      </a:r>
                      <a:endParaRPr lang="en-GB" sz="2400">
                        <a:effectLst/>
                        <a:latin typeface="Times New Roman"/>
                        <a:ea typeface="SimSun"/>
                      </a:endParaRPr>
                    </a:p>
                  </a:txBody>
                  <a:tcPr marL="66126" marR="66126" marT="0" marB="0"/>
                </a:tc>
                <a:tc>
                  <a:txBody>
                    <a:bodyPr/>
                    <a:lstStyle/>
                    <a:p>
                      <a:pPr algn="ctr">
                        <a:spcAft>
                          <a:spcPts val="0"/>
                        </a:spcAft>
                      </a:pPr>
                      <a:r>
                        <a:rPr lang="en-GB" sz="2400" dirty="0" err="1">
                          <a:effectLst/>
                        </a:rPr>
                        <a:t>Gano</a:t>
                      </a:r>
                      <a:endParaRPr lang="en-GB" sz="2400" dirty="0">
                        <a:effectLst/>
                        <a:latin typeface="Times New Roman"/>
                        <a:ea typeface="SimSun"/>
                      </a:endParaRPr>
                    </a:p>
                  </a:txBody>
                  <a:tcPr marL="66126" marR="66126" marT="0" marB="0"/>
                </a:tc>
                <a:tc>
                  <a:txBody>
                    <a:bodyPr/>
                    <a:lstStyle/>
                    <a:p>
                      <a:pPr algn="ctr">
                        <a:spcAft>
                          <a:spcPts val="0"/>
                        </a:spcAft>
                      </a:pPr>
                      <a:r>
                        <a:rPr lang="en-GB" sz="2400">
                          <a:effectLst/>
                        </a:rPr>
                        <a:t>Pierdo</a:t>
                      </a:r>
                      <a:endParaRPr lang="en-GB" sz="2400">
                        <a:effectLst/>
                        <a:latin typeface="Times New Roman"/>
                        <a:ea typeface="SimSun"/>
                      </a:endParaRPr>
                    </a:p>
                  </a:txBody>
                  <a:tcPr marL="66126" marR="66126" marT="0" marB="0"/>
                </a:tc>
              </a:tr>
              <a:tr h="205726">
                <a:tc>
                  <a:txBody>
                    <a:bodyPr/>
                    <a:lstStyle/>
                    <a:p>
                      <a:pPr>
                        <a:spcAft>
                          <a:spcPts val="0"/>
                        </a:spcAft>
                      </a:pPr>
                      <a:r>
                        <a:rPr lang="en-GB" sz="2400">
                          <a:effectLst/>
                          <a:latin typeface="+mn-lt"/>
                        </a:rPr>
                        <a:t>1</a:t>
                      </a:r>
                      <a:endParaRPr lang="en-GB" sz="2400">
                        <a:effectLst/>
                        <a:latin typeface="+mn-lt"/>
                        <a:ea typeface="SimSun"/>
                      </a:endParaRPr>
                    </a:p>
                  </a:txBody>
                  <a:tcPr marL="66126" marR="66126" marT="0" marB="0"/>
                </a:tc>
                <a:tc>
                  <a:txBody>
                    <a:bodyPr/>
                    <a:lstStyle/>
                    <a:p>
                      <a:pPr>
                        <a:spcAft>
                          <a:spcPts val="0"/>
                        </a:spcAft>
                      </a:pPr>
                      <a:r>
                        <a:rPr lang="en-GB" sz="2000" dirty="0" smtClean="0">
                          <a:effectLst/>
                          <a:latin typeface="+mn-lt"/>
                        </a:rPr>
                        <a:t>Me </a:t>
                      </a:r>
                      <a:r>
                        <a:rPr lang="en-GB" sz="2000" dirty="0" err="1" smtClean="0">
                          <a:effectLst/>
                          <a:latin typeface="+mn-lt"/>
                        </a:rPr>
                        <a:t>gusta</a:t>
                      </a:r>
                      <a:r>
                        <a:rPr lang="en-GB" sz="2000" dirty="0" smtClean="0">
                          <a:effectLst/>
                          <a:latin typeface="+mn-lt"/>
                        </a:rPr>
                        <a:t> </a:t>
                      </a:r>
                      <a:r>
                        <a:rPr lang="en-GB" sz="2000" dirty="0" err="1" smtClean="0">
                          <a:effectLst/>
                          <a:latin typeface="+mn-lt"/>
                        </a:rPr>
                        <a:t>las</a:t>
                      </a:r>
                      <a:r>
                        <a:rPr lang="en-GB" sz="2000" dirty="0" smtClean="0">
                          <a:effectLst/>
                          <a:latin typeface="+mn-lt"/>
                        </a:rPr>
                        <a:t> </a:t>
                      </a:r>
                      <a:r>
                        <a:rPr lang="en-GB" sz="2000" dirty="0" err="1" smtClean="0">
                          <a:effectLst/>
                          <a:latin typeface="+mn-lt"/>
                        </a:rPr>
                        <a:t>comedias</a:t>
                      </a:r>
                      <a:r>
                        <a:rPr lang="en-GB" sz="2000" dirty="0" smtClean="0">
                          <a:effectLst/>
                          <a:latin typeface="+mn-lt"/>
                        </a:rPr>
                        <a:t>.</a:t>
                      </a:r>
                      <a:endParaRPr lang="en-GB" sz="2000" dirty="0">
                        <a:effectLst/>
                        <a:latin typeface="+mn-lt"/>
                        <a:ea typeface="SimSun"/>
                      </a:endParaRPr>
                    </a:p>
                  </a:txBody>
                  <a:tcPr marL="66126" marR="66126" marT="0" marB="0"/>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r>
              <a:tr h="205726">
                <a:tc>
                  <a:txBody>
                    <a:bodyPr/>
                    <a:lstStyle/>
                    <a:p>
                      <a:pPr>
                        <a:spcAft>
                          <a:spcPts val="0"/>
                        </a:spcAft>
                      </a:pPr>
                      <a:r>
                        <a:rPr lang="en-GB" sz="2400">
                          <a:effectLst/>
                          <a:latin typeface="+mn-lt"/>
                        </a:rPr>
                        <a:t>2</a:t>
                      </a:r>
                      <a:endParaRPr lang="en-GB" sz="2400">
                        <a:effectLst/>
                        <a:latin typeface="+mn-lt"/>
                        <a:ea typeface="SimSun"/>
                      </a:endParaRPr>
                    </a:p>
                  </a:txBody>
                  <a:tcPr marL="66126" marR="66126" marT="0" marB="0"/>
                </a:tc>
                <a:tc>
                  <a:txBody>
                    <a:bodyPr/>
                    <a:lstStyle/>
                    <a:p>
                      <a:pPr>
                        <a:spcAft>
                          <a:spcPts val="0"/>
                        </a:spcAft>
                      </a:pPr>
                      <a:r>
                        <a:rPr lang="es-ES" sz="2000" dirty="0" smtClean="0">
                          <a:effectLst/>
                          <a:latin typeface="+mn-lt"/>
                          <a:ea typeface="+mn-ea"/>
                        </a:rPr>
                        <a:t>los</a:t>
                      </a:r>
                      <a:r>
                        <a:rPr lang="es-ES" sz="2000" baseline="0" dirty="0" smtClean="0">
                          <a:effectLst/>
                          <a:latin typeface="+mn-lt"/>
                          <a:ea typeface="+mn-ea"/>
                        </a:rPr>
                        <a:t> programas de deporte son divertido.</a:t>
                      </a:r>
                      <a:endParaRPr lang="en-GB" sz="2000" dirty="0">
                        <a:effectLst/>
                        <a:latin typeface="+mn-lt"/>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r>
              <a:tr h="205726">
                <a:tc>
                  <a:txBody>
                    <a:bodyPr/>
                    <a:lstStyle/>
                    <a:p>
                      <a:pPr>
                        <a:spcAft>
                          <a:spcPts val="0"/>
                        </a:spcAft>
                      </a:pPr>
                      <a:r>
                        <a:rPr lang="en-GB" sz="2400">
                          <a:effectLst/>
                          <a:latin typeface="+mn-lt"/>
                        </a:rPr>
                        <a:t>3</a:t>
                      </a:r>
                      <a:endParaRPr lang="en-GB" sz="2400">
                        <a:effectLst/>
                        <a:latin typeface="+mn-lt"/>
                        <a:ea typeface="SimSun"/>
                      </a:endParaRPr>
                    </a:p>
                  </a:txBody>
                  <a:tcPr marL="66126" marR="66126" marT="0" marB="0"/>
                </a:tc>
                <a:tc>
                  <a:txBody>
                    <a:bodyPr/>
                    <a:lstStyle/>
                    <a:p>
                      <a:pPr>
                        <a:spcAft>
                          <a:spcPts val="0"/>
                        </a:spcAft>
                      </a:pPr>
                      <a:r>
                        <a:rPr lang="es-ES" sz="2000" dirty="0" smtClean="0">
                          <a:effectLst/>
                          <a:latin typeface="+mn-lt"/>
                        </a:rPr>
                        <a:t>Me gusta ir al cine porque son interesante.</a:t>
                      </a:r>
                      <a:endParaRPr lang="en-GB" sz="2000" dirty="0">
                        <a:effectLst/>
                        <a:latin typeface="+mn-lt"/>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r>
              <a:tr h="205726">
                <a:tc>
                  <a:txBody>
                    <a:bodyPr/>
                    <a:lstStyle/>
                    <a:p>
                      <a:pPr>
                        <a:spcAft>
                          <a:spcPts val="0"/>
                        </a:spcAft>
                      </a:pPr>
                      <a:r>
                        <a:rPr lang="en-GB" sz="2400">
                          <a:effectLst/>
                          <a:latin typeface="+mn-lt"/>
                        </a:rPr>
                        <a:t>4</a:t>
                      </a:r>
                      <a:endParaRPr lang="en-GB" sz="2400">
                        <a:effectLst/>
                        <a:latin typeface="+mn-lt"/>
                        <a:ea typeface="SimSun"/>
                      </a:endParaRPr>
                    </a:p>
                  </a:txBody>
                  <a:tcPr marL="66126" marR="66126" marT="0" marB="0"/>
                </a:tc>
                <a:tc>
                  <a:txBody>
                    <a:bodyPr/>
                    <a:lstStyle/>
                    <a:p>
                      <a:pPr>
                        <a:spcAft>
                          <a:spcPts val="0"/>
                        </a:spcAft>
                      </a:pPr>
                      <a:r>
                        <a:rPr lang="en-GB" sz="2000" dirty="0" smtClean="0">
                          <a:effectLst/>
                          <a:latin typeface="+mn-lt"/>
                          <a:ea typeface="+mn-ea"/>
                        </a:rPr>
                        <a:t>A</a:t>
                      </a:r>
                      <a:r>
                        <a:rPr lang="en-GB" sz="2000" baseline="0" dirty="0" smtClean="0">
                          <a:effectLst/>
                          <a:latin typeface="+mn-lt"/>
                          <a:ea typeface="+mn-ea"/>
                        </a:rPr>
                        <a:t> mi </a:t>
                      </a:r>
                      <a:r>
                        <a:rPr lang="en-GB" sz="2000" baseline="0" dirty="0" err="1" smtClean="0">
                          <a:effectLst/>
                          <a:latin typeface="+mn-lt"/>
                          <a:ea typeface="+mn-ea"/>
                        </a:rPr>
                        <a:t>madre</a:t>
                      </a:r>
                      <a:r>
                        <a:rPr lang="en-GB" sz="2000" baseline="0" dirty="0" smtClean="0">
                          <a:effectLst/>
                          <a:latin typeface="+mn-lt"/>
                          <a:ea typeface="+mn-ea"/>
                        </a:rPr>
                        <a:t> le </a:t>
                      </a:r>
                      <a:r>
                        <a:rPr lang="en-GB" sz="2000" baseline="0" dirty="0" err="1" smtClean="0">
                          <a:effectLst/>
                          <a:latin typeface="+mn-lt"/>
                          <a:ea typeface="+mn-ea"/>
                        </a:rPr>
                        <a:t>encantan</a:t>
                      </a:r>
                      <a:r>
                        <a:rPr lang="en-GB" sz="2000" baseline="0" dirty="0" smtClean="0">
                          <a:effectLst/>
                          <a:latin typeface="+mn-lt"/>
                          <a:ea typeface="+mn-ea"/>
                        </a:rPr>
                        <a:t> </a:t>
                      </a:r>
                      <a:r>
                        <a:rPr lang="en-GB" sz="2000" baseline="0" dirty="0" err="1" smtClean="0">
                          <a:effectLst/>
                          <a:latin typeface="+mn-lt"/>
                          <a:ea typeface="+mn-ea"/>
                        </a:rPr>
                        <a:t>las</a:t>
                      </a:r>
                      <a:r>
                        <a:rPr lang="en-GB" sz="2000" baseline="0" dirty="0" smtClean="0">
                          <a:effectLst/>
                          <a:latin typeface="+mn-lt"/>
                          <a:ea typeface="+mn-ea"/>
                        </a:rPr>
                        <a:t> </a:t>
                      </a:r>
                      <a:r>
                        <a:rPr lang="en-GB" sz="2000" baseline="0" dirty="0" err="1" smtClean="0">
                          <a:effectLst/>
                          <a:latin typeface="+mn-lt"/>
                          <a:ea typeface="+mn-ea"/>
                        </a:rPr>
                        <a:t>telenovelas</a:t>
                      </a:r>
                      <a:r>
                        <a:rPr lang="en-GB" sz="2000" baseline="0" dirty="0" smtClean="0">
                          <a:effectLst/>
                          <a:latin typeface="+mn-lt"/>
                          <a:ea typeface="+mn-ea"/>
                        </a:rPr>
                        <a:t>.</a:t>
                      </a:r>
                      <a:endParaRPr lang="en-GB" sz="2000" dirty="0">
                        <a:effectLst/>
                        <a:latin typeface="+mn-lt"/>
                        <a:ea typeface="SimSun"/>
                      </a:endParaRPr>
                    </a:p>
                  </a:txBody>
                  <a:tcPr marL="66126" marR="66126" marT="0" marB="0"/>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c>
                  <a:txBody>
                    <a:bodyPr/>
                    <a:lstStyle/>
                    <a:p>
                      <a:pPr>
                        <a:spcAft>
                          <a:spcPts val="0"/>
                        </a:spcAft>
                      </a:pPr>
                      <a:r>
                        <a:rPr lang="en-GB" sz="2400" dirty="0">
                          <a:effectLst/>
                        </a:rPr>
                        <a:t> </a:t>
                      </a:r>
                      <a:endParaRPr lang="en-GB" sz="2400" dirty="0">
                        <a:effectLst/>
                        <a:latin typeface="Times New Roman"/>
                        <a:ea typeface="SimSun"/>
                      </a:endParaRPr>
                    </a:p>
                  </a:txBody>
                  <a:tcPr marL="66126" marR="66126" marT="0" marB="0"/>
                </a:tc>
              </a:tr>
              <a:tr h="205726">
                <a:tc>
                  <a:txBody>
                    <a:bodyPr/>
                    <a:lstStyle/>
                    <a:p>
                      <a:pPr>
                        <a:spcAft>
                          <a:spcPts val="0"/>
                        </a:spcAft>
                      </a:pPr>
                      <a:r>
                        <a:rPr lang="en-GB" sz="2400" dirty="0" smtClean="0">
                          <a:effectLst/>
                          <a:latin typeface="+mn-lt"/>
                          <a:ea typeface="SimSun"/>
                        </a:rPr>
                        <a:t>5</a:t>
                      </a:r>
                      <a:endParaRPr lang="en-GB" sz="2400" dirty="0">
                        <a:effectLst/>
                        <a:latin typeface="+mn-lt"/>
                        <a:ea typeface="SimSun"/>
                      </a:endParaRPr>
                    </a:p>
                  </a:txBody>
                  <a:tcPr marL="66126" marR="66126" marT="0" marB="0"/>
                </a:tc>
                <a:tc>
                  <a:txBody>
                    <a:bodyPr/>
                    <a:lstStyle/>
                    <a:p>
                      <a:pPr>
                        <a:spcAft>
                          <a:spcPts val="0"/>
                        </a:spcAft>
                      </a:pPr>
                      <a:r>
                        <a:rPr lang="en-GB" sz="2000" dirty="0" err="1" smtClean="0">
                          <a:effectLst/>
                          <a:latin typeface="+mn-lt"/>
                          <a:ea typeface="SimSun"/>
                        </a:rPr>
                        <a:t>Prefiero</a:t>
                      </a:r>
                      <a:r>
                        <a:rPr lang="en-GB" sz="2000" dirty="0" smtClean="0">
                          <a:effectLst/>
                          <a:latin typeface="+mn-lt"/>
                          <a:ea typeface="SimSun"/>
                        </a:rPr>
                        <a:t> los </a:t>
                      </a:r>
                      <a:r>
                        <a:rPr lang="en-GB" sz="2000" dirty="0" err="1" smtClean="0">
                          <a:effectLst/>
                          <a:latin typeface="+mn-lt"/>
                          <a:ea typeface="SimSun"/>
                        </a:rPr>
                        <a:t>deportes</a:t>
                      </a:r>
                      <a:r>
                        <a:rPr lang="en-GB" sz="2000" dirty="0" smtClean="0">
                          <a:effectLst/>
                          <a:latin typeface="+mn-lt"/>
                          <a:ea typeface="SimSun"/>
                        </a:rPr>
                        <a:t> de </a:t>
                      </a:r>
                      <a:r>
                        <a:rPr lang="en-GB" sz="2000" dirty="0" err="1" smtClean="0">
                          <a:effectLst/>
                          <a:latin typeface="+mn-lt"/>
                          <a:ea typeface="SimSun"/>
                        </a:rPr>
                        <a:t>equipo</a:t>
                      </a:r>
                      <a:r>
                        <a:rPr lang="en-GB" sz="2000" dirty="0" smtClean="0">
                          <a:effectLst/>
                          <a:latin typeface="+mn-lt"/>
                          <a:ea typeface="SimSun"/>
                        </a:rPr>
                        <a:t> </a:t>
                      </a:r>
                      <a:r>
                        <a:rPr lang="en-GB" sz="2000" dirty="0" err="1" smtClean="0">
                          <a:effectLst/>
                          <a:latin typeface="+mn-lt"/>
                          <a:ea typeface="SimSun"/>
                        </a:rPr>
                        <a:t>porque</a:t>
                      </a:r>
                      <a:r>
                        <a:rPr lang="en-GB" sz="2000" dirty="0" smtClean="0">
                          <a:effectLst/>
                          <a:latin typeface="+mn-lt"/>
                          <a:ea typeface="SimSun"/>
                        </a:rPr>
                        <a:t> </a:t>
                      </a:r>
                      <a:r>
                        <a:rPr lang="en-GB" sz="2000" dirty="0" err="1" smtClean="0">
                          <a:effectLst/>
                          <a:latin typeface="+mn-lt"/>
                          <a:ea typeface="SimSun"/>
                        </a:rPr>
                        <a:t>es</a:t>
                      </a:r>
                      <a:r>
                        <a:rPr lang="en-GB" sz="2000" dirty="0" smtClean="0">
                          <a:effectLst/>
                          <a:latin typeface="+mn-lt"/>
                          <a:ea typeface="SimSun"/>
                        </a:rPr>
                        <a:t> </a:t>
                      </a:r>
                      <a:r>
                        <a:rPr lang="en-GB" sz="2000" dirty="0" err="1" smtClean="0">
                          <a:effectLst/>
                          <a:latin typeface="+mn-lt"/>
                          <a:ea typeface="SimSun"/>
                        </a:rPr>
                        <a:t>más</a:t>
                      </a:r>
                      <a:r>
                        <a:rPr lang="en-GB" sz="2000" dirty="0" smtClean="0">
                          <a:effectLst/>
                          <a:latin typeface="+mn-lt"/>
                          <a:ea typeface="SimSun"/>
                        </a:rPr>
                        <a:t> </a:t>
                      </a:r>
                      <a:r>
                        <a:rPr lang="en-GB" sz="2000" dirty="0" err="1" smtClean="0">
                          <a:effectLst/>
                          <a:latin typeface="+mn-lt"/>
                          <a:ea typeface="SimSun"/>
                        </a:rPr>
                        <a:t>emocionante</a:t>
                      </a:r>
                      <a:r>
                        <a:rPr lang="en-GB" sz="2000" dirty="0" smtClean="0">
                          <a:effectLst/>
                          <a:latin typeface="+mn-lt"/>
                          <a:ea typeface="SimSun"/>
                        </a:rPr>
                        <a:t>.</a:t>
                      </a:r>
                      <a:endParaRPr lang="en-GB" sz="2000" dirty="0">
                        <a:effectLst/>
                        <a:latin typeface="+mn-lt"/>
                        <a:ea typeface="SimSun"/>
                      </a:endParaRPr>
                    </a:p>
                  </a:txBody>
                  <a:tcPr marL="66126" marR="66126" marT="0" marB="0"/>
                </a:tc>
                <a:tc>
                  <a:txBody>
                    <a:bodyPr/>
                    <a:lstStyle/>
                    <a:p>
                      <a:pPr>
                        <a:spcAft>
                          <a:spcPts val="0"/>
                        </a:spcAft>
                      </a:pPr>
                      <a:endParaRPr lang="en-GB" sz="2400">
                        <a:effectLst/>
                        <a:latin typeface="Times New Roman"/>
                        <a:ea typeface="SimSun"/>
                      </a:endParaRPr>
                    </a:p>
                  </a:txBody>
                  <a:tcPr marL="66126" marR="66126" marT="0" marB="0"/>
                </a:tc>
                <a:tc>
                  <a:txBody>
                    <a:bodyPr/>
                    <a:lstStyle/>
                    <a:p>
                      <a:pPr>
                        <a:spcAft>
                          <a:spcPts val="0"/>
                        </a:spcAft>
                      </a:pPr>
                      <a:endParaRPr lang="en-GB" sz="2400">
                        <a:effectLst/>
                        <a:latin typeface="Times New Roman"/>
                        <a:ea typeface="SimSun"/>
                      </a:endParaRPr>
                    </a:p>
                  </a:txBody>
                  <a:tcPr marL="66126" marR="66126" marT="0" marB="0"/>
                </a:tc>
                <a:tc>
                  <a:txBody>
                    <a:bodyPr/>
                    <a:lstStyle/>
                    <a:p>
                      <a:pPr>
                        <a:spcAft>
                          <a:spcPts val="0"/>
                        </a:spcAft>
                      </a:pPr>
                      <a:endParaRPr lang="en-GB" sz="2400">
                        <a:effectLst/>
                        <a:latin typeface="Times New Roman"/>
                        <a:ea typeface="SimSun"/>
                      </a:endParaRPr>
                    </a:p>
                  </a:txBody>
                  <a:tcPr marL="66126" marR="66126" marT="0" marB="0"/>
                </a:tc>
                <a:tc>
                  <a:txBody>
                    <a:bodyPr/>
                    <a:lstStyle/>
                    <a:p>
                      <a:pPr>
                        <a:spcAft>
                          <a:spcPts val="0"/>
                        </a:spcAft>
                      </a:pPr>
                      <a:endParaRPr lang="en-GB" sz="2400" dirty="0">
                        <a:effectLst/>
                        <a:latin typeface="Times New Roman"/>
                        <a:ea typeface="SimSun"/>
                      </a:endParaRPr>
                    </a:p>
                  </a:txBody>
                  <a:tcPr marL="66126" marR="66126" marT="0" marB="0"/>
                </a:tc>
              </a:tr>
              <a:tr h="205726">
                <a:tc gridSpan="4">
                  <a:txBody>
                    <a:bodyPr/>
                    <a:lstStyle/>
                    <a:p>
                      <a:pPr algn="r">
                        <a:spcAft>
                          <a:spcPts val="0"/>
                        </a:spcAft>
                      </a:pPr>
                      <a:r>
                        <a:rPr lang="en-GB" sz="2400" dirty="0">
                          <a:effectLst/>
                          <a:latin typeface="+mn-lt"/>
                        </a:rPr>
                        <a:t>subtotal</a:t>
                      </a:r>
                      <a:endParaRPr lang="en-GB" sz="2400" dirty="0">
                        <a:effectLst/>
                        <a:latin typeface="+mn-lt"/>
                        <a:ea typeface="SimSun"/>
                      </a:endParaRPr>
                    </a:p>
                  </a:txBody>
                  <a:tcPr marL="66126" marR="66126" marT="0" marB="0"/>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c>
                  <a:txBody>
                    <a:bodyPr/>
                    <a:lstStyle/>
                    <a:p>
                      <a:pPr>
                        <a:spcAft>
                          <a:spcPts val="0"/>
                        </a:spcAft>
                      </a:pPr>
                      <a:r>
                        <a:rPr lang="en-GB" sz="2400" dirty="0">
                          <a:effectLst/>
                        </a:rPr>
                        <a:t> </a:t>
                      </a:r>
                      <a:endParaRPr lang="en-GB" sz="2400" dirty="0">
                        <a:effectLst/>
                        <a:latin typeface="Times New Roman"/>
                        <a:ea typeface="SimSun"/>
                      </a:endParaRPr>
                    </a:p>
                  </a:txBody>
                  <a:tcPr marL="66126" marR="66126" marT="0" marB="0"/>
                </a:tc>
              </a:tr>
            </a:tbl>
          </a:graphicData>
        </a:graphic>
      </p:graphicFrame>
      <p:sp>
        <p:nvSpPr>
          <p:cNvPr id="5" name="Rectangle 2"/>
          <p:cNvSpPr>
            <a:spLocks noChangeArrowheads="1"/>
          </p:cNvSpPr>
          <p:nvPr/>
        </p:nvSpPr>
        <p:spPr bwMode="auto">
          <a:xfrm>
            <a:off x="2459145" y="33834"/>
            <a:ext cx="4225709"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4800" b="1" i="0" u="sng" strike="noStrike" cap="none" normalizeH="0" baseline="0" dirty="0" smtClean="0">
                <a:ln>
                  <a:noFill/>
                </a:ln>
                <a:solidFill>
                  <a:schemeClr val="tx1"/>
                </a:solidFill>
                <a:effectLst/>
                <a:latin typeface="Calibri" pitchFamily="34" charset="0"/>
                <a:ea typeface="宋体" charset="-122"/>
                <a:cs typeface="Calibri" pitchFamily="34" charset="0"/>
              </a:rPr>
              <a:t>¿</a:t>
            </a:r>
            <a:r>
              <a:rPr kumimoji="0" lang="en-GB" sz="4800" b="1" i="0" u="sng" strike="noStrike" cap="none" normalizeH="0" baseline="0" dirty="0" err="1" smtClean="0">
                <a:ln>
                  <a:noFill/>
                </a:ln>
                <a:solidFill>
                  <a:schemeClr val="tx1"/>
                </a:solidFill>
                <a:effectLst/>
                <a:latin typeface="Calibri" pitchFamily="34" charset="0"/>
                <a:ea typeface="宋体" charset="-122"/>
                <a:cs typeface="Calibri" pitchFamily="34" charset="0"/>
              </a:rPr>
              <a:t>Qué</a:t>
            </a:r>
            <a:r>
              <a:rPr kumimoji="0" lang="en-GB" sz="4800" b="1" i="0" u="sng" strike="noStrike" cap="none" normalizeH="0" baseline="0" dirty="0" smtClean="0">
                <a:ln>
                  <a:noFill/>
                </a:ln>
                <a:solidFill>
                  <a:schemeClr val="tx1"/>
                </a:solidFill>
                <a:effectLst/>
                <a:latin typeface="Calibri" pitchFamily="34" charset="0"/>
                <a:ea typeface="宋体" charset="-122"/>
                <a:cs typeface="Calibri" pitchFamily="34" charset="0"/>
              </a:rPr>
              <a:t> </a:t>
            </a:r>
            <a:r>
              <a:rPr kumimoji="0" lang="en-GB" sz="4800" b="1" i="0" u="sng" strike="noStrike" cap="none" normalizeH="0" baseline="0" dirty="0" err="1" smtClean="0">
                <a:ln>
                  <a:noFill/>
                </a:ln>
                <a:solidFill>
                  <a:schemeClr val="tx1"/>
                </a:solidFill>
                <a:effectLst/>
                <a:latin typeface="Calibri" pitchFamily="34" charset="0"/>
                <a:ea typeface="宋体" charset="-122"/>
                <a:cs typeface="Calibri" pitchFamily="34" charset="0"/>
              </a:rPr>
              <a:t>apuestas</a:t>
            </a:r>
            <a:r>
              <a:rPr kumimoji="0" lang="en-GB" sz="4800" b="1" i="0" u="sng" strike="noStrike" cap="none" normalizeH="0" baseline="0" dirty="0" smtClean="0">
                <a:ln>
                  <a:noFill/>
                </a:ln>
                <a:solidFill>
                  <a:schemeClr val="tx1"/>
                </a:solidFill>
                <a:effectLst/>
                <a:latin typeface="Calibri" pitchFamily="34" charset="0"/>
                <a:ea typeface="宋体" charset="-122"/>
                <a:cs typeface="Calibri" pitchFamily="34" charset="0"/>
              </a:rPr>
              <a:t>?</a:t>
            </a:r>
            <a:endParaRPr kumimoji="0" lang="en-GB" sz="3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endParaRPr>
          </a:p>
        </p:txBody>
      </p:sp>
      <p:sp>
        <p:nvSpPr>
          <p:cNvPr id="6" name="Text Box 1"/>
          <p:cNvSpPr txBox="1">
            <a:spLocks noChangeArrowheads="1"/>
          </p:cNvSpPr>
          <p:nvPr/>
        </p:nvSpPr>
        <p:spPr bwMode="auto">
          <a:xfrm>
            <a:off x="395536" y="4691980"/>
            <a:ext cx="8640960" cy="1833364"/>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fontAlgn="base">
              <a:spcBef>
                <a:spcPct val="0"/>
              </a:spcBef>
              <a:spcAft>
                <a:spcPct val="0"/>
              </a:spcAft>
              <a:tabLst>
                <a:tab pos="457200" algn="l"/>
              </a:tabLst>
              <a:defRPr>
                <a:solidFill>
                  <a:schemeClr val="tx1"/>
                </a:solidFill>
                <a:latin typeface="Arial" pitchFamily="34" charset="0"/>
              </a:defRPr>
            </a:lvl1pPr>
            <a:lvl2pPr fontAlgn="base">
              <a:spcBef>
                <a:spcPct val="0"/>
              </a:spcBef>
              <a:spcAft>
                <a:spcPct val="0"/>
              </a:spcAft>
              <a:tabLst>
                <a:tab pos="457200" algn="l"/>
              </a:tabLst>
              <a:defRPr>
                <a:solidFill>
                  <a:schemeClr val="tx1"/>
                </a:solidFill>
                <a:latin typeface="Arial" pitchFamily="34" charset="0"/>
              </a:defRPr>
            </a:lvl2pPr>
            <a:lvl3pPr fontAlgn="base">
              <a:spcBef>
                <a:spcPct val="0"/>
              </a:spcBef>
              <a:spcAft>
                <a:spcPct val="0"/>
              </a:spcAft>
              <a:tabLst>
                <a:tab pos="457200" algn="l"/>
              </a:tabLst>
              <a:defRPr>
                <a:solidFill>
                  <a:schemeClr val="tx1"/>
                </a:solidFill>
                <a:latin typeface="Arial" pitchFamily="34" charset="0"/>
              </a:defRPr>
            </a:lvl3pPr>
            <a:lvl4pPr fontAlgn="base">
              <a:spcBef>
                <a:spcPct val="0"/>
              </a:spcBef>
              <a:spcAft>
                <a:spcPct val="0"/>
              </a:spcAft>
              <a:tabLst>
                <a:tab pos="457200" algn="l"/>
              </a:tabLst>
              <a:defRPr>
                <a:solidFill>
                  <a:schemeClr val="tx1"/>
                </a:solidFill>
                <a:latin typeface="Arial" pitchFamily="34" charset="0"/>
              </a:defRPr>
            </a:lvl4pPr>
            <a:lvl5pPr fontAlgn="base">
              <a:spcBef>
                <a:spcPct val="0"/>
              </a:spcBef>
              <a:spcAft>
                <a:spcPct val="0"/>
              </a:spcAft>
              <a:tabLst>
                <a:tab pos="457200" algn="l"/>
              </a:tabLst>
              <a:defRPr>
                <a:solidFill>
                  <a:schemeClr val="tx1"/>
                </a:solidFill>
                <a:latin typeface="Arial" pitchFamily="34" charset="0"/>
              </a:defRPr>
            </a:lvl5pPr>
            <a:lvl6pPr fontAlgn="base">
              <a:spcBef>
                <a:spcPct val="0"/>
              </a:spcBef>
              <a:spcAft>
                <a:spcPct val="0"/>
              </a:spcAft>
              <a:tabLst>
                <a:tab pos="457200" algn="l"/>
              </a:tabLst>
              <a:defRPr>
                <a:solidFill>
                  <a:schemeClr val="tx1"/>
                </a:solidFill>
                <a:latin typeface="Arial" pitchFamily="34" charset="0"/>
              </a:defRPr>
            </a:lvl6pPr>
            <a:lvl7pPr fontAlgn="base">
              <a:spcBef>
                <a:spcPct val="0"/>
              </a:spcBef>
              <a:spcAft>
                <a:spcPct val="0"/>
              </a:spcAft>
              <a:tabLst>
                <a:tab pos="457200" algn="l"/>
              </a:tabLst>
              <a:defRPr>
                <a:solidFill>
                  <a:schemeClr val="tx1"/>
                </a:solidFill>
                <a:latin typeface="Arial" pitchFamily="34" charset="0"/>
              </a:defRPr>
            </a:lvl7pPr>
            <a:lvl8pPr fontAlgn="base">
              <a:spcBef>
                <a:spcPct val="0"/>
              </a:spcBef>
              <a:spcAft>
                <a:spcPct val="0"/>
              </a:spcAft>
              <a:tabLst>
                <a:tab pos="457200" algn="l"/>
              </a:tabLst>
              <a:defRPr>
                <a:solidFill>
                  <a:schemeClr val="tx1"/>
                </a:solidFill>
                <a:latin typeface="Arial" pitchFamily="34" charset="0"/>
              </a:defRPr>
            </a:lvl8pPr>
            <a:lvl9pPr fontAlgn="base">
              <a:spcBef>
                <a:spcPct val="0"/>
              </a:spcBef>
              <a:spcAft>
                <a:spcPct val="0"/>
              </a:spcAft>
              <a:tabLst>
                <a:tab pos="457200" algn="l"/>
              </a:tabLs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s-ES" sz="2000" b="0" i="0" u="none" strike="noStrike" cap="none" normalizeH="0" baseline="0" dirty="0" smtClean="0">
                <a:ln>
                  <a:noFill/>
                </a:ln>
                <a:solidFill>
                  <a:schemeClr val="tx1"/>
                </a:solidFill>
                <a:effectLst/>
                <a:latin typeface="Calibri" pitchFamily="34" charset="0"/>
                <a:ea typeface="宋体" charset="-122"/>
                <a:cs typeface="Calibri" pitchFamily="34" charset="0"/>
              </a:rPr>
              <a:t>Marca con  / o x las frases correctas y las frases con errores</a:t>
            </a:r>
            <a:endParaRPr kumimoji="0" lang="en-GB"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sz="2000" b="0" i="0" u="none" strike="noStrike" cap="none" normalizeH="0" baseline="0" dirty="0" smtClean="0">
                <a:ln>
                  <a:noFill/>
                </a:ln>
                <a:solidFill>
                  <a:schemeClr val="tx1"/>
                </a:solidFill>
                <a:effectLst/>
                <a:latin typeface="Calibri" pitchFamily="34" charset="0"/>
                <a:ea typeface="宋体" charset="-122"/>
                <a:cs typeface="Calibri" pitchFamily="34" charset="0"/>
              </a:rPr>
              <a:t>Apuesta entre 1 y 10 puntos</a:t>
            </a:r>
            <a:endParaRPr kumimoji="0" lang="en-GB"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sz="2000" b="0" i="0" u="none" strike="noStrike" cap="none" normalizeH="0" baseline="0" dirty="0" smtClean="0">
                <a:ln>
                  <a:noFill/>
                </a:ln>
                <a:solidFill>
                  <a:schemeClr val="tx1"/>
                </a:solidFill>
                <a:effectLst/>
                <a:latin typeface="Calibri" pitchFamily="34" charset="0"/>
                <a:ea typeface="宋体" charset="-122"/>
                <a:cs typeface="Calibri" pitchFamily="34" charset="0"/>
              </a:rPr>
              <a:t>Escucha al profesor para ver si las frases son correctas o no</a:t>
            </a:r>
            <a:endParaRPr kumimoji="0" lang="en-GB"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sz="2000" b="0" i="0" u="none" strike="noStrike" cap="none" normalizeH="0" baseline="0" dirty="0" smtClean="0">
                <a:ln>
                  <a:noFill/>
                </a:ln>
                <a:solidFill>
                  <a:schemeClr val="tx1"/>
                </a:solidFill>
                <a:effectLst/>
                <a:latin typeface="Calibri" pitchFamily="34" charset="0"/>
                <a:ea typeface="宋体" charset="-122"/>
                <a:cs typeface="Calibri" pitchFamily="34" charset="0"/>
              </a:rPr>
              <a:t>Si has escrito  / o x en el lugar correcto ganas los puntos. Si no, pierdes los puntos</a:t>
            </a:r>
            <a:endParaRPr kumimoji="0" lang="en-GB"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sz="2000" b="0" i="0" u="none" strike="noStrike" cap="none" normalizeH="0" baseline="0" dirty="0" smtClean="0">
                <a:ln>
                  <a:noFill/>
                </a:ln>
                <a:solidFill>
                  <a:schemeClr val="tx1"/>
                </a:solidFill>
                <a:effectLst/>
                <a:latin typeface="Calibri" pitchFamily="34" charset="0"/>
                <a:ea typeface="宋体" charset="-122"/>
                <a:cs typeface="Calibri" pitchFamily="34" charset="0"/>
              </a:rPr>
              <a:t>Escribe tu total en la casilla</a:t>
            </a:r>
            <a:endParaRPr kumimoji="0" lang="es-ES" sz="3200" b="0" i="0" u="none" strike="noStrike" cap="none" normalizeH="0" baseline="0" dirty="0" smtClean="0">
              <a:ln>
                <a:noFill/>
              </a:ln>
              <a:solidFill>
                <a:schemeClr val="tx1"/>
              </a:solidFill>
              <a:effectLst/>
              <a:latin typeface="Arial" pitchFamily="34" charset="0"/>
            </a:endParaRPr>
          </a:p>
        </p:txBody>
      </p:sp>
      <p:sp>
        <p:nvSpPr>
          <p:cNvPr id="7" name="Rectangle 3"/>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2052"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2" y="33834"/>
            <a:ext cx="1065858" cy="100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29540"/>
            <a:ext cx="877003" cy="938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72274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3643313" y="0"/>
            <a:ext cx="2209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altLang="zh-CN" sz="2400" b="1" u="sng">
                <a:latin typeface="Calibri" pitchFamily="34" charset="0"/>
                <a:cs typeface="Times New Roman" pitchFamily="18" charset="0"/>
              </a:rPr>
              <a:t>¿Qué apuestas?</a:t>
            </a:r>
            <a:endParaRPr lang="en-US" altLang="zh-CN" sz="2400" b="1">
              <a:latin typeface="Calibri" pitchFamily="34" charset="0"/>
              <a:cs typeface="Times New Roman" pitchFamily="18" charset="0"/>
            </a:endParaRPr>
          </a:p>
          <a:p>
            <a:pPr eaLnBrk="0" hangingPunct="0"/>
            <a:endParaRPr lang="en-US" altLang="zh-CN" sz="2400" b="1">
              <a:latin typeface="Calibri" pitchFamily="34" charset="0"/>
              <a:cs typeface="Times New Roman" pitchFamily="18" charset="0"/>
            </a:endParaRPr>
          </a:p>
        </p:txBody>
      </p:sp>
      <p:sp>
        <p:nvSpPr>
          <p:cNvPr id="136195" name="Text Box 1"/>
          <p:cNvSpPr txBox="1">
            <a:spLocks noChangeArrowheads="1"/>
          </p:cNvSpPr>
          <p:nvPr/>
        </p:nvSpPr>
        <p:spPr bwMode="auto">
          <a:xfrm>
            <a:off x="714375" y="428625"/>
            <a:ext cx="7929563" cy="1143000"/>
          </a:xfrm>
          <a:prstGeom prst="rect">
            <a:avLst/>
          </a:prstGeom>
          <a:noFill/>
          <a:ln w="9525">
            <a:solidFill>
              <a:srgbClr val="000000"/>
            </a:solidFill>
            <a:miter lim="800000"/>
            <a:headEnd/>
            <a:tailEnd/>
          </a:ln>
        </p:spPr>
        <p:txBody>
          <a:bodyPr/>
          <a:lstStyle>
            <a:lvl1pPr eaLnBrk="0" hangingPunct="0">
              <a:tabLst>
                <a:tab pos="457200" algn="l"/>
              </a:tabLst>
              <a:defRPr>
                <a:solidFill>
                  <a:schemeClr val="tx1"/>
                </a:solidFill>
                <a:latin typeface="Arial" charset="0"/>
              </a:defRPr>
            </a:lvl1pPr>
            <a:lvl2pPr marL="742950" indent="-285750" eaLnBrk="0" hangingPunct="0">
              <a:tabLst>
                <a:tab pos="457200" algn="l"/>
              </a:tabLst>
              <a:defRPr>
                <a:solidFill>
                  <a:schemeClr val="tx1"/>
                </a:solidFill>
                <a:latin typeface="Arial" charset="0"/>
              </a:defRPr>
            </a:lvl2pPr>
            <a:lvl3pPr marL="1143000" indent="-228600" eaLnBrk="0" hangingPunct="0">
              <a:tabLst>
                <a:tab pos="457200" algn="l"/>
              </a:tabLst>
              <a:defRPr>
                <a:solidFill>
                  <a:schemeClr val="tx1"/>
                </a:solidFill>
                <a:latin typeface="Arial" charset="0"/>
              </a:defRPr>
            </a:lvl3pPr>
            <a:lvl4pPr marL="1600200" indent="-228600" eaLnBrk="0" hangingPunct="0">
              <a:tabLst>
                <a:tab pos="457200" algn="l"/>
              </a:tabLst>
              <a:defRPr>
                <a:solidFill>
                  <a:schemeClr val="tx1"/>
                </a:solidFill>
                <a:latin typeface="Arial" charset="0"/>
              </a:defRPr>
            </a:lvl4pPr>
            <a:lvl5pPr marL="2057400" indent="-228600" eaLnBrk="0" hangingPunct="0">
              <a:tabLst>
                <a:tab pos="457200" algn="l"/>
              </a:tabLst>
              <a:defRPr>
                <a:solidFill>
                  <a:schemeClr val="tx1"/>
                </a:solidFill>
                <a:latin typeface="Arial" charset="0"/>
              </a:defRPr>
            </a:lvl5pPr>
            <a:lvl6pPr marL="2514600" indent="-228600" eaLnBrk="0" fontAlgn="base" hangingPunct="0">
              <a:spcBef>
                <a:spcPct val="0"/>
              </a:spcBef>
              <a:spcAft>
                <a:spcPct val="0"/>
              </a:spcAft>
              <a:tabLst>
                <a:tab pos="457200" algn="l"/>
              </a:tabLst>
              <a:defRPr>
                <a:solidFill>
                  <a:schemeClr val="tx1"/>
                </a:solidFill>
                <a:latin typeface="Arial" charset="0"/>
              </a:defRPr>
            </a:lvl6pPr>
            <a:lvl7pPr marL="2971800" indent="-228600" eaLnBrk="0" fontAlgn="base" hangingPunct="0">
              <a:spcBef>
                <a:spcPct val="0"/>
              </a:spcBef>
              <a:spcAft>
                <a:spcPct val="0"/>
              </a:spcAft>
              <a:tabLst>
                <a:tab pos="457200" algn="l"/>
              </a:tabLst>
              <a:defRPr>
                <a:solidFill>
                  <a:schemeClr val="tx1"/>
                </a:solidFill>
                <a:latin typeface="Arial" charset="0"/>
              </a:defRPr>
            </a:lvl7pPr>
            <a:lvl8pPr marL="3429000" indent="-228600" eaLnBrk="0" fontAlgn="base" hangingPunct="0">
              <a:spcBef>
                <a:spcPct val="0"/>
              </a:spcBef>
              <a:spcAft>
                <a:spcPct val="0"/>
              </a:spcAft>
              <a:tabLst>
                <a:tab pos="457200" algn="l"/>
              </a:tabLst>
              <a:defRPr>
                <a:solidFill>
                  <a:schemeClr val="tx1"/>
                </a:solidFill>
                <a:latin typeface="Arial" charset="0"/>
              </a:defRPr>
            </a:lvl8pPr>
            <a:lvl9pPr marL="3886200" indent="-228600" eaLnBrk="0" fontAlgn="base" hangingPunct="0">
              <a:spcBef>
                <a:spcPct val="0"/>
              </a:spcBef>
              <a:spcAft>
                <a:spcPct val="0"/>
              </a:spcAft>
              <a:tabLst>
                <a:tab pos="457200" algn="l"/>
              </a:tabLst>
              <a:defRPr>
                <a:solidFill>
                  <a:schemeClr val="tx1"/>
                </a:solidFill>
                <a:latin typeface="Arial" charset="0"/>
              </a:defRPr>
            </a:lvl9pPr>
          </a:lstStyle>
          <a:p>
            <a:pPr eaLnBrk="1" hangingPunct="1">
              <a:buFontTx/>
              <a:buChar char="•"/>
            </a:pPr>
            <a:r>
              <a:rPr lang="es-ES" altLang="zh-CN" sz="1400">
                <a:latin typeface="Calibri" pitchFamily="34" charset="0"/>
                <a:cs typeface="Times New Roman" pitchFamily="18" charset="0"/>
              </a:rPr>
              <a:t>Marca con  / o x las frases correctas y las frases con errores</a:t>
            </a:r>
            <a:endParaRPr lang="en-US" altLang="zh-CN" sz="1400">
              <a:latin typeface="Calibri" pitchFamily="34" charset="0"/>
              <a:cs typeface="Times New Roman" pitchFamily="18" charset="0"/>
            </a:endParaRPr>
          </a:p>
          <a:p>
            <a:pPr>
              <a:buFontTx/>
              <a:buChar char="•"/>
            </a:pPr>
            <a:r>
              <a:rPr lang="es-ES" altLang="zh-CN" sz="1400">
                <a:latin typeface="Calibri" pitchFamily="34" charset="0"/>
                <a:cs typeface="Times New Roman" pitchFamily="18" charset="0"/>
              </a:rPr>
              <a:t>Apuesta entre 1 y 10 puntos</a:t>
            </a:r>
            <a:endParaRPr lang="en-US" altLang="zh-CN" sz="1400">
              <a:latin typeface="Calibri" pitchFamily="34" charset="0"/>
              <a:cs typeface="Times New Roman" pitchFamily="18" charset="0"/>
            </a:endParaRPr>
          </a:p>
          <a:p>
            <a:pPr>
              <a:buFontTx/>
              <a:buChar char="•"/>
            </a:pPr>
            <a:r>
              <a:rPr lang="es-ES" altLang="zh-CN" sz="1400">
                <a:latin typeface="Calibri" pitchFamily="34" charset="0"/>
                <a:cs typeface="Times New Roman" pitchFamily="18" charset="0"/>
              </a:rPr>
              <a:t>Escucha al profesor para ver si las frases son correctas o no</a:t>
            </a:r>
            <a:endParaRPr lang="en-US" altLang="zh-CN" sz="1400">
              <a:latin typeface="Calibri" pitchFamily="34" charset="0"/>
              <a:cs typeface="Times New Roman" pitchFamily="18" charset="0"/>
            </a:endParaRPr>
          </a:p>
          <a:p>
            <a:pPr>
              <a:buFontTx/>
              <a:buChar char="•"/>
            </a:pPr>
            <a:r>
              <a:rPr lang="es-ES" altLang="zh-CN" sz="1400">
                <a:latin typeface="Calibri" pitchFamily="34" charset="0"/>
                <a:cs typeface="Times New Roman" pitchFamily="18" charset="0"/>
              </a:rPr>
              <a:t>Si has escrito  / o x en el lugar correcto ganas los puntos. Si no, pierdes los puntos</a:t>
            </a:r>
            <a:endParaRPr lang="en-US" altLang="zh-CN" sz="1400">
              <a:latin typeface="Calibri" pitchFamily="34" charset="0"/>
              <a:cs typeface="Times New Roman" pitchFamily="18" charset="0"/>
            </a:endParaRPr>
          </a:p>
          <a:p>
            <a:pPr>
              <a:buFontTx/>
              <a:buChar char="•"/>
            </a:pPr>
            <a:r>
              <a:rPr lang="es-ES" altLang="zh-CN" sz="1400">
                <a:latin typeface="Calibri" pitchFamily="34" charset="0"/>
                <a:cs typeface="Times New Roman" pitchFamily="18" charset="0"/>
              </a:rPr>
              <a:t>Escribe tu total en la casilla</a:t>
            </a:r>
          </a:p>
        </p:txBody>
      </p:sp>
      <p:sp>
        <p:nvSpPr>
          <p:cNvPr id="136196" name="Rectangle 3"/>
          <p:cNvSpPr>
            <a:spLocks noChangeArrowheads="1"/>
          </p:cNvSpPr>
          <p:nvPr/>
        </p:nvSpPr>
        <p:spPr bwMode="auto">
          <a:xfrm>
            <a:off x="0" y="457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graphicFrame>
        <p:nvGraphicFramePr>
          <p:cNvPr id="5" name="Table 4"/>
          <p:cNvGraphicFramePr>
            <a:graphicFrameLocks noGrp="1"/>
          </p:cNvGraphicFramePr>
          <p:nvPr/>
        </p:nvGraphicFramePr>
        <p:xfrm>
          <a:off x="714375" y="1714500"/>
          <a:ext cx="7786688" cy="4694228"/>
        </p:xfrm>
        <a:graphic>
          <a:graphicData uri="http://schemas.openxmlformats.org/drawingml/2006/table">
            <a:tbl>
              <a:tblPr/>
              <a:tblGrid>
                <a:gridCol w="447013"/>
                <a:gridCol w="3729921"/>
                <a:gridCol w="696957"/>
                <a:gridCol w="1038225"/>
                <a:gridCol w="865187"/>
                <a:gridCol w="1009385"/>
              </a:tblGrid>
              <a:tr h="213374">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Calibri" pitchFamily="34" charset="0"/>
                          <a:ea typeface="SimSun"/>
                        </a:rPr>
                        <a:t>Frase</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Calibri" pitchFamily="34" charset="0"/>
                          <a:ea typeface="SimSun"/>
                        </a:rPr>
                        <a:t>/ x</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Calibri" pitchFamily="34" charset="0"/>
                          <a:ea typeface="SimSun"/>
                        </a:rPr>
                        <a:t>Apuesto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Calibri" pitchFamily="34" charset="0"/>
                          <a:ea typeface="SimSun"/>
                        </a:rPr>
                        <a:t>Gano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Calibri" pitchFamily="34" charset="0"/>
                          <a:ea typeface="SimSun"/>
                        </a:rPr>
                        <a:t>Pierdo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latin typeface="Calibri" pitchFamily="34" charset="0"/>
                          <a:ea typeface="SimSun"/>
                        </a:rPr>
                        <a:t>Ayer </a:t>
                      </a:r>
                      <a:r>
                        <a:rPr lang="en-GB" sz="1400" dirty="0" err="1">
                          <a:latin typeface="Calibri" pitchFamily="34" charset="0"/>
                          <a:ea typeface="SimSun"/>
                        </a:rPr>
                        <a:t>jugé</a:t>
                      </a:r>
                      <a:r>
                        <a:rPr lang="en-GB" sz="1400" dirty="0">
                          <a:latin typeface="Calibri" pitchFamily="34" charset="0"/>
                          <a:ea typeface="SimSun"/>
                        </a:rPr>
                        <a:t> al </a:t>
                      </a:r>
                      <a:r>
                        <a:rPr lang="en-GB" sz="1400" dirty="0" err="1">
                          <a:latin typeface="Calibri" pitchFamily="34" charset="0"/>
                          <a:ea typeface="SimSun"/>
                        </a:rPr>
                        <a:t>fútbol</a:t>
                      </a:r>
                      <a:endParaRPr lang="en-U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2</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dirty="0">
                          <a:latin typeface="Calibri" pitchFamily="34" charset="0"/>
                          <a:ea typeface="SimSun"/>
                        </a:rPr>
                        <a:t>Juan es una persona contenta</a:t>
                      </a:r>
                      <a:endParaRPr lang="en-U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3</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dirty="0">
                          <a:latin typeface="Calibri" pitchFamily="34" charset="0"/>
                          <a:ea typeface="SimSun"/>
                        </a:rPr>
                        <a:t>No salí porque tenía muchos deberes</a:t>
                      </a:r>
                      <a:endParaRPr lang="en-U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4</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err="1">
                          <a:latin typeface="Calibri" pitchFamily="34" charset="0"/>
                          <a:ea typeface="SimSun"/>
                        </a:rPr>
                        <a:t>Yo</a:t>
                      </a:r>
                      <a:r>
                        <a:rPr lang="en-GB" sz="1400" dirty="0">
                          <a:latin typeface="Calibri" pitchFamily="34" charset="0"/>
                          <a:ea typeface="SimSun"/>
                        </a:rPr>
                        <a:t> </a:t>
                      </a:r>
                      <a:r>
                        <a:rPr lang="en-GB" sz="1400" dirty="0" err="1">
                          <a:latin typeface="Calibri" pitchFamily="34" charset="0"/>
                          <a:ea typeface="SimSun"/>
                        </a:rPr>
                        <a:t>amor</a:t>
                      </a:r>
                      <a:r>
                        <a:rPr lang="en-GB" sz="1400" dirty="0">
                          <a:latin typeface="Calibri" pitchFamily="34" charset="0"/>
                          <a:ea typeface="SimSun"/>
                        </a:rPr>
                        <a:t> el </a:t>
                      </a:r>
                      <a:r>
                        <a:rPr lang="en-GB" sz="1400" dirty="0" err="1">
                          <a:latin typeface="Calibri" pitchFamily="34" charset="0"/>
                          <a:ea typeface="SimSun"/>
                        </a:rPr>
                        <a:t>español</a:t>
                      </a:r>
                      <a:endParaRPr lang="en-U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5</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latin typeface="Calibri" pitchFamily="34" charset="0"/>
                          <a:ea typeface="SimSun"/>
                        </a:rPr>
                        <a:t>Las </a:t>
                      </a:r>
                      <a:r>
                        <a:rPr lang="en-GB" sz="1400" dirty="0" err="1">
                          <a:latin typeface="Calibri" pitchFamily="34" charset="0"/>
                          <a:ea typeface="SimSun"/>
                        </a:rPr>
                        <a:t>matemáticas</a:t>
                      </a:r>
                      <a:r>
                        <a:rPr lang="en-GB" sz="1400" dirty="0">
                          <a:latin typeface="Calibri" pitchFamily="34" charset="0"/>
                          <a:ea typeface="SimSun"/>
                        </a:rPr>
                        <a:t> </a:t>
                      </a:r>
                      <a:r>
                        <a:rPr lang="en-GB" sz="1400" dirty="0" err="1">
                          <a:latin typeface="Calibri" pitchFamily="34" charset="0"/>
                          <a:ea typeface="SimSun"/>
                        </a:rPr>
                        <a:t>es</a:t>
                      </a:r>
                      <a:r>
                        <a:rPr lang="en-GB" sz="1400" dirty="0">
                          <a:latin typeface="Calibri" pitchFamily="34" charset="0"/>
                          <a:ea typeface="SimSun"/>
                        </a:rPr>
                        <a:t> </a:t>
                      </a:r>
                      <a:r>
                        <a:rPr lang="en-GB" sz="1400" dirty="0" err="1">
                          <a:latin typeface="Calibri" pitchFamily="34" charset="0"/>
                          <a:ea typeface="SimSun"/>
                        </a:rPr>
                        <a:t>difícil</a:t>
                      </a:r>
                      <a:endParaRPr lang="en-U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6</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¿Como te llamas?</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7</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latin typeface="Calibri" pitchFamily="34" charset="0"/>
                          <a:ea typeface="SimSun"/>
                        </a:rPr>
                        <a:t>No les gusta la política</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8</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Me duele los pies</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9</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¿Cuándo es tu cumpleaños?</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10</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Dónde está mi libro?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11</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Hablaremos más tarde</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12</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latin typeface="Calibri" pitchFamily="34" charset="0"/>
                          <a:ea typeface="SimSun"/>
                        </a:rPr>
                        <a:t>Haceré mis deberes esta noche</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13</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No me gusta chocolate</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14</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latin typeface="Calibri" pitchFamily="34" charset="0"/>
                          <a:ea typeface="SimSun"/>
                        </a:rPr>
                        <a:t>Le encanta las películas de acción</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15</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latin typeface="Calibri" pitchFamily="34" charset="0"/>
                          <a:ea typeface="SimSun"/>
                        </a:rPr>
                        <a:t>Pasó mis vacaciones en Francia</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16</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Saqué muchas fotos</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17</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Fútbol es aburrido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18</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latin typeface="Calibri" pitchFamily="34" charset="0"/>
                          <a:ea typeface="SimSun"/>
                        </a:rPr>
                        <a:t>Mi padre es un médico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19</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latin typeface="Calibri" pitchFamily="34" charset="0"/>
                          <a:ea typeface="SimSun"/>
                        </a:rPr>
                        <a:t>Mi hermana es muy alto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20</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Pedro soy español</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gridSpan="4">
                  <a:txBody>
                    <a:bodyPr/>
                    <a:lstStyle/>
                    <a:p>
                      <a:pPr algn="r">
                        <a:spcAft>
                          <a:spcPts val="0"/>
                        </a:spcAft>
                      </a:pPr>
                      <a:r>
                        <a:rPr lang="en-GB" sz="1400" dirty="0">
                          <a:latin typeface="Calibri" pitchFamily="34" charset="0"/>
                          <a:ea typeface="SimSun"/>
                        </a:rPr>
                        <a:t>subtotal</a:t>
                      </a:r>
                      <a:endParaRPr lang="en-U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6357" name="Rectangle 4"/>
          <p:cNvSpPr>
            <a:spLocks noChangeArrowheads="1"/>
          </p:cNvSpPr>
          <p:nvPr/>
        </p:nvSpPr>
        <p:spPr bwMode="auto">
          <a:xfrm>
            <a:off x="285750" y="6400800"/>
            <a:ext cx="1747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altLang="zh-CN" sz="1400">
                <a:latin typeface="Calibri" pitchFamily="34" charset="0"/>
                <a:cs typeface="Times New Roman" pitchFamily="18" charset="0"/>
              </a:rPr>
              <a:t>Gano - pierdo = Total </a:t>
            </a:r>
            <a:endParaRPr lang="en-GB" altLang="zh-CN">
              <a:latin typeface="Calibri" pitchFamily="34" charset="0"/>
              <a:cs typeface="Times New Roman" pitchFamily="18" charset="0"/>
            </a:endParaRPr>
          </a:p>
        </p:txBody>
      </p:sp>
      <p:sp>
        <p:nvSpPr>
          <p:cNvPr id="136358" name="Text Box 5"/>
          <p:cNvSpPr txBox="1">
            <a:spLocks noChangeArrowheads="1"/>
          </p:cNvSpPr>
          <p:nvPr/>
        </p:nvSpPr>
        <p:spPr bwMode="auto">
          <a:xfrm>
            <a:off x="2286000" y="6429375"/>
            <a:ext cx="428625" cy="357188"/>
          </a:xfrm>
          <a:prstGeom prst="rect">
            <a:avLst/>
          </a:prstGeom>
          <a:no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p>
        </p:txBody>
      </p:sp>
    </p:spTree>
    <p:extLst>
      <p:ext uri="{BB962C8B-B14F-4D97-AF65-F5344CB8AC3E}">
        <p14:creationId xmlns:p14="http://schemas.microsoft.com/office/powerpoint/2010/main" val="22145024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2539291"/>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lumMod val="85000"/>
                              <a:lumOff val="15000"/>
                            </a:schemeClr>
                          </a:solidFill>
                        </a:rPr>
                        <a:t>Accuracy</a:t>
                      </a: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extBox 9"/>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a:t>
            </a:r>
            <a:r>
              <a:rPr lang="en-GB" sz="2400" b="1" dirty="0" smtClean="0">
                <a:solidFill>
                  <a:schemeClr val="tx1">
                    <a:lumMod val="85000"/>
                    <a:lumOff val="15000"/>
                  </a:schemeClr>
                </a:solidFill>
              </a:rPr>
              <a:t>17</a:t>
            </a:r>
            <a:endParaRPr lang="en-GB" sz="2400" b="1" dirty="0">
              <a:solidFill>
                <a:schemeClr val="tx1">
                  <a:lumMod val="85000"/>
                  <a:lumOff val="15000"/>
                </a:schemeClr>
              </a:solidFill>
            </a:endParaRPr>
          </a:p>
        </p:txBody>
      </p:sp>
      <p:sp>
        <p:nvSpPr>
          <p:cNvPr id="17" name="Title 1"/>
          <p:cNvSpPr txBox="1">
            <a:spLocks/>
          </p:cNvSpPr>
          <p:nvPr/>
        </p:nvSpPr>
        <p:spPr>
          <a:xfrm>
            <a:off x="642938" y="2571750"/>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TXT </a:t>
            </a:r>
            <a:r>
              <a:rPr lang="en-GB" dirty="0" err="1" smtClean="0"/>
              <a:t>SPK</a:t>
            </a:r>
            <a:endParaRPr lang="en-US" dirty="0"/>
          </a:p>
        </p:txBody>
      </p:sp>
      <p:pic>
        <p:nvPicPr>
          <p:cNvPr id="11" name="Picture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39338242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640960" cy="646331"/>
          </a:xfrm>
          <a:prstGeom prst="rect">
            <a:avLst/>
          </a:prstGeom>
          <a:solidFill>
            <a:schemeClr val="tx1">
              <a:lumMod val="85000"/>
              <a:lumOff val="15000"/>
            </a:schemeClr>
          </a:solidFill>
        </p:spPr>
        <p:txBody>
          <a:bodyPr wrap="square" rtlCol="0">
            <a:spAutoFit/>
          </a:bodyPr>
          <a:lstStyle/>
          <a:p>
            <a:pPr algn="ctr"/>
            <a:r>
              <a:rPr lang="en-GB" sz="3600" b="1" dirty="0" smtClean="0">
                <a:solidFill>
                  <a:srgbClr val="FFFFCC"/>
                </a:solidFill>
              </a:rPr>
              <a:t>¿</a:t>
            </a:r>
            <a:r>
              <a:rPr lang="en-GB" sz="3600" b="1" dirty="0" err="1" smtClean="0">
                <a:solidFill>
                  <a:srgbClr val="FFFFCC"/>
                </a:solidFill>
              </a:rPr>
              <a:t>Cómo</a:t>
            </a:r>
            <a:r>
              <a:rPr lang="en-GB" sz="3600" b="1" dirty="0" smtClean="0">
                <a:solidFill>
                  <a:srgbClr val="FFFFCC"/>
                </a:solidFill>
              </a:rPr>
              <a:t> </a:t>
            </a:r>
            <a:r>
              <a:rPr lang="en-GB" sz="3600" b="1" dirty="0" err="1" smtClean="0">
                <a:solidFill>
                  <a:srgbClr val="FFFFCC"/>
                </a:solidFill>
              </a:rPr>
              <a:t>mandar</a:t>
            </a:r>
            <a:r>
              <a:rPr lang="en-GB" sz="3600" b="1" dirty="0" smtClean="0">
                <a:solidFill>
                  <a:srgbClr val="FFFFCC"/>
                </a:solidFill>
              </a:rPr>
              <a:t> un SMS en </a:t>
            </a:r>
            <a:r>
              <a:rPr lang="en-GB" sz="3600" b="1" dirty="0" err="1" smtClean="0">
                <a:solidFill>
                  <a:srgbClr val="FFFFCC"/>
                </a:solidFill>
              </a:rPr>
              <a:t>español</a:t>
            </a:r>
            <a:r>
              <a:rPr lang="en-GB" sz="3600" b="1" dirty="0" smtClean="0">
                <a:solidFill>
                  <a:srgbClr val="FFFFCC"/>
                </a:solidFill>
              </a:rPr>
              <a:t>?</a:t>
            </a:r>
            <a:endParaRPr lang="en-GB" sz="3600" b="1" dirty="0">
              <a:solidFill>
                <a:srgbClr val="FFFFCC"/>
              </a:solidFill>
            </a:endParaRPr>
          </a:p>
        </p:txBody>
      </p:sp>
      <p:sp>
        <p:nvSpPr>
          <p:cNvPr id="3" name="Oval 2"/>
          <p:cNvSpPr/>
          <p:nvPr/>
        </p:nvSpPr>
        <p:spPr>
          <a:xfrm>
            <a:off x="539552" y="1412776"/>
            <a:ext cx="1800200" cy="1008112"/>
          </a:xfrm>
          <a:prstGeom prst="ellipse">
            <a:avLst/>
          </a:prstGeom>
          <a:solidFill>
            <a:srgbClr val="00B0F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lumMod val="85000"/>
                    <a:lumOff val="15000"/>
                  </a:schemeClr>
                </a:solidFill>
              </a:rPr>
              <a:t>a2</a:t>
            </a:r>
            <a:endParaRPr lang="en-GB" sz="5400" b="1" dirty="0">
              <a:solidFill>
                <a:schemeClr val="tx1">
                  <a:lumMod val="85000"/>
                  <a:lumOff val="1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951196520"/>
              </p:ext>
            </p:extLst>
          </p:nvPr>
        </p:nvGraphicFramePr>
        <p:xfrm>
          <a:off x="2939988" y="1308368"/>
          <a:ext cx="3120008" cy="4784928"/>
        </p:xfrm>
        <a:graphic>
          <a:graphicData uri="http://schemas.openxmlformats.org/drawingml/2006/table">
            <a:tbl>
              <a:tblPr firstRow="1" bandRow="1">
                <a:tableStyleId>{5C22544A-7EE6-4342-B048-85BDC9FD1C3A}</a:tableStyleId>
              </a:tblPr>
              <a:tblGrid>
                <a:gridCol w="3120008"/>
              </a:tblGrid>
              <a:tr h="797488">
                <a:tc>
                  <a:txBody>
                    <a:bodyPr/>
                    <a:lstStyle/>
                    <a:p>
                      <a:pPr algn="ctr"/>
                      <a:r>
                        <a:rPr lang="en-GB" sz="2800" b="1" dirty="0" smtClean="0">
                          <a:solidFill>
                            <a:srgbClr val="FFFFCC"/>
                          </a:solidFill>
                        </a:rPr>
                        <a:t>¿</a:t>
                      </a:r>
                      <a:r>
                        <a:rPr lang="en-GB" sz="2800" b="1" dirty="0" err="1" smtClean="0">
                          <a:solidFill>
                            <a:srgbClr val="FFFFCC"/>
                          </a:solidFill>
                        </a:rPr>
                        <a:t>Estás</a:t>
                      </a:r>
                      <a:r>
                        <a:rPr lang="en-GB" sz="2800" b="1" dirty="0" smtClean="0">
                          <a:solidFill>
                            <a:srgbClr val="FFFFCC"/>
                          </a:solidFill>
                        </a:rPr>
                        <a:t> </a:t>
                      </a:r>
                      <a:r>
                        <a:rPr lang="en-GB" sz="2800" b="1" dirty="0" err="1" smtClean="0">
                          <a:solidFill>
                            <a:srgbClr val="FFFFCC"/>
                          </a:solidFill>
                        </a:rPr>
                        <a:t>bien</a:t>
                      </a:r>
                      <a:r>
                        <a:rPr lang="en-GB" sz="2800" b="1" dirty="0" smtClean="0">
                          <a:solidFill>
                            <a:srgbClr val="FFFFCC"/>
                          </a:solidFill>
                        </a:rPr>
                        <a:t>?</a:t>
                      </a:r>
                      <a:endParaRPr lang="en-GB" sz="2800" b="1" dirty="0">
                        <a:solidFill>
                          <a:srgbClr val="FFFFCC"/>
                        </a:solidFill>
                      </a:endParaRPr>
                    </a:p>
                  </a:txBody>
                  <a:tcPr anchor="ctr">
                    <a:solidFill>
                      <a:schemeClr val="tx1">
                        <a:lumMod val="85000"/>
                        <a:lumOff val="15000"/>
                      </a:schemeClr>
                    </a:solidFill>
                  </a:tcPr>
                </a:tc>
              </a:tr>
              <a:tr h="797488">
                <a:tc>
                  <a:txBody>
                    <a:bodyPr/>
                    <a:lstStyle/>
                    <a:p>
                      <a:pPr algn="ctr"/>
                      <a:r>
                        <a:rPr lang="en-GB" sz="2800" b="1" dirty="0" err="1" smtClean="0">
                          <a:solidFill>
                            <a:srgbClr val="FFFFCC"/>
                          </a:solidFill>
                        </a:rPr>
                        <a:t>saludos</a:t>
                      </a:r>
                      <a:endParaRPr lang="en-GB" sz="2800" b="1" dirty="0">
                        <a:solidFill>
                          <a:srgbClr val="FFFFCC"/>
                        </a:solidFill>
                      </a:endParaRPr>
                    </a:p>
                  </a:txBody>
                  <a:tcPr anchor="ctr">
                    <a:solidFill>
                      <a:schemeClr val="tx1">
                        <a:lumMod val="85000"/>
                        <a:lumOff val="15000"/>
                      </a:schemeClr>
                    </a:solidFill>
                  </a:tcPr>
                </a:tc>
              </a:tr>
              <a:tr h="797488">
                <a:tc>
                  <a:txBody>
                    <a:bodyPr/>
                    <a:lstStyle/>
                    <a:p>
                      <a:pPr algn="ctr"/>
                      <a:r>
                        <a:rPr lang="en-GB" sz="2800" b="1" dirty="0" err="1" smtClean="0">
                          <a:solidFill>
                            <a:srgbClr val="FFFFCC"/>
                          </a:solidFill>
                        </a:rPr>
                        <a:t>adiós</a:t>
                      </a:r>
                      <a:endParaRPr lang="en-GB" sz="2800" b="1" dirty="0">
                        <a:solidFill>
                          <a:srgbClr val="FFFFCC"/>
                        </a:solidFill>
                      </a:endParaRPr>
                    </a:p>
                  </a:txBody>
                  <a:tcPr anchor="ctr">
                    <a:solidFill>
                      <a:schemeClr val="tx1">
                        <a:lumMod val="85000"/>
                        <a:lumOff val="15000"/>
                      </a:schemeClr>
                    </a:solidFill>
                  </a:tcPr>
                </a:tc>
              </a:tr>
              <a:tr h="797488">
                <a:tc>
                  <a:txBody>
                    <a:bodyPr/>
                    <a:lstStyle/>
                    <a:p>
                      <a:pPr algn="ctr"/>
                      <a:r>
                        <a:rPr lang="en-GB" sz="2800" b="1" dirty="0" smtClean="0">
                          <a:solidFill>
                            <a:srgbClr val="FFFFCC"/>
                          </a:solidFill>
                        </a:rPr>
                        <a:t>hasta </a:t>
                      </a:r>
                      <a:r>
                        <a:rPr lang="en-GB" sz="2800" b="1" dirty="0" err="1" smtClean="0">
                          <a:solidFill>
                            <a:srgbClr val="FFFFCC"/>
                          </a:solidFill>
                        </a:rPr>
                        <a:t>luego</a:t>
                      </a:r>
                      <a:endParaRPr lang="en-GB" sz="2800" b="1" dirty="0">
                        <a:solidFill>
                          <a:srgbClr val="FFFFCC"/>
                        </a:solidFill>
                      </a:endParaRPr>
                    </a:p>
                  </a:txBody>
                  <a:tcPr anchor="ctr">
                    <a:solidFill>
                      <a:schemeClr val="tx1">
                        <a:lumMod val="85000"/>
                        <a:lumOff val="15000"/>
                      </a:schemeClr>
                    </a:solidFill>
                  </a:tcPr>
                </a:tc>
              </a:tr>
              <a:tr h="797488">
                <a:tc>
                  <a:txBody>
                    <a:bodyPr/>
                    <a:lstStyle/>
                    <a:p>
                      <a:pPr algn="ctr"/>
                      <a:r>
                        <a:rPr lang="en-GB" sz="2800" b="1" dirty="0" err="1" smtClean="0">
                          <a:solidFill>
                            <a:srgbClr val="FFFFCC"/>
                          </a:solidFill>
                        </a:rPr>
                        <a:t>besos</a:t>
                      </a:r>
                      <a:endParaRPr lang="en-GB" sz="2800" b="1" dirty="0">
                        <a:solidFill>
                          <a:srgbClr val="FFFFCC"/>
                        </a:solidFill>
                      </a:endParaRPr>
                    </a:p>
                  </a:txBody>
                  <a:tcPr anchor="ctr">
                    <a:solidFill>
                      <a:schemeClr val="tx1">
                        <a:lumMod val="85000"/>
                        <a:lumOff val="15000"/>
                      </a:schemeClr>
                    </a:solidFill>
                  </a:tcPr>
                </a:tc>
              </a:tr>
              <a:tr h="797488">
                <a:tc>
                  <a:txBody>
                    <a:bodyPr/>
                    <a:lstStyle/>
                    <a:p>
                      <a:pPr algn="ctr"/>
                      <a:r>
                        <a:rPr lang="en-GB" sz="2800" b="1" dirty="0" err="1" smtClean="0">
                          <a:solidFill>
                            <a:srgbClr val="FFFFCC"/>
                          </a:solidFill>
                        </a:rPr>
                        <a:t>por</a:t>
                      </a:r>
                      <a:r>
                        <a:rPr lang="en-GB" sz="2800" b="1" dirty="0" smtClean="0">
                          <a:solidFill>
                            <a:srgbClr val="FFFFCC"/>
                          </a:solidFill>
                        </a:rPr>
                        <a:t> </a:t>
                      </a:r>
                      <a:r>
                        <a:rPr lang="en-GB" sz="2800" b="1" dirty="0" err="1" smtClean="0">
                          <a:solidFill>
                            <a:srgbClr val="FFFFCC"/>
                          </a:solidFill>
                        </a:rPr>
                        <a:t>favor</a:t>
                      </a:r>
                      <a:endParaRPr lang="en-GB" sz="2800" b="1" dirty="0">
                        <a:solidFill>
                          <a:srgbClr val="FFFFCC"/>
                        </a:solidFill>
                      </a:endParaRPr>
                    </a:p>
                  </a:txBody>
                  <a:tcPr anchor="ctr">
                    <a:solidFill>
                      <a:schemeClr val="tx1">
                        <a:lumMod val="85000"/>
                        <a:lumOff val="15000"/>
                      </a:schemeClr>
                    </a:solidFill>
                  </a:tcPr>
                </a:tc>
              </a:tr>
            </a:tbl>
          </a:graphicData>
        </a:graphic>
      </p:graphicFrame>
      <p:sp>
        <p:nvSpPr>
          <p:cNvPr id="5" name="Oval 4"/>
          <p:cNvSpPr/>
          <p:nvPr/>
        </p:nvSpPr>
        <p:spPr>
          <a:xfrm>
            <a:off x="6660232" y="1412776"/>
            <a:ext cx="1800200" cy="1008112"/>
          </a:xfrm>
          <a:prstGeom prst="ellipse">
            <a:avLst/>
          </a:prstGeom>
          <a:solidFill>
            <a:srgbClr val="00B0F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lumMod val="85000"/>
                    <a:lumOff val="15000"/>
                  </a:schemeClr>
                </a:solidFill>
              </a:rPr>
              <a:t>hl</a:t>
            </a:r>
            <a:endParaRPr lang="en-GB" sz="5400" b="1" dirty="0">
              <a:solidFill>
                <a:schemeClr val="tx1">
                  <a:lumMod val="85000"/>
                  <a:lumOff val="15000"/>
                </a:schemeClr>
              </a:solidFill>
            </a:endParaRPr>
          </a:p>
        </p:txBody>
      </p:sp>
      <p:sp>
        <p:nvSpPr>
          <p:cNvPr id="6" name="Oval 5"/>
          <p:cNvSpPr/>
          <p:nvPr/>
        </p:nvSpPr>
        <p:spPr>
          <a:xfrm>
            <a:off x="324704" y="3080088"/>
            <a:ext cx="1800200" cy="1008112"/>
          </a:xfrm>
          <a:prstGeom prst="ellipse">
            <a:avLst/>
          </a:prstGeom>
          <a:solidFill>
            <a:srgbClr val="00B0F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err="1" smtClean="0">
                <a:solidFill>
                  <a:schemeClr val="tx1">
                    <a:lumMod val="85000"/>
                    <a:lumOff val="15000"/>
                  </a:schemeClr>
                </a:solidFill>
              </a:rPr>
              <a:t>xfa</a:t>
            </a:r>
            <a:endParaRPr lang="en-GB" sz="5400" b="1" dirty="0">
              <a:solidFill>
                <a:schemeClr val="tx1">
                  <a:lumMod val="85000"/>
                  <a:lumOff val="15000"/>
                </a:schemeClr>
              </a:solidFill>
            </a:endParaRPr>
          </a:p>
        </p:txBody>
      </p:sp>
      <p:sp>
        <p:nvSpPr>
          <p:cNvPr id="7" name="Oval 6"/>
          <p:cNvSpPr/>
          <p:nvPr/>
        </p:nvSpPr>
        <p:spPr>
          <a:xfrm>
            <a:off x="539552" y="4869160"/>
            <a:ext cx="1800200" cy="1008112"/>
          </a:xfrm>
          <a:prstGeom prst="ellipse">
            <a:avLst/>
          </a:prstGeom>
          <a:solidFill>
            <a:srgbClr val="00B0F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chemeClr val="tx1">
                    <a:lumMod val="85000"/>
                    <a:lumOff val="15000"/>
                  </a:schemeClr>
                </a:solidFill>
              </a:rPr>
              <a:t>t</a:t>
            </a:r>
            <a:r>
              <a:rPr lang="en-GB" sz="2800" b="1" dirty="0" err="1" smtClean="0">
                <a:solidFill>
                  <a:schemeClr val="tx1">
                    <a:lumMod val="85000"/>
                    <a:lumOff val="15000"/>
                  </a:schemeClr>
                </a:solidFill>
              </a:rPr>
              <a:t>as</a:t>
            </a:r>
            <a:r>
              <a:rPr lang="en-GB" sz="2800" b="1" dirty="0" smtClean="0">
                <a:solidFill>
                  <a:schemeClr val="tx1">
                    <a:lumMod val="85000"/>
                    <a:lumOff val="15000"/>
                  </a:schemeClr>
                </a:solidFill>
              </a:rPr>
              <a:t> OK?</a:t>
            </a:r>
            <a:endParaRPr lang="en-GB" sz="2800" b="1" dirty="0">
              <a:solidFill>
                <a:schemeClr val="tx1">
                  <a:lumMod val="85000"/>
                  <a:lumOff val="15000"/>
                </a:schemeClr>
              </a:solidFill>
            </a:endParaRPr>
          </a:p>
        </p:txBody>
      </p:sp>
      <p:sp>
        <p:nvSpPr>
          <p:cNvPr id="8" name="Oval 7"/>
          <p:cNvSpPr/>
          <p:nvPr/>
        </p:nvSpPr>
        <p:spPr>
          <a:xfrm>
            <a:off x="6660232" y="3099540"/>
            <a:ext cx="1800200" cy="1008112"/>
          </a:xfrm>
          <a:prstGeom prst="ellipse">
            <a:avLst/>
          </a:prstGeom>
          <a:solidFill>
            <a:srgbClr val="00B0F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lumMod val="85000"/>
                    <a:lumOff val="15000"/>
                  </a:schemeClr>
                </a:solidFill>
              </a:rPr>
              <a:t>salu2</a:t>
            </a:r>
            <a:endParaRPr lang="en-GB" sz="3600" b="1" dirty="0">
              <a:solidFill>
                <a:schemeClr val="tx1">
                  <a:lumMod val="85000"/>
                  <a:lumOff val="15000"/>
                </a:schemeClr>
              </a:solidFill>
            </a:endParaRPr>
          </a:p>
        </p:txBody>
      </p:sp>
      <p:sp>
        <p:nvSpPr>
          <p:cNvPr id="9" name="Oval 8"/>
          <p:cNvSpPr/>
          <p:nvPr/>
        </p:nvSpPr>
        <p:spPr>
          <a:xfrm>
            <a:off x="6670556" y="5013176"/>
            <a:ext cx="1800200" cy="1008112"/>
          </a:xfrm>
          <a:prstGeom prst="ellipse">
            <a:avLst/>
          </a:prstGeom>
          <a:solidFill>
            <a:srgbClr val="00B0F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err="1" smtClean="0">
                <a:solidFill>
                  <a:schemeClr val="tx1">
                    <a:lumMod val="85000"/>
                    <a:lumOff val="15000"/>
                  </a:schemeClr>
                </a:solidFill>
              </a:rPr>
              <a:t>bs</a:t>
            </a:r>
            <a:endParaRPr lang="en-GB" sz="5400" b="1" dirty="0">
              <a:solidFill>
                <a:schemeClr val="tx1">
                  <a:lumMod val="85000"/>
                  <a:lumOff val="15000"/>
                </a:schemeClr>
              </a:solidFill>
            </a:endParaRPr>
          </a:p>
        </p:txBody>
      </p:sp>
      <p:sp>
        <p:nvSpPr>
          <p:cNvPr id="10" name="Rectangle 9"/>
          <p:cNvSpPr/>
          <p:nvPr/>
        </p:nvSpPr>
        <p:spPr>
          <a:xfrm>
            <a:off x="2843808" y="1203750"/>
            <a:ext cx="3312368" cy="4968552"/>
          </a:xfrm>
          <a:prstGeom prst="rect">
            <a:avLst/>
          </a:prstGeom>
          <a:solidFill>
            <a:schemeClr val="tx1">
              <a:lumMod val="85000"/>
              <a:lumOff val="1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a:stCxn id="3" idx="6"/>
          </p:cNvCxnSpPr>
          <p:nvPr/>
        </p:nvCxnSpPr>
        <p:spPr>
          <a:xfrm>
            <a:off x="2339752" y="1916832"/>
            <a:ext cx="576064" cy="136815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6"/>
          </p:cNvCxnSpPr>
          <p:nvPr/>
        </p:nvCxnSpPr>
        <p:spPr>
          <a:xfrm>
            <a:off x="2124904" y="3584144"/>
            <a:ext cx="790912" cy="207710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339752" y="1772816"/>
            <a:ext cx="576064" cy="3600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084168" y="1916832"/>
            <a:ext cx="576064" cy="219082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6084168" y="2420888"/>
            <a:ext cx="576064" cy="122413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5940152" y="4869160"/>
            <a:ext cx="718964" cy="6206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5417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circle(in)">
                                      <p:cBhvr>
                                        <p:cTn id="32" dur="2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circle(in)">
                                      <p:cBhvr>
                                        <p:cTn id="3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640960" cy="646331"/>
          </a:xfrm>
          <a:prstGeom prst="rect">
            <a:avLst/>
          </a:prstGeom>
          <a:solidFill>
            <a:schemeClr val="tx1">
              <a:lumMod val="85000"/>
              <a:lumOff val="15000"/>
            </a:schemeClr>
          </a:solidFill>
        </p:spPr>
        <p:txBody>
          <a:bodyPr wrap="square" rtlCol="0">
            <a:spAutoFit/>
          </a:bodyPr>
          <a:lstStyle/>
          <a:p>
            <a:pPr algn="ctr"/>
            <a:r>
              <a:rPr lang="en-GB" sz="3600" b="1" dirty="0" smtClean="0">
                <a:solidFill>
                  <a:srgbClr val="FFFFCC"/>
                </a:solidFill>
              </a:rPr>
              <a:t>¿</a:t>
            </a:r>
            <a:r>
              <a:rPr lang="en-GB" sz="3600" b="1" dirty="0" err="1" smtClean="0">
                <a:solidFill>
                  <a:srgbClr val="FFFFCC"/>
                </a:solidFill>
              </a:rPr>
              <a:t>Cómo</a:t>
            </a:r>
            <a:r>
              <a:rPr lang="en-GB" sz="3600" b="1" dirty="0" smtClean="0">
                <a:solidFill>
                  <a:srgbClr val="FFFFCC"/>
                </a:solidFill>
              </a:rPr>
              <a:t> </a:t>
            </a:r>
            <a:r>
              <a:rPr lang="en-GB" sz="3600" b="1" dirty="0" err="1" smtClean="0">
                <a:solidFill>
                  <a:srgbClr val="FFFFCC"/>
                </a:solidFill>
              </a:rPr>
              <a:t>mandar</a:t>
            </a:r>
            <a:r>
              <a:rPr lang="en-GB" sz="3600" b="1" dirty="0" smtClean="0">
                <a:solidFill>
                  <a:srgbClr val="FFFFCC"/>
                </a:solidFill>
              </a:rPr>
              <a:t> un SMS en </a:t>
            </a:r>
            <a:r>
              <a:rPr lang="en-GB" sz="3600" b="1" dirty="0" err="1" smtClean="0">
                <a:solidFill>
                  <a:srgbClr val="FFFFCC"/>
                </a:solidFill>
              </a:rPr>
              <a:t>español</a:t>
            </a:r>
            <a:r>
              <a:rPr lang="en-GB" sz="3600" b="1" dirty="0" smtClean="0">
                <a:solidFill>
                  <a:srgbClr val="FFFFCC"/>
                </a:solidFill>
              </a:rPr>
              <a:t>?</a:t>
            </a:r>
            <a:endParaRPr lang="en-GB" sz="3600" b="1" dirty="0">
              <a:solidFill>
                <a:srgbClr val="FFFFCC"/>
              </a:solidFill>
            </a:endParaRPr>
          </a:p>
        </p:txBody>
      </p:sp>
      <p:sp>
        <p:nvSpPr>
          <p:cNvPr id="3" name="TextBox 2"/>
          <p:cNvSpPr txBox="1"/>
          <p:nvPr/>
        </p:nvSpPr>
        <p:spPr>
          <a:xfrm>
            <a:off x="179512" y="1124744"/>
            <a:ext cx="8892480" cy="523220"/>
          </a:xfrm>
          <a:prstGeom prst="rect">
            <a:avLst/>
          </a:prstGeom>
          <a:solidFill>
            <a:schemeClr val="tx1">
              <a:lumMod val="85000"/>
              <a:lumOff val="15000"/>
            </a:schemeClr>
          </a:solidFill>
        </p:spPr>
        <p:txBody>
          <a:bodyPr wrap="square" rtlCol="0">
            <a:spAutoFit/>
          </a:bodyPr>
          <a:lstStyle/>
          <a:p>
            <a:r>
              <a:rPr lang="en-GB" sz="2800" dirty="0" smtClean="0">
                <a:solidFill>
                  <a:srgbClr val="FFFFCC"/>
                </a:solidFill>
              </a:rPr>
              <a:t>1.  ‘e’, ‘</a:t>
            </a:r>
            <a:r>
              <a:rPr lang="en-GB" sz="2800" dirty="0" err="1" smtClean="0">
                <a:solidFill>
                  <a:srgbClr val="FFFFCC"/>
                </a:solidFill>
              </a:rPr>
              <a:t>es</a:t>
            </a:r>
            <a:r>
              <a:rPr lang="en-GB" sz="2800" dirty="0" smtClean="0">
                <a:solidFill>
                  <a:srgbClr val="FFFFCC"/>
                </a:solidFill>
              </a:rPr>
              <a:t>’ y la ‘d’ entre </a:t>
            </a:r>
            <a:r>
              <a:rPr lang="en-GB" sz="2800" dirty="0" err="1" smtClean="0">
                <a:solidFill>
                  <a:srgbClr val="FFFFCC"/>
                </a:solidFill>
              </a:rPr>
              <a:t>vocales</a:t>
            </a:r>
            <a:r>
              <a:rPr lang="en-GB" sz="2800" dirty="0" smtClean="0">
                <a:solidFill>
                  <a:srgbClr val="FFFFCC"/>
                </a:solidFill>
              </a:rPr>
              <a:t> </a:t>
            </a:r>
            <a:r>
              <a:rPr lang="en-GB" sz="2800" dirty="0" err="1" smtClean="0">
                <a:solidFill>
                  <a:srgbClr val="FFFFCC"/>
                </a:solidFill>
              </a:rPr>
              <a:t>desaparecen</a:t>
            </a:r>
            <a:endParaRPr lang="en-GB" sz="2800" dirty="0">
              <a:solidFill>
                <a:srgbClr val="FFFFCC"/>
              </a:solidFill>
            </a:endParaRPr>
          </a:p>
        </p:txBody>
      </p:sp>
      <p:sp>
        <p:nvSpPr>
          <p:cNvPr id="4" name="TextBox 3"/>
          <p:cNvSpPr txBox="1"/>
          <p:nvPr/>
        </p:nvSpPr>
        <p:spPr>
          <a:xfrm>
            <a:off x="107504" y="1753652"/>
            <a:ext cx="8964488" cy="523220"/>
          </a:xfrm>
          <a:prstGeom prst="rect">
            <a:avLst/>
          </a:prstGeom>
          <a:noFill/>
          <a:ln>
            <a:solidFill>
              <a:schemeClr val="tx1">
                <a:lumMod val="95000"/>
                <a:lumOff val="5000"/>
              </a:schemeClr>
            </a:solidFill>
          </a:ln>
        </p:spPr>
        <p:txBody>
          <a:bodyPr wrap="square" rtlCol="0">
            <a:spAutoFit/>
          </a:bodyPr>
          <a:lstStyle/>
          <a:p>
            <a:r>
              <a:rPr lang="en-GB" sz="2800" dirty="0" err="1" smtClean="0">
                <a:solidFill>
                  <a:schemeClr val="tx1">
                    <a:lumMod val="85000"/>
                    <a:lumOff val="15000"/>
                  </a:schemeClr>
                </a:solidFill>
              </a:rPr>
              <a:t>Por</a:t>
            </a:r>
            <a:r>
              <a:rPr lang="en-GB" sz="2800" dirty="0" smtClean="0">
                <a:solidFill>
                  <a:schemeClr val="tx1">
                    <a:lumMod val="85000"/>
                    <a:lumOff val="15000"/>
                  </a:schemeClr>
                </a:solidFill>
              </a:rPr>
              <a:t> </a:t>
            </a:r>
            <a:r>
              <a:rPr lang="en-GB" sz="2800" dirty="0" err="1" smtClean="0">
                <a:solidFill>
                  <a:schemeClr val="tx1">
                    <a:lumMod val="85000"/>
                    <a:lumOff val="15000"/>
                  </a:schemeClr>
                </a:solidFill>
              </a:rPr>
              <a:t>ejemplo</a:t>
            </a:r>
            <a:r>
              <a:rPr lang="en-GB" sz="2800" dirty="0" smtClean="0">
                <a:solidFill>
                  <a:schemeClr val="tx1">
                    <a:lumMod val="85000"/>
                    <a:lumOff val="15000"/>
                  </a:schemeClr>
                </a:solidFill>
              </a:rPr>
              <a:t>: </a:t>
            </a:r>
            <a:r>
              <a:rPr lang="en-GB" sz="2800" dirty="0" err="1" smtClean="0">
                <a:solidFill>
                  <a:schemeClr val="tx1">
                    <a:lumMod val="85000"/>
                    <a:lumOff val="15000"/>
                  </a:schemeClr>
                </a:solidFill>
              </a:rPr>
              <a:t>estoy</a:t>
            </a:r>
            <a:r>
              <a:rPr lang="en-GB" sz="2800" dirty="0" smtClean="0">
                <a:solidFill>
                  <a:schemeClr val="tx1">
                    <a:lumMod val="85000"/>
                    <a:lumOff val="15000"/>
                  </a:schemeClr>
                </a:solidFill>
              </a:rPr>
              <a:t> </a:t>
            </a:r>
            <a:r>
              <a:rPr lang="en-GB" sz="2800" dirty="0" smtClean="0">
                <a:solidFill>
                  <a:schemeClr val="tx1">
                    <a:lumMod val="85000"/>
                    <a:lumOff val="15000"/>
                  </a:schemeClr>
                </a:solidFill>
                <a:sym typeface="Wingdings" pitchFamily="2" charset="2"/>
              </a:rPr>
              <a:t> toy/</a:t>
            </a:r>
            <a:r>
              <a:rPr lang="en-GB" sz="2800" dirty="0" err="1" smtClean="0">
                <a:solidFill>
                  <a:schemeClr val="tx1">
                    <a:lumMod val="85000"/>
                    <a:lumOff val="15000"/>
                  </a:schemeClr>
                </a:solidFill>
                <a:sym typeface="Wingdings" pitchFamily="2" charset="2"/>
              </a:rPr>
              <a:t>toi</a:t>
            </a:r>
            <a:r>
              <a:rPr lang="en-GB" sz="2800" dirty="0" smtClean="0">
                <a:solidFill>
                  <a:schemeClr val="tx1">
                    <a:lumMod val="85000"/>
                    <a:lumOff val="15000"/>
                  </a:schemeClr>
                </a:solidFill>
                <a:sym typeface="Wingdings" pitchFamily="2" charset="2"/>
              </a:rPr>
              <a:t> / </a:t>
            </a:r>
            <a:r>
              <a:rPr lang="en-GB" sz="2800" dirty="0" err="1" smtClean="0">
                <a:solidFill>
                  <a:schemeClr val="tx1">
                    <a:lumMod val="85000"/>
                    <a:lumOff val="15000"/>
                  </a:schemeClr>
                </a:solidFill>
                <a:sym typeface="Wingdings" pitchFamily="2" charset="2"/>
              </a:rPr>
              <a:t>espera</a:t>
            </a:r>
            <a:r>
              <a:rPr lang="en-GB" sz="2800" dirty="0" smtClean="0">
                <a:solidFill>
                  <a:schemeClr val="tx1">
                    <a:lumMod val="85000"/>
                    <a:lumOff val="15000"/>
                  </a:schemeClr>
                </a:solidFill>
                <a:sym typeface="Wingdings" pitchFamily="2" charset="2"/>
              </a:rPr>
              <a:t>  </a:t>
            </a:r>
            <a:r>
              <a:rPr lang="en-GB" sz="2800" dirty="0" err="1" smtClean="0">
                <a:solidFill>
                  <a:schemeClr val="tx1">
                    <a:lumMod val="85000"/>
                    <a:lumOff val="15000"/>
                  </a:schemeClr>
                </a:solidFill>
                <a:sym typeface="Wingdings" pitchFamily="2" charset="2"/>
              </a:rPr>
              <a:t>pera</a:t>
            </a:r>
            <a:r>
              <a:rPr lang="en-GB" sz="2800" dirty="0" smtClean="0">
                <a:solidFill>
                  <a:schemeClr val="tx1">
                    <a:lumMod val="85000"/>
                    <a:lumOff val="15000"/>
                  </a:schemeClr>
                </a:solidFill>
                <a:sym typeface="Wingdings" pitchFamily="2" charset="2"/>
              </a:rPr>
              <a:t> / </a:t>
            </a:r>
            <a:r>
              <a:rPr lang="en-GB" sz="2800" dirty="0" err="1" smtClean="0">
                <a:solidFill>
                  <a:schemeClr val="tx1">
                    <a:lumMod val="85000"/>
                    <a:lumOff val="15000"/>
                  </a:schemeClr>
                </a:solidFill>
                <a:sym typeface="Wingdings" pitchFamily="2" charset="2"/>
              </a:rPr>
              <a:t>todo</a:t>
            </a:r>
            <a:r>
              <a:rPr lang="en-GB" sz="2800" dirty="0" smtClean="0">
                <a:solidFill>
                  <a:schemeClr val="tx1">
                    <a:lumMod val="85000"/>
                    <a:lumOff val="15000"/>
                  </a:schemeClr>
                </a:solidFill>
                <a:sym typeface="Wingdings" pitchFamily="2" charset="2"/>
              </a:rPr>
              <a:t>  too</a:t>
            </a:r>
            <a:endParaRPr lang="en-GB" sz="2800" dirty="0">
              <a:solidFill>
                <a:schemeClr val="tx1">
                  <a:lumMod val="85000"/>
                  <a:lumOff val="15000"/>
                </a:schemeClr>
              </a:solidFill>
            </a:endParaRPr>
          </a:p>
        </p:txBody>
      </p:sp>
      <p:sp>
        <p:nvSpPr>
          <p:cNvPr id="5" name="TextBox 4"/>
          <p:cNvSpPr txBox="1"/>
          <p:nvPr/>
        </p:nvSpPr>
        <p:spPr>
          <a:xfrm>
            <a:off x="179512" y="2473732"/>
            <a:ext cx="8892480" cy="523220"/>
          </a:xfrm>
          <a:prstGeom prst="rect">
            <a:avLst/>
          </a:prstGeom>
          <a:solidFill>
            <a:schemeClr val="tx1">
              <a:lumMod val="85000"/>
              <a:lumOff val="15000"/>
            </a:schemeClr>
          </a:solidFill>
        </p:spPr>
        <p:txBody>
          <a:bodyPr wrap="square" rtlCol="0">
            <a:spAutoFit/>
          </a:bodyPr>
          <a:lstStyle/>
          <a:p>
            <a:r>
              <a:rPr lang="en-US" sz="2800" dirty="0" smtClean="0">
                <a:solidFill>
                  <a:srgbClr val="FFFFCC"/>
                </a:solidFill>
              </a:rPr>
              <a:t>2. </a:t>
            </a:r>
            <a:r>
              <a:rPr lang="en-US" sz="2800" dirty="0" err="1" smtClean="0">
                <a:solidFill>
                  <a:srgbClr val="FFFFCC"/>
                </a:solidFill>
              </a:rPr>
              <a:t>Unas</a:t>
            </a:r>
            <a:r>
              <a:rPr lang="en-US" sz="2800" dirty="0" smtClean="0">
                <a:solidFill>
                  <a:srgbClr val="FFFFCC"/>
                </a:solidFill>
              </a:rPr>
              <a:t> </a:t>
            </a:r>
            <a:r>
              <a:rPr lang="en-US" sz="2800" dirty="0" err="1" smtClean="0">
                <a:solidFill>
                  <a:srgbClr val="FFFFCC"/>
                </a:solidFill>
              </a:rPr>
              <a:t>letras</a:t>
            </a:r>
            <a:r>
              <a:rPr lang="en-US" sz="2800" dirty="0" smtClean="0">
                <a:solidFill>
                  <a:srgbClr val="FFFFCC"/>
                </a:solidFill>
              </a:rPr>
              <a:t> </a:t>
            </a:r>
            <a:r>
              <a:rPr lang="en-US" sz="2800" dirty="0" err="1" smtClean="0">
                <a:solidFill>
                  <a:srgbClr val="FFFFCC"/>
                </a:solidFill>
              </a:rPr>
              <a:t>cambian</a:t>
            </a:r>
            <a:r>
              <a:rPr lang="en-US" sz="2800" dirty="0" smtClean="0">
                <a:solidFill>
                  <a:srgbClr val="FFFFCC"/>
                </a:solidFill>
              </a:rPr>
              <a:t>:  ‘c’ y ‘q’ </a:t>
            </a:r>
            <a:r>
              <a:rPr lang="en-US" sz="2800" dirty="0" smtClean="0">
                <a:solidFill>
                  <a:srgbClr val="FFFFCC"/>
                </a:solidFill>
                <a:sym typeface="Wingdings" pitchFamily="2" charset="2"/>
              </a:rPr>
              <a:t> ‘k’  / ‘y’  ‘I’ / ‘</a:t>
            </a:r>
            <a:r>
              <a:rPr lang="en-US" sz="2800" dirty="0" err="1" smtClean="0">
                <a:solidFill>
                  <a:srgbClr val="FFFFCC"/>
                </a:solidFill>
                <a:sym typeface="Wingdings" pitchFamily="2" charset="2"/>
              </a:rPr>
              <a:t>ch</a:t>
            </a:r>
            <a:r>
              <a:rPr lang="en-US" sz="2800" dirty="0" smtClean="0">
                <a:solidFill>
                  <a:srgbClr val="FFFFCC"/>
                </a:solidFill>
                <a:sym typeface="Wingdings" pitchFamily="2" charset="2"/>
              </a:rPr>
              <a:t>’  </a:t>
            </a:r>
            <a:r>
              <a:rPr lang="en-US" sz="2800" dirty="0">
                <a:solidFill>
                  <a:srgbClr val="FFFFCC"/>
                </a:solidFill>
                <a:sym typeface="Wingdings" pitchFamily="2" charset="2"/>
              </a:rPr>
              <a:t> </a:t>
            </a:r>
            <a:r>
              <a:rPr lang="en-US" sz="2800" dirty="0" smtClean="0">
                <a:solidFill>
                  <a:srgbClr val="FFFFCC"/>
                </a:solidFill>
                <a:sym typeface="Wingdings" pitchFamily="2" charset="2"/>
              </a:rPr>
              <a:t>‘x’</a:t>
            </a:r>
          </a:p>
        </p:txBody>
      </p:sp>
      <p:sp>
        <p:nvSpPr>
          <p:cNvPr id="6" name="TextBox 5"/>
          <p:cNvSpPr txBox="1"/>
          <p:nvPr/>
        </p:nvSpPr>
        <p:spPr>
          <a:xfrm>
            <a:off x="107504" y="3068960"/>
            <a:ext cx="8964488" cy="523220"/>
          </a:xfrm>
          <a:prstGeom prst="rect">
            <a:avLst/>
          </a:prstGeom>
          <a:noFill/>
          <a:ln>
            <a:solidFill>
              <a:schemeClr val="tx1">
                <a:lumMod val="95000"/>
                <a:lumOff val="5000"/>
              </a:schemeClr>
            </a:solidFill>
          </a:ln>
        </p:spPr>
        <p:txBody>
          <a:bodyPr wrap="square" rtlCol="0">
            <a:spAutoFit/>
          </a:bodyPr>
          <a:lstStyle/>
          <a:p>
            <a:r>
              <a:rPr lang="en-GB" sz="2800" dirty="0" err="1" smtClean="0">
                <a:solidFill>
                  <a:schemeClr val="tx1">
                    <a:lumMod val="85000"/>
                    <a:lumOff val="15000"/>
                  </a:schemeClr>
                </a:solidFill>
              </a:rPr>
              <a:t>Por</a:t>
            </a:r>
            <a:r>
              <a:rPr lang="en-GB" sz="2800" dirty="0" smtClean="0">
                <a:solidFill>
                  <a:schemeClr val="tx1">
                    <a:lumMod val="85000"/>
                    <a:lumOff val="15000"/>
                  </a:schemeClr>
                </a:solidFill>
              </a:rPr>
              <a:t> </a:t>
            </a:r>
            <a:r>
              <a:rPr lang="en-GB" sz="2800" dirty="0" err="1" smtClean="0">
                <a:solidFill>
                  <a:schemeClr val="tx1">
                    <a:lumMod val="85000"/>
                    <a:lumOff val="15000"/>
                  </a:schemeClr>
                </a:solidFill>
              </a:rPr>
              <a:t>ejemplo</a:t>
            </a:r>
            <a:r>
              <a:rPr lang="en-GB" sz="2800" dirty="0" smtClean="0">
                <a:solidFill>
                  <a:schemeClr val="tx1">
                    <a:lumMod val="85000"/>
                    <a:lumOff val="15000"/>
                  </a:schemeClr>
                </a:solidFill>
              </a:rPr>
              <a:t>: </a:t>
            </a:r>
            <a:r>
              <a:rPr lang="en-US" sz="2800" dirty="0" err="1" smtClean="0"/>
              <a:t>quiero</a:t>
            </a:r>
            <a:r>
              <a:rPr lang="en-US" sz="2800" dirty="0" smtClean="0"/>
              <a:t> → </a:t>
            </a:r>
            <a:r>
              <a:rPr lang="en-US" sz="2800" dirty="0" err="1" smtClean="0"/>
              <a:t>kiero</a:t>
            </a:r>
            <a:r>
              <a:rPr lang="en-US" sz="2800" dirty="0" smtClean="0"/>
              <a:t>, </a:t>
            </a:r>
            <a:r>
              <a:rPr lang="en-US" sz="2800" dirty="0" err="1" smtClean="0"/>
              <a:t>quién</a:t>
            </a:r>
            <a:r>
              <a:rPr lang="en-US" sz="2800" dirty="0" smtClean="0"/>
              <a:t> → </a:t>
            </a:r>
            <a:r>
              <a:rPr lang="en-US" sz="2800" dirty="0" err="1" smtClean="0"/>
              <a:t>kien</a:t>
            </a:r>
            <a:r>
              <a:rPr lang="en-US" sz="2800" dirty="0" smtClean="0"/>
              <a:t>, </a:t>
            </a:r>
            <a:r>
              <a:rPr lang="en-US" sz="2800" dirty="0" err="1" smtClean="0"/>
              <a:t>escucha</a:t>
            </a:r>
            <a:r>
              <a:rPr lang="en-US" sz="2800" dirty="0" smtClean="0"/>
              <a:t> → </a:t>
            </a:r>
            <a:r>
              <a:rPr lang="en-US" sz="2800" dirty="0" err="1" smtClean="0"/>
              <a:t>kuxa</a:t>
            </a:r>
            <a:r>
              <a:rPr lang="en-US" sz="2800" dirty="0" smtClean="0"/>
              <a:t> </a:t>
            </a:r>
            <a:endParaRPr lang="en-GB" sz="2800" dirty="0"/>
          </a:p>
        </p:txBody>
      </p:sp>
      <p:sp>
        <p:nvSpPr>
          <p:cNvPr id="7" name="TextBox 6"/>
          <p:cNvSpPr txBox="1"/>
          <p:nvPr/>
        </p:nvSpPr>
        <p:spPr>
          <a:xfrm>
            <a:off x="179512" y="3789040"/>
            <a:ext cx="8892480" cy="523220"/>
          </a:xfrm>
          <a:prstGeom prst="rect">
            <a:avLst/>
          </a:prstGeom>
          <a:solidFill>
            <a:schemeClr val="tx1">
              <a:lumMod val="85000"/>
              <a:lumOff val="15000"/>
            </a:schemeClr>
          </a:solidFill>
        </p:spPr>
        <p:txBody>
          <a:bodyPr wrap="square" rtlCol="0">
            <a:spAutoFit/>
          </a:bodyPr>
          <a:lstStyle/>
          <a:p>
            <a:r>
              <a:rPr lang="en-US" sz="2800" dirty="0">
                <a:solidFill>
                  <a:srgbClr val="FFFFCC"/>
                </a:solidFill>
              </a:rPr>
              <a:t>3</a:t>
            </a:r>
            <a:r>
              <a:rPr lang="en-US" sz="2800" dirty="0" smtClean="0">
                <a:solidFill>
                  <a:srgbClr val="FFFFCC"/>
                </a:solidFill>
              </a:rPr>
              <a:t>. </a:t>
            </a:r>
            <a:r>
              <a:rPr lang="en-US" sz="2800" dirty="0" err="1" smtClean="0">
                <a:solidFill>
                  <a:srgbClr val="FFFFCC"/>
                </a:solidFill>
              </a:rPr>
              <a:t>Siglas</a:t>
            </a:r>
            <a:r>
              <a:rPr lang="en-US" sz="2800" dirty="0" smtClean="0">
                <a:solidFill>
                  <a:srgbClr val="FFFFCC"/>
                </a:solidFill>
              </a:rPr>
              <a:t> (initials)</a:t>
            </a:r>
            <a:endParaRPr lang="en-US" sz="2800" dirty="0" smtClean="0">
              <a:solidFill>
                <a:srgbClr val="FFFFCC"/>
              </a:solidFill>
              <a:sym typeface="Wingdings" pitchFamily="2" charset="2"/>
            </a:endParaRPr>
          </a:p>
        </p:txBody>
      </p:sp>
      <p:sp>
        <p:nvSpPr>
          <p:cNvPr id="8" name="TextBox 7"/>
          <p:cNvSpPr txBox="1"/>
          <p:nvPr/>
        </p:nvSpPr>
        <p:spPr>
          <a:xfrm>
            <a:off x="162320" y="4437112"/>
            <a:ext cx="8964488" cy="954107"/>
          </a:xfrm>
          <a:prstGeom prst="rect">
            <a:avLst/>
          </a:prstGeom>
          <a:noFill/>
          <a:ln>
            <a:solidFill>
              <a:schemeClr val="tx1">
                <a:lumMod val="95000"/>
                <a:lumOff val="5000"/>
              </a:schemeClr>
            </a:solidFill>
          </a:ln>
        </p:spPr>
        <p:txBody>
          <a:bodyPr wrap="square" rtlCol="0">
            <a:spAutoFit/>
          </a:bodyPr>
          <a:lstStyle/>
          <a:p>
            <a:r>
              <a:rPr lang="en-GB" sz="2800" dirty="0" err="1" smtClean="0">
                <a:solidFill>
                  <a:schemeClr val="tx1">
                    <a:lumMod val="85000"/>
                    <a:lumOff val="15000"/>
                  </a:schemeClr>
                </a:solidFill>
              </a:rPr>
              <a:t>Por</a:t>
            </a:r>
            <a:r>
              <a:rPr lang="en-GB" sz="2800" dirty="0" smtClean="0">
                <a:solidFill>
                  <a:schemeClr val="tx1">
                    <a:lumMod val="85000"/>
                    <a:lumOff val="15000"/>
                  </a:schemeClr>
                </a:solidFill>
              </a:rPr>
              <a:t> </a:t>
            </a:r>
            <a:r>
              <a:rPr lang="en-GB" sz="2800" dirty="0" err="1" smtClean="0">
                <a:solidFill>
                  <a:schemeClr val="tx1">
                    <a:lumMod val="85000"/>
                    <a:lumOff val="15000"/>
                  </a:schemeClr>
                </a:solidFill>
              </a:rPr>
              <a:t>ejemplo</a:t>
            </a:r>
            <a:r>
              <a:rPr lang="en-GB" sz="2800" dirty="0" smtClean="0">
                <a:solidFill>
                  <a:schemeClr val="tx1">
                    <a:lumMod val="85000"/>
                    <a:lumOff val="15000"/>
                  </a:schemeClr>
                </a:solidFill>
              </a:rPr>
              <a:t>: </a:t>
            </a:r>
            <a:r>
              <a:rPr lang="en-US" sz="2800" dirty="0" err="1" smtClean="0"/>
              <a:t>tkm</a:t>
            </a:r>
            <a:r>
              <a:rPr lang="en-US" sz="2800" dirty="0" smtClean="0"/>
              <a:t> </a:t>
            </a:r>
            <a:r>
              <a:rPr lang="en-US" sz="2800" dirty="0" smtClean="0">
                <a:sym typeface="Wingdings" pitchFamily="2" charset="2"/>
              </a:rPr>
              <a:t> </a:t>
            </a:r>
            <a:r>
              <a:rPr lang="en-US" sz="2800" dirty="0" err="1" smtClean="0">
                <a:sym typeface="Wingdings" pitchFamily="2" charset="2"/>
              </a:rPr>
              <a:t>te</a:t>
            </a:r>
            <a:r>
              <a:rPr lang="en-US" sz="2800" dirty="0" smtClean="0">
                <a:sym typeface="Wingdings" pitchFamily="2" charset="2"/>
              </a:rPr>
              <a:t> </a:t>
            </a:r>
            <a:r>
              <a:rPr lang="en-US" sz="2800" dirty="0" err="1" smtClean="0">
                <a:sym typeface="Wingdings" pitchFamily="2" charset="2"/>
              </a:rPr>
              <a:t>quiero</a:t>
            </a:r>
            <a:r>
              <a:rPr lang="en-US" sz="2800" dirty="0" smtClean="0">
                <a:sym typeface="Wingdings" pitchFamily="2" charset="2"/>
              </a:rPr>
              <a:t> mucho / </a:t>
            </a:r>
            <a:r>
              <a:rPr lang="en-US" sz="2800" dirty="0" err="1" smtClean="0">
                <a:sym typeface="Wingdings" pitchFamily="2" charset="2"/>
              </a:rPr>
              <a:t>tki</a:t>
            </a:r>
            <a:r>
              <a:rPr lang="en-US" sz="2800" dirty="0" smtClean="0">
                <a:sym typeface="Wingdings" pitchFamily="2" charset="2"/>
              </a:rPr>
              <a:t>  </a:t>
            </a:r>
            <a:r>
              <a:rPr lang="en-US" sz="2800" dirty="0" err="1" smtClean="0">
                <a:sym typeface="Wingdings" pitchFamily="2" charset="2"/>
              </a:rPr>
              <a:t>tengo</a:t>
            </a:r>
            <a:r>
              <a:rPr lang="en-US" sz="2800" dirty="0" smtClean="0">
                <a:sym typeface="Wingdings" pitchFamily="2" charset="2"/>
              </a:rPr>
              <a:t> </a:t>
            </a:r>
            <a:r>
              <a:rPr lang="en-US" sz="2800" dirty="0" err="1" smtClean="0">
                <a:sym typeface="Wingdings" pitchFamily="2" charset="2"/>
              </a:rPr>
              <a:t>que</a:t>
            </a:r>
            <a:r>
              <a:rPr lang="en-US" sz="2800" dirty="0" smtClean="0">
                <a:sym typeface="Wingdings" pitchFamily="2" charset="2"/>
              </a:rPr>
              <a:t> </a:t>
            </a:r>
            <a:r>
              <a:rPr lang="en-US" sz="2800" dirty="0" err="1" smtClean="0">
                <a:sym typeface="Wingdings" pitchFamily="2" charset="2"/>
              </a:rPr>
              <a:t>irme</a:t>
            </a:r>
            <a:r>
              <a:rPr lang="en-US" sz="2800" dirty="0" smtClean="0">
                <a:sym typeface="Wingdings" pitchFamily="2" charset="2"/>
              </a:rPr>
              <a:t/>
            </a:r>
            <a:br>
              <a:rPr lang="en-US" sz="2800" dirty="0" smtClean="0">
                <a:sym typeface="Wingdings" pitchFamily="2" charset="2"/>
              </a:rPr>
            </a:br>
            <a:r>
              <a:rPr lang="en-US" sz="2800" dirty="0" err="1" smtClean="0">
                <a:sym typeface="Wingdings" pitchFamily="2" charset="2"/>
              </a:rPr>
              <a:t>nph</a:t>
            </a:r>
            <a:r>
              <a:rPr lang="en-US" sz="2800" dirty="0" smtClean="0">
                <a:sym typeface="Wingdings" pitchFamily="2" charset="2"/>
              </a:rPr>
              <a:t>  no </a:t>
            </a:r>
            <a:r>
              <a:rPr lang="en-US" sz="2800" dirty="0" err="1" smtClean="0">
                <a:sym typeface="Wingdings" pitchFamily="2" charset="2"/>
              </a:rPr>
              <a:t>puedo</a:t>
            </a:r>
            <a:r>
              <a:rPr lang="en-US" sz="2800" dirty="0" smtClean="0">
                <a:sym typeface="Wingdings" pitchFamily="2" charset="2"/>
              </a:rPr>
              <a:t> </a:t>
            </a:r>
            <a:r>
              <a:rPr lang="en-US" sz="2800" dirty="0" err="1" smtClean="0">
                <a:sym typeface="Wingdings" pitchFamily="2" charset="2"/>
              </a:rPr>
              <a:t>hablar</a:t>
            </a:r>
            <a:r>
              <a:rPr lang="en-US" sz="2800" dirty="0" smtClean="0">
                <a:sym typeface="Wingdings" pitchFamily="2" charset="2"/>
              </a:rPr>
              <a:t> / </a:t>
            </a:r>
            <a:r>
              <a:rPr lang="en-US" sz="2800" dirty="0" err="1" smtClean="0">
                <a:sym typeface="Wingdings" pitchFamily="2" charset="2"/>
              </a:rPr>
              <a:t>npn</a:t>
            </a:r>
            <a:r>
              <a:rPr lang="en-US" sz="2800" dirty="0" smtClean="0">
                <a:sym typeface="Wingdings" pitchFamily="2" charset="2"/>
              </a:rPr>
              <a:t>  no </a:t>
            </a:r>
            <a:r>
              <a:rPr lang="en-US" sz="2800" dirty="0" err="1" smtClean="0">
                <a:sym typeface="Wingdings" pitchFamily="2" charset="2"/>
              </a:rPr>
              <a:t>pasa</a:t>
            </a:r>
            <a:r>
              <a:rPr lang="en-US" sz="2800" dirty="0" smtClean="0">
                <a:sym typeface="Wingdings" pitchFamily="2" charset="2"/>
              </a:rPr>
              <a:t> nada</a:t>
            </a:r>
            <a:endParaRPr lang="en-GB" sz="2800" dirty="0"/>
          </a:p>
        </p:txBody>
      </p:sp>
      <p:sp>
        <p:nvSpPr>
          <p:cNvPr id="9" name="TextBox 8"/>
          <p:cNvSpPr txBox="1"/>
          <p:nvPr/>
        </p:nvSpPr>
        <p:spPr>
          <a:xfrm>
            <a:off x="179512" y="5498068"/>
            <a:ext cx="8892480" cy="523220"/>
          </a:xfrm>
          <a:prstGeom prst="rect">
            <a:avLst/>
          </a:prstGeom>
          <a:solidFill>
            <a:schemeClr val="tx1">
              <a:lumMod val="85000"/>
              <a:lumOff val="15000"/>
            </a:schemeClr>
          </a:solidFill>
        </p:spPr>
        <p:txBody>
          <a:bodyPr wrap="square" rtlCol="0">
            <a:spAutoFit/>
          </a:bodyPr>
          <a:lstStyle/>
          <a:p>
            <a:r>
              <a:rPr lang="en-US" sz="2800" dirty="0" smtClean="0">
                <a:solidFill>
                  <a:srgbClr val="FFFFCC"/>
                </a:solidFill>
              </a:rPr>
              <a:t>4. </a:t>
            </a:r>
            <a:r>
              <a:rPr lang="en-US" sz="2800" dirty="0" err="1" smtClean="0">
                <a:solidFill>
                  <a:srgbClr val="FFFFCC"/>
                </a:solidFill>
              </a:rPr>
              <a:t>Letras</a:t>
            </a:r>
            <a:r>
              <a:rPr lang="en-US" sz="2800" dirty="0" smtClean="0">
                <a:solidFill>
                  <a:srgbClr val="FFFFCC"/>
                </a:solidFill>
              </a:rPr>
              <a:t> </a:t>
            </a:r>
            <a:r>
              <a:rPr lang="en-US" sz="2800" dirty="0" err="1" smtClean="0">
                <a:solidFill>
                  <a:srgbClr val="FFFFCC"/>
                </a:solidFill>
              </a:rPr>
              <a:t>que</a:t>
            </a:r>
            <a:r>
              <a:rPr lang="en-US" sz="2800" dirty="0" smtClean="0">
                <a:solidFill>
                  <a:srgbClr val="FFFFCC"/>
                </a:solidFill>
              </a:rPr>
              <a:t> </a:t>
            </a:r>
            <a:r>
              <a:rPr lang="en-US" sz="2800" dirty="0" err="1" smtClean="0">
                <a:solidFill>
                  <a:srgbClr val="FFFFCC"/>
                </a:solidFill>
              </a:rPr>
              <a:t>hablan</a:t>
            </a:r>
            <a:endParaRPr lang="en-US" sz="2800" dirty="0" smtClean="0">
              <a:solidFill>
                <a:srgbClr val="FFFFCC"/>
              </a:solidFill>
              <a:sym typeface="Wingdings" pitchFamily="2" charset="2"/>
            </a:endParaRPr>
          </a:p>
        </p:txBody>
      </p:sp>
      <p:sp>
        <p:nvSpPr>
          <p:cNvPr id="10" name="TextBox 9"/>
          <p:cNvSpPr txBox="1"/>
          <p:nvPr/>
        </p:nvSpPr>
        <p:spPr>
          <a:xfrm>
            <a:off x="179512" y="6147301"/>
            <a:ext cx="8964488" cy="523220"/>
          </a:xfrm>
          <a:prstGeom prst="rect">
            <a:avLst/>
          </a:prstGeom>
          <a:noFill/>
          <a:ln>
            <a:solidFill>
              <a:schemeClr val="tx1">
                <a:lumMod val="95000"/>
                <a:lumOff val="5000"/>
              </a:schemeClr>
            </a:solidFill>
          </a:ln>
        </p:spPr>
        <p:txBody>
          <a:bodyPr wrap="square" rtlCol="0">
            <a:spAutoFit/>
          </a:bodyPr>
          <a:lstStyle/>
          <a:p>
            <a:r>
              <a:rPr lang="en-GB" sz="2800" dirty="0" err="1" smtClean="0">
                <a:solidFill>
                  <a:schemeClr val="tx1">
                    <a:lumMod val="85000"/>
                    <a:lumOff val="15000"/>
                  </a:schemeClr>
                </a:solidFill>
              </a:rPr>
              <a:t>Por</a:t>
            </a:r>
            <a:r>
              <a:rPr lang="en-GB" sz="2800" dirty="0" smtClean="0">
                <a:solidFill>
                  <a:schemeClr val="tx1">
                    <a:lumMod val="85000"/>
                    <a:lumOff val="15000"/>
                  </a:schemeClr>
                </a:solidFill>
              </a:rPr>
              <a:t> </a:t>
            </a:r>
            <a:r>
              <a:rPr lang="en-GB" sz="2800" dirty="0" err="1" smtClean="0">
                <a:solidFill>
                  <a:schemeClr val="tx1">
                    <a:lumMod val="85000"/>
                    <a:lumOff val="15000"/>
                  </a:schemeClr>
                </a:solidFill>
              </a:rPr>
              <a:t>ejemplo</a:t>
            </a:r>
            <a:r>
              <a:rPr lang="en-GB" sz="2800" dirty="0" smtClean="0">
                <a:solidFill>
                  <a:schemeClr val="tx1">
                    <a:lumMod val="85000"/>
                    <a:lumOff val="15000"/>
                  </a:schemeClr>
                </a:solidFill>
              </a:rPr>
              <a:t>: </a:t>
            </a:r>
            <a:r>
              <a:rPr lang="en-US" sz="2800" dirty="0" smtClean="0"/>
              <a:t>bb </a:t>
            </a:r>
            <a:r>
              <a:rPr lang="en-US" sz="2800" dirty="0" smtClean="0">
                <a:sym typeface="Wingdings" pitchFamily="2" charset="2"/>
              </a:rPr>
              <a:t> </a:t>
            </a:r>
            <a:r>
              <a:rPr lang="en-US" sz="2800" dirty="0" err="1" smtClean="0">
                <a:sym typeface="Wingdings" pitchFamily="2" charset="2"/>
              </a:rPr>
              <a:t>bébé</a:t>
            </a:r>
            <a:r>
              <a:rPr lang="en-US" sz="2800" dirty="0" smtClean="0">
                <a:sym typeface="Wingdings" pitchFamily="2" charset="2"/>
              </a:rPr>
              <a:t> / </a:t>
            </a:r>
            <a:r>
              <a:rPr lang="en-US" sz="2800" dirty="0" err="1" smtClean="0">
                <a:sym typeface="Wingdings" pitchFamily="2" charset="2"/>
              </a:rPr>
              <a:t>rs</a:t>
            </a:r>
            <a:r>
              <a:rPr lang="en-US" sz="2800" dirty="0" smtClean="0">
                <a:sym typeface="Wingdings" pitchFamily="2" charset="2"/>
              </a:rPr>
              <a:t>  </a:t>
            </a:r>
            <a:r>
              <a:rPr lang="en-US" sz="2800" dirty="0" err="1" smtClean="0">
                <a:sym typeface="Wingdings" pitchFamily="2" charset="2"/>
              </a:rPr>
              <a:t>eres</a:t>
            </a:r>
            <a:r>
              <a:rPr lang="en-US" sz="2800" dirty="0" smtClean="0">
                <a:sym typeface="Wingdings" pitchFamily="2" charset="2"/>
              </a:rPr>
              <a:t> / </a:t>
            </a:r>
            <a:endParaRPr lang="en-GB" sz="2800" dirty="0"/>
          </a:p>
        </p:txBody>
      </p:sp>
    </p:spTree>
    <p:extLst>
      <p:ext uri="{BB962C8B-B14F-4D97-AF65-F5344CB8AC3E}">
        <p14:creationId xmlns:p14="http://schemas.microsoft.com/office/powerpoint/2010/main" val="12789969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67881" y="3140968"/>
            <a:ext cx="3204356" cy="2911789"/>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971600" y="3140968"/>
            <a:ext cx="3204356" cy="2911789"/>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79512" y="404664"/>
            <a:ext cx="7128792" cy="2308324"/>
          </a:xfrm>
          <a:prstGeom prst="rect">
            <a:avLst/>
          </a:prstGeom>
          <a:noFill/>
        </p:spPr>
        <p:txBody>
          <a:bodyPr wrap="square" rtlCol="0">
            <a:spAutoFit/>
          </a:bodyPr>
          <a:lstStyle/>
          <a:p>
            <a:pPr marL="342900" indent="-342900">
              <a:buFont typeface="Arial" pitchFamily="34" charset="0"/>
              <a:buChar char="•"/>
            </a:pPr>
            <a:r>
              <a:rPr lang="en-GB" sz="3600" dirty="0" smtClean="0"/>
              <a:t>Why do I mark your work?</a:t>
            </a:r>
          </a:p>
          <a:p>
            <a:pPr marL="342900" indent="-342900">
              <a:buFont typeface="Arial" pitchFamily="34" charset="0"/>
              <a:buChar char="•"/>
            </a:pPr>
            <a:r>
              <a:rPr lang="en-GB" sz="3600" dirty="0" smtClean="0"/>
              <a:t>What should your response be?  </a:t>
            </a:r>
          </a:p>
          <a:p>
            <a:r>
              <a:rPr lang="en-GB" sz="3600" dirty="0" smtClean="0"/>
              <a:t>i.e. what should you do when you get your work back?</a:t>
            </a:r>
            <a:endParaRPr lang="en-GB" sz="36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1907" y="3186161"/>
            <a:ext cx="2736304" cy="2821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066" y="3218755"/>
            <a:ext cx="2816870" cy="2754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4288" y="404664"/>
            <a:ext cx="1659259" cy="2485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0027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8892480" cy="523220"/>
          </a:xfrm>
          <a:prstGeom prst="rect">
            <a:avLst/>
          </a:prstGeom>
          <a:solidFill>
            <a:schemeClr val="tx1">
              <a:lumMod val="85000"/>
              <a:lumOff val="15000"/>
            </a:schemeClr>
          </a:solidFill>
        </p:spPr>
        <p:txBody>
          <a:bodyPr wrap="square" rtlCol="0">
            <a:spAutoFit/>
          </a:bodyPr>
          <a:lstStyle/>
          <a:p>
            <a:r>
              <a:rPr lang="en-GB" sz="2800" dirty="0" smtClean="0">
                <a:solidFill>
                  <a:srgbClr val="FFFFCC"/>
                </a:solidFill>
              </a:rPr>
              <a:t>5.  Los </a:t>
            </a:r>
            <a:r>
              <a:rPr lang="en-GB" sz="2800" dirty="0" err="1" smtClean="0">
                <a:solidFill>
                  <a:srgbClr val="FFFFCC"/>
                </a:solidFill>
              </a:rPr>
              <a:t>números</a:t>
            </a:r>
            <a:r>
              <a:rPr lang="en-GB" sz="2800" dirty="0" smtClean="0">
                <a:solidFill>
                  <a:srgbClr val="FFFFCC"/>
                </a:solidFill>
              </a:rPr>
              <a:t> y los </a:t>
            </a:r>
            <a:r>
              <a:rPr lang="en-GB" sz="2800" dirty="0" err="1" smtClean="0">
                <a:solidFill>
                  <a:srgbClr val="FFFFCC"/>
                </a:solidFill>
              </a:rPr>
              <a:t>símbolos</a:t>
            </a:r>
            <a:endParaRPr lang="en-GB" sz="2800" dirty="0">
              <a:solidFill>
                <a:srgbClr val="FFFFCC"/>
              </a:solidFill>
            </a:endParaRPr>
          </a:p>
        </p:txBody>
      </p:sp>
      <p:sp>
        <p:nvSpPr>
          <p:cNvPr id="4" name="TextBox 3"/>
          <p:cNvSpPr txBox="1"/>
          <p:nvPr/>
        </p:nvSpPr>
        <p:spPr>
          <a:xfrm>
            <a:off x="107504" y="745540"/>
            <a:ext cx="8964488" cy="1384995"/>
          </a:xfrm>
          <a:prstGeom prst="rect">
            <a:avLst/>
          </a:prstGeom>
          <a:noFill/>
          <a:ln>
            <a:solidFill>
              <a:schemeClr val="tx1">
                <a:lumMod val="95000"/>
                <a:lumOff val="5000"/>
              </a:schemeClr>
            </a:solidFill>
          </a:ln>
        </p:spPr>
        <p:txBody>
          <a:bodyPr wrap="square" rtlCol="0">
            <a:spAutoFit/>
          </a:bodyPr>
          <a:lstStyle/>
          <a:p>
            <a:r>
              <a:rPr lang="en-GB" sz="2800" dirty="0" err="1" smtClean="0">
                <a:solidFill>
                  <a:schemeClr val="tx1">
                    <a:lumMod val="85000"/>
                    <a:lumOff val="15000"/>
                  </a:schemeClr>
                </a:solidFill>
              </a:rPr>
              <a:t>Por</a:t>
            </a:r>
            <a:r>
              <a:rPr lang="en-GB" sz="2800" dirty="0" smtClean="0">
                <a:solidFill>
                  <a:schemeClr val="tx1">
                    <a:lumMod val="85000"/>
                    <a:lumOff val="15000"/>
                  </a:schemeClr>
                </a:solidFill>
              </a:rPr>
              <a:t> </a:t>
            </a:r>
            <a:r>
              <a:rPr lang="en-GB" sz="2800" dirty="0" err="1" smtClean="0">
                <a:solidFill>
                  <a:schemeClr val="tx1">
                    <a:lumMod val="85000"/>
                    <a:lumOff val="15000"/>
                  </a:schemeClr>
                </a:solidFill>
              </a:rPr>
              <a:t>ejemplo</a:t>
            </a:r>
            <a:r>
              <a:rPr lang="en-GB" sz="2800" dirty="0" smtClean="0">
                <a:solidFill>
                  <a:schemeClr val="tx1">
                    <a:lumMod val="85000"/>
                    <a:lumOff val="15000"/>
                  </a:schemeClr>
                </a:solidFill>
              </a:rPr>
              <a:t>: </a:t>
            </a:r>
            <a:r>
              <a:rPr lang="en-US" sz="2800" dirty="0"/>
              <a:t> x = </a:t>
            </a:r>
            <a:r>
              <a:rPr lang="en-US" sz="2800" dirty="0" err="1"/>
              <a:t>por</a:t>
            </a:r>
            <a:r>
              <a:rPr lang="en-US" sz="2800" dirty="0"/>
              <a:t>, + = mas, and – = </a:t>
            </a:r>
            <a:r>
              <a:rPr lang="en-US" sz="2800" dirty="0" err="1" smtClean="0"/>
              <a:t>menos</a:t>
            </a:r>
            <a:r>
              <a:rPr lang="en-US" sz="2800" dirty="0" smtClean="0"/>
              <a:t> </a:t>
            </a:r>
            <a:endParaRPr lang="en-GB" sz="2800" dirty="0"/>
          </a:p>
          <a:p>
            <a:r>
              <a:rPr lang="es-ES_tradnl" sz="2800" dirty="0" smtClean="0"/>
              <a:t>saludos </a:t>
            </a:r>
            <a:r>
              <a:rPr lang="es-ES_tradnl" sz="2800" dirty="0"/>
              <a:t>→ salu2, recién → re100, besitos → </a:t>
            </a:r>
            <a:r>
              <a:rPr lang="es-ES_tradnl" sz="2800" dirty="0" smtClean="0"/>
              <a:t>b7s, </a:t>
            </a:r>
            <a:r>
              <a:rPr lang="es-ES_tradnl" sz="2800" dirty="0"/>
              <a:t>porque → </a:t>
            </a:r>
            <a:r>
              <a:rPr lang="es-ES_tradnl" sz="2800" dirty="0" err="1"/>
              <a:t>xq</a:t>
            </a:r>
            <a:r>
              <a:rPr lang="es-ES_tradnl" sz="2800" dirty="0"/>
              <a:t>, al menos → al-, demasiado → </a:t>
            </a:r>
            <a:r>
              <a:rPr lang="es-ES_tradnl" sz="2800" dirty="0" smtClean="0"/>
              <a:t>de+sia2</a:t>
            </a:r>
            <a:endParaRPr lang="en-GB" sz="2800" dirty="0"/>
          </a:p>
        </p:txBody>
      </p:sp>
      <p:sp>
        <p:nvSpPr>
          <p:cNvPr id="5" name="TextBox 4"/>
          <p:cNvSpPr txBox="1"/>
          <p:nvPr/>
        </p:nvSpPr>
        <p:spPr>
          <a:xfrm>
            <a:off x="144016" y="2204864"/>
            <a:ext cx="8892480" cy="954107"/>
          </a:xfrm>
          <a:prstGeom prst="rect">
            <a:avLst/>
          </a:prstGeom>
          <a:solidFill>
            <a:schemeClr val="tx1">
              <a:lumMod val="85000"/>
              <a:lumOff val="15000"/>
            </a:schemeClr>
          </a:solidFill>
        </p:spPr>
        <p:txBody>
          <a:bodyPr wrap="square" rtlCol="0">
            <a:spAutoFit/>
          </a:bodyPr>
          <a:lstStyle/>
          <a:p>
            <a:r>
              <a:rPr lang="en-US" sz="2800" dirty="0" smtClean="0">
                <a:solidFill>
                  <a:srgbClr val="FFFFCC"/>
                </a:solidFill>
                <a:sym typeface="Wingdings" pitchFamily="2" charset="2"/>
              </a:rPr>
              <a:t>6.  La ‘u’:  ‘</a:t>
            </a:r>
            <a:r>
              <a:rPr lang="en-US" sz="2800" dirty="0" err="1" smtClean="0">
                <a:solidFill>
                  <a:srgbClr val="FFFFCC"/>
                </a:solidFill>
                <a:sym typeface="Wingdings" pitchFamily="2" charset="2"/>
              </a:rPr>
              <a:t>bu</a:t>
            </a:r>
            <a:r>
              <a:rPr lang="en-US" sz="2800" dirty="0" smtClean="0">
                <a:solidFill>
                  <a:srgbClr val="FFFFCC"/>
                </a:solidFill>
                <a:sym typeface="Wingdings" pitchFamily="2" charset="2"/>
              </a:rPr>
              <a:t>’ y ‘</a:t>
            </a:r>
            <a:r>
              <a:rPr lang="en-US" sz="2800" dirty="0" err="1" smtClean="0">
                <a:solidFill>
                  <a:srgbClr val="FFFFCC"/>
                </a:solidFill>
                <a:sym typeface="Wingdings" pitchFamily="2" charset="2"/>
              </a:rPr>
              <a:t>gu</a:t>
            </a:r>
            <a:r>
              <a:rPr lang="en-US" sz="2800" dirty="0" smtClean="0">
                <a:solidFill>
                  <a:srgbClr val="FFFFCC"/>
                </a:solidFill>
                <a:sym typeface="Wingdings" pitchFamily="2" charset="2"/>
              </a:rPr>
              <a:t>’ </a:t>
            </a:r>
            <a:r>
              <a:rPr lang="en-US" sz="2800" dirty="0" err="1" smtClean="0">
                <a:solidFill>
                  <a:srgbClr val="FFFFCC"/>
                </a:solidFill>
                <a:sym typeface="Wingdings" pitchFamily="2" charset="2"/>
              </a:rPr>
              <a:t>pierden</a:t>
            </a:r>
            <a:r>
              <a:rPr lang="en-US" sz="2800" dirty="0" smtClean="0">
                <a:solidFill>
                  <a:srgbClr val="FFFFCC"/>
                </a:solidFill>
                <a:sym typeface="Wingdings" pitchFamily="2" charset="2"/>
              </a:rPr>
              <a:t> ‘b’ y ‘g’.  El </a:t>
            </a:r>
            <a:r>
              <a:rPr lang="en-US" sz="2800" dirty="0" err="1" smtClean="0">
                <a:solidFill>
                  <a:srgbClr val="FFFFCC"/>
                </a:solidFill>
                <a:sym typeface="Wingdings" pitchFamily="2" charset="2"/>
              </a:rPr>
              <a:t>sonido</a:t>
            </a:r>
            <a:r>
              <a:rPr lang="en-US" sz="2800" dirty="0" smtClean="0">
                <a:solidFill>
                  <a:srgbClr val="FFFFCC"/>
                </a:solidFill>
                <a:sym typeface="Wingdings" pitchFamily="2" charset="2"/>
              </a:rPr>
              <a:t> ‘u’ se </a:t>
            </a:r>
            <a:r>
              <a:rPr lang="en-US" sz="2800" dirty="0" err="1" smtClean="0">
                <a:solidFill>
                  <a:srgbClr val="FFFFCC"/>
                </a:solidFill>
                <a:sym typeface="Wingdings" pitchFamily="2" charset="2"/>
              </a:rPr>
              <a:t>escribe</a:t>
            </a:r>
            <a:r>
              <a:rPr lang="en-US" sz="2800" dirty="0" smtClean="0">
                <a:solidFill>
                  <a:srgbClr val="FFFFCC"/>
                </a:solidFill>
                <a:sym typeface="Wingdings" pitchFamily="2" charset="2"/>
              </a:rPr>
              <a:t> </a:t>
            </a:r>
            <a:r>
              <a:rPr lang="en-US" sz="2800" dirty="0" err="1" smtClean="0">
                <a:solidFill>
                  <a:srgbClr val="FFFFCC"/>
                </a:solidFill>
                <a:sym typeface="Wingdings" pitchFamily="2" charset="2"/>
              </a:rPr>
              <a:t>como</a:t>
            </a:r>
            <a:r>
              <a:rPr lang="en-US" sz="2800" dirty="0" smtClean="0">
                <a:solidFill>
                  <a:srgbClr val="FFFFCC"/>
                </a:solidFill>
                <a:sym typeface="Wingdings" pitchFamily="2" charset="2"/>
              </a:rPr>
              <a:t> ‘w’</a:t>
            </a:r>
          </a:p>
        </p:txBody>
      </p:sp>
      <p:sp>
        <p:nvSpPr>
          <p:cNvPr id="6" name="TextBox 5"/>
          <p:cNvSpPr txBox="1"/>
          <p:nvPr/>
        </p:nvSpPr>
        <p:spPr>
          <a:xfrm>
            <a:off x="107504" y="3212976"/>
            <a:ext cx="8964488" cy="523220"/>
          </a:xfrm>
          <a:prstGeom prst="rect">
            <a:avLst/>
          </a:prstGeom>
          <a:noFill/>
          <a:ln>
            <a:solidFill>
              <a:schemeClr val="tx1">
                <a:lumMod val="95000"/>
                <a:lumOff val="5000"/>
              </a:schemeClr>
            </a:solidFill>
          </a:ln>
        </p:spPr>
        <p:txBody>
          <a:bodyPr wrap="square" rtlCol="0">
            <a:spAutoFit/>
          </a:bodyPr>
          <a:lstStyle/>
          <a:p>
            <a:r>
              <a:rPr lang="en-GB" sz="2800" dirty="0" err="1" smtClean="0">
                <a:solidFill>
                  <a:schemeClr val="tx1">
                    <a:lumMod val="85000"/>
                    <a:lumOff val="15000"/>
                  </a:schemeClr>
                </a:solidFill>
              </a:rPr>
              <a:t>Por</a:t>
            </a:r>
            <a:r>
              <a:rPr lang="en-GB" sz="2800" dirty="0" smtClean="0">
                <a:solidFill>
                  <a:schemeClr val="tx1">
                    <a:lumMod val="85000"/>
                    <a:lumOff val="15000"/>
                  </a:schemeClr>
                </a:solidFill>
              </a:rPr>
              <a:t> </a:t>
            </a:r>
            <a:r>
              <a:rPr lang="en-GB" sz="2800" dirty="0" err="1" smtClean="0">
                <a:solidFill>
                  <a:schemeClr val="tx1">
                    <a:lumMod val="85000"/>
                    <a:lumOff val="15000"/>
                  </a:schemeClr>
                </a:solidFill>
              </a:rPr>
              <a:t>ejemplo</a:t>
            </a:r>
            <a:r>
              <a:rPr lang="en-GB" sz="2800" dirty="0" smtClean="0">
                <a:solidFill>
                  <a:schemeClr val="tx1">
                    <a:lumMod val="85000"/>
                    <a:lumOff val="15000"/>
                  </a:schemeClr>
                </a:solidFill>
              </a:rPr>
              <a:t>: </a:t>
            </a:r>
            <a:r>
              <a:rPr lang="es-ES_tradnl" sz="2800" dirty="0" smtClean="0"/>
              <a:t>bueno </a:t>
            </a:r>
            <a:r>
              <a:rPr lang="es-ES_tradnl" sz="2800" dirty="0"/>
              <a:t>→ </a:t>
            </a:r>
            <a:r>
              <a:rPr lang="es-ES_tradnl" sz="2800" dirty="0" err="1"/>
              <a:t>weno</a:t>
            </a:r>
            <a:r>
              <a:rPr lang="es-ES_tradnl" sz="2800" dirty="0"/>
              <a:t>, </a:t>
            </a:r>
            <a:r>
              <a:rPr lang="es-ES_tradnl" sz="2800" dirty="0" smtClean="0"/>
              <a:t>guapo </a:t>
            </a:r>
            <a:r>
              <a:rPr lang="es-ES_tradnl" sz="2800" dirty="0"/>
              <a:t>→ </a:t>
            </a:r>
            <a:r>
              <a:rPr lang="es-ES_tradnl" sz="2800" dirty="0" err="1" smtClean="0"/>
              <a:t>wapo</a:t>
            </a:r>
            <a:endParaRPr lang="en-GB" sz="2800" dirty="0"/>
          </a:p>
        </p:txBody>
      </p:sp>
      <p:sp>
        <p:nvSpPr>
          <p:cNvPr id="7" name="TextBox 6"/>
          <p:cNvSpPr txBox="1"/>
          <p:nvPr/>
        </p:nvSpPr>
        <p:spPr>
          <a:xfrm>
            <a:off x="124696" y="3861048"/>
            <a:ext cx="8892480" cy="523220"/>
          </a:xfrm>
          <a:prstGeom prst="rect">
            <a:avLst/>
          </a:prstGeom>
          <a:solidFill>
            <a:schemeClr val="tx1">
              <a:lumMod val="85000"/>
              <a:lumOff val="15000"/>
            </a:schemeClr>
          </a:solidFill>
        </p:spPr>
        <p:txBody>
          <a:bodyPr wrap="square" rtlCol="0">
            <a:spAutoFit/>
          </a:bodyPr>
          <a:lstStyle/>
          <a:p>
            <a:r>
              <a:rPr lang="en-US" sz="2800" dirty="0" smtClean="0">
                <a:solidFill>
                  <a:srgbClr val="FFFFCC"/>
                </a:solidFill>
              </a:rPr>
              <a:t>7. La </a:t>
            </a:r>
            <a:r>
              <a:rPr lang="en-US" sz="2800" dirty="0" err="1" smtClean="0">
                <a:solidFill>
                  <a:srgbClr val="FFFFCC"/>
                </a:solidFill>
              </a:rPr>
              <a:t>inclusividad</a:t>
            </a:r>
            <a:endParaRPr lang="en-US" sz="2800" dirty="0" smtClean="0">
              <a:solidFill>
                <a:srgbClr val="FFFFCC"/>
              </a:solidFill>
              <a:sym typeface="Wingdings" pitchFamily="2" charset="2"/>
            </a:endParaRPr>
          </a:p>
        </p:txBody>
      </p:sp>
      <p:sp>
        <p:nvSpPr>
          <p:cNvPr id="8" name="TextBox 7"/>
          <p:cNvSpPr txBox="1"/>
          <p:nvPr/>
        </p:nvSpPr>
        <p:spPr>
          <a:xfrm>
            <a:off x="107504" y="4437112"/>
            <a:ext cx="8964488" cy="523220"/>
          </a:xfrm>
          <a:prstGeom prst="rect">
            <a:avLst/>
          </a:prstGeom>
          <a:noFill/>
          <a:ln>
            <a:solidFill>
              <a:schemeClr val="tx1">
                <a:lumMod val="95000"/>
                <a:lumOff val="5000"/>
              </a:schemeClr>
            </a:solidFill>
          </a:ln>
        </p:spPr>
        <p:txBody>
          <a:bodyPr wrap="square" rtlCol="0">
            <a:spAutoFit/>
          </a:bodyPr>
          <a:lstStyle/>
          <a:p>
            <a:r>
              <a:rPr lang="en-GB" sz="2800" dirty="0" err="1" smtClean="0">
                <a:solidFill>
                  <a:schemeClr val="tx1">
                    <a:lumMod val="85000"/>
                    <a:lumOff val="15000"/>
                  </a:schemeClr>
                </a:solidFill>
              </a:rPr>
              <a:t>Por</a:t>
            </a:r>
            <a:r>
              <a:rPr lang="en-GB" sz="2800" dirty="0" smtClean="0">
                <a:solidFill>
                  <a:schemeClr val="tx1">
                    <a:lumMod val="85000"/>
                    <a:lumOff val="15000"/>
                  </a:schemeClr>
                </a:solidFill>
              </a:rPr>
              <a:t> </a:t>
            </a:r>
            <a:r>
              <a:rPr lang="en-GB" sz="2800" dirty="0" err="1" smtClean="0">
                <a:solidFill>
                  <a:schemeClr val="tx1">
                    <a:lumMod val="85000"/>
                    <a:lumOff val="15000"/>
                  </a:schemeClr>
                </a:solidFill>
              </a:rPr>
              <a:t>ej</a:t>
            </a:r>
            <a:r>
              <a:rPr lang="en-GB" sz="2800" dirty="0" smtClean="0">
                <a:solidFill>
                  <a:schemeClr val="tx1">
                    <a:lumMod val="85000"/>
                    <a:lumOff val="15000"/>
                  </a:schemeClr>
                </a:solidFill>
              </a:rPr>
              <a:t>.: </a:t>
            </a:r>
            <a:r>
              <a:rPr lang="es-ES_tradnl" sz="2800" dirty="0"/>
              <a:t>amigos/amigas → </a:t>
            </a:r>
            <a:r>
              <a:rPr lang="es-ES_tradnl" sz="2800" dirty="0" err="1"/>
              <a:t>amig@s</a:t>
            </a:r>
            <a:r>
              <a:rPr lang="es-ES_tradnl" sz="2800" dirty="0"/>
              <a:t>, todos/todas → </a:t>
            </a:r>
            <a:r>
              <a:rPr lang="es-ES_tradnl" sz="2800" dirty="0" err="1"/>
              <a:t>tod@s</a:t>
            </a:r>
            <a:endParaRPr lang="en-GB" sz="2800" dirty="0"/>
          </a:p>
        </p:txBody>
      </p:sp>
      <p:sp>
        <p:nvSpPr>
          <p:cNvPr id="9" name="TextBox 8"/>
          <p:cNvSpPr txBox="1"/>
          <p:nvPr/>
        </p:nvSpPr>
        <p:spPr>
          <a:xfrm>
            <a:off x="124696" y="5067181"/>
            <a:ext cx="8892480" cy="954107"/>
          </a:xfrm>
          <a:prstGeom prst="rect">
            <a:avLst/>
          </a:prstGeom>
          <a:solidFill>
            <a:schemeClr val="tx1">
              <a:lumMod val="85000"/>
              <a:lumOff val="15000"/>
            </a:schemeClr>
          </a:solidFill>
        </p:spPr>
        <p:txBody>
          <a:bodyPr wrap="square" rtlCol="0">
            <a:spAutoFit/>
          </a:bodyPr>
          <a:lstStyle/>
          <a:p>
            <a:r>
              <a:rPr lang="en-US" sz="2800" dirty="0">
                <a:solidFill>
                  <a:srgbClr val="FFFFCC"/>
                </a:solidFill>
              </a:rPr>
              <a:t>8</a:t>
            </a:r>
            <a:r>
              <a:rPr lang="en-US" sz="2800" dirty="0" smtClean="0">
                <a:solidFill>
                  <a:srgbClr val="FFFFCC"/>
                </a:solidFill>
              </a:rPr>
              <a:t>. El </a:t>
            </a:r>
            <a:r>
              <a:rPr lang="en-US" sz="2800" dirty="0" err="1" smtClean="0">
                <a:solidFill>
                  <a:srgbClr val="FFFFCC"/>
                </a:solidFill>
              </a:rPr>
              <a:t>uso</a:t>
            </a:r>
            <a:r>
              <a:rPr lang="en-US" sz="2800" dirty="0" smtClean="0">
                <a:solidFill>
                  <a:srgbClr val="FFFFCC"/>
                </a:solidFill>
              </a:rPr>
              <a:t> del </a:t>
            </a:r>
            <a:r>
              <a:rPr lang="en-US" sz="2800" dirty="0" err="1" smtClean="0">
                <a:solidFill>
                  <a:srgbClr val="FFFFCC"/>
                </a:solidFill>
              </a:rPr>
              <a:t>fonético</a:t>
            </a:r>
            <a:r>
              <a:rPr lang="en-US" sz="2800" dirty="0" smtClean="0">
                <a:solidFill>
                  <a:srgbClr val="FFFFCC"/>
                </a:solidFill>
              </a:rPr>
              <a:t> </a:t>
            </a:r>
            <a:r>
              <a:rPr lang="en-US" sz="2800" dirty="0" err="1" smtClean="0">
                <a:solidFill>
                  <a:srgbClr val="FFFFCC"/>
                </a:solidFill>
              </a:rPr>
              <a:t>español</a:t>
            </a:r>
            <a:r>
              <a:rPr lang="en-US" sz="2800" dirty="0" smtClean="0">
                <a:solidFill>
                  <a:srgbClr val="FFFFCC"/>
                </a:solidFill>
              </a:rPr>
              <a:t> </a:t>
            </a:r>
            <a:r>
              <a:rPr lang="en-US" sz="2800" dirty="0" err="1" smtClean="0">
                <a:solidFill>
                  <a:srgbClr val="FFFFCC"/>
                </a:solidFill>
              </a:rPr>
              <a:t>para</a:t>
            </a:r>
            <a:r>
              <a:rPr lang="en-US" sz="2800" dirty="0" smtClean="0">
                <a:solidFill>
                  <a:srgbClr val="FFFFCC"/>
                </a:solidFill>
              </a:rPr>
              <a:t> </a:t>
            </a:r>
            <a:r>
              <a:rPr lang="en-US" sz="2800" dirty="0" err="1" smtClean="0">
                <a:solidFill>
                  <a:srgbClr val="FFFFCC"/>
                </a:solidFill>
              </a:rPr>
              <a:t>comunicar</a:t>
            </a:r>
            <a:r>
              <a:rPr lang="en-US" sz="2800" dirty="0" smtClean="0">
                <a:solidFill>
                  <a:srgbClr val="FFFFCC"/>
                </a:solidFill>
              </a:rPr>
              <a:t> </a:t>
            </a:r>
            <a:r>
              <a:rPr lang="en-US" sz="2800" dirty="0" err="1" smtClean="0">
                <a:solidFill>
                  <a:srgbClr val="FFFFCC"/>
                </a:solidFill>
              </a:rPr>
              <a:t>palabras</a:t>
            </a:r>
            <a:r>
              <a:rPr lang="en-US" sz="2800" dirty="0" smtClean="0">
                <a:solidFill>
                  <a:srgbClr val="FFFFCC"/>
                </a:solidFill>
              </a:rPr>
              <a:t> </a:t>
            </a:r>
            <a:r>
              <a:rPr lang="en-US" sz="2800" dirty="0" err="1" smtClean="0">
                <a:solidFill>
                  <a:srgbClr val="FFFFCC"/>
                </a:solidFill>
              </a:rPr>
              <a:t>inglesas</a:t>
            </a:r>
            <a:endParaRPr lang="en-US" sz="2800" dirty="0" smtClean="0">
              <a:solidFill>
                <a:srgbClr val="FFFFCC"/>
              </a:solidFill>
              <a:sym typeface="Wingdings" pitchFamily="2" charset="2"/>
            </a:endParaRPr>
          </a:p>
        </p:txBody>
      </p:sp>
      <p:sp>
        <p:nvSpPr>
          <p:cNvPr id="10" name="TextBox 9"/>
          <p:cNvSpPr txBox="1"/>
          <p:nvPr/>
        </p:nvSpPr>
        <p:spPr>
          <a:xfrm>
            <a:off x="124696" y="6093296"/>
            <a:ext cx="8964488" cy="523220"/>
          </a:xfrm>
          <a:prstGeom prst="rect">
            <a:avLst/>
          </a:prstGeom>
          <a:noFill/>
          <a:ln>
            <a:solidFill>
              <a:schemeClr val="tx1">
                <a:lumMod val="95000"/>
                <a:lumOff val="5000"/>
              </a:schemeClr>
            </a:solidFill>
          </a:ln>
        </p:spPr>
        <p:txBody>
          <a:bodyPr wrap="square" rtlCol="0">
            <a:spAutoFit/>
          </a:bodyPr>
          <a:lstStyle/>
          <a:p>
            <a:r>
              <a:rPr lang="en-GB" sz="2800" dirty="0" err="1" smtClean="0">
                <a:solidFill>
                  <a:schemeClr val="tx1">
                    <a:lumMod val="85000"/>
                    <a:lumOff val="15000"/>
                  </a:schemeClr>
                </a:solidFill>
              </a:rPr>
              <a:t>Por</a:t>
            </a:r>
            <a:r>
              <a:rPr lang="en-GB" sz="2800" dirty="0" smtClean="0">
                <a:solidFill>
                  <a:schemeClr val="tx1">
                    <a:lumMod val="85000"/>
                    <a:lumOff val="15000"/>
                  </a:schemeClr>
                </a:solidFill>
              </a:rPr>
              <a:t> </a:t>
            </a:r>
            <a:r>
              <a:rPr lang="en-GB" sz="2800" dirty="0" err="1" smtClean="0">
                <a:solidFill>
                  <a:schemeClr val="tx1">
                    <a:lumMod val="85000"/>
                    <a:lumOff val="15000"/>
                  </a:schemeClr>
                </a:solidFill>
              </a:rPr>
              <a:t>ejemplo</a:t>
            </a:r>
            <a:r>
              <a:rPr lang="en-GB" sz="2800" dirty="0" smtClean="0">
                <a:solidFill>
                  <a:schemeClr val="tx1">
                    <a:lumMod val="85000"/>
                    <a:lumOff val="15000"/>
                  </a:schemeClr>
                </a:solidFill>
              </a:rPr>
              <a:t>: </a:t>
            </a:r>
            <a:r>
              <a:rPr lang="en-US" sz="2800" dirty="0" err="1"/>
              <a:t>jelou</a:t>
            </a:r>
            <a:r>
              <a:rPr lang="en-US" sz="2800" dirty="0"/>
              <a:t>, </a:t>
            </a:r>
            <a:r>
              <a:rPr lang="en-US" sz="2800" dirty="0" err="1"/>
              <a:t>japibirdei</a:t>
            </a:r>
            <a:r>
              <a:rPr lang="en-US" sz="2800" dirty="0"/>
              <a:t>, </a:t>
            </a:r>
            <a:r>
              <a:rPr lang="en-US" sz="2800" dirty="0" err="1"/>
              <a:t>sorri</a:t>
            </a:r>
            <a:r>
              <a:rPr lang="en-US" sz="2800" dirty="0"/>
              <a:t>, </a:t>
            </a:r>
            <a:r>
              <a:rPr lang="en-US" sz="2800" dirty="0" err="1"/>
              <a:t>plis</a:t>
            </a:r>
            <a:r>
              <a:rPr lang="en-US" sz="2800" dirty="0"/>
              <a:t>.</a:t>
            </a:r>
            <a:endParaRPr lang="en-GB" sz="2800" dirty="0"/>
          </a:p>
        </p:txBody>
      </p:sp>
    </p:spTree>
    <p:extLst>
      <p:ext uri="{BB962C8B-B14F-4D97-AF65-F5344CB8AC3E}">
        <p14:creationId xmlns:p14="http://schemas.microsoft.com/office/powerpoint/2010/main" val="37009534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99592" y="751176"/>
            <a:ext cx="1800200" cy="1008112"/>
          </a:xfrm>
          <a:prstGeom prst="ellipse">
            <a:avLst/>
          </a:prstGeom>
          <a:solidFill>
            <a:srgbClr val="00B0F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lumMod val="85000"/>
                    <a:lumOff val="15000"/>
                  </a:schemeClr>
                </a:solidFill>
              </a:rPr>
              <a:t>s3</a:t>
            </a:r>
            <a:endParaRPr lang="en-GB" sz="5400" b="1" dirty="0">
              <a:solidFill>
                <a:schemeClr val="tx1">
                  <a:lumMod val="85000"/>
                  <a:lumOff val="15000"/>
                </a:schemeClr>
              </a:solidFill>
            </a:endParaRPr>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5736" y="5968"/>
            <a:ext cx="4134594" cy="558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6084168" y="4653136"/>
            <a:ext cx="2736304" cy="1080120"/>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err="1" smtClean="0">
                <a:solidFill>
                  <a:srgbClr val="FFFFCC"/>
                </a:solidFill>
              </a:rPr>
              <a:t>estrés</a:t>
            </a:r>
            <a:endParaRPr lang="en-GB" sz="6000" b="1" dirty="0">
              <a:solidFill>
                <a:srgbClr val="FFFFCC"/>
              </a:solidFill>
            </a:endParaRPr>
          </a:p>
        </p:txBody>
      </p:sp>
    </p:spTree>
    <p:extLst>
      <p:ext uri="{BB962C8B-B14F-4D97-AF65-F5344CB8AC3E}">
        <p14:creationId xmlns:p14="http://schemas.microsoft.com/office/powerpoint/2010/main" val="4269631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476672"/>
            <a:ext cx="8712968" cy="72008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smtClean="0">
                <a:solidFill>
                  <a:srgbClr val="FFFFCC"/>
                </a:solidFill>
              </a:rPr>
              <a:t>Salu2.  </a:t>
            </a:r>
            <a:r>
              <a:rPr lang="en-GB" sz="3200" dirty="0" err="1" smtClean="0">
                <a:solidFill>
                  <a:srgbClr val="FFFFCC"/>
                </a:solidFill>
              </a:rPr>
              <a:t>Mym</a:t>
            </a:r>
            <a:r>
              <a:rPr lang="en-GB" sz="3200" dirty="0" smtClean="0">
                <a:solidFill>
                  <a:srgbClr val="FFFFCC"/>
                </a:solidFill>
              </a:rPr>
              <a:t> Alicia i </a:t>
            </a:r>
            <a:r>
              <a:rPr lang="en-GB" sz="3200" dirty="0" err="1" smtClean="0">
                <a:solidFill>
                  <a:srgbClr val="FFFFCC"/>
                </a:solidFill>
              </a:rPr>
              <a:t>tng</a:t>
            </a:r>
            <a:r>
              <a:rPr lang="en-GB" sz="3200" dirty="0" smtClean="0">
                <a:solidFill>
                  <a:srgbClr val="FFFFCC"/>
                </a:solidFill>
              </a:rPr>
              <a:t> 16 </a:t>
            </a:r>
            <a:r>
              <a:rPr lang="en-GB" sz="3200" dirty="0" err="1" smtClean="0">
                <a:solidFill>
                  <a:srgbClr val="FFFFCC"/>
                </a:solidFill>
              </a:rPr>
              <a:t>añs</a:t>
            </a:r>
            <a:r>
              <a:rPr lang="en-GB" sz="3200" dirty="0" smtClean="0">
                <a:solidFill>
                  <a:srgbClr val="FFFFCC"/>
                </a:solidFill>
              </a:rPr>
              <a:t>.</a:t>
            </a:r>
            <a:endParaRPr lang="en-GB" sz="3200" dirty="0">
              <a:solidFill>
                <a:srgbClr val="FFFFCC"/>
              </a:solidFill>
            </a:endParaRPr>
          </a:p>
        </p:txBody>
      </p:sp>
      <p:sp>
        <p:nvSpPr>
          <p:cNvPr id="4" name="Rectangle 3"/>
          <p:cNvSpPr/>
          <p:nvPr/>
        </p:nvSpPr>
        <p:spPr>
          <a:xfrm>
            <a:off x="179512" y="1349152"/>
            <a:ext cx="8712968" cy="72008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err="1" smtClean="0">
                <a:solidFill>
                  <a:schemeClr val="tx1">
                    <a:lumMod val="85000"/>
                    <a:lumOff val="15000"/>
                  </a:schemeClr>
                </a:solidFill>
              </a:rPr>
              <a:t>Saludos</a:t>
            </a:r>
            <a:r>
              <a:rPr lang="en-GB" sz="3200" b="1" dirty="0" smtClean="0">
                <a:solidFill>
                  <a:schemeClr val="tx1">
                    <a:lumMod val="85000"/>
                    <a:lumOff val="15000"/>
                  </a:schemeClr>
                </a:solidFill>
              </a:rPr>
              <a:t>.  Me </a:t>
            </a:r>
            <a:r>
              <a:rPr lang="en-GB" sz="3200" b="1" dirty="0" err="1" smtClean="0">
                <a:solidFill>
                  <a:schemeClr val="tx1">
                    <a:lumMod val="85000"/>
                    <a:lumOff val="15000"/>
                  </a:schemeClr>
                </a:solidFill>
              </a:rPr>
              <a:t>llamo</a:t>
            </a:r>
            <a:r>
              <a:rPr lang="en-GB" sz="3200" b="1" dirty="0" smtClean="0">
                <a:solidFill>
                  <a:schemeClr val="tx1">
                    <a:lumMod val="85000"/>
                    <a:lumOff val="15000"/>
                  </a:schemeClr>
                </a:solidFill>
              </a:rPr>
              <a:t> Alicia y </a:t>
            </a:r>
            <a:r>
              <a:rPr lang="en-GB" sz="3200" b="1" dirty="0" err="1" smtClean="0">
                <a:solidFill>
                  <a:schemeClr val="tx1">
                    <a:lumMod val="85000"/>
                    <a:lumOff val="15000"/>
                  </a:schemeClr>
                </a:solidFill>
              </a:rPr>
              <a:t>tengo</a:t>
            </a:r>
            <a:r>
              <a:rPr lang="en-GB" sz="3200" b="1" dirty="0" smtClean="0">
                <a:solidFill>
                  <a:schemeClr val="tx1">
                    <a:lumMod val="85000"/>
                    <a:lumOff val="15000"/>
                  </a:schemeClr>
                </a:solidFill>
              </a:rPr>
              <a:t> 16 </a:t>
            </a:r>
            <a:r>
              <a:rPr lang="en-GB" sz="3200" b="1" dirty="0" err="1" smtClean="0">
                <a:solidFill>
                  <a:schemeClr val="tx1">
                    <a:lumMod val="85000"/>
                    <a:lumOff val="15000"/>
                  </a:schemeClr>
                </a:solidFill>
              </a:rPr>
              <a:t>años</a:t>
            </a:r>
            <a:r>
              <a:rPr lang="en-GB" sz="3200" b="1" dirty="0" smtClean="0">
                <a:solidFill>
                  <a:schemeClr val="tx1">
                    <a:lumMod val="85000"/>
                    <a:lumOff val="15000"/>
                  </a:schemeClr>
                </a:solidFill>
              </a:rPr>
              <a:t>.</a:t>
            </a:r>
            <a:endParaRPr lang="en-GB" sz="3200" b="1" dirty="0">
              <a:solidFill>
                <a:schemeClr val="tx1">
                  <a:lumMod val="85000"/>
                  <a:lumOff val="15000"/>
                </a:schemeClr>
              </a:solidFill>
            </a:endParaRPr>
          </a:p>
        </p:txBody>
      </p:sp>
      <p:sp>
        <p:nvSpPr>
          <p:cNvPr id="5" name="Rectangle 4"/>
          <p:cNvSpPr/>
          <p:nvPr/>
        </p:nvSpPr>
        <p:spPr>
          <a:xfrm>
            <a:off x="180829" y="2204864"/>
            <a:ext cx="8712968" cy="72008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smtClean="0">
                <a:solidFill>
                  <a:srgbClr val="FFFFCC"/>
                </a:solidFill>
              </a:rPr>
              <a:t>Soy </a:t>
            </a:r>
            <a:r>
              <a:rPr lang="en-GB" sz="3200" dirty="0" err="1" smtClean="0">
                <a:solidFill>
                  <a:srgbClr val="FFFFCC"/>
                </a:solidFill>
              </a:rPr>
              <a:t>tdnt</a:t>
            </a:r>
            <a:r>
              <a:rPr lang="en-GB" sz="3200" dirty="0" smtClean="0">
                <a:solidFill>
                  <a:srgbClr val="FFFFCC"/>
                </a:solidFill>
              </a:rPr>
              <a:t> n l </a:t>
            </a:r>
            <a:r>
              <a:rPr lang="en-GB" sz="3200" dirty="0" err="1" smtClean="0">
                <a:solidFill>
                  <a:srgbClr val="FFFFCC"/>
                </a:solidFill>
              </a:rPr>
              <a:t>nsti</a:t>
            </a:r>
            <a:r>
              <a:rPr lang="en-GB" sz="3200" dirty="0" smtClean="0">
                <a:solidFill>
                  <a:srgbClr val="FFFFCC"/>
                </a:solidFill>
              </a:rPr>
              <a:t> </a:t>
            </a:r>
            <a:r>
              <a:rPr lang="en-GB" sz="3200" dirty="0" err="1" smtClean="0">
                <a:solidFill>
                  <a:srgbClr val="FFFFCC"/>
                </a:solidFill>
              </a:rPr>
              <a:t>CVC</a:t>
            </a:r>
            <a:r>
              <a:rPr lang="en-GB" sz="3200" dirty="0" smtClean="0">
                <a:solidFill>
                  <a:srgbClr val="FFFFCC"/>
                </a:solidFill>
              </a:rPr>
              <a:t> n CB.</a:t>
            </a:r>
            <a:endParaRPr lang="en-GB" sz="3200" dirty="0">
              <a:solidFill>
                <a:srgbClr val="FFFFCC"/>
              </a:solidFill>
            </a:endParaRPr>
          </a:p>
        </p:txBody>
      </p:sp>
      <p:sp>
        <p:nvSpPr>
          <p:cNvPr id="6" name="Rectangle 5"/>
          <p:cNvSpPr/>
          <p:nvPr/>
        </p:nvSpPr>
        <p:spPr>
          <a:xfrm>
            <a:off x="180829" y="3068960"/>
            <a:ext cx="8712968" cy="93610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smtClean="0">
                <a:solidFill>
                  <a:schemeClr val="tx1">
                    <a:lumMod val="85000"/>
                    <a:lumOff val="15000"/>
                  </a:schemeClr>
                </a:solidFill>
              </a:rPr>
              <a:t>Soy </a:t>
            </a:r>
            <a:r>
              <a:rPr lang="en-GB" sz="3200" b="1" dirty="0" err="1" smtClean="0">
                <a:solidFill>
                  <a:schemeClr val="tx1">
                    <a:lumMod val="85000"/>
                    <a:lumOff val="15000"/>
                  </a:schemeClr>
                </a:solidFill>
              </a:rPr>
              <a:t>estudiante</a:t>
            </a:r>
            <a:r>
              <a:rPr lang="en-GB" sz="3200" b="1" dirty="0" smtClean="0">
                <a:solidFill>
                  <a:schemeClr val="tx1">
                    <a:lumMod val="85000"/>
                    <a:lumOff val="15000"/>
                  </a:schemeClr>
                </a:solidFill>
              </a:rPr>
              <a:t> en el </a:t>
            </a:r>
            <a:r>
              <a:rPr lang="en-GB" sz="3200" b="1" dirty="0" err="1" smtClean="0">
                <a:solidFill>
                  <a:schemeClr val="tx1">
                    <a:lumMod val="85000"/>
                    <a:lumOff val="15000"/>
                  </a:schemeClr>
                </a:solidFill>
              </a:rPr>
              <a:t>instituto</a:t>
            </a:r>
            <a:r>
              <a:rPr lang="en-GB" sz="3200" b="1" dirty="0" smtClean="0">
                <a:solidFill>
                  <a:schemeClr val="tx1">
                    <a:lumMod val="85000"/>
                    <a:lumOff val="15000"/>
                  </a:schemeClr>
                </a:solidFill>
              </a:rPr>
              <a:t> Comberton Village College en Cambridgeshire.</a:t>
            </a:r>
            <a:endParaRPr lang="en-GB" sz="3200" b="1" dirty="0">
              <a:solidFill>
                <a:schemeClr val="tx1">
                  <a:lumMod val="85000"/>
                  <a:lumOff val="15000"/>
                </a:schemeClr>
              </a:solidFill>
            </a:endParaRPr>
          </a:p>
        </p:txBody>
      </p:sp>
      <p:sp>
        <p:nvSpPr>
          <p:cNvPr id="7" name="Rectangle 6"/>
          <p:cNvSpPr/>
          <p:nvPr/>
        </p:nvSpPr>
        <p:spPr>
          <a:xfrm>
            <a:off x="141960" y="4221088"/>
            <a:ext cx="8712968" cy="72008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err="1" smtClean="0">
                <a:solidFill>
                  <a:srgbClr val="FFFFCC"/>
                </a:solidFill>
              </a:rPr>
              <a:t>Tudio</a:t>
            </a:r>
            <a:r>
              <a:rPr lang="en-GB" sz="3200" dirty="0" smtClean="0">
                <a:solidFill>
                  <a:srgbClr val="FFFFCC"/>
                </a:solidFill>
              </a:rPr>
              <a:t> </a:t>
            </a:r>
            <a:r>
              <a:rPr lang="en-GB" sz="3200" dirty="0" err="1" smtClean="0">
                <a:solidFill>
                  <a:srgbClr val="FFFFCC"/>
                </a:solidFill>
              </a:rPr>
              <a:t>mtcs</a:t>
            </a:r>
            <a:r>
              <a:rPr lang="en-GB" sz="3200" dirty="0" smtClean="0">
                <a:solidFill>
                  <a:srgbClr val="FFFFCC"/>
                </a:solidFill>
              </a:rPr>
              <a:t>, </a:t>
            </a:r>
            <a:r>
              <a:rPr lang="en-GB" sz="3200" dirty="0" err="1" smtClean="0">
                <a:solidFill>
                  <a:srgbClr val="FFFFCC"/>
                </a:solidFill>
              </a:rPr>
              <a:t>pñl</a:t>
            </a:r>
            <a:r>
              <a:rPr lang="en-GB" sz="3200" dirty="0" smtClean="0">
                <a:solidFill>
                  <a:srgbClr val="FFFFCC"/>
                </a:solidFill>
              </a:rPr>
              <a:t>, </a:t>
            </a:r>
            <a:r>
              <a:rPr lang="en-GB" sz="3200" dirty="0" err="1" smtClean="0">
                <a:solidFill>
                  <a:srgbClr val="FFFFCC"/>
                </a:solidFill>
              </a:rPr>
              <a:t>ngls</a:t>
            </a:r>
            <a:r>
              <a:rPr lang="en-GB" sz="3200" dirty="0" smtClean="0">
                <a:solidFill>
                  <a:srgbClr val="FFFFCC"/>
                </a:solidFill>
              </a:rPr>
              <a:t>, </a:t>
            </a:r>
            <a:r>
              <a:rPr lang="en-GB" sz="3200" dirty="0" err="1" smtClean="0">
                <a:solidFill>
                  <a:srgbClr val="FFFFCC"/>
                </a:solidFill>
              </a:rPr>
              <a:t>cncs</a:t>
            </a:r>
            <a:r>
              <a:rPr lang="en-GB" sz="3200" dirty="0" smtClean="0">
                <a:solidFill>
                  <a:srgbClr val="FFFFCC"/>
                </a:solidFill>
              </a:rPr>
              <a:t>, </a:t>
            </a:r>
            <a:r>
              <a:rPr lang="en-GB" sz="3200" dirty="0" err="1" smtClean="0">
                <a:solidFill>
                  <a:srgbClr val="FFFFCC"/>
                </a:solidFill>
              </a:rPr>
              <a:t>grf</a:t>
            </a:r>
            <a:r>
              <a:rPr lang="en-GB" sz="3200" dirty="0" smtClean="0">
                <a:solidFill>
                  <a:srgbClr val="FFFFCC"/>
                </a:solidFill>
              </a:rPr>
              <a:t>, </a:t>
            </a:r>
            <a:r>
              <a:rPr lang="en-GB" sz="3200" dirty="0" err="1" smtClean="0">
                <a:solidFill>
                  <a:srgbClr val="FFFFCC"/>
                </a:solidFill>
              </a:rPr>
              <a:t>hst</a:t>
            </a:r>
            <a:r>
              <a:rPr lang="en-GB" sz="3200" dirty="0" smtClean="0">
                <a:solidFill>
                  <a:srgbClr val="FFFFCC"/>
                </a:solidFill>
              </a:rPr>
              <a:t> i rt.</a:t>
            </a:r>
            <a:endParaRPr lang="en-GB" sz="3200" dirty="0">
              <a:solidFill>
                <a:srgbClr val="FFFFCC"/>
              </a:solidFill>
            </a:endParaRPr>
          </a:p>
        </p:txBody>
      </p:sp>
      <p:sp>
        <p:nvSpPr>
          <p:cNvPr id="8" name="Rectangle 7"/>
          <p:cNvSpPr/>
          <p:nvPr/>
        </p:nvSpPr>
        <p:spPr>
          <a:xfrm>
            <a:off x="141960" y="5085184"/>
            <a:ext cx="8712968" cy="93610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err="1" smtClean="0">
                <a:solidFill>
                  <a:schemeClr val="tx1">
                    <a:lumMod val="85000"/>
                    <a:lumOff val="15000"/>
                  </a:schemeClr>
                </a:solidFill>
              </a:rPr>
              <a:t>Estudio</a:t>
            </a:r>
            <a:r>
              <a:rPr lang="en-GB" sz="3200" b="1" dirty="0" smtClean="0">
                <a:solidFill>
                  <a:schemeClr val="tx1">
                    <a:lumMod val="85000"/>
                    <a:lumOff val="15000"/>
                  </a:schemeClr>
                </a:solidFill>
              </a:rPr>
              <a:t> </a:t>
            </a:r>
            <a:r>
              <a:rPr lang="en-GB" sz="3200" b="1" dirty="0" err="1" smtClean="0">
                <a:solidFill>
                  <a:schemeClr val="tx1">
                    <a:lumMod val="85000"/>
                    <a:lumOff val="15000"/>
                  </a:schemeClr>
                </a:solidFill>
              </a:rPr>
              <a:t>matemáticas</a:t>
            </a:r>
            <a:r>
              <a:rPr lang="en-GB" sz="3200" b="1" dirty="0" smtClean="0">
                <a:solidFill>
                  <a:schemeClr val="tx1">
                    <a:lumMod val="85000"/>
                    <a:lumOff val="15000"/>
                  </a:schemeClr>
                </a:solidFill>
              </a:rPr>
              <a:t>, </a:t>
            </a:r>
            <a:r>
              <a:rPr lang="en-GB" sz="3200" b="1" dirty="0" err="1" smtClean="0">
                <a:solidFill>
                  <a:schemeClr val="tx1">
                    <a:lumMod val="85000"/>
                    <a:lumOff val="15000"/>
                  </a:schemeClr>
                </a:solidFill>
              </a:rPr>
              <a:t>español</a:t>
            </a:r>
            <a:r>
              <a:rPr lang="en-GB" sz="3200" b="1" dirty="0" smtClean="0">
                <a:solidFill>
                  <a:schemeClr val="tx1">
                    <a:lumMod val="85000"/>
                    <a:lumOff val="15000"/>
                  </a:schemeClr>
                </a:solidFill>
              </a:rPr>
              <a:t>, </a:t>
            </a:r>
            <a:r>
              <a:rPr lang="en-GB" sz="3200" b="1" dirty="0" err="1" smtClean="0">
                <a:solidFill>
                  <a:schemeClr val="tx1">
                    <a:lumMod val="85000"/>
                    <a:lumOff val="15000"/>
                  </a:schemeClr>
                </a:solidFill>
              </a:rPr>
              <a:t>inglés</a:t>
            </a:r>
            <a:r>
              <a:rPr lang="en-GB" sz="3200" b="1" dirty="0" smtClean="0">
                <a:solidFill>
                  <a:schemeClr val="tx1">
                    <a:lumMod val="85000"/>
                    <a:lumOff val="15000"/>
                  </a:schemeClr>
                </a:solidFill>
              </a:rPr>
              <a:t>, </a:t>
            </a:r>
            <a:r>
              <a:rPr lang="en-GB" sz="3200" b="1" dirty="0" err="1" smtClean="0">
                <a:solidFill>
                  <a:schemeClr val="tx1">
                    <a:lumMod val="85000"/>
                    <a:lumOff val="15000"/>
                  </a:schemeClr>
                </a:solidFill>
              </a:rPr>
              <a:t>ciencias</a:t>
            </a:r>
            <a:r>
              <a:rPr lang="en-GB" sz="3200" b="1" dirty="0" smtClean="0">
                <a:solidFill>
                  <a:schemeClr val="tx1">
                    <a:lumMod val="85000"/>
                    <a:lumOff val="15000"/>
                  </a:schemeClr>
                </a:solidFill>
              </a:rPr>
              <a:t>, </a:t>
            </a:r>
            <a:r>
              <a:rPr lang="en-GB" sz="3200" b="1" dirty="0" err="1" smtClean="0">
                <a:solidFill>
                  <a:schemeClr val="tx1">
                    <a:lumMod val="85000"/>
                    <a:lumOff val="15000"/>
                  </a:schemeClr>
                </a:solidFill>
              </a:rPr>
              <a:t>geografía</a:t>
            </a:r>
            <a:r>
              <a:rPr lang="en-GB" sz="3200" b="1" dirty="0" smtClean="0">
                <a:solidFill>
                  <a:schemeClr val="tx1">
                    <a:lumMod val="85000"/>
                    <a:lumOff val="15000"/>
                  </a:schemeClr>
                </a:solidFill>
              </a:rPr>
              <a:t>, </a:t>
            </a:r>
            <a:r>
              <a:rPr lang="en-GB" sz="3200" b="1" dirty="0" err="1" smtClean="0">
                <a:solidFill>
                  <a:schemeClr val="tx1">
                    <a:lumMod val="85000"/>
                    <a:lumOff val="15000"/>
                  </a:schemeClr>
                </a:solidFill>
              </a:rPr>
              <a:t>historia</a:t>
            </a:r>
            <a:r>
              <a:rPr lang="en-GB" sz="3200" b="1" dirty="0" smtClean="0">
                <a:solidFill>
                  <a:schemeClr val="tx1">
                    <a:lumMod val="85000"/>
                    <a:lumOff val="15000"/>
                  </a:schemeClr>
                </a:solidFill>
              </a:rPr>
              <a:t> y arte.</a:t>
            </a:r>
            <a:endParaRPr lang="en-GB" sz="3200" b="1" dirty="0">
              <a:solidFill>
                <a:schemeClr val="tx1">
                  <a:lumMod val="85000"/>
                  <a:lumOff val="15000"/>
                </a:schemeClr>
              </a:solidFill>
            </a:endParaRPr>
          </a:p>
        </p:txBody>
      </p:sp>
    </p:spTree>
    <p:extLst>
      <p:ext uri="{BB962C8B-B14F-4D97-AF65-F5344CB8AC3E}">
        <p14:creationId xmlns:p14="http://schemas.microsoft.com/office/powerpoint/2010/main" val="6168797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764704"/>
            <a:ext cx="8712968" cy="72008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err="1" smtClean="0">
                <a:solidFill>
                  <a:srgbClr val="FFFFCC"/>
                </a:solidFill>
              </a:rPr>
              <a:t>Tng</a:t>
            </a:r>
            <a:r>
              <a:rPr lang="en-GB" sz="3200" dirty="0" smtClean="0">
                <a:solidFill>
                  <a:srgbClr val="FFFFCC"/>
                </a:solidFill>
              </a:rPr>
              <a:t> 1 </a:t>
            </a:r>
            <a:r>
              <a:rPr lang="en-GB" sz="3200" dirty="0" err="1" smtClean="0">
                <a:solidFill>
                  <a:srgbClr val="FFFFCC"/>
                </a:solidFill>
              </a:rPr>
              <a:t>mpl</a:t>
            </a:r>
            <a:r>
              <a:rPr lang="en-GB" sz="3200" dirty="0" smtClean="0">
                <a:solidFill>
                  <a:srgbClr val="FFFFCC"/>
                </a:solidFill>
              </a:rPr>
              <a:t> </a:t>
            </a:r>
            <a:r>
              <a:rPr lang="en-GB" sz="3200" dirty="0" err="1" smtClean="0">
                <a:solidFill>
                  <a:srgbClr val="FFFFCC"/>
                </a:solidFill>
              </a:rPr>
              <a:t>ls</a:t>
            </a:r>
            <a:r>
              <a:rPr lang="en-GB" sz="3200" dirty="0" smtClean="0">
                <a:solidFill>
                  <a:srgbClr val="FFFFCC"/>
                </a:solidFill>
              </a:rPr>
              <a:t> </a:t>
            </a:r>
            <a:r>
              <a:rPr lang="en-GB" sz="3200" dirty="0" err="1" smtClean="0">
                <a:solidFill>
                  <a:srgbClr val="FFFFCC"/>
                </a:solidFill>
              </a:rPr>
              <a:t>findes</a:t>
            </a:r>
            <a:r>
              <a:rPr lang="en-GB" sz="3200" dirty="0" smtClean="0">
                <a:solidFill>
                  <a:srgbClr val="FFFFCC"/>
                </a:solidFill>
              </a:rPr>
              <a:t> n </a:t>
            </a:r>
            <a:r>
              <a:rPr lang="en-GB" sz="3200" dirty="0" err="1" smtClean="0">
                <a:solidFill>
                  <a:srgbClr val="FFFFCC"/>
                </a:solidFill>
              </a:rPr>
              <a:t>WHSmth</a:t>
            </a:r>
            <a:r>
              <a:rPr lang="en-GB" sz="3200" dirty="0" smtClean="0">
                <a:solidFill>
                  <a:srgbClr val="FFFFCC"/>
                </a:solidFill>
              </a:rPr>
              <a:t>.</a:t>
            </a:r>
            <a:endParaRPr lang="en-GB" sz="3200" dirty="0">
              <a:solidFill>
                <a:srgbClr val="FFFFCC"/>
              </a:solidFill>
            </a:endParaRPr>
          </a:p>
        </p:txBody>
      </p:sp>
      <p:sp>
        <p:nvSpPr>
          <p:cNvPr id="3" name="Rectangle 2"/>
          <p:cNvSpPr/>
          <p:nvPr/>
        </p:nvSpPr>
        <p:spPr>
          <a:xfrm>
            <a:off x="179512" y="1637184"/>
            <a:ext cx="8712968" cy="72008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err="1" smtClean="0">
                <a:solidFill>
                  <a:schemeClr val="tx1">
                    <a:lumMod val="85000"/>
                    <a:lumOff val="15000"/>
                  </a:schemeClr>
                </a:solidFill>
              </a:rPr>
              <a:t>Tengo</a:t>
            </a:r>
            <a:r>
              <a:rPr lang="en-GB" sz="3200" b="1" dirty="0" smtClean="0">
                <a:solidFill>
                  <a:schemeClr val="tx1">
                    <a:lumMod val="85000"/>
                    <a:lumOff val="15000"/>
                  </a:schemeClr>
                </a:solidFill>
              </a:rPr>
              <a:t> un </a:t>
            </a:r>
            <a:r>
              <a:rPr lang="en-GB" sz="3200" b="1" dirty="0" err="1" smtClean="0">
                <a:solidFill>
                  <a:schemeClr val="tx1">
                    <a:lumMod val="85000"/>
                    <a:lumOff val="15000"/>
                  </a:schemeClr>
                </a:solidFill>
              </a:rPr>
              <a:t>empleo</a:t>
            </a:r>
            <a:r>
              <a:rPr lang="en-GB" sz="3200" b="1" dirty="0" smtClean="0">
                <a:solidFill>
                  <a:schemeClr val="tx1">
                    <a:lumMod val="85000"/>
                    <a:lumOff val="15000"/>
                  </a:schemeClr>
                </a:solidFill>
              </a:rPr>
              <a:t> los fines de </a:t>
            </a:r>
            <a:r>
              <a:rPr lang="en-GB" sz="3200" b="1" dirty="0" err="1" smtClean="0">
                <a:solidFill>
                  <a:schemeClr val="tx1">
                    <a:lumMod val="85000"/>
                    <a:lumOff val="15000"/>
                  </a:schemeClr>
                </a:solidFill>
              </a:rPr>
              <a:t>semana</a:t>
            </a:r>
            <a:r>
              <a:rPr lang="en-GB" sz="3200" b="1" dirty="0">
                <a:solidFill>
                  <a:schemeClr val="tx1">
                    <a:lumMod val="85000"/>
                    <a:lumOff val="15000"/>
                  </a:schemeClr>
                </a:solidFill>
              </a:rPr>
              <a:t> </a:t>
            </a:r>
            <a:r>
              <a:rPr lang="en-GB" sz="3200" b="1" dirty="0" smtClean="0">
                <a:solidFill>
                  <a:schemeClr val="tx1">
                    <a:lumMod val="85000"/>
                    <a:lumOff val="15000"/>
                  </a:schemeClr>
                </a:solidFill>
              </a:rPr>
              <a:t>en WHSmith</a:t>
            </a:r>
            <a:endParaRPr lang="en-GB" sz="3200" b="1" dirty="0">
              <a:solidFill>
                <a:schemeClr val="tx1">
                  <a:lumMod val="85000"/>
                  <a:lumOff val="15000"/>
                </a:schemeClr>
              </a:solidFill>
            </a:endParaRPr>
          </a:p>
        </p:txBody>
      </p:sp>
      <p:sp>
        <p:nvSpPr>
          <p:cNvPr id="4" name="Rectangle 3"/>
          <p:cNvSpPr/>
          <p:nvPr/>
        </p:nvSpPr>
        <p:spPr>
          <a:xfrm>
            <a:off x="180829" y="2492896"/>
            <a:ext cx="8712968" cy="72008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err="1" smtClean="0">
                <a:solidFill>
                  <a:srgbClr val="FFFFCC"/>
                </a:solidFill>
              </a:rPr>
              <a:t>Ksra</a:t>
            </a:r>
            <a:r>
              <a:rPr lang="en-GB" sz="3200" dirty="0" smtClean="0">
                <a:solidFill>
                  <a:srgbClr val="FFFFCC"/>
                </a:solidFill>
              </a:rPr>
              <a:t> </a:t>
            </a:r>
            <a:r>
              <a:rPr lang="en-GB" sz="3200" dirty="0" err="1" smtClean="0">
                <a:solidFill>
                  <a:srgbClr val="FFFFCC"/>
                </a:solidFill>
              </a:rPr>
              <a:t>hcr</a:t>
            </a:r>
            <a:r>
              <a:rPr lang="en-GB" sz="3200" dirty="0" smtClean="0">
                <a:solidFill>
                  <a:srgbClr val="FFFFCC"/>
                </a:solidFill>
              </a:rPr>
              <a:t> </a:t>
            </a:r>
            <a:r>
              <a:rPr lang="en-GB" sz="3200" dirty="0" err="1" smtClean="0">
                <a:solidFill>
                  <a:srgbClr val="FFFFCC"/>
                </a:solidFill>
              </a:rPr>
              <a:t>prctcs</a:t>
            </a:r>
            <a:r>
              <a:rPr lang="en-GB" sz="3200" dirty="0" smtClean="0">
                <a:solidFill>
                  <a:srgbClr val="FFFFCC"/>
                </a:solidFill>
              </a:rPr>
              <a:t> n Marshalls.</a:t>
            </a:r>
            <a:endParaRPr lang="en-GB" sz="3200" dirty="0">
              <a:solidFill>
                <a:srgbClr val="FFFFCC"/>
              </a:solidFill>
            </a:endParaRPr>
          </a:p>
        </p:txBody>
      </p:sp>
      <p:sp>
        <p:nvSpPr>
          <p:cNvPr id="5" name="Rectangle 4"/>
          <p:cNvSpPr/>
          <p:nvPr/>
        </p:nvSpPr>
        <p:spPr>
          <a:xfrm>
            <a:off x="180829" y="3356992"/>
            <a:ext cx="8712968" cy="648072"/>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err="1" smtClean="0">
                <a:solidFill>
                  <a:schemeClr val="tx1">
                    <a:lumMod val="85000"/>
                    <a:lumOff val="15000"/>
                  </a:schemeClr>
                </a:solidFill>
              </a:rPr>
              <a:t>Quisiera</a:t>
            </a:r>
            <a:r>
              <a:rPr lang="en-GB" sz="3200" b="1" dirty="0" smtClean="0">
                <a:solidFill>
                  <a:schemeClr val="tx1">
                    <a:lumMod val="85000"/>
                    <a:lumOff val="15000"/>
                  </a:schemeClr>
                </a:solidFill>
              </a:rPr>
              <a:t> </a:t>
            </a:r>
            <a:r>
              <a:rPr lang="en-GB" sz="3200" b="1" dirty="0" err="1" smtClean="0">
                <a:solidFill>
                  <a:schemeClr val="tx1">
                    <a:lumMod val="85000"/>
                    <a:lumOff val="15000"/>
                  </a:schemeClr>
                </a:solidFill>
              </a:rPr>
              <a:t>hacer</a:t>
            </a:r>
            <a:r>
              <a:rPr lang="en-GB" sz="3200" b="1" dirty="0" smtClean="0">
                <a:solidFill>
                  <a:schemeClr val="tx1">
                    <a:lumMod val="85000"/>
                    <a:lumOff val="15000"/>
                  </a:schemeClr>
                </a:solidFill>
              </a:rPr>
              <a:t> </a:t>
            </a:r>
            <a:r>
              <a:rPr lang="en-GB" sz="3200" b="1" dirty="0" err="1" smtClean="0">
                <a:solidFill>
                  <a:schemeClr val="tx1">
                    <a:lumMod val="85000"/>
                    <a:lumOff val="15000"/>
                  </a:schemeClr>
                </a:solidFill>
              </a:rPr>
              <a:t>prácticas</a:t>
            </a:r>
            <a:r>
              <a:rPr lang="en-GB" sz="3200" b="1" dirty="0" smtClean="0">
                <a:solidFill>
                  <a:schemeClr val="tx1">
                    <a:lumMod val="85000"/>
                    <a:lumOff val="15000"/>
                  </a:schemeClr>
                </a:solidFill>
              </a:rPr>
              <a:t> en Marshalls.</a:t>
            </a:r>
            <a:endParaRPr lang="en-GB" sz="3200" b="1" dirty="0">
              <a:solidFill>
                <a:schemeClr val="tx1">
                  <a:lumMod val="85000"/>
                  <a:lumOff val="15000"/>
                </a:schemeClr>
              </a:solidFill>
            </a:endParaRPr>
          </a:p>
        </p:txBody>
      </p:sp>
      <p:sp>
        <p:nvSpPr>
          <p:cNvPr id="6" name="Rectangle 5"/>
          <p:cNvSpPr/>
          <p:nvPr/>
        </p:nvSpPr>
        <p:spPr>
          <a:xfrm>
            <a:off x="145904" y="4163928"/>
            <a:ext cx="8712968" cy="72008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smtClean="0">
                <a:solidFill>
                  <a:srgbClr val="FFFFCC"/>
                </a:solidFill>
              </a:rPr>
              <a:t>M </a:t>
            </a:r>
            <a:r>
              <a:rPr lang="en-GB" sz="3200" dirty="0" err="1" smtClean="0">
                <a:solidFill>
                  <a:srgbClr val="FFFFCC"/>
                </a:solidFill>
              </a:rPr>
              <a:t>gstra</a:t>
            </a:r>
            <a:r>
              <a:rPr lang="en-GB" sz="3200" dirty="0" smtClean="0">
                <a:solidFill>
                  <a:srgbClr val="FFFFCC"/>
                </a:solidFill>
              </a:rPr>
              <a:t> </a:t>
            </a:r>
            <a:r>
              <a:rPr lang="en-GB" sz="3200" dirty="0" err="1" smtClean="0">
                <a:solidFill>
                  <a:srgbClr val="FFFFCC"/>
                </a:solidFill>
              </a:rPr>
              <a:t>tnr</a:t>
            </a:r>
            <a:r>
              <a:rPr lang="en-GB" sz="3200" dirty="0" smtClean="0">
                <a:solidFill>
                  <a:srgbClr val="FFFFCC"/>
                </a:solidFill>
              </a:rPr>
              <a:t> </a:t>
            </a:r>
            <a:r>
              <a:rPr lang="en-GB" sz="3200" dirty="0" err="1" smtClean="0">
                <a:solidFill>
                  <a:srgbClr val="FFFFCC"/>
                </a:solidFill>
              </a:rPr>
              <a:t>xprnca</a:t>
            </a:r>
            <a:r>
              <a:rPr lang="en-GB" sz="3200" dirty="0" smtClean="0">
                <a:solidFill>
                  <a:srgbClr val="FFFFCC"/>
                </a:solidFill>
              </a:rPr>
              <a:t> n 1 </a:t>
            </a:r>
            <a:r>
              <a:rPr lang="en-GB" sz="3200" dirty="0" err="1" smtClean="0">
                <a:solidFill>
                  <a:srgbClr val="FFFFCC"/>
                </a:solidFill>
              </a:rPr>
              <a:t>gn</a:t>
            </a:r>
            <a:r>
              <a:rPr lang="en-GB" sz="3200" dirty="0" smtClean="0">
                <a:solidFill>
                  <a:srgbClr val="FFFFCC"/>
                </a:solidFill>
              </a:rPr>
              <a:t> </a:t>
            </a:r>
            <a:r>
              <a:rPr lang="en-GB" sz="3200" dirty="0" err="1" smtClean="0">
                <a:solidFill>
                  <a:srgbClr val="FFFFCC"/>
                </a:solidFill>
              </a:rPr>
              <a:t>mprsa</a:t>
            </a:r>
            <a:endParaRPr lang="en-GB" sz="3200" dirty="0">
              <a:solidFill>
                <a:srgbClr val="FFFFCC"/>
              </a:solidFill>
            </a:endParaRPr>
          </a:p>
        </p:txBody>
      </p:sp>
      <p:sp>
        <p:nvSpPr>
          <p:cNvPr id="7" name="Rectangle 6"/>
          <p:cNvSpPr/>
          <p:nvPr/>
        </p:nvSpPr>
        <p:spPr>
          <a:xfrm>
            <a:off x="141960" y="5013176"/>
            <a:ext cx="8712968" cy="93610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smtClean="0">
                <a:solidFill>
                  <a:schemeClr val="tx1">
                    <a:lumMod val="85000"/>
                    <a:lumOff val="15000"/>
                  </a:schemeClr>
                </a:solidFill>
              </a:rPr>
              <a:t>Me </a:t>
            </a:r>
            <a:r>
              <a:rPr lang="en-GB" sz="3200" b="1" dirty="0" err="1" smtClean="0">
                <a:solidFill>
                  <a:schemeClr val="tx1">
                    <a:lumMod val="85000"/>
                    <a:lumOff val="15000"/>
                  </a:schemeClr>
                </a:solidFill>
              </a:rPr>
              <a:t>gustaría</a:t>
            </a:r>
            <a:r>
              <a:rPr lang="en-GB" sz="3200" b="1" dirty="0" smtClean="0">
                <a:solidFill>
                  <a:schemeClr val="tx1">
                    <a:lumMod val="85000"/>
                    <a:lumOff val="15000"/>
                  </a:schemeClr>
                </a:solidFill>
              </a:rPr>
              <a:t> </a:t>
            </a:r>
            <a:r>
              <a:rPr lang="en-GB" sz="3200" b="1" dirty="0" err="1" smtClean="0">
                <a:solidFill>
                  <a:schemeClr val="tx1">
                    <a:lumMod val="85000"/>
                    <a:lumOff val="15000"/>
                  </a:schemeClr>
                </a:solidFill>
              </a:rPr>
              <a:t>tener</a:t>
            </a:r>
            <a:r>
              <a:rPr lang="en-GB" sz="3200" b="1" dirty="0" smtClean="0">
                <a:solidFill>
                  <a:schemeClr val="tx1">
                    <a:lumMod val="85000"/>
                    <a:lumOff val="15000"/>
                  </a:schemeClr>
                </a:solidFill>
              </a:rPr>
              <a:t> </a:t>
            </a:r>
            <a:r>
              <a:rPr lang="en-GB" sz="3200" b="1" dirty="0" err="1" smtClean="0">
                <a:solidFill>
                  <a:schemeClr val="tx1">
                    <a:lumMod val="85000"/>
                    <a:lumOff val="15000"/>
                  </a:schemeClr>
                </a:solidFill>
              </a:rPr>
              <a:t>experiencia</a:t>
            </a:r>
            <a:r>
              <a:rPr lang="en-GB" sz="3200" b="1" dirty="0" smtClean="0">
                <a:solidFill>
                  <a:schemeClr val="tx1">
                    <a:lumMod val="85000"/>
                    <a:lumOff val="15000"/>
                  </a:schemeClr>
                </a:solidFill>
              </a:rPr>
              <a:t> en </a:t>
            </a:r>
            <a:r>
              <a:rPr lang="en-GB" sz="3200" b="1" dirty="0" err="1" smtClean="0">
                <a:solidFill>
                  <a:schemeClr val="tx1">
                    <a:lumMod val="85000"/>
                    <a:lumOff val="15000"/>
                  </a:schemeClr>
                </a:solidFill>
              </a:rPr>
              <a:t>una</a:t>
            </a:r>
            <a:r>
              <a:rPr lang="en-GB" sz="3200" b="1" dirty="0" smtClean="0">
                <a:solidFill>
                  <a:schemeClr val="tx1">
                    <a:lumMod val="85000"/>
                    <a:lumOff val="15000"/>
                  </a:schemeClr>
                </a:solidFill>
              </a:rPr>
              <a:t> gran </a:t>
            </a:r>
            <a:r>
              <a:rPr lang="en-GB" sz="3200" b="1" dirty="0" err="1" smtClean="0">
                <a:solidFill>
                  <a:schemeClr val="tx1">
                    <a:lumMod val="85000"/>
                    <a:lumOff val="15000"/>
                  </a:schemeClr>
                </a:solidFill>
              </a:rPr>
              <a:t>empresa</a:t>
            </a:r>
            <a:r>
              <a:rPr lang="en-GB" sz="3200" b="1" dirty="0" smtClean="0">
                <a:solidFill>
                  <a:schemeClr val="tx1">
                    <a:lumMod val="85000"/>
                    <a:lumOff val="15000"/>
                  </a:schemeClr>
                </a:solidFill>
              </a:rPr>
              <a:t>.</a:t>
            </a:r>
            <a:endParaRPr lang="en-GB" sz="3200" b="1" dirty="0">
              <a:solidFill>
                <a:schemeClr val="tx1">
                  <a:lumMod val="85000"/>
                  <a:lumOff val="15000"/>
                </a:schemeClr>
              </a:solidFill>
            </a:endParaRPr>
          </a:p>
        </p:txBody>
      </p:sp>
    </p:spTree>
    <p:extLst>
      <p:ext uri="{BB962C8B-B14F-4D97-AF65-F5344CB8AC3E}">
        <p14:creationId xmlns:p14="http://schemas.microsoft.com/office/powerpoint/2010/main" val="30106957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323528" y="260648"/>
            <a:ext cx="8496944" cy="2677656"/>
          </a:xfrm>
          <a:prstGeom prst="rect">
            <a:avLst/>
          </a:prstGeom>
          <a:solidFill>
            <a:srgbClr val="FFFFCC"/>
          </a:solidFill>
          <a:ln>
            <a:solidFill>
              <a:schemeClr val="tx1">
                <a:lumMod val="85000"/>
                <a:lumOff val="15000"/>
              </a:schemeClr>
            </a:solidFill>
          </a:ln>
          <a:extLst/>
        </p:spPr>
        <p:txBody>
          <a:bodyPr wrap="square" anchor="ctr">
            <a:spAutoFit/>
          </a:bodyPr>
          <a:lstStyle/>
          <a:p>
            <a:r>
              <a:rPr lang="fr-FR" sz="2400" dirty="0" smtClean="0">
                <a:solidFill>
                  <a:schemeClr val="tx1">
                    <a:lumMod val="95000"/>
                    <a:lumOff val="5000"/>
                  </a:schemeClr>
                </a:solidFill>
              </a:rPr>
              <a:t>Me </a:t>
            </a:r>
            <a:r>
              <a:rPr lang="fr-FR" sz="2400" dirty="0" err="1">
                <a:solidFill>
                  <a:schemeClr val="tx1">
                    <a:lumMod val="95000"/>
                    <a:lumOff val="5000"/>
                  </a:schemeClr>
                </a:solidFill>
              </a:rPr>
              <a:t>llamo</a:t>
            </a:r>
            <a:r>
              <a:rPr lang="fr-FR" sz="2400" dirty="0">
                <a:solidFill>
                  <a:schemeClr val="tx1">
                    <a:lumMod val="95000"/>
                    <a:lumOff val="5000"/>
                  </a:schemeClr>
                </a:solidFill>
              </a:rPr>
              <a:t> Carlos Roberto.  </a:t>
            </a:r>
            <a:r>
              <a:rPr lang="es-ES" sz="2400" dirty="0">
                <a:solidFill>
                  <a:schemeClr val="tx1">
                    <a:lumMod val="95000"/>
                    <a:lumOff val="5000"/>
                  </a:schemeClr>
                </a:solidFill>
              </a:rPr>
              <a:t>Tengo dieciocho años y soy estudiante </a:t>
            </a:r>
            <a:r>
              <a:rPr lang="es-ES" sz="2400" dirty="0" smtClean="0">
                <a:solidFill>
                  <a:schemeClr val="tx1">
                    <a:lumMod val="95000"/>
                    <a:lumOff val="5000"/>
                  </a:schemeClr>
                </a:solidFill>
              </a:rPr>
              <a:t>en el Instituto </a:t>
            </a:r>
            <a:r>
              <a:rPr lang="es-ES" sz="2400" dirty="0">
                <a:solidFill>
                  <a:schemeClr val="tx1">
                    <a:lumMod val="95000"/>
                    <a:lumOff val="5000"/>
                  </a:schemeClr>
                </a:solidFill>
              </a:rPr>
              <a:t>Pablo Picasso en Málaga.  </a:t>
            </a:r>
            <a:r>
              <a:rPr lang="es-ES" sz="2400" dirty="0" smtClean="0">
                <a:solidFill>
                  <a:schemeClr val="tx1">
                    <a:lumMod val="95000"/>
                    <a:lumOff val="5000"/>
                  </a:schemeClr>
                </a:solidFill>
              </a:rPr>
              <a:t>Estudio las ciencias y las matemáticas. Tengo </a:t>
            </a:r>
            <a:r>
              <a:rPr lang="es-ES" sz="2400" dirty="0">
                <a:solidFill>
                  <a:schemeClr val="tx1">
                    <a:lumMod val="95000"/>
                    <a:lumOff val="5000"/>
                  </a:schemeClr>
                </a:solidFill>
              </a:rPr>
              <a:t>facilidad en las matemáticas.</a:t>
            </a:r>
          </a:p>
          <a:p>
            <a:r>
              <a:rPr lang="es-ES" sz="2400" dirty="0" smtClean="0">
                <a:solidFill>
                  <a:schemeClr val="tx1">
                    <a:lumMod val="95000"/>
                    <a:lumOff val="5000"/>
                  </a:schemeClr>
                </a:solidFill>
              </a:rPr>
              <a:t>Tengo un pequeño empleo </a:t>
            </a:r>
            <a:r>
              <a:rPr lang="es-ES" sz="2400" dirty="0">
                <a:solidFill>
                  <a:schemeClr val="tx1">
                    <a:lumMod val="95000"/>
                    <a:lumOff val="5000"/>
                  </a:schemeClr>
                </a:solidFill>
              </a:rPr>
              <a:t>el fin de semana </a:t>
            </a:r>
            <a:r>
              <a:rPr lang="es-ES" sz="2400" dirty="0" smtClean="0">
                <a:solidFill>
                  <a:schemeClr val="tx1">
                    <a:lumMod val="95000"/>
                    <a:lumOff val="5000"/>
                  </a:schemeClr>
                </a:solidFill>
              </a:rPr>
              <a:t>en un restaurante de mi pueblo.</a:t>
            </a:r>
            <a:br>
              <a:rPr lang="es-ES" sz="2400" dirty="0" smtClean="0">
                <a:solidFill>
                  <a:schemeClr val="tx1">
                    <a:lumMod val="95000"/>
                    <a:lumOff val="5000"/>
                  </a:schemeClr>
                </a:solidFill>
              </a:rPr>
            </a:br>
            <a:r>
              <a:rPr lang="es-ES" sz="2400" dirty="0" smtClean="0">
                <a:solidFill>
                  <a:schemeClr val="tx1">
                    <a:lumMod val="95000"/>
                    <a:lumOff val="5000"/>
                  </a:schemeClr>
                </a:solidFill>
              </a:rPr>
              <a:t>Quisiera </a:t>
            </a:r>
            <a:r>
              <a:rPr lang="es-ES" sz="2400" dirty="0">
                <a:solidFill>
                  <a:schemeClr val="tx1">
                    <a:lumMod val="95000"/>
                    <a:lumOff val="5000"/>
                  </a:schemeClr>
                </a:solidFill>
              </a:rPr>
              <a:t>hacer prácticas </a:t>
            </a:r>
            <a:r>
              <a:rPr lang="es-ES" sz="2400" dirty="0" smtClean="0">
                <a:solidFill>
                  <a:schemeClr val="tx1">
                    <a:lumMod val="95000"/>
                    <a:lumOff val="5000"/>
                  </a:schemeClr>
                </a:solidFill>
              </a:rPr>
              <a:t>en  Iberia </a:t>
            </a:r>
            <a:r>
              <a:rPr lang="es-ES" sz="2400" dirty="0">
                <a:solidFill>
                  <a:schemeClr val="tx1">
                    <a:lumMod val="95000"/>
                    <a:lumOff val="5000"/>
                  </a:schemeClr>
                </a:solidFill>
              </a:rPr>
              <a:t>por que me gustaría tener experiencia en una línea aérea.  En el futuro quisiera ser piloto. </a:t>
            </a:r>
            <a:endParaRPr lang="fr-FR" sz="2400" dirty="0">
              <a:solidFill>
                <a:schemeClr val="tx1">
                  <a:lumMod val="95000"/>
                  <a:lumOff val="5000"/>
                </a:schemeClr>
              </a:solidFill>
            </a:endParaRPr>
          </a:p>
        </p:txBody>
      </p:sp>
      <p:sp>
        <p:nvSpPr>
          <p:cNvPr id="3" name="TextBox 2"/>
          <p:cNvSpPr txBox="1"/>
          <p:nvPr/>
        </p:nvSpPr>
        <p:spPr>
          <a:xfrm>
            <a:off x="323528" y="2996952"/>
            <a:ext cx="8496944" cy="830997"/>
          </a:xfrm>
          <a:prstGeom prst="rect">
            <a:avLst/>
          </a:prstGeom>
          <a:noFill/>
        </p:spPr>
        <p:txBody>
          <a:bodyPr wrap="square" rtlCol="0">
            <a:spAutoFit/>
          </a:bodyPr>
          <a:lstStyle/>
          <a:p>
            <a:pPr algn="ctr"/>
            <a:r>
              <a:rPr lang="en-GB" sz="2400" dirty="0" err="1" smtClean="0"/>
              <a:t>Escribe</a:t>
            </a:r>
            <a:r>
              <a:rPr lang="en-GB" sz="2400" dirty="0" smtClean="0"/>
              <a:t> </a:t>
            </a:r>
            <a:r>
              <a:rPr lang="en-GB" sz="2400" dirty="0" err="1" smtClean="0"/>
              <a:t>este</a:t>
            </a:r>
            <a:r>
              <a:rPr lang="en-GB" sz="2400" dirty="0" smtClean="0"/>
              <a:t> </a:t>
            </a:r>
            <a:r>
              <a:rPr lang="en-GB" sz="2400" dirty="0" err="1" smtClean="0"/>
              <a:t>párrafo</a:t>
            </a:r>
            <a:r>
              <a:rPr lang="en-GB" sz="2400" dirty="0" smtClean="0"/>
              <a:t> </a:t>
            </a:r>
            <a:r>
              <a:rPr lang="en-GB" sz="2400" dirty="0" err="1" smtClean="0"/>
              <a:t>como</a:t>
            </a:r>
            <a:r>
              <a:rPr lang="en-GB" sz="2400" dirty="0" smtClean="0"/>
              <a:t> un </a:t>
            </a:r>
            <a:r>
              <a:rPr lang="en-GB" sz="2400" dirty="0" err="1" smtClean="0"/>
              <a:t>SMS</a:t>
            </a:r>
            <a:r>
              <a:rPr lang="en-GB" sz="2400" dirty="0" smtClean="0"/>
              <a:t>.  </a:t>
            </a:r>
            <a:r>
              <a:rPr lang="en-GB" sz="2400" dirty="0" err="1" smtClean="0"/>
              <a:t>Luego</a:t>
            </a:r>
            <a:r>
              <a:rPr lang="en-GB" sz="2400" dirty="0" smtClean="0"/>
              <a:t> </a:t>
            </a:r>
            <a:r>
              <a:rPr lang="en-GB" sz="2400" dirty="0" err="1" smtClean="0"/>
              <a:t>dáselo</a:t>
            </a:r>
            <a:r>
              <a:rPr lang="en-GB" sz="2400" dirty="0" smtClean="0"/>
              <a:t> a </a:t>
            </a:r>
            <a:r>
              <a:rPr lang="en-GB" sz="2400" dirty="0" err="1" smtClean="0"/>
              <a:t>tu</a:t>
            </a:r>
            <a:r>
              <a:rPr lang="en-GB" sz="2400" dirty="0" smtClean="0"/>
              <a:t> </a:t>
            </a:r>
            <a:r>
              <a:rPr lang="en-GB" sz="2400" dirty="0" err="1" smtClean="0"/>
              <a:t>compañero</a:t>
            </a:r>
            <a:r>
              <a:rPr lang="en-GB" sz="2400" dirty="0" smtClean="0"/>
              <a:t> </a:t>
            </a:r>
            <a:r>
              <a:rPr lang="en-GB" sz="2400" dirty="0" err="1" smtClean="0"/>
              <a:t>para</a:t>
            </a:r>
            <a:r>
              <a:rPr lang="en-GB" sz="2400" dirty="0" smtClean="0"/>
              <a:t> </a:t>
            </a:r>
            <a:r>
              <a:rPr lang="en-GB" sz="2400" dirty="0" err="1" smtClean="0"/>
              <a:t>que</a:t>
            </a:r>
            <a:r>
              <a:rPr lang="en-GB" sz="2400" dirty="0" smtClean="0"/>
              <a:t> lo </a:t>
            </a:r>
            <a:r>
              <a:rPr lang="en-GB" sz="2400" dirty="0" err="1" smtClean="0"/>
              <a:t>vuelva</a:t>
            </a:r>
            <a:r>
              <a:rPr lang="en-GB" sz="2400" dirty="0" smtClean="0"/>
              <a:t> a ‘</a:t>
            </a:r>
            <a:r>
              <a:rPr lang="en-GB" sz="2400" dirty="0" err="1" smtClean="0"/>
              <a:t>traducir</a:t>
            </a:r>
            <a:r>
              <a:rPr lang="en-GB" sz="2400" dirty="0" smtClean="0"/>
              <a:t>’ al </a:t>
            </a:r>
            <a:r>
              <a:rPr lang="en-GB" sz="2400" dirty="0" err="1" smtClean="0"/>
              <a:t>español</a:t>
            </a:r>
            <a:r>
              <a:rPr lang="en-GB" sz="2400" dirty="0" smtClean="0"/>
              <a:t>.</a:t>
            </a:r>
            <a:endParaRPr lang="en-GB" sz="2400" dirty="0"/>
          </a:p>
        </p:txBody>
      </p:sp>
      <p:sp>
        <p:nvSpPr>
          <p:cNvPr id="4" name="Rectangle 5"/>
          <p:cNvSpPr>
            <a:spLocks noChangeArrowheads="1"/>
          </p:cNvSpPr>
          <p:nvPr/>
        </p:nvSpPr>
        <p:spPr bwMode="auto">
          <a:xfrm>
            <a:off x="338336" y="4012615"/>
            <a:ext cx="8496944" cy="2308324"/>
          </a:xfrm>
          <a:prstGeom prst="rect">
            <a:avLst/>
          </a:prstGeom>
          <a:noFill/>
          <a:ln>
            <a:solidFill>
              <a:schemeClr val="tx1">
                <a:lumMod val="85000"/>
                <a:lumOff val="15000"/>
              </a:schemeClr>
            </a:solidFill>
          </a:ln>
          <a:extLst/>
        </p:spPr>
        <p:txBody>
          <a:bodyPr wrap="square" anchor="ctr">
            <a:spAutoFit/>
          </a:bodyPr>
          <a:lstStyle/>
          <a:p>
            <a:r>
              <a:rPr lang="en-GB" sz="2400" dirty="0" smtClean="0">
                <a:solidFill>
                  <a:schemeClr val="tx1">
                    <a:lumMod val="95000"/>
                    <a:lumOff val="5000"/>
                  </a:schemeClr>
                </a:solidFill>
              </a:rPr>
              <a:t>……………………………………………………………………………………………………………………………………………………………………………………………………………………………………………………………………………………………………………………………………………………………………………………………………………………………………………………………………………………………………………………………………………………………………………………………………………………………………...........</a:t>
            </a:r>
            <a:endParaRPr lang="fr-FR" sz="2400" dirty="0">
              <a:solidFill>
                <a:schemeClr val="tx1">
                  <a:lumMod val="95000"/>
                  <a:lumOff val="5000"/>
                </a:schemeClr>
              </a:solidFill>
            </a:endParaRPr>
          </a:p>
        </p:txBody>
      </p:sp>
    </p:spTree>
    <p:extLst>
      <p:ext uri="{BB962C8B-B14F-4D97-AF65-F5344CB8AC3E}">
        <p14:creationId xmlns:p14="http://schemas.microsoft.com/office/powerpoint/2010/main" val="15494310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304815"/>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tx1">
                              <a:lumMod val="85000"/>
                              <a:lumOff val="15000"/>
                            </a:schemeClr>
                          </a:solidFill>
                        </a:rPr>
                        <a:t>Manipulation, Variety</a:t>
                      </a:r>
                      <a:r>
                        <a:rPr lang="en-GB" sz="2800" b="1" baseline="0" dirty="0" smtClean="0">
                          <a:solidFill>
                            <a:schemeClr val="tx1">
                              <a:lumMod val="85000"/>
                              <a:lumOff val="15000"/>
                            </a:schemeClr>
                          </a:solidFill>
                        </a:rPr>
                        <a:t> &amp; </a:t>
                      </a:r>
                      <a:r>
                        <a:rPr lang="en-GB" sz="2800" b="1" dirty="0" smtClean="0">
                          <a:solidFill>
                            <a:schemeClr val="tx1">
                              <a:lumMod val="85000"/>
                              <a:lumOff val="15000"/>
                            </a:schemeClr>
                          </a:solidFill>
                        </a:rPr>
                        <a:t>Accuracy</a:t>
                      </a:r>
                      <a:endParaRPr lang="en-GB" sz="1800" b="1" dirty="0">
                        <a:solidFill>
                          <a:schemeClr val="tx1">
                            <a:lumMod val="85000"/>
                            <a:lumOff val="15000"/>
                          </a:schemeClr>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extBox 9"/>
          <p:cNvSpPr txBox="1"/>
          <p:nvPr/>
        </p:nvSpPr>
        <p:spPr>
          <a:xfrm>
            <a:off x="323528" y="6237312"/>
            <a:ext cx="345638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a:t>
            </a:r>
            <a:r>
              <a:rPr lang="en-GB" sz="2400" b="1" dirty="0" smtClean="0">
                <a:solidFill>
                  <a:schemeClr val="tx1">
                    <a:lumMod val="85000"/>
                    <a:lumOff val="15000"/>
                  </a:schemeClr>
                </a:solidFill>
              </a:rPr>
              <a:t>18</a:t>
            </a:r>
            <a:endParaRPr lang="en-GB" sz="2400" b="1" dirty="0">
              <a:solidFill>
                <a:schemeClr val="tx1">
                  <a:lumMod val="85000"/>
                  <a:lumOff val="15000"/>
                </a:schemeClr>
              </a:solidFill>
            </a:endParaRPr>
          </a:p>
        </p:txBody>
      </p:sp>
      <p:pic>
        <p:nvPicPr>
          <p:cNvPr id="12" name="Picture 11"/>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14" name="Picture 1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
        <p:nvSpPr>
          <p:cNvPr id="17" name="Title 1"/>
          <p:cNvSpPr txBox="1">
            <a:spLocks/>
          </p:cNvSpPr>
          <p:nvPr/>
        </p:nvSpPr>
        <p:spPr>
          <a:xfrm>
            <a:off x="642938" y="2571750"/>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MODELING</a:t>
            </a:r>
            <a:endParaRPr lang="en-US" dirty="0"/>
          </a:p>
        </p:txBody>
      </p:sp>
      <p:pic>
        <p:nvPicPr>
          <p:cNvPr id="11" name="Picture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19958791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sz="5400" b="1" smtClean="0"/>
              <a:t>Value added* - to the past</a:t>
            </a:r>
            <a:endParaRPr lang="en-US" sz="5400" b="1" smtClean="0"/>
          </a:p>
        </p:txBody>
      </p:sp>
      <p:sp>
        <p:nvSpPr>
          <p:cNvPr id="6147" name="Content Placeholder 2"/>
          <p:cNvSpPr>
            <a:spLocks noGrp="1"/>
          </p:cNvSpPr>
          <p:nvPr>
            <p:ph idx="1"/>
          </p:nvPr>
        </p:nvSpPr>
        <p:spPr/>
        <p:txBody>
          <a:bodyPr/>
          <a:lstStyle/>
          <a:p>
            <a:r>
              <a:rPr lang="es-ES_tradnl" b="1" i="1" smtClean="0"/>
              <a:t>iba a + infinitive…  </a:t>
            </a:r>
            <a:r>
              <a:rPr lang="es-ES_tradnl" smtClean="0"/>
              <a:t>- I was going to ….</a:t>
            </a:r>
          </a:p>
          <a:p>
            <a:r>
              <a:rPr lang="es-ES_tradnl" b="1" i="1" smtClean="0"/>
              <a:t>pero decidí + infinitive </a:t>
            </a:r>
            <a:r>
              <a:rPr lang="es-ES_tradnl" smtClean="0"/>
              <a:t>– but I decided to …</a:t>
            </a:r>
            <a:endParaRPr lang="en-US" smtClean="0"/>
          </a:p>
          <a:p>
            <a:r>
              <a:rPr lang="es-ES" b="1" i="1" smtClean="0"/>
              <a:t>mi padre me dijo, “….” </a:t>
            </a:r>
            <a:r>
              <a:rPr lang="es-ES" smtClean="0"/>
              <a:t>– my Dad said…</a:t>
            </a:r>
          </a:p>
          <a:p>
            <a:r>
              <a:rPr lang="es-ES" b="1" i="1" smtClean="0"/>
              <a:t>¿por qué no + infinitive…? </a:t>
            </a:r>
            <a:r>
              <a:rPr lang="es-ES" smtClean="0"/>
              <a:t>– why not…..?</a:t>
            </a:r>
            <a:endParaRPr lang="en-US" smtClean="0"/>
          </a:p>
          <a:p>
            <a:r>
              <a:rPr lang="es-ES" b="1" i="1" smtClean="0"/>
              <a:t>dije, “…” </a:t>
            </a:r>
            <a:r>
              <a:rPr lang="es-ES" smtClean="0"/>
              <a:t>– I said….</a:t>
            </a:r>
            <a:endParaRPr lang="en-US" smtClean="0"/>
          </a:p>
          <a:p>
            <a:r>
              <a:rPr lang="en-US" b="1" i="1" smtClean="0"/>
              <a:t>(aunque) me hubiera gustado + infinitivo </a:t>
            </a:r>
            <a:r>
              <a:rPr lang="en-US" smtClean="0"/>
              <a:t>– although I would have liked to…</a:t>
            </a:r>
          </a:p>
          <a:p>
            <a:endParaRPr lang="en-US" smtClean="0"/>
          </a:p>
        </p:txBody>
      </p:sp>
    </p:spTree>
    <p:extLst>
      <p:ext uri="{BB962C8B-B14F-4D97-AF65-F5344CB8AC3E}">
        <p14:creationId xmlns:p14="http://schemas.microsoft.com/office/powerpoint/2010/main" val="28016275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642938" y="357188"/>
            <a:ext cx="7929562" cy="646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600" b="1"/>
              <a:t>Basic sentence</a:t>
            </a:r>
            <a:r>
              <a:rPr lang="en-US" sz="3600"/>
              <a:t>: </a:t>
            </a:r>
            <a:br>
              <a:rPr lang="en-US" sz="3600"/>
            </a:br>
            <a:r>
              <a:rPr lang="en-US" sz="3600"/>
              <a:t/>
            </a:r>
            <a:br>
              <a:rPr lang="en-US" sz="3600"/>
            </a:br>
            <a:r>
              <a:rPr lang="en-US" sz="3600"/>
              <a:t>Fui a España.</a:t>
            </a:r>
          </a:p>
          <a:p>
            <a:r>
              <a:rPr lang="es-ES" sz="3600"/>
              <a:t> </a:t>
            </a:r>
            <a:endParaRPr lang="en-US" sz="3600"/>
          </a:p>
          <a:p>
            <a:r>
              <a:rPr lang="es-ES_tradnl" sz="3600" b="1"/>
              <a:t>Enhanced by the ‘super’ structures</a:t>
            </a:r>
            <a:r>
              <a:rPr lang="es-ES_tradnl" sz="3600"/>
              <a:t>:  </a:t>
            </a:r>
            <a:br>
              <a:rPr lang="es-ES_tradnl" sz="3600"/>
            </a:br>
            <a:r>
              <a:rPr lang="es-ES_tradnl" sz="3600"/>
              <a:t/>
            </a:r>
            <a:br>
              <a:rPr lang="es-ES_tradnl" sz="3600"/>
            </a:br>
            <a:r>
              <a:rPr lang="es-ES" sz="3600" b="1" i="1"/>
              <a:t>Iba a</a:t>
            </a:r>
            <a:r>
              <a:rPr lang="es-ES" sz="3600"/>
              <a:t> ir a Francia, pero mi padre </a:t>
            </a:r>
            <a:r>
              <a:rPr lang="es-ES" sz="3600" b="1"/>
              <a:t>dijo</a:t>
            </a:r>
            <a:r>
              <a:rPr lang="es-ES" sz="3600"/>
              <a:t>, “Hablas español entonces ¿</a:t>
            </a:r>
            <a:r>
              <a:rPr lang="es-ES" sz="3600" b="1" i="1"/>
              <a:t>por qué no</a:t>
            </a:r>
            <a:r>
              <a:rPr lang="es-ES" sz="3600"/>
              <a:t> ir a España?”. Entonces </a:t>
            </a:r>
            <a:r>
              <a:rPr lang="es-ES" sz="3600" b="1" i="1"/>
              <a:t>decidimos</a:t>
            </a:r>
            <a:r>
              <a:rPr lang="es-ES" sz="3600"/>
              <a:t> ir a España </a:t>
            </a:r>
            <a:r>
              <a:rPr lang="es-ES" sz="3600" b="1" i="1"/>
              <a:t>aunque me hubiera gustado</a:t>
            </a:r>
            <a:r>
              <a:rPr lang="es-ES" sz="3600"/>
              <a:t> ir a Francia.</a:t>
            </a:r>
            <a:endParaRPr lang="en-US" sz="3600"/>
          </a:p>
          <a:p>
            <a:endParaRPr lang="en-US"/>
          </a:p>
        </p:txBody>
      </p:sp>
    </p:spTree>
    <p:extLst>
      <p:ext uri="{BB962C8B-B14F-4D97-AF65-F5344CB8AC3E}">
        <p14:creationId xmlns:p14="http://schemas.microsoft.com/office/powerpoint/2010/main" val="26905340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285750" y="428625"/>
            <a:ext cx="8572500"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a:t>Question:  </a:t>
            </a:r>
            <a:r>
              <a:rPr lang="es-ES_tradnl" sz="2800"/>
              <a:t>¿Te gusta jugar al fútbol?</a:t>
            </a:r>
            <a:br>
              <a:rPr lang="es-ES_tradnl" sz="2800"/>
            </a:br>
            <a:endParaRPr lang="en-US" sz="2800"/>
          </a:p>
          <a:p>
            <a:pPr algn="ctr"/>
            <a:r>
              <a:rPr lang="es-ES" sz="2800" b="1" i="1"/>
              <a:t>Si hace sol, me encanta</a:t>
            </a:r>
            <a:r>
              <a:rPr lang="es-ES" sz="2800"/>
              <a:t> jugar al fútbol sobre todo con mis amigos en el parque, pero </a:t>
            </a:r>
            <a:r>
              <a:rPr lang="es-ES" sz="2800" b="1" i="1"/>
              <a:t>si llueve, prefiero</a:t>
            </a:r>
            <a:r>
              <a:rPr lang="es-ES" sz="2800"/>
              <a:t> ver el fútbol en la televisión. Por ejemplo, el fin de semana pasado </a:t>
            </a:r>
            <a:r>
              <a:rPr lang="es-ES" sz="2800" b="1" i="1"/>
              <a:t>iba a</a:t>
            </a:r>
            <a:r>
              <a:rPr lang="es-ES" sz="2800"/>
              <a:t> jugar al fútbol, pero Kevin </a:t>
            </a:r>
            <a:r>
              <a:rPr lang="es-ES" sz="2800" b="1" i="1"/>
              <a:t>dijo</a:t>
            </a:r>
            <a:r>
              <a:rPr lang="es-ES" sz="2800"/>
              <a:t>, “Está lloviendo” entonces </a:t>
            </a:r>
            <a:r>
              <a:rPr lang="es-ES" sz="2800" b="1" i="1"/>
              <a:t>decidimos</a:t>
            </a:r>
            <a:r>
              <a:rPr lang="es-ES" sz="2800"/>
              <a:t> ir a mi casa a ver el fútbol en la televisión, aunque </a:t>
            </a:r>
            <a:r>
              <a:rPr lang="es-ES" sz="2800" b="1" i="1"/>
              <a:t>me hubiera gustado</a:t>
            </a:r>
            <a:r>
              <a:rPr lang="es-ES" sz="2800"/>
              <a:t> ir a ver un partido de verdad.</a:t>
            </a:r>
            <a:br>
              <a:rPr lang="es-ES" sz="2800"/>
            </a:br>
            <a:r>
              <a:rPr lang="es-ES" sz="2800"/>
              <a:t/>
            </a:r>
            <a:br>
              <a:rPr lang="es-ES" sz="2800"/>
            </a:br>
            <a:r>
              <a:rPr lang="en-US" sz="2200" b="1">
                <a:latin typeface="Lucida Bright" pitchFamily="18" charset="0"/>
                <a:cs typeface="Latha" pitchFamily="2"/>
              </a:rPr>
              <a:t>(This answers contains: present, opinions, longer/extended sentences, imperfect, preterit, present continuous, preterit(plural form), pluperfect subjunctive).</a:t>
            </a:r>
            <a:br>
              <a:rPr lang="en-US" sz="2200" b="1">
                <a:latin typeface="Lucida Bright" pitchFamily="18" charset="0"/>
                <a:cs typeface="Latha" pitchFamily="2"/>
              </a:rPr>
            </a:br>
            <a:r>
              <a:rPr lang="en-US" sz="2200" b="1">
                <a:latin typeface="Lucida Bright" pitchFamily="18" charset="0"/>
                <a:cs typeface="Latha" pitchFamily="2"/>
              </a:rPr>
              <a:t/>
            </a:r>
            <a:br>
              <a:rPr lang="en-US" sz="2200" b="1">
                <a:latin typeface="Lucida Bright" pitchFamily="18" charset="0"/>
                <a:cs typeface="Latha" pitchFamily="2"/>
              </a:rPr>
            </a:br>
            <a:r>
              <a:rPr lang="en-US" sz="2200" b="1">
                <a:latin typeface="Lucida Bright" pitchFamily="18" charset="0"/>
                <a:cs typeface="Latha" pitchFamily="2"/>
              </a:rPr>
              <a:t>Now try your own example!</a:t>
            </a:r>
          </a:p>
          <a:p>
            <a:r>
              <a:rPr lang="en-US"/>
              <a:t> </a:t>
            </a:r>
          </a:p>
          <a:p>
            <a:endParaRPr lang="en-US"/>
          </a:p>
        </p:txBody>
      </p:sp>
    </p:spTree>
    <p:extLst>
      <p:ext uri="{BB962C8B-B14F-4D97-AF65-F5344CB8AC3E}">
        <p14:creationId xmlns:p14="http://schemas.microsoft.com/office/powerpoint/2010/main" val="41245314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127" t="11719" r="3320" b="6250"/>
          <a:stretch>
            <a:fillRect/>
          </a:stretch>
        </p:blipFill>
        <p:spPr bwMode="auto">
          <a:xfrm>
            <a:off x="71438" y="428625"/>
            <a:ext cx="8929687" cy="6000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3857625" y="2143125"/>
            <a:ext cx="4603750" cy="350043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1400" dirty="0">
                <a:solidFill>
                  <a:schemeClr val="tx1"/>
                </a:solidFill>
              </a:rPr>
              <a:t/>
            </a:r>
            <a:br>
              <a:rPr lang="en-GB" sz="1400" dirty="0">
                <a:solidFill>
                  <a:schemeClr val="tx1"/>
                </a:solidFill>
              </a:rPr>
            </a:br>
            <a:r>
              <a:rPr lang="en-GB" sz="1400" dirty="0" err="1">
                <a:solidFill>
                  <a:schemeClr val="tx1"/>
                </a:solidFill>
              </a:rPr>
              <a:t>especializdo</a:t>
            </a:r>
            <a:r>
              <a:rPr lang="en-GB" sz="1400" dirty="0">
                <a:solidFill>
                  <a:schemeClr val="tx1"/>
                </a:solidFill>
              </a:rPr>
              <a:t/>
            </a:r>
            <a:br>
              <a:rPr lang="en-GB" sz="1400" dirty="0">
                <a:solidFill>
                  <a:schemeClr val="tx1"/>
                </a:solidFill>
              </a:rPr>
            </a:br>
            <a:r>
              <a:rPr lang="en-GB" sz="1400" dirty="0">
                <a:solidFill>
                  <a:schemeClr val="tx1"/>
                </a:solidFill>
              </a:rPr>
              <a:t>me </a:t>
            </a:r>
            <a:r>
              <a:rPr lang="en-GB" sz="1400" dirty="0" err="1">
                <a:solidFill>
                  <a:schemeClr val="tx1"/>
                </a:solidFill>
              </a:rPr>
              <a:t>ayuda</a:t>
            </a:r>
            <a:r>
              <a:rPr lang="en-GB" sz="1400" dirty="0">
                <a:solidFill>
                  <a:schemeClr val="tx1"/>
                </a:solidFill>
              </a:rPr>
              <a:t/>
            </a:r>
            <a:br>
              <a:rPr lang="en-GB" sz="1400" dirty="0">
                <a:solidFill>
                  <a:schemeClr val="tx1"/>
                </a:solidFill>
              </a:rPr>
            </a:br>
            <a:r>
              <a:rPr lang="en-GB" sz="1400" dirty="0" err="1">
                <a:solidFill>
                  <a:schemeClr val="tx1"/>
                </a:solidFill>
              </a:rPr>
              <a:t>suelo</a:t>
            </a:r>
            <a:r>
              <a:rPr lang="en-GB" sz="1400" dirty="0">
                <a:solidFill>
                  <a:schemeClr val="tx1"/>
                </a:solidFill>
              </a:rPr>
              <a:t/>
            </a:r>
            <a:br>
              <a:rPr lang="en-GB" sz="1400" dirty="0">
                <a:solidFill>
                  <a:schemeClr val="tx1"/>
                </a:solidFill>
              </a:rPr>
            </a:br>
            <a:r>
              <a:rPr lang="en-GB" sz="1400" dirty="0" err="1">
                <a:solidFill>
                  <a:schemeClr val="tx1"/>
                </a:solidFill>
              </a:rPr>
              <a:t>demasiados</a:t>
            </a:r>
            <a:r>
              <a:rPr lang="en-GB" sz="1400" dirty="0">
                <a:solidFill>
                  <a:schemeClr val="tx1"/>
                </a:solidFill>
              </a:rPr>
              <a:t> </a:t>
            </a:r>
            <a:r>
              <a:rPr lang="en-GB" sz="1400" dirty="0" err="1">
                <a:solidFill>
                  <a:schemeClr val="tx1"/>
                </a:solidFill>
              </a:rPr>
              <a:t>deberes</a:t>
            </a:r>
            <a:r>
              <a:rPr lang="en-GB" sz="1400" dirty="0">
                <a:solidFill>
                  <a:schemeClr val="tx1"/>
                </a:solidFill>
              </a:rPr>
              <a:t/>
            </a:r>
            <a:br>
              <a:rPr lang="en-GB" sz="1400" dirty="0">
                <a:solidFill>
                  <a:schemeClr val="tx1"/>
                </a:solidFill>
              </a:rPr>
            </a:br>
            <a:r>
              <a:rPr lang="en-GB" sz="1400" dirty="0">
                <a:solidFill>
                  <a:schemeClr val="tx1"/>
                </a:solidFill>
              </a:rPr>
              <a:t>no se </a:t>
            </a:r>
            <a:r>
              <a:rPr lang="en-GB" sz="1400" dirty="0" err="1">
                <a:solidFill>
                  <a:schemeClr val="tx1"/>
                </a:solidFill>
              </a:rPr>
              <a:t>permite</a:t>
            </a:r>
            <a:r>
              <a:rPr lang="en-GB" sz="1400" dirty="0">
                <a:solidFill>
                  <a:schemeClr val="tx1"/>
                </a:solidFill>
              </a:rPr>
              <a:t/>
            </a:r>
            <a:br>
              <a:rPr lang="en-GB" sz="1400" dirty="0">
                <a:solidFill>
                  <a:schemeClr val="tx1"/>
                </a:solidFill>
              </a:rPr>
            </a:br>
            <a:r>
              <a:rPr lang="en-GB" sz="1400" dirty="0">
                <a:solidFill>
                  <a:schemeClr val="tx1"/>
                </a:solidFill>
              </a:rPr>
              <a:t>hay </a:t>
            </a:r>
            <a:r>
              <a:rPr lang="en-GB" sz="1400" dirty="0" err="1">
                <a:solidFill>
                  <a:schemeClr val="tx1"/>
                </a:solidFill>
              </a:rPr>
              <a:t>que</a:t>
            </a:r>
            <a:r>
              <a:rPr lang="en-GB" sz="1400" dirty="0">
                <a:solidFill>
                  <a:schemeClr val="tx1"/>
                </a:solidFill>
              </a:rPr>
              <a:t/>
            </a:r>
            <a:br>
              <a:rPr lang="en-GB" sz="1400" dirty="0">
                <a:solidFill>
                  <a:schemeClr val="tx1"/>
                </a:solidFill>
              </a:rPr>
            </a:br>
            <a:r>
              <a:rPr lang="en-GB" sz="1400" dirty="0" err="1">
                <a:solidFill>
                  <a:schemeClr val="tx1"/>
                </a:solidFill>
              </a:rPr>
              <a:t>más</a:t>
            </a:r>
            <a:r>
              <a:rPr lang="en-GB" sz="1400" dirty="0">
                <a:solidFill>
                  <a:schemeClr val="tx1"/>
                </a:solidFill>
              </a:rPr>
              <a:t> informal</a:t>
            </a:r>
            <a:br>
              <a:rPr lang="en-GB" sz="1400" dirty="0">
                <a:solidFill>
                  <a:schemeClr val="tx1"/>
                </a:solidFill>
              </a:rPr>
            </a:br>
            <a:r>
              <a:rPr lang="en-GB" sz="1400" dirty="0" err="1">
                <a:solidFill>
                  <a:schemeClr val="tx1"/>
                </a:solidFill>
              </a:rPr>
              <a:t>prácticas</a:t>
            </a:r>
            <a:r>
              <a:rPr lang="en-GB" sz="1400" dirty="0">
                <a:solidFill>
                  <a:schemeClr val="tx1"/>
                </a:solidFill>
              </a:rPr>
              <a:t> </a:t>
            </a:r>
            <a:r>
              <a:rPr lang="en-GB" sz="1400" dirty="0" err="1">
                <a:solidFill>
                  <a:schemeClr val="tx1"/>
                </a:solidFill>
              </a:rPr>
              <a:t>laborales</a:t>
            </a:r>
            <a:r>
              <a:rPr lang="en-GB" sz="1400" dirty="0">
                <a:solidFill>
                  <a:schemeClr val="tx1"/>
                </a:solidFill>
              </a:rPr>
              <a:t/>
            </a:r>
            <a:br>
              <a:rPr lang="en-GB" sz="1400" dirty="0">
                <a:solidFill>
                  <a:schemeClr val="tx1"/>
                </a:solidFill>
              </a:rPr>
            </a:br>
            <a:r>
              <a:rPr lang="en-GB" sz="1400" dirty="0" err="1">
                <a:solidFill>
                  <a:schemeClr val="tx1"/>
                </a:solidFill>
              </a:rPr>
              <a:t>escuela</a:t>
            </a:r>
            <a:r>
              <a:rPr lang="en-GB" sz="1400" dirty="0">
                <a:solidFill>
                  <a:schemeClr val="tx1"/>
                </a:solidFill>
              </a:rPr>
              <a:t> </a:t>
            </a:r>
            <a:br>
              <a:rPr lang="en-GB" sz="1400" dirty="0">
                <a:solidFill>
                  <a:schemeClr val="tx1"/>
                </a:solidFill>
              </a:rPr>
            </a:br>
            <a:r>
              <a:rPr lang="en-GB" sz="1400" dirty="0" err="1">
                <a:solidFill>
                  <a:schemeClr val="tx1"/>
                </a:solidFill>
              </a:rPr>
              <a:t>horas</a:t>
            </a:r>
            <a:r>
              <a:rPr lang="en-GB" sz="1400" dirty="0">
                <a:solidFill>
                  <a:schemeClr val="tx1"/>
                </a:solidFill>
              </a:rPr>
              <a:t> de </a:t>
            </a:r>
            <a:r>
              <a:rPr lang="en-GB" sz="1400" dirty="0" err="1">
                <a:solidFill>
                  <a:schemeClr val="tx1"/>
                </a:solidFill>
              </a:rPr>
              <a:t>trabajo</a:t>
            </a:r>
            <a:r>
              <a:rPr lang="en-GB" sz="1400" dirty="0">
                <a:solidFill>
                  <a:schemeClr val="tx1"/>
                </a:solidFill>
              </a:rPr>
              <a:t/>
            </a:r>
            <a:br>
              <a:rPr lang="en-GB" sz="1400" dirty="0">
                <a:solidFill>
                  <a:schemeClr val="tx1"/>
                </a:solidFill>
              </a:rPr>
            </a:br>
            <a:r>
              <a:rPr lang="en-GB" sz="1400" dirty="0">
                <a:solidFill>
                  <a:schemeClr val="tx1"/>
                </a:solidFill>
              </a:rPr>
              <a:t>primer </a:t>
            </a:r>
            <a:r>
              <a:rPr lang="en-GB" sz="1400" dirty="0" err="1">
                <a:solidFill>
                  <a:schemeClr val="tx1"/>
                </a:solidFill>
              </a:rPr>
              <a:t>día</a:t>
            </a:r>
            <a:r>
              <a:rPr lang="en-GB" sz="1400" dirty="0">
                <a:solidFill>
                  <a:schemeClr val="tx1"/>
                </a:solidFill>
              </a:rPr>
              <a:t/>
            </a:r>
            <a:br>
              <a:rPr lang="en-GB" sz="1400" dirty="0">
                <a:solidFill>
                  <a:schemeClr val="tx1"/>
                </a:solidFill>
              </a:rPr>
            </a:br>
            <a:r>
              <a:rPr lang="en-GB" sz="1400" dirty="0" err="1">
                <a:solidFill>
                  <a:schemeClr val="tx1"/>
                </a:solidFill>
              </a:rPr>
              <a:t>más</a:t>
            </a:r>
            <a:r>
              <a:rPr lang="en-GB" sz="1400" dirty="0">
                <a:solidFill>
                  <a:schemeClr val="tx1"/>
                </a:solidFill>
              </a:rPr>
              <a:t> me </a:t>
            </a:r>
            <a:r>
              <a:rPr lang="en-GB" sz="1400" dirty="0" err="1">
                <a:solidFill>
                  <a:schemeClr val="tx1"/>
                </a:solidFill>
              </a:rPr>
              <a:t>gustó</a:t>
            </a:r>
            <a:r>
              <a:rPr lang="en-GB" sz="1400" dirty="0">
                <a:solidFill>
                  <a:schemeClr val="tx1"/>
                </a:solidFill>
              </a:rPr>
              <a:t/>
            </a:r>
            <a:br>
              <a:rPr lang="en-GB" sz="1400" dirty="0">
                <a:solidFill>
                  <a:schemeClr val="tx1"/>
                </a:solidFill>
              </a:rPr>
            </a:br>
            <a:r>
              <a:rPr lang="en-GB" sz="1400" dirty="0" err="1">
                <a:solidFill>
                  <a:schemeClr val="tx1"/>
                </a:solidFill>
              </a:rPr>
              <a:t>buena</a:t>
            </a:r>
            <a:r>
              <a:rPr lang="en-GB" sz="1400" dirty="0">
                <a:solidFill>
                  <a:schemeClr val="tx1"/>
                </a:solidFill>
              </a:rPr>
              <a:t> </a:t>
            </a:r>
            <a:r>
              <a:rPr lang="en-GB" sz="1400" dirty="0" err="1">
                <a:solidFill>
                  <a:schemeClr val="tx1"/>
                </a:solidFill>
              </a:rPr>
              <a:t>experiencia</a:t>
            </a:r>
            <a:r>
              <a:rPr lang="en-GB" sz="1400" dirty="0">
                <a:solidFill>
                  <a:schemeClr val="tx1"/>
                </a:solidFill>
              </a:rPr>
              <a:t/>
            </a:r>
            <a:br>
              <a:rPr lang="en-GB" sz="1400" dirty="0">
                <a:solidFill>
                  <a:schemeClr val="tx1"/>
                </a:solidFill>
              </a:rPr>
            </a:br>
            <a:r>
              <a:rPr lang="en-GB" sz="1400" dirty="0" err="1">
                <a:solidFill>
                  <a:schemeClr val="tx1"/>
                </a:solidFill>
              </a:rPr>
              <a:t>bachillerato</a:t>
            </a:r>
            <a:r>
              <a:rPr lang="en-GB" sz="1400" dirty="0">
                <a:solidFill>
                  <a:schemeClr val="tx1"/>
                </a:solidFill>
              </a:rPr>
              <a:t/>
            </a:r>
            <a:br>
              <a:rPr lang="en-GB" sz="1400" dirty="0">
                <a:solidFill>
                  <a:schemeClr val="tx1"/>
                </a:solidFill>
              </a:rPr>
            </a:br>
            <a:r>
              <a:rPr lang="en-GB" sz="1400" dirty="0" err="1">
                <a:solidFill>
                  <a:schemeClr val="tx1"/>
                </a:solidFill>
              </a:rPr>
              <a:t>tengo</a:t>
            </a:r>
            <a:r>
              <a:rPr lang="en-GB" sz="1400" dirty="0">
                <a:solidFill>
                  <a:schemeClr val="tx1"/>
                </a:solidFill>
              </a:rPr>
              <a:t> </a:t>
            </a:r>
            <a:r>
              <a:rPr lang="en-GB" sz="1400" dirty="0" err="1">
                <a:solidFill>
                  <a:schemeClr val="tx1"/>
                </a:solidFill>
              </a:rPr>
              <a:t>ganas</a:t>
            </a:r>
            <a:r>
              <a:rPr lang="en-GB" sz="1400" dirty="0">
                <a:solidFill>
                  <a:schemeClr val="tx1"/>
                </a:solidFill>
              </a:rPr>
              <a:t/>
            </a:r>
            <a:br>
              <a:rPr lang="en-GB" sz="1400" dirty="0">
                <a:solidFill>
                  <a:schemeClr val="tx1"/>
                </a:solidFill>
              </a:rPr>
            </a:br>
            <a:r>
              <a:rPr lang="en-GB" sz="1400" dirty="0">
                <a:solidFill>
                  <a:schemeClr val="tx1"/>
                </a:solidFill>
              </a:rPr>
              <a:t>en el </a:t>
            </a:r>
            <a:r>
              <a:rPr lang="en-GB" sz="1400" dirty="0" err="1">
                <a:solidFill>
                  <a:schemeClr val="tx1"/>
                </a:solidFill>
              </a:rPr>
              <a:t>extranjero</a:t>
            </a:r>
            <a:r>
              <a:rPr lang="en-GB" sz="1400" dirty="0">
                <a:solidFill>
                  <a:schemeClr val="tx1"/>
                </a:solidFill>
              </a:rPr>
              <a:t/>
            </a:r>
            <a:br>
              <a:rPr lang="en-GB" sz="1400" dirty="0">
                <a:solidFill>
                  <a:schemeClr val="tx1"/>
                </a:solidFill>
              </a:rPr>
            </a:br>
            <a:endParaRPr lang="en-US" sz="1400" dirty="0">
              <a:solidFill>
                <a:schemeClr val="tx1"/>
              </a:solidFill>
            </a:endParaRPr>
          </a:p>
        </p:txBody>
      </p:sp>
      <p:sp>
        <p:nvSpPr>
          <p:cNvPr id="143364" name="TextBox 5"/>
          <p:cNvSpPr txBox="1">
            <a:spLocks noChangeArrowheads="1"/>
          </p:cNvSpPr>
          <p:nvPr/>
        </p:nvSpPr>
        <p:spPr bwMode="auto">
          <a:xfrm>
            <a:off x="500063" y="2714625"/>
            <a:ext cx="30718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latin typeface="Calibri" pitchFamily="34" charset="0"/>
              </a:rPr>
              <a:t>1.  Students can prepare a 30 word notes sheet from a ‘model answer’ given by the teacher/text book.</a:t>
            </a:r>
            <a:br>
              <a:rPr lang="en-GB" dirty="0">
                <a:latin typeface="Calibri" pitchFamily="34" charset="0"/>
              </a:rPr>
            </a:br>
            <a:r>
              <a:rPr lang="en-GB" dirty="0">
                <a:latin typeface="Calibri" pitchFamily="34" charset="0"/>
              </a:rPr>
              <a:t/>
            </a:r>
            <a:br>
              <a:rPr lang="en-GB" dirty="0">
                <a:latin typeface="Calibri" pitchFamily="34" charset="0"/>
              </a:rPr>
            </a:br>
            <a:r>
              <a:rPr lang="en-GB" dirty="0">
                <a:latin typeface="Calibri" pitchFamily="34" charset="0"/>
              </a:rPr>
              <a:t>2.  Students can write a piece from a 30 words notes sheet given by the teacher.</a:t>
            </a:r>
            <a:endParaRPr lang="en-US" dirty="0">
              <a:latin typeface="Calibri" pitchFamily="34" charset="0"/>
            </a:endParaRPr>
          </a:p>
        </p:txBody>
      </p:sp>
    </p:spTree>
    <p:extLst>
      <p:ext uri="{BB962C8B-B14F-4D97-AF65-F5344CB8AC3E}">
        <p14:creationId xmlns:p14="http://schemas.microsoft.com/office/powerpoint/2010/main" val="18460489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785938" cy="1071563"/>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solidFill>
                  <a:srgbClr val="FFFFE7"/>
                </a:solidFill>
              </a:rPr>
              <a:t>Feedback</a:t>
            </a:r>
            <a:endParaRPr lang="en-US" sz="2800" b="1" dirty="0">
              <a:solidFill>
                <a:srgbClr val="FFFFE7"/>
              </a:solidFill>
            </a:endParaRPr>
          </a:p>
        </p:txBody>
      </p:sp>
      <p:sp>
        <p:nvSpPr>
          <p:cNvPr id="40963" name="Title 2"/>
          <p:cNvSpPr>
            <a:spLocks noGrp="1"/>
          </p:cNvSpPr>
          <p:nvPr>
            <p:ph type="title"/>
          </p:nvPr>
        </p:nvSpPr>
        <p:spPr>
          <a:xfrm>
            <a:off x="771525" y="274638"/>
            <a:ext cx="8229600" cy="1143000"/>
          </a:xfrm>
        </p:spPr>
        <p:txBody>
          <a:bodyPr/>
          <a:lstStyle/>
          <a:p>
            <a:pPr eaLnBrk="1" hangingPunct="1"/>
            <a:r>
              <a:rPr lang="en-GB" smtClean="0"/>
              <a:t>Targets for improvement</a:t>
            </a:r>
            <a:endParaRPr lang="en-US" smtClean="0"/>
          </a:p>
        </p:txBody>
      </p:sp>
      <p:sp>
        <p:nvSpPr>
          <p:cNvPr id="5" name="Rectangle 4"/>
          <p:cNvSpPr/>
          <p:nvPr/>
        </p:nvSpPr>
        <p:spPr>
          <a:xfrm>
            <a:off x="1071563" y="4500563"/>
            <a:ext cx="2214562" cy="1357312"/>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dirty="0"/>
              <a:t>Reminder</a:t>
            </a:r>
            <a:endParaRPr lang="en-US" sz="3600" dirty="0"/>
          </a:p>
        </p:txBody>
      </p:sp>
      <p:sp>
        <p:nvSpPr>
          <p:cNvPr id="6" name="Rectangle 5"/>
          <p:cNvSpPr/>
          <p:nvPr/>
        </p:nvSpPr>
        <p:spPr>
          <a:xfrm>
            <a:off x="3286125" y="3071813"/>
            <a:ext cx="2286000" cy="1428750"/>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dirty="0"/>
              <a:t>Scaffold</a:t>
            </a:r>
            <a:endParaRPr lang="en-US" sz="3600" dirty="0"/>
          </a:p>
        </p:txBody>
      </p:sp>
      <p:sp>
        <p:nvSpPr>
          <p:cNvPr id="7" name="Rectangle 6"/>
          <p:cNvSpPr/>
          <p:nvPr/>
        </p:nvSpPr>
        <p:spPr>
          <a:xfrm>
            <a:off x="5572125" y="1714500"/>
            <a:ext cx="2428875" cy="1357313"/>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dirty="0"/>
              <a:t>Example</a:t>
            </a:r>
            <a:endParaRPr lang="en-US" sz="3600" dirty="0"/>
          </a:p>
        </p:txBody>
      </p:sp>
      <p:sp>
        <p:nvSpPr>
          <p:cNvPr id="40967" name="TextBox 7"/>
          <p:cNvSpPr txBox="1">
            <a:spLocks noChangeArrowheads="1"/>
          </p:cNvSpPr>
          <p:nvPr/>
        </p:nvSpPr>
        <p:spPr bwMode="auto">
          <a:xfrm>
            <a:off x="1071563" y="6072188"/>
            <a:ext cx="7215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Implicit ----------------------------------------------------------------</a:t>
            </a:r>
            <a:r>
              <a:rPr lang="en-GB">
                <a:sym typeface="Wingdings" pitchFamily="2" charset="2"/>
              </a:rPr>
              <a:t> Explicit</a:t>
            </a:r>
            <a:endParaRPr lang="en-US"/>
          </a:p>
        </p:txBody>
      </p:sp>
    </p:spTree>
    <p:extLst>
      <p:ext uri="{BB962C8B-B14F-4D97-AF65-F5344CB8AC3E}">
        <p14:creationId xmlns:p14="http://schemas.microsoft.com/office/powerpoint/2010/main" val="8634976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45495950"/>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tx1">
                              <a:lumMod val="85000"/>
                              <a:lumOff val="15000"/>
                            </a:schemeClr>
                          </a:solidFill>
                        </a:rPr>
                        <a:t>Manipulation, Variety</a:t>
                      </a:r>
                      <a:r>
                        <a:rPr lang="en-GB" sz="2800" b="1" baseline="0" dirty="0" smtClean="0">
                          <a:solidFill>
                            <a:schemeClr val="tx1">
                              <a:lumMod val="85000"/>
                              <a:lumOff val="15000"/>
                            </a:schemeClr>
                          </a:solidFill>
                        </a:rPr>
                        <a:t> &amp; </a:t>
                      </a:r>
                      <a:r>
                        <a:rPr lang="en-GB" sz="2800" b="1" dirty="0" smtClean="0">
                          <a:solidFill>
                            <a:schemeClr val="tx1">
                              <a:lumMod val="85000"/>
                              <a:lumOff val="15000"/>
                            </a:schemeClr>
                          </a:solidFill>
                        </a:rPr>
                        <a:t>Accuracy</a:t>
                      </a:r>
                      <a:endParaRPr lang="en-GB" sz="1800" b="1" dirty="0">
                        <a:solidFill>
                          <a:schemeClr val="tx1">
                            <a:lumMod val="85000"/>
                            <a:lumOff val="15000"/>
                          </a:schemeClr>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extBox 9"/>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a:t>
            </a:r>
            <a:r>
              <a:rPr lang="en-GB" sz="2400" b="1" dirty="0" smtClean="0">
                <a:solidFill>
                  <a:schemeClr val="tx1">
                    <a:lumMod val="85000"/>
                    <a:lumOff val="15000"/>
                  </a:schemeClr>
                </a:solidFill>
              </a:rPr>
              <a:t>19</a:t>
            </a:r>
            <a:endParaRPr lang="en-GB" sz="2400" b="1" dirty="0">
              <a:solidFill>
                <a:schemeClr val="tx1">
                  <a:lumMod val="85000"/>
                  <a:lumOff val="15000"/>
                </a:schemeClr>
              </a:solidFill>
            </a:endParaRPr>
          </a:p>
        </p:txBody>
      </p:sp>
      <p:sp>
        <p:nvSpPr>
          <p:cNvPr id="17" name="Title 1"/>
          <p:cNvSpPr txBox="1">
            <a:spLocks/>
          </p:cNvSpPr>
          <p:nvPr/>
        </p:nvSpPr>
        <p:spPr>
          <a:xfrm>
            <a:off x="642938" y="2571750"/>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NARRATION</a:t>
            </a:r>
            <a:endParaRPr lang="en-US" dirty="0"/>
          </a:p>
        </p:txBody>
      </p:sp>
      <p:pic>
        <p:nvPicPr>
          <p:cNvPr id="11" name="Picture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24249237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67454394"/>
              </p:ext>
            </p:extLst>
          </p:nvPr>
        </p:nvGraphicFramePr>
        <p:xfrm>
          <a:off x="395536" y="116632"/>
          <a:ext cx="8229600" cy="6565020"/>
        </p:xfrm>
        <a:graphic>
          <a:graphicData uri="http://schemas.openxmlformats.org/drawingml/2006/table">
            <a:tbl>
              <a:tblPr firstRow="1" firstCol="1" bandRow="1">
                <a:tableStyleId>{5940675A-B579-460E-94D1-54222C63F5DA}</a:tableStyleId>
              </a:tblPr>
              <a:tblGrid>
                <a:gridCol w="2057110"/>
                <a:gridCol w="2057110"/>
                <a:gridCol w="2057690"/>
                <a:gridCol w="2057690"/>
              </a:tblGrid>
              <a:tr h="1689788">
                <a:tc>
                  <a:txBody>
                    <a:bodyPr/>
                    <a:lstStyle/>
                    <a:p>
                      <a:pPr>
                        <a:spcAft>
                          <a:spcPts val="0"/>
                        </a:spcAft>
                      </a:pPr>
                      <a:r>
                        <a:rPr lang="en-GB" sz="1200" dirty="0">
                          <a:effectLst/>
                        </a:rPr>
                        <a:t> </a:t>
                      </a:r>
                      <a:endParaRPr lang="en-GB" sz="1200" dirty="0">
                        <a:effectLst/>
                        <a:latin typeface="Calibri" pitchFamily="34" charset="0"/>
                        <a:ea typeface="Calibri"/>
                        <a:cs typeface="Calibri" pitchFamily="34" charset="0"/>
                      </a:endParaRPr>
                    </a:p>
                  </a:txBody>
                  <a:tcPr marL="62706" marR="62706" marT="0" marB="0"/>
                </a:tc>
                <a:tc>
                  <a:txBody>
                    <a:bodyPr/>
                    <a:lstStyle/>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c>
                  <a:txBody>
                    <a:bodyPr/>
                    <a:lstStyle/>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c>
                  <a:txBody>
                    <a:bodyPr/>
                    <a:lstStyle/>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r>
              <a:tr h="1478564">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a:effectLst/>
                          <a:latin typeface="Calibri" pitchFamily="34" charset="0"/>
                          <a:cs typeface="Calibri" pitchFamily="34" charset="0"/>
                        </a:rPr>
                        <a:t>El </a:t>
                      </a:r>
                      <a:r>
                        <a:rPr lang="en-GB" sz="1600" dirty="0" err="1">
                          <a:effectLst/>
                          <a:latin typeface="Calibri" pitchFamily="34" charset="0"/>
                          <a:cs typeface="Calibri" pitchFamily="34" charset="0"/>
                        </a:rPr>
                        <a:t>sábado</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pasado</a:t>
                      </a:r>
                      <a:r>
                        <a:rPr lang="en-GB" sz="1600" dirty="0">
                          <a:effectLst/>
                          <a:latin typeface="Calibri" pitchFamily="34" charset="0"/>
                          <a:cs typeface="Calibri" pitchFamily="34" charset="0"/>
                        </a:rPr>
                        <a:t> </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estaba</a:t>
                      </a:r>
                      <a:r>
                        <a:rPr lang="en-GB" sz="1600" dirty="0" smtClean="0">
                          <a:effectLst/>
                          <a:latin typeface="Calibri" pitchFamily="34" charset="0"/>
                          <a:cs typeface="Calibri" pitchFamily="34" charset="0"/>
                        </a:rPr>
                        <a:t> en casa </a:t>
                      </a:r>
                      <a:r>
                        <a:rPr lang="en-GB" sz="1600" dirty="0">
                          <a:effectLst/>
                          <a:latin typeface="Calibri" pitchFamily="34" charset="0"/>
                          <a:cs typeface="Calibri" pitchFamily="34" charset="0"/>
                        </a:rPr>
                        <a:t>con mi </a:t>
                      </a:r>
                      <a:r>
                        <a:rPr lang="en-GB" sz="1600" dirty="0" err="1" smtClean="0">
                          <a:effectLst/>
                          <a:latin typeface="Calibri" pitchFamily="34" charset="0"/>
                          <a:cs typeface="Calibri" pitchFamily="34" charset="0"/>
                        </a:rPr>
                        <a:t>hermano</a:t>
                      </a:r>
                      <a:r>
                        <a:rPr lang="en-GB" sz="1600" dirty="0" smtClean="0">
                          <a:effectLst/>
                          <a:latin typeface="Calibri" pitchFamily="34" charset="0"/>
                          <a:cs typeface="Calibri" pitchFamily="34" charset="0"/>
                        </a:rPr>
                        <a:t> y </a:t>
                      </a:r>
                      <a:r>
                        <a:rPr lang="en-GB" sz="1600" dirty="0" err="1" smtClean="0">
                          <a:effectLst/>
                          <a:latin typeface="Calibri" pitchFamily="34" charset="0"/>
                          <a:cs typeface="Calibri" pitchFamily="34" charset="0"/>
                        </a:rPr>
                        <a:t>veía</a:t>
                      </a:r>
                      <a:r>
                        <a:rPr lang="en-GB" sz="1600" dirty="0" smtClean="0">
                          <a:effectLst/>
                          <a:latin typeface="Calibri" pitchFamily="34" charset="0"/>
                          <a:cs typeface="Calibri" pitchFamily="34" charset="0"/>
                        </a:rPr>
                        <a:t> la </a:t>
                      </a:r>
                      <a:r>
                        <a:rPr lang="en-GB" sz="1600" dirty="0" err="1" smtClean="0">
                          <a:effectLst/>
                          <a:latin typeface="Calibri" pitchFamily="34" charset="0"/>
                          <a:cs typeface="Calibri" pitchFamily="34" charset="0"/>
                        </a:rPr>
                        <a:t>televisión</a:t>
                      </a:r>
                      <a:r>
                        <a:rPr lang="en-GB" sz="1600" dirty="0" smtClean="0">
                          <a:effectLst/>
                          <a:latin typeface="Calibri" pitchFamily="34" charset="0"/>
                          <a:cs typeface="Calibri" pitchFamily="34" charset="0"/>
                        </a:rPr>
                        <a:t> …</a:t>
                      </a:r>
                      <a:endParaRPr lang="en-GB" sz="1600" dirty="0">
                        <a:effectLst/>
                        <a:latin typeface="Calibri" pitchFamily="34" charset="0"/>
                        <a:cs typeface="Calibri" pitchFamily="34" charset="0"/>
                      </a:endParaRPr>
                    </a:p>
                  </a:txBody>
                  <a:tcPr marL="62706" marR="62706" marT="0" marB="0"/>
                </a:tc>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err="1">
                          <a:effectLst/>
                          <a:latin typeface="Calibri" pitchFamily="34" charset="0"/>
                          <a:cs typeface="Calibri" pitchFamily="34" charset="0"/>
                        </a:rPr>
                        <a:t>cuando</a:t>
                      </a:r>
                      <a:r>
                        <a:rPr lang="en-GB" sz="1600" dirty="0">
                          <a:effectLst/>
                          <a:latin typeface="Calibri" pitchFamily="34" charset="0"/>
                          <a:cs typeface="Calibri" pitchFamily="34" charset="0"/>
                        </a:rPr>
                        <a:t> </a:t>
                      </a:r>
                      <a:r>
                        <a:rPr lang="en-GB" sz="1600" dirty="0" err="1" smtClean="0">
                          <a:effectLst/>
                          <a:latin typeface="Calibri" pitchFamily="34" charset="0"/>
                          <a:cs typeface="Calibri" pitchFamily="34" charset="0"/>
                        </a:rPr>
                        <a:t>él</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dijo</a:t>
                      </a:r>
                      <a:r>
                        <a:rPr lang="en-GB" sz="1600" dirty="0">
                          <a:effectLst/>
                          <a:latin typeface="Calibri" pitchFamily="34" charset="0"/>
                          <a:cs typeface="Calibri" pitchFamily="34" charset="0"/>
                        </a:rPr>
                        <a:t>, </a:t>
                      </a:r>
                      <a:r>
                        <a:rPr lang="en-GB" sz="1600" dirty="0" smtClean="0">
                          <a:effectLst/>
                          <a:latin typeface="Calibri" pitchFamily="34" charset="0"/>
                          <a:cs typeface="Calibri" pitchFamily="34" charset="0"/>
                        </a:rPr>
                        <a:t>“No hay nada en la </a:t>
                      </a:r>
                      <a:r>
                        <a:rPr lang="en-GB" sz="1600" dirty="0" err="1" smtClean="0">
                          <a:effectLst/>
                          <a:latin typeface="Calibri" pitchFamily="34" charset="0"/>
                          <a:cs typeface="Calibri" pitchFamily="34" charset="0"/>
                        </a:rPr>
                        <a:t>televisión</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Prefiero</a:t>
                      </a:r>
                      <a:r>
                        <a:rPr lang="en-GB" sz="1600" dirty="0">
                          <a:effectLst/>
                          <a:latin typeface="Calibri" pitchFamily="34" charset="0"/>
                          <a:cs typeface="Calibri" pitchFamily="34" charset="0"/>
                        </a:rPr>
                        <a:t> </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ir</a:t>
                      </a:r>
                      <a:r>
                        <a:rPr lang="en-GB" sz="1600" dirty="0" smtClean="0">
                          <a:effectLst/>
                          <a:latin typeface="Calibri" pitchFamily="34" charset="0"/>
                          <a:cs typeface="Calibri" pitchFamily="34" charset="0"/>
                        </a:rPr>
                        <a:t> al cine.”</a:t>
                      </a:r>
                      <a:endParaRPr lang="en-GB" sz="1600" dirty="0">
                        <a:effectLst/>
                        <a:latin typeface="Calibri" pitchFamily="34" charset="0"/>
                        <a:ea typeface="Calibri"/>
                        <a:cs typeface="Calibri" pitchFamily="34" charset="0"/>
                      </a:endParaRPr>
                    </a:p>
                  </a:txBody>
                  <a:tcPr marL="62706" marR="62706" marT="0" marB="0"/>
                </a:tc>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err="1">
                          <a:effectLst/>
                          <a:latin typeface="Calibri" pitchFamily="34" charset="0"/>
                          <a:cs typeface="Calibri" pitchFamily="34" charset="0"/>
                        </a:rPr>
                        <a:t>Entonces</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dije</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Sí</a:t>
                      </a:r>
                      <a:r>
                        <a:rPr lang="en-GB" sz="1600" dirty="0">
                          <a:effectLst/>
                          <a:latin typeface="Calibri" pitchFamily="34" charset="0"/>
                          <a:cs typeface="Calibri" pitchFamily="34" charset="0"/>
                        </a:rPr>
                        <a:t>. </a:t>
                      </a:r>
                      <a:r>
                        <a:rPr lang="en-GB" sz="1600" dirty="0" smtClean="0">
                          <a:effectLst/>
                          <a:latin typeface="Calibri" pitchFamily="34" charset="0"/>
                          <a:cs typeface="Calibri" pitchFamily="34" charset="0"/>
                        </a:rPr>
                        <a:t>¿</a:t>
                      </a:r>
                      <a:r>
                        <a:rPr lang="en-GB" sz="1600" dirty="0" err="1" smtClean="0">
                          <a:effectLst/>
                          <a:latin typeface="Calibri" pitchFamily="34" charset="0"/>
                          <a:cs typeface="Calibri" pitchFamily="34" charset="0"/>
                        </a:rPr>
                        <a:t>Qué</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tipo</a:t>
                      </a:r>
                      <a:r>
                        <a:rPr lang="en-GB" sz="1600" dirty="0" smtClean="0">
                          <a:effectLst/>
                          <a:latin typeface="Calibri" pitchFamily="34" charset="0"/>
                          <a:cs typeface="Calibri" pitchFamily="34" charset="0"/>
                        </a:rPr>
                        <a:t> de </a:t>
                      </a:r>
                      <a:r>
                        <a:rPr lang="en-GB" sz="1600" dirty="0" err="1" smtClean="0">
                          <a:effectLst/>
                          <a:latin typeface="Calibri" pitchFamily="34" charset="0"/>
                          <a:cs typeface="Calibri" pitchFamily="34" charset="0"/>
                        </a:rPr>
                        <a:t>película</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quieres</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ver</a:t>
                      </a:r>
                      <a:r>
                        <a:rPr lang="en-GB" sz="1600" dirty="0" smtClean="0">
                          <a:effectLst/>
                          <a:latin typeface="Calibri" pitchFamily="34" charset="0"/>
                          <a:cs typeface="Calibri" pitchFamily="34" charset="0"/>
                        </a:rPr>
                        <a:t>?”</a:t>
                      </a:r>
                      <a:br>
                        <a:rPr lang="en-GB" sz="1600" dirty="0" smtClean="0">
                          <a:effectLst/>
                          <a:latin typeface="Calibri" pitchFamily="34" charset="0"/>
                          <a:cs typeface="Calibri" pitchFamily="34" charset="0"/>
                        </a:rPr>
                      </a:br>
                      <a:r>
                        <a:rPr lang="en-GB" sz="1600" dirty="0" smtClean="0">
                          <a:effectLst/>
                          <a:latin typeface="Calibri" pitchFamily="34" charset="0"/>
                          <a:cs typeface="Calibri" pitchFamily="34" charset="0"/>
                        </a:rPr>
                        <a:t>“</a:t>
                      </a:r>
                      <a:r>
                        <a:rPr lang="en-GB" sz="1600" dirty="0" err="1" smtClean="0">
                          <a:effectLst/>
                          <a:latin typeface="Calibri" pitchFamily="34" charset="0"/>
                          <a:cs typeface="Calibri" pitchFamily="34" charset="0"/>
                        </a:rPr>
                        <a:t>Una</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comedia</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dijo</a:t>
                      </a:r>
                      <a:r>
                        <a:rPr lang="en-GB" sz="1600" baseline="0" dirty="0" smtClean="0">
                          <a:effectLst/>
                          <a:latin typeface="Calibri" pitchFamily="34" charset="0"/>
                          <a:cs typeface="Calibri" pitchFamily="34" charset="0"/>
                        </a:rPr>
                        <a:t>.</a:t>
                      </a:r>
                      <a:endParaRPr lang="en-GB" sz="1600" dirty="0">
                        <a:effectLst/>
                        <a:latin typeface="Calibri" pitchFamily="34" charset="0"/>
                        <a:cs typeface="Calibri" pitchFamily="34" charset="0"/>
                      </a:endParaRPr>
                    </a:p>
                  </a:txBody>
                  <a:tcPr marL="62706" marR="62706" marT="0" marB="0"/>
                </a:tc>
                <a:tc>
                  <a:txBody>
                    <a:bodyPr/>
                    <a:lstStyle/>
                    <a:p>
                      <a:pPr>
                        <a:spcAft>
                          <a:spcPts val="0"/>
                        </a:spcAft>
                      </a:pPr>
                      <a:r>
                        <a:rPr lang="en-GB" sz="1600" dirty="0">
                          <a:effectLst/>
                          <a:latin typeface="Calibri" pitchFamily="34" charset="0"/>
                          <a:cs typeface="Calibri" pitchFamily="34" charset="0"/>
                        </a:rPr>
                        <a:t> </a:t>
                      </a:r>
                      <a:r>
                        <a:rPr lang="en-GB" sz="1600" dirty="0" err="1" smtClean="0">
                          <a:effectLst/>
                          <a:latin typeface="Calibri" pitchFamily="34" charset="0"/>
                          <a:cs typeface="Calibri" pitchFamily="34" charset="0"/>
                        </a:rPr>
                        <a:t>Entonces</a:t>
                      </a:r>
                      <a:r>
                        <a:rPr lang="en-GB" sz="1600" dirty="0" smtClean="0">
                          <a:effectLst/>
                          <a:latin typeface="Calibri" pitchFamily="34" charset="0"/>
                          <a:cs typeface="Calibri" pitchFamily="34" charset="0"/>
                        </a:rPr>
                        <a:t> </a:t>
                      </a:r>
                      <a:r>
                        <a:rPr lang="en-GB" sz="1600" dirty="0" err="1">
                          <a:effectLst/>
                          <a:latin typeface="Calibri" pitchFamily="34" charset="0"/>
                          <a:cs typeface="Calibri" pitchFamily="34" charset="0"/>
                        </a:rPr>
                        <a:t>fuimos</a:t>
                      </a:r>
                      <a:r>
                        <a:rPr lang="en-GB" sz="1600" dirty="0">
                          <a:effectLst/>
                          <a:latin typeface="Calibri" pitchFamily="34" charset="0"/>
                          <a:cs typeface="Calibri" pitchFamily="34" charset="0"/>
                        </a:rPr>
                        <a:t> al </a:t>
                      </a:r>
                      <a:r>
                        <a:rPr lang="en-GB" sz="1600" dirty="0" smtClean="0">
                          <a:effectLst/>
                          <a:latin typeface="Calibri" pitchFamily="34" charset="0"/>
                          <a:cs typeface="Calibri" pitchFamily="34" charset="0"/>
                        </a:rPr>
                        <a:t>cine y </a:t>
                      </a:r>
                      <a:r>
                        <a:rPr lang="en-GB" sz="1600" dirty="0" err="1" smtClean="0">
                          <a:effectLst/>
                          <a:latin typeface="Calibri" pitchFamily="34" charset="0"/>
                          <a:cs typeface="Calibri" pitchFamily="34" charset="0"/>
                        </a:rPr>
                        <a:t>vimos</a:t>
                      </a:r>
                      <a:r>
                        <a:rPr lang="en-GB" sz="1600" baseline="0" dirty="0" smtClean="0">
                          <a:effectLst/>
                          <a:latin typeface="Calibri" pitchFamily="34" charset="0"/>
                          <a:cs typeface="Calibri" pitchFamily="34" charset="0"/>
                        </a:rPr>
                        <a:t> la </a:t>
                      </a:r>
                      <a:r>
                        <a:rPr lang="en-GB" sz="1600" baseline="0" dirty="0" err="1" smtClean="0">
                          <a:effectLst/>
                          <a:latin typeface="Calibri" pitchFamily="34" charset="0"/>
                          <a:cs typeface="Calibri" pitchFamily="34" charset="0"/>
                        </a:rPr>
                        <a:t>película</a:t>
                      </a:r>
                      <a:r>
                        <a:rPr lang="en-GB" sz="1600" dirty="0" smtClean="0">
                          <a:effectLst/>
                          <a:latin typeface="Calibri" pitchFamily="34" charset="0"/>
                          <a:cs typeface="Calibri" pitchFamily="34" charset="0"/>
                        </a:rPr>
                        <a:t>. Lo </a:t>
                      </a:r>
                      <a:r>
                        <a:rPr lang="en-GB" sz="1600" dirty="0" err="1" smtClean="0">
                          <a:effectLst/>
                          <a:latin typeface="Calibri" pitchFamily="34" charset="0"/>
                          <a:cs typeface="Calibri" pitchFamily="34" charset="0"/>
                        </a:rPr>
                        <a:t>pasamos</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bomba</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Cuando</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salimos</a:t>
                      </a:r>
                      <a:r>
                        <a:rPr lang="en-GB" sz="1600" baseline="0" dirty="0" smtClean="0">
                          <a:effectLst/>
                          <a:latin typeface="Calibri" pitchFamily="34" charset="0"/>
                          <a:cs typeface="Calibri" pitchFamily="34" charset="0"/>
                        </a:rPr>
                        <a:t> del cine, </a:t>
                      </a:r>
                      <a:r>
                        <a:rPr lang="en-GB" sz="1600" baseline="0" dirty="0" err="1" smtClean="0">
                          <a:effectLst/>
                          <a:latin typeface="Calibri" pitchFamily="34" charset="0"/>
                          <a:cs typeface="Calibri" pitchFamily="34" charset="0"/>
                        </a:rPr>
                        <a:t>h</a:t>
                      </a:r>
                      <a:r>
                        <a:rPr lang="en-GB" sz="1600" dirty="0" err="1" smtClean="0">
                          <a:effectLst/>
                          <a:latin typeface="Calibri" pitchFamily="34" charset="0"/>
                          <a:cs typeface="Calibri" pitchFamily="34" charset="0"/>
                        </a:rPr>
                        <a:t>acía</a:t>
                      </a:r>
                      <a:r>
                        <a:rPr lang="en-GB" sz="1600" dirty="0" smtClean="0">
                          <a:effectLst/>
                          <a:latin typeface="Calibri" pitchFamily="34" charset="0"/>
                          <a:cs typeface="Calibri" pitchFamily="34" charset="0"/>
                        </a:rPr>
                        <a:t> </a:t>
                      </a:r>
                      <a:r>
                        <a:rPr lang="en-GB" sz="1600" dirty="0">
                          <a:effectLst/>
                          <a:latin typeface="Calibri" pitchFamily="34" charset="0"/>
                          <a:cs typeface="Calibri" pitchFamily="34" charset="0"/>
                        </a:rPr>
                        <a:t>sol.</a:t>
                      </a:r>
                      <a:endParaRPr lang="en-GB" sz="1600" dirty="0">
                        <a:effectLst/>
                        <a:latin typeface="Calibri" pitchFamily="34" charset="0"/>
                        <a:ea typeface="Calibri"/>
                        <a:cs typeface="Calibri" pitchFamily="34" charset="0"/>
                      </a:endParaRPr>
                    </a:p>
                  </a:txBody>
                  <a:tcPr marL="62706" marR="62706" marT="0" marB="0"/>
                </a:tc>
              </a:tr>
              <a:tr h="1689788">
                <a:tc>
                  <a:txBody>
                    <a:bodyPr/>
                    <a:lstStyle/>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c>
                  <a:txBody>
                    <a:bodyPr/>
                    <a:lstStyle/>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c>
                  <a:txBody>
                    <a:bodyPr/>
                    <a:lstStyle/>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c>
                  <a:txBody>
                    <a:bodyPr/>
                    <a:lstStyle/>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r>
              <a:tr h="1478564">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err="1">
                          <a:effectLst/>
                          <a:latin typeface="Calibri" pitchFamily="34" charset="0"/>
                          <a:cs typeface="Calibri" pitchFamily="34" charset="0"/>
                        </a:rPr>
                        <a:t>Entonces</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dije</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Quiero</a:t>
                      </a:r>
                      <a:r>
                        <a:rPr lang="en-GB" sz="1600" dirty="0">
                          <a:effectLst/>
                          <a:latin typeface="Calibri" pitchFamily="34" charset="0"/>
                          <a:cs typeface="Calibri" pitchFamily="34" charset="0"/>
                        </a:rPr>
                        <a:t> un </a:t>
                      </a:r>
                      <a:r>
                        <a:rPr lang="en-GB" sz="1600" dirty="0" err="1">
                          <a:effectLst/>
                          <a:latin typeface="Calibri" pitchFamily="34" charset="0"/>
                          <a:cs typeface="Calibri" pitchFamily="34" charset="0"/>
                        </a:rPr>
                        <a:t>helado</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Vamos</a:t>
                      </a:r>
                      <a:r>
                        <a:rPr lang="en-GB" sz="1600" dirty="0">
                          <a:effectLst/>
                          <a:latin typeface="Calibri" pitchFamily="34" charset="0"/>
                          <a:cs typeface="Calibri" pitchFamily="34" charset="0"/>
                        </a:rPr>
                        <a:t> a </a:t>
                      </a:r>
                      <a:r>
                        <a:rPr lang="en-GB" sz="1600" dirty="0" err="1">
                          <a:effectLst/>
                          <a:latin typeface="Calibri" pitchFamily="34" charset="0"/>
                          <a:cs typeface="Calibri" pitchFamily="34" charset="0"/>
                        </a:rPr>
                        <a:t>comprar</a:t>
                      </a:r>
                      <a:r>
                        <a:rPr lang="en-GB" sz="1600" dirty="0">
                          <a:effectLst/>
                          <a:latin typeface="Calibri" pitchFamily="34" charset="0"/>
                          <a:cs typeface="Calibri" pitchFamily="34" charset="0"/>
                        </a:rPr>
                        <a:t> un </a:t>
                      </a:r>
                      <a:r>
                        <a:rPr lang="en-GB" sz="1600" dirty="0" err="1">
                          <a:effectLst/>
                          <a:latin typeface="Calibri" pitchFamily="34" charset="0"/>
                          <a:cs typeface="Calibri" pitchFamily="34" charset="0"/>
                        </a:rPr>
                        <a:t>helado</a:t>
                      </a:r>
                      <a:r>
                        <a:rPr lang="en-GB" sz="1600" dirty="0">
                          <a:effectLst/>
                          <a:latin typeface="Calibri" pitchFamily="34" charset="0"/>
                          <a:cs typeface="Calibri" pitchFamily="34" charset="0"/>
                        </a:rPr>
                        <a:t> </a:t>
                      </a:r>
                      <a:r>
                        <a:rPr lang="en-GB" sz="1600" dirty="0" smtClean="0">
                          <a:effectLst/>
                          <a:latin typeface="Calibri" pitchFamily="34" charset="0"/>
                          <a:cs typeface="Calibri" pitchFamily="34" charset="0"/>
                        </a:rPr>
                        <a:t>de chocolate en </a:t>
                      </a:r>
                      <a:r>
                        <a:rPr lang="en-GB" sz="1600" dirty="0">
                          <a:effectLst/>
                          <a:latin typeface="Calibri" pitchFamily="34" charset="0"/>
                          <a:cs typeface="Calibri" pitchFamily="34" charset="0"/>
                        </a:rPr>
                        <a:t>el </a:t>
                      </a:r>
                      <a:r>
                        <a:rPr lang="en-GB" sz="1600" dirty="0" smtClean="0">
                          <a:effectLst/>
                          <a:latin typeface="Calibri" pitchFamily="34" charset="0"/>
                          <a:cs typeface="Calibri" pitchFamily="34" charset="0"/>
                        </a:rPr>
                        <a:t>café?</a:t>
                      </a:r>
                      <a:endParaRPr lang="en-GB" sz="1600" dirty="0">
                        <a:effectLst/>
                        <a:latin typeface="Calibri" pitchFamily="34" charset="0"/>
                        <a:cs typeface="Calibri" pitchFamily="34" charset="0"/>
                      </a:endParaRPr>
                    </a:p>
                    <a:p>
                      <a:pPr>
                        <a:spcAft>
                          <a:spcPts val="0"/>
                        </a:spcAft>
                      </a:pPr>
                      <a:r>
                        <a:rPr lang="en-GB" sz="1600" dirty="0">
                          <a:effectLst/>
                          <a:latin typeface="Calibri" pitchFamily="34" charset="0"/>
                          <a:cs typeface="Calibri" pitchFamily="34" charset="0"/>
                        </a:rPr>
                        <a:t> </a:t>
                      </a:r>
                    </a:p>
                    <a:p>
                      <a:pPr>
                        <a:spcAft>
                          <a:spcPts val="0"/>
                        </a:spcAft>
                      </a:pPr>
                      <a:r>
                        <a:rPr lang="en-GB" sz="1600" dirty="0">
                          <a:effectLst/>
                          <a:latin typeface="Calibri" pitchFamily="34" charset="0"/>
                          <a:cs typeface="Calibri" pitchFamily="34" charset="0"/>
                        </a:rPr>
                        <a:t> </a:t>
                      </a:r>
                      <a:endParaRPr lang="en-GB" sz="1600" dirty="0">
                        <a:effectLst/>
                        <a:latin typeface="Calibri" pitchFamily="34" charset="0"/>
                        <a:ea typeface="Calibri"/>
                        <a:cs typeface="Calibri" pitchFamily="34" charset="0"/>
                      </a:endParaRPr>
                    </a:p>
                  </a:txBody>
                  <a:tcPr marL="62706" marR="62706" marT="0" marB="0"/>
                </a:tc>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err="1">
                          <a:effectLst/>
                          <a:latin typeface="Calibri" pitchFamily="34" charset="0"/>
                          <a:cs typeface="Calibri" pitchFamily="34" charset="0"/>
                        </a:rPr>
                        <a:t>Pero</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cuando</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fuimos</a:t>
                      </a:r>
                      <a:r>
                        <a:rPr lang="en-GB" sz="1600" dirty="0">
                          <a:effectLst/>
                          <a:latin typeface="Calibri" pitchFamily="34" charset="0"/>
                          <a:cs typeface="Calibri" pitchFamily="34" charset="0"/>
                        </a:rPr>
                        <a:t> al café </a:t>
                      </a:r>
                      <a:r>
                        <a:rPr lang="en-GB" sz="1600" dirty="0" smtClean="0">
                          <a:effectLst/>
                          <a:latin typeface="Calibri" pitchFamily="34" charset="0"/>
                          <a:cs typeface="Calibri" pitchFamily="34" charset="0"/>
                        </a:rPr>
                        <a:t>la </a:t>
                      </a:r>
                      <a:r>
                        <a:rPr lang="en-GB" sz="1600" dirty="0" err="1">
                          <a:effectLst/>
                          <a:latin typeface="Calibri" pitchFamily="34" charset="0"/>
                          <a:cs typeface="Calibri" pitchFamily="34" charset="0"/>
                        </a:rPr>
                        <a:t>señora</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dijo</a:t>
                      </a:r>
                      <a:r>
                        <a:rPr lang="en-GB" sz="1600" dirty="0">
                          <a:effectLst/>
                          <a:latin typeface="Calibri" pitchFamily="34" charset="0"/>
                          <a:cs typeface="Calibri" pitchFamily="34" charset="0"/>
                        </a:rPr>
                        <a:t>, “Lo </a:t>
                      </a:r>
                      <a:r>
                        <a:rPr lang="en-GB" sz="1600" dirty="0" err="1">
                          <a:effectLst/>
                          <a:latin typeface="Calibri" pitchFamily="34" charset="0"/>
                          <a:cs typeface="Calibri" pitchFamily="34" charset="0"/>
                        </a:rPr>
                        <a:t>siento</a:t>
                      </a:r>
                      <a:r>
                        <a:rPr lang="en-GB" sz="1600" dirty="0">
                          <a:effectLst/>
                          <a:latin typeface="Calibri" pitchFamily="34" charset="0"/>
                          <a:cs typeface="Calibri" pitchFamily="34" charset="0"/>
                        </a:rPr>
                        <a:t>, no </a:t>
                      </a:r>
                      <a:r>
                        <a:rPr lang="en-GB" sz="1600" dirty="0" err="1">
                          <a:effectLst/>
                          <a:latin typeface="Calibri" pitchFamily="34" charset="0"/>
                          <a:cs typeface="Calibri" pitchFamily="34" charset="0"/>
                        </a:rPr>
                        <a:t>tenemos</a:t>
                      </a:r>
                      <a:r>
                        <a:rPr lang="en-GB" sz="1600" dirty="0">
                          <a:effectLst/>
                          <a:latin typeface="Calibri" pitchFamily="34" charset="0"/>
                          <a:cs typeface="Calibri" pitchFamily="34" charset="0"/>
                        </a:rPr>
                        <a:t> </a:t>
                      </a:r>
                      <a:r>
                        <a:rPr lang="en-GB" sz="1600" dirty="0" err="1" smtClean="0">
                          <a:effectLst/>
                          <a:latin typeface="Calibri" pitchFamily="34" charset="0"/>
                          <a:cs typeface="Calibri" pitchFamily="34" charset="0"/>
                        </a:rPr>
                        <a:t>helados</a:t>
                      </a:r>
                      <a:r>
                        <a:rPr lang="en-GB" sz="1600" baseline="0" dirty="0" smtClean="0">
                          <a:effectLst/>
                          <a:latin typeface="Calibri" pitchFamily="34" charset="0"/>
                          <a:cs typeface="Calibri" pitchFamily="34" charset="0"/>
                        </a:rPr>
                        <a:t> de chocolate</a:t>
                      </a:r>
                      <a:r>
                        <a:rPr lang="en-GB" sz="1600" dirty="0" smtClean="0">
                          <a:effectLst/>
                          <a:latin typeface="Calibri" pitchFamily="34" charset="0"/>
                          <a:cs typeface="Calibri" pitchFamily="34" charset="0"/>
                        </a:rPr>
                        <a:t>”.</a:t>
                      </a:r>
                      <a:endParaRPr lang="en-GB" sz="1600" dirty="0">
                        <a:effectLst/>
                        <a:latin typeface="Calibri" pitchFamily="34" charset="0"/>
                        <a:ea typeface="Calibri"/>
                        <a:cs typeface="Calibri" pitchFamily="34" charset="0"/>
                      </a:endParaRPr>
                    </a:p>
                  </a:txBody>
                  <a:tcPr marL="62706" marR="62706" marT="0" marB="0"/>
                </a:tc>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err="1">
                          <a:effectLst/>
                          <a:latin typeface="Calibri" pitchFamily="34" charset="0"/>
                          <a:cs typeface="Calibri" pitchFamily="34" charset="0"/>
                        </a:rPr>
                        <a:t>Dije</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Tiene</a:t>
                      </a:r>
                      <a:r>
                        <a:rPr lang="en-GB" sz="1600" dirty="0">
                          <a:effectLst/>
                          <a:latin typeface="Calibri" pitchFamily="34" charset="0"/>
                          <a:cs typeface="Calibri" pitchFamily="34" charset="0"/>
                        </a:rPr>
                        <a:t> </a:t>
                      </a:r>
                      <a:r>
                        <a:rPr lang="en-GB" sz="1600" dirty="0" err="1" smtClean="0">
                          <a:effectLst/>
                          <a:latin typeface="Calibri" pitchFamily="34" charset="0"/>
                          <a:cs typeface="Calibri" pitchFamily="34" charset="0"/>
                        </a:rPr>
                        <a:t>helados</a:t>
                      </a:r>
                      <a:r>
                        <a:rPr lang="en-GB" sz="1600" baseline="0" dirty="0" smtClean="0">
                          <a:effectLst/>
                          <a:latin typeface="Calibri" pitchFamily="34" charset="0"/>
                          <a:cs typeface="Calibri" pitchFamily="34" charset="0"/>
                        </a:rPr>
                        <a:t> de </a:t>
                      </a:r>
                      <a:r>
                        <a:rPr lang="en-GB" sz="1600" baseline="0" dirty="0" err="1" smtClean="0">
                          <a:effectLst/>
                          <a:latin typeface="Calibri" pitchFamily="34" charset="0"/>
                          <a:cs typeface="Calibri" pitchFamily="34" charset="0"/>
                        </a:rPr>
                        <a:t>fresa</a:t>
                      </a:r>
                      <a:r>
                        <a:rPr lang="en-GB" sz="1600" baseline="0" dirty="0" smtClean="0">
                          <a:effectLst/>
                          <a:latin typeface="Calibri" pitchFamily="34" charset="0"/>
                          <a:cs typeface="Calibri" pitchFamily="34" charset="0"/>
                        </a:rPr>
                        <a:t>?</a:t>
                      </a:r>
                      <a:endParaRPr lang="en-GB" sz="1600" dirty="0">
                        <a:effectLst/>
                        <a:latin typeface="Calibri" pitchFamily="34" charset="0"/>
                        <a:cs typeface="Calibri" pitchFamily="34" charset="0"/>
                      </a:endParaRPr>
                    </a:p>
                    <a:p>
                      <a:pPr>
                        <a:spcAft>
                          <a:spcPts val="0"/>
                        </a:spcAft>
                      </a:pPr>
                      <a:r>
                        <a:rPr lang="en-GB" sz="1600" dirty="0">
                          <a:effectLst/>
                          <a:latin typeface="Calibri" pitchFamily="34" charset="0"/>
                          <a:cs typeface="Calibri" pitchFamily="34" charset="0"/>
                        </a:rPr>
                        <a:t>Y mi </a:t>
                      </a:r>
                      <a:r>
                        <a:rPr lang="en-GB" sz="1600" dirty="0" err="1">
                          <a:effectLst/>
                          <a:latin typeface="Calibri" pitchFamily="34" charset="0"/>
                          <a:cs typeface="Calibri" pitchFamily="34" charset="0"/>
                        </a:rPr>
                        <a:t>hermano</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dijo</a:t>
                      </a:r>
                      <a:r>
                        <a:rPr lang="en-GB" sz="1600" dirty="0">
                          <a:effectLst/>
                          <a:latin typeface="Calibri" pitchFamily="34" charset="0"/>
                          <a:cs typeface="Calibri" pitchFamily="34" charset="0"/>
                        </a:rPr>
                        <a:t>, </a:t>
                      </a:r>
                      <a:r>
                        <a:rPr lang="en-GB" sz="1600" dirty="0" smtClean="0">
                          <a:effectLst/>
                          <a:latin typeface="Calibri" pitchFamily="34" charset="0"/>
                          <a:cs typeface="Calibri" pitchFamily="34" charset="0"/>
                        </a:rPr>
                        <a:t>“dos, </a:t>
                      </a:r>
                      <a:r>
                        <a:rPr lang="en-GB" sz="1600" dirty="0" err="1" smtClean="0">
                          <a:effectLst/>
                          <a:latin typeface="Calibri" pitchFamily="34" charset="0"/>
                          <a:cs typeface="Calibri" pitchFamily="34" charset="0"/>
                        </a:rPr>
                        <a:t>por</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favor</a:t>
                      </a:r>
                      <a:r>
                        <a:rPr lang="en-GB" sz="1600" baseline="0" dirty="0" smtClean="0">
                          <a:effectLst/>
                          <a:latin typeface="Calibri" pitchFamily="34" charset="0"/>
                          <a:cs typeface="Calibri" pitchFamily="34" charset="0"/>
                        </a:rPr>
                        <a:t>!”</a:t>
                      </a:r>
                      <a:endParaRPr lang="en-GB" sz="1600" dirty="0">
                        <a:effectLst/>
                        <a:latin typeface="Calibri" pitchFamily="34" charset="0"/>
                        <a:ea typeface="Calibri"/>
                        <a:cs typeface="Calibri" pitchFamily="34" charset="0"/>
                      </a:endParaRPr>
                    </a:p>
                  </a:txBody>
                  <a:tcPr marL="62706" marR="62706" marT="0" marB="0"/>
                </a:tc>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smtClean="0">
                          <a:effectLst/>
                          <a:latin typeface="Calibri" pitchFamily="34" charset="0"/>
                          <a:cs typeface="Calibri" pitchFamily="34" charset="0"/>
                        </a:rPr>
                        <a:t>¡</a:t>
                      </a:r>
                      <a:r>
                        <a:rPr lang="en-GB" sz="1600" dirty="0" err="1" smtClean="0">
                          <a:effectLst/>
                          <a:latin typeface="Calibri" pitchFamily="34" charset="0"/>
                          <a:cs typeface="Calibri" pitchFamily="34" charset="0"/>
                        </a:rPr>
                        <a:t>Qué</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día</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más</a:t>
                      </a:r>
                      <a:r>
                        <a:rPr lang="en-GB" sz="1600" dirty="0" smtClean="0">
                          <a:effectLst/>
                          <a:latin typeface="Calibri" pitchFamily="34" charset="0"/>
                          <a:cs typeface="Calibri" pitchFamily="34" charset="0"/>
                        </a:rPr>
                        <a:t> perfecto! ¡Cine,</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helado</a:t>
                      </a:r>
                      <a:r>
                        <a:rPr lang="en-GB" sz="1600" baseline="0" dirty="0" smtClean="0">
                          <a:effectLst/>
                          <a:latin typeface="Calibri" pitchFamily="34" charset="0"/>
                          <a:cs typeface="Calibri" pitchFamily="34" charset="0"/>
                        </a:rPr>
                        <a:t> y sol!</a:t>
                      </a:r>
                      <a:endParaRPr lang="en-GB" sz="1600" dirty="0">
                        <a:effectLst/>
                        <a:latin typeface="Calibri" pitchFamily="34" charset="0"/>
                        <a:ea typeface="Calibri"/>
                        <a:cs typeface="Calibri" pitchFamily="34" charset="0"/>
                      </a:endParaRPr>
                    </a:p>
                  </a:txBody>
                  <a:tcPr marL="62706" marR="62706" marT="0" marB="0"/>
                </a:tc>
              </a:tr>
            </a:tbl>
          </a:graphicData>
        </a:graphic>
      </p:graphicFrame>
      <p:sp>
        <p:nvSpPr>
          <p:cNvPr id="3" name="TextBox 2"/>
          <p:cNvSpPr txBox="1"/>
          <p:nvPr/>
        </p:nvSpPr>
        <p:spPr>
          <a:xfrm rot="20572860">
            <a:off x="990879" y="3331890"/>
            <a:ext cx="7999655" cy="1815882"/>
          </a:xfrm>
          <a:prstGeom prst="rect">
            <a:avLst/>
          </a:prstGeom>
          <a:solidFill>
            <a:srgbClr val="CC99FF"/>
          </a:solidFill>
        </p:spPr>
        <p:txBody>
          <a:bodyPr wrap="square" rtlCol="0">
            <a:spAutoFit/>
          </a:bodyPr>
          <a:lstStyle/>
          <a:p>
            <a:pPr marL="457200" indent="-457200">
              <a:buFont typeface="Wingdings" pitchFamily="2" charset="2"/>
              <a:buChar char="§"/>
            </a:pPr>
            <a:r>
              <a:rPr lang="en-GB" sz="2800" dirty="0" smtClean="0">
                <a:latin typeface="Calibri" pitchFamily="34" charset="0"/>
                <a:cs typeface="Calibri" pitchFamily="34" charset="0"/>
              </a:rPr>
              <a:t>Draw the parts of the story </a:t>
            </a:r>
          </a:p>
          <a:p>
            <a:pPr marL="457200" indent="-457200">
              <a:buFont typeface="Wingdings" pitchFamily="2" charset="2"/>
              <a:buChar char="§"/>
            </a:pPr>
            <a:r>
              <a:rPr lang="en-GB" sz="2800" dirty="0" smtClean="0">
                <a:latin typeface="Calibri" pitchFamily="34" charset="0"/>
                <a:cs typeface="Calibri" pitchFamily="34" charset="0"/>
              </a:rPr>
              <a:t>Colour all the imperfect verbs in green</a:t>
            </a:r>
          </a:p>
          <a:p>
            <a:pPr marL="457200" indent="-457200">
              <a:buFont typeface="Wingdings" pitchFamily="2" charset="2"/>
              <a:buChar char="§"/>
            </a:pPr>
            <a:r>
              <a:rPr lang="en-GB" sz="2800" dirty="0" smtClean="0">
                <a:latin typeface="Calibri" pitchFamily="34" charset="0"/>
                <a:cs typeface="Calibri" pitchFamily="34" charset="0"/>
              </a:rPr>
              <a:t>Underline all the </a:t>
            </a:r>
            <a:r>
              <a:rPr lang="en-GB" sz="2800" dirty="0" err="1" smtClean="0">
                <a:latin typeface="Calibri" pitchFamily="34" charset="0"/>
                <a:cs typeface="Calibri" pitchFamily="34" charset="0"/>
              </a:rPr>
              <a:t>preterite</a:t>
            </a:r>
            <a:r>
              <a:rPr lang="en-GB" sz="2800" dirty="0" smtClean="0">
                <a:latin typeface="Calibri" pitchFamily="34" charset="0"/>
                <a:cs typeface="Calibri" pitchFamily="34" charset="0"/>
              </a:rPr>
              <a:t> verbs </a:t>
            </a:r>
            <a:br>
              <a:rPr lang="en-GB" sz="2800" dirty="0" smtClean="0">
                <a:latin typeface="Calibri" pitchFamily="34" charset="0"/>
                <a:cs typeface="Calibri" pitchFamily="34" charset="0"/>
              </a:rPr>
            </a:br>
            <a:r>
              <a:rPr lang="en-GB" sz="2800" dirty="0" smtClean="0">
                <a:latin typeface="Calibri" pitchFamily="34" charset="0"/>
                <a:cs typeface="Calibri" pitchFamily="34" charset="0"/>
              </a:rPr>
              <a:t>Thank you to Vincent Everett for this idea.</a:t>
            </a:r>
            <a:endParaRPr lang="en-GB" sz="2800" dirty="0">
              <a:latin typeface="Calibri" pitchFamily="34" charset="0"/>
              <a:cs typeface="Calibri" pitchFamily="34" charset="0"/>
            </a:endParaRPr>
          </a:p>
        </p:txBody>
      </p:sp>
    </p:spTree>
    <p:extLst>
      <p:ext uri="{BB962C8B-B14F-4D97-AF65-F5344CB8AC3E}">
        <p14:creationId xmlns:p14="http://schemas.microsoft.com/office/powerpoint/2010/main" val="9907140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76155356"/>
              </p:ext>
            </p:extLst>
          </p:nvPr>
        </p:nvGraphicFramePr>
        <p:xfrm>
          <a:off x="323528" y="620688"/>
          <a:ext cx="8280920" cy="3024337"/>
        </p:xfrm>
        <a:graphic>
          <a:graphicData uri="http://schemas.openxmlformats.org/drawingml/2006/table">
            <a:tbl>
              <a:tblPr firstRow="1" bandRow="1">
                <a:tableStyleId>{5940675A-B579-460E-94D1-54222C63F5DA}</a:tableStyleId>
              </a:tblPr>
              <a:tblGrid>
                <a:gridCol w="2070230"/>
                <a:gridCol w="2070230"/>
                <a:gridCol w="2070230"/>
                <a:gridCol w="2070230"/>
              </a:tblGrid>
              <a:tr h="3024337">
                <a:tc>
                  <a:txBody>
                    <a:bodyPr/>
                    <a:lstStyle/>
                    <a:p>
                      <a:r>
                        <a:rPr lang="en-GB" dirty="0" smtClean="0"/>
                        <a:t>1</a:t>
                      </a:r>
                      <a:endParaRPr lang="en-GB" dirty="0"/>
                    </a:p>
                  </a:txBody>
                  <a:tcPr/>
                </a:tc>
                <a:tc>
                  <a:txBody>
                    <a:bodyPr/>
                    <a:lstStyle/>
                    <a:p>
                      <a:r>
                        <a:rPr lang="en-GB" dirty="0" smtClean="0"/>
                        <a:t>2</a:t>
                      </a:r>
                      <a:endParaRPr lang="en-GB" dirty="0"/>
                    </a:p>
                  </a:txBody>
                  <a:tcPr/>
                </a:tc>
                <a:tc>
                  <a:txBody>
                    <a:bodyPr/>
                    <a:lstStyle/>
                    <a:p>
                      <a:r>
                        <a:rPr lang="en-GB" dirty="0" smtClean="0"/>
                        <a:t>3</a:t>
                      </a:r>
                      <a:endParaRPr lang="en-GB" dirty="0"/>
                    </a:p>
                  </a:txBody>
                  <a:tcPr/>
                </a:tc>
                <a:tc>
                  <a:txBody>
                    <a:bodyPr/>
                    <a:lstStyle/>
                    <a:p>
                      <a:r>
                        <a:rPr lang="en-GB" dirty="0" smtClean="0"/>
                        <a:t>4</a:t>
                      </a:r>
                      <a:endParaRPr lang="en-GB"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04180840"/>
              </p:ext>
            </p:extLst>
          </p:nvPr>
        </p:nvGraphicFramePr>
        <p:xfrm>
          <a:off x="323528" y="3645024"/>
          <a:ext cx="8280920" cy="2376264"/>
        </p:xfrm>
        <a:graphic>
          <a:graphicData uri="http://schemas.openxmlformats.org/drawingml/2006/table">
            <a:tbl>
              <a:tblPr firstRow="1" bandRow="1">
                <a:tableStyleId>{5940675A-B579-460E-94D1-54222C63F5DA}</a:tableStyleId>
              </a:tblPr>
              <a:tblGrid>
                <a:gridCol w="2789611"/>
                <a:gridCol w="2731002"/>
                <a:gridCol w="2760307"/>
              </a:tblGrid>
              <a:tr h="2376264">
                <a:tc>
                  <a:txBody>
                    <a:bodyPr/>
                    <a:lstStyle/>
                    <a:p>
                      <a:r>
                        <a:rPr lang="en-GB" dirty="0" smtClean="0"/>
                        <a:t>5</a:t>
                      </a:r>
                      <a:endParaRPr lang="en-GB" dirty="0"/>
                    </a:p>
                  </a:txBody>
                  <a:tcPr/>
                </a:tc>
                <a:tc>
                  <a:txBody>
                    <a:bodyPr/>
                    <a:lstStyle/>
                    <a:p>
                      <a:r>
                        <a:rPr lang="en-GB" dirty="0" smtClean="0"/>
                        <a:t>6</a:t>
                      </a:r>
                      <a:endParaRPr lang="en-GB" dirty="0"/>
                    </a:p>
                  </a:txBody>
                  <a:tcPr/>
                </a:tc>
                <a:tc>
                  <a:txBody>
                    <a:bodyPr/>
                    <a:lstStyle/>
                    <a:p>
                      <a:r>
                        <a:rPr lang="en-GB" dirty="0" smtClean="0"/>
                        <a:t>7</a:t>
                      </a:r>
                      <a:endParaRPr lang="en-GB" dirty="0"/>
                    </a:p>
                  </a:txBody>
                  <a:tcPr/>
                </a:tc>
              </a:tr>
            </a:tbl>
          </a:graphicData>
        </a:graphic>
      </p:graphicFrame>
      <p:pic>
        <p:nvPicPr>
          <p:cNvPr id="14" name="Picture 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56998" y="836712"/>
            <a:ext cx="2111189" cy="230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8610" y="1257887"/>
            <a:ext cx="1959318" cy="164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8641" y="1034190"/>
            <a:ext cx="1651789" cy="208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1019208"/>
            <a:ext cx="1800200" cy="2281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0"/>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0672" y="3882190"/>
            <a:ext cx="2081128" cy="189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69137" y="4149080"/>
            <a:ext cx="2618947" cy="176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17010" y="3769708"/>
            <a:ext cx="1669117" cy="214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6391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60648001"/>
              </p:ext>
            </p:extLst>
          </p:nvPr>
        </p:nvGraphicFramePr>
        <p:xfrm>
          <a:off x="179512" y="332657"/>
          <a:ext cx="7908924" cy="1440160"/>
        </p:xfrm>
        <a:graphic>
          <a:graphicData uri="http://schemas.openxmlformats.org/drawingml/2006/table">
            <a:tbl>
              <a:tblPr firstRow="1" bandRow="1">
                <a:tableStyleId>{5940675A-B579-460E-94D1-54222C63F5DA}</a:tableStyleId>
              </a:tblPr>
              <a:tblGrid>
                <a:gridCol w="1977231"/>
                <a:gridCol w="1977231"/>
                <a:gridCol w="1977231"/>
                <a:gridCol w="1977231"/>
              </a:tblGrid>
              <a:tr h="1440160">
                <a:tc>
                  <a:txBody>
                    <a:bodyPr/>
                    <a:lstStyle/>
                    <a:p>
                      <a:r>
                        <a:rPr lang="en-GB" dirty="0" smtClean="0"/>
                        <a:t>1</a:t>
                      </a:r>
                      <a:endParaRPr lang="en-GB" dirty="0"/>
                    </a:p>
                  </a:txBody>
                  <a:tcPr/>
                </a:tc>
                <a:tc>
                  <a:txBody>
                    <a:bodyPr/>
                    <a:lstStyle/>
                    <a:p>
                      <a:r>
                        <a:rPr lang="en-GB" dirty="0" smtClean="0"/>
                        <a:t>2</a:t>
                      </a:r>
                      <a:endParaRPr lang="en-GB" dirty="0"/>
                    </a:p>
                  </a:txBody>
                  <a:tcPr/>
                </a:tc>
                <a:tc>
                  <a:txBody>
                    <a:bodyPr/>
                    <a:lstStyle/>
                    <a:p>
                      <a:r>
                        <a:rPr lang="en-GB" dirty="0" smtClean="0"/>
                        <a:t>3</a:t>
                      </a:r>
                      <a:endParaRPr lang="en-GB" dirty="0"/>
                    </a:p>
                  </a:txBody>
                  <a:tcPr/>
                </a:tc>
                <a:tc>
                  <a:txBody>
                    <a:bodyPr/>
                    <a:lstStyle/>
                    <a:p>
                      <a:r>
                        <a:rPr lang="en-GB" dirty="0" smtClean="0"/>
                        <a:t>4</a:t>
                      </a:r>
                      <a:endParaRPr lang="en-GB"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525969449"/>
              </p:ext>
            </p:extLst>
          </p:nvPr>
        </p:nvGraphicFramePr>
        <p:xfrm>
          <a:off x="179512" y="1772816"/>
          <a:ext cx="7908924" cy="1440160"/>
        </p:xfrm>
        <a:graphic>
          <a:graphicData uri="http://schemas.openxmlformats.org/drawingml/2006/table">
            <a:tbl>
              <a:tblPr firstRow="1" bandRow="1">
                <a:tableStyleId>{5940675A-B579-460E-94D1-54222C63F5DA}</a:tableStyleId>
              </a:tblPr>
              <a:tblGrid>
                <a:gridCol w="2664296"/>
                <a:gridCol w="2608320"/>
                <a:gridCol w="2636308"/>
              </a:tblGrid>
              <a:tr h="1440160">
                <a:tc>
                  <a:txBody>
                    <a:bodyPr/>
                    <a:lstStyle/>
                    <a:p>
                      <a:r>
                        <a:rPr lang="en-GB" dirty="0" smtClean="0"/>
                        <a:t>5</a:t>
                      </a:r>
                      <a:endParaRPr lang="en-GB" dirty="0"/>
                    </a:p>
                  </a:txBody>
                  <a:tcPr/>
                </a:tc>
                <a:tc>
                  <a:txBody>
                    <a:bodyPr/>
                    <a:lstStyle/>
                    <a:p>
                      <a:r>
                        <a:rPr lang="en-GB" dirty="0" smtClean="0"/>
                        <a:t>6</a:t>
                      </a:r>
                      <a:endParaRPr lang="en-GB" dirty="0"/>
                    </a:p>
                  </a:txBody>
                  <a:tcPr/>
                </a:tc>
                <a:tc>
                  <a:txBody>
                    <a:bodyPr/>
                    <a:lstStyle/>
                    <a:p>
                      <a:r>
                        <a:rPr lang="en-GB" dirty="0" smtClean="0"/>
                        <a:t>7</a:t>
                      </a:r>
                      <a:endParaRPr lang="en-GB" dirty="0"/>
                    </a:p>
                  </a:txBody>
                  <a:tcPr/>
                </a:tc>
              </a:tr>
            </a:tbl>
          </a:graphicData>
        </a:graphic>
      </p:graphicFrame>
      <p:pic>
        <p:nvPicPr>
          <p:cNvPr id="2060"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0217" y="1844822"/>
            <a:ext cx="1027569" cy="132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1273" y="333375"/>
            <a:ext cx="1347786" cy="1470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1960" y="333374"/>
            <a:ext cx="1804237" cy="1511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7010" y="382113"/>
            <a:ext cx="1085850" cy="1373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576" y="380609"/>
            <a:ext cx="1084739" cy="1374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7610" y="1875964"/>
            <a:ext cx="1391505" cy="1265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95166" y="1854371"/>
            <a:ext cx="1904702" cy="128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Table 11"/>
          <p:cNvGraphicFramePr>
            <a:graphicFrameLocks noGrp="1"/>
          </p:cNvGraphicFramePr>
          <p:nvPr>
            <p:extLst>
              <p:ext uri="{D42A27DB-BD31-4B8C-83A1-F6EECF244321}">
                <p14:modId xmlns:p14="http://schemas.microsoft.com/office/powerpoint/2010/main" val="3692165797"/>
              </p:ext>
            </p:extLst>
          </p:nvPr>
        </p:nvGraphicFramePr>
        <p:xfrm>
          <a:off x="193055" y="3789040"/>
          <a:ext cx="7908924" cy="1440160"/>
        </p:xfrm>
        <a:graphic>
          <a:graphicData uri="http://schemas.openxmlformats.org/drawingml/2006/table">
            <a:tbl>
              <a:tblPr firstRow="1" bandRow="1">
                <a:tableStyleId>{5940675A-B579-460E-94D1-54222C63F5DA}</a:tableStyleId>
              </a:tblPr>
              <a:tblGrid>
                <a:gridCol w="2664296"/>
                <a:gridCol w="2608320"/>
                <a:gridCol w="2636308"/>
              </a:tblGrid>
              <a:tr h="1440160">
                <a:tc>
                  <a:txBody>
                    <a:bodyPr/>
                    <a:lstStyle/>
                    <a:p>
                      <a:r>
                        <a:rPr lang="en-GB" dirty="0" smtClean="0"/>
                        <a:t>a</a:t>
                      </a:r>
                      <a:endParaRPr lang="en-GB" dirty="0"/>
                    </a:p>
                  </a:txBody>
                  <a:tcPr/>
                </a:tc>
                <a:tc>
                  <a:txBody>
                    <a:bodyPr/>
                    <a:lstStyle/>
                    <a:p>
                      <a:r>
                        <a:rPr lang="en-GB" dirty="0" smtClean="0"/>
                        <a:t>b</a:t>
                      </a:r>
                      <a:endParaRPr lang="en-GB" dirty="0"/>
                    </a:p>
                  </a:txBody>
                  <a:tcPr/>
                </a:tc>
                <a:tc>
                  <a:txBody>
                    <a:bodyPr/>
                    <a:lstStyle/>
                    <a:p>
                      <a:r>
                        <a:rPr lang="en-GB" dirty="0" smtClean="0"/>
                        <a:t>c</a:t>
                      </a:r>
                      <a:endParaRPr lang="en-GB" dirty="0"/>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90908194"/>
              </p:ext>
            </p:extLst>
          </p:nvPr>
        </p:nvGraphicFramePr>
        <p:xfrm>
          <a:off x="193055" y="5229200"/>
          <a:ext cx="7908924" cy="1440160"/>
        </p:xfrm>
        <a:graphic>
          <a:graphicData uri="http://schemas.openxmlformats.org/drawingml/2006/table">
            <a:tbl>
              <a:tblPr firstRow="1" bandRow="1">
                <a:tableStyleId>{5940675A-B579-460E-94D1-54222C63F5DA}</a:tableStyleId>
              </a:tblPr>
              <a:tblGrid>
                <a:gridCol w="1977231"/>
                <a:gridCol w="1977231"/>
                <a:gridCol w="2224683"/>
                <a:gridCol w="1729779"/>
              </a:tblGrid>
              <a:tr h="1440160">
                <a:tc>
                  <a:txBody>
                    <a:bodyPr/>
                    <a:lstStyle/>
                    <a:p>
                      <a:r>
                        <a:rPr lang="en-GB" dirty="0" smtClean="0"/>
                        <a:t>d</a:t>
                      </a:r>
                      <a:endParaRPr lang="en-GB" dirty="0"/>
                    </a:p>
                  </a:txBody>
                  <a:tcPr/>
                </a:tc>
                <a:tc>
                  <a:txBody>
                    <a:bodyPr/>
                    <a:lstStyle/>
                    <a:p>
                      <a:r>
                        <a:rPr lang="en-GB" dirty="0" smtClean="0"/>
                        <a:t>e</a:t>
                      </a:r>
                      <a:endParaRPr lang="en-GB" dirty="0"/>
                    </a:p>
                  </a:txBody>
                  <a:tcPr/>
                </a:tc>
                <a:tc>
                  <a:txBody>
                    <a:bodyPr/>
                    <a:lstStyle/>
                    <a:p>
                      <a:r>
                        <a:rPr lang="en-GB" dirty="0" smtClean="0"/>
                        <a:t>f</a:t>
                      </a:r>
                      <a:endParaRPr lang="en-GB" dirty="0"/>
                    </a:p>
                  </a:txBody>
                  <a:tcPr/>
                </a:tc>
                <a:tc>
                  <a:txBody>
                    <a:bodyPr/>
                    <a:lstStyle/>
                    <a:p>
                      <a:r>
                        <a:rPr lang="en-GB" dirty="0" smtClean="0"/>
                        <a:t>g</a:t>
                      </a:r>
                      <a:endParaRPr lang="en-GB"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83979315"/>
              </p:ext>
            </p:extLst>
          </p:nvPr>
        </p:nvGraphicFramePr>
        <p:xfrm>
          <a:off x="8172400" y="333372"/>
          <a:ext cx="796000" cy="6335987"/>
        </p:xfrm>
        <a:graphic>
          <a:graphicData uri="http://schemas.openxmlformats.org/drawingml/2006/table">
            <a:tbl>
              <a:tblPr firstRow="1" bandRow="1">
                <a:tableStyleId>{5940675A-B579-460E-94D1-54222C63F5DA}</a:tableStyleId>
              </a:tblPr>
              <a:tblGrid>
                <a:gridCol w="398000"/>
                <a:gridCol w="398000"/>
              </a:tblGrid>
              <a:tr h="905141">
                <a:tc>
                  <a:txBody>
                    <a:bodyPr/>
                    <a:lstStyle/>
                    <a:p>
                      <a:pPr algn="ctr"/>
                      <a:r>
                        <a:rPr lang="en-GB" dirty="0" smtClean="0"/>
                        <a:t>1</a:t>
                      </a:r>
                      <a:endParaRPr lang="en-GB" dirty="0"/>
                    </a:p>
                  </a:txBody>
                  <a:tcPr anchor="ctr"/>
                </a:tc>
                <a:tc>
                  <a:txBody>
                    <a:bodyPr/>
                    <a:lstStyle/>
                    <a:p>
                      <a:pPr algn="ctr"/>
                      <a:endParaRPr lang="en-GB" dirty="0"/>
                    </a:p>
                  </a:txBody>
                  <a:tcPr anchor="ctr"/>
                </a:tc>
              </a:tr>
              <a:tr h="905141">
                <a:tc>
                  <a:txBody>
                    <a:bodyPr/>
                    <a:lstStyle/>
                    <a:p>
                      <a:pPr algn="ctr"/>
                      <a:r>
                        <a:rPr lang="en-GB" dirty="0" smtClean="0"/>
                        <a:t>2</a:t>
                      </a:r>
                      <a:endParaRPr lang="en-GB" dirty="0"/>
                    </a:p>
                  </a:txBody>
                  <a:tcPr anchor="ctr"/>
                </a:tc>
                <a:tc>
                  <a:txBody>
                    <a:bodyPr/>
                    <a:lstStyle/>
                    <a:p>
                      <a:pPr algn="ctr"/>
                      <a:endParaRPr lang="en-GB" dirty="0"/>
                    </a:p>
                  </a:txBody>
                  <a:tcPr anchor="ctr"/>
                </a:tc>
              </a:tr>
              <a:tr h="905141">
                <a:tc>
                  <a:txBody>
                    <a:bodyPr/>
                    <a:lstStyle/>
                    <a:p>
                      <a:pPr algn="ctr"/>
                      <a:r>
                        <a:rPr lang="en-GB" dirty="0" smtClean="0"/>
                        <a:t>3</a:t>
                      </a:r>
                      <a:endParaRPr lang="en-GB" dirty="0"/>
                    </a:p>
                  </a:txBody>
                  <a:tcPr anchor="ctr"/>
                </a:tc>
                <a:tc>
                  <a:txBody>
                    <a:bodyPr/>
                    <a:lstStyle/>
                    <a:p>
                      <a:pPr algn="ctr"/>
                      <a:endParaRPr lang="en-GB" dirty="0"/>
                    </a:p>
                  </a:txBody>
                  <a:tcPr anchor="ctr"/>
                </a:tc>
              </a:tr>
              <a:tr h="905141">
                <a:tc>
                  <a:txBody>
                    <a:bodyPr/>
                    <a:lstStyle/>
                    <a:p>
                      <a:pPr algn="ctr"/>
                      <a:r>
                        <a:rPr lang="en-GB" dirty="0" smtClean="0"/>
                        <a:t>4</a:t>
                      </a:r>
                      <a:endParaRPr lang="en-GB" dirty="0"/>
                    </a:p>
                  </a:txBody>
                  <a:tcPr anchor="ctr"/>
                </a:tc>
                <a:tc>
                  <a:txBody>
                    <a:bodyPr/>
                    <a:lstStyle/>
                    <a:p>
                      <a:pPr algn="ctr"/>
                      <a:endParaRPr lang="en-GB" dirty="0"/>
                    </a:p>
                  </a:txBody>
                  <a:tcPr anchor="ctr"/>
                </a:tc>
              </a:tr>
              <a:tr h="905141">
                <a:tc>
                  <a:txBody>
                    <a:bodyPr/>
                    <a:lstStyle/>
                    <a:p>
                      <a:pPr algn="ctr"/>
                      <a:r>
                        <a:rPr lang="en-GB" dirty="0" smtClean="0"/>
                        <a:t>5</a:t>
                      </a:r>
                      <a:endParaRPr lang="en-GB" dirty="0"/>
                    </a:p>
                  </a:txBody>
                  <a:tcPr anchor="ctr"/>
                </a:tc>
                <a:tc>
                  <a:txBody>
                    <a:bodyPr/>
                    <a:lstStyle/>
                    <a:p>
                      <a:pPr algn="ctr"/>
                      <a:endParaRPr lang="en-GB" dirty="0"/>
                    </a:p>
                  </a:txBody>
                  <a:tcPr anchor="ctr"/>
                </a:tc>
              </a:tr>
              <a:tr h="905141">
                <a:tc>
                  <a:txBody>
                    <a:bodyPr/>
                    <a:lstStyle/>
                    <a:p>
                      <a:pPr algn="ctr"/>
                      <a:r>
                        <a:rPr lang="en-GB" dirty="0" smtClean="0"/>
                        <a:t>6</a:t>
                      </a:r>
                      <a:endParaRPr lang="en-GB" dirty="0"/>
                    </a:p>
                  </a:txBody>
                  <a:tcPr anchor="ctr"/>
                </a:tc>
                <a:tc>
                  <a:txBody>
                    <a:bodyPr/>
                    <a:lstStyle/>
                    <a:p>
                      <a:pPr algn="ctr"/>
                      <a:endParaRPr lang="en-GB" dirty="0"/>
                    </a:p>
                  </a:txBody>
                  <a:tcPr anchor="ctr"/>
                </a:tc>
              </a:tr>
              <a:tr h="905141">
                <a:tc>
                  <a:txBody>
                    <a:bodyPr/>
                    <a:lstStyle/>
                    <a:p>
                      <a:pPr algn="ctr"/>
                      <a:r>
                        <a:rPr lang="en-GB" dirty="0" smtClean="0"/>
                        <a:t>7</a:t>
                      </a:r>
                      <a:endParaRPr lang="en-GB" dirty="0"/>
                    </a:p>
                  </a:txBody>
                  <a:tcPr anchor="ctr"/>
                </a:tc>
                <a:tc>
                  <a:txBody>
                    <a:bodyPr/>
                    <a:lstStyle/>
                    <a:p>
                      <a:pPr algn="ctr"/>
                      <a:endParaRPr lang="en-GB" dirty="0"/>
                    </a:p>
                  </a:txBody>
                  <a:tcPr anchor="ctr"/>
                </a:tc>
              </a:tr>
            </a:tbl>
          </a:graphicData>
        </a:graphic>
      </p:graphicFrame>
      <p:sp>
        <p:nvSpPr>
          <p:cNvPr id="6" name="TextBox 5"/>
          <p:cNvSpPr txBox="1"/>
          <p:nvPr/>
        </p:nvSpPr>
        <p:spPr>
          <a:xfrm>
            <a:off x="179512" y="3255367"/>
            <a:ext cx="7920880" cy="461665"/>
          </a:xfrm>
          <a:prstGeom prst="rect">
            <a:avLst/>
          </a:prstGeom>
          <a:solidFill>
            <a:schemeClr val="tx1"/>
          </a:solidFill>
        </p:spPr>
        <p:txBody>
          <a:bodyPr wrap="square" rtlCol="0">
            <a:spAutoFit/>
          </a:bodyPr>
          <a:lstStyle/>
          <a:p>
            <a:pPr algn="ctr"/>
            <a:r>
              <a:rPr lang="en-GB" sz="2400" b="1" dirty="0" err="1" smtClean="0">
                <a:solidFill>
                  <a:schemeClr val="bg1"/>
                </a:solidFill>
                <a:latin typeface="Calibri" pitchFamily="34" charset="0"/>
                <a:cs typeface="Calibri" pitchFamily="34" charset="0"/>
              </a:rPr>
              <a:t>Empareja</a:t>
            </a:r>
            <a:r>
              <a:rPr lang="en-GB" sz="2400" b="1" dirty="0" smtClean="0">
                <a:solidFill>
                  <a:schemeClr val="bg1"/>
                </a:solidFill>
                <a:latin typeface="Calibri" pitchFamily="34" charset="0"/>
                <a:cs typeface="Calibri" pitchFamily="34" charset="0"/>
              </a:rPr>
              <a:t> </a:t>
            </a:r>
            <a:r>
              <a:rPr lang="en-GB" sz="2400" b="1" dirty="0" err="1" smtClean="0">
                <a:solidFill>
                  <a:schemeClr val="bg1"/>
                </a:solidFill>
                <a:latin typeface="Calibri" pitchFamily="34" charset="0"/>
                <a:cs typeface="Calibri" pitchFamily="34" charset="0"/>
              </a:rPr>
              <a:t>las</a:t>
            </a:r>
            <a:r>
              <a:rPr lang="en-GB" sz="2400" b="1" dirty="0" smtClean="0">
                <a:solidFill>
                  <a:schemeClr val="bg1"/>
                </a:solidFill>
                <a:latin typeface="Calibri" pitchFamily="34" charset="0"/>
                <a:cs typeface="Calibri" pitchFamily="34" charset="0"/>
              </a:rPr>
              <a:t> </a:t>
            </a:r>
            <a:r>
              <a:rPr lang="en-GB" sz="2400" b="1" dirty="0" err="1" smtClean="0">
                <a:solidFill>
                  <a:schemeClr val="bg1"/>
                </a:solidFill>
                <a:latin typeface="Calibri" pitchFamily="34" charset="0"/>
                <a:cs typeface="Calibri" pitchFamily="34" charset="0"/>
              </a:rPr>
              <a:t>imágenes</a:t>
            </a:r>
            <a:r>
              <a:rPr lang="en-GB" sz="2400" b="1" dirty="0" smtClean="0">
                <a:solidFill>
                  <a:schemeClr val="bg1"/>
                </a:solidFill>
                <a:latin typeface="Calibri" pitchFamily="34" charset="0"/>
                <a:cs typeface="Calibri" pitchFamily="34" charset="0"/>
              </a:rPr>
              <a:t> con el </a:t>
            </a:r>
            <a:r>
              <a:rPr lang="en-GB" sz="2400" b="1" dirty="0" err="1" smtClean="0">
                <a:solidFill>
                  <a:schemeClr val="bg1"/>
                </a:solidFill>
                <a:latin typeface="Calibri" pitchFamily="34" charset="0"/>
                <a:cs typeface="Calibri" pitchFamily="34" charset="0"/>
              </a:rPr>
              <a:t>texto</a:t>
            </a:r>
            <a:r>
              <a:rPr lang="en-GB" sz="2400" b="1" dirty="0" smtClean="0">
                <a:solidFill>
                  <a:schemeClr val="bg1"/>
                </a:solidFill>
                <a:latin typeface="Calibri" pitchFamily="34" charset="0"/>
                <a:cs typeface="Calibri" pitchFamily="34" charset="0"/>
              </a:rPr>
              <a:t>.</a:t>
            </a:r>
            <a:endParaRPr lang="en-GB" sz="2400" b="1" dirty="0">
              <a:solidFill>
                <a:schemeClr val="bg1"/>
              </a:solidFill>
              <a:latin typeface="Calibri" pitchFamily="34" charset="0"/>
              <a:cs typeface="Calibri" pitchFamily="34" charset="0"/>
            </a:endParaRPr>
          </a:p>
        </p:txBody>
      </p:sp>
      <p:sp>
        <p:nvSpPr>
          <p:cNvPr id="7" name="TextBox 6"/>
          <p:cNvSpPr txBox="1"/>
          <p:nvPr/>
        </p:nvSpPr>
        <p:spPr>
          <a:xfrm>
            <a:off x="464799" y="5289591"/>
            <a:ext cx="1775873" cy="1138773"/>
          </a:xfrm>
          <a:prstGeom prst="rect">
            <a:avLst/>
          </a:prstGeom>
          <a:noFill/>
        </p:spPr>
        <p:txBody>
          <a:bodyPr wrap="square" rtlCol="0">
            <a:spAutoFit/>
          </a:bodyPr>
          <a:lstStyle/>
          <a:p>
            <a:r>
              <a:rPr lang="en-GB" sz="1700" dirty="0" smtClean="0">
                <a:latin typeface="Calibri" pitchFamily="34" charset="0"/>
                <a:cs typeface="Calibri" pitchFamily="34" charset="0"/>
              </a:rPr>
              <a:t>Un </a:t>
            </a:r>
            <a:r>
              <a:rPr lang="en-GB" sz="1700" dirty="0" err="1" smtClean="0">
                <a:latin typeface="Calibri" pitchFamily="34" charset="0"/>
                <a:cs typeface="Calibri" pitchFamily="34" charset="0"/>
              </a:rPr>
              <a:t>día</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llamé</a:t>
            </a:r>
            <a:r>
              <a:rPr lang="en-GB" sz="1700" dirty="0" smtClean="0">
                <a:latin typeface="Calibri" pitchFamily="34" charset="0"/>
                <a:cs typeface="Calibri" pitchFamily="34" charset="0"/>
              </a:rPr>
              <a:t> a mi </a:t>
            </a:r>
            <a:r>
              <a:rPr lang="en-GB" sz="1700" dirty="0" err="1" smtClean="0">
                <a:latin typeface="Calibri" pitchFamily="34" charset="0"/>
                <a:cs typeface="Calibri" pitchFamily="34" charset="0"/>
              </a:rPr>
              <a:t>amiga</a:t>
            </a:r>
            <a:r>
              <a:rPr lang="en-GB" sz="1700" dirty="0" smtClean="0">
                <a:latin typeface="Calibri" pitchFamily="34" charset="0"/>
                <a:cs typeface="Calibri" pitchFamily="34" charset="0"/>
              </a:rPr>
              <a:t> Teresa. La </a:t>
            </a:r>
            <a:r>
              <a:rPr lang="en-GB" sz="1700" dirty="0" err="1" smtClean="0">
                <a:latin typeface="Calibri" pitchFamily="34" charset="0"/>
                <a:cs typeface="Calibri" pitchFamily="34" charset="0"/>
              </a:rPr>
              <a:t>invité</a:t>
            </a:r>
            <a:r>
              <a:rPr lang="en-GB" sz="1700" dirty="0" smtClean="0">
                <a:latin typeface="Calibri" pitchFamily="34" charset="0"/>
                <a:cs typeface="Calibri" pitchFamily="34" charset="0"/>
              </a:rPr>
              <a:t> al cine y </a:t>
            </a:r>
            <a:r>
              <a:rPr lang="en-GB" sz="1700" dirty="0" err="1" smtClean="0">
                <a:latin typeface="Calibri" pitchFamily="34" charset="0"/>
                <a:cs typeface="Calibri" pitchFamily="34" charset="0"/>
              </a:rPr>
              <a:t>quedamos</a:t>
            </a:r>
            <a:r>
              <a:rPr lang="en-GB" sz="1700" dirty="0" smtClean="0">
                <a:latin typeface="Calibri" pitchFamily="34" charset="0"/>
                <a:cs typeface="Calibri" pitchFamily="34" charset="0"/>
              </a:rPr>
              <a:t> a </a:t>
            </a:r>
            <a:r>
              <a:rPr lang="en-GB" sz="1700" dirty="0" err="1" smtClean="0">
                <a:latin typeface="Calibri" pitchFamily="34" charset="0"/>
                <a:cs typeface="Calibri" pitchFamily="34" charset="0"/>
              </a:rPr>
              <a:t>las</a:t>
            </a:r>
            <a:r>
              <a:rPr lang="en-GB" sz="1700" dirty="0" smtClean="0">
                <a:latin typeface="Calibri" pitchFamily="34" charset="0"/>
                <a:cs typeface="Calibri" pitchFamily="34" charset="0"/>
              </a:rPr>
              <a:t> 7.</a:t>
            </a:r>
            <a:endParaRPr lang="en-GB" sz="1700" dirty="0">
              <a:latin typeface="Calibri" pitchFamily="34" charset="0"/>
              <a:cs typeface="Calibri" pitchFamily="34" charset="0"/>
            </a:endParaRPr>
          </a:p>
        </p:txBody>
      </p:sp>
      <p:sp>
        <p:nvSpPr>
          <p:cNvPr id="17" name="TextBox 16"/>
          <p:cNvSpPr txBox="1"/>
          <p:nvPr/>
        </p:nvSpPr>
        <p:spPr>
          <a:xfrm>
            <a:off x="6516216" y="5229200"/>
            <a:ext cx="1584175" cy="1477328"/>
          </a:xfrm>
          <a:prstGeom prst="rect">
            <a:avLst/>
          </a:prstGeom>
          <a:noFill/>
        </p:spPr>
        <p:txBody>
          <a:bodyPr wrap="square" rtlCol="0">
            <a:spAutoFit/>
          </a:bodyPr>
          <a:lstStyle/>
          <a:p>
            <a:r>
              <a:rPr lang="en-GB" dirty="0" smtClean="0">
                <a:latin typeface="Calibri" pitchFamily="34" charset="0"/>
                <a:cs typeface="Calibri" pitchFamily="34" charset="0"/>
              </a:rPr>
              <a:t> A </a:t>
            </a:r>
            <a:r>
              <a:rPr lang="en-GB" dirty="0" err="1" smtClean="0">
                <a:latin typeface="Calibri" pitchFamily="34" charset="0"/>
                <a:cs typeface="Calibri" pitchFamily="34" charset="0"/>
              </a:rPr>
              <a:t>las</a:t>
            </a:r>
            <a:r>
              <a:rPr lang="en-GB" dirty="0" smtClean="0">
                <a:latin typeface="Calibri" pitchFamily="34" charset="0"/>
                <a:cs typeface="Calibri" pitchFamily="34" charset="0"/>
              </a:rPr>
              <a:t> 7 </a:t>
            </a:r>
            <a:r>
              <a:rPr lang="en-GB" dirty="0" err="1" smtClean="0">
                <a:latin typeface="Calibri" pitchFamily="34" charset="0"/>
                <a:cs typeface="Calibri" pitchFamily="34" charset="0"/>
              </a:rPr>
              <a:t>estaba</a:t>
            </a:r>
            <a:r>
              <a:rPr lang="en-GB" dirty="0" smtClean="0">
                <a:latin typeface="Calibri" pitchFamily="34" charset="0"/>
                <a:cs typeface="Calibri" pitchFamily="34" charset="0"/>
              </a:rPr>
              <a:t> en la </a:t>
            </a:r>
            <a:r>
              <a:rPr lang="en-GB" dirty="0" err="1" smtClean="0">
                <a:latin typeface="Calibri" pitchFamily="34" charset="0"/>
                <a:cs typeface="Calibri" pitchFamily="34" charset="0"/>
              </a:rPr>
              <a:t>puerta</a:t>
            </a:r>
            <a:r>
              <a:rPr lang="en-GB" dirty="0" smtClean="0">
                <a:latin typeface="Calibri" pitchFamily="34" charset="0"/>
                <a:cs typeface="Calibri" pitchFamily="34" charset="0"/>
              </a:rPr>
              <a:t> del cine </a:t>
            </a:r>
            <a:r>
              <a:rPr lang="en-GB" dirty="0" err="1" smtClean="0">
                <a:latin typeface="Calibri" pitchFamily="34" charset="0"/>
                <a:cs typeface="Calibri" pitchFamily="34" charset="0"/>
              </a:rPr>
              <a:t>pero</a:t>
            </a:r>
            <a:r>
              <a:rPr lang="en-GB" dirty="0" smtClean="0">
                <a:latin typeface="Calibri" pitchFamily="34" charset="0"/>
                <a:cs typeface="Calibri" pitchFamily="34" charset="0"/>
              </a:rPr>
              <a:t> Teresa no </a:t>
            </a:r>
            <a:r>
              <a:rPr lang="en-GB" dirty="0" err="1" smtClean="0">
                <a:latin typeface="Calibri" pitchFamily="34" charset="0"/>
                <a:cs typeface="Calibri" pitchFamily="34" charset="0"/>
              </a:rPr>
              <a:t>llegó</a:t>
            </a:r>
            <a:r>
              <a:rPr lang="en-GB" dirty="0" smtClean="0">
                <a:latin typeface="Calibri" pitchFamily="34" charset="0"/>
                <a:cs typeface="Calibri" pitchFamily="34" charset="0"/>
              </a:rPr>
              <a:t>.  </a:t>
            </a:r>
            <a:endParaRPr lang="en-GB" dirty="0">
              <a:latin typeface="Calibri" pitchFamily="34" charset="0"/>
              <a:cs typeface="Calibri" pitchFamily="34" charset="0"/>
            </a:endParaRPr>
          </a:p>
        </p:txBody>
      </p:sp>
      <p:sp>
        <p:nvSpPr>
          <p:cNvPr id="18" name="TextBox 17"/>
          <p:cNvSpPr txBox="1"/>
          <p:nvPr/>
        </p:nvSpPr>
        <p:spPr>
          <a:xfrm>
            <a:off x="2356443" y="5289767"/>
            <a:ext cx="1930384" cy="1400383"/>
          </a:xfrm>
          <a:prstGeom prst="rect">
            <a:avLst/>
          </a:prstGeom>
          <a:noFill/>
        </p:spPr>
        <p:txBody>
          <a:bodyPr wrap="square" rtlCol="0">
            <a:spAutoFit/>
          </a:bodyPr>
          <a:lstStyle/>
          <a:p>
            <a:r>
              <a:rPr lang="en-GB" sz="1700" dirty="0" err="1" smtClean="0">
                <a:latin typeface="Calibri" pitchFamily="34" charset="0"/>
                <a:cs typeface="Calibri" pitchFamily="34" charset="0"/>
              </a:rPr>
              <a:t>Una</a:t>
            </a:r>
            <a:r>
              <a:rPr lang="en-GB" sz="1700" dirty="0" smtClean="0">
                <a:latin typeface="Calibri" pitchFamily="34" charset="0"/>
                <a:cs typeface="Calibri" pitchFamily="34" charset="0"/>
              </a:rPr>
              <a:t> media </a:t>
            </a:r>
            <a:r>
              <a:rPr lang="en-GB" sz="1700" dirty="0" err="1" smtClean="0">
                <a:latin typeface="Calibri" pitchFamily="34" charset="0"/>
                <a:cs typeface="Calibri" pitchFamily="34" charset="0"/>
              </a:rPr>
              <a:t>hora</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después</a:t>
            </a:r>
            <a:r>
              <a:rPr lang="en-GB" sz="1700" dirty="0" smtClean="0">
                <a:latin typeface="Calibri" pitchFamily="34" charset="0"/>
                <a:cs typeface="Calibri" pitchFamily="34" charset="0"/>
              </a:rPr>
              <a:t> Teresa </a:t>
            </a:r>
            <a:r>
              <a:rPr lang="en-GB" sz="1700" dirty="0" err="1" smtClean="0">
                <a:latin typeface="Calibri" pitchFamily="34" charset="0"/>
                <a:cs typeface="Calibri" pitchFamily="34" charset="0"/>
              </a:rPr>
              <a:t>llegó</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Dijo</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que</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había</a:t>
            </a:r>
            <a:r>
              <a:rPr lang="en-GB" sz="1700" dirty="0" smtClean="0">
                <a:latin typeface="Calibri" pitchFamily="34" charset="0"/>
                <a:cs typeface="Calibri" pitchFamily="34" charset="0"/>
              </a:rPr>
              <a:t> mucho </a:t>
            </a:r>
            <a:r>
              <a:rPr lang="en-GB" sz="1700" dirty="0" err="1" smtClean="0">
                <a:latin typeface="Calibri" pitchFamily="34" charset="0"/>
                <a:cs typeface="Calibri" pitchFamily="34" charset="0"/>
              </a:rPr>
              <a:t>tráfico</a:t>
            </a:r>
            <a:r>
              <a:rPr lang="en-GB" sz="1700" dirty="0" smtClean="0">
                <a:latin typeface="Calibri" pitchFamily="34" charset="0"/>
                <a:cs typeface="Calibri" pitchFamily="34" charset="0"/>
              </a:rPr>
              <a:t> en la ciudad.</a:t>
            </a:r>
            <a:endParaRPr lang="en-GB" sz="1700" dirty="0">
              <a:latin typeface="Calibri" pitchFamily="34" charset="0"/>
              <a:cs typeface="Calibri" pitchFamily="34" charset="0"/>
            </a:endParaRPr>
          </a:p>
        </p:txBody>
      </p:sp>
      <p:sp>
        <p:nvSpPr>
          <p:cNvPr id="19" name="TextBox 18"/>
          <p:cNvSpPr txBox="1"/>
          <p:nvPr/>
        </p:nvSpPr>
        <p:spPr>
          <a:xfrm>
            <a:off x="4286827" y="5229200"/>
            <a:ext cx="2016926" cy="1400383"/>
          </a:xfrm>
          <a:prstGeom prst="rect">
            <a:avLst/>
          </a:prstGeom>
          <a:noFill/>
        </p:spPr>
        <p:txBody>
          <a:bodyPr wrap="square" rtlCol="0">
            <a:spAutoFit/>
          </a:bodyPr>
          <a:lstStyle/>
          <a:p>
            <a:r>
              <a:rPr lang="en-GB" sz="1700" dirty="0" smtClean="0">
                <a:latin typeface="Calibri" pitchFamily="34" charset="0"/>
                <a:cs typeface="Calibri" pitchFamily="34" charset="0"/>
              </a:rPr>
              <a:t>En </a:t>
            </a:r>
            <a:r>
              <a:rPr lang="en-GB" sz="1700" dirty="0" err="1" smtClean="0">
                <a:latin typeface="Calibri" pitchFamily="34" charset="0"/>
                <a:cs typeface="Calibri" pitchFamily="34" charset="0"/>
              </a:rPr>
              <a:t>seguida</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entramos</a:t>
            </a:r>
            <a:r>
              <a:rPr lang="en-GB" sz="1700" dirty="0" smtClean="0">
                <a:latin typeface="Calibri" pitchFamily="34" charset="0"/>
                <a:cs typeface="Calibri" pitchFamily="34" charset="0"/>
              </a:rPr>
              <a:t> en el cine y </a:t>
            </a:r>
            <a:r>
              <a:rPr lang="en-GB" sz="1700" dirty="0" err="1" smtClean="0">
                <a:latin typeface="Calibri" pitchFamily="34" charset="0"/>
                <a:cs typeface="Calibri" pitchFamily="34" charset="0"/>
              </a:rPr>
              <a:t>sacamos</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las</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entradas</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Luego</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compramos</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palomitas</a:t>
            </a:r>
            <a:r>
              <a:rPr lang="en-GB" sz="1700" dirty="0">
                <a:latin typeface="Calibri" pitchFamily="34" charset="0"/>
                <a:cs typeface="Calibri" pitchFamily="34" charset="0"/>
              </a:rPr>
              <a:t>.</a:t>
            </a:r>
            <a:r>
              <a:rPr lang="en-GB" sz="1700" dirty="0" smtClean="0">
                <a:latin typeface="Calibri" pitchFamily="34" charset="0"/>
                <a:cs typeface="Calibri" pitchFamily="34" charset="0"/>
              </a:rPr>
              <a:t>  </a:t>
            </a:r>
            <a:endParaRPr lang="en-GB" sz="1700" dirty="0">
              <a:latin typeface="Calibri" pitchFamily="34" charset="0"/>
              <a:cs typeface="Calibri" pitchFamily="34" charset="0"/>
            </a:endParaRPr>
          </a:p>
        </p:txBody>
      </p:sp>
      <p:sp>
        <p:nvSpPr>
          <p:cNvPr id="20" name="TextBox 19"/>
          <p:cNvSpPr txBox="1"/>
          <p:nvPr/>
        </p:nvSpPr>
        <p:spPr>
          <a:xfrm>
            <a:off x="449127" y="3780808"/>
            <a:ext cx="2466689" cy="1477328"/>
          </a:xfrm>
          <a:prstGeom prst="rect">
            <a:avLst/>
          </a:prstGeom>
          <a:noFill/>
        </p:spPr>
        <p:txBody>
          <a:bodyPr wrap="square" rtlCol="0">
            <a:spAutoFit/>
          </a:bodyPr>
          <a:lstStyle/>
          <a:p>
            <a:r>
              <a:rPr lang="en-GB" dirty="0" err="1" smtClean="0">
                <a:latin typeface="Calibri" pitchFamily="34" charset="0"/>
                <a:cs typeface="Calibri" pitchFamily="34" charset="0"/>
              </a:rPr>
              <a:t>Había</a:t>
            </a:r>
            <a:r>
              <a:rPr lang="en-GB" dirty="0" smtClean="0">
                <a:latin typeface="Calibri" pitchFamily="34" charset="0"/>
                <a:cs typeface="Calibri" pitchFamily="34" charset="0"/>
              </a:rPr>
              <a:t> </a:t>
            </a:r>
            <a:r>
              <a:rPr lang="en-GB" dirty="0" err="1" smtClean="0">
                <a:latin typeface="Calibri" pitchFamily="34" charset="0"/>
                <a:cs typeface="Calibri" pitchFamily="34" charset="0"/>
              </a:rPr>
              <a:t>muchísima</a:t>
            </a:r>
            <a:r>
              <a:rPr lang="en-GB" dirty="0" smtClean="0">
                <a:latin typeface="Calibri" pitchFamily="34" charset="0"/>
                <a:cs typeface="Calibri" pitchFamily="34" charset="0"/>
              </a:rPr>
              <a:t> </a:t>
            </a:r>
            <a:r>
              <a:rPr lang="en-GB" dirty="0" err="1" smtClean="0">
                <a:latin typeface="Calibri" pitchFamily="34" charset="0"/>
                <a:cs typeface="Calibri" pitchFamily="34" charset="0"/>
              </a:rPr>
              <a:t>gente</a:t>
            </a:r>
            <a:r>
              <a:rPr lang="en-GB" dirty="0" smtClean="0">
                <a:latin typeface="Calibri" pitchFamily="34" charset="0"/>
                <a:cs typeface="Calibri" pitchFamily="34" charset="0"/>
              </a:rPr>
              <a:t> en el cine, </a:t>
            </a:r>
            <a:r>
              <a:rPr lang="en-GB" dirty="0" err="1" smtClean="0">
                <a:latin typeface="Calibri" pitchFamily="34" charset="0"/>
                <a:cs typeface="Calibri" pitchFamily="34" charset="0"/>
              </a:rPr>
              <a:t>incluso</a:t>
            </a:r>
            <a:r>
              <a:rPr lang="en-GB" dirty="0" smtClean="0">
                <a:latin typeface="Calibri" pitchFamily="34" charset="0"/>
                <a:cs typeface="Calibri" pitchFamily="34" charset="0"/>
              </a:rPr>
              <a:t> </a:t>
            </a:r>
            <a:r>
              <a:rPr lang="en-GB" dirty="0" err="1" smtClean="0">
                <a:latin typeface="Calibri" pitchFamily="34" charset="0"/>
                <a:cs typeface="Calibri" pitchFamily="34" charset="0"/>
              </a:rPr>
              <a:t>una</a:t>
            </a:r>
            <a:r>
              <a:rPr lang="en-GB" dirty="0" smtClean="0">
                <a:latin typeface="Calibri" pitchFamily="34" charset="0"/>
                <a:cs typeface="Calibri" pitchFamily="34" charset="0"/>
              </a:rPr>
              <a:t> </a:t>
            </a:r>
            <a:r>
              <a:rPr lang="en-GB" dirty="0" err="1" smtClean="0">
                <a:latin typeface="Calibri" pitchFamily="34" charset="0"/>
                <a:cs typeface="Calibri" pitchFamily="34" charset="0"/>
              </a:rPr>
              <a:t>mujer</a:t>
            </a:r>
            <a:r>
              <a:rPr lang="en-GB" dirty="0" smtClean="0">
                <a:latin typeface="Calibri" pitchFamily="34" charset="0"/>
                <a:cs typeface="Calibri" pitchFamily="34" charset="0"/>
              </a:rPr>
              <a:t> con un sombrero </a:t>
            </a:r>
            <a:r>
              <a:rPr lang="en-GB" dirty="0" err="1" smtClean="0">
                <a:latin typeface="Calibri" pitchFamily="34" charset="0"/>
                <a:cs typeface="Calibri" pitchFamily="34" charset="0"/>
              </a:rPr>
              <a:t>enorme</a:t>
            </a:r>
            <a:r>
              <a:rPr lang="en-GB" dirty="0" smtClean="0">
                <a:latin typeface="Calibri" pitchFamily="34" charset="0"/>
                <a:cs typeface="Calibri" pitchFamily="34" charset="0"/>
              </a:rPr>
              <a:t>, </a:t>
            </a:r>
            <a:r>
              <a:rPr lang="en-GB" dirty="0" err="1" smtClean="0">
                <a:latin typeface="Calibri" pitchFamily="34" charset="0"/>
                <a:cs typeface="Calibri" pitchFamily="34" charset="0"/>
              </a:rPr>
              <a:t>que</a:t>
            </a:r>
            <a:r>
              <a:rPr lang="en-GB" dirty="0" smtClean="0">
                <a:latin typeface="Calibri" pitchFamily="34" charset="0"/>
                <a:cs typeface="Calibri" pitchFamily="34" charset="0"/>
              </a:rPr>
              <a:t> </a:t>
            </a:r>
            <a:r>
              <a:rPr lang="en-GB" dirty="0" err="1" smtClean="0">
                <a:latin typeface="Calibri" pitchFamily="34" charset="0"/>
                <a:cs typeface="Calibri" pitchFamily="34" charset="0"/>
              </a:rPr>
              <a:t>estaba</a:t>
            </a:r>
            <a:r>
              <a:rPr lang="en-GB" dirty="0" smtClean="0">
                <a:latin typeface="Calibri" pitchFamily="34" charset="0"/>
                <a:cs typeface="Calibri" pitchFamily="34" charset="0"/>
              </a:rPr>
              <a:t> </a:t>
            </a:r>
            <a:r>
              <a:rPr lang="en-GB" dirty="0" err="1" smtClean="0">
                <a:latin typeface="Calibri" pitchFamily="34" charset="0"/>
                <a:cs typeface="Calibri" pitchFamily="34" charset="0"/>
              </a:rPr>
              <a:t>delante</a:t>
            </a:r>
            <a:r>
              <a:rPr lang="en-GB" dirty="0" smtClean="0">
                <a:latin typeface="Calibri" pitchFamily="34" charset="0"/>
                <a:cs typeface="Calibri" pitchFamily="34" charset="0"/>
              </a:rPr>
              <a:t> de </a:t>
            </a:r>
            <a:r>
              <a:rPr lang="en-GB" dirty="0" err="1" smtClean="0">
                <a:latin typeface="Calibri" pitchFamily="34" charset="0"/>
                <a:cs typeface="Calibri" pitchFamily="34" charset="0"/>
              </a:rPr>
              <a:t>nosotros</a:t>
            </a:r>
            <a:r>
              <a:rPr lang="en-GB" dirty="0" smtClean="0">
                <a:latin typeface="Calibri" pitchFamily="34" charset="0"/>
                <a:cs typeface="Calibri" pitchFamily="34" charset="0"/>
              </a:rPr>
              <a:t>.  </a:t>
            </a:r>
            <a:endParaRPr lang="en-GB" dirty="0">
              <a:latin typeface="Calibri" pitchFamily="34" charset="0"/>
              <a:cs typeface="Calibri" pitchFamily="34" charset="0"/>
            </a:endParaRPr>
          </a:p>
        </p:txBody>
      </p:sp>
      <p:sp>
        <p:nvSpPr>
          <p:cNvPr id="21" name="TextBox 20"/>
          <p:cNvSpPr txBox="1"/>
          <p:nvPr/>
        </p:nvSpPr>
        <p:spPr>
          <a:xfrm>
            <a:off x="5743880" y="3884855"/>
            <a:ext cx="2356511" cy="1200329"/>
          </a:xfrm>
          <a:prstGeom prst="rect">
            <a:avLst/>
          </a:prstGeom>
          <a:noFill/>
        </p:spPr>
        <p:txBody>
          <a:bodyPr wrap="square" rtlCol="0">
            <a:spAutoFit/>
          </a:bodyPr>
          <a:lstStyle/>
          <a:p>
            <a:r>
              <a:rPr lang="en-GB" dirty="0" err="1" smtClean="0">
                <a:latin typeface="Calibri" pitchFamily="34" charset="0"/>
                <a:cs typeface="Calibri" pitchFamily="34" charset="0"/>
              </a:rPr>
              <a:t>Todavía</a:t>
            </a:r>
            <a:r>
              <a:rPr lang="en-GB" dirty="0" smtClean="0">
                <a:latin typeface="Calibri" pitchFamily="34" charset="0"/>
                <a:cs typeface="Calibri" pitchFamily="34" charset="0"/>
              </a:rPr>
              <a:t> </a:t>
            </a:r>
            <a:r>
              <a:rPr lang="en-GB" dirty="0" err="1" smtClean="0">
                <a:latin typeface="Calibri" pitchFamily="34" charset="0"/>
                <a:cs typeface="Calibri" pitchFamily="34" charset="0"/>
              </a:rPr>
              <a:t>peor</a:t>
            </a:r>
            <a:r>
              <a:rPr lang="en-GB" dirty="0" smtClean="0">
                <a:latin typeface="Calibri" pitchFamily="34" charset="0"/>
                <a:cs typeface="Calibri" pitchFamily="34" charset="0"/>
              </a:rPr>
              <a:t>, un </a:t>
            </a:r>
            <a:r>
              <a:rPr lang="en-GB" dirty="0" err="1" smtClean="0">
                <a:latin typeface="Calibri" pitchFamily="34" charset="0"/>
                <a:cs typeface="Calibri" pitchFamily="34" charset="0"/>
              </a:rPr>
              <a:t>chico</a:t>
            </a:r>
            <a:r>
              <a:rPr lang="en-GB" dirty="0" smtClean="0">
                <a:latin typeface="Calibri" pitchFamily="34" charset="0"/>
                <a:cs typeface="Calibri" pitchFamily="34" charset="0"/>
              </a:rPr>
              <a:t> </a:t>
            </a:r>
            <a:r>
              <a:rPr lang="en-GB" dirty="0" err="1" smtClean="0">
                <a:latin typeface="Calibri" pitchFamily="34" charset="0"/>
                <a:cs typeface="Calibri" pitchFamily="34" charset="0"/>
              </a:rPr>
              <a:t>que</a:t>
            </a:r>
            <a:r>
              <a:rPr lang="en-GB" dirty="0" smtClean="0">
                <a:latin typeface="Calibri" pitchFamily="34" charset="0"/>
                <a:cs typeface="Calibri" pitchFamily="34" charset="0"/>
              </a:rPr>
              <a:t> </a:t>
            </a:r>
            <a:r>
              <a:rPr lang="en-GB" dirty="0" err="1" smtClean="0">
                <a:latin typeface="Calibri" pitchFamily="34" charset="0"/>
                <a:cs typeface="Calibri" pitchFamily="34" charset="0"/>
              </a:rPr>
              <a:t>estaba</a:t>
            </a:r>
            <a:r>
              <a:rPr lang="en-GB" dirty="0" smtClean="0">
                <a:latin typeface="Calibri" pitchFamily="34" charset="0"/>
                <a:cs typeface="Calibri" pitchFamily="34" charset="0"/>
              </a:rPr>
              <a:t> </a:t>
            </a:r>
            <a:r>
              <a:rPr lang="en-GB" dirty="0" err="1" smtClean="0">
                <a:latin typeface="Calibri" pitchFamily="34" charset="0"/>
                <a:cs typeface="Calibri" pitchFamily="34" charset="0"/>
              </a:rPr>
              <a:t>detrás</a:t>
            </a:r>
            <a:r>
              <a:rPr lang="en-GB" dirty="0" smtClean="0">
                <a:latin typeface="Calibri" pitchFamily="34" charset="0"/>
                <a:cs typeface="Calibri" pitchFamily="34" charset="0"/>
              </a:rPr>
              <a:t> de </a:t>
            </a:r>
            <a:r>
              <a:rPr lang="en-GB" dirty="0" err="1" smtClean="0">
                <a:latin typeface="Calibri" pitchFamily="34" charset="0"/>
                <a:cs typeface="Calibri" pitchFamily="34" charset="0"/>
              </a:rPr>
              <a:t>nosotros</a:t>
            </a:r>
            <a:r>
              <a:rPr lang="en-GB" dirty="0" smtClean="0">
                <a:latin typeface="Calibri" pitchFamily="34" charset="0"/>
                <a:cs typeface="Calibri" pitchFamily="34" charset="0"/>
              </a:rPr>
              <a:t> ¡</a:t>
            </a:r>
            <a:r>
              <a:rPr lang="en-GB" dirty="0" err="1" smtClean="0">
                <a:latin typeface="Calibri" pitchFamily="34" charset="0"/>
                <a:cs typeface="Calibri" pitchFamily="34" charset="0"/>
              </a:rPr>
              <a:t>nos</a:t>
            </a:r>
            <a:r>
              <a:rPr lang="en-GB" dirty="0" smtClean="0">
                <a:latin typeface="Calibri" pitchFamily="34" charset="0"/>
                <a:cs typeface="Calibri" pitchFamily="34" charset="0"/>
              </a:rPr>
              <a:t> </a:t>
            </a:r>
            <a:r>
              <a:rPr lang="en-GB" dirty="0" err="1" smtClean="0">
                <a:latin typeface="Calibri" pitchFamily="34" charset="0"/>
                <a:cs typeface="Calibri" pitchFamily="34" charset="0"/>
              </a:rPr>
              <a:t>echó</a:t>
            </a:r>
            <a:r>
              <a:rPr lang="en-GB" dirty="0" smtClean="0">
                <a:latin typeface="Calibri" pitchFamily="34" charset="0"/>
                <a:cs typeface="Calibri" pitchFamily="34" charset="0"/>
              </a:rPr>
              <a:t> </a:t>
            </a:r>
            <a:r>
              <a:rPr lang="en-GB" dirty="0" err="1" smtClean="0">
                <a:latin typeface="Calibri" pitchFamily="34" charset="0"/>
                <a:cs typeface="Calibri" pitchFamily="34" charset="0"/>
              </a:rPr>
              <a:t>encima</a:t>
            </a:r>
            <a:r>
              <a:rPr lang="en-GB" dirty="0" smtClean="0">
                <a:latin typeface="Calibri" pitchFamily="34" charset="0"/>
                <a:cs typeface="Calibri" pitchFamily="34" charset="0"/>
              </a:rPr>
              <a:t> </a:t>
            </a:r>
            <a:r>
              <a:rPr lang="en-GB" dirty="0" err="1" smtClean="0">
                <a:latin typeface="Calibri" pitchFamily="34" charset="0"/>
                <a:cs typeface="Calibri" pitchFamily="34" charset="0"/>
              </a:rPr>
              <a:t>su</a:t>
            </a:r>
            <a:r>
              <a:rPr lang="en-GB" dirty="0" smtClean="0">
                <a:latin typeface="Calibri" pitchFamily="34" charset="0"/>
                <a:cs typeface="Calibri" pitchFamily="34" charset="0"/>
              </a:rPr>
              <a:t> coca cola!</a:t>
            </a:r>
            <a:endParaRPr lang="en-GB" dirty="0">
              <a:latin typeface="Calibri" pitchFamily="34" charset="0"/>
              <a:cs typeface="Calibri" pitchFamily="34" charset="0"/>
            </a:endParaRPr>
          </a:p>
        </p:txBody>
      </p:sp>
      <p:sp>
        <p:nvSpPr>
          <p:cNvPr id="22" name="TextBox 21"/>
          <p:cNvSpPr txBox="1"/>
          <p:nvPr/>
        </p:nvSpPr>
        <p:spPr>
          <a:xfrm>
            <a:off x="3195166" y="3790903"/>
            <a:ext cx="2240930" cy="1323439"/>
          </a:xfrm>
          <a:prstGeom prst="rect">
            <a:avLst/>
          </a:prstGeom>
          <a:noFill/>
        </p:spPr>
        <p:txBody>
          <a:bodyPr wrap="square" rtlCol="0">
            <a:spAutoFit/>
          </a:bodyPr>
          <a:lstStyle/>
          <a:p>
            <a:r>
              <a:rPr lang="en-GB" sz="1600" dirty="0" smtClean="0">
                <a:latin typeface="Calibri" pitchFamily="34" charset="0"/>
                <a:cs typeface="Calibri" pitchFamily="34" charset="0"/>
              </a:rPr>
              <a:t>Al final </a:t>
            </a:r>
            <a:r>
              <a:rPr lang="en-GB" sz="1600" dirty="0" err="1" smtClean="0">
                <a:latin typeface="Calibri" pitchFamily="34" charset="0"/>
                <a:cs typeface="Calibri" pitchFamily="34" charset="0"/>
              </a:rPr>
              <a:t>empezó</a:t>
            </a:r>
            <a:r>
              <a:rPr lang="en-GB" sz="1600" dirty="0" smtClean="0">
                <a:latin typeface="Calibri" pitchFamily="34" charset="0"/>
                <a:cs typeface="Calibri" pitchFamily="34" charset="0"/>
              </a:rPr>
              <a:t> a </a:t>
            </a:r>
            <a:r>
              <a:rPr lang="en-GB" sz="1600" dirty="0" err="1" smtClean="0">
                <a:latin typeface="Calibri" pitchFamily="34" charset="0"/>
                <a:cs typeface="Calibri" pitchFamily="34" charset="0"/>
              </a:rPr>
              <a:t>llover</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cuando</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estaba</a:t>
            </a:r>
            <a:r>
              <a:rPr lang="en-GB" sz="1600" dirty="0" smtClean="0">
                <a:latin typeface="Calibri" pitchFamily="34" charset="0"/>
                <a:cs typeface="Calibri" pitchFamily="34" charset="0"/>
              </a:rPr>
              <a:t> en la </a:t>
            </a:r>
            <a:r>
              <a:rPr lang="en-GB" sz="1600" dirty="0" err="1" smtClean="0">
                <a:latin typeface="Calibri" pitchFamily="34" charset="0"/>
                <a:cs typeface="Calibri" pitchFamily="34" charset="0"/>
              </a:rPr>
              <a:t>parada</a:t>
            </a:r>
            <a:r>
              <a:rPr lang="en-GB" sz="1600" dirty="0" smtClean="0">
                <a:latin typeface="Calibri" pitchFamily="34" charset="0"/>
                <a:cs typeface="Calibri" pitchFamily="34" charset="0"/>
              </a:rPr>
              <a:t> de </a:t>
            </a:r>
            <a:r>
              <a:rPr lang="en-GB" sz="1600" dirty="0" err="1" smtClean="0">
                <a:latin typeface="Calibri" pitchFamily="34" charset="0"/>
                <a:cs typeface="Calibri" pitchFamily="34" charset="0"/>
              </a:rPr>
              <a:t>autobuses</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Estaba</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ya</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harto</a:t>
            </a:r>
            <a:r>
              <a:rPr lang="en-GB" sz="1600" dirty="0">
                <a:latin typeface="Calibri" pitchFamily="34" charset="0"/>
                <a:cs typeface="Calibri" pitchFamily="34" charset="0"/>
              </a:rPr>
              <a:t> </a:t>
            </a:r>
            <a:r>
              <a:rPr lang="en-GB" sz="1600" dirty="0" smtClean="0">
                <a:latin typeface="Calibri" pitchFamily="34" charset="0"/>
                <a:cs typeface="Calibri" pitchFamily="34" charset="0"/>
              </a:rPr>
              <a:t>de </a:t>
            </a:r>
            <a:r>
              <a:rPr lang="en-GB" sz="1600" dirty="0" err="1" smtClean="0">
                <a:latin typeface="Calibri" pitchFamily="34" charset="0"/>
                <a:cs typeface="Calibri" pitchFamily="34" charset="0"/>
              </a:rPr>
              <a:t>esa</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excursión</a:t>
            </a:r>
            <a:r>
              <a:rPr lang="en-GB" sz="1600" dirty="0" smtClean="0">
                <a:latin typeface="Calibri" pitchFamily="34" charset="0"/>
                <a:cs typeface="Calibri" pitchFamily="34" charset="0"/>
              </a:rPr>
              <a:t>!  </a:t>
            </a:r>
            <a:endParaRPr lang="en-GB" sz="1600" dirty="0">
              <a:latin typeface="Calibri" pitchFamily="34" charset="0"/>
              <a:cs typeface="Calibri" pitchFamily="34" charset="0"/>
            </a:endParaRPr>
          </a:p>
        </p:txBody>
      </p:sp>
      <p:pic>
        <p:nvPicPr>
          <p:cNvPr id="2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8350" y="1818315"/>
            <a:ext cx="1027569" cy="132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91694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02350364"/>
              </p:ext>
            </p:extLst>
          </p:nvPr>
        </p:nvGraphicFramePr>
        <p:xfrm>
          <a:off x="179512" y="332657"/>
          <a:ext cx="7908924" cy="1440160"/>
        </p:xfrm>
        <a:graphic>
          <a:graphicData uri="http://schemas.openxmlformats.org/drawingml/2006/table">
            <a:tbl>
              <a:tblPr firstRow="1" bandRow="1">
                <a:tableStyleId>{5940675A-B579-460E-94D1-54222C63F5DA}</a:tableStyleId>
              </a:tblPr>
              <a:tblGrid>
                <a:gridCol w="1977231"/>
                <a:gridCol w="1977231"/>
                <a:gridCol w="1977231"/>
                <a:gridCol w="1977231"/>
              </a:tblGrid>
              <a:tr h="1440160">
                <a:tc>
                  <a:txBody>
                    <a:bodyPr/>
                    <a:lstStyle/>
                    <a:p>
                      <a:r>
                        <a:rPr lang="en-GB" dirty="0" smtClean="0"/>
                        <a:t>1</a:t>
                      </a:r>
                      <a:endParaRPr lang="en-GB" dirty="0"/>
                    </a:p>
                  </a:txBody>
                  <a:tcPr/>
                </a:tc>
                <a:tc>
                  <a:txBody>
                    <a:bodyPr/>
                    <a:lstStyle/>
                    <a:p>
                      <a:r>
                        <a:rPr lang="en-GB" dirty="0" smtClean="0"/>
                        <a:t>2</a:t>
                      </a:r>
                      <a:endParaRPr lang="en-GB" dirty="0"/>
                    </a:p>
                  </a:txBody>
                  <a:tcPr/>
                </a:tc>
                <a:tc>
                  <a:txBody>
                    <a:bodyPr/>
                    <a:lstStyle/>
                    <a:p>
                      <a:r>
                        <a:rPr lang="en-GB" dirty="0" smtClean="0"/>
                        <a:t>3</a:t>
                      </a:r>
                      <a:endParaRPr lang="en-GB" dirty="0"/>
                    </a:p>
                  </a:txBody>
                  <a:tcPr/>
                </a:tc>
                <a:tc>
                  <a:txBody>
                    <a:bodyPr/>
                    <a:lstStyle/>
                    <a:p>
                      <a:r>
                        <a:rPr lang="en-GB" dirty="0" smtClean="0"/>
                        <a:t>4</a:t>
                      </a:r>
                      <a:endParaRPr lang="en-GB"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177582433"/>
              </p:ext>
            </p:extLst>
          </p:nvPr>
        </p:nvGraphicFramePr>
        <p:xfrm>
          <a:off x="179512" y="1772816"/>
          <a:ext cx="7908924" cy="1440160"/>
        </p:xfrm>
        <a:graphic>
          <a:graphicData uri="http://schemas.openxmlformats.org/drawingml/2006/table">
            <a:tbl>
              <a:tblPr firstRow="1" bandRow="1">
                <a:tableStyleId>{5940675A-B579-460E-94D1-54222C63F5DA}</a:tableStyleId>
              </a:tblPr>
              <a:tblGrid>
                <a:gridCol w="2664296"/>
                <a:gridCol w="2608320"/>
                <a:gridCol w="2636308"/>
              </a:tblGrid>
              <a:tr h="1440160">
                <a:tc>
                  <a:txBody>
                    <a:bodyPr/>
                    <a:lstStyle/>
                    <a:p>
                      <a:r>
                        <a:rPr lang="en-GB" dirty="0" smtClean="0"/>
                        <a:t>5</a:t>
                      </a:r>
                      <a:endParaRPr lang="en-GB" dirty="0"/>
                    </a:p>
                  </a:txBody>
                  <a:tcPr/>
                </a:tc>
                <a:tc>
                  <a:txBody>
                    <a:bodyPr/>
                    <a:lstStyle/>
                    <a:p>
                      <a:r>
                        <a:rPr lang="en-GB" dirty="0" smtClean="0"/>
                        <a:t>6</a:t>
                      </a:r>
                      <a:endParaRPr lang="en-GB" dirty="0"/>
                    </a:p>
                  </a:txBody>
                  <a:tcPr/>
                </a:tc>
                <a:tc>
                  <a:txBody>
                    <a:bodyPr/>
                    <a:lstStyle/>
                    <a:p>
                      <a:r>
                        <a:rPr lang="en-GB" dirty="0" smtClean="0"/>
                        <a:t>7</a:t>
                      </a:r>
                      <a:endParaRPr lang="en-GB" dirty="0"/>
                    </a:p>
                  </a:txBody>
                  <a:tcPr/>
                </a:tc>
              </a:tr>
            </a:tbl>
          </a:graphicData>
        </a:graphic>
      </p:graphicFrame>
      <p:pic>
        <p:nvPicPr>
          <p:cNvPr id="2060"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0217" y="1844822"/>
            <a:ext cx="1027569" cy="132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1273" y="333375"/>
            <a:ext cx="1347786" cy="1470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1960" y="333374"/>
            <a:ext cx="1804237" cy="1511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7010" y="382113"/>
            <a:ext cx="1085850" cy="1373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576" y="380609"/>
            <a:ext cx="1084739" cy="1374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7610" y="1875964"/>
            <a:ext cx="1391505" cy="1265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95166" y="1854371"/>
            <a:ext cx="1904702" cy="128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Table 11"/>
          <p:cNvGraphicFramePr>
            <a:graphicFrameLocks noGrp="1"/>
          </p:cNvGraphicFramePr>
          <p:nvPr>
            <p:extLst>
              <p:ext uri="{D42A27DB-BD31-4B8C-83A1-F6EECF244321}">
                <p14:modId xmlns:p14="http://schemas.microsoft.com/office/powerpoint/2010/main" val="479376662"/>
              </p:ext>
            </p:extLst>
          </p:nvPr>
        </p:nvGraphicFramePr>
        <p:xfrm>
          <a:off x="193055" y="3789040"/>
          <a:ext cx="7908924" cy="1440160"/>
        </p:xfrm>
        <a:graphic>
          <a:graphicData uri="http://schemas.openxmlformats.org/drawingml/2006/table">
            <a:tbl>
              <a:tblPr firstRow="1" bandRow="1">
                <a:tableStyleId>{5940675A-B579-460E-94D1-54222C63F5DA}</a:tableStyleId>
              </a:tblPr>
              <a:tblGrid>
                <a:gridCol w="2664296"/>
                <a:gridCol w="2608320"/>
                <a:gridCol w="2636308"/>
              </a:tblGrid>
              <a:tr h="1440160">
                <a:tc>
                  <a:txBody>
                    <a:bodyPr/>
                    <a:lstStyle/>
                    <a:p>
                      <a:r>
                        <a:rPr lang="en-GB" dirty="0" smtClean="0"/>
                        <a:t>a</a:t>
                      </a:r>
                      <a:endParaRPr lang="en-GB" dirty="0"/>
                    </a:p>
                  </a:txBody>
                  <a:tcPr/>
                </a:tc>
                <a:tc>
                  <a:txBody>
                    <a:bodyPr/>
                    <a:lstStyle/>
                    <a:p>
                      <a:r>
                        <a:rPr lang="en-GB" dirty="0" smtClean="0"/>
                        <a:t>b</a:t>
                      </a:r>
                      <a:endParaRPr lang="en-GB" dirty="0"/>
                    </a:p>
                  </a:txBody>
                  <a:tcPr/>
                </a:tc>
                <a:tc>
                  <a:txBody>
                    <a:bodyPr/>
                    <a:lstStyle/>
                    <a:p>
                      <a:r>
                        <a:rPr lang="en-GB" dirty="0" smtClean="0"/>
                        <a:t>c</a:t>
                      </a:r>
                      <a:endParaRPr lang="en-GB" dirty="0"/>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539984397"/>
              </p:ext>
            </p:extLst>
          </p:nvPr>
        </p:nvGraphicFramePr>
        <p:xfrm>
          <a:off x="193055" y="5229200"/>
          <a:ext cx="7908924" cy="1440160"/>
        </p:xfrm>
        <a:graphic>
          <a:graphicData uri="http://schemas.openxmlformats.org/drawingml/2006/table">
            <a:tbl>
              <a:tblPr firstRow="1" bandRow="1">
                <a:tableStyleId>{5940675A-B579-460E-94D1-54222C63F5DA}</a:tableStyleId>
              </a:tblPr>
              <a:tblGrid>
                <a:gridCol w="1977231"/>
                <a:gridCol w="1977231"/>
                <a:gridCol w="2224683"/>
                <a:gridCol w="1729779"/>
              </a:tblGrid>
              <a:tr h="1440160">
                <a:tc>
                  <a:txBody>
                    <a:bodyPr/>
                    <a:lstStyle/>
                    <a:p>
                      <a:r>
                        <a:rPr lang="en-GB" dirty="0" smtClean="0"/>
                        <a:t>d</a:t>
                      </a:r>
                      <a:endParaRPr lang="en-GB" dirty="0"/>
                    </a:p>
                  </a:txBody>
                  <a:tcPr/>
                </a:tc>
                <a:tc>
                  <a:txBody>
                    <a:bodyPr/>
                    <a:lstStyle/>
                    <a:p>
                      <a:r>
                        <a:rPr lang="en-GB" dirty="0" smtClean="0"/>
                        <a:t>e</a:t>
                      </a:r>
                      <a:endParaRPr lang="en-GB" dirty="0"/>
                    </a:p>
                  </a:txBody>
                  <a:tcPr/>
                </a:tc>
                <a:tc>
                  <a:txBody>
                    <a:bodyPr/>
                    <a:lstStyle/>
                    <a:p>
                      <a:r>
                        <a:rPr lang="en-GB" dirty="0" smtClean="0"/>
                        <a:t>f</a:t>
                      </a:r>
                      <a:endParaRPr lang="en-GB" dirty="0"/>
                    </a:p>
                  </a:txBody>
                  <a:tcPr/>
                </a:tc>
                <a:tc>
                  <a:txBody>
                    <a:bodyPr/>
                    <a:lstStyle/>
                    <a:p>
                      <a:r>
                        <a:rPr lang="en-GB" dirty="0" smtClean="0"/>
                        <a:t>g</a:t>
                      </a:r>
                      <a:endParaRPr lang="en-GB"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34386119"/>
              </p:ext>
            </p:extLst>
          </p:nvPr>
        </p:nvGraphicFramePr>
        <p:xfrm>
          <a:off x="8172400" y="333372"/>
          <a:ext cx="796000" cy="6335987"/>
        </p:xfrm>
        <a:graphic>
          <a:graphicData uri="http://schemas.openxmlformats.org/drawingml/2006/table">
            <a:tbl>
              <a:tblPr firstRow="1" bandRow="1">
                <a:tableStyleId>{5940675A-B579-460E-94D1-54222C63F5DA}</a:tableStyleId>
              </a:tblPr>
              <a:tblGrid>
                <a:gridCol w="398000"/>
                <a:gridCol w="398000"/>
              </a:tblGrid>
              <a:tr h="905141">
                <a:tc>
                  <a:txBody>
                    <a:bodyPr/>
                    <a:lstStyle/>
                    <a:p>
                      <a:pPr algn="ctr"/>
                      <a:r>
                        <a:rPr lang="en-GB" dirty="0" smtClean="0"/>
                        <a:t>1</a:t>
                      </a:r>
                      <a:endParaRPr lang="en-GB" dirty="0"/>
                    </a:p>
                  </a:txBody>
                  <a:tcPr anchor="ctr"/>
                </a:tc>
                <a:tc>
                  <a:txBody>
                    <a:bodyPr/>
                    <a:lstStyle/>
                    <a:p>
                      <a:pPr algn="ctr"/>
                      <a:endParaRPr lang="en-GB" dirty="0"/>
                    </a:p>
                  </a:txBody>
                  <a:tcPr anchor="ctr"/>
                </a:tc>
              </a:tr>
              <a:tr h="905141">
                <a:tc>
                  <a:txBody>
                    <a:bodyPr/>
                    <a:lstStyle/>
                    <a:p>
                      <a:pPr algn="ctr"/>
                      <a:r>
                        <a:rPr lang="en-GB" dirty="0" smtClean="0"/>
                        <a:t>2</a:t>
                      </a:r>
                      <a:endParaRPr lang="en-GB" dirty="0"/>
                    </a:p>
                  </a:txBody>
                  <a:tcPr anchor="ctr"/>
                </a:tc>
                <a:tc>
                  <a:txBody>
                    <a:bodyPr/>
                    <a:lstStyle/>
                    <a:p>
                      <a:pPr algn="ctr"/>
                      <a:endParaRPr lang="en-GB" dirty="0"/>
                    </a:p>
                  </a:txBody>
                  <a:tcPr anchor="ctr"/>
                </a:tc>
              </a:tr>
              <a:tr h="905141">
                <a:tc>
                  <a:txBody>
                    <a:bodyPr/>
                    <a:lstStyle/>
                    <a:p>
                      <a:pPr algn="ctr"/>
                      <a:r>
                        <a:rPr lang="en-GB" dirty="0" smtClean="0"/>
                        <a:t>3</a:t>
                      </a:r>
                      <a:endParaRPr lang="en-GB" dirty="0"/>
                    </a:p>
                  </a:txBody>
                  <a:tcPr anchor="ctr"/>
                </a:tc>
                <a:tc>
                  <a:txBody>
                    <a:bodyPr/>
                    <a:lstStyle/>
                    <a:p>
                      <a:pPr algn="ctr"/>
                      <a:endParaRPr lang="en-GB" dirty="0"/>
                    </a:p>
                  </a:txBody>
                  <a:tcPr anchor="ctr"/>
                </a:tc>
              </a:tr>
              <a:tr h="905141">
                <a:tc>
                  <a:txBody>
                    <a:bodyPr/>
                    <a:lstStyle/>
                    <a:p>
                      <a:pPr algn="ctr"/>
                      <a:r>
                        <a:rPr lang="en-GB" dirty="0" smtClean="0"/>
                        <a:t>4</a:t>
                      </a:r>
                      <a:endParaRPr lang="en-GB" dirty="0"/>
                    </a:p>
                  </a:txBody>
                  <a:tcPr anchor="ctr"/>
                </a:tc>
                <a:tc>
                  <a:txBody>
                    <a:bodyPr/>
                    <a:lstStyle/>
                    <a:p>
                      <a:pPr algn="ctr"/>
                      <a:endParaRPr lang="en-GB" dirty="0"/>
                    </a:p>
                  </a:txBody>
                  <a:tcPr anchor="ctr"/>
                </a:tc>
              </a:tr>
              <a:tr h="905141">
                <a:tc>
                  <a:txBody>
                    <a:bodyPr/>
                    <a:lstStyle/>
                    <a:p>
                      <a:pPr algn="ctr"/>
                      <a:r>
                        <a:rPr lang="en-GB" dirty="0" smtClean="0"/>
                        <a:t>5</a:t>
                      </a:r>
                      <a:endParaRPr lang="en-GB" dirty="0"/>
                    </a:p>
                  </a:txBody>
                  <a:tcPr anchor="ctr"/>
                </a:tc>
                <a:tc>
                  <a:txBody>
                    <a:bodyPr/>
                    <a:lstStyle/>
                    <a:p>
                      <a:pPr algn="ctr"/>
                      <a:endParaRPr lang="en-GB" dirty="0"/>
                    </a:p>
                  </a:txBody>
                  <a:tcPr anchor="ctr"/>
                </a:tc>
              </a:tr>
              <a:tr h="905141">
                <a:tc>
                  <a:txBody>
                    <a:bodyPr/>
                    <a:lstStyle/>
                    <a:p>
                      <a:pPr algn="ctr"/>
                      <a:r>
                        <a:rPr lang="en-GB" dirty="0" smtClean="0"/>
                        <a:t>6</a:t>
                      </a:r>
                      <a:endParaRPr lang="en-GB" dirty="0"/>
                    </a:p>
                  </a:txBody>
                  <a:tcPr anchor="ctr"/>
                </a:tc>
                <a:tc>
                  <a:txBody>
                    <a:bodyPr/>
                    <a:lstStyle/>
                    <a:p>
                      <a:pPr algn="ctr"/>
                      <a:endParaRPr lang="en-GB" dirty="0"/>
                    </a:p>
                  </a:txBody>
                  <a:tcPr anchor="ctr"/>
                </a:tc>
              </a:tr>
              <a:tr h="905141">
                <a:tc>
                  <a:txBody>
                    <a:bodyPr/>
                    <a:lstStyle/>
                    <a:p>
                      <a:pPr algn="ctr"/>
                      <a:r>
                        <a:rPr lang="en-GB" dirty="0" smtClean="0"/>
                        <a:t>7</a:t>
                      </a:r>
                      <a:endParaRPr lang="en-GB" dirty="0"/>
                    </a:p>
                  </a:txBody>
                  <a:tcPr anchor="ctr"/>
                </a:tc>
                <a:tc>
                  <a:txBody>
                    <a:bodyPr/>
                    <a:lstStyle/>
                    <a:p>
                      <a:pPr algn="ctr"/>
                      <a:endParaRPr lang="en-GB" dirty="0"/>
                    </a:p>
                  </a:txBody>
                  <a:tcPr anchor="ctr"/>
                </a:tc>
              </a:tr>
            </a:tbl>
          </a:graphicData>
        </a:graphic>
      </p:graphicFrame>
      <p:sp>
        <p:nvSpPr>
          <p:cNvPr id="6" name="TextBox 5"/>
          <p:cNvSpPr txBox="1"/>
          <p:nvPr/>
        </p:nvSpPr>
        <p:spPr>
          <a:xfrm>
            <a:off x="179512" y="3255367"/>
            <a:ext cx="7920880" cy="461665"/>
          </a:xfrm>
          <a:prstGeom prst="rect">
            <a:avLst/>
          </a:prstGeom>
          <a:solidFill>
            <a:schemeClr val="tx1"/>
          </a:solidFill>
        </p:spPr>
        <p:txBody>
          <a:bodyPr wrap="square" rtlCol="0">
            <a:spAutoFit/>
          </a:bodyPr>
          <a:lstStyle/>
          <a:p>
            <a:pPr algn="ctr"/>
            <a:r>
              <a:rPr lang="en-GB" sz="2400" b="1" dirty="0" err="1" smtClean="0">
                <a:solidFill>
                  <a:schemeClr val="bg1"/>
                </a:solidFill>
                <a:latin typeface="Calibri" pitchFamily="34" charset="0"/>
                <a:cs typeface="Calibri" pitchFamily="34" charset="0"/>
              </a:rPr>
              <a:t>Empareja</a:t>
            </a:r>
            <a:r>
              <a:rPr lang="en-GB" sz="2400" b="1" dirty="0" smtClean="0">
                <a:solidFill>
                  <a:schemeClr val="bg1"/>
                </a:solidFill>
                <a:latin typeface="Calibri" pitchFamily="34" charset="0"/>
                <a:cs typeface="Calibri" pitchFamily="34" charset="0"/>
              </a:rPr>
              <a:t> </a:t>
            </a:r>
            <a:r>
              <a:rPr lang="en-GB" sz="2400" b="1" dirty="0" err="1" smtClean="0">
                <a:solidFill>
                  <a:schemeClr val="bg1"/>
                </a:solidFill>
                <a:latin typeface="Calibri" pitchFamily="34" charset="0"/>
                <a:cs typeface="Calibri" pitchFamily="34" charset="0"/>
              </a:rPr>
              <a:t>las</a:t>
            </a:r>
            <a:r>
              <a:rPr lang="en-GB" sz="2400" b="1" dirty="0" smtClean="0">
                <a:solidFill>
                  <a:schemeClr val="bg1"/>
                </a:solidFill>
                <a:latin typeface="Calibri" pitchFamily="34" charset="0"/>
                <a:cs typeface="Calibri" pitchFamily="34" charset="0"/>
              </a:rPr>
              <a:t> </a:t>
            </a:r>
            <a:r>
              <a:rPr lang="en-GB" sz="2400" b="1" dirty="0" err="1" smtClean="0">
                <a:solidFill>
                  <a:schemeClr val="bg1"/>
                </a:solidFill>
                <a:latin typeface="Calibri" pitchFamily="34" charset="0"/>
                <a:cs typeface="Calibri" pitchFamily="34" charset="0"/>
              </a:rPr>
              <a:t>imágenes</a:t>
            </a:r>
            <a:r>
              <a:rPr lang="en-GB" sz="2400" b="1" dirty="0" smtClean="0">
                <a:solidFill>
                  <a:schemeClr val="bg1"/>
                </a:solidFill>
                <a:latin typeface="Calibri" pitchFamily="34" charset="0"/>
                <a:cs typeface="Calibri" pitchFamily="34" charset="0"/>
              </a:rPr>
              <a:t> con el </a:t>
            </a:r>
            <a:r>
              <a:rPr lang="en-GB" sz="2400" b="1" dirty="0" err="1" smtClean="0">
                <a:solidFill>
                  <a:schemeClr val="bg1"/>
                </a:solidFill>
                <a:latin typeface="Calibri" pitchFamily="34" charset="0"/>
                <a:cs typeface="Calibri" pitchFamily="34" charset="0"/>
              </a:rPr>
              <a:t>texto</a:t>
            </a:r>
            <a:r>
              <a:rPr lang="en-GB" sz="2400" b="1" dirty="0" smtClean="0">
                <a:solidFill>
                  <a:schemeClr val="bg1"/>
                </a:solidFill>
                <a:latin typeface="Calibri" pitchFamily="34" charset="0"/>
                <a:cs typeface="Calibri" pitchFamily="34" charset="0"/>
              </a:rPr>
              <a:t>.</a:t>
            </a:r>
            <a:endParaRPr lang="en-GB" sz="2400" b="1" dirty="0">
              <a:solidFill>
                <a:schemeClr val="bg1"/>
              </a:solidFill>
              <a:latin typeface="Calibri" pitchFamily="34" charset="0"/>
              <a:cs typeface="Calibri" pitchFamily="34" charset="0"/>
            </a:endParaRPr>
          </a:p>
        </p:txBody>
      </p:sp>
      <p:sp>
        <p:nvSpPr>
          <p:cNvPr id="7" name="TextBox 6"/>
          <p:cNvSpPr txBox="1"/>
          <p:nvPr/>
        </p:nvSpPr>
        <p:spPr>
          <a:xfrm>
            <a:off x="464799" y="5289591"/>
            <a:ext cx="1775873" cy="1138773"/>
          </a:xfrm>
          <a:prstGeom prst="rect">
            <a:avLst/>
          </a:prstGeom>
          <a:noFill/>
        </p:spPr>
        <p:txBody>
          <a:bodyPr wrap="square" rtlCol="0">
            <a:spAutoFit/>
          </a:bodyPr>
          <a:lstStyle/>
          <a:p>
            <a:r>
              <a:rPr lang="en-GB" sz="1700" dirty="0" smtClean="0">
                <a:latin typeface="Calibri" pitchFamily="34" charset="0"/>
                <a:cs typeface="Calibri" pitchFamily="34" charset="0"/>
              </a:rPr>
              <a:t>Un </a:t>
            </a:r>
            <a:r>
              <a:rPr lang="en-GB" sz="1700" dirty="0" err="1" smtClean="0">
                <a:latin typeface="Calibri" pitchFamily="34" charset="0"/>
                <a:cs typeface="Calibri" pitchFamily="34" charset="0"/>
              </a:rPr>
              <a:t>día</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llamé</a:t>
            </a:r>
            <a:r>
              <a:rPr lang="en-GB" sz="1700" dirty="0" smtClean="0">
                <a:latin typeface="Calibri" pitchFamily="34" charset="0"/>
                <a:cs typeface="Calibri" pitchFamily="34" charset="0"/>
              </a:rPr>
              <a:t> a mi </a:t>
            </a:r>
            <a:r>
              <a:rPr lang="en-GB" sz="1700" dirty="0" err="1" smtClean="0">
                <a:latin typeface="Calibri" pitchFamily="34" charset="0"/>
                <a:cs typeface="Calibri" pitchFamily="34" charset="0"/>
              </a:rPr>
              <a:t>amiga</a:t>
            </a:r>
            <a:r>
              <a:rPr lang="en-GB" sz="1700" dirty="0" smtClean="0">
                <a:latin typeface="Calibri" pitchFamily="34" charset="0"/>
                <a:cs typeface="Calibri" pitchFamily="34" charset="0"/>
              </a:rPr>
              <a:t> Teresa. La </a:t>
            </a:r>
            <a:r>
              <a:rPr lang="en-GB" sz="1700" dirty="0" err="1" smtClean="0">
                <a:latin typeface="Calibri" pitchFamily="34" charset="0"/>
                <a:cs typeface="Calibri" pitchFamily="34" charset="0"/>
              </a:rPr>
              <a:t>invité</a:t>
            </a:r>
            <a:r>
              <a:rPr lang="en-GB" sz="1700" dirty="0" smtClean="0">
                <a:latin typeface="Calibri" pitchFamily="34" charset="0"/>
                <a:cs typeface="Calibri" pitchFamily="34" charset="0"/>
              </a:rPr>
              <a:t> al cine y </a:t>
            </a:r>
            <a:r>
              <a:rPr lang="en-GB" sz="1700" dirty="0" err="1" smtClean="0">
                <a:latin typeface="Calibri" pitchFamily="34" charset="0"/>
                <a:cs typeface="Calibri" pitchFamily="34" charset="0"/>
              </a:rPr>
              <a:t>quedamos</a:t>
            </a:r>
            <a:r>
              <a:rPr lang="en-GB" sz="1700" dirty="0" smtClean="0">
                <a:latin typeface="Calibri" pitchFamily="34" charset="0"/>
                <a:cs typeface="Calibri" pitchFamily="34" charset="0"/>
              </a:rPr>
              <a:t> a </a:t>
            </a:r>
            <a:r>
              <a:rPr lang="en-GB" sz="1700" dirty="0" err="1" smtClean="0">
                <a:latin typeface="Calibri" pitchFamily="34" charset="0"/>
                <a:cs typeface="Calibri" pitchFamily="34" charset="0"/>
              </a:rPr>
              <a:t>las</a:t>
            </a:r>
            <a:r>
              <a:rPr lang="en-GB" sz="1700" dirty="0" smtClean="0">
                <a:latin typeface="Calibri" pitchFamily="34" charset="0"/>
                <a:cs typeface="Calibri" pitchFamily="34" charset="0"/>
              </a:rPr>
              <a:t> 7.</a:t>
            </a:r>
            <a:endParaRPr lang="en-GB" sz="1700" dirty="0">
              <a:latin typeface="Calibri" pitchFamily="34" charset="0"/>
              <a:cs typeface="Calibri" pitchFamily="34" charset="0"/>
            </a:endParaRPr>
          </a:p>
        </p:txBody>
      </p:sp>
      <p:sp>
        <p:nvSpPr>
          <p:cNvPr id="17" name="TextBox 16"/>
          <p:cNvSpPr txBox="1"/>
          <p:nvPr/>
        </p:nvSpPr>
        <p:spPr>
          <a:xfrm>
            <a:off x="6516216" y="5229200"/>
            <a:ext cx="1584175" cy="1477328"/>
          </a:xfrm>
          <a:prstGeom prst="rect">
            <a:avLst/>
          </a:prstGeom>
          <a:noFill/>
        </p:spPr>
        <p:txBody>
          <a:bodyPr wrap="square" rtlCol="0">
            <a:spAutoFit/>
          </a:bodyPr>
          <a:lstStyle/>
          <a:p>
            <a:r>
              <a:rPr lang="en-GB" dirty="0" smtClean="0">
                <a:latin typeface="Calibri" pitchFamily="34" charset="0"/>
                <a:cs typeface="Calibri" pitchFamily="34" charset="0"/>
              </a:rPr>
              <a:t> A </a:t>
            </a:r>
            <a:r>
              <a:rPr lang="en-GB" dirty="0" err="1" smtClean="0">
                <a:latin typeface="Calibri" pitchFamily="34" charset="0"/>
                <a:cs typeface="Calibri" pitchFamily="34" charset="0"/>
              </a:rPr>
              <a:t>las</a:t>
            </a:r>
            <a:r>
              <a:rPr lang="en-GB" dirty="0" smtClean="0">
                <a:latin typeface="Calibri" pitchFamily="34" charset="0"/>
                <a:cs typeface="Calibri" pitchFamily="34" charset="0"/>
              </a:rPr>
              <a:t> 7 </a:t>
            </a:r>
            <a:r>
              <a:rPr lang="en-GB" dirty="0" err="1" smtClean="0">
                <a:latin typeface="Calibri" pitchFamily="34" charset="0"/>
                <a:cs typeface="Calibri" pitchFamily="34" charset="0"/>
              </a:rPr>
              <a:t>estaba</a:t>
            </a:r>
            <a:r>
              <a:rPr lang="en-GB" dirty="0" smtClean="0">
                <a:latin typeface="Calibri" pitchFamily="34" charset="0"/>
                <a:cs typeface="Calibri" pitchFamily="34" charset="0"/>
              </a:rPr>
              <a:t> en la </a:t>
            </a:r>
            <a:r>
              <a:rPr lang="en-GB" dirty="0" err="1" smtClean="0">
                <a:latin typeface="Calibri" pitchFamily="34" charset="0"/>
                <a:cs typeface="Calibri" pitchFamily="34" charset="0"/>
              </a:rPr>
              <a:t>puerta</a:t>
            </a:r>
            <a:r>
              <a:rPr lang="en-GB" dirty="0" smtClean="0">
                <a:latin typeface="Calibri" pitchFamily="34" charset="0"/>
                <a:cs typeface="Calibri" pitchFamily="34" charset="0"/>
              </a:rPr>
              <a:t> del cine </a:t>
            </a:r>
            <a:r>
              <a:rPr lang="en-GB" dirty="0" err="1" smtClean="0">
                <a:latin typeface="Calibri" pitchFamily="34" charset="0"/>
                <a:cs typeface="Calibri" pitchFamily="34" charset="0"/>
              </a:rPr>
              <a:t>pero</a:t>
            </a:r>
            <a:r>
              <a:rPr lang="en-GB" dirty="0" smtClean="0">
                <a:latin typeface="Calibri" pitchFamily="34" charset="0"/>
                <a:cs typeface="Calibri" pitchFamily="34" charset="0"/>
              </a:rPr>
              <a:t> Teresa no </a:t>
            </a:r>
            <a:r>
              <a:rPr lang="en-GB" dirty="0" err="1" smtClean="0">
                <a:latin typeface="Calibri" pitchFamily="34" charset="0"/>
                <a:cs typeface="Calibri" pitchFamily="34" charset="0"/>
              </a:rPr>
              <a:t>llegó</a:t>
            </a:r>
            <a:r>
              <a:rPr lang="en-GB" dirty="0" smtClean="0">
                <a:latin typeface="Calibri" pitchFamily="34" charset="0"/>
                <a:cs typeface="Calibri" pitchFamily="34" charset="0"/>
              </a:rPr>
              <a:t>.  </a:t>
            </a:r>
            <a:endParaRPr lang="en-GB" dirty="0">
              <a:latin typeface="Calibri" pitchFamily="34" charset="0"/>
              <a:cs typeface="Calibri" pitchFamily="34" charset="0"/>
            </a:endParaRPr>
          </a:p>
        </p:txBody>
      </p:sp>
      <p:sp>
        <p:nvSpPr>
          <p:cNvPr id="18" name="TextBox 17"/>
          <p:cNvSpPr txBox="1"/>
          <p:nvPr/>
        </p:nvSpPr>
        <p:spPr>
          <a:xfrm>
            <a:off x="2356443" y="5289767"/>
            <a:ext cx="1930384" cy="1400383"/>
          </a:xfrm>
          <a:prstGeom prst="rect">
            <a:avLst/>
          </a:prstGeom>
          <a:noFill/>
        </p:spPr>
        <p:txBody>
          <a:bodyPr wrap="square" rtlCol="0">
            <a:spAutoFit/>
          </a:bodyPr>
          <a:lstStyle/>
          <a:p>
            <a:r>
              <a:rPr lang="en-GB" sz="1700" dirty="0" err="1" smtClean="0">
                <a:latin typeface="Calibri" pitchFamily="34" charset="0"/>
                <a:cs typeface="Calibri" pitchFamily="34" charset="0"/>
              </a:rPr>
              <a:t>Una</a:t>
            </a:r>
            <a:r>
              <a:rPr lang="en-GB" sz="1700" dirty="0" smtClean="0">
                <a:latin typeface="Calibri" pitchFamily="34" charset="0"/>
                <a:cs typeface="Calibri" pitchFamily="34" charset="0"/>
              </a:rPr>
              <a:t> media </a:t>
            </a:r>
            <a:r>
              <a:rPr lang="en-GB" sz="1700" dirty="0" err="1" smtClean="0">
                <a:latin typeface="Calibri" pitchFamily="34" charset="0"/>
                <a:cs typeface="Calibri" pitchFamily="34" charset="0"/>
              </a:rPr>
              <a:t>hora</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después</a:t>
            </a:r>
            <a:r>
              <a:rPr lang="en-GB" sz="1700" dirty="0" smtClean="0">
                <a:latin typeface="Calibri" pitchFamily="34" charset="0"/>
                <a:cs typeface="Calibri" pitchFamily="34" charset="0"/>
              </a:rPr>
              <a:t> Teresa </a:t>
            </a:r>
            <a:r>
              <a:rPr lang="en-GB" sz="1700" dirty="0" err="1" smtClean="0">
                <a:latin typeface="Calibri" pitchFamily="34" charset="0"/>
                <a:cs typeface="Calibri" pitchFamily="34" charset="0"/>
              </a:rPr>
              <a:t>llegó</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Dijo</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que</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había</a:t>
            </a:r>
            <a:r>
              <a:rPr lang="en-GB" sz="1700" dirty="0" smtClean="0">
                <a:latin typeface="Calibri" pitchFamily="34" charset="0"/>
                <a:cs typeface="Calibri" pitchFamily="34" charset="0"/>
              </a:rPr>
              <a:t> mucho </a:t>
            </a:r>
            <a:r>
              <a:rPr lang="en-GB" sz="1700" dirty="0" err="1" smtClean="0">
                <a:latin typeface="Calibri" pitchFamily="34" charset="0"/>
                <a:cs typeface="Calibri" pitchFamily="34" charset="0"/>
              </a:rPr>
              <a:t>tráfico</a:t>
            </a:r>
            <a:r>
              <a:rPr lang="en-GB" sz="1700" dirty="0" smtClean="0">
                <a:latin typeface="Calibri" pitchFamily="34" charset="0"/>
                <a:cs typeface="Calibri" pitchFamily="34" charset="0"/>
              </a:rPr>
              <a:t> en la ciudad.</a:t>
            </a:r>
            <a:endParaRPr lang="en-GB" sz="1700" dirty="0">
              <a:latin typeface="Calibri" pitchFamily="34" charset="0"/>
              <a:cs typeface="Calibri" pitchFamily="34" charset="0"/>
            </a:endParaRPr>
          </a:p>
        </p:txBody>
      </p:sp>
      <p:sp>
        <p:nvSpPr>
          <p:cNvPr id="19" name="TextBox 18"/>
          <p:cNvSpPr txBox="1"/>
          <p:nvPr/>
        </p:nvSpPr>
        <p:spPr>
          <a:xfrm>
            <a:off x="4286827" y="5229200"/>
            <a:ext cx="2016926" cy="1400383"/>
          </a:xfrm>
          <a:prstGeom prst="rect">
            <a:avLst/>
          </a:prstGeom>
          <a:noFill/>
        </p:spPr>
        <p:txBody>
          <a:bodyPr wrap="square" rtlCol="0">
            <a:spAutoFit/>
          </a:bodyPr>
          <a:lstStyle/>
          <a:p>
            <a:r>
              <a:rPr lang="en-GB" sz="1700" dirty="0" smtClean="0">
                <a:latin typeface="Calibri" pitchFamily="34" charset="0"/>
                <a:cs typeface="Calibri" pitchFamily="34" charset="0"/>
              </a:rPr>
              <a:t>En </a:t>
            </a:r>
            <a:r>
              <a:rPr lang="en-GB" sz="1700" dirty="0" err="1" smtClean="0">
                <a:latin typeface="Calibri" pitchFamily="34" charset="0"/>
                <a:cs typeface="Calibri" pitchFamily="34" charset="0"/>
              </a:rPr>
              <a:t>seguida</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entramos</a:t>
            </a:r>
            <a:r>
              <a:rPr lang="en-GB" sz="1700" dirty="0" smtClean="0">
                <a:latin typeface="Calibri" pitchFamily="34" charset="0"/>
                <a:cs typeface="Calibri" pitchFamily="34" charset="0"/>
              </a:rPr>
              <a:t> en el cine y </a:t>
            </a:r>
            <a:r>
              <a:rPr lang="en-GB" sz="1700" dirty="0" err="1" smtClean="0">
                <a:latin typeface="Calibri" pitchFamily="34" charset="0"/>
                <a:cs typeface="Calibri" pitchFamily="34" charset="0"/>
              </a:rPr>
              <a:t>sacamos</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las</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entradas</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Luego</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compramos</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palomitas</a:t>
            </a:r>
            <a:r>
              <a:rPr lang="en-GB" sz="1700" dirty="0">
                <a:latin typeface="Calibri" pitchFamily="34" charset="0"/>
                <a:cs typeface="Calibri" pitchFamily="34" charset="0"/>
              </a:rPr>
              <a:t>.</a:t>
            </a:r>
            <a:r>
              <a:rPr lang="en-GB" sz="1700" dirty="0" smtClean="0">
                <a:latin typeface="Calibri" pitchFamily="34" charset="0"/>
                <a:cs typeface="Calibri" pitchFamily="34" charset="0"/>
              </a:rPr>
              <a:t>  </a:t>
            </a:r>
            <a:endParaRPr lang="en-GB" sz="1700" dirty="0">
              <a:latin typeface="Calibri" pitchFamily="34" charset="0"/>
              <a:cs typeface="Calibri" pitchFamily="34" charset="0"/>
            </a:endParaRPr>
          </a:p>
        </p:txBody>
      </p:sp>
      <p:sp>
        <p:nvSpPr>
          <p:cNvPr id="20" name="TextBox 19"/>
          <p:cNvSpPr txBox="1"/>
          <p:nvPr/>
        </p:nvSpPr>
        <p:spPr>
          <a:xfrm>
            <a:off x="449127" y="3780808"/>
            <a:ext cx="2466689" cy="1477328"/>
          </a:xfrm>
          <a:prstGeom prst="rect">
            <a:avLst/>
          </a:prstGeom>
          <a:noFill/>
        </p:spPr>
        <p:txBody>
          <a:bodyPr wrap="square" rtlCol="0">
            <a:spAutoFit/>
          </a:bodyPr>
          <a:lstStyle/>
          <a:p>
            <a:r>
              <a:rPr lang="en-GB" dirty="0" err="1" smtClean="0">
                <a:latin typeface="Calibri" pitchFamily="34" charset="0"/>
                <a:cs typeface="Calibri" pitchFamily="34" charset="0"/>
              </a:rPr>
              <a:t>Había</a:t>
            </a:r>
            <a:r>
              <a:rPr lang="en-GB" dirty="0" smtClean="0">
                <a:latin typeface="Calibri" pitchFamily="34" charset="0"/>
                <a:cs typeface="Calibri" pitchFamily="34" charset="0"/>
              </a:rPr>
              <a:t> </a:t>
            </a:r>
            <a:r>
              <a:rPr lang="en-GB" dirty="0" err="1" smtClean="0">
                <a:latin typeface="Calibri" pitchFamily="34" charset="0"/>
                <a:cs typeface="Calibri" pitchFamily="34" charset="0"/>
              </a:rPr>
              <a:t>muchísima</a:t>
            </a:r>
            <a:r>
              <a:rPr lang="en-GB" dirty="0" smtClean="0">
                <a:latin typeface="Calibri" pitchFamily="34" charset="0"/>
                <a:cs typeface="Calibri" pitchFamily="34" charset="0"/>
              </a:rPr>
              <a:t> </a:t>
            </a:r>
            <a:r>
              <a:rPr lang="en-GB" dirty="0" err="1" smtClean="0">
                <a:latin typeface="Calibri" pitchFamily="34" charset="0"/>
                <a:cs typeface="Calibri" pitchFamily="34" charset="0"/>
              </a:rPr>
              <a:t>gente</a:t>
            </a:r>
            <a:r>
              <a:rPr lang="en-GB" dirty="0" smtClean="0">
                <a:latin typeface="Calibri" pitchFamily="34" charset="0"/>
                <a:cs typeface="Calibri" pitchFamily="34" charset="0"/>
              </a:rPr>
              <a:t> en el cine, </a:t>
            </a:r>
            <a:r>
              <a:rPr lang="en-GB" dirty="0" err="1" smtClean="0">
                <a:latin typeface="Calibri" pitchFamily="34" charset="0"/>
                <a:cs typeface="Calibri" pitchFamily="34" charset="0"/>
              </a:rPr>
              <a:t>incluso</a:t>
            </a:r>
            <a:r>
              <a:rPr lang="en-GB" dirty="0" smtClean="0">
                <a:latin typeface="Calibri" pitchFamily="34" charset="0"/>
                <a:cs typeface="Calibri" pitchFamily="34" charset="0"/>
              </a:rPr>
              <a:t> </a:t>
            </a:r>
            <a:r>
              <a:rPr lang="en-GB" dirty="0" err="1" smtClean="0">
                <a:latin typeface="Calibri" pitchFamily="34" charset="0"/>
                <a:cs typeface="Calibri" pitchFamily="34" charset="0"/>
              </a:rPr>
              <a:t>una</a:t>
            </a:r>
            <a:r>
              <a:rPr lang="en-GB" dirty="0" smtClean="0">
                <a:latin typeface="Calibri" pitchFamily="34" charset="0"/>
                <a:cs typeface="Calibri" pitchFamily="34" charset="0"/>
              </a:rPr>
              <a:t> </a:t>
            </a:r>
            <a:r>
              <a:rPr lang="en-GB" dirty="0" err="1" smtClean="0">
                <a:latin typeface="Calibri" pitchFamily="34" charset="0"/>
                <a:cs typeface="Calibri" pitchFamily="34" charset="0"/>
              </a:rPr>
              <a:t>mujer</a:t>
            </a:r>
            <a:r>
              <a:rPr lang="en-GB" dirty="0" smtClean="0">
                <a:latin typeface="Calibri" pitchFamily="34" charset="0"/>
                <a:cs typeface="Calibri" pitchFamily="34" charset="0"/>
              </a:rPr>
              <a:t> con un sombrero </a:t>
            </a:r>
            <a:r>
              <a:rPr lang="en-GB" dirty="0" err="1" smtClean="0">
                <a:latin typeface="Calibri" pitchFamily="34" charset="0"/>
                <a:cs typeface="Calibri" pitchFamily="34" charset="0"/>
              </a:rPr>
              <a:t>enorme</a:t>
            </a:r>
            <a:r>
              <a:rPr lang="en-GB" dirty="0" smtClean="0">
                <a:latin typeface="Calibri" pitchFamily="34" charset="0"/>
                <a:cs typeface="Calibri" pitchFamily="34" charset="0"/>
              </a:rPr>
              <a:t>, </a:t>
            </a:r>
            <a:r>
              <a:rPr lang="en-GB" dirty="0" err="1" smtClean="0">
                <a:latin typeface="Calibri" pitchFamily="34" charset="0"/>
                <a:cs typeface="Calibri" pitchFamily="34" charset="0"/>
              </a:rPr>
              <a:t>que</a:t>
            </a:r>
            <a:r>
              <a:rPr lang="en-GB" dirty="0" smtClean="0">
                <a:latin typeface="Calibri" pitchFamily="34" charset="0"/>
                <a:cs typeface="Calibri" pitchFamily="34" charset="0"/>
              </a:rPr>
              <a:t> </a:t>
            </a:r>
            <a:r>
              <a:rPr lang="en-GB" dirty="0" err="1" smtClean="0">
                <a:latin typeface="Calibri" pitchFamily="34" charset="0"/>
                <a:cs typeface="Calibri" pitchFamily="34" charset="0"/>
              </a:rPr>
              <a:t>estaba</a:t>
            </a:r>
            <a:r>
              <a:rPr lang="en-GB" dirty="0" smtClean="0">
                <a:latin typeface="Calibri" pitchFamily="34" charset="0"/>
                <a:cs typeface="Calibri" pitchFamily="34" charset="0"/>
              </a:rPr>
              <a:t> </a:t>
            </a:r>
            <a:r>
              <a:rPr lang="en-GB" dirty="0" err="1" smtClean="0">
                <a:latin typeface="Calibri" pitchFamily="34" charset="0"/>
                <a:cs typeface="Calibri" pitchFamily="34" charset="0"/>
              </a:rPr>
              <a:t>delante</a:t>
            </a:r>
            <a:r>
              <a:rPr lang="en-GB" dirty="0" smtClean="0">
                <a:latin typeface="Calibri" pitchFamily="34" charset="0"/>
                <a:cs typeface="Calibri" pitchFamily="34" charset="0"/>
              </a:rPr>
              <a:t> de </a:t>
            </a:r>
            <a:r>
              <a:rPr lang="en-GB" dirty="0" err="1" smtClean="0">
                <a:latin typeface="Calibri" pitchFamily="34" charset="0"/>
                <a:cs typeface="Calibri" pitchFamily="34" charset="0"/>
              </a:rPr>
              <a:t>nosotros</a:t>
            </a:r>
            <a:r>
              <a:rPr lang="en-GB" dirty="0" smtClean="0">
                <a:latin typeface="Calibri" pitchFamily="34" charset="0"/>
                <a:cs typeface="Calibri" pitchFamily="34" charset="0"/>
              </a:rPr>
              <a:t>.  </a:t>
            </a:r>
            <a:endParaRPr lang="en-GB" dirty="0">
              <a:latin typeface="Calibri" pitchFamily="34" charset="0"/>
              <a:cs typeface="Calibri" pitchFamily="34" charset="0"/>
            </a:endParaRPr>
          </a:p>
        </p:txBody>
      </p:sp>
      <p:sp>
        <p:nvSpPr>
          <p:cNvPr id="21" name="TextBox 20"/>
          <p:cNvSpPr txBox="1"/>
          <p:nvPr/>
        </p:nvSpPr>
        <p:spPr>
          <a:xfrm>
            <a:off x="5743880" y="3884855"/>
            <a:ext cx="2356511" cy="1200329"/>
          </a:xfrm>
          <a:prstGeom prst="rect">
            <a:avLst/>
          </a:prstGeom>
          <a:noFill/>
        </p:spPr>
        <p:txBody>
          <a:bodyPr wrap="square" rtlCol="0">
            <a:spAutoFit/>
          </a:bodyPr>
          <a:lstStyle/>
          <a:p>
            <a:r>
              <a:rPr lang="en-GB" dirty="0" err="1" smtClean="0">
                <a:latin typeface="Calibri" pitchFamily="34" charset="0"/>
                <a:cs typeface="Calibri" pitchFamily="34" charset="0"/>
              </a:rPr>
              <a:t>Todavía</a:t>
            </a:r>
            <a:r>
              <a:rPr lang="en-GB" dirty="0" smtClean="0">
                <a:latin typeface="Calibri" pitchFamily="34" charset="0"/>
                <a:cs typeface="Calibri" pitchFamily="34" charset="0"/>
              </a:rPr>
              <a:t> </a:t>
            </a:r>
            <a:r>
              <a:rPr lang="en-GB" dirty="0" err="1" smtClean="0">
                <a:latin typeface="Calibri" pitchFamily="34" charset="0"/>
                <a:cs typeface="Calibri" pitchFamily="34" charset="0"/>
              </a:rPr>
              <a:t>peor</a:t>
            </a:r>
            <a:r>
              <a:rPr lang="en-GB" dirty="0" smtClean="0">
                <a:latin typeface="Calibri" pitchFamily="34" charset="0"/>
                <a:cs typeface="Calibri" pitchFamily="34" charset="0"/>
              </a:rPr>
              <a:t>, un </a:t>
            </a:r>
            <a:r>
              <a:rPr lang="en-GB" dirty="0" err="1" smtClean="0">
                <a:latin typeface="Calibri" pitchFamily="34" charset="0"/>
                <a:cs typeface="Calibri" pitchFamily="34" charset="0"/>
              </a:rPr>
              <a:t>chico</a:t>
            </a:r>
            <a:r>
              <a:rPr lang="en-GB" dirty="0" smtClean="0">
                <a:latin typeface="Calibri" pitchFamily="34" charset="0"/>
                <a:cs typeface="Calibri" pitchFamily="34" charset="0"/>
              </a:rPr>
              <a:t> </a:t>
            </a:r>
            <a:r>
              <a:rPr lang="en-GB" dirty="0" err="1" smtClean="0">
                <a:latin typeface="Calibri" pitchFamily="34" charset="0"/>
                <a:cs typeface="Calibri" pitchFamily="34" charset="0"/>
              </a:rPr>
              <a:t>que</a:t>
            </a:r>
            <a:r>
              <a:rPr lang="en-GB" dirty="0" smtClean="0">
                <a:latin typeface="Calibri" pitchFamily="34" charset="0"/>
                <a:cs typeface="Calibri" pitchFamily="34" charset="0"/>
              </a:rPr>
              <a:t> </a:t>
            </a:r>
            <a:r>
              <a:rPr lang="en-GB" dirty="0" err="1" smtClean="0">
                <a:latin typeface="Calibri" pitchFamily="34" charset="0"/>
                <a:cs typeface="Calibri" pitchFamily="34" charset="0"/>
              </a:rPr>
              <a:t>estaba</a:t>
            </a:r>
            <a:r>
              <a:rPr lang="en-GB" dirty="0" smtClean="0">
                <a:latin typeface="Calibri" pitchFamily="34" charset="0"/>
                <a:cs typeface="Calibri" pitchFamily="34" charset="0"/>
              </a:rPr>
              <a:t> </a:t>
            </a:r>
            <a:r>
              <a:rPr lang="en-GB" dirty="0" err="1" smtClean="0">
                <a:latin typeface="Calibri" pitchFamily="34" charset="0"/>
                <a:cs typeface="Calibri" pitchFamily="34" charset="0"/>
              </a:rPr>
              <a:t>detrás</a:t>
            </a:r>
            <a:r>
              <a:rPr lang="en-GB" dirty="0" smtClean="0">
                <a:latin typeface="Calibri" pitchFamily="34" charset="0"/>
                <a:cs typeface="Calibri" pitchFamily="34" charset="0"/>
              </a:rPr>
              <a:t> de </a:t>
            </a:r>
            <a:r>
              <a:rPr lang="en-GB" dirty="0" err="1" smtClean="0">
                <a:latin typeface="Calibri" pitchFamily="34" charset="0"/>
                <a:cs typeface="Calibri" pitchFamily="34" charset="0"/>
              </a:rPr>
              <a:t>nosotros</a:t>
            </a:r>
            <a:r>
              <a:rPr lang="en-GB" dirty="0" smtClean="0">
                <a:latin typeface="Calibri" pitchFamily="34" charset="0"/>
                <a:cs typeface="Calibri" pitchFamily="34" charset="0"/>
              </a:rPr>
              <a:t> ¡</a:t>
            </a:r>
            <a:r>
              <a:rPr lang="en-GB" dirty="0" err="1" smtClean="0">
                <a:latin typeface="Calibri" pitchFamily="34" charset="0"/>
                <a:cs typeface="Calibri" pitchFamily="34" charset="0"/>
              </a:rPr>
              <a:t>nos</a:t>
            </a:r>
            <a:r>
              <a:rPr lang="en-GB" dirty="0" smtClean="0">
                <a:latin typeface="Calibri" pitchFamily="34" charset="0"/>
                <a:cs typeface="Calibri" pitchFamily="34" charset="0"/>
              </a:rPr>
              <a:t> </a:t>
            </a:r>
            <a:r>
              <a:rPr lang="en-GB" dirty="0" err="1" smtClean="0">
                <a:latin typeface="Calibri" pitchFamily="34" charset="0"/>
                <a:cs typeface="Calibri" pitchFamily="34" charset="0"/>
              </a:rPr>
              <a:t>echó</a:t>
            </a:r>
            <a:r>
              <a:rPr lang="en-GB" dirty="0" smtClean="0">
                <a:latin typeface="Calibri" pitchFamily="34" charset="0"/>
                <a:cs typeface="Calibri" pitchFamily="34" charset="0"/>
              </a:rPr>
              <a:t> </a:t>
            </a:r>
            <a:r>
              <a:rPr lang="en-GB" dirty="0" err="1" smtClean="0">
                <a:latin typeface="Calibri" pitchFamily="34" charset="0"/>
                <a:cs typeface="Calibri" pitchFamily="34" charset="0"/>
              </a:rPr>
              <a:t>encima</a:t>
            </a:r>
            <a:r>
              <a:rPr lang="en-GB" dirty="0" smtClean="0">
                <a:latin typeface="Calibri" pitchFamily="34" charset="0"/>
                <a:cs typeface="Calibri" pitchFamily="34" charset="0"/>
              </a:rPr>
              <a:t> </a:t>
            </a:r>
            <a:r>
              <a:rPr lang="en-GB" dirty="0" err="1" smtClean="0">
                <a:latin typeface="Calibri" pitchFamily="34" charset="0"/>
                <a:cs typeface="Calibri" pitchFamily="34" charset="0"/>
              </a:rPr>
              <a:t>su</a:t>
            </a:r>
            <a:r>
              <a:rPr lang="en-GB" dirty="0" smtClean="0">
                <a:latin typeface="Calibri" pitchFamily="34" charset="0"/>
                <a:cs typeface="Calibri" pitchFamily="34" charset="0"/>
              </a:rPr>
              <a:t> coca cola!</a:t>
            </a:r>
            <a:endParaRPr lang="en-GB" dirty="0">
              <a:latin typeface="Calibri" pitchFamily="34" charset="0"/>
              <a:cs typeface="Calibri" pitchFamily="34" charset="0"/>
            </a:endParaRPr>
          </a:p>
        </p:txBody>
      </p:sp>
      <p:sp>
        <p:nvSpPr>
          <p:cNvPr id="22" name="TextBox 21"/>
          <p:cNvSpPr txBox="1"/>
          <p:nvPr/>
        </p:nvSpPr>
        <p:spPr>
          <a:xfrm>
            <a:off x="3195166" y="3790903"/>
            <a:ext cx="2240930" cy="1323439"/>
          </a:xfrm>
          <a:prstGeom prst="rect">
            <a:avLst/>
          </a:prstGeom>
          <a:noFill/>
        </p:spPr>
        <p:txBody>
          <a:bodyPr wrap="square" rtlCol="0">
            <a:spAutoFit/>
          </a:bodyPr>
          <a:lstStyle/>
          <a:p>
            <a:r>
              <a:rPr lang="en-GB" sz="1600" dirty="0" smtClean="0">
                <a:latin typeface="Calibri" pitchFamily="34" charset="0"/>
                <a:cs typeface="Calibri" pitchFamily="34" charset="0"/>
              </a:rPr>
              <a:t>Al final </a:t>
            </a:r>
            <a:r>
              <a:rPr lang="en-GB" sz="1600" dirty="0" err="1" smtClean="0">
                <a:latin typeface="Calibri" pitchFamily="34" charset="0"/>
                <a:cs typeface="Calibri" pitchFamily="34" charset="0"/>
              </a:rPr>
              <a:t>empezó</a:t>
            </a:r>
            <a:r>
              <a:rPr lang="en-GB" sz="1600" dirty="0" smtClean="0">
                <a:latin typeface="Calibri" pitchFamily="34" charset="0"/>
                <a:cs typeface="Calibri" pitchFamily="34" charset="0"/>
              </a:rPr>
              <a:t> a </a:t>
            </a:r>
            <a:r>
              <a:rPr lang="en-GB" sz="1600" dirty="0" err="1" smtClean="0">
                <a:latin typeface="Calibri" pitchFamily="34" charset="0"/>
                <a:cs typeface="Calibri" pitchFamily="34" charset="0"/>
              </a:rPr>
              <a:t>llover</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cuando</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estaba</a:t>
            </a:r>
            <a:r>
              <a:rPr lang="en-GB" sz="1600" dirty="0" smtClean="0">
                <a:latin typeface="Calibri" pitchFamily="34" charset="0"/>
                <a:cs typeface="Calibri" pitchFamily="34" charset="0"/>
              </a:rPr>
              <a:t> en la </a:t>
            </a:r>
            <a:r>
              <a:rPr lang="en-GB" sz="1600" dirty="0" err="1" smtClean="0">
                <a:latin typeface="Calibri" pitchFamily="34" charset="0"/>
                <a:cs typeface="Calibri" pitchFamily="34" charset="0"/>
              </a:rPr>
              <a:t>parada</a:t>
            </a:r>
            <a:r>
              <a:rPr lang="en-GB" sz="1600" dirty="0" smtClean="0">
                <a:latin typeface="Calibri" pitchFamily="34" charset="0"/>
                <a:cs typeface="Calibri" pitchFamily="34" charset="0"/>
              </a:rPr>
              <a:t> de </a:t>
            </a:r>
            <a:r>
              <a:rPr lang="en-GB" sz="1600" dirty="0" err="1" smtClean="0">
                <a:latin typeface="Calibri" pitchFamily="34" charset="0"/>
                <a:cs typeface="Calibri" pitchFamily="34" charset="0"/>
              </a:rPr>
              <a:t>autobuses</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Estaba</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ya</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harto</a:t>
            </a:r>
            <a:r>
              <a:rPr lang="en-GB" sz="1600" dirty="0">
                <a:latin typeface="Calibri" pitchFamily="34" charset="0"/>
                <a:cs typeface="Calibri" pitchFamily="34" charset="0"/>
              </a:rPr>
              <a:t> </a:t>
            </a:r>
            <a:r>
              <a:rPr lang="en-GB" sz="1600" dirty="0" smtClean="0">
                <a:latin typeface="Calibri" pitchFamily="34" charset="0"/>
                <a:cs typeface="Calibri" pitchFamily="34" charset="0"/>
              </a:rPr>
              <a:t>de </a:t>
            </a:r>
            <a:r>
              <a:rPr lang="en-GB" sz="1600" dirty="0" err="1" smtClean="0">
                <a:latin typeface="Calibri" pitchFamily="34" charset="0"/>
                <a:cs typeface="Calibri" pitchFamily="34" charset="0"/>
              </a:rPr>
              <a:t>esa</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excursión</a:t>
            </a:r>
            <a:r>
              <a:rPr lang="en-GB" sz="1600" dirty="0" smtClean="0">
                <a:latin typeface="Calibri" pitchFamily="34" charset="0"/>
                <a:cs typeface="Calibri" pitchFamily="34" charset="0"/>
              </a:rPr>
              <a:t>!  </a:t>
            </a:r>
            <a:endParaRPr lang="en-GB" sz="1600" dirty="0">
              <a:latin typeface="Calibri" pitchFamily="34" charset="0"/>
              <a:cs typeface="Calibri" pitchFamily="34" charset="0"/>
            </a:endParaRPr>
          </a:p>
        </p:txBody>
      </p:sp>
      <p:pic>
        <p:nvPicPr>
          <p:cNvPr id="2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8350" y="1818315"/>
            <a:ext cx="1027569" cy="132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8604448" y="504323"/>
            <a:ext cx="240610" cy="584775"/>
          </a:xfrm>
          <a:prstGeom prst="rect">
            <a:avLst/>
          </a:prstGeom>
          <a:noFill/>
        </p:spPr>
        <p:txBody>
          <a:bodyPr wrap="square" lIns="91440" tIns="45720" rIns="91440" bIns="45720">
            <a:spAutoFit/>
          </a:bodyPr>
          <a:lstStyle/>
          <a:p>
            <a:pPr algn="ctr"/>
            <a:r>
              <a:rPr lang="en-US" sz="3200" b="1" cap="all" spc="0" dirty="0" smtClean="0">
                <a:ln w="9000" cmpd="sng">
                  <a:solidFill>
                    <a:srgbClr val="FFFF00"/>
                  </a:solidFill>
                  <a:prstDash val="solid"/>
                </a:ln>
                <a:solidFill>
                  <a:srgbClr val="006600"/>
                </a:solidFill>
                <a:effectLst>
                  <a:reflection blurRad="12700" stA="28000" endPos="45000" dist="1000" dir="5400000" sy="-100000" algn="bl" rotWithShape="0"/>
                </a:effectLst>
              </a:rPr>
              <a:t>d</a:t>
            </a:r>
            <a:endParaRPr lang="en-US" sz="3200" b="1" cap="all" spc="0" dirty="0">
              <a:ln w="9000" cmpd="sng">
                <a:solidFill>
                  <a:srgbClr val="FFFF00"/>
                </a:solidFill>
                <a:prstDash val="solid"/>
              </a:ln>
              <a:solidFill>
                <a:srgbClr val="006600"/>
              </a:solidFill>
              <a:effectLst>
                <a:reflection blurRad="12700" stA="28000" endPos="45000" dist="1000" dir="5400000" sy="-100000" algn="bl" rotWithShape="0"/>
              </a:effectLst>
            </a:endParaRPr>
          </a:p>
        </p:txBody>
      </p:sp>
      <p:sp>
        <p:nvSpPr>
          <p:cNvPr id="25" name="Rectangle 24"/>
          <p:cNvSpPr/>
          <p:nvPr/>
        </p:nvSpPr>
        <p:spPr>
          <a:xfrm>
            <a:off x="8651870" y="1404065"/>
            <a:ext cx="240610" cy="584775"/>
          </a:xfrm>
          <a:prstGeom prst="rect">
            <a:avLst/>
          </a:prstGeom>
          <a:noFill/>
        </p:spPr>
        <p:txBody>
          <a:bodyPr wrap="square" lIns="91440" tIns="45720" rIns="91440" bIns="45720">
            <a:spAutoFit/>
          </a:bodyPr>
          <a:lstStyle/>
          <a:p>
            <a:pPr algn="ctr"/>
            <a:r>
              <a:rPr lang="en-US" sz="3200" b="1" cap="all" spc="0" dirty="0" smtClean="0">
                <a:ln w="9000" cmpd="sng">
                  <a:solidFill>
                    <a:srgbClr val="FFFF00"/>
                  </a:solidFill>
                  <a:prstDash val="solid"/>
                </a:ln>
                <a:solidFill>
                  <a:srgbClr val="006600"/>
                </a:solidFill>
                <a:effectLst>
                  <a:reflection blurRad="12700" stA="28000" endPos="45000" dist="1000" dir="5400000" sy="-100000" algn="bl" rotWithShape="0"/>
                </a:effectLst>
              </a:rPr>
              <a:t>g</a:t>
            </a:r>
            <a:endParaRPr lang="en-US" sz="3200" b="1" cap="all" spc="0" dirty="0">
              <a:ln w="9000" cmpd="sng">
                <a:solidFill>
                  <a:srgbClr val="FFFF00"/>
                </a:solidFill>
                <a:prstDash val="solid"/>
              </a:ln>
              <a:solidFill>
                <a:srgbClr val="006600"/>
              </a:solidFill>
              <a:effectLst>
                <a:reflection blurRad="12700" stA="28000" endPos="45000" dist="1000" dir="5400000" sy="-100000" algn="bl" rotWithShape="0"/>
              </a:effectLst>
            </a:endParaRPr>
          </a:p>
        </p:txBody>
      </p:sp>
      <p:sp>
        <p:nvSpPr>
          <p:cNvPr id="26" name="Rectangle 25"/>
          <p:cNvSpPr/>
          <p:nvPr/>
        </p:nvSpPr>
        <p:spPr>
          <a:xfrm>
            <a:off x="8651870" y="2340169"/>
            <a:ext cx="240610" cy="584775"/>
          </a:xfrm>
          <a:prstGeom prst="rect">
            <a:avLst/>
          </a:prstGeom>
          <a:noFill/>
        </p:spPr>
        <p:txBody>
          <a:bodyPr wrap="square" lIns="91440" tIns="45720" rIns="91440" bIns="45720">
            <a:spAutoFit/>
          </a:bodyPr>
          <a:lstStyle/>
          <a:p>
            <a:pPr algn="ctr"/>
            <a:r>
              <a:rPr lang="en-US" sz="3200" b="1" cap="all" spc="0" dirty="0" smtClean="0">
                <a:ln w="9000" cmpd="sng">
                  <a:solidFill>
                    <a:srgbClr val="FFFF00"/>
                  </a:solidFill>
                  <a:prstDash val="solid"/>
                </a:ln>
                <a:solidFill>
                  <a:srgbClr val="006600"/>
                </a:solidFill>
                <a:effectLst>
                  <a:reflection blurRad="12700" stA="28000" endPos="45000" dist="1000" dir="5400000" sy="-100000" algn="bl" rotWithShape="0"/>
                </a:effectLst>
              </a:rPr>
              <a:t>e</a:t>
            </a:r>
            <a:endParaRPr lang="en-US" sz="3200" b="1" cap="all" spc="0" dirty="0">
              <a:ln w="9000" cmpd="sng">
                <a:solidFill>
                  <a:srgbClr val="FFFF00"/>
                </a:solidFill>
                <a:prstDash val="solid"/>
              </a:ln>
              <a:solidFill>
                <a:srgbClr val="006600"/>
              </a:solidFill>
              <a:effectLst>
                <a:reflection blurRad="12700" stA="28000" endPos="45000" dist="1000" dir="5400000" sy="-100000" algn="bl" rotWithShape="0"/>
              </a:effectLst>
            </a:endParaRPr>
          </a:p>
        </p:txBody>
      </p:sp>
      <p:sp>
        <p:nvSpPr>
          <p:cNvPr id="27" name="Rectangle 26"/>
          <p:cNvSpPr/>
          <p:nvPr/>
        </p:nvSpPr>
        <p:spPr>
          <a:xfrm>
            <a:off x="8651870" y="3204265"/>
            <a:ext cx="240610" cy="584775"/>
          </a:xfrm>
          <a:prstGeom prst="rect">
            <a:avLst/>
          </a:prstGeom>
          <a:noFill/>
        </p:spPr>
        <p:txBody>
          <a:bodyPr wrap="square" lIns="91440" tIns="45720" rIns="91440" bIns="45720">
            <a:spAutoFit/>
          </a:bodyPr>
          <a:lstStyle/>
          <a:p>
            <a:pPr algn="ctr"/>
            <a:r>
              <a:rPr lang="en-US" sz="3200" b="1" cap="all" spc="0" dirty="0" smtClean="0">
                <a:ln w="9000" cmpd="sng">
                  <a:solidFill>
                    <a:srgbClr val="FFFF00"/>
                  </a:solidFill>
                  <a:prstDash val="solid"/>
                </a:ln>
                <a:solidFill>
                  <a:srgbClr val="006600"/>
                </a:solidFill>
                <a:effectLst>
                  <a:reflection blurRad="12700" stA="28000" endPos="45000" dist="1000" dir="5400000" sy="-100000" algn="bl" rotWithShape="0"/>
                </a:effectLst>
              </a:rPr>
              <a:t>f</a:t>
            </a:r>
            <a:endParaRPr lang="en-US" sz="3200" b="1" cap="all" spc="0" dirty="0">
              <a:ln w="9000" cmpd="sng">
                <a:solidFill>
                  <a:srgbClr val="FFFF00"/>
                </a:solidFill>
                <a:prstDash val="solid"/>
              </a:ln>
              <a:solidFill>
                <a:srgbClr val="006600"/>
              </a:solidFill>
              <a:effectLst>
                <a:reflection blurRad="12700" stA="28000" endPos="45000" dist="1000" dir="5400000" sy="-100000" algn="bl" rotWithShape="0"/>
              </a:effectLst>
            </a:endParaRPr>
          </a:p>
        </p:txBody>
      </p:sp>
      <p:sp>
        <p:nvSpPr>
          <p:cNvPr id="28" name="Rectangle 27"/>
          <p:cNvSpPr/>
          <p:nvPr/>
        </p:nvSpPr>
        <p:spPr>
          <a:xfrm>
            <a:off x="8651870" y="4068361"/>
            <a:ext cx="240610" cy="584775"/>
          </a:xfrm>
          <a:prstGeom prst="rect">
            <a:avLst/>
          </a:prstGeom>
          <a:noFill/>
        </p:spPr>
        <p:txBody>
          <a:bodyPr wrap="square" lIns="91440" tIns="45720" rIns="91440" bIns="45720">
            <a:spAutoFit/>
          </a:bodyPr>
          <a:lstStyle/>
          <a:p>
            <a:pPr algn="ctr"/>
            <a:r>
              <a:rPr lang="en-US" sz="3200" b="1" cap="all" spc="0" dirty="0" smtClean="0">
                <a:ln w="9000" cmpd="sng">
                  <a:solidFill>
                    <a:srgbClr val="FFFF00"/>
                  </a:solidFill>
                  <a:prstDash val="solid"/>
                </a:ln>
                <a:solidFill>
                  <a:srgbClr val="006600"/>
                </a:solidFill>
                <a:effectLst>
                  <a:reflection blurRad="12700" stA="28000" endPos="45000" dist="1000" dir="5400000" sy="-100000" algn="bl" rotWithShape="0"/>
                </a:effectLst>
              </a:rPr>
              <a:t>a</a:t>
            </a:r>
            <a:endParaRPr lang="en-US" sz="3200" b="1" cap="all" spc="0" dirty="0">
              <a:ln w="9000" cmpd="sng">
                <a:solidFill>
                  <a:srgbClr val="FFFF00"/>
                </a:solidFill>
                <a:prstDash val="solid"/>
              </a:ln>
              <a:solidFill>
                <a:srgbClr val="006600"/>
              </a:solidFill>
              <a:effectLst>
                <a:reflection blurRad="12700" stA="28000" endPos="45000" dist="1000" dir="5400000" sy="-100000" algn="bl" rotWithShape="0"/>
              </a:effectLst>
            </a:endParaRPr>
          </a:p>
        </p:txBody>
      </p:sp>
      <p:sp>
        <p:nvSpPr>
          <p:cNvPr id="29" name="Rectangle 28"/>
          <p:cNvSpPr/>
          <p:nvPr/>
        </p:nvSpPr>
        <p:spPr>
          <a:xfrm>
            <a:off x="8651870" y="5004465"/>
            <a:ext cx="240610" cy="584775"/>
          </a:xfrm>
          <a:prstGeom prst="rect">
            <a:avLst/>
          </a:prstGeom>
          <a:noFill/>
        </p:spPr>
        <p:txBody>
          <a:bodyPr wrap="square" lIns="91440" tIns="45720" rIns="91440" bIns="45720">
            <a:spAutoFit/>
          </a:bodyPr>
          <a:lstStyle/>
          <a:p>
            <a:pPr algn="ctr"/>
            <a:r>
              <a:rPr lang="en-US" sz="3200" b="1" cap="all" spc="0" dirty="0" smtClean="0">
                <a:ln w="9000" cmpd="sng">
                  <a:solidFill>
                    <a:srgbClr val="FFFF00"/>
                  </a:solidFill>
                  <a:prstDash val="solid"/>
                </a:ln>
                <a:solidFill>
                  <a:srgbClr val="006600"/>
                </a:solidFill>
                <a:effectLst>
                  <a:reflection blurRad="12700" stA="28000" endPos="45000" dist="1000" dir="5400000" sy="-100000" algn="bl" rotWithShape="0"/>
                </a:effectLst>
              </a:rPr>
              <a:t>c</a:t>
            </a:r>
            <a:endParaRPr lang="en-US" sz="3200" b="1" cap="all" spc="0" dirty="0">
              <a:ln w="9000" cmpd="sng">
                <a:solidFill>
                  <a:srgbClr val="FFFF00"/>
                </a:solidFill>
                <a:prstDash val="solid"/>
              </a:ln>
              <a:solidFill>
                <a:srgbClr val="006600"/>
              </a:solidFill>
              <a:effectLst>
                <a:reflection blurRad="12700" stA="28000" endPos="45000" dist="1000" dir="5400000" sy="-100000" algn="bl" rotWithShape="0"/>
              </a:effectLst>
            </a:endParaRPr>
          </a:p>
        </p:txBody>
      </p:sp>
      <p:sp>
        <p:nvSpPr>
          <p:cNvPr id="30" name="Rectangle 29"/>
          <p:cNvSpPr/>
          <p:nvPr/>
        </p:nvSpPr>
        <p:spPr>
          <a:xfrm>
            <a:off x="8651870" y="5940569"/>
            <a:ext cx="240610" cy="584775"/>
          </a:xfrm>
          <a:prstGeom prst="rect">
            <a:avLst/>
          </a:prstGeom>
          <a:noFill/>
        </p:spPr>
        <p:txBody>
          <a:bodyPr wrap="square" lIns="91440" tIns="45720" rIns="91440" bIns="45720">
            <a:spAutoFit/>
          </a:bodyPr>
          <a:lstStyle/>
          <a:p>
            <a:pPr algn="ctr"/>
            <a:r>
              <a:rPr lang="en-US" sz="3200" b="1" cap="all" spc="0" dirty="0" smtClean="0">
                <a:ln w="9000" cmpd="sng">
                  <a:solidFill>
                    <a:srgbClr val="FFFF00"/>
                  </a:solidFill>
                  <a:prstDash val="solid"/>
                </a:ln>
                <a:solidFill>
                  <a:srgbClr val="006600"/>
                </a:solidFill>
                <a:effectLst>
                  <a:reflection blurRad="12700" stA="28000" endPos="45000" dist="1000" dir="5400000" sy="-100000" algn="bl" rotWithShape="0"/>
                </a:effectLst>
              </a:rPr>
              <a:t>b</a:t>
            </a:r>
            <a:endParaRPr lang="en-US" sz="3200" b="1" cap="all" spc="0" dirty="0">
              <a:ln w="9000" cmpd="sng">
                <a:solidFill>
                  <a:srgbClr val="FFFF00"/>
                </a:solidFill>
                <a:prstDash val="solid"/>
              </a:ln>
              <a:solidFill>
                <a:srgbClr val="0066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0684376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fade">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fade">
                                      <p:cBhvr>
                                        <p:cTn id="17" dur="500"/>
                                        <p:tgtEl>
                                          <p:spTgt spid="2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xEl>
                                              <p:pRg st="0" end="0"/>
                                            </p:txEl>
                                          </p:spTgt>
                                        </p:tgtEl>
                                        <p:attrNameLst>
                                          <p:attrName>style.visibility</p:attrName>
                                        </p:attrNameLst>
                                      </p:cBhvr>
                                      <p:to>
                                        <p:strVal val="visible"/>
                                      </p:to>
                                    </p:set>
                                    <p:animEffect transition="in" filter="fade">
                                      <p:cBhvr>
                                        <p:cTn id="22" dur="500"/>
                                        <p:tgtEl>
                                          <p:spTgt spid="2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xEl>
                                              <p:pRg st="0" end="0"/>
                                            </p:txEl>
                                          </p:spTgt>
                                        </p:tgtEl>
                                        <p:attrNameLst>
                                          <p:attrName>style.visibility</p:attrName>
                                        </p:attrNameLst>
                                      </p:cBhvr>
                                      <p:to>
                                        <p:strVal val="visible"/>
                                      </p:to>
                                    </p:set>
                                    <p:animEffect transition="in" filter="fade">
                                      <p:cBhvr>
                                        <p:cTn id="27" dur="500"/>
                                        <p:tgtEl>
                                          <p:spTgt spid="2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xEl>
                                              <p:pRg st="0" end="0"/>
                                            </p:txEl>
                                          </p:spTgt>
                                        </p:tgtEl>
                                        <p:attrNameLst>
                                          <p:attrName>style.visibility</p:attrName>
                                        </p:attrNameLst>
                                      </p:cBhvr>
                                      <p:to>
                                        <p:strVal val="visible"/>
                                      </p:to>
                                    </p:set>
                                    <p:animEffect transition="in" filter="fade">
                                      <p:cBhvr>
                                        <p:cTn id="32" dur="500"/>
                                        <p:tgtEl>
                                          <p:spTgt spid="2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
                                            <p:txEl>
                                              <p:pRg st="0" end="0"/>
                                            </p:txEl>
                                          </p:spTgt>
                                        </p:tgtEl>
                                        <p:attrNameLst>
                                          <p:attrName>style.visibility</p:attrName>
                                        </p:attrNameLst>
                                      </p:cBhvr>
                                      <p:to>
                                        <p:strVal val="visible"/>
                                      </p:to>
                                    </p:set>
                                    <p:animEffect transition="in" filter="fade">
                                      <p:cBhvr>
                                        <p:cTn id="37"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1143000"/>
            <a:ext cx="4367213"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23451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orph3.wmv">
            <a:hlinkClick r:id="" action="ppaction://media"/>
          </p:cNvPr>
          <p:cNvPicPr>
            <a:picLocks noRot="1" noChangeAspect="1"/>
          </p:cNvPicPr>
          <p:nvPr>
            <a:videoFile r:link="rId1"/>
          </p:nvPr>
        </p:nvPicPr>
        <p:blipFill>
          <a:blip r:embed="rId7">
            <a:extLst>
              <a:ext uri="{28A0092B-C50C-407E-A947-70E740481C1C}">
                <a14:useLocalDpi xmlns:a14="http://schemas.microsoft.com/office/drawing/2010/main" val="0"/>
              </a:ext>
            </a:extLst>
          </a:blip>
          <a:srcRect/>
          <a:stretch>
            <a:fillRect/>
          </a:stretch>
        </p:blipFill>
        <p:spPr bwMode="auto">
          <a:xfrm>
            <a:off x="71438" y="142875"/>
            <a:ext cx="4356100" cy="3214688"/>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 name="Morph6.wmv">
            <a:hlinkClick r:id="" action="ppaction://media"/>
          </p:cNvPr>
          <p:cNvPicPr>
            <a:picLocks noRot="1" noChangeAspect="1"/>
          </p:cNvPicPr>
          <p:nvPr>
            <a:videoFile r:link="rId2"/>
          </p:nvPr>
        </p:nvPicPr>
        <p:blipFill>
          <a:blip r:embed="rId7">
            <a:extLst>
              <a:ext uri="{28A0092B-C50C-407E-A947-70E740481C1C}">
                <a14:useLocalDpi xmlns:a14="http://schemas.microsoft.com/office/drawing/2010/main" val="0"/>
              </a:ext>
            </a:extLst>
          </a:blip>
          <a:srcRect/>
          <a:stretch>
            <a:fillRect/>
          </a:stretch>
        </p:blipFill>
        <p:spPr bwMode="auto">
          <a:xfrm>
            <a:off x="4643438" y="142875"/>
            <a:ext cx="4376737" cy="3214688"/>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4" name="Morph13.wmv">
            <a:hlinkClick r:id="" action="ppaction://media"/>
          </p:cNvPr>
          <p:cNvPicPr>
            <a:picLocks noRot="1" noChangeAspect="1"/>
          </p:cNvPicPr>
          <p:nvPr>
            <a:videoFile r:link="rId3"/>
          </p:nvPr>
        </p:nvPicPr>
        <p:blipFill>
          <a:blip r:embed="rId7">
            <a:extLst>
              <a:ext uri="{28A0092B-C50C-407E-A947-70E740481C1C}">
                <a14:useLocalDpi xmlns:a14="http://schemas.microsoft.com/office/drawing/2010/main" val="0"/>
              </a:ext>
            </a:extLst>
          </a:blip>
          <a:srcRect/>
          <a:stretch>
            <a:fillRect/>
          </a:stretch>
        </p:blipFill>
        <p:spPr bwMode="auto">
          <a:xfrm>
            <a:off x="71438" y="3517900"/>
            <a:ext cx="4357687" cy="3268663"/>
          </a:xfrm>
          <a:prstGeom prst="rect">
            <a:avLst/>
          </a:prstGeom>
          <a:noFill/>
          <a:ln w="57150">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5" name="Morph14.wmv">
            <a:hlinkClick r:id="" action="ppaction://media"/>
          </p:cNvPr>
          <p:cNvPicPr>
            <a:picLocks noRot="1" noChangeAspect="1"/>
          </p:cNvPicPr>
          <p:nvPr>
            <a:videoFile r:link="rId4"/>
          </p:nvPr>
        </p:nvPicPr>
        <p:blipFill>
          <a:blip r:embed="rId7">
            <a:extLst>
              <a:ext uri="{28A0092B-C50C-407E-A947-70E740481C1C}">
                <a14:useLocalDpi xmlns:a14="http://schemas.microsoft.com/office/drawing/2010/main" val="0"/>
              </a:ext>
            </a:extLst>
          </a:blip>
          <a:srcRect/>
          <a:stretch>
            <a:fillRect/>
          </a:stretch>
        </p:blipFill>
        <p:spPr bwMode="auto">
          <a:xfrm>
            <a:off x="4619625" y="3500438"/>
            <a:ext cx="4381500" cy="3286125"/>
          </a:xfrm>
          <a:prstGeom prst="rect">
            <a:avLst/>
          </a:prstGeom>
          <a:noFill/>
          <a:ln w="5715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130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video>
              <p:cMediaNode>
                <p:cTn id="13" fill="hold" display="0">
                  <p:stCondLst>
                    <p:cond delay="indefinite"/>
                  </p:stCondLst>
                  <p:endCondLst>
                    <p:cond evt="onNext" delay="0">
                      <p:tgtEl>
                        <p:sldTgt/>
                      </p:tgtEl>
                    </p:cond>
                    <p:cond evt="onPrev" delay="0">
                      <p:tgtEl>
                        <p:sldTgt/>
                      </p:tgtEl>
                    </p:cond>
                  </p:endCondLst>
                </p:cTn>
                <p:tgtEl>
                  <p:spTgt spid="3"/>
                </p:tgtEl>
              </p:cMediaNode>
            </p:video>
            <p:seq concurrent="1" nextAc="seek">
              <p:cTn id="14" restart="whenNotActive" fill="hold" evtFilter="cancelBubble" nodeType="interactiveSeq">
                <p:stCondLst>
                  <p:cond evt="onClick" delay="0">
                    <p:tgtEl>
                      <p:spTgt spid="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 presetClass="mediacall" presetSubtype="0" fill="hold" nodeType="clickEffect">
                                  <p:stCondLst>
                                    <p:cond delay="0"/>
                                  </p:stCondLst>
                                  <p:childTnLst>
                                    <p:cmd type="call" cmd="togglePause">
                                      <p:cBhvr>
                                        <p:cTn id="18" dur="1" fill="hold"/>
                                        <p:tgtEl>
                                          <p:spTgt spid="4"/>
                                        </p:tgtEl>
                                      </p:cBhvr>
                                    </p:cmd>
                                  </p:childTnLst>
                                </p:cTn>
                              </p:par>
                            </p:childTnLst>
                          </p:cTn>
                        </p:par>
                      </p:childTnLst>
                    </p:cTn>
                  </p:par>
                </p:childTnLst>
              </p:cTn>
              <p:nextCondLst>
                <p:cond evt="onClick" delay="0">
                  <p:tgtEl>
                    <p:spTgt spid="4"/>
                  </p:tgtEl>
                </p:cond>
              </p:nextCondLst>
            </p:seq>
            <p:video>
              <p:cMediaNode>
                <p:cTn id="19" fill="hold" display="0">
                  <p:stCondLst>
                    <p:cond delay="indefinite"/>
                  </p:stCondLst>
                  <p:endCondLst>
                    <p:cond evt="onNext" delay="0">
                      <p:tgtEl>
                        <p:sldTgt/>
                      </p:tgtEl>
                    </p:cond>
                    <p:cond evt="onPrev" delay="0">
                      <p:tgtEl>
                        <p:sldTgt/>
                      </p:tgtEl>
                    </p:cond>
                  </p:endCondLst>
                </p:cTn>
                <p:tgtEl>
                  <p:spTgt spid="4"/>
                </p:tgtEl>
              </p:cMediaNode>
            </p:video>
            <p:seq concurrent="1" nextAc="seek">
              <p:cTn id="20" restart="whenNotActive" fill="hold" evtFilter="cancelBubble" nodeType="interactiveSeq">
                <p:stCondLst>
                  <p:cond evt="onClick" delay="0">
                    <p:tgtEl>
                      <p:spTgt spid="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 presetClass="mediacall" presetSubtype="0" fill="hold" nodeType="clickEffect">
                                  <p:stCondLst>
                                    <p:cond delay="0"/>
                                  </p:stCondLst>
                                  <p:childTnLst>
                                    <p:cmd type="call" cmd="togglePause">
                                      <p:cBhvr>
                                        <p:cTn id="24" dur="1" fill="hold"/>
                                        <p:tgtEl>
                                          <p:spTgt spid="5"/>
                                        </p:tgtEl>
                                      </p:cBhvr>
                                    </p:cmd>
                                  </p:childTnLst>
                                </p:cTn>
                              </p:par>
                            </p:childTnLst>
                          </p:cTn>
                        </p:par>
                      </p:childTnLst>
                    </p:cTn>
                  </p:par>
                </p:childTnLst>
              </p:cTn>
              <p:nextCondLst>
                <p:cond evt="onClick" delay="0">
                  <p:tgtEl>
                    <p:spTgt spid="5"/>
                  </p:tgtEl>
                </p:cond>
              </p:nextCondLst>
            </p:seq>
            <p:video>
              <p:cMediaNode>
                <p:cTn id="25"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3429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GB" sz="2400">
                <a:solidFill>
                  <a:schemeClr val="tx1"/>
                </a:solidFill>
              </a:rPr>
              <a:t>sentarse – to sit down</a:t>
            </a:r>
          </a:p>
          <a:p>
            <a:r>
              <a:rPr lang="en-GB" sz="2400">
                <a:solidFill>
                  <a:schemeClr val="tx1"/>
                </a:solidFill>
              </a:rPr>
              <a:t>pulsar – to press</a:t>
            </a:r>
            <a:br>
              <a:rPr lang="en-GB" sz="2400">
                <a:solidFill>
                  <a:schemeClr val="tx1"/>
                </a:solidFill>
              </a:rPr>
            </a:br>
            <a:r>
              <a:rPr lang="en-GB" sz="2400">
                <a:solidFill>
                  <a:schemeClr val="tx1"/>
                </a:solidFill>
              </a:rPr>
              <a:t>desaparecer – to disappear</a:t>
            </a:r>
            <a:br>
              <a:rPr lang="en-GB" sz="2400">
                <a:solidFill>
                  <a:schemeClr val="tx1"/>
                </a:solidFill>
              </a:rPr>
            </a:br>
            <a:r>
              <a:rPr lang="en-GB" sz="2400">
                <a:solidFill>
                  <a:schemeClr val="tx1"/>
                </a:solidFill>
              </a:rPr>
              <a:t>aparecer – to appear</a:t>
            </a:r>
            <a:br>
              <a:rPr lang="en-GB" sz="2400">
                <a:solidFill>
                  <a:schemeClr val="tx1"/>
                </a:solidFill>
              </a:rPr>
            </a:br>
            <a:r>
              <a:rPr lang="en-GB" sz="2400">
                <a:solidFill>
                  <a:schemeClr val="tx1"/>
                </a:solidFill>
              </a:rPr>
              <a:t>reírse – to laugh</a:t>
            </a:r>
            <a:br>
              <a:rPr lang="en-GB" sz="2400">
                <a:solidFill>
                  <a:schemeClr val="tx1"/>
                </a:solidFill>
              </a:rPr>
            </a:br>
            <a:r>
              <a:rPr lang="en-GB" sz="2400">
                <a:solidFill>
                  <a:schemeClr val="tx1"/>
                </a:solidFill>
              </a:rPr>
              <a:t>leer – to read</a:t>
            </a:r>
            <a:br>
              <a:rPr lang="en-GB" sz="2400">
                <a:solidFill>
                  <a:schemeClr val="tx1"/>
                </a:solidFill>
              </a:rPr>
            </a:br>
            <a:r>
              <a:rPr lang="en-GB" sz="2400">
                <a:solidFill>
                  <a:schemeClr val="tx1"/>
                </a:solidFill>
              </a:rPr>
              <a:t>explotar – to explode</a:t>
            </a:r>
            <a:br>
              <a:rPr lang="en-GB" sz="2400">
                <a:solidFill>
                  <a:schemeClr val="tx1"/>
                </a:solidFill>
              </a:rPr>
            </a:br>
            <a:r>
              <a:rPr lang="en-GB" sz="2400">
                <a:solidFill>
                  <a:schemeClr val="tx1"/>
                </a:solidFill>
              </a:rPr>
              <a:t>(el control remoto, el botón, el periódico)</a:t>
            </a:r>
            <a:endParaRPr lang="en-US" sz="2400">
              <a:solidFill>
                <a:schemeClr val="tx1"/>
              </a:solidFill>
            </a:endParaRPr>
          </a:p>
        </p:txBody>
      </p:sp>
      <p:sp>
        <p:nvSpPr>
          <p:cNvPr id="3" name="Rectangle 2"/>
          <p:cNvSpPr/>
          <p:nvPr/>
        </p:nvSpPr>
        <p:spPr>
          <a:xfrm>
            <a:off x="4572000" y="0"/>
            <a:ext cx="4572000" cy="34290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GB" sz="2400">
                <a:solidFill>
                  <a:schemeClr val="tx1"/>
                </a:solidFill>
              </a:rPr>
              <a:t>cruzar – to cross</a:t>
            </a:r>
          </a:p>
          <a:p>
            <a:r>
              <a:rPr lang="en-GB" sz="2400">
                <a:solidFill>
                  <a:schemeClr val="tx1"/>
                </a:solidFill>
              </a:rPr>
              <a:t>pagar – to pay</a:t>
            </a:r>
          </a:p>
          <a:p>
            <a:r>
              <a:rPr lang="en-GB" sz="2400">
                <a:solidFill>
                  <a:schemeClr val="tx1"/>
                </a:solidFill>
              </a:rPr>
              <a:t>decir – to say</a:t>
            </a:r>
          </a:p>
          <a:p>
            <a:r>
              <a:rPr lang="en-GB" sz="2400">
                <a:solidFill>
                  <a:schemeClr val="tx1"/>
                </a:solidFill>
              </a:rPr>
              <a:t>decidir – to decide</a:t>
            </a:r>
          </a:p>
          <a:p>
            <a:r>
              <a:rPr lang="en-GB" sz="2400">
                <a:solidFill>
                  <a:schemeClr val="tx1"/>
                </a:solidFill>
              </a:rPr>
              <a:t>rodear – to go around</a:t>
            </a:r>
          </a:p>
          <a:p>
            <a:r>
              <a:rPr lang="en-GB" sz="2400">
                <a:solidFill>
                  <a:schemeClr val="tx1"/>
                </a:solidFill>
              </a:rPr>
              <a:t>desaparecer – to disappear</a:t>
            </a:r>
            <a:br>
              <a:rPr lang="en-GB" sz="2400">
                <a:solidFill>
                  <a:schemeClr val="tx1"/>
                </a:solidFill>
              </a:rPr>
            </a:br>
            <a:r>
              <a:rPr lang="en-GB" sz="2400">
                <a:solidFill>
                  <a:schemeClr val="tx1"/>
                </a:solidFill>
              </a:rPr>
              <a:t>transformarse en – to turn into</a:t>
            </a:r>
            <a:br>
              <a:rPr lang="en-GB" sz="2400">
                <a:solidFill>
                  <a:schemeClr val="tx1"/>
                </a:solidFill>
              </a:rPr>
            </a:br>
            <a:r>
              <a:rPr lang="en-GB" sz="2400">
                <a:solidFill>
                  <a:schemeClr val="tx1"/>
                </a:solidFill>
              </a:rPr>
              <a:t>(el puente, un peaje, un monstruo acuático)</a:t>
            </a:r>
            <a:endParaRPr lang="en-US" sz="2400">
              <a:solidFill>
                <a:schemeClr val="tx1"/>
              </a:solidFill>
            </a:endParaRPr>
          </a:p>
        </p:txBody>
      </p:sp>
      <p:sp>
        <p:nvSpPr>
          <p:cNvPr id="4" name="Rectangle 3"/>
          <p:cNvSpPr/>
          <p:nvPr/>
        </p:nvSpPr>
        <p:spPr>
          <a:xfrm>
            <a:off x="0" y="3429000"/>
            <a:ext cx="4572000" cy="34290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GB" sz="2400">
                <a:solidFill>
                  <a:schemeClr val="tx1"/>
                </a:solidFill>
              </a:rPr>
              <a:t>jugar a las cartas</a:t>
            </a:r>
            <a:br>
              <a:rPr lang="en-GB" sz="2400">
                <a:solidFill>
                  <a:schemeClr val="tx1"/>
                </a:solidFill>
              </a:rPr>
            </a:br>
            <a:r>
              <a:rPr lang="en-GB" sz="2400">
                <a:solidFill>
                  <a:schemeClr val="tx1"/>
                </a:solidFill>
              </a:rPr>
              <a:t>apostar  (bollos) – to bet (buns)</a:t>
            </a:r>
            <a:br>
              <a:rPr lang="en-GB" sz="2400">
                <a:solidFill>
                  <a:schemeClr val="tx1"/>
                </a:solidFill>
              </a:rPr>
            </a:br>
            <a:r>
              <a:rPr lang="en-GB" sz="2400">
                <a:solidFill>
                  <a:schemeClr val="tx1"/>
                </a:solidFill>
              </a:rPr>
              <a:t>descubrir – to discover</a:t>
            </a:r>
            <a:br>
              <a:rPr lang="en-GB" sz="2400">
                <a:solidFill>
                  <a:schemeClr val="tx1"/>
                </a:solidFill>
              </a:rPr>
            </a:br>
            <a:r>
              <a:rPr lang="en-GB" sz="2400">
                <a:solidFill>
                  <a:schemeClr val="tx1"/>
                </a:solidFill>
              </a:rPr>
              <a:t>hacer trampas – to cheat</a:t>
            </a:r>
            <a:br>
              <a:rPr lang="en-GB" sz="2400">
                <a:solidFill>
                  <a:schemeClr val="tx1"/>
                </a:solidFill>
              </a:rPr>
            </a:br>
            <a:r>
              <a:rPr lang="en-GB" sz="2400">
                <a:solidFill>
                  <a:schemeClr val="tx1"/>
                </a:solidFill>
              </a:rPr>
              <a:t>comer – to eat</a:t>
            </a:r>
            <a:br>
              <a:rPr lang="en-GB" sz="2400">
                <a:solidFill>
                  <a:schemeClr val="tx1"/>
                </a:solidFill>
              </a:rPr>
            </a:br>
            <a:r>
              <a:rPr lang="en-GB" sz="2400">
                <a:solidFill>
                  <a:schemeClr val="tx1"/>
                </a:solidFill>
              </a:rPr>
              <a:t>estar lleno – to be full</a:t>
            </a:r>
            <a:br>
              <a:rPr lang="en-GB" sz="2400">
                <a:solidFill>
                  <a:schemeClr val="tx1"/>
                </a:solidFill>
              </a:rPr>
            </a:br>
            <a:r>
              <a:rPr lang="en-GB" sz="2400">
                <a:solidFill>
                  <a:schemeClr val="tx1"/>
                </a:solidFill>
              </a:rPr>
              <a:t>pesar (mucho) – to weigh ( a lot)</a:t>
            </a:r>
            <a:br>
              <a:rPr lang="en-GB" sz="2400">
                <a:solidFill>
                  <a:schemeClr val="tx1"/>
                </a:solidFill>
              </a:rPr>
            </a:br>
            <a:r>
              <a:rPr lang="en-GB" sz="2400">
                <a:solidFill>
                  <a:schemeClr val="tx1"/>
                </a:solidFill>
              </a:rPr>
              <a:t>romperse – to break</a:t>
            </a:r>
            <a:br>
              <a:rPr lang="en-GB" sz="2400">
                <a:solidFill>
                  <a:schemeClr val="tx1"/>
                </a:solidFill>
              </a:rPr>
            </a:br>
            <a:r>
              <a:rPr lang="en-GB" sz="2400">
                <a:solidFill>
                  <a:schemeClr val="tx1"/>
                </a:solidFill>
              </a:rPr>
              <a:t>caerse – to fall</a:t>
            </a:r>
            <a:endParaRPr lang="en-US" sz="2400">
              <a:solidFill>
                <a:schemeClr val="tx1"/>
              </a:solidFill>
            </a:endParaRPr>
          </a:p>
        </p:txBody>
      </p:sp>
      <p:sp>
        <p:nvSpPr>
          <p:cNvPr id="5" name="Rectangle 4"/>
          <p:cNvSpPr/>
          <p:nvPr/>
        </p:nvSpPr>
        <p:spPr>
          <a:xfrm>
            <a:off x="4572000" y="3429000"/>
            <a:ext cx="4572000" cy="34290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GB" sz="2400">
                <a:solidFill>
                  <a:schemeClr val="tx1"/>
                </a:solidFill>
              </a:rPr>
              <a:t>ser orgulloso de – to be proud of</a:t>
            </a:r>
            <a:br>
              <a:rPr lang="en-GB" sz="2400">
                <a:solidFill>
                  <a:schemeClr val="tx1"/>
                </a:solidFill>
              </a:rPr>
            </a:br>
            <a:r>
              <a:rPr lang="en-GB" sz="2400">
                <a:solidFill>
                  <a:schemeClr val="tx1"/>
                </a:solidFill>
              </a:rPr>
              <a:t>ponerse en marcha – to start up</a:t>
            </a:r>
          </a:p>
          <a:p>
            <a:r>
              <a:rPr lang="en-GB" sz="2400">
                <a:solidFill>
                  <a:schemeClr val="tx1"/>
                </a:solidFill>
              </a:rPr>
              <a:t>entrar (en) – to go (into)</a:t>
            </a:r>
          </a:p>
          <a:p>
            <a:r>
              <a:rPr lang="en-GB" sz="2400">
                <a:solidFill>
                  <a:schemeClr val="tx1"/>
                </a:solidFill>
              </a:rPr>
              <a:t>salir (de) – to come out (of)</a:t>
            </a:r>
          </a:p>
          <a:p>
            <a:r>
              <a:rPr lang="en-GB" sz="2400">
                <a:solidFill>
                  <a:schemeClr val="tx1"/>
                </a:solidFill>
              </a:rPr>
              <a:t>ser una broma – to be a joke</a:t>
            </a:r>
          </a:p>
          <a:p>
            <a:r>
              <a:rPr lang="en-GB" sz="2400">
                <a:solidFill>
                  <a:schemeClr val="tx1"/>
                </a:solidFill>
              </a:rPr>
              <a:t>fingir – to pretend</a:t>
            </a:r>
            <a:br>
              <a:rPr lang="en-GB" sz="2400">
                <a:solidFill>
                  <a:schemeClr val="tx1"/>
                </a:solidFill>
              </a:rPr>
            </a:br>
            <a:r>
              <a:rPr lang="en-GB" sz="2400">
                <a:solidFill>
                  <a:schemeClr val="tx1"/>
                </a:solidFill>
              </a:rPr>
              <a:t>(una máquina del tiempo, muy viejo, un bébé)</a:t>
            </a:r>
            <a:endParaRPr lang="en-US" sz="2400">
              <a:solidFill>
                <a:schemeClr val="tx1"/>
              </a:solidFill>
            </a:endParaRPr>
          </a:p>
        </p:txBody>
      </p:sp>
    </p:spTree>
    <p:extLst>
      <p:ext uri="{BB962C8B-B14F-4D97-AF65-F5344CB8AC3E}">
        <p14:creationId xmlns:p14="http://schemas.microsoft.com/office/powerpoint/2010/main" val="22228327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4313" y="357188"/>
          <a:ext cx="8715375" cy="6286500"/>
        </p:xfrm>
        <a:graphic>
          <a:graphicData uri="http://schemas.openxmlformats.org/drawingml/2006/table">
            <a:tbl>
              <a:tblPr/>
              <a:tblGrid>
                <a:gridCol w="8715375"/>
              </a:tblGrid>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bg1"/>
                          </a:solidFill>
                          <a:effectLst/>
                          <a:latin typeface="Calibri" pitchFamily="34" charset="0"/>
                        </a:rPr>
                        <a:t>Morph – episodio ?</a:t>
                      </a:r>
                      <a:endParaRPr kumimoji="0" lang="en-US" sz="2400" b="1" i="0" u="none" strike="noStrike" cap="none" normalizeH="0" baseline="0" smtClean="0">
                        <a:ln>
                          <a:noFill/>
                        </a:ln>
                        <a:solidFill>
                          <a:schemeClr val="bg1"/>
                        </a:solidFill>
                        <a:effectLst/>
                        <a:latin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Calibri" pitchFamily="34" charset="0"/>
                        </a:rPr>
                        <a:t>1.</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Calibri" pitchFamily="34" charset="0"/>
                        </a:rPr>
                        <a:t>2.</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Calibri" pitchFamily="34" charset="0"/>
                        </a:rPr>
                        <a:t>3.  </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Calibri" pitchFamily="34" charset="0"/>
                        </a:rPr>
                        <a:t>4.  </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Calibri" pitchFamily="34" charset="0"/>
                        </a:rPr>
                        <a:t>5.  </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Calibri" pitchFamily="34" charset="0"/>
                        </a:rPr>
                        <a:t>6.  </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Calibri" pitchFamily="34" charset="0"/>
                        </a:rPr>
                        <a:t>7.</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Calibri" pitchFamily="34" charset="0"/>
                        </a:rPr>
                        <a:t>8.</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Calibri" pitchFamily="34" charset="0"/>
                        </a:rPr>
                        <a:t>9.  </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800054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Box 2"/>
          <p:cNvSpPr txBox="1">
            <a:spLocks noChangeArrowheads="1"/>
          </p:cNvSpPr>
          <p:nvPr/>
        </p:nvSpPr>
        <p:spPr bwMode="auto">
          <a:xfrm>
            <a:off x="214313" y="214313"/>
            <a:ext cx="5143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atin typeface="Calibri" pitchFamily="34" charset="0"/>
                <a:hlinkClick r:id="rId3"/>
              </a:rPr>
              <a:t>http://www.verbix.com/languages/spanish.shtml</a:t>
            </a:r>
            <a:r>
              <a:rPr lang="en-US">
                <a:latin typeface="Calibri" pitchFamily="34" charset="0"/>
              </a:rPr>
              <a:t> </a:t>
            </a:r>
          </a:p>
        </p:txBody>
      </p:sp>
      <p:pic>
        <p:nvPicPr>
          <p:cNvPr id="808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642938"/>
            <a:ext cx="4924425"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714500" y="3286125"/>
            <a:ext cx="1143000" cy="5000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cxnSp>
        <p:nvCxnSpPr>
          <p:cNvPr id="7" name="Straight Arrow Connector 6"/>
          <p:cNvCxnSpPr>
            <a:stCxn id="5" idx="6"/>
            <a:endCxn id="8" idx="2"/>
          </p:cNvCxnSpPr>
          <p:nvPr/>
        </p:nvCxnSpPr>
        <p:spPr>
          <a:xfrm flipV="1">
            <a:off x="2857500" y="1319213"/>
            <a:ext cx="3749675" cy="22177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4071938" y="857250"/>
            <a:ext cx="5072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a:latin typeface="Calibri" pitchFamily="34" charset="0"/>
              </a:rPr>
              <a:t>Escribe el infinitivo en español aquí</a:t>
            </a:r>
            <a:endParaRPr lang="en-US" sz="2400">
              <a:latin typeface="Calibri" pitchFamily="34" charset="0"/>
            </a:endParaRPr>
          </a:p>
        </p:txBody>
      </p:sp>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075" y="2428875"/>
            <a:ext cx="473392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4286250" y="3643313"/>
            <a:ext cx="1143000"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2" name="TextBox 11"/>
          <p:cNvSpPr txBox="1">
            <a:spLocks noChangeArrowheads="1"/>
          </p:cNvSpPr>
          <p:nvPr/>
        </p:nvSpPr>
        <p:spPr bwMode="auto">
          <a:xfrm>
            <a:off x="5286375" y="3214688"/>
            <a:ext cx="1571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400">
                <a:latin typeface="Calibri" pitchFamily="34" charset="0"/>
              </a:rPr>
              <a:t>el presente</a:t>
            </a:r>
            <a:endParaRPr lang="en-US" sz="2400">
              <a:latin typeface="Calibri" pitchFamily="34" charset="0"/>
            </a:endParaRPr>
          </a:p>
        </p:txBody>
      </p:sp>
      <p:sp>
        <p:nvSpPr>
          <p:cNvPr id="13" name="Oval 12"/>
          <p:cNvSpPr/>
          <p:nvPr/>
        </p:nvSpPr>
        <p:spPr>
          <a:xfrm>
            <a:off x="4286250" y="6072188"/>
            <a:ext cx="1143000"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4" name="TextBox 13"/>
          <p:cNvSpPr txBox="1">
            <a:spLocks noChangeArrowheads="1"/>
          </p:cNvSpPr>
          <p:nvPr/>
        </p:nvSpPr>
        <p:spPr bwMode="auto">
          <a:xfrm>
            <a:off x="5214938" y="5929313"/>
            <a:ext cx="185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400">
                <a:latin typeface="Calibri" pitchFamily="34" charset="0"/>
              </a:rPr>
              <a:t>el pretérito</a:t>
            </a:r>
            <a:endParaRPr lang="en-US" sz="2400">
              <a:latin typeface="Calibri" pitchFamily="34" charset="0"/>
            </a:endParaRPr>
          </a:p>
        </p:txBody>
      </p:sp>
    </p:spTree>
    <p:extLst>
      <p:ext uri="{BB962C8B-B14F-4D97-AF65-F5344CB8AC3E}">
        <p14:creationId xmlns:p14="http://schemas.microsoft.com/office/powerpoint/2010/main" val="40066857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3"/>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strVal val="#ppt_w+.3"/>
                                          </p:val>
                                        </p:tav>
                                        <p:tav tm="100000">
                                          <p:val>
                                            <p:strVal val="#ppt_w"/>
                                          </p:val>
                                        </p:tav>
                                      </p:tavLst>
                                    </p:anim>
                                    <p:anim calcmode="lin" valueType="num">
                                      <p:cBhvr>
                                        <p:cTn id="27" dur="1000" fill="hold"/>
                                        <p:tgtEl>
                                          <p:spTgt spid="10"/>
                                        </p:tgtEl>
                                        <p:attrNameLst>
                                          <p:attrName>ppt_h</p:attrName>
                                        </p:attrNameLst>
                                      </p:cBhvr>
                                      <p:tavLst>
                                        <p:tav tm="0">
                                          <p:val>
                                            <p:strVal val="#ppt_h"/>
                                          </p:val>
                                        </p:tav>
                                        <p:tav tm="100000">
                                          <p:val>
                                            <p:strVal val="#ppt_h"/>
                                          </p:val>
                                        </p:tav>
                                      </p:tavLst>
                                    </p:anim>
                                    <p:animEffect transition="in" filter="fade">
                                      <p:cBhvr>
                                        <p:cTn id="28" dur="1000"/>
                                        <p:tgtEl>
                                          <p:spTgt spid="1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strVal val="#ppt_w+.3"/>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Effect transition="in" filter="fade">
                                      <p:cBhvr>
                                        <p:cTn id="35" dur="1000"/>
                                        <p:tgtEl>
                                          <p:spTgt spid="1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strVal val="#ppt_w+.3"/>
                                          </p:val>
                                        </p:tav>
                                        <p:tav tm="100000">
                                          <p:val>
                                            <p:strVal val="#ppt_w"/>
                                          </p:val>
                                        </p:tav>
                                      </p:tavLst>
                                    </p:anim>
                                    <p:anim calcmode="lin" valueType="num">
                                      <p:cBhvr>
                                        <p:cTn id="41" dur="1000" fill="hold"/>
                                        <p:tgtEl>
                                          <p:spTgt spid="12"/>
                                        </p:tgtEl>
                                        <p:attrNameLst>
                                          <p:attrName>ppt_h</p:attrName>
                                        </p:attrNameLst>
                                      </p:cBhvr>
                                      <p:tavLst>
                                        <p:tav tm="0">
                                          <p:val>
                                            <p:strVal val="#ppt_h"/>
                                          </p:val>
                                        </p:tav>
                                        <p:tav tm="100000">
                                          <p:val>
                                            <p:strVal val="#ppt_h"/>
                                          </p:val>
                                        </p:tav>
                                      </p:tavLst>
                                    </p:anim>
                                    <p:animEffect transition="in" filter="fade">
                                      <p:cBhvr>
                                        <p:cTn id="42" dur="10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strVal val="#ppt_w+.3"/>
                                          </p:val>
                                        </p:tav>
                                        <p:tav tm="100000">
                                          <p:val>
                                            <p:strVal val="#ppt_w"/>
                                          </p:val>
                                        </p:tav>
                                      </p:tavLst>
                                    </p:anim>
                                    <p:anim calcmode="lin" valueType="num">
                                      <p:cBhvr>
                                        <p:cTn id="48" dur="1000" fill="hold"/>
                                        <p:tgtEl>
                                          <p:spTgt spid="13"/>
                                        </p:tgtEl>
                                        <p:attrNameLst>
                                          <p:attrName>ppt_h</p:attrName>
                                        </p:attrNameLst>
                                      </p:cBhvr>
                                      <p:tavLst>
                                        <p:tav tm="0">
                                          <p:val>
                                            <p:strVal val="#ppt_h"/>
                                          </p:val>
                                        </p:tav>
                                        <p:tav tm="100000">
                                          <p:val>
                                            <p:strVal val="#ppt_h"/>
                                          </p:val>
                                        </p:tav>
                                      </p:tavLst>
                                    </p:anim>
                                    <p:animEffect transition="in" filter="fade">
                                      <p:cBhvr>
                                        <p:cTn id="49" dur="1000"/>
                                        <p:tgtEl>
                                          <p:spTgt spid="1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strVal val="#ppt_w+.3"/>
                                          </p:val>
                                        </p:tav>
                                        <p:tav tm="100000">
                                          <p:val>
                                            <p:strVal val="#ppt_w"/>
                                          </p:val>
                                        </p:tav>
                                      </p:tavLst>
                                    </p:anim>
                                    <p:anim calcmode="lin" valueType="num">
                                      <p:cBhvr>
                                        <p:cTn id="55" dur="1000" fill="hold"/>
                                        <p:tgtEl>
                                          <p:spTgt spid="14"/>
                                        </p:tgtEl>
                                        <p:attrNameLst>
                                          <p:attrName>ppt_h</p:attrName>
                                        </p:attrNameLst>
                                      </p:cBhvr>
                                      <p:tavLst>
                                        <p:tav tm="0">
                                          <p:val>
                                            <p:strVal val="#ppt_h"/>
                                          </p:val>
                                        </p:tav>
                                        <p:tav tm="100000">
                                          <p:val>
                                            <p:strVal val="#ppt_h"/>
                                          </p:val>
                                        </p:tav>
                                      </p:tavLst>
                                    </p:anim>
                                    <p:animEffect transition="in" filter="fade">
                                      <p:cBhvr>
                                        <p:cTn id="5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1" grpId="0" animBg="1"/>
      <p:bldP spid="12" grpId="0"/>
      <p:bldP spid="13"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6244" t="52381" b="20952"/>
          <a:stretch/>
        </p:blipFill>
        <p:spPr>
          <a:xfrm>
            <a:off x="617746" y="285293"/>
            <a:ext cx="7986701" cy="3432246"/>
          </a:xfrm>
          <a:prstGeom prst="rect">
            <a:avLst/>
          </a:prstGeom>
          <a:ln>
            <a:solidFill>
              <a:schemeClr val="tx1">
                <a:lumMod val="85000"/>
                <a:lumOff val="15000"/>
              </a:schemeClr>
            </a:solidFill>
          </a:ln>
        </p:spPr>
      </p:pic>
      <p:sp>
        <p:nvSpPr>
          <p:cNvPr id="5" name="TextBox 4"/>
          <p:cNvSpPr txBox="1"/>
          <p:nvPr/>
        </p:nvSpPr>
        <p:spPr>
          <a:xfrm>
            <a:off x="611560" y="3933055"/>
            <a:ext cx="7992888" cy="1200329"/>
          </a:xfrm>
          <a:prstGeom prst="rect">
            <a:avLst/>
          </a:prstGeom>
          <a:noFill/>
          <a:ln>
            <a:solidFill>
              <a:schemeClr val="tx1">
                <a:lumMod val="85000"/>
                <a:lumOff val="15000"/>
              </a:schemeClr>
            </a:solidFill>
          </a:ln>
        </p:spPr>
        <p:txBody>
          <a:bodyPr wrap="square" rtlCol="0">
            <a:spAutoFit/>
          </a:bodyPr>
          <a:lstStyle/>
          <a:p>
            <a:r>
              <a:rPr lang="en-GB" sz="2400" dirty="0" smtClean="0"/>
              <a:t>5.  Me </a:t>
            </a:r>
            <a:r>
              <a:rPr lang="en-GB" sz="2400" dirty="0" err="1" smtClean="0"/>
              <a:t>gustaría</a:t>
            </a:r>
            <a:r>
              <a:rPr lang="en-GB" sz="2400" dirty="0" smtClean="0"/>
              <a:t> </a:t>
            </a:r>
            <a:r>
              <a:rPr lang="en-GB" sz="2400" dirty="0" err="1" smtClean="0"/>
              <a:t>ver</a:t>
            </a:r>
            <a:r>
              <a:rPr lang="en-GB" sz="2400" dirty="0" smtClean="0"/>
              <a:t> el </a:t>
            </a:r>
            <a:r>
              <a:rPr lang="en-GB" sz="2400" dirty="0" err="1" smtClean="0"/>
              <a:t>atletismo</a:t>
            </a:r>
            <a:r>
              <a:rPr lang="en-GB" sz="2400" dirty="0" smtClean="0"/>
              <a:t> y me </a:t>
            </a:r>
            <a:r>
              <a:rPr lang="en-GB" sz="2400" dirty="0" err="1" smtClean="0"/>
              <a:t>gustaría</a:t>
            </a:r>
            <a:r>
              <a:rPr lang="en-GB" sz="2400" dirty="0" smtClean="0"/>
              <a:t> </a:t>
            </a:r>
            <a:r>
              <a:rPr lang="en-GB" sz="2400" dirty="0" err="1" smtClean="0"/>
              <a:t>probar</a:t>
            </a:r>
            <a:r>
              <a:rPr lang="en-GB" sz="2400" dirty="0" smtClean="0"/>
              <a:t> el hockey </a:t>
            </a:r>
            <a:r>
              <a:rPr lang="en-GB" sz="2400" dirty="0" err="1" smtClean="0"/>
              <a:t>porque</a:t>
            </a:r>
            <a:r>
              <a:rPr lang="en-GB" sz="2400" dirty="0" smtClean="0"/>
              <a:t> </a:t>
            </a:r>
            <a:r>
              <a:rPr lang="en-GB" sz="2400" dirty="0" err="1" smtClean="0"/>
              <a:t>es</a:t>
            </a:r>
            <a:r>
              <a:rPr lang="en-GB" sz="2400" dirty="0" smtClean="0"/>
              <a:t> un </a:t>
            </a:r>
            <a:r>
              <a:rPr lang="en-GB" sz="2400" dirty="0" err="1" smtClean="0"/>
              <a:t>deporte</a:t>
            </a:r>
            <a:r>
              <a:rPr lang="en-GB" sz="2400" dirty="0" smtClean="0"/>
              <a:t> </a:t>
            </a:r>
            <a:r>
              <a:rPr lang="en-GB" sz="2400" dirty="0" err="1" smtClean="0"/>
              <a:t>que</a:t>
            </a:r>
            <a:r>
              <a:rPr lang="en-GB" sz="2400" dirty="0" smtClean="0"/>
              <a:t> me </a:t>
            </a:r>
            <a:r>
              <a:rPr lang="en-GB" sz="2400" dirty="0" err="1" smtClean="0"/>
              <a:t>interesa</a:t>
            </a:r>
            <a:r>
              <a:rPr lang="en-GB" sz="2400" dirty="0" smtClean="0"/>
              <a:t> </a:t>
            </a:r>
            <a:r>
              <a:rPr lang="en-GB" sz="2400" dirty="0" err="1" smtClean="0"/>
              <a:t>porque</a:t>
            </a:r>
            <a:r>
              <a:rPr lang="en-GB" sz="2400" dirty="0" smtClean="0"/>
              <a:t> </a:t>
            </a:r>
            <a:r>
              <a:rPr lang="en-GB" sz="2400" dirty="0" err="1" smtClean="0"/>
              <a:t>es</a:t>
            </a:r>
            <a:r>
              <a:rPr lang="en-GB" sz="2400" dirty="0" smtClean="0"/>
              <a:t> </a:t>
            </a:r>
            <a:r>
              <a:rPr lang="en-GB" sz="2400" dirty="0" err="1" smtClean="0"/>
              <a:t>muy</a:t>
            </a:r>
            <a:r>
              <a:rPr lang="en-GB" sz="2400" dirty="0" smtClean="0"/>
              <a:t> </a:t>
            </a:r>
            <a:r>
              <a:rPr lang="en-GB" sz="2400" dirty="0" err="1" smtClean="0"/>
              <a:t>rápido</a:t>
            </a:r>
            <a:r>
              <a:rPr lang="en-GB" sz="2400" dirty="0" smtClean="0"/>
              <a:t> y </a:t>
            </a:r>
            <a:r>
              <a:rPr lang="en-GB" sz="2400" dirty="0" err="1" smtClean="0"/>
              <a:t>emocionante</a:t>
            </a:r>
            <a:r>
              <a:rPr lang="en-GB" sz="2400" dirty="0" smtClean="0"/>
              <a:t>.</a:t>
            </a:r>
            <a:endParaRPr lang="en-GB" sz="2400" dirty="0"/>
          </a:p>
        </p:txBody>
      </p:sp>
      <p:sp>
        <p:nvSpPr>
          <p:cNvPr id="6" name="Rectangle 5"/>
          <p:cNvSpPr/>
          <p:nvPr/>
        </p:nvSpPr>
        <p:spPr>
          <a:xfrm>
            <a:off x="611560" y="4437113"/>
            <a:ext cx="7992887" cy="69627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67544" y="5373216"/>
            <a:ext cx="8424936" cy="1200329"/>
          </a:xfrm>
          <a:prstGeom prst="rect">
            <a:avLst/>
          </a:prstGeom>
          <a:noFill/>
        </p:spPr>
        <p:txBody>
          <a:bodyPr wrap="square" rtlCol="0">
            <a:spAutoFit/>
          </a:bodyPr>
          <a:lstStyle/>
          <a:p>
            <a:r>
              <a:rPr lang="en-GB" sz="2400" dirty="0" smtClean="0"/>
              <a:t>Why do I mark your work?</a:t>
            </a:r>
            <a:br>
              <a:rPr lang="en-GB" sz="2400" dirty="0" smtClean="0"/>
            </a:br>
            <a:r>
              <a:rPr lang="en-GB" sz="2400" dirty="0" smtClean="0"/>
              <a:t>What should your response be?  i.e. what should you do when you get your work back?</a:t>
            </a:r>
            <a:endParaRPr lang="en-GB" sz="2400" dirty="0"/>
          </a:p>
        </p:txBody>
      </p:sp>
    </p:spTree>
    <p:extLst>
      <p:ext uri="{BB962C8B-B14F-4D97-AF65-F5344CB8AC3E}">
        <p14:creationId xmlns:p14="http://schemas.microsoft.com/office/powerpoint/2010/main" val="35790813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5152254"/>
              </p:ext>
            </p:extLst>
          </p:nvPr>
        </p:nvGraphicFramePr>
        <p:xfrm>
          <a:off x="179512" y="188640"/>
          <a:ext cx="8856984" cy="6408712"/>
        </p:xfrm>
        <a:graphic>
          <a:graphicData uri="http://schemas.openxmlformats.org/drawingml/2006/table">
            <a:tbl>
              <a:tblPr firstRow="1" bandRow="1">
                <a:tableStyleId>{5940675A-B579-460E-94D1-54222C63F5DA}</a:tableStyleId>
              </a:tblPr>
              <a:tblGrid>
                <a:gridCol w="8856984"/>
              </a:tblGrid>
              <a:tr h="608446">
                <a:tc>
                  <a:txBody>
                    <a:bodyPr/>
                    <a:lstStyle/>
                    <a:p>
                      <a:r>
                        <a:rPr lang="en-GB" sz="2400" b="1" dirty="0" smtClean="0"/>
                        <a:t>Comberton Village College</a:t>
                      </a:r>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733506">
                <a:tc>
                  <a:txBody>
                    <a:bodyPr/>
                    <a:lstStyle/>
                    <a:p>
                      <a:pPr algn="l" fontAlgn="auto">
                        <a:spcBef>
                          <a:spcPts val="0"/>
                        </a:spcBef>
                        <a:spcAft>
                          <a:spcPts val="0"/>
                        </a:spcAft>
                        <a:defRPr/>
                      </a:pPr>
                      <a:r>
                        <a:rPr lang="en-GB" sz="2800" b="1" dirty="0" smtClean="0">
                          <a:solidFill>
                            <a:schemeClr val="tx1">
                              <a:lumMod val="85000"/>
                              <a:lumOff val="15000"/>
                            </a:schemeClr>
                          </a:solidFill>
                        </a:rPr>
                        <a:t>Reflection and planning</a:t>
                      </a:r>
                      <a:endParaRPr lang="en-GB" sz="2000" b="1" dirty="0" smtClean="0">
                        <a:solidFill>
                          <a:schemeClr val="tx1">
                            <a:lumMod val="85000"/>
                            <a:lumOff val="15000"/>
                          </a:schemeClr>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608748">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r>
                        <a:rPr lang="en-US" sz="2800" dirty="0" smtClean="0"/>
                        <a:t>Take this opportunity to remind</a:t>
                      </a:r>
                      <a:r>
                        <a:rPr lang="en-US" sz="2800" baseline="0" dirty="0" smtClean="0"/>
                        <a:t> yourself of the strategies for writing that we have seen.  </a:t>
                      </a:r>
                      <a:br>
                        <a:rPr lang="en-US" sz="2800" baseline="0" dirty="0" smtClean="0"/>
                      </a:br>
                      <a:r>
                        <a:rPr lang="en-US" sz="2800" baseline="0" dirty="0" smtClean="0"/>
                        <a:t>Identify one or two that you would like to include in your planning for a particular KS4 class.</a:t>
                      </a:r>
                      <a:br>
                        <a:rPr lang="en-US" sz="2800" baseline="0" dirty="0" smtClean="0"/>
                      </a:br>
                      <a:r>
                        <a:rPr lang="en-US" sz="2800" baseline="0" dirty="0" smtClean="0"/>
                        <a:t>Sketch out in rough the language you want to include, depending on the topic you are teaching.</a:t>
                      </a: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58012">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5101311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496944" cy="769441"/>
          </a:xfrm>
          <a:prstGeom prst="rect">
            <a:avLst/>
          </a:prstGeom>
          <a:noFill/>
        </p:spPr>
        <p:txBody>
          <a:bodyPr wrap="square" rtlCol="0">
            <a:spAutoFit/>
          </a:bodyPr>
          <a:lstStyle/>
          <a:p>
            <a:r>
              <a:rPr lang="en-GB" sz="4400" b="1" dirty="0" smtClean="0"/>
              <a:t>Simple as 1, 2, 3!</a:t>
            </a:r>
            <a:endParaRPr lang="en-GB" sz="4400" b="1" dirty="0"/>
          </a:p>
        </p:txBody>
      </p:sp>
      <p:sp>
        <p:nvSpPr>
          <p:cNvPr id="3" name="TextBox 2"/>
          <p:cNvSpPr txBox="1"/>
          <p:nvPr/>
        </p:nvSpPr>
        <p:spPr>
          <a:xfrm>
            <a:off x="179512" y="1141278"/>
            <a:ext cx="8496944" cy="1200329"/>
          </a:xfrm>
          <a:prstGeom prst="rect">
            <a:avLst/>
          </a:prstGeom>
          <a:noFill/>
        </p:spPr>
        <p:txBody>
          <a:bodyPr wrap="square" rtlCol="0">
            <a:spAutoFit/>
          </a:bodyPr>
          <a:lstStyle/>
          <a:p>
            <a:r>
              <a:rPr lang="en-GB" sz="3600" b="1" dirty="0" smtClean="0"/>
              <a:t>1.  Pimp my Spanish = better language = better grade!</a:t>
            </a:r>
            <a:endParaRPr lang="en-GB" sz="3600" b="1" dirty="0"/>
          </a:p>
        </p:txBody>
      </p:sp>
      <p:sp>
        <p:nvSpPr>
          <p:cNvPr id="4" name="TextBox 3"/>
          <p:cNvSpPr txBox="1"/>
          <p:nvPr/>
        </p:nvSpPr>
        <p:spPr>
          <a:xfrm>
            <a:off x="179512" y="2708920"/>
            <a:ext cx="8496944" cy="1754326"/>
          </a:xfrm>
          <a:prstGeom prst="rect">
            <a:avLst/>
          </a:prstGeom>
          <a:noFill/>
        </p:spPr>
        <p:txBody>
          <a:bodyPr wrap="square" rtlCol="0">
            <a:spAutoFit/>
          </a:bodyPr>
          <a:lstStyle/>
          <a:p>
            <a:r>
              <a:rPr lang="en-GB" sz="3600" b="1" dirty="0" smtClean="0"/>
              <a:t>2.  Saco </a:t>
            </a:r>
            <a:r>
              <a:rPr lang="en-GB" sz="3600" b="1" dirty="0" err="1" smtClean="0"/>
              <a:t>mágico</a:t>
            </a:r>
            <a:r>
              <a:rPr lang="en-GB" sz="3600" b="1" dirty="0" smtClean="0"/>
              <a:t> = make improvements and collect all your ‘best stuff’ in one place where you can use it!</a:t>
            </a:r>
            <a:endParaRPr lang="en-GB" sz="3600" b="1" dirty="0"/>
          </a:p>
        </p:txBody>
      </p:sp>
      <p:sp>
        <p:nvSpPr>
          <p:cNvPr id="5" name="TextBox 4"/>
          <p:cNvSpPr txBox="1"/>
          <p:nvPr/>
        </p:nvSpPr>
        <p:spPr>
          <a:xfrm>
            <a:off x="179512" y="4725144"/>
            <a:ext cx="8496944" cy="1754326"/>
          </a:xfrm>
          <a:prstGeom prst="rect">
            <a:avLst/>
          </a:prstGeom>
          <a:noFill/>
        </p:spPr>
        <p:txBody>
          <a:bodyPr wrap="square" rtlCol="0">
            <a:spAutoFit/>
          </a:bodyPr>
          <a:lstStyle/>
          <a:p>
            <a:r>
              <a:rPr lang="en-GB" sz="3600" b="1" dirty="0" smtClean="0"/>
              <a:t>3.  Snowball effect! = this stage is to move what’s in your book to what’s in your head so it can come out of your mouth/pen!</a:t>
            </a:r>
            <a:endParaRPr lang="en-GB" sz="3600" b="1" dirty="0"/>
          </a:p>
        </p:txBody>
      </p:sp>
    </p:spTree>
    <p:extLst>
      <p:ext uri="{BB962C8B-B14F-4D97-AF65-F5344CB8AC3E}">
        <p14:creationId xmlns:p14="http://schemas.microsoft.com/office/powerpoint/2010/main" val="28499563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53438929"/>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endParaRPr lang="en-US" sz="2800" b="1" dirty="0">
                        <a:solidFill>
                          <a:schemeClr val="bg1"/>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itle 1"/>
          <p:cNvSpPr txBox="1">
            <a:spLocks/>
          </p:cNvSpPr>
          <p:nvPr/>
        </p:nvSpPr>
        <p:spPr bwMode="auto">
          <a:xfrm>
            <a:off x="683568" y="2281238"/>
            <a:ext cx="8058150" cy="1362075"/>
          </a:xfrm>
          <a:prstGeom prst="rect">
            <a:avLst/>
          </a:prstGeom>
          <a:noFill/>
          <a:ln w="38100">
            <a:solidFill>
              <a:schemeClr val="tx1">
                <a:lumMod val="85000"/>
                <a:lumOff val="15000"/>
              </a:schemeClr>
            </a:solidFill>
            <a:miter lim="800000"/>
            <a:headEnd/>
            <a:tailEnd/>
          </a:ln>
        </p:spPr>
        <p:txBody>
          <a:bodyPr anchor="ctr"/>
          <a:lstStyle/>
          <a:p>
            <a:pPr algn="ctr" eaLnBrk="0" fontAlgn="auto" hangingPunct="0">
              <a:spcBef>
                <a:spcPts val="0"/>
              </a:spcBef>
              <a:spcAft>
                <a:spcPts val="0"/>
              </a:spcAft>
              <a:defRPr/>
            </a:pPr>
            <a:r>
              <a:rPr lang="en-GB" sz="4000" b="1" cap="all" dirty="0" smtClean="0">
                <a:latin typeface="+mj-lt"/>
                <a:ea typeface="+mj-ea"/>
                <a:cs typeface="+mj-cs"/>
              </a:rPr>
              <a:t>PIMP MY LANGUAGE</a:t>
            </a:r>
            <a:endParaRPr lang="en-US" sz="4000" b="1" cap="all" dirty="0">
              <a:latin typeface="+mj-lt"/>
              <a:ea typeface="+mj-ea"/>
              <a:cs typeface="+mj-cs"/>
            </a:endParaRPr>
          </a:p>
        </p:txBody>
      </p:sp>
      <p:sp>
        <p:nvSpPr>
          <p:cNvPr id="11" name="TextBox 10"/>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2</a:t>
            </a:r>
            <a:endParaRPr lang="en-GB" sz="2400" b="1" dirty="0">
              <a:solidFill>
                <a:schemeClr val="tx1">
                  <a:lumMod val="85000"/>
                  <a:lumOff val="15000"/>
                </a:schemeClr>
              </a:solidFill>
            </a:endParaRPr>
          </a:p>
        </p:txBody>
      </p:sp>
      <p:pic>
        <p:nvPicPr>
          <p:cNvPr id="12" name="Picture 1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102601536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5659</Words>
  <Application>Microsoft Office PowerPoint</Application>
  <PresentationFormat>On-screen Show (4:3)</PresentationFormat>
  <Paragraphs>917</Paragraphs>
  <Slides>70</Slides>
  <Notes>50</Notes>
  <HiddenSlides>0</HiddenSlides>
  <MMClips>4</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PowerPoint Presentation</vt:lpstr>
      <vt:lpstr>PowerPoint Presentation</vt:lpstr>
      <vt:lpstr>PowerPoint Presentation</vt:lpstr>
      <vt:lpstr>PowerPoint Presentation</vt:lpstr>
      <vt:lpstr>PowerPoint Presentation</vt:lpstr>
      <vt:lpstr>Targets for improvement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use the tick grid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Value added* - to the past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Dawes</dc:creator>
  <cp:lastModifiedBy>Mark Dawes</cp:lastModifiedBy>
  <cp:revision>4</cp:revision>
  <dcterms:created xsi:type="dcterms:W3CDTF">2012-06-29T06:27:06Z</dcterms:created>
  <dcterms:modified xsi:type="dcterms:W3CDTF">2012-06-29T06:48:51Z</dcterms:modified>
</cp:coreProperties>
</file>