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43" autoAdjust="0"/>
  </p:normalViewPr>
  <p:slideViewPr>
    <p:cSldViewPr>
      <p:cViewPr varScale="1">
        <p:scale>
          <a:sx n="98" d="100"/>
          <a:sy n="98" d="100"/>
        </p:scale>
        <p:origin x="-20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5EE39F-DE31-4970-A865-FD5C1A57DF89}" type="datetimeFigureOut">
              <a:rPr lang="fr-FR" smtClean="0"/>
              <a:t>22/06/2013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DE26C9-35F8-4EDF-949F-0500C7CA2A88}" type="slidenum">
              <a:rPr lang="fr-FR" smtClean="0"/>
              <a:t>‹#›</a:t>
            </a:fld>
            <a:endParaRPr lang="fr-FR"/>
          </a:p>
        </p:txBody>
      </p:sp>
    </p:spTree>
    <p:extLst>
      <p:ext uri="{BB962C8B-B14F-4D97-AF65-F5344CB8AC3E}">
        <p14:creationId xmlns:p14="http://schemas.microsoft.com/office/powerpoint/2010/main" val="4119307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accompanying list for free / costs of individual apps.</a:t>
            </a:r>
            <a:endParaRPr lang="fr-FR" dirty="0"/>
          </a:p>
        </p:txBody>
      </p:sp>
      <p:sp>
        <p:nvSpPr>
          <p:cNvPr id="4" name="Slide Number Placeholder 3"/>
          <p:cNvSpPr>
            <a:spLocks noGrp="1"/>
          </p:cNvSpPr>
          <p:nvPr>
            <p:ph type="sldNum" sz="quarter" idx="10"/>
          </p:nvPr>
        </p:nvSpPr>
        <p:spPr/>
        <p:txBody>
          <a:bodyPr/>
          <a:lstStyle/>
          <a:p>
            <a:fld id="{2ADE26C9-35F8-4EDF-949F-0500C7CA2A88}" type="slidenum">
              <a:rPr lang="fr-FR" smtClean="0"/>
              <a:t>10</a:t>
            </a:fld>
            <a:endParaRPr lang="fr-FR"/>
          </a:p>
        </p:txBody>
      </p:sp>
    </p:spTree>
    <p:extLst>
      <p:ext uri="{BB962C8B-B14F-4D97-AF65-F5344CB8AC3E}">
        <p14:creationId xmlns:p14="http://schemas.microsoft.com/office/powerpoint/2010/main" val="143429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05FFA9FE-C676-467C-8F20-94ACEA31FF8E}" type="datetimeFigureOut">
              <a:rPr lang="fr-FR" smtClean="0"/>
              <a:t>22/06/2013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2124290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5FFA9FE-C676-467C-8F20-94ACEA31FF8E}" type="datetimeFigureOut">
              <a:rPr lang="fr-FR" smtClean="0"/>
              <a:t>22/06/2013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111256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5FFA9FE-C676-467C-8F20-94ACEA31FF8E}" type="datetimeFigureOut">
              <a:rPr lang="fr-FR" smtClean="0"/>
              <a:t>22/06/2013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197302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05FFA9FE-C676-467C-8F20-94ACEA31FF8E}" type="datetimeFigureOut">
              <a:rPr lang="fr-FR" smtClean="0"/>
              <a:t>22/06/2013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372912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FA9FE-C676-467C-8F20-94ACEA31FF8E}" type="datetimeFigureOut">
              <a:rPr lang="fr-FR" smtClean="0"/>
              <a:t>22/06/2013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386142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05FFA9FE-C676-467C-8F20-94ACEA31FF8E}" type="datetimeFigureOut">
              <a:rPr lang="fr-FR" smtClean="0"/>
              <a:t>22/06/2013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3260712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05FFA9FE-C676-467C-8F20-94ACEA31FF8E}" type="datetimeFigureOut">
              <a:rPr lang="fr-FR" smtClean="0"/>
              <a:t>22/06/2013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58606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05FFA9FE-C676-467C-8F20-94ACEA31FF8E}" type="datetimeFigureOut">
              <a:rPr lang="fr-FR" smtClean="0"/>
              <a:t>22/06/2013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144466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FA9FE-C676-467C-8F20-94ACEA31FF8E}" type="datetimeFigureOut">
              <a:rPr lang="fr-FR" smtClean="0"/>
              <a:t>22/06/2013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1594395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FA9FE-C676-467C-8F20-94ACEA31FF8E}" type="datetimeFigureOut">
              <a:rPr lang="fr-FR" smtClean="0"/>
              <a:t>22/06/2013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356231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FA9FE-C676-467C-8F20-94ACEA31FF8E}" type="datetimeFigureOut">
              <a:rPr lang="fr-FR" smtClean="0"/>
              <a:t>22/06/2013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532075E-EFB1-46B0-B5ED-AF98EEDFD1B7}" type="slidenum">
              <a:rPr lang="fr-FR" smtClean="0"/>
              <a:t>‹#›</a:t>
            </a:fld>
            <a:endParaRPr lang="fr-FR"/>
          </a:p>
        </p:txBody>
      </p:sp>
    </p:spTree>
    <p:extLst>
      <p:ext uri="{BB962C8B-B14F-4D97-AF65-F5344CB8AC3E}">
        <p14:creationId xmlns:p14="http://schemas.microsoft.com/office/powerpoint/2010/main" val="2109009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FA9FE-C676-467C-8F20-94ACEA31FF8E}" type="datetimeFigureOut">
              <a:rPr lang="fr-FR" smtClean="0"/>
              <a:t>22/06/2013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2075E-EFB1-46B0-B5ED-AF98EEDFD1B7}" type="slidenum">
              <a:rPr lang="fr-FR" smtClean="0"/>
              <a:t>‹#›</a:t>
            </a:fld>
            <a:endParaRPr lang="fr-FR"/>
          </a:p>
        </p:txBody>
      </p:sp>
    </p:spTree>
    <p:extLst>
      <p:ext uri="{BB962C8B-B14F-4D97-AF65-F5344CB8AC3E}">
        <p14:creationId xmlns:p14="http://schemas.microsoft.com/office/powerpoint/2010/main" val="2017233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hyperlink" Target="https://itunes.apple.com/gb/app/songify/id438735719?mt=8" TargetMode="External"/><Relationship Id="rId18" Type="http://schemas.openxmlformats.org/officeDocument/2006/relationships/image" Target="../media/image18.png"/><Relationship Id="rId26" Type="http://schemas.openxmlformats.org/officeDocument/2006/relationships/image" Target="../media/image22.png"/><Relationship Id="rId39" Type="http://schemas.openxmlformats.org/officeDocument/2006/relationships/hyperlink" Target="https://itunes.apple.com/fr/app/20-minutes.fr/id308834491?mt=8" TargetMode="External"/><Relationship Id="rId21" Type="http://schemas.openxmlformats.org/officeDocument/2006/relationships/hyperlink" Target="https://itunes.apple.com/gb/app/free-french-english-dictionary/id323683333?mt=8" TargetMode="External"/><Relationship Id="rId34" Type="http://schemas.openxmlformats.org/officeDocument/2006/relationships/image" Target="../media/image26.png"/><Relationship Id="rId42" Type="http://schemas.openxmlformats.org/officeDocument/2006/relationships/image" Target="../media/image30.png"/><Relationship Id="rId47" Type="http://schemas.openxmlformats.org/officeDocument/2006/relationships/hyperlink" Target="https://itunes.apple.com/gb/app/classdojo/id552602056?mt=8" TargetMode="External"/><Relationship Id="rId50" Type="http://schemas.openxmlformats.org/officeDocument/2006/relationships/image" Target="../media/image1.png"/><Relationship Id="rId7" Type="http://schemas.openxmlformats.org/officeDocument/2006/relationships/hyperlink" Target="http://audioboo.fm/" TargetMode="External"/><Relationship Id="rId2" Type="http://schemas.openxmlformats.org/officeDocument/2006/relationships/notesSlide" Target="../notesSlides/notesSlide1.xml"/><Relationship Id="rId16" Type="http://schemas.openxmlformats.org/officeDocument/2006/relationships/image" Target="../media/image17.png"/><Relationship Id="rId29" Type="http://schemas.openxmlformats.org/officeDocument/2006/relationships/hyperlink" Target="https://itunes.apple.com/gb/app/puppet-pals-2-all-access/id557616416?mt=8" TargetMode="External"/><Relationship Id="rId11" Type="http://schemas.openxmlformats.org/officeDocument/2006/relationships/hyperlink" Target="https://soundcloud.com/stream" TargetMode="External"/><Relationship Id="rId24" Type="http://schemas.openxmlformats.org/officeDocument/2006/relationships/image" Target="../media/image21.png"/><Relationship Id="rId32" Type="http://schemas.openxmlformats.org/officeDocument/2006/relationships/image" Target="../media/image25.png"/><Relationship Id="rId37" Type="http://schemas.openxmlformats.org/officeDocument/2006/relationships/hyperlink" Target="https://itunes.apple.com/gb/app/i-nigma-qr-code-data-matrix/id388923203?mt=8" TargetMode="External"/><Relationship Id="rId40" Type="http://schemas.openxmlformats.org/officeDocument/2006/relationships/image" Target="../media/image29.png"/><Relationship Id="rId45" Type="http://schemas.openxmlformats.org/officeDocument/2006/relationships/hyperlink" Target="https://itunes.apple.com/gb/app/skitch/id490505997?mt=8" TargetMode="External"/><Relationship Id="rId5" Type="http://schemas.openxmlformats.org/officeDocument/2006/relationships/hyperlink" Target="https://www.box.com/" TargetMode="External"/><Relationship Id="rId15" Type="http://schemas.openxmlformats.org/officeDocument/2006/relationships/hyperlink" Target="https://itunes.apple.com/gb/app/wordreference-dictionary/id515127233?mt=8" TargetMode="External"/><Relationship Id="rId23" Type="http://schemas.openxmlformats.org/officeDocument/2006/relationships/hyperlink" Target="https://itunes.apple.com/gb/app/fl-spelling-bee/id502326099?mt=8" TargetMode="External"/><Relationship Id="rId28" Type="http://schemas.openxmlformats.org/officeDocument/2006/relationships/image" Target="../media/image23.png"/><Relationship Id="rId36" Type="http://schemas.openxmlformats.org/officeDocument/2006/relationships/image" Target="../media/image27.png"/><Relationship Id="rId49" Type="http://schemas.openxmlformats.org/officeDocument/2006/relationships/hyperlink" Target="http://www.imvoto.com/" TargetMode="External"/><Relationship Id="rId10" Type="http://schemas.openxmlformats.org/officeDocument/2006/relationships/image" Target="../media/image14.png"/><Relationship Id="rId19" Type="http://schemas.openxmlformats.org/officeDocument/2006/relationships/hyperlink" Target="https://itunes.apple.com/gb/app/leo-dictionary/id396838427?mt=8" TargetMode="External"/><Relationship Id="rId31" Type="http://schemas.openxmlformats.org/officeDocument/2006/relationships/hyperlink" Target="https://itunes.apple.com/gb/app/sock-puppets/id394504903?mt=8" TargetMode="External"/><Relationship Id="rId44" Type="http://schemas.openxmlformats.org/officeDocument/2006/relationships/image" Target="../media/image31.png"/><Relationship Id="rId4" Type="http://schemas.openxmlformats.org/officeDocument/2006/relationships/image" Target="../media/image11.jpeg"/><Relationship Id="rId9" Type="http://schemas.openxmlformats.org/officeDocument/2006/relationships/hyperlink" Target="https://itunes.apple.com/us/app/recorder-plus-hd/id499490287?mt=8" TargetMode="External"/><Relationship Id="rId14" Type="http://schemas.openxmlformats.org/officeDocument/2006/relationships/image" Target="../media/image16.png"/><Relationship Id="rId22" Type="http://schemas.openxmlformats.org/officeDocument/2006/relationships/image" Target="../media/image20.png"/><Relationship Id="rId27" Type="http://schemas.openxmlformats.org/officeDocument/2006/relationships/hyperlink" Target="https://itunes.apple.com/gb/app/comic-life/id432537882?mt=8" TargetMode="External"/><Relationship Id="rId30" Type="http://schemas.openxmlformats.org/officeDocument/2006/relationships/image" Target="../media/image24.png"/><Relationship Id="rId35" Type="http://schemas.openxmlformats.org/officeDocument/2006/relationships/hyperlink" Target="https://itunes.apple.com/gb/app/aurasma/id432526396?mt=8" TargetMode="External"/><Relationship Id="rId43" Type="http://schemas.openxmlformats.org/officeDocument/2006/relationships/hyperlink" Target="https://itunes.apple.com/gb/app/linguascope-newshound/id337901743?mt=8" TargetMode="External"/><Relationship Id="rId48" Type="http://schemas.openxmlformats.org/officeDocument/2006/relationships/image" Target="../media/image33.png"/><Relationship Id="rId8" Type="http://schemas.openxmlformats.org/officeDocument/2006/relationships/image" Target="../media/image13.png"/><Relationship Id="rId3" Type="http://schemas.openxmlformats.org/officeDocument/2006/relationships/hyperlink" Target="http://www.dropbox.com/" TargetMode="External"/><Relationship Id="rId12" Type="http://schemas.openxmlformats.org/officeDocument/2006/relationships/image" Target="../media/image15.png"/><Relationship Id="rId17" Type="http://schemas.openxmlformats.org/officeDocument/2006/relationships/hyperlink" Target="https://itunes.apple.com/gb/app/el-conjugador/id412693630?mt=12" TargetMode="External"/><Relationship Id="rId25" Type="http://schemas.openxmlformats.org/officeDocument/2006/relationships/hyperlink" Target="https://itunes.apple.com/gb/app/learn-french-mindsnacks/id409947305?mt=8" TargetMode="External"/><Relationship Id="rId33" Type="http://schemas.openxmlformats.org/officeDocument/2006/relationships/hyperlink" Target="https://itunes.apple.com/gb/app/imovie/id377298193?mt=8" TargetMode="External"/><Relationship Id="rId38" Type="http://schemas.openxmlformats.org/officeDocument/2006/relationships/image" Target="../media/image28.png"/><Relationship Id="rId46" Type="http://schemas.openxmlformats.org/officeDocument/2006/relationships/image" Target="../media/image32.png"/><Relationship Id="rId20" Type="http://schemas.openxmlformats.org/officeDocument/2006/relationships/image" Target="../media/image19.png"/><Relationship Id="rId41" Type="http://schemas.openxmlformats.org/officeDocument/2006/relationships/hyperlink" Target="https://itunes.apple.com/es/app/20minutos.es/id362312530?mt=8" TargetMode="External"/><Relationship Id="rId1" Type="http://schemas.openxmlformats.org/officeDocument/2006/relationships/slideLayout" Target="../slideLayouts/slideLayout2.xml"/><Relationship Id="rId6"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www.clker.com/"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jfreeman@comberton.cambs.sch.uk" TargetMode="External"/><Relationship Id="rId4" Type="http://schemas.openxmlformats.org/officeDocument/2006/relationships/hyperlink" Target="http://www.imvoto.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tagxedo.com/app.htm" TargetMode="External"/><Relationship Id="rId7" Type="http://schemas.openxmlformats.org/officeDocument/2006/relationships/hyperlink" Target="https://webmail.combertonvc.org/owa/redir.aspx?C=A2VH-dbcoU6lRhhR77xfF4kDWjT7OdAIPeBP4acDRROSD3mFVivKxpSwGB5MJ9vv-sbSz_eKFec.&amp;URL=mailto:mfoster@tbgs.torbay.sch.uk" TargetMode="External"/><Relationship Id="rId2" Type="http://schemas.openxmlformats.org/officeDocument/2006/relationships/hyperlink" Target="http://www.fodey.com/generators/newspaper/snippet.asp" TargetMode="External"/><Relationship Id="rId1" Type="http://schemas.openxmlformats.org/officeDocument/2006/relationships/slideLayout" Target="../slideLayouts/slideLayout2.xml"/><Relationship Id="rId6" Type="http://schemas.openxmlformats.org/officeDocument/2006/relationships/hyperlink" Target="http://www.discoveryeducation.com/free-puzzlemaker/" TargetMode="External"/><Relationship Id="rId5" Type="http://schemas.openxmlformats.org/officeDocument/2006/relationships/hyperlink" Target="https://itunes.apple.com/gb/app/duolingo-learn-spanish-french/id570060128?mt=8" TargetMode="External"/><Relationship Id="rId4" Type="http://schemas.openxmlformats.org/officeDocument/2006/relationships/hyperlink" Target="http://www.wordle.ne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ebmail.combertonvc.org/owa/redir.aspx?C=A2VH-dbcoU6lRhhR77xfF4kDWjT7OdAIPeBP4acDRROSD3mFVivKxpSwGB5MJ9vv-sbSz_eKFec.&amp;URL=http%3a%2f%2fwww.cramit.co.uk"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whystudylanguages.ac.uk/ks3/drama" TargetMode="External"/><Relationship Id="rId1" Type="http://schemas.openxmlformats.org/officeDocument/2006/relationships/slideLayout" Target="../slideLayouts/slideLayout2.xml"/><Relationship Id="rId4" Type="http://schemas.openxmlformats.org/officeDocument/2006/relationships/hyperlink" Target="mailto:LEdwards997@st-josephs.bolton.sch.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CCroxall@woodrushhigh.worcs.sch.uk" TargetMode="External"/><Relationship Id="rId2" Type="http://schemas.openxmlformats.org/officeDocument/2006/relationships/hyperlink" Target="http://www.textivate.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webmail.combertonvc.org/owa/redir.aspx?C=cypG5bk5V0G8kX_50SBhPJ6pzwM-QtAIf_vOkZxi8ZZnlbgOkF4CZ4_B4P9fkXM4rCajl6aNZPc.&amp;URL=http%3a%2f%2fwww.youtube.com%2fwatch%3fv%3d5ftLgbUXqNU" TargetMode="External"/><Relationship Id="rId7" Type="http://schemas.openxmlformats.org/officeDocument/2006/relationships/image" Target="../media/image8.png"/><Relationship Id="rId2" Type="http://schemas.openxmlformats.org/officeDocument/2006/relationships/hyperlink" Target="http://www.youtube.com/watch?v=sECzJY07oK4" TargetMode="External"/><Relationship Id="rId1" Type="http://schemas.openxmlformats.org/officeDocument/2006/relationships/slideLayout" Target="../slideLayouts/slideLayout2.xml"/><Relationship Id="rId6" Type="http://schemas.openxmlformats.org/officeDocument/2006/relationships/hyperlink" Target="mailto:drakeford.a@kings.peterborough.sch.uk" TargetMode="External"/><Relationship Id="rId5" Type="http://schemas.openxmlformats.org/officeDocument/2006/relationships/hyperlink" Target="https://webmail.combertonvc.org/owa/redir.aspx?C=cypG5bk5V0G8kX_50SBhPJ6pzwM-QtAIf_vOkZxi8ZZnlbgOkF4CZ4_B4P9fkXM4rCajl6aNZPc.&amp;URL=http%3a%2f%2fwww.youtube.com%2fwatch%3fv%3ddDYRaSjRy9E" TargetMode="External"/><Relationship Id="rId4" Type="http://schemas.openxmlformats.org/officeDocument/2006/relationships/hyperlink" Target="https://webmail.combertonvc.org/owa/redir.aspx?C=cypG5bk5V0G8kX_50SBhPJ6pzwM-QtAIf_vOkZxi8ZZnlbgOkF4CZ4_B4P9fkXM4rCajl6aNZPc.&amp;URL=http%3a%2f%2fwww.youtube.com%2fwatch%3fv%3d4LjhfZB8XJ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mailto:IDuffell@helsbyhigh.org.uk" TargetMode="External"/><Relationship Id="rId2" Type="http://schemas.openxmlformats.org/officeDocument/2006/relationships/hyperlink" Target="http://www.classtools.net/"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mailto:uccchabouzit@uctc.org.uk" TargetMode="External"/><Relationship Id="rId2" Type="http://schemas.openxmlformats.org/officeDocument/2006/relationships/hyperlink" Target="http://www.skype.com/"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6048672"/>
          </a:xfrm>
        </p:spPr>
        <p:txBody>
          <a:bodyPr>
            <a:normAutofit/>
          </a:bodyPr>
          <a:lstStyle/>
          <a:p>
            <a:r>
              <a:rPr lang="en-GB" sz="14200" b="1" dirty="0" smtClean="0"/>
              <a:t>ICT</a:t>
            </a:r>
            <a:r>
              <a:rPr lang="en-GB" sz="8800" b="1" dirty="0" smtClean="0"/>
              <a:t/>
            </a:r>
            <a:br>
              <a:rPr lang="en-GB" sz="8800" b="1" dirty="0" smtClean="0"/>
            </a:br>
            <a:r>
              <a:rPr lang="en-GB" sz="11500" b="1" dirty="0" err="1" smtClean="0"/>
              <a:t>T</a:t>
            </a:r>
            <a:r>
              <a:rPr lang="en-GB" sz="9600" b="1" dirty="0" err="1" smtClean="0">
                <a:solidFill>
                  <a:srgbClr val="FF0000"/>
                </a:solidFill>
                <a:latin typeface="Bauhaus 93" pitchFamily="82" charset="0"/>
              </a:rPr>
              <a:t>e</a:t>
            </a:r>
            <a:r>
              <a:rPr lang="en-GB" sz="16600" b="1" dirty="0" err="1" smtClean="0">
                <a:solidFill>
                  <a:srgbClr val="00B050"/>
                </a:solidFill>
                <a:latin typeface="Brush Script MT" pitchFamily="66" charset="0"/>
              </a:rPr>
              <a:t>a</a:t>
            </a:r>
            <a:r>
              <a:rPr lang="en-GB" sz="16600" b="1" dirty="0" err="1" smtClean="0">
                <a:solidFill>
                  <a:srgbClr val="0070C0"/>
                </a:solidFill>
                <a:latin typeface="Harlow Solid Italic" pitchFamily="82" charset="0"/>
              </a:rPr>
              <a:t>c</a:t>
            </a:r>
            <a:r>
              <a:rPr lang="en-GB" sz="8000" b="1" dirty="0" err="1" smtClean="0">
                <a:latin typeface="Aharoni" pitchFamily="2" charset="-79"/>
                <a:cs typeface="Aharoni" pitchFamily="2" charset="-79"/>
              </a:rPr>
              <a:t>h</a:t>
            </a:r>
            <a:r>
              <a:rPr lang="en-GB" sz="11500" b="1" dirty="0" err="1" smtClean="0"/>
              <a:t>M</a:t>
            </a:r>
            <a:r>
              <a:rPr lang="en-GB" sz="8000" b="1" dirty="0" err="1" smtClean="0">
                <a:solidFill>
                  <a:srgbClr val="FF0000"/>
                </a:solidFill>
                <a:latin typeface="Bauhaus 93" pitchFamily="82" charset="0"/>
              </a:rPr>
              <a:t>e</a:t>
            </a:r>
            <a:r>
              <a:rPr lang="en-GB" sz="13800" b="1" dirty="0" err="1" smtClean="0">
                <a:solidFill>
                  <a:srgbClr val="00B050"/>
                </a:solidFill>
                <a:latin typeface="Brush Script MT" pitchFamily="66" charset="0"/>
              </a:rPr>
              <a:t>e</a:t>
            </a:r>
            <a:r>
              <a:rPr lang="en-GB" sz="16600" b="1" dirty="0" err="1" smtClean="0">
                <a:solidFill>
                  <a:srgbClr val="0070C0"/>
                </a:solidFill>
                <a:latin typeface="Harlow Solid Italic" pitchFamily="82" charset="0"/>
              </a:rPr>
              <a:t>t</a:t>
            </a:r>
            <a:r>
              <a:rPr lang="en-GB" sz="16600" b="1" dirty="0" smtClean="0"/>
              <a:t> </a:t>
            </a:r>
            <a:br>
              <a:rPr lang="en-GB" sz="16600" b="1" dirty="0" smtClean="0"/>
            </a:br>
            <a:r>
              <a:rPr lang="en-GB" sz="6600" b="1" dirty="0" smtClean="0"/>
              <a:t>session</a:t>
            </a:r>
            <a:endParaRPr lang="fr-FR" sz="6600" b="1" dirty="0"/>
          </a:p>
        </p:txBody>
      </p:sp>
    </p:spTree>
    <p:extLst>
      <p:ext uri="{BB962C8B-B14F-4D97-AF65-F5344CB8AC3E}">
        <p14:creationId xmlns:p14="http://schemas.microsoft.com/office/powerpoint/2010/main" val="86279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Segoe Print" pitchFamily="2" charset="0"/>
              </a:rPr>
              <a:t>9)  </a:t>
            </a:r>
            <a:r>
              <a:rPr lang="en-GB" b="1" dirty="0" err="1" smtClean="0">
                <a:latin typeface="Segoe Print" pitchFamily="2" charset="0"/>
              </a:rPr>
              <a:t>iPad</a:t>
            </a:r>
            <a:r>
              <a:rPr lang="en-GB" b="1" dirty="0" smtClean="0">
                <a:latin typeface="Segoe Print" pitchFamily="2" charset="0"/>
              </a:rPr>
              <a:t> apps</a:t>
            </a:r>
            <a:endParaRPr lang="fr-FR" b="1" dirty="0">
              <a:latin typeface="Segoe Print" pitchFamily="2"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04237441"/>
              </p:ext>
            </p:extLst>
          </p:nvPr>
        </p:nvGraphicFramePr>
        <p:xfrm>
          <a:off x="251520" y="1196752"/>
          <a:ext cx="8640960" cy="5400600"/>
        </p:xfrm>
        <a:graphic>
          <a:graphicData uri="http://schemas.openxmlformats.org/drawingml/2006/table">
            <a:tbl>
              <a:tblPr firstRow="1" bandRow="1">
                <a:tableStyleId>{5940675A-B579-460E-94D1-54222C63F5DA}</a:tableStyleId>
              </a:tblPr>
              <a:tblGrid>
                <a:gridCol w="1440160"/>
                <a:gridCol w="1440160"/>
                <a:gridCol w="1440160"/>
                <a:gridCol w="1440160"/>
                <a:gridCol w="1440160"/>
                <a:gridCol w="1440160"/>
              </a:tblGrid>
              <a:tr h="1350150">
                <a:tc>
                  <a:txBody>
                    <a:bodyPr/>
                    <a:lstStyle/>
                    <a:p>
                      <a:pPr algn="ctr"/>
                      <a:r>
                        <a:rPr lang="en-GB" sz="1800" kern="1200" dirty="0" err="1" smtClean="0">
                          <a:solidFill>
                            <a:schemeClr val="tx1"/>
                          </a:solidFill>
                          <a:effectLst/>
                          <a:latin typeface="+mn-lt"/>
                          <a:ea typeface="+mn-ea"/>
                          <a:cs typeface="+mn-cs"/>
                        </a:rPr>
                        <a:t>Dropbox</a:t>
                      </a:r>
                      <a:endParaRPr lang="fr-FR" dirty="0"/>
                    </a:p>
                  </a:txBody>
                  <a:tcPr anchor="b"/>
                </a:tc>
                <a:tc>
                  <a:txBody>
                    <a:bodyPr/>
                    <a:lstStyle/>
                    <a:p>
                      <a:pPr algn="ctr"/>
                      <a:r>
                        <a:rPr lang="en-GB" dirty="0" smtClean="0"/>
                        <a:t>Box</a:t>
                      </a:r>
                      <a:endParaRPr lang="fr-FR" dirty="0"/>
                    </a:p>
                  </a:txBody>
                  <a:tcPr anchor="b"/>
                </a:tc>
                <a:tc>
                  <a:txBody>
                    <a:bodyPr/>
                    <a:lstStyle/>
                    <a:p>
                      <a:pPr algn="ctr"/>
                      <a:r>
                        <a:rPr lang="en-GB" sz="1800" kern="1200" dirty="0" err="1" smtClean="0">
                          <a:solidFill>
                            <a:schemeClr val="tx1"/>
                          </a:solidFill>
                          <a:effectLst/>
                          <a:latin typeface="+mn-lt"/>
                          <a:ea typeface="+mn-ea"/>
                          <a:cs typeface="+mn-cs"/>
                        </a:rPr>
                        <a:t>Audioboo</a:t>
                      </a:r>
                      <a:endParaRPr lang="fr-FR" dirty="0"/>
                    </a:p>
                  </a:txBody>
                  <a:tcPr anchor="b"/>
                </a:tc>
                <a:tc>
                  <a:txBody>
                    <a:bodyPr/>
                    <a:lstStyle/>
                    <a:p>
                      <a:pPr algn="ctr"/>
                      <a:r>
                        <a:rPr lang="en-GB" sz="1200" kern="1200" dirty="0" smtClean="0">
                          <a:solidFill>
                            <a:schemeClr val="tx1"/>
                          </a:solidFill>
                          <a:effectLst/>
                          <a:latin typeface="+mn-lt"/>
                          <a:ea typeface="+mn-ea"/>
                          <a:cs typeface="+mn-cs"/>
                        </a:rPr>
                        <a:t>Recorder Plus HD+ </a:t>
                      </a:r>
                      <a:endParaRPr lang="fr-FR" sz="1200" dirty="0"/>
                    </a:p>
                  </a:txBody>
                  <a:tcPr anchor="b"/>
                </a:tc>
                <a:tc>
                  <a:txBody>
                    <a:bodyPr/>
                    <a:lstStyle/>
                    <a:p>
                      <a:pPr algn="ctr"/>
                      <a:r>
                        <a:rPr lang="en-GB" sz="1800" kern="1200" dirty="0" err="1" smtClean="0">
                          <a:solidFill>
                            <a:schemeClr val="tx1"/>
                          </a:solidFill>
                          <a:effectLst/>
                          <a:latin typeface="+mn-lt"/>
                          <a:ea typeface="+mn-ea"/>
                          <a:cs typeface="+mn-cs"/>
                        </a:rPr>
                        <a:t>SoundCloud</a:t>
                      </a:r>
                      <a:endParaRPr lang="fr-FR" dirty="0"/>
                    </a:p>
                  </a:txBody>
                  <a:tcPr anchor="b"/>
                </a:tc>
                <a:tc>
                  <a:txBody>
                    <a:bodyPr/>
                    <a:lstStyle/>
                    <a:p>
                      <a:pPr algn="ctr"/>
                      <a:r>
                        <a:rPr lang="en-GB" sz="1800" kern="1200" dirty="0" err="1" smtClean="0">
                          <a:solidFill>
                            <a:schemeClr val="tx1"/>
                          </a:solidFill>
                          <a:effectLst/>
                          <a:latin typeface="+mn-lt"/>
                          <a:ea typeface="+mn-ea"/>
                          <a:cs typeface="+mn-cs"/>
                        </a:rPr>
                        <a:t>Songify</a:t>
                      </a:r>
                      <a:endParaRPr lang="fr-FR" dirty="0"/>
                    </a:p>
                  </a:txBody>
                  <a:tcPr anchor="b"/>
                </a:tc>
              </a:tr>
              <a:tr h="1350150">
                <a:tc>
                  <a:txBody>
                    <a:bodyPr/>
                    <a:lstStyle/>
                    <a:p>
                      <a:pPr algn="ctr"/>
                      <a:r>
                        <a:rPr lang="en-GB" sz="1600" kern="1200" dirty="0" err="1" smtClean="0">
                          <a:solidFill>
                            <a:schemeClr val="tx1"/>
                          </a:solidFill>
                          <a:effectLst/>
                          <a:latin typeface="+mn-lt"/>
                          <a:ea typeface="+mn-ea"/>
                          <a:cs typeface="+mn-cs"/>
                        </a:rPr>
                        <a:t>Wordreference</a:t>
                      </a:r>
                      <a:endParaRPr lang="fr-FR" sz="1600" dirty="0"/>
                    </a:p>
                  </a:txBody>
                  <a:tcPr anchor="b"/>
                </a:tc>
                <a:tc>
                  <a:txBody>
                    <a:bodyPr/>
                    <a:lstStyle/>
                    <a:p>
                      <a:pPr algn="ctr"/>
                      <a:r>
                        <a:rPr lang="en-GB" sz="1600" kern="1200" dirty="0" smtClean="0">
                          <a:solidFill>
                            <a:schemeClr val="tx1"/>
                          </a:solidFill>
                          <a:effectLst/>
                          <a:latin typeface="+mn-lt"/>
                          <a:ea typeface="+mn-ea"/>
                          <a:cs typeface="+mn-cs"/>
                        </a:rPr>
                        <a:t>El </a:t>
                      </a:r>
                      <a:r>
                        <a:rPr lang="en-GB" sz="1600" kern="1200" dirty="0" err="1" smtClean="0">
                          <a:solidFill>
                            <a:schemeClr val="tx1"/>
                          </a:solidFill>
                          <a:effectLst/>
                          <a:latin typeface="+mn-lt"/>
                          <a:ea typeface="+mn-ea"/>
                          <a:cs typeface="+mn-cs"/>
                        </a:rPr>
                        <a:t>conjugador</a:t>
                      </a:r>
                      <a:r>
                        <a:rPr lang="en-GB" sz="1600" kern="1200" dirty="0" smtClean="0">
                          <a:solidFill>
                            <a:schemeClr val="tx1"/>
                          </a:solidFill>
                          <a:effectLst/>
                          <a:latin typeface="+mn-lt"/>
                          <a:ea typeface="+mn-ea"/>
                          <a:cs typeface="+mn-cs"/>
                        </a:rPr>
                        <a:t> </a:t>
                      </a:r>
                      <a:endParaRPr lang="fr-FR" sz="1600" dirty="0"/>
                    </a:p>
                  </a:txBody>
                  <a:tcPr anchor="b"/>
                </a:tc>
                <a:tc>
                  <a:txBody>
                    <a:bodyPr/>
                    <a:lstStyle/>
                    <a:p>
                      <a:pPr algn="ctr"/>
                      <a:r>
                        <a:rPr lang="en-GB" sz="1800" kern="1200" dirty="0" smtClean="0">
                          <a:solidFill>
                            <a:schemeClr val="tx1"/>
                          </a:solidFill>
                          <a:effectLst/>
                          <a:latin typeface="+mn-lt"/>
                          <a:ea typeface="+mn-ea"/>
                          <a:cs typeface="+mn-cs"/>
                        </a:rPr>
                        <a:t>Leo</a:t>
                      </a:r>
                      <a:endParaRPr lang="fr-FR" dirty="0"/>
                    </a:p>
                  </a:txBody>
                  <a:tcPr anchor="b"/>
                </a:tc>
                <a:tc>
                  <a:txBody>
                    <a:bodyPr/>
                    <a:lstStyle/>
                    <a:p>
                      <a:pPr algn="ctr"/>
                      <a:r>
                        <a:rPr lang="en-GB" sz="1050" kern="1200" dirty="0" smtClean="0">
                          <a:solidFill>
                            <a:schemeClr val="tx1"/>
                          </a:solidFill>
                          <a:effectLst/>
                          <a:latin typeface="+mn-lt"/>
                          <a:ea typeface="+mn-ea"/>
                          <a:cs typeface="+mn-cs"/>
                        </a:rPr>
                        <a:t>Dictionary - </a:t>
                      </a:r>
                      <a:r>
                        <a:rPr lang="en-GB" sz="1050" kern="1200" dirty="0" err="1" smtClean="0">
                          <a:solidFill>
                            <a:schemeClr val="tx1"/>
                          </a:solidFill>
                          <a:effectLst/>
                          <a:latin typeface="+mn-lt"/>
                          <a:ea typeface="+mn-ea"/>
                          <a:cs typeface="+mn-cs"/>
                        </a:rPr>
                        <a:t>Ascendo</a:t>
                      </a:r>
                      <a:r>
                        <a:rPr lang="en-GB" sz="1050" kern="1200" dirty="0" smtClean="0">
                          <a:solidFill>
                            <a:schemeClr val="tx1"/>
                          </a:solidFill>
                          <a:effectLst/>
                          <a:latin typeface="+mn-lt"/>
                          <a:ea typeface="+mn-ea"/>
                          <a:cs typeface="+mn-cs"/>
                        </a:rPr>
                        <a:t> Inc.</a:t>
                      </a:r>
                      <a:endParaRPr lang="fr-FR" sz="1050" dirty="0"/>
                    </a:p>
                  </a:txBody>
                  <a:tcPr anchor="b"/>
                </a:tc>
                <a:tc>
                  <a:txBody>
                    <a:bodyPr/>
                    <a:lstStyle/>
                    <a:p>
                      <a:pPr algn="ctr"/>
                      <a:r>
                        <a:rPr lang="en-GB" sz="1800" kern="1200" dirty="0" smtClean="0">
                          <a:solidFill>
                            <a:schemeClr val="tx1"/>
                          </a:solidFill>
                          <a:effectLst/>
                          <a:latin typeface="+mn-lt"/>
                          <a:ea typeface="+mn-ea"/>
                          <a:cs typeface="+mn-cs"/>
                        </a:rPr>
                        <a:t>Spelling Bee</a:t>
                      </a:r>
                      <a:endParaRPr lang="fr-FR" dirty="0"/>
                    </a:p>
                  </a:txBody>
                  <a:tcPr anchor="b"/>
                </a:tc>
                <a:tc>
                  <a:txBody>
                    <a:bodyPr/>
                    <a:lstStyle/>
                    <a:p>
                      <a:pPr algn="ctr"/>
                      <a:r>
                        <a:rPr lang="en-GB" sz="1800" kern="1200" dirty="0" smtClean="0">
                          <a:solidFill>
                            <a:schemeClr val="tx1"/>
                          </a:solidFill>
                          <a:effectLst/>
                          <a:latin typeface="+mn-lt"/>
                          <a:ea typeface="+mn-ea"/>
                          <a:cs typeface="+mn-cs"/>
                        </a:rPr>
                        <a:t>Mind snacks </a:t>
                      </a:r>
                      <a:endParaRPr lang="fr-FR" dirty="0"/>
                    </a:p>
                  </a:txBody>
                  <a:tcPr anchor="b"/>
                </a:tc>
              </a:tr>
              <a:tr h="1350150">
                <a:tc>
                  <a:txBody>
                    <a:bodyPr/>
                    <a:lstStyle/>
                    <a:p>
                      <a:pPr algn="ctr"/>
                      <a:r>
                        <a:rPr lang="en-GB" sz="1800" kern="1200" dirty="0" smtClean="0">
                          <a:solidFill>
                            <a:schemeClr val="tx1"/>
                          </a:solidFill>
                          <a:effectLst/>
                          <a:latin typeface="+mn-lt"/>
                          <a:ea typeface="+mn-ea"/>
                          <a:cs typeface="+mn-cs"/>
                        </a:rPr>
                        <a:t>Comic Life </a:t>
                      </a:r>
                      <a:endParaRPr lang="fr-FR" dirty="0"/>
                    </a:p>
                  </a:txBody>
                  <a:tcPr anchor="b"/>
                </a:tc>
                <a:tc>
                  <a:txBody>
                    <a:bodyPr/>
                    <a:lstStyle/>
                    <a:p>
                      <a:pPr algn="ctr"/>
                      <a:r>
                        <a:rPr lang="en-GB" sz="1600" kern="1200" dirty="0" smtClean="0">
                          <a:solidFill>
                            <a:schemeClr val="tx1"/>
                          </a:solidFill>
                          <a:effectLst/>
                          <a:latin typeface="+mn-lt"/>
                          <a:ea typeface="+mn-ea"/>
                          <a:cs typeface="+mn-cs"/>
                        </a:rPr>
                        <a:t>Puppet pals 2 </a:t>
                      </a:r>
                      <a:endParaRPr lang="fr-FR" sz="1600" dirty="0"/>
                    </a:p>
                  </a:txBody>
                  <a:tcPr anchor="b"/>
                </a:tc>
                <a:tc>
                  <a:txBody>
                    <a:bodyPr/>
                    <a:lstStyle/>
                    <a:p>
                      <a:pPr algn="ctr"/>
                      <a:r>
                        <a:rPr lang="en-GB" sz="1800" kern="1200" dirty="0" smtClean="0">
                          <a:solidFill>
                            <a:schemeClr val="tx1"/>
                          </a:solidFill>
                          <a:effectLst/>
                          <a:latin typeface="+mn-lt"/>
                          <a:ea typeface="+mn-ea"/>
                          <a:cs typeface="+mn-cs"/>
                        </a:rPr>
                        <a:t>Sock puppets </a:t>
                      </a:r>
                      <a:endParaRPr lang="fr-FR" dirty="0"/>
                    </a:p>
                  </a:txBody>
                  <a:tcPr anchor="b"/>
                </a:tc>
                <a:tc>
                  <a:txBody>
                    <a:bodyPr/>
                    <a:lstStyle/>
                    <a:p>
                      <a:pPr algn="ctr"/>
                      <a:r>
                        <a:rPr lang="en-GB" sz="1800" kern="1200" dirty="0" smtClean="0">
                          <a:solidFill>
                            <a:schemeClr val="tx1"/>
                          </a:solidFill>
                          <a:effectLst/>
                          <a:latin typeface="+mn-lt"/>
                          <a:ea typeface="+mn-ea"/>
                          <a:cs typeface="+mn-cs"/>
                        </a:rPr>
                        <a:t> iMovie </a:t>
                      </a:r>
                      <a:endParaRPr lang="fr-FR" dirty="0"/>
                    </a:p>
                  </a:txBody>
                  <a:tcPr anchor="b"/>
                </a:tc>
                <a:tc>
                  <a:txBody>
                    <a:bodyPr/>
                    <a:lstStyle/>
                    <a:p>
                      <a:pPr algn="ctr"/>
                      <a:r>
                        <a:rPr lang="en-GB" sz="1800" kern="1200" dirty="0" err="1" smtClean="0">
                          <a:solidFill>
                            <a:schemeClr val="tx1"/>
                          </a:solidFill>
                          <a:effectLst/>
                          <a:latin typeface="+mn-lt"/>
                          <a:ea typeface="+mn-ea"/>
                          <a:cs typeface="+mn-cs"/>
                        </a:rPr>
                        <a:t>Aurasma</a:t>
                      </a:r>
                      <a:endParaRPr lang="fr-FR" dirty="0"/>
                    </a:p>
                  </a:txBody>
                  <a:tcPr anchor="b"/>
                </a:tc>
                <a:tc>
                  <a:txBody>
                    <a:bodyPr/>
                    <a:lstStyle/>
                    <a:p>
                      <a:pPr algn="ctr"/>
                      <a:r>
                        <a:rPr lang="en-GB" sz="1800" kern="1200" dirty="0" smtClean="0">
                          <a:solidFill>
                            <a:schemeClr val="tx1"/>
                          </a:solidFill>
                          <a:effectLst/>
                          <a:latin typeface="+mn-lt"/>
                          <a:ea typeface="+mn-ea"/>
                          <a:cs typeface="+mn-cs"/>
                        </a:rPr>
                        <a:t>I-</a:t>
                      </a:r>
                      <a:r>
                        <a:rPr lang="en-GB" sz="1800" kern="1200" dirty="0" err="1" smtClean="0">
                          <a:solidFill>
                            <a:schemeClr val="tx1"/>
                          </a:solidFill>
                          <a:effectLst/>
                          <a:latin typeface="+mn-lt"/>
                          <a:ea typeface="+mn-ea"/>
                          <a:cs typeface="+mn-cs"/>
                        </a:rPr>
                        <a:t>nigma</a:t>
                      </a:r>
                      <a:endParaRPr lang="fr-FR" dirty="0"/>
                    </a:p>
                  </a:txBody>
                  <a:tcPr anchor="b"/>
                </a:tc>
              </a:tr>
              <a:tr h="1350150">
                <a:tc>
                  <a:txBody>
                    <a:bodyPr/>
                    <a:lstStyle/>
                    <a:p>
                      <a:pPr algn="ctr"/>
                      <a:r>
                        <a:rPr lang="en-GB" sz="1800" kern="1200" dirty="0" smtClean="0">
                          <a:solidFill>
                            <a:schemeClr val="tx1"/>
                          </a:solidFill>
                          <a:effectLst/>
                          <a:latin typeface="+mn-lt"/>
                          <a:ea typeface="+mn-ea"/>
                          <a:cs typeface="+mn-cs"/>
                        </a:rPr>
                        <a:t>20minutes.fr </a:t>
                      </a:r>
                      <a:endParaRPr lang="fr-FR" dirty="0"/>
                    </a:p>
                  </a:txBody>
                  <a:tcPr anchor="b"/>
                </a:tc>
                <a:tc>
                  <a:txBody>
                    <a:bodyPr/>
                    <a:lstStyle/>
                    <a:p>
                      <a:pPr algn="ctr"/>
                      <a:r>
                        <a:rPr lang="en-GB" sz="1800" kern="1200" dirty="0" smtClean="0">
                          <a:solidFill>
                            <a:schemeClr val="tx1"/>
                          </a:solidFill>
                          <a:effectLst/>
                          <a:latin typeface="+mn-lt"/>
                          <a:ea typeface="+mn-ea"/>
                          <a:cs typeface="+mn-cs"/>
                        </a:rPr>
                        <a:t>20minutos.es </a:t>
                      </a:r>
                      <a:endParaRPr lang="fr-FR" dirty="0"/>
                    </a:p>
                  </a:txBody>
                  <a:tcPr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kern="1200" dirty="0" err="1" smtClean="0">
                          <a:solidFill>
                            <a:schemeClr val="tx1"/>
                          </a:solidFill>
                          <a:effectLst/>
                          <a:latin typeface="+mn-lt"/>
                          <a:ea typeface="+mn-ea"/>
                          <a:cs typeface="+mn-cs"/>
                        </a:rPr>
                        <a:t>Linguascope</a:t>
                      </a:r>
                      <a:r>
                        <a:rPr lang="en-GB" sz="1000" kern="1200" dirty="0" smtClean="0">
                          <a:solidFill>
                            <a:schemeClr val="tx1"/>
                          </a:solidFill>
                          <a:effectLst/>
                          <a:latin typeface="+mn-lt"/>
                          <a:ea typeface="+mn-ea"/>
                          <a:cs typeface="+mn-cs"/>
                        </a:rPr>
                        <a:t> Newshound </a:t>
                      </a:r>
                      <a:endParaRPr lang="fr-FR" sz="1000" dirty="0" smtClean="0"/>
                    </a:p>
                  </a:txBody>
                  <a:tcPr anchor="b"/>
                </a:tc>
                <a:tc>
                  <a:txBody>
                    <a:bodyPr/>
                    <a:lstStyle/>
                    <a:p>
                      <a:pPr algn="ctr"/>
                      <a:r>
                        <a:rPr lang="en-GB" sz="1800" kern="1200" dirty="0" err="1" smtClean="0">
                          <a:solidFill>
                            <a:schemeClr val="tx1"/>
                          </a:solidFill>
                          <a:effectLst/>
                          <a:latin typeface="+mn-lt"/>
                          <a:ea typeface="+mn-ea"/>
                          <a:cs typeface="+mn-cs"/>
                        </a:rPr>
                        <a:t>Skitch</a:t>
                      </a:r>
                      <a:endParaRPr lang="fr-FR" dirty="0"/>
                    </a:p>
                  </a:txBody>
                  <a:tcPr anchor="b"/>
                </a:tc>
                <a:tc>
                  <a:txBody>
                    <a:bodyPr/>
                    <a:lstStyle/>
                    <a:p>
                      <a:pPr algn="ctr"/>
                      <a:r>
                        <a:rPr lang="en-GB" sz="1800" kern="1200" dirty="0" err="1" smtClean="0">
                          <a:solidFill>
                            <a:schemeClr val="tx1"/>
                          </a:solidFill>
                          <a:effectLst/>
                          <a:latin typeface="+mn-lt"/>
                          <a:ea typeface="+mn-ea"/>
                          <a:cs typeface="+mn-cs"/>
                        </a:rPr>
                        <a:t>ClassDojo</a:t>
                      </a:r>
                      <a:endParaRPr lang="fr-FR" dirty="0"/>
                    </a:p>
                  </a:txBody>
                  <a:tcPr anchor="b"/>
                </a:tc>
                <a:tc>
                  <a:txBody>
                    <a:bodyPr/>
                    <a:lstStyle/>
                    <a:p>
                      <a:pPr algn="ctr"/>
                      <a:r>
                        <a:rPr lang="en-GB" dirty="0" err="1" smtClean="0"/>
                        <a:t>Imvoto</a:t>
                      </a:r>
                      <a:endParaRPr lang="fr-FR" dirty="0"/>
                    </a:p>
                  </a:txBody>
                  <a:tcPr anchor="b"/>
                </a:tc>
              </a:tr>
            </a:tbl>
          </a:graphicData>
        </a:graphic>
      </p:graphicFrame>
      <p:pic>
        <p:nvPicPr>
          <p:cNvPr id="9218"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268760"/>
            <a:ext cx="898972" cy="94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1268760"/>
            <a:ext cx="999555" cy="99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19872" y="1309526"/>
            <a:ext cx="930372" cy="918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1330407"/>
            <a:ext cx="888506" cy="88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00192" y="1327056"/>
            <a:ext cx="827534" cy="827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00245" y="1298650"/>
            <a:ext cx="936104"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9260" y="2564904"/>
            <a:ext cx="999555" cy="99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5" name="Picture 9">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7705" y="2636912"/>
            <a:ext cx="999554" cy="999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8054" y="2719685"/>
            <a:ext cx="834008" cy="834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881754" y="2635683"/>
            <a:ext cx="888506" cy="888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8" name="Picture 12">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223992" y="2694473"/>
            <a:ext cx="979934" cy="884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9" name="Picture 13">
            <a:hlinkClick r:id="rId25"/>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776889" y="2705000"/>
            <a:ext cx="859459" cy="85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0" name="Picture 14">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9260" y="4005064"/>
            <a:ext cx="891729" cy="886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1" name="Picture 15">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693107" y="4005064"/>
            <a:ext cx="142875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2" name="Picture 16">
            <a:hlinkClick r:id="rId31"/>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3300028" y="4005932"/>
            <a:ext cx="1067016" cy="79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4" name="Picture 18">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770705" y="3948310"/>
            <a:ext cx="999555" cy="99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5" name="Picture 19">
            <a:hlinkClick r:id="rId35"/>
          </p:cNvPr>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76081" y="3938656"/>
            <a:ext cx="1075755" cy="932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6" name="Picture 20">
            <a:hlinkClick r:id="rId37"/>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664241" y="3952523"/>
            <a:ext cx="1008112"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7" name="Picture 21">
            <a:hlinkClick r:id="rId39"/>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508329" y="5373216"/>
            <a:ext cx="872858" cy="87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8" name="Picture 22">
            <a:hlinkClick r:id="rId41"/>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002099" y="5340914"/>
            <a:ext cx="905160" cy="905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9" name="Picture 23">
            <a:hlinkClick r:id="rId43"/>
          </p:cNvPr>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3549109" y="5349054"/>
            <a:ext cx="671898" cy="897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0" name="Picture 24">
            <a:hlinkClick r:id="rId45"/>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26933" y="5277125"/>
            <a:ext cx="993613" cy="99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1" name="Picture 25">
            <a:hlinkClick r:id="rId47"/>
          </p:cNvPr>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6257691" y="5290720"/>
            <a:ext cx="946235" cy="94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a:hlinkClick r:id="rId49"/>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7739428" y="5415153"/>
            <a:ext cx="864096" cy="86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7790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Segoe Print" pitchFamily="2" charset="0"/>
              </a:rPr>
              <a:t>10) Copyright free images</a:t>
            </a:r>
            <a:endParaRPr lang="fr-FR" b="1" dirty="0">
              <a:latin typeface="Segoe Print" pitchFamily="2"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412776"/>
            <a:ext cx="7161175" cy="435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9512" y="6237312"/>
            <a:ext cx="6984776" cy="461665"/>
          </a:xfrm>
          <a:prstGeom prst="rect">
            <a:avLst/>
          </a:prstGeom>
          <a:noFill/>
        </p:spPr>
        <p:txBody>
          <a:bodyPr wrap="square" rtlCol="0">
            <a:spAutoFit/>
          </a:bodyPr>
          <a:lstStyle/>
          <a:p>
            <a:r>
              <a:rPr lang="en-GB" sz="2400" dirty="0" smtClean="0"/>
              <a:t>Link:  </a:t>
            </a:r>
            <a:r>
              <a:rPr lang="en-GB" sz="2400" dirty="0" smtClean="0">
                <a:hlinkClick r:id="rId3"/>
              </a:rPr>
              <a:t>www.clker.com</a:t>
            </a:r>
            <a:r>
              <a:rPr lang="en-GB" sz="2400" dirty="0" smtClean="0"/>
              <a:t> </a:t>
            </a:r>
            <a:endParaRPr lang="fr-FR" sz="2400" dirty="0"/>
          </a:p>
        </p:txBody>
      </p:sp>
    </p:spTree>
    <p:extLst>
      <p:ext uri="{BB962C8B-B14F-4D97-AF65-F5344CB8AC3E}">
        <p14:creationId xmlns:p14="http://schemas.microsoft.com/office/powerpoint/2010/main" val="2190898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latin typeface="Segoe Print" pitchFamily="2" charset="0"/>
              </a:rPr>
              <a:t>1)  </a:t>
            </a:r>
            <a:r>
              <a:rPr lang="en-GB" sz="5400" b="1" dirty="0" err="1" smtClean="0">
                <a:latin typeface="Segoe Print" pitchFamily="2" charset="0"/>
              </a:rPr>
              <a:t>Imvoto</a:t>
            </a:r>
            <a:endParaRPr lang="fr-FR" sz="5400" b="1" dirty="0">
              <a:latin typeface="Segoe Print" pitchFamily="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90243"/>
            <a:ext cx="122413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749037" y="2060848"/>
            <a:ext cx="7575893"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9512" y="5805264"/>
            <a:ext cx="4572000" cy="923330"/>
          </a:xfrm>
          <a:prstGeom prst="rect">
            <a:avLst/>
          </a:prstGeom>
        </p:spPr>
        <p:txBody>
          <a:bodyPr>
            <a:spAutoFit/>
          </a:bodyPr>
          <a:lstStyle/>
          <a:p>
            <a:r>
              <a:rPr lang="en-GB" dirty="0"/>
              <a:t>Link: </a:t>
            </a:r>
            <a:r>
              <a:rPr lang="en-GB" u="sng" dirty="0">
                <a:hlinkClick r:id="rId4"/>
              </a:rPr>
              <a:t>www.imvoto.com</a:t>
            </a:r>
            <a:r>
              <a:rPr lang="en-GB" dirty="0"/>
              <a:t/>
            </a:r>
            <a:br>
              <a:rPr lang="en-GB" dirty="0"/>
            </a:br>
            <a:r>
              <a:rPr lang="en-GB" dirty="0"/>
              <a:t>Email: </a:t>
            </a:r>
            <a:r>
              <a:rPr lang="en-GB" u="sng" dirty="0">
                <a:hlinkClick r:id="rId5"/>
              </a:rPr>
              <a:t>jfreeman@comberton.cambs.sch.uk</a:t>
            </a:r>
            <a:r>
              <a:rPr lang="en-GB" dirty="0"/>
              <a:t> (Jamie Freeman)</a:t>
            </a:r>
            <a:endParaRPr lang="fr-FR" dirty="0"/>
          </a:p>
        </p:txBody>
      </p:sp>
    </p:spTree>
    <p:extLst>
      <p:ext uri="{BB962C8B-B14F-4D97-AF65-F5344CB8AC3E}">
        <p14:creationId xmlns:p14="http://schemas.microsoft.com/office/powerpoint/2010/main" val="354011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en-GB" b="1" dirty="0" smtClean="0">
                <a:latin typeface="Segoe Print" pitchFamily="2" charset="0"/>
              </a:rPr>
              <a:t>2)  4 links for learning</a:t>
            </a:r>
            <a:endParaRPr lang="fr-FR" b="1" dirty="0">
              <a:latin typeface="Segoe Print" pitchFamily="2" charset="0"/>
            </a:endParaRPr>
          </a:p>
        </p:txBody>
      </p:sp>
      <p:sp>
        <p:nvSpPr>
          <p:cNvPr id="3" name="Content Placeholder 2"/>
          <p:cNvSpPr>
            <a:spLocks noGrp="1"/>
          </p:cNvSpPr>
          <p:nvPr>
            <p:ph idx="1"/>
          </p:nvPr>
        </p:nvSpPr>
        <p:spPr>
          <a:xfrm>
            <a:off x="457200" y="1340768"/>
            <a:ext cx="8229600" cy="4752527"/>
          </a:xfrm>
        </p:spPr>
        <p:txBody>
          <a:bodyPr>
            <a:normAutofit fontScale="62500" lnSpcReduction="20000"/>
          </a:bodyPr>
          <a:lstStyle/>
          <a:p>
            <a:pPr marL="0" indent="0">
              <a:buNone/>
            </a:pPr>
            <a:r>
              <a:rPr lang="en-GB" dirty="0"/>
              <a:t>1  </a:t>
            </a:r>
            <a:r>
              <a:rPr lang="en-GB" u="sng" dirty="0">
                <a:hlinkClick r:id="rId2"/>
              </a:rPr>
              <a:t>http://www.fodey.com/generators/newspaper/snippet.asp</a:t>
            </a:r>
            <a:r>
              <a:rPr lang="en-GB" dirty="0"/>
              <a:t> </a:t>
            </a:r>
            <a:br>
              <a:rPr lang="en-GB" dirty="0"/>
            </a:br>
            <a:r>
              <a:rPr lang="en-GB" dirty="0"/>
              <a:t>Very good to get the students to write a short article in the target language, very professional looking. </a:t>
            </a:r>
            <a:r>
              <a:rPr lang="en-GB" dirty="0" smtClean="0"/>
              <a:t/>
            </a:r>
            <a:br>
              <a:rPr lang="en-GB" dirty="0" smtClean="0"/>
            </a:br>
            <a:endParaRPr lang="fr-FR" dirty="0"/>
          </a:p>
          <a:p>
            <a:pPr marL="0" indent="0">
              <a:buNone/>
            </a:pPr>
            <a:r>
              <a:rPr lang="en-GB" dirty="0"/>
              <a:t>2  </a:t>
            </a:r>
            <a:r>
              <a:rPr lang="en-GB" u="sng" dirty="0">
                <a:hlinkClick r:id="rId3"/>
              </a:rPr>
              <a:t>http://www.tagxedo.com/app.htm</a:t>
            </a:r>
            <a:r>
              <a:rPr lang="en-GB" dirty="0"/>
              <a:t> </a:t>
            </a:r>
            <a:br>
              <a:rPr lang="en-GB" dirty="0"/>
            </a:br>
            <a:r>
              <a:rPr lang="en-GB" dirty="0"/>
              <a:t>Good for vocabulary, if you hover over the word, it becomes bigger. It is similar to </a:t>
            </a:r>
            <a:r>
              <a:rPr lang="en-GB" u="sng" dirty="0">
                <a:hlinkClick r:id="rId4"/>
              </a:rPr>
              <a:t>www.wordle.net</a:t>
            </a:r>
            <a:r>
              <a:rPr lang="en-GB" dirty="0"/>
              <a:t> </a:t>
            </a:r>
            <a:r>
              <a:rPr lang="en-GB" dirty="0" smtClean="0"/>
              <a:t/>
            </a:r>
            <a:br>
              <a:rPr lang="en-GB" dirty="0" smtClean="0"/>
            </a:br>
            <a:endParaRPr lang="fr-FR" dirty="0"/>
          </a:p>
          <a:p>
            <a:pPr marL="0" indent="0">
              <a:buNone/>
            </a:pPr>
            <a:r>
              <a:rPr lang="en-GB" dirty="0"/>
              <a:t>3 </a:t>
            </a:r>
            <a:r>
              <a:rPr lang="en-GB" u="sng" dirty="0">
                <a:hlinkClick r:id="rId5"/>
              </a:rPr>
              <a:t>https://itunes.apple.com/gb/app/duolingo-learn-spanish-french/id570060128?mt=8</a:t>
            </a:r>
            <a:r>
              <a:rPr lang="en-GB" dirty="0"/>
              <a:t> </a:t>
            </a:r>
            <a:br>
              <a:rPr lang="en-GB" dirty="0"/>
            </a:br>
            <a:r>
              <a:rPr lang="en-GB" dirty="0" err="1"/>
              <a:t>Duolingo</a:t>
            </a:r>
            <a:r>
              <a:rPr lang="en-GB" dirty="0"/>
              <a:t> app for </a:t>
            </a:r>
            <a:r>
              <a:rPr lang="en-GB" dirty="0" err="1"/>
              <a:t>iPads</a:t>
            </a:r>
            <a:r>
              <a:rPr lang="en-GB" dirty="0"/>
              <a:t> and iPhones (also exists for Android devices).  This is a very good app for Spanish, German and French. It also has Italian and Portuguese. It has grammar, vocabulary, listening, dictation, speaking. Very easy to use and excellent for learning the language in a very interactive way. </a:t>
            </a:r>
            <a:br>
              <a:rPr lang="en-GB" dirty="0"/>
            </a:br>
            <a:r>
              <a:rPr lang="en-GB" dirty="0"/>
              <a:t/>
            </a:r>
            <a:br>
              <a:rPr lang="en-GB" dirty="0"/>
            </a:br>
            <a:r>
              <a:rPr lang="en-GB" dirty="0"/>
              <a:t>4. </a:t>
            </a:r>
            <a:r>
              <a:rPr lang="en-GB" u="sng" dirty="0">
                <a:hlinkClick r:id="rId6"/>
              </a:rPr>
              <a:t>http://www.discoveryeducation.com/free-puzzlemaker/</a:t>
            </a:r>
            <a:r>
              <a:rPr lang="en-GB" dirty="0"/>
              <a:t>  - to create vocabulary starters in a very easy </a:t>
            </a:r>
            <a:r>
              <a:rPr lang="en-GB" dirty="0" smtClean="0"/>
              <a:t>manner</a:t>
            </a:r>
            <a:endParaRPr lang="fr-FR" dirty="0"/>
          </a:p>
        </p:txBody>
      </p:sp>
      <p:sp>
        <p:nvSpPr>
          <p:cNvPr id="4" name="Rectangle 3"/>
          <p:cNvSpPr/>
          <p:nvPr/>
        </p:nvSpPr>
        <p:spPr>
          <a:xfrm>
            <a:off x="179512" y="6165304"/>
            <a:ext cx="6408712" cy="369332"/>
          </a:xfrm>
          <a:prstGeom prst="rect">
            <a:avLst/>
          </a:prstGeom>
        </p:spPr>
        <p:txBody>
          <a:bodyPr wrap="square">
            <a:spAutoFit/>
          </a:bodyPr>
          <a:lstStyle/>
          <a:p>
            <a:r>
              <a:rPr lang="fr-FR" dirty="0" smtClean="0"/>
              <a:t>Email: </a:t>
            </a:r>
            <a:r>
              <a:rPr lang="fr-FR" u="sng" dirty="0" smtClean="0">
                <a:hlinkClick r:id="rId7"/>
              </a:rPr>
              <a:t>mfoster@tbgs.torbay.sch.uk</a:t>
            </a:r>
            <a:r>
              <a:rPr lang="fr-FR" dirty="0" smtClean="0"/>
              <a:t>  (</a:t>
            </a:r>
            <a:r>
              <a:rPr lang="fr-FR" dirty="0" err="1" smtClean="0"/>
              <a:t>Marisol</a:t>
            </a:r>
            <a:r>
              <a:rPr lang="fr-FR" dirty="0" smtClean="0"/>
              <a:t> Foster)</a:t>
            </a:r>
            <a:endParaRPr lang="fr-FR" dirty="0"/>
          </a:p>
        </p:txBody>
      </p:sp>
    </p:spTree>
    <p:extLst>
      <p:ext uri="{BB962C8B-B14F-4D97-AF65-F5344CB8AC3E}">
        <p14:creationId xmlns:p14="http://schemas.microsoft.com/office/powerpoint/2010/main" val="2358266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latin typeface="Segoe Print" pitchFamily="2" charset="0"/>
              </a:rPr>
              <a:t>3)  GCSE vocabulary revision</a:t>
            </a:r>
            <a:endParaRPr lang="fr-FR" dirty="0">
              <a:latin typeface="Segoe Print" pitchFamily="2" charset="0"/>
            </a:endParaRPr>
          </a:p>
        </p:txBody>
      </p:sp>
      <p:sp>
        <p:nvSpPr>
          <p:cNvPr id="3" name="Content Placeholder 2"/>
          <p:cNvSpPr>
            <a:spLocks noGrp="1"/>
          </p:cNvSpPr>
          <p:nvPr>
            <p:ph idx="1"/>
          </p:nvPr>
        </p:nvSpPr>
        <p:spPr/>
        <p:txBody>
          <a:bodyPr/>
          <a:lstStyle/>
          <a:p>
            <a:pPr marL="0" indent="0">
              <a:buNone/>
            </a:pPr>
            <a:r>
              <a:rPr lang="en-GB" u="sng" dirty="0" smtClean="0">
                <a:hlinkClick r:id="rId2"/>
              </a:rPr>
              <a:t>www.cramit.co.uk</a:t>
            </a:r>
            <a:endParaRPr lang="fr-FR" dirty="0"/>
          </a:p>
          <a:p>
            <a:pPr marL="0" indent="0">
              <a:buNone/>
            </a:pPr>
            <a:r>
              <a:rPr lang="en-GB" dirty="0"/>
              <a:t>There are apps for learning GCSE French, German and Spanish exam vocabulary</a:t>
            </a:r>
            <a:r>
              <a:rPr lang="en-GB" dirty="0" smtClean="0"/>
              <a:t>.</a:t>
            </a:r>
            <a:endParaRPr lang="fr-FR" dirty="0"/>
          </a:p>
        </p:txBody>
      </p:sp>
      <p:sp>
        <p:nvSpPr>
          <p:cNvPr id="4" name="Rectangle 3"/>
          <p:cNvSpPr/>
          <p:nvPr/>
        </p:nvSpPr>
        <p:spPr>
          <a:xfrm>
            <a:off x="395536" y="6165304"/>
            <a:ext cx="4558427" cy="369332"/>
          </a:xfrm>
          <a:prstGeom prst="rect">
            <a:avLst/>
          </a:prstGeom>
        </p:spPr>
        <p:txBody>
          <a:bodyPr wrap="none">
            <a:spAutoFit/>
          </a:bodyPr>
          <a:lstStyle/>
          <a:p>
            <a:r>
              <a:rPr lang="en-GB" dirty="0" smtClean="0"/>
              <a:t>Email:  Hayley Bourne (The </a:t>
            </a:r>
            <a:r>
              <a:rPr lang="en-GB" dirty="0" err="1" smtClean="0"/>
              <a:t>Polesworth</a:t>
            </a:r>
            <a:r>
              <a:rPr lang="en-GB" dirty="0" smtClean="0"/>
              <a:t> School)</a:t>
            </a: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789040"/>
            <a:ext cx="1666875"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806451"/>
            <a:ext cx="1630430" cy="1630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789040"/>
            <a:ext cx="1647841" cy="1647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205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Segoe Print" pitchFamily="2" charset="0"/>
              </a:rPr>
              <a:t>4) </a:t>
            </a:r>
            <a:r>
              <a:rPr lang="en-GB" b="1" dirty="0">
                <a:latin typeface="Segoe Print" pitchFamily="2" charset="0"/>
              </a:rPr>
              <a:t>Speak! online drama </a:t>
            </a:r>
            <a:endParaRPr lang="fr-FR" b="1" dirty="0">
              <a:latin typeface="Segoe Print" pitchFamily="2" charset="0"/>
            </a:endParaRPr>
          </a:p>
        </p:txBody>
      </p:sp>
      <p:sp>
        <p:nvSpPr>
          <p:cNvPr id="3" name="Content Placeholder 2"/>
          <p:cNvSpPr>
            <a:spLocks noGrp="1"/>
          </p:cNvSpPr>
          <p:nvPr>
            <p:ph idx="1"/>
          </p:nvPr>
        </p:nvSpPr>
        <p:spPr>
          <a:xfrm>
            <a:off x="457200" y="1340768"/>
            <a:ext cx="8435280" cy="4525963"/>
          </a:xfrm>
        </p:spPr>
        <p:txBody>
          <a:bodyPr/>
          <a:lstStyle/>
          <a:p>
            <a:pPr marL="0" indent="0">
              <a:buNone/>
            </a:pPr>
            <a:r>
              <a:rPr lang="fr-FR" dirty="0" smtClean="0">
                <a:hlinkClick r:id="rId2"/>
              </a:rPr>
              <a:t>http://www.whystudylanguages.ac.uk/ks3/drama</a:t>
            </a:r>
            <a:r>
              <a:rPr lang="fr-FR" dirty="0" smtClean="0"/>
              <a:t> </a:t>
            </a:r>
            <a:endParaRPr lang="fr-F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204864"/>
            <a:ext cx="4018012" cy="3820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7768" y="6165304"/>
            <a:ext cx="6894512" cy="369332"/>
          </a:xfrm>
          <a:prstGeom prst="rect">
            <a:avLst/>
          </a:prstGeom>
        </p:spPr>
        <p:txBody>
          <a:bodyPr wrap="square">
            <a:spAutoFit/>
          </a:bodyPr>
          <a:lstStyle/>
          <a:p>
            <a:r>
              <a:rPr lang="en-US" dirty="0"/>
              <a:t>Email:  </a:t>
            </a:r>
            <a:r>
              <a:rPr lang="en-US" u="sng" dirty="0">
                <a:hlinkClick r:id="rId4"/>
              </a:rPr>
              <a:t>LEdwards997@st-josephs.bolton.sch.uk</a:t>
            </a:r>
            <a:r>
              <a:rPr lang="en-US" dirty="0"/>
              <a:t>   (Lisa Edwards)</a:t>
            </a:r>
            <a:endParaRPr lang="fr-FR" dirty="0"/>
          </a:p>
        </p:txBody>
      </p:sp>
    </p:spTree>
    <p:extLst>
      <p:ext uri="{BB962C8B-B14F-4D97-AF65-F5344CB8AC3E}">
        <p14:creationId xmlns:p14="http://schemas.microsoft.com/office/powerpoint/2010/main" val="3648683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8229600" cy="1143000"/>
          </a:xfrm>
        </p:spPr>
        <p:txBody>
          <a:bodyPr/>
          <a:lstStyle/>
          <a:p>
            <a:r>
              <a:rPr lang="en-GB" b="1" dirty="0" smtClean="0">
                <a:latin typeface="Segoe Print" pitchFamily="2" charset="0"/>
              </a:rPr>
              <a:t>5)   </a:t>
            </a:r>
            <a:r>
              <a:rPr lang="en-GB" b="1" dirty="0" err="1" smtClean="0">
                <a:latin typeface="Segoe Print" pitchFamily="2" charset="0"/>
              </a:rPr>
              <a:t>Textivate</a:t>
            </a:r>
            <a:endParaRPr lang="fr-FR" b="1" dirty="0">
              <a:latin typeface="Segoe Print" pitchFamily="2" charset="0"/>
            </a:endParaRPr>
          </a:p>
        </p:txBody>
      </p:sp>
      <p:sp>
        <p:nvSpPr>
          <p:cNvPr id="4" name="Rectangle 3"/>
          <p:cNvSpPr/>
          <p:nvPr/>
        </p:nvSpPr>
        <p:spPr>
          <a:xfrm>
            <a:off x="251520" y="6021288"/>
            <a:ext cx="6318448" cy="646331"/>
          </a:xfrm>
          <a:prstGeom prst="rect">
            <a:avLst/>
          </a:prstGeom>
        </p:spPr>
        <p:txBody>
          <a:bodyPr wrap="square">
            <a:spAutoFit/>
          </a:bodyPr>
          <a:lstStyle/>
          <a:p>
            <a:r>
              <a:rPr lang="fr-FR" dirty="0"/>
              <a:t>Link:  </a:t>
            </a:r>
            <a:r>
              <a:rPr lang="fr-FR" u="sng" dirty="0">
                <a:hlinkClick r:id="rId2"/>
              </a:rPr>
              <a:t>www.textivate.com</a:t>
            </a:r>
            <a:r>
              <a:rPr lang="fr-FR" dirty="0"/>
              <a:t> </a:t>
            </a:r>
            <a:br>
              <a:rPr lang="fr-FR" dirty="0"/>
            </a:br>
            <a:r>
              <a:rPr lang="fr-FR" dirty="0"/>
              <a:t>Email:  </a:t>
            </a:r>
            <a:r>
              <a:rPr lang="fr-FR" u="sng" dirty="0">
                <a:hlinkClick r:id="rId3"/>
              </a:rPr>
              <a:t>CCroxall@woodrushhigh.worcs.sch.uk</a:t>
            </a:r>
            <a:r>
              <a:rPr lang="fr-FR" dirty="0"/>
              <a:t> (Claire </a:t>
            </a:r>
            <a:r>
              <a:rPr lang="fr-FR" dirty="0" err="1"/>
              <a:t>Croxall</a:t>
            </a:r>
            <a:r>
              <a:rPr lang="fr-FR" dirty="0"/>
              <a:t>)</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169" y="1900277"/>
            <a:ext cx="3946103" cy="3151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606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latin typeface="Segoe Print" pitchFamily="2" charset="0"/>
              </a:rPr>
              <a:t>6)  </a:t>
            </a:r>
            <a:r>
              <a:rPr lang="en-GB" sz="3600" b="1" dirty="0">
                <a:latin typeface="Segoe Print" pitchFamily="2" charset="0"/>
              </a:rPr>
              <a:t>Using film in languages </a:t>
            </a:r>
            <a:r>
              <a:rPr lang="en-GB" sz="3600" b="1" dirty="0" smtClean="0">
                <a:latin typeface="Segoe Print" pitchFamily="2" charset="0"/>
              </a:rPr>
              <a:t>lessons</a:t>
            </a:r>
            <a:endParaRPr lang="fr-FR" sz="3600" dirty="0">
              <a:latin typeface="Segoe Print" pitchFamily="2" charset="0"/>
            </a:endParaRPr>
          </a:p>
        </p:txBody>
      </p:sp>
      <p:sp>
        <p:nvSpPr>
          <p:cNvPr id="3" name="Content Placeholder 2"/>
          <p:cNvSpPr>
            <a:spLocks noGrp="1"/>
          </p:cNvSpPr>
          <p:nvPr>
            <p:ph idx="1"/>
          </p:nvPr>
        </p:nvSpPr>
        <p:spPr>
          <a:xfrm>
            <a:off x="539552" y="2924944"/>
            <a:ext cx="8229600" cy="4525963"/>
          </a:xfrm>
        </p:spPr>
        <p:txBody>
          <a:bodyPr>
            <a:normAutofit/>
          </a:bodyPr>
          <a:lstStyle/>
          <a:p>
            <a:pPr marL="0" indent="0">
              <a:buNone/>
            </a:pPr>
            <a:r>
              <a:rPr lang="en-GB" sz="2800" dirty="0"/>
              <a:t>1)      </a:t>
            </a:r>
            <a:r>
              <a:rPr lang="en-GB" sz="2800" u="sng" dirty="0">
                <a:hlinkClick r:id="rId2"/>
              </a:rPr>
              <a:t>http://www.youtube.com/watch?v=sECzJY07oK4</a:t>
            </a:r>
            <a:r>
              <a:rPr lang="en-GB" sz="2800" dirty="0"/>
              <a:t>  </a:t>
            </a:r>
            <a:endParaRPr lang="fr-FR" sz="2800" dirty="0"/>
          </a:p>
          <a:p>
            <a:pPr marL="0" indent="0">
              <a:buNone/>
            </a:pPr>
            <a:r>
              <a:rPr lang="en-GB" sz="2800" dirty="0"/>
              <a:t>2)      </a:t>
            </a:r>
            <a:r>
              <a:rPr lang="en-GB" sz="2800" u="sng" dirty="0">
                <a:hlinkClick r:id="rId3"/>
              </a:rPr>
              <a:t>http://www.youtube.com/watch?v=5ftLgbUXqNU</a:t>
            </a:r>
            <a:r>
              <a:rPr lang="fr-FR" sz="2800" dirty="0"/>
              <a:t> </a:t>
            </a:r>
          </a:p>
          <a:p>
            <a:pPr marL="0" indent="0">
              <a:buNone/>
            </a:pPr>
            <a:r>
              <a:rPr lang="en-GB" sz="2800" dirty="0"/>
              <a:t>3)      </a:t>
            </a:r>
            <a:r>
              <a:rPr lang="en-GB" sz="2800" u="sng" dirty="0">
                <a:hlinkClick r:id="rId4"/>
              </a:rPr>
              <a:t>http://www.youtube.com/watch?v=4LjhfZB8XJE</a:t>
            </a:r>
            <a:r>
              <a:rPr lang="fr-FR" sz="2800" dirty="0"/>
              <a:t> </a:t>
            </a:r>
          </a:p>
          <a:p>
            <a:pPr marL="0" indent="0">
              <a:buNone/>
            </a:pPr>
            <a:r>
              <a:rPr lang="en-GB" sz="2800" dirty="0"/>
              <a:t>4)      </a:t>
            </a:r>
            <a:r>
              <a:rPr lang="en-GB" sz="2800" u="sng" dirty="0">
                <a:hlinkClick r:id="rId5"/>
              </a:rPr>
              <a:t>http://www.youtube.com/watch?v=dDYRaSjRy9E</a:t>
            </a:r>
            <a:r>
              <a:rPr lang="fr-FR" sz="2800" dirty="0"/>
              <a:t> </a:t>
            </a:r>
          </a:p>
          <a:p>
            <a:pPr marL="0" indent="0">
              <a:buNone/>
            </a:pPr>
            <a:endParaRPr lang="fr-FR" sz="2800" dirty="0"/>
          </a:p>
        </p:txBody>
      </p:sp>
      <p:sp>
        <p:nvSpPr>
          <p:cNvPr id="4" name="Rectangle 3"/>
          <p:cNvSpPr/>
          <p:nvPr/>
        </p:nvSpPr>
        <p:spPr>
          <a:xfrm>
            <a:off x="179512" y="6093296"/>
            <a:ext cx="7056784" cy="369332"/>
          </a:xfrm>
          <a:prstGeom prst="rect">
            <a:avLst/>
          </a:prstGeom>
        </p:spPr>
        <p:txBody>
          <a:bodyPr wrap="square">
            <a:spAutoFit/>
          </a:bodyPr>
          <a:lstStyle/>
          <a:p>
            <a:r>
              <a:rPr lang="en-GB" dirty="0"/>
              <a:t> Email:  </a:t>
            </a:r>
            <a:r>
              <a:rPr lang="en-US" u="sng" dirty="0">
                <a:hlinkClick r:id="rId6"/>
              </a:rPr>
              <a:t>drakeford.a@kings.peterborough.sch.uk</a:t>
            </a:r>
            <a:r>
              <a:rPr lang="en-US" dirty="0"/>
              <a:t>  (</a:t>
            </a:r>
            <a:r>
              <a:rPr lang="en-US" dirty="0" err="1"/>
              <a:t>Alister</a:t>
            </a:r>
            <a:r>
              <a:rPr lang="en-US" dirty="0"/>
              <a:t> </a:t>
            </a:r>
            <a:r>
              <a:rPr lang="en-US" dirty="0" err="1"/>
              <a:t>Drakeford</a:t>
            </a:r>
            <a:r>
              <a:rPr lang="en-US" dirty="0"/>
              <a:t>)</a:t>
            </a:r>
            <a:endParaRPr lang="fr-FR"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9912" y="1289882"/>
            <a:ext cx="1656184" cy="1534731"/>
          </a:xfrm>
          <a:prstGeom prst="rect">
            <a:avLst/>
          </a:prstGeom>
        </p:spPr>
      </p:pic>
    </p:spTree>
    <p:extLst>
      <p:ext uri="{BB962C8B-B14F-4D97-AF65-F5344CB8AC3E}">
        <p14:creationId xmlns:p14="http://schemas.microsoft.com/office/powerpoint/2010/main" val="662080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Segoe Print" pitchFamily="2" charset="0"/>
              </a:rPr>
              <a:t> </a:t>
            </a:r>
            <a:r>
              <a:rPr lang="en-GB" b="1" dirty="0" smtClean="0">
                <a:latin typeface="Segoe Print" pitchFamily="2" charset="0"/>
              </a:rPr>
              <a:t>7)  </a:t>
            </a:r>
            <a:r>
              <a:rPr lang="en-GB" b="1" dirty="0">
                <a:latin typeface="Segoe Print" pitchFamily="2" charset="0"/>
              </a:rPr>
              <a:t>Online activity </a:t>
            </a:r>
            <a:r>
              <a:rPr lang="en-GB" b="1" dirty="0" smtClean="0">
                <a:latin typeface="Segoe Print" pitchFamily="2" charset="0"/>
              </a:rPr>
              <a:t>creator</a:t>
            </a:r>
            <a:endParaRPr lang="fr-FR" dirty="0">
              <a:latin typeface="Segoe Print" pitchFamily="2" charset="0"/>
            </a:endParaRPr>
          </a:p>
        </p:txBody>
      </p:sp>
      <p:sp>
        <p:nvSpPr>
          <p:cNvPr id="4" name="Rectangle 3"/>
          <p:cNvSpPr/>
          <p:nvPr/>
        </p:nvSpPr>
        <p:spPr>
          <a:xfrm>
            <a:off x="323528" y="6093296"/>
            <a:ext cx="4572000" cy="646331"/>
          </a:xfrm>
          <a:prstGeom prst="rect">
            <a:avLst/>
          </a:prstGeom>
        </p:spPr>
        <p:txBody>
          <a:bodyPr>
            <a:spAutoFit/>
          </a:bodyPr>
          <a:lstStyle/>
          <a:p>
            <a:r>
              <a:rPr lang="en-GB" dirty="0"/>
              <a:t>Link:  </a:t>
            </a:r>
            <a:r>
              <a:rPr lang="en-GB" u="sng" dirty="0">
                <a:hlinkClick r:id="rId2"/>
              </a:rPr>
              <a:t>www.classtools.net</a:t>
            </a:r>
            <a:r>
              <a:rPr lang="en-GB" dirty="0"/>
              <a:t> </a:t>
            </a:r>
            <a:br>
              <a:rPr lang="en-GB" dirty="0"/>
            </a:br>
            <a:r>
              <a:rPr lang="en-GB" dirty="0"/>
              <a:t>Email: </a:t>
            </a:r>
            <a:r>
              <a:rPr lang="en-GB" u="sng" dirty="0">
                <a:hlinkClick r:id="rId3"/>
              </a:rPr>
              <a:t>IDuffell@helsbyhigh.org.uk</a:t>
            </a:r>
            <a:r>
              <a:rPr lang="en-GB" dirty="0"/>
              <a:t>  (Ian </a:t>
            </a:r>
            <a:r>
              <a:rPr lang="en-GB" dirty="0" err="1"/>
              <a:t>Duffell</a:t>
            </a:r>
            <a:r>
              <a:rPr lang="en-GB" dirty="0"/>
              <a:t>)</a:t>
            </a:r>
            <a:endParaRPr lang="fr-F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7824" y="1484784"/>
            <a:ext cx="2961705" cy="4201672"/>
          </a:xfrm>
          <a:prstGeom prst="rect">
            <a:avLst/>
          </a:prstGeom>
        </p:spPr>
      </p:pic>
    </p:spTree>
    <p:extLst>
      <p:ext uri="{BB962C8B-B14F-4D97-AF65-F5344CB8AC3E}">
        <p14:creationId xmlns:p14="http://schemas.microsoft.com/office/powerpoint/2010/main" val="2143094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Segoe Print" pitchFamily="2" charset="0"/>
              </a:rPr>
              <a:t>8)  </a:t>
            </a:r>
            <a:r>
              <a:rPr lang="en-GB" b="1" dirty="0">
                <a:latin typeface="Segoe Print" pitchFamily="2" charset="0"/>
              </a:rPr>
              <a:t>Skype</a:t>
            </a:r>
            <a:endParaRPr lang="fr-FR" dirty="0">
              <a:latin typeface="Segoe Print" pitchFamily="2" charset="0"/>
            </a:endParaRPr>
          </a:p>
        </p:txBody>
      </p:sp>
      <p:sp>
        <p:nvSpPr>
          <p:cNvPr id="4" name="Rectangle 3"/>
          <p:cNvSpPr/>
          <p:nvPr/>
        </p:nvSpPr>
        <p:spPr>
          <a:xfrm>
            <a:off x="323528" y="5877272"/>
            <a:ext cx="7632848" cy="646331"/>
          </a:xfrm>
          <a:prstGeom prst="rect">
            <a:avLst/>
          </a:prstGeom>
        </p:spPr>
        <p:txBody>
          <a:bodyPr wrap="square">
            <a:spAutoFit/>
          </a:bodyPr>
          <a:lstStyle/>
          <a:p>
            <a:r>
              <a:rPr lang="en-GB" dirty="0"/>
              <a:t>Link:  </a:t>
            </a:r>
            <a:r>
              <a:rPr lang="en-GB" dirty="0" smtClean="0">
                <a:hlinkClick r:id="rId2"/>
              </a:rPr>
              <a:t>www.skype.com</a:t>
            </a:r>
            <a:r>
              <a:rPr lang="en-GB" dirty="0" smtClean="0"/>
              <a:t> </a:t>
            </a:r>
            <a:r>
              <a:rPr lang="en-GB" dirty="0"/>
              <a:t/>
            </a:r>
            <a:br>
              <a:rPr lang="en-GB" dirty="0"/>
            </a:br>
            <a:r>
              <a:rPr lang="en-GB" dirty="0"/>
              <a:t>Email:  </a:t>
            </a:r>
            <a:r>
              <a:rPr lang="en-US" u="sng" dirty="0">
                <a:hlinkClick r:id="rId3"/>
              </a:rPr>
              <a:t>uccchabouzit@uctc.org.uk</a:t>
            </a:r>
            <a:r>
              <a:rPr lang="en-US" dirty="0"/>
              <a:t>  (Chantal </a:t>
            </a:r>
            <a:r>
              <a:rPr lang="en-US" dirty="0" err="1"/>
              <a:t>Habouzit</a:t>
            </a:r>
            <a:r>
              <a:rPr lang="en-US" dirty="0"/>
              <a:t>)</a:t>
            </a:r>
            <a:endParaRPr lang="fr-FR"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1681163"/>
            <a:ext cx="55245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6059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144</Words>
  <Application>Microsoft Office PowerPoint</Application>
  <PresentationFormat>On-screen Show (4:3)</PresentationFormat>
  <Paragraphs>56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ICT TeachMeet  session</vt:lpstr>
      <vt:lpstr>1)  Imvoto</vt:lpstr>
      <vt:lpstr>2)  4 links for learning</vt:lpstr>
      <vt:lpstr>3)  GCSE vocabulary revision</vt:lpstr>
      <vt:lpstr>4) Speak! online drama </vt:lpstr>
      <vt:lpstr>5)   Textivate</vt:lpstr>
      <vt:lpstr>6)  Using film in languages lessons</vt:lpstr>
      <vt:lpstr> 7)  Online activity creator</vt:lpstr>
      <vt:lpstr>8)  Skype</vt:lpstr>
      <vt:lpstr>9)  iPad apps</vt:lpstr>
      <vt:lpstr>10) Copyright free images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 TeachMeet  session</dc:title>
  <dc:creator>Mark Dawes</dc:creator>
  <cp:lastModifiedBy>Mark Dawes</cp:lastModifiedBy>
  <cp:revision>27</cp:revision>
  <dcterms:created xsi:type="dcterms:W3CDTF">2013-06-22T17:28:29Z</dcterms:created>
  <dcterms:modified xsi:type="dcterms:W3CDTF">2013-06-22T19:42:31Z</dcterms:modified>
</cp:coreProperties>
</file>