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600" autoAdjust="0"/>
  </p:normalViewPr>
  <p:slideViewPr>
    <p:cSldViewPr>
      <p:cViewPr varScale="1">
        <p:scale>
          <a:sx n="85" d="100"/>
          <a:sy n="85" d="100"/>
        </p:scale>
        <p:origin x="-2400" y="-90"/>
      </p:cViewPr>
      <p:guideLst>
        <p:guide orient="horz" pos="2160"/>
        <p:guide pos="2880"/>
      </p:guideLst>
    </p:cSldViewPr>
  </p:slideViewPr>
  <p:notesTextViewPr>
    <p:cViewPr>
      <p:scale>
        <a:sx n="1" d="1"/>
        <a:sy n="1" d="1"/>
      </p:scale>
      <p:origin x="3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A0A195-D0E1-41D4-A3EC-BD4666543593}" type="datetimeFigureOut">
              <a:rPr lang="fr-FR" smtClean="0"/>
              <a:t>31/05/2013</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9E0A4-B338-41C6-9025-422028C9E201}" type="slidenum">
              <a:rPr lang="fr-FR" smtClean="0"/>
              <a:t>‹#›</a:t>
            </a:fld>
            <a:endParaRPr lang="fr-FR"/>
          </a:p>
        </p:txBody>
      </p:sp>
    </p:spTree>
    <p:extLst>
      <p:ext uri="{BB962C8B-B14F-4D97-AF65-F5344CB8AC3E}">
        <p14:creationId xmlns:p14="http://schemas.microsoft.com/office/powerpoint/2010/main" val="3462226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ph type="sldImg"/>
          </p:nvPr>
        </p:nvSpPr>
        <p:spPr/>
      </p:sp>
      <p:sp>
        <p:nvSpPr>
          <p:cNvPr id="6146" name="Rectangle 2"/>
          <p:cNvSpPr>
            <a:spLocks noChangeArrowheads="1"/>
          </p:cNvSpPr>
          <p:nvPr>
            <p:ph type="body" idx="1"/>
          </p:nvPr>
        </p:nvSpPr>
        <p:spPr/>
        <p:txBody>
          <a:bodyPr/>
          <a:lstStyle/>
          <a:p>
            <a:endParaRPr lang="en-GB"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a:t>
            </a:r>
            <a:r>
              <a:rPr lang="en-GB" baseline="0" dirty="0" smtClean="0"/>
              <a:t> I had my interview for </a:t>
            </a:r>
            <a:r>
              <a:rPr lang="en-GB" baseline="0" dirty="0" err="1" smtClean="0"/>
              <a:t>HoD</a:t>
            </a:r>
            <a:r>
              <a:rPr lang="en-GB" baseline="0" dirty="0" smtClean="0"/>
              <a:t> here at </a:t>
            </a:r>
            <a:r>
              <a:rPr lang="en-GB" baseline="0" dirty="0" err="1" smtClean="0"/>
              <a:t>Comberton</a:t>
            </a:r>
            <a:r>
              <a:rPr lang="en-GB" baseline="0" dirty="0" smtClean="0"/>
              <a:t>, I was told I would have 10 minutes to present to the whole </a:t>
            </a:r>
            <a:r>
              <a:rPr lang="en-GB" baseline="0" dirty="0" err="1" smtClean="0"/>
              <a:t>dept</a:t>
            </a:r>
            <a:r>
              <a:rPr lang="en-GB" baseline="0" dirty="0" smtClean="0"/>
              <a:t>, head, governor my ‘vision for languages’.  I decided to do an </a:t>
            </a:r>
            <a:r>
              <a:rPr lang="en-GB" baseline="0" dirty="0" err="1" smtClean="0"/>
              <a:t>accrostic</a:t>
            </a:r>
            <a:r>
              <a:rPr lang="en-GB" baseline="0" dirty="0" smtClean="0"/>
              <a:t> presentation with the word LANGUAGES down the left hand side of the screen – it was an OHP in those days!  I remember distinctly that the Head said to remember that I only had 10 minutes for this, and what I had on that one slide looked v ambitious for 10 minutes!</a:t>
            </a:r>
            <a:br>
              <a:rPr lang="en-GB" baseline="0" dirty="0" smtClean="0"/>
            </a:br>
            <a:r>
              <a:rPr lang="en-GB" baseline="0" dirty="0" smtClean="0"/>
              <a:t>I reassured her that I knew exactly what I was doing!  I then only got through L – A – N – G.  I’ve tried in vain to find that OHT (obviously we don’t tend to lose things now we have them electronically!). I’m sure that there would have been some overlap between that and this task.</a:t>
            </a:r>
            <a:br>
              <a:rPr lang="en-GB" baseline="0" dirty="0" smtClean="0"/>
            </a:br>
            <a:r>
              <a:rPr lang="en-GB" baseline="0" dirty="0" smtClean="0"/>
              <a:t/>
            </a:r>
            <a:br>
              <a:rPr lang="en-GB" baseline="0" dirty="0" smtClean="0"/>
            </a:br>
            <a:r>
              <a:rPr lang="en-GB" baseline="0" dirty="0" smtClean="0"/>
              <a:t>OK – so you’ll now be guessing what I would like you to do!  First individually, I would like you to brainstorm the most important aspects of leadership in languages.  You may have to be creative and </a:t>
            </a:r>
            <a:r>
              <a:rPr lang="en-GB" baseline="0" dirty="0" err="1" smtClean="0"/>
              <a:t>resourcesful</a:t>
            </a:r>
            <a:r>
              <a:rPr lang="en-GB" baseline="0" dirty="0" smtClean="0"/>
              <a:t> to make the letters fit, but I’m sure you’ll manage it.  if I give you 8 – 10 minutes to do this work individually.  Then I would like you to get into pairs and present your 10 top ideas to each other.  Do it like a mini presentation, explaining why you have chosen each one.  Listen carefully, without interrupting to the other person, and then give some feedback at the end – or if time, ask further clarification questions, as you might imagine an interview panel would do if you were explaining this to them.</a:t>
            </a:r>
            <a:br>
              <a:rPr lang="en-GB" baseline="0" dirty="0" smtClean="0"/>
            </a:br>
            <a:r>
              <a:rPr lang="en-GB" baseline="0" dirty="0" smtClean="0"/>
              <a:t/>
            </a:r>
            <a:br>
              <a:rPr lang="en-GB" baseline="0" dirty="0" smtClean="0"/>
            </a:br>
            <a:r>
              <a:rPr lang="en-GB" baseline="0" dirty="0" smtClean="0"/>
              <a:t>Finally, we will gather all the suggestions together on a big sheet (these will be collated and emailed out to people as a reminder).</a:t>
            </a:r>
            <a:br>
              <a:rPr lang="en-GB" baseline="0" dirty="0" smtClean="0"/>
            </a:br>
            <a:r>
              <a:rPr lang="en-GB" baseline="0" dirty="0" smtClean="0"/>
              <a:t>If time allows, and you are interested, I’ll share my own 10.</a:t>
            </a:r>
            <a:endParaRPr lang="fr-FR" dirty="0"/>
          </a:p>
        </p:txBody>
      </p:sp>
      <p:sp>
        <p:nvSpPr>
          <p:cNvPr id="4" name="Slide Number Placeholder 3"/>
          <p:cNvSpPr>
            <a:spLocks noGrp="1"/>
          </p:cNvSpPr>
          <p:nvPr>
            <p:ph type="sldNum" sz="quarter" idx="10"/>
          </p:nvPr>
        </p:nvSpPr>
        <p:spPr/>
        <p:txBody>
          <a:bodyPr/>
          <a:lstStyle/>
          <a:p>
            <a:fld id="{DE09E0A4-B338-41C6-9025-422028C9E201}" type="slidenum">
              <a:rPr lang="fr-FR" smtClean="0"/>
              <a:t>2</a:t>
            </a:fld>
            <a:endParaRPr lang="fr-FR"/>
          </a:p>
        </p:txBody>
      </p:sp>
    </p:spTree>
    <p:extLst>
      <p:ext uri="{BB962C8B-B14F-4D97-AF65-F5344CB8AC3E}">
        <p14:creationId xmlns:p14="http://schemas.microsoft.com/office/powerpoint/2010/main" val="1339487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These are the 10 I came up with, when I set myself the same task!</a:t>
            </a:r>
            <a:endParaRPr lang="fr-FR" dirty="0"/>
          </a:p>
        </p:txBody>
      </p:sp>
      <p:sp>
        <p:nvSpPr>
          <p:cNvPr id="4" name="Slide Number Placeholder 3"/>
          <p:cNvSpPr>
            <a:spLocks noGrp="1"/>
          </p:cNvSpPr>
          <p:nvPr>
            <p:ph type="sldNum" sz="quarter" idx="10"/>
          </p:nvPr>
        </p:nvSpPr>
        <p:spPr/>
        <p:txBody>
          <a:bodyPr/>
          <a:lstStyle/>
          <a:p>
            <a:fld id="{DE09E0A4-B338-41C6-9025-422028C9E201}" type="slidenum">
              <a:rPr lang="fr-FR" smtClean="0"/>
              <a:t>3</a:t>
            </a:fld>
            <a:endParaRPr lang="fr-FR"/>
          </a:p>
        </p:txBody>
      </p:sp>
    </p:spTree>
    <p:extLst>
      <p:ext uri="{BB962C8B-B14F-4D97-AF65-F5344CB8AC3E}">
        <p14:creationId xmlns:p14="http://schemas.microsoft.com/office/powerpoint/2010/main" val="1339487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US" smtClean="0"/>
              <a:t>Click to edit Master subtitle style</a:t>
            </a:r>
            <a:endParaRPr lang="fr-FR"/>
          </a:p>
        </p:txBody>
      </p:sp>
    </p:spTree>
    <p:extLst>
      <p:ext uri="{BB962C8B-B14F-4D97-AF65-F5344CB8AC3E}">
        <p14:creationId xmlns:p14="http://schemas.microsoft.com/office/powerpoint/2010/main" val="3305322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337349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1515" y="4107656"/>
            <a:ext cx="1839516" cy="185737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92969" y="4107656"/>
            <a:ext cx="5411391" cy="1857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84516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165863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4406801"/>
            <a:ext cx="7772176" cy="1361777"/>
          </a:xfrm>
        </p:spPr>
        <p:txBody>
          <a:bodyPr anchor="t"/>
          <a:lstStyle>
            <a:lvl1pPr algn="l">
              <a:defRPr sz="2800" b="1" cap="all"/>
            </a:lvl1pPr>
          </a:lstStyle>
          <a:p>
            <a:r>
              <a:rPr lang="en-US" smtClean="0"/>
              <a:t>Click to edit Master title style</a:t>
            </a:r>
            <a:endParaRPr lang="fr-FR"/>
          </a:p>
        </p:txBody>
      </p:sp>
      <p:sp>
        <p:nvSpPr>
          <p:cNvPr id="3" name="Text Placeholder 2"/>
          <p:cNvSpPr>
            <a:spLocks noGrp="1"/>
          </p:cNvSpPr>
          <p:nvPr>
            <p:ph type="body" idx="1"/>
          </p:nvPr>
        </p:nvSpPr>
        <p:spPr>
          <a:xfrm>
            <a:off x="722189" y="2906613"/>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en-US" smtClean="0"/>
              <a:t>Click to edit Master text styles</a:t>
            </a:r>
          </a:p>
        </p:txBody>
      </p:sp>
    </p:spTree>
    <p:extLst>
      <p:ext uri="{BB962C8B-B14F-4D97-AF65-F5344CB8AC3E}">
        <p14:creationId xmlns:p14="http://schemas.microsoft.com/office/powerpoint/2010/main" val="65773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92969" y="5170289"/>
            <a:ext cx="3625453" cy="794742"/>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25578" y="5170289"/>
            <a:ext cx="3625453" cy="794742"/>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176448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1648028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p14="http://schemas.microsoft.com/office/powerpoint/2010/main" val="176960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44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lstStyle>
            <a:lvl1pPr algn="l">
              <a:defRPr sz="1400" b="1"/>
            </a:lvl1pPr>
          </a:lstStyle>
          <a:p>
            <a:r>
              <a:rPr lang="en-US" smtClean="0"/>
              <a:t>Click to edit Master title style</a:t>
            </a:r>
            <a:endParaRPr lang="fr-FR"/>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Click to edit Master text styles</a:t>
            </a:r>
          </a:p>
        </p:txBody>
      </p:sp>
    </p:spTree>
    <p:extLst>
      <p:ext uri="{BB962C8B-B14F-4D97-AF65-F5344CB8AC3E}">
        <p14:creationId xmlns:p14="http://schemas.microsoft.com/office/powerpoint/2010/main" val="1158990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lstStyle>
            <a:lvl1pPr algn="l">
              <a:defRPr sz="1400" b="1"/>
            </a:lvl1pPr>
          </a:lstStyle>
          <a:p>
            <a:r>
              <a:rPr lang="en-US" smtClean="0"/>
              <a:t>Click to edit Master title style</a:t>
            </a:r>
            <a:endParaRPr lang="fr-FR"/>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endParaRPr lang="fr-F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Click to edit Master text styles</a:t>
            </a:r>
          </a:p>
        </p:txBody>
      </p:sp>
    </p:spTree>
    <p:extLst>
      <p:ext uri="{BB962C8B-B14F-4D97-AF65-F5344CB8AC3E}">
        <p14:creationId xmlns:p14="http://schemas.microsoft.com/office/powerpoint/2010/main" val="27400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p:cNvSpPr>
          <p:nvPr>
            <p:ph type="body" idx="1"/>
          </p:nvPr>
        </p:nvSpPr>
        <p:spPr bwMode="auto">
          <a:xfrm>
            <a:off x="892969" y="5170289"/>
            <a:ext cx="7358063" cy="794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lvl="0"/>
            <a:r>
              <a:rPr lang="fr-FR" smtClean="0">
                <a:sym typeface="Helvetica Light" charset="0"/>
              </a:rPr>
              <a:t>Click to edit Master text styles</a:t>
            </a:r>
          </a:p>
          <a:p>
            <a:pPr lvl="1"/>
            <a:r>
              <a:rPr lang="fr-FR" smtClean="0">
                <a:sym typeface="Helvetica Light" charset="0"/>
              </a:rPr>
              <a:t>Second level</a:t>
            </a:r>
          </a:p>
          <a:p>
            <a:pPr lvl="2"/>
            <a:r>
              <a:rPr lang="fr-FR" smtClean="0">
                <a:sym typeface="Helvetica Light" charset="0"/>
              </a:rPr>
              <a:t>Third level</a:t>
            </a:r>
          </a:p>
          <a:p>
            <a:pPr lvl="3"/>
            <a:r>
              <a:rPr lang="fr-FR" smtClean="0">
                <a:sym typeface="Helvetica Light" charset="0"/>
              </a:rPr>
              <a:t>Fourth level</a:t>
            </a:r>
          </a:p>
          <a:p>
            <a:pPr lvl="4"/>
            <a:r>
              <a:rPr lang="fr-FR" smtClean="0">
                <a:sym typeface="Helvetica Light" charset="0"/>
              </a:rPr>
              <a:t>Fifth level</a:t>
            </a:r>
          </a:p>
        </p:txBody>
      </p:sp>
      <p:sp>
        <p:nvSpPr>
          <p:cNvPr id="1026" name="Rectangle 2"/>
          <p:cNvSpPr>
            <a:spLocks/>
          </p:cNvSpPr>
          <p:nvPr>
            <p:ph type="title"/>
          </p:nvPr>
        </p:nvSpPr>
        <p:spPr bwMode="auto">
          <a:xfrm>
            <a:off x="892969" y="4107656"/>
            <a:ext cx="7358063"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b" anchorCtr="0" compatLnSpc="1">
            <a:prstTxWarp prst="textNoShape">
              <a:avLst/>
            </a:prstTxWarp>
          </a:bodyPr>
          <a:lstStyle/>
          <a:p>
            <a:pPr lvl="0"/>
            <a:r>
              <a:rPr lang="fr-FR" smtClean="0">
                <a:sym typeface="Helvetica Light" charset="0"/>
              </a:rPr>
              <a:t>Click to edit Master title style</a:t>
            </a:r>
          </a:p>
        </p:txBody>
      </p:sp>
    </p:spTree>
    <p:extLst>
      <p:ext uri="{BB962C8B-B14F-4D97-AF65-F5344CB8AC3E}">
        <p14:creationId xmlns:p14="http://schemas.microsoft.com/office/powerpoint/2010/main" val="2802500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10751" rtl="0" fontAlgn="base" hangingPunct="0">
        <a:spcBef>
          <a:spcPct val="0"/>
        </a:spcBef>
        <a:spcAft>
          <a:spcPct val="0"/>
        </a:spcAft>
        <a:defRPr sz="5600">
          <a:solidFill>
            <a:srgbClr val="000000"/>
          </a:solidFill>
          <a:latin typeface="+mj-lt"/>
          <a:ea typeface="+mj-ea"/>
          <a:cs typeface="+mj-cs"/>
          <a:sym typeface="Helvetica Light" charset="0"/>
        </a:defRPr>
      </a:lvl1pPr>
      <a:lvl2pPr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2pPr>
      <a:lvl3pPr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3pPr>
      <a:lvl4pPr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4pPr>
      <a:lvl5pPr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5pPr>
      <a:lvl6pPr marL="321457"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6pPr>
      <a:lvl7pPr marL="642915"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7pPr>
      <a:lvl8pPr marL="964372"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8pPr>
      <a:lvl9pPr marL="1285829"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9pPr>
    </p:titleStyle>
    <p:bodyStyle>
      <a:lvl1pPr algn="l" defTabSz="410751" rtl="0" fontAlgn="base" hangingPunct="0">
        <a:spcBef>
          <a:spcPts val="2953"/>
        </a:spcBef>
        <a:spcAft>
          <a:spcPct val="0"/>
        </a:spcAft>
        <a:defRPr sz="2700">
          <a:solidFill>
            <a:srgbClr val="000000"/>
          </a:solidFill>
          <a:latin typeface="+mn-lt"/>
          <a:ea typeface="+mn-ea"/>
          <a:cs typeface="+mn-cs"/>
          <a:sym typeface="Helvetica Light" charset="0"/>
        </a:defRPr>
      </a:lvl1pPr>
      <a:lvl2pPr marL="241093" algn="l" defTabSz="410751" rtl="0" fontAlgn="base" hangingPunct="0">
        <a:spcBef>
          <a:spcPts val="2953"/>
        </a:spcBef>
        <a:spcAft>
          <a:spcPct val="0"/>
        </a:spcAft>
        <a:defRPr sz="2700">
          <a:solidFill>
            <a:srgbClr val="000000"/>
          </a:solidFill>
          <a:latin typeface="+mn-lt"/>
          <a:ea typeface="+mn-ea"/>
          <a:cs typeface="+mn-cs"/>
          <a:sym typeface="Helvetica Light" charset="0"/>
        </a:defRPr>
      </a:lvl2pPr>
      <a:lvl3pPr marL="482186" algn="l" defTabSz="410751" rtl="0" fontAlgn="base" hangingPunct="0">
        <a:spcBef>
          <a:spcPts val="2953"/>
        </a:spcBef>
        <a:spcAft>
          <a:spcPct val="0"/>
        </a:spcAft>
        <a:defRPr sz="2700">
          <a:solidFill>
            <a:srgbClr val="000000"/>
          </a:solidFill>
          <a:latin typeface="+mn-lt"/>
          <a:ea typeface="+mn-ea"/>
          <a:cs typeface="+mn-cs"/>
          <a:sym typeface="Helvetica Light" charset="0"/>
        </a:defRPr>
      </a:lvl3pPr>
      <a:lvl4pPr marL="723279" algn="l" defTabSz="410751" rtl="0" fontAlgn="base" hangingPunct="0">
        <a:spcBef>
          <a:spcPts val="2953"/>
        </a:spcBef>
        <a:spcAft>
          <a:spcPct val="0"/>
        </a:spcAft>
        <a:defRPr sz="2700">
          <a:solidFill>
            <a:srgbClr val="000000"/>
          </a:solidFill>
          <a:latin typeface="+mn-lt"/>
          <a:ea typeface="+mn-ea"/>
          <a:cs typeface="+mn-cs"/>
          <a:sym typeface="Helvetica Light" charset="0"/>
        </a:defRPr>
      </a:lvl4pPr>
      <a:lvl5pPr marL="964372" algn="l" defTabSz="410751" rtl="0" fontAlgn="base" hangingPunct="0">
        <a:spcBef>
          <a:spcPts val="2953"/>
        </a:spcBef>
        <a:spcAft>
          <a:spcPct val="0"/>
        </a:spcAft>
        <a:defRPr sz="2700">
          <a:solidFill>
            <a:srgbClr val="000000"/>
          </a:solidFill>
          <a:latin typeface="+mn-lt"/>
          <a:ea typeface="+mn-ea"/>
          <a:cs typeface="+mn-cs"/>
          <a:sym typeface="Helvetica Light" charset="0"/>
        </a:defRPr>
      </a:lvl5pPr>
      <a:lvl6pPr marL="1285829" algn="l" defTabSz="410751" rtl="0" fontAlgn="base" hangingPunct="0">
        <a:spcBef>
          <a:spcPts val="2953"/>
        </a:spcBef>
        <a:spcAft>
          <a:spcPct val="0"/>
        </a:spcAft>
        <a:defRPr sz="2700">
          <a:solidFill>
            <a:srgbClr val="000000"/>
          </a:solidFill>
          <a:latin typeface="+mn-lt"/>
          <a:ea typeface="+mn-ea"/>
          <a:cs typeface="+mn-cs"/>
          <a:sym typeface="Helvetica Light" charset="0"/>
        </a:defRPr>
      </a:lvl6pPr>
      <a:lvl7pPr marL="1607287" algn="l" defTabSz="410751" rtl="0" fontAlgn="base" hangingPunct="0">
        <a:spcBef>
          <a:spcPts val="2953"/>
        </a:spcBef>
        <a:spcAft>
          <a:spcPct val="0"/>
        </a:spcAft>
        <a:defRPr sz="2700">
          <a:solidFill>
            <a:srgbClr val="000000"/>
          </a:solidFill>
          <a:latin typeface="+mn-lt"/>
          <a:ea typeface="+mn-ea"/>
          <a:cs typeface="+mn-cs"/>
          <a:sym typeface="Helvetica Light" charset="0"/>
        </a:defRPr>
      </a:lvl7pPr>
      <a:lvl8pPr marL="1928744" algn="l" defTabSz="410751" rtl="0" fontAlgn="base" hangingPunct="0">
        <a:spcBef>
          <a:spcPts val="2953"/>
        </a:spcBef>
        <a:spcAft>
          <a:spcPct val="0"/>
        </a:spcAft>
        <a:defRPr sz="2700">
          <a:solidFill>
            <a:srgbClr val="000000"/>
          </a:solidFill>
          <a:latin typeface="+mn-lt"/>
          <a:ea typeface="+mn-ea"/>
          <a:cs typeface="+mn-cs"/>
          <a:sym typeface="Helvetica Light" charset="0"/>
        </a:defRPr>
      </a:lvl8pPr>
      <a:lvl9pPr marL="2250201" algn="l" defTabSz="410751" rtl="0" fontAlgn="base" hangingPunct="0">
        <a:spcBef>
          <a:spcPts val="2953"/>
        </a:spcBef>
        <a:spcAft>
          <a:spcPct val="0"/>
        </a:spcAft>
        <a:defRPr sz="2700">
          <a:solidFill>
            <a:srgbClr val="000000"/>
          </a:solidFill>
          <a:latin typeface="+mn-lt"/>
          <a:ea typeface="+mn-ea"/>
          <a:cs typeface="+mn-cs"/>
          <a:sym typeface="Helvetica Light" charset="0"/>
        </a:defRPr>
      </a:lvl9pPr>
    </p:bodyStyle>
    <p:otherStyle>
      <a:defPPr>
        <a:defRPr lang="fr-FR"/>
      </a:defPPr>
      <a:lvl1pPr marL="0" algn="l" defTabSz="642915" rtl="0" eaLnBrk="1" latinLnBrk="0" hangingPunct="1">
        <a:defRPr sz="1300" kern="1200">
          <a:solidFill>
            <a:schemeClr val="tx1"/>
          </a:solidFill>
          <a:latin typeface="+mn-lt"/>
          <a:ea typeface="+mn-ea"/>
          <a:cs typeface="+mn-cs"/>
        </a:defRPr>
      </a:lvl1pPr>
      <a:lvl2pPr marL="321457" algn="l" defTabSz="642915" rtl="0" eaLnBrk="1" latinLnBrk="0" hangingPunct="1">
        <a:defRPr sz="1300" kern="1200">
          <a:solidFill>
            <a:schemeClr val="tx1"/>
          </a:solidFill>
          <a:latin typeface="+mn-lt"/>
          <a:ea typeface="+mn-ea"/>
          <a:cs typeface="+mn-cs"/>
        </a:defRPr>
      </a:lvl2pPr>
      <a:lvl3pPr marL="642915" algn="l" defTabSz="642915" rtl="0" eaLnBrk="1" latinLnBrk="0" hangingPunct="1">
        <a:defRPr sz="1300" kern="1200">
          <a:solidFill>
            <a:schemeClr val="tx1"/>
          </a:solidFill>
          <a:latin typeface="+mn-lt"/>
          <a:ea typeface="+mn-ea"/>
          <a:cs typeface="+mn-cs"/>
        </a:defRPr>
      </a:lvl3pPr>
      <a:lvl4pPr marL="964372" algn="l" defTabSz="642915" rtl="0" eaLnBrk="1" latinLnBrk="0" hangingPunct="1">
        <a:defRPr sz="1300" kern="1200">
          <a:solidFill>
            <a:schemeClr val="tx1"/>
          </a:solidFill>
          <a:latin typeface="+mn-lt"/>
          <a:ea typeface="+mn-ea"/>
          <a:cs typeface="+mn-cs"/>
        </a:defRPr>
      </a:lvl4pPr>
      <a:lvl5pPr marL="1285829" algn="l" defTabSz="642915" rtl="0" eaLnBrk="1" latinLnBrk="0" hangingPunct="1">
        <a:defRPr sz="1300" kern="1200">
          <a:solidFill>
            <a:schemeClr val="tx1"/>
          </a:solidFill>
          <a:latin typeface="+mn-lt"/>
          <a:ea typeface="+mn-ea"/>
          <a:cs typeface="+mn-cs"/>
        </a:defRPr>
      </a:lvl5pPr>
      <a:lvl6pPr marL="1607287" algn="l" defTabSz="642915" rtl="0" eaLnBrk="1" latinLnBrk="0" hangingPunct="1">
        <a:defRPr sz="1300" kern="1200">
          <a:solidFill>
            <a:schemeClr val="tx1"/>
          </a:solidFill>
          <a:latin typeface="+mn-lt"/>
          <a:ea typeface="+mn-ea"/>
          <a:cs typeface="+mn-cs"/>
        </a:defRPr>
      </a:lvl6pPr>
      <a:lvl7pPr marL="1928744" algn="l" defTabSz="642915" rtl="0" eaLnBrk="1" latinLnBrk="0" hangingPunct="1">
        <a:defRPr sz="1300" kern="1200">
          <a:solidFill>
            <a:schemeClr val="tx1"/>
          </a:solidFill>
          <a:latin typeface="+mn-lt"/>
          <a:ea typeface="+mn-ea"/>
          <a:cs typeface="+mn-cs"/>
        </a:defRPr>
      </a:lvl7pPr>
      <a:lvl8pPr marL="2250201" algn="l" defTabSz="642915" rtl="0" eaLnBrk="1" latinLnBrk="0" hangingPunct="1">
        <a:defRPr sz="1300" kern="1200">
          <a:solidFill>
            <a:schemeClr val="tx1"/>
          </a:solidFill>
          <a:latin typeface="+mn-lt"/>
          <a:ea typeface="+mn-ea"/>
          <a:cs typeface="+mn-cs"/>
        </a:defRPr>
      </a:lvl8pPr>
      <a:lvl9pPr marL="2571659" algn="l" defTabSz="642915"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body" idx="1"/>
          </p:nvPr>
        </p:nvSpPr>
        <p:spPr>
          <a:xfrm>
            <a:off x="784956" y="5949280"/>
            <a:ext cx="7358063" cy="794742"/>
          </a:xfrm>
        </p:spPr>
        <p:txBody>
          <a:bodyPr/>
          <a:lstStyle/>
          <a:p>
            <a:pPr algn="ctr">
              <a:spcBef>
                <a:spcPct val="0"/>
              </a:spcBef>
            </a:pPr>
            <a:r>
              <a:rPr lang="fr-FR" sz="2200" dirty="0" smtClean="0"/>
              <a:t>Dr Rachel </a:t>
            </a:r>
            <a:r>
              <a:rPr lang="fr-FR" sz="2200" dirty="0"/>
              <a:t>Hawkes</a:t>
            </a:r>
            <a:endParaRPr lang="fr-FR" dirty="0"/>
          </a:p>
        </p:txBody>
      </p:sp>
      <p:sp>
        <p:nvSpPr>
          <p:cNvPr id="5123" name="Rectangle 3"/>
          <p:cNvSpPr>
            <a:spLocks noChangeArrowheads="1"/>
          </p:cNvSpPr>
          <p:nvPr>
            <p:ph type="title"/>
          </p:nvPr>
        </p:nvSpPr>
        <p:spPr>
          <a:xfrm>
            <a:off x="467544" y="4725144"/>
            <a:ext cx="8280919" cy="1800200"/>
          </a:xfrm>
        </p:spPr>
        <p:txBody>
          <a:bodyPr/>
          <a:lstStyle/>
          <a:p>
            <a:r>
              <a:rPr lang="en-GB" sz="3600" b="1" dirty="0" smtClean="0"/>
              <a:t>Leadership in languages:  </a:t>
            </a:r>
            <a:br>
              <a:rPr lang="en-GB" sz="3600" b="1" dirty="0" smtClean="0"/>
            </a:br>
            <a:r>
              <a:rPr lang="en-GB" sz="3600" b="1" dirty="0" smtClean="0"/>
              <a:t>Top 10 ideas</a:t>
            </a:r>
            <a:r>
              <a:rPr lang="en-GB" sz="3600" dirty="0" smtClean="0"/>
              <a:t/>
            </a:r>
            <a:br>
              <a:rPr lang="en-GB" sz="3600" dirty="0" smtClean="0"/>
            </a:br>
            <a:r>
              <a:rPr lang="en-GB" sz="3600" dirty="0"/>
              <a:t/>
            </a:r>
            <a:br>
              <a:rPr lang="en-GB" sz="3600" dirty="0"/>
            </a:br>
            <a:endParaRPr lang="fr-FR" sz="3600" b="1"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7824" y="1124744"/>
            <a:ext cx="2952328" cy="2952328"/>
          </a:xfrm>
          <a:prstGeom prst="rect">
            <a:avLst/>
          </a:prstGeom>
        </p:spPr>
      </p:pic>
      <p:cxnSp>
        <p:nvCxnSpPr>
          <p:cNvPr id="4" name="Straight Connector 3"/>
          <p:cNvCxnSpPr/>
          <p:nvPr/>
        </p:nvCxnSpPr>
        <p:spPr bwMode="auto">
          <a:xfrm>
            <a:off x="1835696" y="1268760"/>
            <a:ext cx="5472608" cy="0"/>
          </a:xfrm>
          <a:prstGeom prst="line">
            <a:avLst/>
          </a:prstGeom>
          <a:solidFill>
            <a:srgbClr val="095CC4"/>
          </a:solidFill>
          <a:ln w="28575" cap="flat" cmpd="sng" algn="ctr">
            <a:solidFill>
              <a:schemeClr val="tx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1835696" y="4005064"/>
            <a:ext cx="5472608" cy="0"/>
          </a:xfrm>
          <a:prstGeom prst="line">
            <a:avLst/>
          </a:prstGeom>
          <a:solidFill>
            <a:srgbClr val="095CC4"/>
          </a:solidFill>
          <a:ln w="28575" cap="flat" cmpd="sng" algn="ctr">
            <a:solidFill>
              <a:schemeClr val="tx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3"/>
          <p:cNvSpPr txBox="1">
            <a:spLocks noChangeArrowheads="1"/>
          </p:cNvSpPr>
          <p:nvPr/>
        </p:nvSpPr>
        <p:spPr bwMode="auto">
          <a:xfrm>
            <a:off x="467545" y="44624"/>
            <a:ext cx="8280919"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b" anchorCtr="0" compatLnSpc="1">
            <a:prstTxWarp prst="textNoShape">
              <a:avLst/>
            </a:prstTxWarp>
          </a:bodyPr>
          <a:lstStyle>
            <a:lvl1pPr algn="ctr" defTabSz="410751" rtl="0" fontAlgn="base" hangingPunct="0">
              <a:spcBef>
                <a:spcPct val="0"/>
              </a:spcBef>
              <a:spcAft>
                <a:spcPct val="0"/>
              </a:spcAft>
              <a:defRPr sz="5600">
                <a:solidFill>
                  <a:srgbClr val="000000"/>
                </a:solidFill>
                <a:latin typeface="+mj-lt"/>
                <a:ea typeface="+mj-ea"/>
                <a:cs typeface="+mj-cs"/>
                <a:sym typeface="Helvetica Light" charset="0"/>
              </a:defRPr>
            </a:lvl1pPr>
            <a:lvl2pPr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2pPr>
            <a:lvl3pPr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3pPr>
            <a:lvl4pPr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4pPr>
            <a:lvl5pPr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5pPr>
            <a:lvl6pPr marL="321457"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6pPr>
            <a:lvl7pPr marL="642915"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7pPr>
            <a:lvl8pPr marL="964372"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8pPr>
            <a:lvl9pPr marL="1285829"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9pPr>
          </a:lstStyle>
          <a:p>
            <a:r>
              <a:rPr lang="en-GB" sz="4800" b="1" kern="0" dirty="0"/>
              <a:t>SSAT</a:t>
            </a:r>
            <a:endParaRPr lang="fr-FR" sz="4800" b="1" kern="0" dirty="0"/>
          </a:p>
        </p:txBody>
      </p:sp>
    </p:spTree>
    <p:extLst>
      <p:ext uri="{BB962C8B-B14F-4D97-AF65-F5344CB8AC3E}">
        <p14:creationId xmlns:p14="http://schemas.microsoft.com/office/powerpoint/2010/main" val="347804507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49488"/>
            <a:ext cx="1080120" cy="6247864"/>
          </a:xfrm>
          <a:prstGeom prst="rect">
            <a:avLst/>
          </a:prstGeom>
          <a:noFill/>
          <a:ln w="76200">
            <a:solidFill>
              <a:srgbClr val="00B0F0"/>
            </a:solidFill>
          </a:ln>
        </p:spPr>
        <p:txBody>
          <a:bodyPr wrap="square" rtlCol="0">
            <a:spAutoFit/>
          </a:bodyPr>
          <a:lstStyle/>
          <a:p>
            <a:pPr algn="ctr"/>
            <a:r>
              <a:rPr lang="en-GB" sz="4000" b="1" dirty="0" smtClean="0"/>
              <a:t>L</a:t>
            </a:r>
          </a:p>
          <a:p>
            <a:pPr algn="ctr"/>
            <a:r>
              <a:rPr lang="en-GB" sz="4000" b="1" dirty="0" smtClean="0"/>
              <a:t>E</a:t>
            </a:r>
          </a:p>
          <a:p>
            <a:pPr algn="ctr"/>
            <a:r>
              <a:rPr lang="en-GB" sz="4000" b="1" dirty="0" smtClean="0"/>
              <a:t>A</a:t>
            </a:r>
          </a:p>
          <a:p>
            <a:pPr algn="ctr"/>
            <a:r>
              <a:rPr lang="en-GB" sz="4000" b="1" dirty="0" smtClean="0"/>
              <a:t>D</a:t>
            </a:r>
          </a:p>
          <a:p>
            <a:pPr algn="ctr"/>
            <a:r>
              <a:rPr lang="en-GB" sz="4000" b="1" dirty="0" smtClean="0"/>
              <a:t>E</a:t>
            </a:r>
          </a:p>
          <a:p>
            <a:pPr algn="ctr"/>
            <a:r>
              <a:rPr lang="en-GB" sz="4000" b="1" dirty="0" smtClean="0"/>
              <a:t>R</a:t>
            </a:r>
          </a:p>
          <a:p>
            <a:pPr algn="ctr"/>
            <a:r>
              <a:rPr lang="en-GB" sz="4000" b="1" dirty="0" smtClean="0"/>
              <a:t>S</a:t>
            </a:r>
          </a:p>
          <a:p>
            <a:pPr algn="ctr"/>
            <a:r>
              <a:rPr lang="en-GB" sz="4000" b="1" dirty="0" smtClean="0"/>
              <a:t>H</a:t>
            </a:r>
          </a:p>
          <a:p>
            <a:pPr algn="ctr"/>
            <a:r>
              <a:rPr lang="en-GB" sz="4000" b="1" dirty="0" smtClean="0"/>
              <a:t>I</a:t>
            </a:r>
          </a:p>
          <a:p>
            <a:pPr algn="ctr"/>
            <a:r>
              <a:rPr lang="en-GB" sz="4000" b="1" dirty="0"/>
              <a:t>P</a:t>
            </a:r>
            <a:endParaRPr lang="fr-FR" sz="4000" b="1" dirty="0"/>
          </a:p>
        </p:txBody>
      </p:sp>
    </p:spTree>
    <p:extLst>
      <p:ext uri="{BB962C8B-B14F-4D97-AF65-F5344CB8AC3E}">
        <p14:creationId xmlns:p14="http://schemas.microsoft.com/office/powerpoint/2010/main" val="1527500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49488"/>
            <a:ext cx="1080120" cy="6247864"/>
          </a:xfrm>
          <a:prstGeom prst="rect">
            <a:avLst/>
          </a:prstGeom>
          <a:noFill/>
          <a:ln w="76200">
            <a:solidFill>
              <a:srgbClr val="00B0F0"/>
            </a:solidFill>
          </a:ln>
        </p:spPr>
        <p:txBody>
          <a:bodyPr wrap="square" rtlCol="0">
            <a:spAutoFit/>
          </a:bodyPr>
          <a:lstStyle/>
          <a:p>
            <a:pPr algn="ctr"/>
            <a:r>
              <a:rPr lang="en-GB" sz="4000" b="1" dirty="0" smtClean="0"/>
              <a:t>L</a:t>
            </a:r>
          </a:p>
          <a:p>
            <a:pPr algn="ctr"/>
            <a:r>
              <a:rPr lang="en-GB" sz="4000" b="1" dirty="0" smtClean="0"/>
              <a:t>E</a:t>
            </a:r>
          </a:p>
          <a:p>
            <a:pPr algn="ctr"/>
            <a:r>
              <a:rPr lang="en-GB" sz="4000" b="1" dirty="0" smtClean="0"/>
              <a:t>A</a:t>
            </a:r>
          </a:p>
          <a:p>
            <a:pPr algn="ctr"/>
            <a:r>
              <a:rPr lang="en-GB" sz="4000" b="1" dirty="0" smtClean="0"/>
              <a:t>D</a:t>
            </a:r>
          </a:p>
          <a:p>
            <a:pPr algn="ctr"/>
            <a:r>
              <a:rPr lang="en-GB" sz="4000" b="1" dirty="0" smtClean="0"/>
              <a:t>E</a:t>
            </a:r>
          </a:p>
          <a:p>
            <a:pPr algn="ctr"/>
            <a:r>
              <a:rPr lang="en-GB" sz="4000" b="1" dirty="0" smtClean="0"/>
              <a:t>R</a:t>
            </a:r>
          </a:p>
          <a:p>
            <a:pPr algn="ctr"/>
            <a:r>
              <a:rPr lang="en-GB" sz="4000" b="1" dirty="0" smtClean="0"/>
              <a:t>S</a:t>
            </a:r>
          </a:p>
          <a:p>
            <a:pPr algn="ctr"/>
            <a:r>
              <a:rPr lang="en-GB" sz="4000" b="1" dirty="0" smtClean="0"/>
              <a:t>H</a:t>
            </a:r>
          </a:p>
          <a:p>
            <a:pPr algn="ctr"/>
            <a:r>
              <a:rPr lang="en-GB" sz="4000" b="1" dirty="0" smtClean="0"/>
              <a:t>I</a:t>
            </a:r>
          </a:p>
          <a:p>
            <a:pPr algn="ctr"/>
            <a:r>
              <a:rPr lang="en-GB" sz="4000" b="1" dirty="0"/>
              <a:t>P</a:t>
            </a:r>
            <a:endParaRPr lang="fr-FR" sz="4000" b="1" dirty="0"/>
          </a:p>
        </p:txBody>
      </p:sp>
      <p:sp>
        <p:nvSpPr>
          <p:cNvPr id="2" name="TextBox 1"/>
          <p:cNvSpPr txBox="1"/>
          <p:nvPr/>
        </p:nvSpPr>
        <p:spPr>
          <a:xfrm>
            <a:off x="1403648" y="404664"/>
            <a:ext cx="7344816" cy="584775"/>
          </a:xfrm>
          <a:prstGeom prst="rect">
            <a:avLst/>
          </a:prstGeom>
          <a:noFill/>
        </p:spPr>
        <p:txBody>
          <a:bodyPr wrap="square" rtlCol="0">
            <a:spAutoFit/>
          </a:bodyPr>
          <a:lstStyle/>
          <a:p>
            <a:r>
              <a:rPr lang="en-GB" sz="3200" b="1" dirty="0" smtClean="0"/>
              <a:t>Letting go and enabling</a:t>
            </a:r>
            <a:endParaRPr lang="fr-FR" sz="3200" b="1" dirty="0"/>
          </a:p>
        </p:txBody>
      </p:sp>
      <p:sp>
        <p:nvSpPr>
          <p:cNvPr id="5" name="TextBox 4"/>
          <p:cNvSpPr txBox="1"/>
          <p:nvPr/>
        </p:nvSpPr>
        <p:spPr>
          <a:xfrm>
            <a:off x="1403648" y="972017"/>
            <a:ext cx="7740352" cy="584775"/>
          </a:xfrm>
          <a:prstGeom prst="rect">
            <a:avLst/>
          </a:prstGeom>
          <a:noFill/>
        </p:spPr>
        <p:txBody>
          <a:bodyPr wrap="square" rtlCol="0">
            <a:spAutoFit/>
          </a:bodyPr>
          <a:lstStyle/>
          <a:p>
            <a:r>
              <a:rPr lang="en-GB" sz="3200" b="1" dirty="0" smtClean="0"/>
              <a:t>Ethos-building and reputation creating</a:t>
            </a:r>
            <a:endParaRPr lang="fr-FR" sz="3200" b="1" dirty="0"/>
          </a:p>
        </p:txBody>
      </p:sp>
      <p:sp>
        <p:nvSpPr>
          <p:cNvPr id="6" name="TextBox 5"/>
          <p:cNvSpPr txBox="1"/>
          <p:nvPr/>
        </p:nvSpPr>
        <p:spPr>
          <a:xfrm>
            <a:off x="1403648" y="1620089"/>
            <a:ext cx="7344816" cy="584775"/>
          </a:xfrm>
          <a:prstGeom prst="rect">
            <a:avLst/>
          </a:prstGeom>
          <a:noFill/>
        </p:spPr>
        <p:txBody>
          <a:bodyPr wrap="square" rtlCol="0">
            <a:spAutoFit/>
          </a:bodyPr>
          <a:lstStyle/>
          <a:p>
            <a:r>
              <a:rPr lang="en-GB" sz="3200" b="1" dirty="0" smtClean="0"/>
              <a:t>Abandonment</a:t>
            </a:r>
            <a:endParaRPr lang="fr-FR" sz="3200" b="1" dirty="0"/>
          </a:p>
        </p:txBody>
      </p:sp>
      <p:sp>
        <p:nvSpPr>
          <p:cNvPr id="7" name="TextBox 6"/>
          <p:cNvSpPr txBox="1"/>
          <p:nvPr/>
        </p:nvSpPr>
        <p:spPr>
          <a:xfrm>
            <a:off x="1403648" y="2268161"/>
            <a:ext cx="7344816" cy="584775"/>
          </a:xfrm>
          <a:prstGeom prst="rect">
            <a:avLst/>
          </a:prstGeom>
          <a:noFill/>
        </p:spPr>
        <p:txBody>
          <a:bodyPr wrap="square" rtlCol="0">
            <a:spAutoFit/>
          </a:bodyPr>
          <a:lstStyle/>
          <a:p>
            <a:r>
              <a:rPr lang="en-GB" sz="3200" b="1" dirty="0" smtClean="0"/>
              <a:t>Development</a:t>
            </a:r>
            <a:endParaRPr lang="fr-FR" sz="3200" b="1" dirty="0"/>
          </a:p>
        </p:txBody>
      </p:sp>
      <p:sp>
        <p:nvSpPr>
          <p:cNvPr id="8" name="TextBox 7"/>
          <p:cNvSpPr txBox="1"/>
          <p:nvPr/>
        </p:nvSpPr>
        <p:spPr>
          <a:xfrm>
            <a:off x="1403648" y="2852936"/>
            <a:ext cx="7344816" cy="584775"/>
          </a:xfrm>
          <a:prstGeom prst="rect">
            <a:avLst/>
          </a:prstGeom>
          <a:noFill/>
        </p:spPr>
        <p:txBody>
          <a:bodyPr wrap="square" rtlCol="0">
            <a:spAutoFit/>
          </a:bodyPr>
          <a:lstStyle/>
          <a:p>
            <a:r>
              <a:rPr lang="en-GB" sz="3200" b="1" dirty="0" smtClean="0"/>
              <a:t>External links and looking outwards</a:t>
            </a:r>
            <a:endParaRPr lang="fr-FR" sz="3200" b="1" dirty="0"/>
          </a:p>
        </p:txBody>
      </p:sp>
      <p:sp>
        <p:nvSpPr>
          <p:cNvPr id="9" name="TextBox 8"/>
          <p:cNvSpPr txBox="1"/>
          <p:nvPr/>
        </p:nvSpPr>
        <p:spPr>
          <a:xfrm>
            <a:off x="1403648" y="3429000"/>
            <a:ext cx="7344816" cy="584775"/>
          </a:xfrm>
          <a:prstGeom prst="rect">
            <a:avLst/>
          </a:prstGeom>
          <a:noFill/>
        </p:spPr>
        <p:txBody>
          <a:bodyPr wrap="square" rtlCol="0">
            <a:spAutoFit/>
          </a:bodyPr>
          <a:lstStyle/>
          <a:p>
            <a:r>
              <a:rPr lang="en-GB" sz="3200" b="1" dirty="0" smtClean="0"/>
              <a:t>Research and reflection</a:t>
            </a:r>
            <a:endParaRPr lang="fr-FR" sz="3200" b="1" dirty="0"/>
          </a:p>
        </p:txBody>
      </p:sp>
      <p:sp>
        <p:nvSpPr>
          <p:cNvPr id="10" name="TextBox 9"/>
          <p:cNvSpPr txBox="1"/>
          <p:nvPr/>
        </p:nvSpPr>
        <p:spPr>
          <a:xfrm>
            <a:off x="1403648" y="4068361"/>
            <a:ext cx="7344816" cy="584775"/>
          </a:xfrm>
          <a:prstGeom prst="rect">
            <a:avLst/>
          </a:prstGeom>
          <a:noFill/>
        </p:spPr>
        <p:txBody>
          <a:bodyPr wrap="square" rtlCol="0">
            <a:spAutoFit/>
          </a:bodyPr>
          <a:lstStyle/>
          <a:p>
            <a:r>
              <a:rPr lang="en-GB" sz="3200" b="1" dirty="0" smtClean="0"/>
              <a:t>Seeing ahead / Student leadership</a:t>
            </a:r>
            <a:endParaRPr lang="fr-FR" sz="3200" b="1" dirty="0"/>
          </a:p>
        </p:txBody>
      </p:sp>
      <p:sp>
        <p:nvSpPr>
          <p:cNvPr id="11" name="TextBox 10"/>
          <p:cNvSpPr txBox="1"/>
          <p:nvPr/>
        </p:nvSpPr>
        <p:spPr>
          <a:xfrm>
            <a:off x="1403648" y="4653136"/>
            <a:ext cx="7344816" cy="584775"/>
          </a:xfrm>
          <a:prstGeom prst="rect">
            <a:avLst/>
          </a:prstGeom>
          <a:noFill/>
        </p:spPr>
        <p:txBody>
          <a:bodyPr wrap="square" rtlCol="0">
            <a:spAutoFit/>
          </a:bodyPr>
          <a:lstStyle/>
          <a:p>
            <a:r>
              <a:rPr lang="en-GB" sz="3200" b="1" dirty="0" smtClean="0"/>
              <a:t>High expectations</a:t>
            </a:r>
            <a:endParaRPr lang="fr-FR" sz="3200" b="1" dirty="0"/>
          </a:p>
        </p:txBody>
      </p:sp>
      <p:sp>
        <p:nvSpPr>
          <p:cNvPr id="12" name="TextBox 11"/>
          <p:cNvSpPr txBox="1"/>
          <p:nvPr/>
        </p:nvSpPr>
        <p:spPr>
          <a:xfrm>
            <a:off x="1403648" y="5292497"/>
            <a:ext cx="7344816" cy="584775"/>
          </a:xfrm>
          <a:prstGeom prst="rect">
            <a:avLst/>
          </a:prstGeom>
          <a:noFill/>
        </p:spPr>
        <p:txBody>
          <a:bodyPr wrap="square" rtlCol="0">
            <a:spAutoFit/>
          </a:bodyPr>
          <a:lstStyle/>
          <a:p>
            <a:r>
              <a:rPr lang="en-GB" sz="3200" b="1" dirty="0" smtClean="0"/>
              <a:t>Innovation and risk-taking</a:t>
            </a:r>
            <a:endParaRPr lang="fr-FR" sz="3200" b="1" dirty="0"/>
          </a:p>
        </p:txBody>
      </p:sp>
      <p:sp>
        <p:nvSpPr>
          <p:cNvPr id="13" name="TextBox 12"/>
          <p:cNvSpPr txBox="1"/>
          <p:nvPr/>
        </p:nvSpPr>
        <p:spPr>
          <a:xfrm>
            <a:off x="1403648" y="5868561"/>
            <a:ext cx="7344816" cy="584775"/>
          </a:xfrm>
          <a:prstGeom prst="rect">
            <a:avLst/>
          </a:prstGeom>
          <a:noFill/>
        </p:spPr>
        <p:txBody>
          <a:bodyPr wrap="square" rtlCol="0">
            <a:spAutoFit/>
          </a:bodyPr>
          <a:lstStyle/>
          <a:p>
            <a:r>
              <a:rPr lang="en-GB" sz="3200" b="1" dirty="0" smtClean="0"/>
              <a:t>Parents / Passion</a:t>
            </a:r>
            <a:endParaRPr lang="fr-FR" sz="3200" b="1" dirty="0"/>
          </a:p>
        </p:txBody>
      </p:sp>
    </p:spTree>
    <p:extLst>
      <p:ext uri="{BB962C8B-B14F-4D97-AF65-F5344CB8AC3E}">
        <p14:creationId xmlns:p14="http://schemas.microsoft.com/office/powerpoint/2010/main" val="78583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11" grpId="0"/>
      <p:bldP spid="12" grpId="0"/>
      <p:bldP spid="13" grpId="0"/>
    </p:bldLst>
  </p:timing>
</p:sld>
</file>

<file path=ppt/theme/theme1.xml><?xml version="1.0" encoding="utf-8"?>
<a:theme xmlns:a="http://schemas.openxmlformats.org/drawingml/2006/main" name="1_Office Theme">
  <a:themeElements>
    <a:clrScheme name="">
      <a:dk1>
        <a:srgbClr val="000000"/>
      </a:dk1>
      <a:lt1>
        <a:srgbClr val="FFFFFF"/>
      </a:lt1>
      <a:dk2>
        <a:srgbClr val="42464D"/>
      </a:dk2>
      <a:lt2>
        <a:srgbClr val="D4D6D9"/>
      </a:lt2>
      <a:accent1>
        <a:srgbClr val="095CC4"/>
      </a:accent1>
      <a:accent2>
        <a:srgbClr val="1B8518"/>
      </a:accent2>
      <a:accent3>
        <a:srgbClr val="FFFFFF"/>
      </a:accent3>
      <a:accent4>
        <a:srgbClr val="000000"/>
      </a:accent4>
      <a:accent5>
        <a:srgbClr val="AAB5DE"/>
      </a:accent5>
      <a:accent6>
        <a:srgbClr val="177815"/>
      </a:accent6>
      <a:hlink>
        <a:srgbClr val="0000FF"/>
      </a:hlink>
      <a:folHlink>
        <a:srgbClr val="FF00FF"/>
      </a:folHlink>
    </a:clrScheme>
    <a:fontScheme name="Office Them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fr-FR"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fr-FR"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174</Words>
  <Application>Microsoft Office PowerPoint</Application>
  <PresentationFormat>On-screen Show (4:3)</PresentationFormat>
  <Paragraphs>37</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1_Office Theme</vt:lpstr>
      <vt:lpstr>Leadership in languages:   Top 10 ideas  </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 languages:   Top 10 ideas  </dc:title>
  <dc:creator>Mark Dawes</dc:creator>
  <cp:lastModifiedBy>Mark Dawes</cp:lastModifiedBy>
  <cp:revision>5</cp:revision>
  <dcterms:created xsi:type="dcterms:W3CDTF">2013-05-31T08:01:56Z</dcterms:created>
  <dcterms:modified xsi:type="dcterms:W3CDTF">2013-05-31T08:28:54Z</dcterms:modified>
</cp:coreProperties>
</file>