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28" r:id="rId2"/>
    <p:sldId id="306" r:id="rId3"/>
    <p:sldId id="305" r:id="rId4"/>
    <p:sldId id="270" r:id="rId5"/>
    <p:sldId id="307" r:id="rId6"/>
    <p:sldId id="308" r:id="rId7"/>
    <p:sldId id="309" r:id="rId8"/>
    <p:sldId id="274" r:id="rId9"/>
    <p:sldId id="310" r:id="rId10"/>
    <p:sldId id="276" r:id="rId11"/>
    <p:sldId id="311" r:id="rId12"/>
    <p:sldId id="278" r:id="rId13"/>
    <p:sldId id="312" r:id="rId14"/>
    <p:sldId id="313" r:id="rId15"/>
    <p:sldId id="281" r:id="rId16"/>
    <p:sldId id="282" r:id="rId17"/>
    <p:sldId id="314" r:id="rId18"/>
    <p:sldId id="315" r:id="rId19"/>
    <p:sldId id="285" r:id="rId20"/>
    <p:sldId id="317" r:id="rId21"/>
    <p:sldId id="318" r:id="rId22"/>
    <p:sldId id="288" r:id="rId23"/>
    <p:sldId id="289" r:id="rId24"/>
    <p:sldId id="319" r:id="rId25"/>
    <p:sldId id="291" r:id="rId26"/>
    <p:sldId id="320" r:id="rId27"/>
    <p:sldId id="293" r:id="rId28"/>
    <p:sldId id="321" r:id="rId29"/>
    <p:sldId id="324" r:id="rId30"/>
    <p:sldId id="325" r:id="rId31"/>
    <p:sldId id="326" r:id="rId32"/>
    <p:sldId id="300" r:id="rId33"/>
    <p:sldId id="322" r:id="rId34"/>
    <p:sldId id="260" r:id="rId35"/>
    <p:sldId id="257" r:id="rId36"/>
    <p:sldId id="258" r:id="rId37"/>
    <p:sldId id="259" r:id="rId38"/>
    <p:sldId id="262" r:id="rId39"/>
    <p:sldId id="263" r:id="rId40"/>
    <p:sldId id="264" r:id="rId41"/>
    <p:sldId id="265" r:id="rId42"/>
    <p:sldId id="266" r:id="rId43"/>
    <p:sldId id="302" r:id="rId44"/>
    <p:sldId id="32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56" autoAdjust="0"/>
  </p:normalViewPr>
  <p:slideViewPr>
    <p:cSldViewPr>
      <p:cViewPr varScale="1">
        <p:scale>
          <a:sx n="53" d="100"/>
          <a:sy n="53" d="100"/>
        </p:scale>
        <p:origin x="-18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15004-09F0-4630-A591-315DF8BB40DF}" type="datetimeFigureOut">
              <a:rPr lang="en-GB" smtClean="0"/>
              <a:t>14/10/2011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BA812-D06D-4ED8-9ECA-CA15D65AF92E}" type="slidenum">
              <a:rPr lang="en-GB" smtClean="0"/>
              <a:t>‹#›</a:t>
            </a:fld>
            <a:endParaRPr lang="en-GB"/>
          </a:p>
        </p:txBody>
      </p:sp>
    </p:spTree>
    <p:extLst>
      <p:ext uri="{BB962C8B-B14F-4D97-AF65-F5344CB8AC3E}">
        <p14:creationId xmlns:p14="http://schemas.microsoft.com/office/powerpoint/2010/main" val="56520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dirty="0" smtClean="0"/>
              <a:t>This is just a quick and easy strategy to get students to focus on the length of their sentences and to help them to notice and think about extending sentences.  At the end of a piece of writing, they can total the words and divide between the number of sentences – this gives them their </a:t>
            </a:r>
            <a:r>
              <a:rPr lang="en-GB" dirty="0" err="1" smtClean="0"/>
              <a:t>ASL</a:t>
            </a:r>
            <a:r>
              <a:rPr lang="en-GB" dirty="0" smtClean="0"/>
              <a:t>.  Obviously an </a:t>
            </a:r>
            <a:r>
              <a:rPr lang="en-GB" dirty="0" err="1" smtClean="0"/>
              <a:t>ASL</a:t>
            </a:r>
            <a:r>
              <a:rPr lang="en-GB" dirty="0" smtClean="0"/>
              <a:t> of 7-9 indicates that they are not often using subordination, connectives or other conjunctions.    </a:t>
            </a:r>
            <a:r>
              <a:rPr lang="en-GB" dirty="0" err="1" smtClean="0"/>
              <a:t>ASL</a:t>
            </a:r>
            <a:r>
              <a:rPr lang="en-GB" dirty="0" smtClean="0"/>
              <a:t> of 11-15 would indicate that they are doing this.  Clearly it doesn’t measure success with accuracy but it is just a useful measure that highlights this aspect of quality of language.</a:t>
            </a:r>
            <a:endParaRPr lang="en-US" dirty="0" smtClean="0"/>
          </a:p>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20</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C0D0FCA-DE4C-4DDF-9B7F-4FA04DF2CB95}" type="slidenum">
              <a:rPr lang="en-GB" smtClean="0"/>
              <a:pPr eaLnBrk="1" fontAlgn="base" hangingPunct="1">
                <a:spcBef>
                  <a:spcPct val="0"/>
                </a:spcBef>
                <a:spcAft>
                  <a:spcPct val="0"/>
                </a:spcAft>
              </a:pPr>
              <a:t>25</a:t>
            </a:fld>
            <a:endParaRPr lang="en-GB" smtClean="0"/>
          </a:p>
        </p:txBody>
      </p:sp>
      <p:sp>
        <p:nvSpPr>
          <p:cNvPr id="20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latin typeface="Arial" charset="0"/>
              </a:rPr>
              <a:t>Peer assessment before handing in homework can be very useful – students can use the tick grid OR they can do a Quality of Language check only as in this tally sheet.</a:t>
            </a:r>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26</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28</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3</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 the first box and then ask</a:t>
            </a:r>
            <a:r>
              <a:rPr lang="en-GB" baseline="0" dirty="0" smtClean="0"/>
              <a:t> students to complete the task.  Go through the verbs with them, making sure they have identified correctly and also know what each means.</a:t>
            </a:r>
            <a:br>
              <a:rPr lang="en-GB" baseline="0" dirty="0" smtClean="0"/>
            </a:br>
            <a:r>
              <a:rPr lang="en-GB" baseline="0" dirty="0" smtClean="0"/>
              <a:t/>
            </a:r>
            <a:br>
              <a:rPr lang="en-GB" baseline="0" dirty="0" smtClean="0"/>
            </a:br>
            <a:r>
              <a:rPr lang="en-GB" baseline="0" dirty="0" smtClean="0"/>
              <a:t>Give them a choice of </a:t>
            </a:r>
            <a:r>
              <a:rPr lang="en-GB" baseline="0" dirty="0" err="1" smtClean="0"/>
              <a:t>HW</a:t>
            </a:r>
            <a:r>
              <a:rPr lang="en-GB" baseline="0" dirty="0" smtClean="0"/>
              <a:t> task – either writing their own illustrated story or completing the verb </a:t>
            </a:r>
            <a:r>
              <a:rPr lang="en-GB" baseline="0" dirty="0" err="1" smtClean="0"/>
              <a:t>gapfill</a:t>
            </a:r>
            <a:r>
              <a:rPr lang="en-GB" baseline="0" dirty="0" smtClean="0"/>
              <a:t> on slide 10.</a:t>
            </a:r>
            <a:endParaRPr lang="en-GB" dirty="0"/>
          </a:p>
        </p:txBody>
      </p:sp>
      <p:sp>
        <p:nvSpPr>
          <p:cNvPr id="4" name="Slide Number Placeholder 3"/>
          <p:cNvSpPr>
            <a:spLocks noGrp="1"/>
          </p:cNvSpPr>
          <p:nvPr>
            <p:ph type="sldNum" sz="quarter" idx="10"/>
          </p:nvPr>
        </p:nvSpPr>
        <p:spPr/>
        <p:txBody>
          <a:bodyPr/>
          <a:lstStyle/>
          <a:p>
            <a:fld id="{A7C83999-04E4-4B7A-BBF4-1CB69C862DFF}" type="slidenum">
              <a:rPr lang="en-GB" smtClean="0"/>
              <a:pPr/>
              <a:t>34</a:t>
            </a:fld>
            <a:endParaRPr lang="en-GB"/>
          </a:p>
        </p:txBody>
      </p:sp>
    </p:spTree>
    <p:extLst>
      <p:ext uri="{BB962C8B-B14F-4D97-AF65-F5344CB8AC3E}">
        <p14:creationId xmlns:p14="http://schemas.microsoft.com/office/powerpoint/2010/main" val="212515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Easier NOT to cut this one and just cut the text cards I think</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35</a:t>
            </a:fld>
            <a:endParaRPr lang="en-GB"/>
          </a:p>
        </p:txBody>
      </p:sp>
    </p:spTree>
    <p:extLst>
      <p:ext uri="{BB962C8B-B14F-4D97-AF65-F5344CB8AC3E}">
        <p14:creationId xmlns:p14="http://schemas.microsoft.com/office/powerpoint/2010/main" val="70428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36</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a:t>
            </a:r>
            <a:r>
              <a:rPr lang="en-GB" baseline="0" dirty="0" smtClean="0"/>
              <a:t> on the class, this task might be approached as a reading strategy development task, asking students how they could look for clues to sort out the sequence of the story, looking for a likely beginning phrase.  Looking for links between one phrase at the next.  Looking also at the pictures to help understand the story and thinking of key Spanish words they know that might help them to match the pictures to text.  </a:t>
            </a:r>
            <a:br>
              <a:rPr lang="en-GB" baseline="0" dirty="0" smtClean="0"/>
            </a:br>
            <a:r>
              <a:rPr lang="en-GB" baseline="0" dirty="0" smtClean="0"/>
              <a:t>Quite often groups enjoy moving cards around to do this sort of task so at the end of this lesson are A4 size sheets to print and cut.  As the text is already jumbled.  Students could do their own cutting!</a:t>
            </a:r>
            <a:endParaRPr lang="en-GB" dirty="0"/>
          </a:p>
        </p:txBody>
      </p:sp>
      <p:sp>
        <p:nvSpPr>
          <p:cNvPr id="4" name="Slide Number Placeholder 3"/>
          <p:cNvSpPr>
            <a:spLocks noGrp="1"/>
          </p:cNvSpPr>
          <p:nvPr>
            <p:ph type="sldNum" sz="quarter" idx="10"/>
          </p:nvPr>
        </p:nvSpPr>
        <p:spPr/>
        <p:txBody>
          <a:bodyPr/>
          <a:lstStyle/>
          <a:p>
            <a:fld id="{9509657B-6282-4558-8CC0-7EFC2C44B372}" type="slidenum">
              <a:rPr lang="en-GB" smtClean="0"/>
              <a:pPr/>
              <a:t>37</a:t>
            </a:fld>
            <a:endParaRPr lang="en-GB"/>
          </a:p>
        </p:txBody>
      </p:sp>
    </p:spTree>
    <p:extLst>
      <p:ext uri="{BB962C8B-B14F-4D97-AF65-F5344CB8AC3E}">
        <p14:creationId xmlns:p14="http://schemas.microsoft.com/office/powerpoint/2010/main" val="2174802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Most people will want to download these to use them in class.  Here are the links to each one:</a:t>
            </a:r>
          </a:p>
          <a:p>
            <a:pPr>
              <a:spcBef>
                <a:spcPct val="0"/>
              </a:spcBef>
            </a:pPr>
            <a:r>
              <a:rPr lang="en-GB" smtClean="0"/>
              <a:t>Red = episode 3 - http://www.youtube.com/watch?v=8i9juY3ezrg&amp;feature=related</a:t>
            </a:r>
            <a:br>
              <a:rPr lang="en-GB" smtClean="0"/>
            </a:br>
            <a:r>
              <a:rPr lang="en-GB" smtClean="0"/>
              <a:t>Yellow = episode 6 - http://www.youtube.com/watch?v=w0cpY4lrevY&amp;feature=related</a:t>
            </a:r>
            <a:br>
              <a:rPr lang="en-GB" smtClean="0"/>
            </a:br>
            <a:r>
              <a:rPr lang="en-GB" smtClean="0"/>
              <a:t>Green = episode 13 - http://www.youtube.com/watch?v=UxjYJZC4j0c&amp;feature=fvsr</a:t>
            </a:r>
            <a:br>
              <a:rPr lang="en-GB" smtClean="0"/>
            </a:br>
            <a:r>
              <a:rPr lang="en-GB" smtClean="0"/>
              <a:t>Blue = episode 14 - http://www.youtube.com/watch?v=11HZt2JCj7g&amp;feature=related</a:t>
            </a:r>
          </a:p>
          <a:p>
            <a:pPr>
              <a:spcBef>
                <a:spcPct val="0"/>
              </a:spcBef>
            </a:pPr>
            <a:endParaRPr lang="en-GB" smtClean="0"/>
          </a:p>
          <a:p>
            <a:pPr>
              <a:spcBef>
                <a:spcPct val="0"/>
              </a:spcBef>
            </a:pPr>
            <a:r>
              <a:rPr lang="en-GB" smtClean="0"/>
              <a:t>It will be helpful to provide some useful verbs for each one, plus a reminder of some key narrative links.  These are on the next slide.</a:t>
            </a:r>
            <a:endParaRPr 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9537A3-7804-4730-8828-2792BA77C398}" type="slidenum">
              <a:rPr lang="en-US"/>
              <a:pPr eaLnBrk="1" hangingPunct="1"/>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They should write their narration in the preterite (+ imperfect) and use a maximum of 9 stages as with episode 4.  If on computers they should be encouraged to use an online verb conjugator to check the preterite forms.  The next slide shows a screen shot of an example of this to model to students.</a:t>
            </a:r>
            <a:endParaRPr 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68A8D9-3CFB-4153-8000-784D0460675B}" type="slidenum">
              <a:rPr lang="en-US"/>
              <a:pPr eaLnBrk="1" hangingPunct="1"/>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http://www.verbix.com/languages/spanish.shtml</a:t>
            </a: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874032-02C2-426A-92CC-231781B7C944}" type="slidenum">
              <a:rPr lang="en-US"/>
              <a:pPr eaLnBrk="1" hangingPunct="1"/>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Choose a selection of words that students have to put into a 50 word max story.</a:t>
            </a:r>
            <a:endParaRPr lang="en-US" smtClean="0"/>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3364598-D9B7-4C1C-949A-B5BA1DF90DEC}" type="slidenum">
              <a:rPr lang="en-US" smtClean="0"/>
              <a:pPr eaLnBrk="1" fontAlgn="base" hangingPunct="1">
                <a:spcBef>
                  <a:spcPct val="0"/>
                </a:spcBef>
                <a:spcAft>
                  <a:spcPct val="0"/>
                </a:spcAft>
              </a:pPr>
              <a:t>43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44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dirty="0" smtClean="0"/>
              <a:t>This is an idea to get students to make links between language they learn and use in one topic in further topics.  For example, when finishing the theme of holidays, students should be encouraged to do a mind map of key language, focusing on the verbs and sentences starters that they have practised and learnt during that topic.  Then they should be given a new piece of paper and told the new theme.  Their first task is to take all of the language they know from the context of holidays and adapt it to the new context.  So, for example, I used to go on holiday to France can become I used to go to Milton Primary School.  We went on holiday to Mallorca can become we went on an excursion to Alton Towers theme park with the school.  It’s a very visual and practical way to get students to take stock of what they know already before starting a unit, so they never feel that they are beginning from scratch.   If preferred, they could actually cross out the holidays related vocabulary and write the new possibilities (e.g. school/world of work) over the top.</a:t>
            </a:r>
          </a:p>
          <a:p>
            <a:pPr eaLnBrk="1" hangingPunct="1">
              <a:spcBef>
                <a:spcPct val="0"/>
              </a:spcBef>
            </a:pPr>
            <a:r>
              <a:rPr lang="en-GB" dirty="0" smtClean="0"/>
              <a:t>This type of activity could also be done in different ways </a:t>
            </a:r>
            <a:r>
              <a:rPr lang="en-GB" dirty="0" err="1" smtClean="0"/>
              <a:t>i.e</a:t>
            </a:r>
            <a:r>
              <a:rPr lang="en-GB" dirty="0" smtClean="0"/>
              <a:t> the teacher could present them with a list of language from the holidays theme and they could highlight any language that they could use in the new theme.</a:t>
            </a: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5</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Re-do this mind map with the theme of school and world of work in mind.  How could you re-use the language in the new context?</a:t>
            </a:r>
            <a:br>
              <a:rPr lang="en-GB" smtClean="0"/>
            </a:br>
            <a:r>
              <a:rPr lang="en-GB" smtClean="0"/>
              <a:t>This can be simplified or extended, depending on the level of your students and the grades they are targeting.  </a:t>
            </a: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4B9D5A-DEBF-434F-AD9D-63F927C04FB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7</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9</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It is hard to get students to use what they have learnt already sometimes.  To focus them back on what is in their books, maybe choose 9 questions in the TL OR 9 phrases in English that are the equivalent of essential target language on the topic and give them the task of finding them from their books. </a:t>
            </a: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722A2A-028E-4074-8E6A-9181F4E438AE}"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13</a:t>
            </a:fld>
            <a:endParaRPr lang="en-US"/>
          </a:p>
        </p:txBody>
      </p:sp>
    </p:spTree>
    <p:extLst>
      <p:ext uri="{BB962C8B-B14F-4D97-AF65-F5344CB8AC3E}">
        <p14:creationId xmlns:p14="http://schemas.microsoft.com/office/powerpoint/2010/main" val="2322521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14/10/2011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414125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14/10/2011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82407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14/10/2011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32209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ACD1A8-92F4-41AE-B781-BD971F67238D}" type="datetimeFigureOut">
              <a:rPr lang="en-GB" smtClean="0"/>
              <a:t>14/10/2011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34496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ACD1A8-92F4-41AE-B781-BD971F67238D}" type="datetimeFigureOut">
              <a:rPr lang="en-GB" smtClean="0"/>
              <a:t>14/10/2011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1611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ACD1A8-92F4-41AE-B781-BD971F67238D}" type="datetimeFigureOut">
              <a:rPr lang="en-GB" smtClean="0"/>
              <a:t>14/10/2011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0104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ACD1A8-92F4-41AE-B781-BD971F67238D}" type="datetimeFigureOut">
              <a:rPr lang="en-GB" smtClean="0"/>
              <a:t>14/10/2011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245506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ACD1A8-92F4-41AE-B781-BD971F67238D}" type="datetimeFigureOut">
              <a:rPr lang="en-GB" smtClean="0"/>
              <a:t>14/10/2011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103228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D1A8-92F4-41AE-B781-BD971F67238D}" type="datetimeFigureOut">
              <a:rPr lang="en-GB" smtClean="0"/>
              <a:t>14/10/2011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61739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t>14/10/2011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65643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ACD1A8-92F4-41AE-B781-BD971F67238D}" type="datetimeFigureOut">
              <a:rPr lang="en-GB" smtClean="0"/>
              <a:t>14/10/2011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5C057E-D267-4098-B430-34F9046DFE32}" type="slidenum">
              <a:rPr lang="en-GB" smtClean="0"/>
              <a:t>‹#›</a:t>
            </a:fld>
            <a:endParaRPr lang="en-GB"/>
          </a:p>
        </p:txBody>
      </p:sp>
    </p:spTree>
    <p:extLst>
      <p:ext uri="{BB962C8B-B14F-4D97-AF65-F5344CB8AC3E}">
        <p14:creationId xmlns:p14="http://schemas.microsoft.com/office/powerpoint/2010/main" val="3684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D1A8-92F4-41AE-B781-BD971F67238D}" type="datetimeFigureOut">
              <a:rPr lang="en-GB" smtClean="0"/>
              <a:t>14/10/2011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057E-D267-4098-B430-34F9046DFE32}" type="slidenum">
              <a:rPr lang="en-GB" smtClean="0"/>
              <a:t>‹#›</a:t>
            </a:fld>
            <a:endParaRPr lang="en-GB"/>
          </a:p>
        </p:txBody>
      </p:sp>
    </p:spTree>
    <p:extLst>
      <p:ext uri="{BB962C8B-B14F-4D97-AF65-F5344CB8AC3E}">
        <p14:creationId xmlns:p14="http://schemas.microsoft.com/office/powerpoint/2010/main" val="158786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verbix.com/" TargetMode="External"/><Relationship Id="rId7" Type="http://schemas.openxmlformats.org/officeDocument/2006/relationships/hyperlink" Target="http://spanish.typeit.org/" TargetMode="External"/><Relationship Id="rId2" Type="http://schemas.openxmlformats.org/officeDocument/2006/relationships/hyperlink" Target="http://www.wordreference.com/" TargetMode="External"/><Relationship Id="rId1" Type="http://schemas.openxmlformats.org/officeDocument/2006/relationships/slideLayout" Target="../slideLayouts/slideLayout7.xml"/><Relationship Id="rId6" Type="http://schemas.openxmlformats.org/officeDocument/2006/relationships/hyperlink" Target="http://german.typeit.org/" TargetMode="External"/><Relationship Id="rId5" Type="http://schemas.openxmlformats.org/officeDocument/2006/relationships/hyperlink" Target="http://french.typeit.org/" TargetMode="External"/><Relationship Id="rId4" Type="http://schemas.openxmlformats.org/officeDocument/2006/relationships/hyperlink" Target="http://www.conjugation.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file:///M:\WiderProfessionalRoles\LP\LP%20work%202010-11\LP%20Seminar%20-%20planning\Session2_GCSE\SuperStructures&amp;WonderfulWords.ppt#-1,1,Super structures &amp;  wonderful word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3.pn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video" Target="file:///M:\Resources\Development\NewSecCurricDevelopment\Citizenship\Media\Morph\Morph13.wmv" TargetMode="External"/><Relationship Id="rId7" Type="http://schemas.openxmlformats.org/officeDocument/2006/relationships/image" Target="../media/image28.png"/><Relationship Id="rId2" Type="http://schemas.openxmlformats.org/officeDocument/2006/relationships/video" Target="file:///M:\Resources\Development\NewSecCurricDevelopment\Citizenship\Media\Morph\Morph6.wmv" TargetMode="External"/><Relationship Id="rId1" Type="http://schemas.openxmlformats.org/officeDocument/2006/relationships/video" Target="file:///M:\Resources\Development\NewSecCurricDevelopment\Citizenship\Media\Morph\Morph3.wmv" TargetMode="External"/><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video" Target="file:///M:\Resources\Development\NewSecCurricDevelopment\Citizenship\Media\Morph\Morph14.wm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verbix.com/languages/spanish.s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625125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endParaRPr lang="en-US" sz="2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48771063"/>
              </p:ext>
            </p:extLst>
          </p:nvPr>
        </p:nvGraphicFramePr>
        <p:xfrm>
          <a:off x="755576" y="1628800"/>
          <a:ext cx="7488832" cy="4032447"/>
        </p:xfrm>
        <a:graphic>
          <a:graphicData uri="http://schemas.openxmlformats.org/drawingml/2006/table">
            <a:tbl>
              <a:tblPr firstRow="1" bandRow="1">
                <a:tableStyleId>{5940675A-B579-460E-94D1-54222C63F5DA}</a:tableStyleId>
              </a:tblPr>
              <a:tblGrid>
                <a:gridCol w="7488832"/>
              </a:tblGrid>
              <a:tr h="757239">
                <a:tc>
                  <a:txBody>
                    <a:bodyPr/>
                    <a:lstStyle/>
                    <a:p>
                      <a:r>
                        <a:rPr lang="en-GB" sz="2400" dirty="0" smtClean="0"/>
                        <a:t>Priorities</a:t>
                      </a:r>
                      <a:endParaRPr lang="en-GB" sz="2400" dirty="0"/>
                    </a:p>
                  </a:txBody>
                  <a:tcPr anchor="ctr"/>
                </a:tc>
              </a:tr>
              <a:tr h="1307013">
                <a:tc>
                  <a:txBody>
                    <a:bodyPr/>
                    <a:lstStyle/>
                    <a:p>
                      <a:r>
                        <a:rPr lang="en-GB" sz="2400" dirty="0" smtClean="0"/>
                        <a:t>1   Strategies</a:t>
                      </a:r>
                      <a:r>
                        <a:rPr lang="en-GB" sz="2400" baseline="0" dirty="0" smtClean="0"/>
                        <a:t> for Speaking</a:t>
                      </a:r>
                      <a:endParaRPr lang="en-GB" sz="2400" dirty="0"/>
                    </a:p>
                  </a:txBody>
                  <a:tcPr anchor="ctr"/>
                </a:tc>
              </a:tr>
              <a:tr h="757239">
                <a:tc>
                  <a:txBody>
                    <a:bodyPr/>
                    <a:lstStyle/>
                    <a:p>
                      <a:pPr marL="342900" indent="-342900">
                        <a:buAutoNum type="arabicPlain" startAt="2"/>
                      </a:pPr>
                      <a:r>
                        <a:rPr lang="en-GB" sz="2400" dirty="0" smtClean="0"/>
                        <a:t> Strategies for Writing</a:t>
                      </a:r>
                      <a:endParaRPr lang="en-GB" sz="2400" dirty="0"/>
                    </a:p>
                  </a:txBody>
                  <a:tcPr anchor="ctr"/>
                </a:tc>
              </a:tr>
              <a:tr h="1210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3    </a:t>
                      </a:r>
                      <a:r>
                        <a:rPr lang="en-GB" sz="2400" baseline="0" dirty="0" smtClean="0"/>
                        <a:t>Strategies for Listening and Reading </a:t>
                      </a:r>
                      <a:br>
                        <a:rPr lang="en-GB" sz="2400" baseline="0" dirty="0" smtClean="0"/>
                      </a:br>
                      <a:r>
                        <a:rPr lang="en-GB" sz="2400" baseline="0" dirty="0" smtClean="0"/>
                        <a:t>Further discussion and planning</a:t>
                      </a:r>
                      <a:endParaRPr lang="en-GB" sz="2400" dirty="0" smtClean="0"/>
                    </a:p>
                  </a:txBody>
                  <a:tcPr anchor="ct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830" y="257950"/>
            <a:ext cx="966498" cy="423036"/>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3799" y="207816"/>
            <a:ext cx="476329" cy="56266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9363" y="232883"/>
            <a:ext cx="739329" cy="473170"/>
          </a:xfrm>
          <a:prstGeom prst="rect">
            <a:avLst/>
          </a:prstGeom>
        </p:spPr>
      </p:pic>
      <p:sp>
        <p:nvSpPr>
          <p:cNvPr id="2" name="Rectangle 1"/>
          <p:cNvSpPr/>
          <p:nvPr/>
        </p:nvSpPr>
        <p:spPr>
          <a:xfrm>
            <a:off x="179512" y="188640"/>
            <a:ext cx="4120039" cy="523220"/>
          </a:xfrm>
          <a:prstGeom prst="rect">
            <a:avLst/>
          </a:prstGeom>
        </p:spPr>
        <p:txBody>
          <a:bodyPr wrap="none">
            <a:spAutoFit/>
          </a:bodyPr>
          <a:lstStyle/>
          <a:p>
            <a:r>
              <a:rPr lang="en-GB" sz="2800" b="1" dirty="0"/>
              <a:t>Comberton Village College</a:t>
            </a:r>
            <a:endParaRPr lang="en-US" sz="2800" b="1" dirty="0"/>
          </a:p>
        </p:txBody>
      </p:sp>
      <p:sp>
        <p:nvSpPr>
          <p:cNvPr id="8" name="Oval 7"/>
          <p:cNvSpPr/>
          <p:nvPr/>
        </p:nvSpPr>
        <p:spPr>
          <a:xfrm>
            <a:off x="1115616" y="3789040"/>
            <a:ext cx="3024336" cy="576064"/>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Tree>
    <p:extLst>
      <p:ext uri="{BB962C8B-B14F-4D97-AF65-F5344CB8AC3E}">
        <p14:creationId xmlns:p14="http://schemas.microsoft.com/office/powerpoint/2010/main" val="356257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1"/>
          <p:cNvSpPr txBox="1">
            <a:spLocks noChangeArrowheads="1"/>
          </p:cNvSpPr>
          <p:nvPr/>
        </p:nvSpPr>
        <p:spPr bwMode="auto">
          <a:xfrm>
            <a:off x="357188" y="214313"/>
            <a:ext cx="8358187" cy="710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sz="2800">
              <a:latin typeface="Calibri" pitchFamily="34" charset="0"/>
            </a:endParaRPr>
          </a:p>
          <a:p>
            <a:pPr eaLnBrk="1" hangingPunct="1"/>
            <a:r>
              <a:rPr lang="en-US" sz="2800" b="1" i="1">
                <a:latin typeface="Calibri" pitchFamily="34" charset="0"/>
              </a:rPr>
              <a:t>Research &amp; reference</a:t>
            </a:r>
            <a:br>
              <a:rPr lang="en-US" sz="2800" b="1" i="1">
                <a:latin typeface="Calibri" pitchFamily="34" charset="0"/>
              </a:rPr>
            </a:br>
            <a:r>
              <a:rPr lang="en-US" sz="2800">
                <a:latin typeface="Calibri" pitchFamily="34" charset="0"/>
              </a:rPr>
              <a:t/>
            </a:r>
            <a:br>
              <a:rPr lang="en-US" sz="2800">
                <a:latin typeface="Calibri" pitchFamily="34" charset="0"/>
              </a:rPr>
            </a:br>
            <a:r>
              <a:rPr lang="en-US" sz="2800">
                <a:latin typeface="Calibri" pitchFamily="34" charset="0"/>
              </a:rPr>
              <a:t>1.  </a:t>
            </a:r>
            <a:r>
              <a:rPr lang="en-US" sz="2800" u="sng">
                <a:latin typeface="Calibri" pitchFamily="34" charset="0"/>
                <a:hlinkClick r:id="rId2"/>
              </a:rPr>
              <a:t>www.wordreference.com</a:t>
            </a:r>
            <a:r>
              <a:rPr lang="en-US" sz="2800">
                <a:latin typeface="Calibri" pitchFamily="34" charset="0"/>
              </a:rPr>
              <a:t> </a:t>
            </a:r>
            <a:br>
              <a:rPr lang="en-US" sz="2800">
                <a:latin typeface="Calibri" pitchFamily="34" charset="0"/>
              </a:rPr>
            </a:br>
            <a:r>
              <a:rPr lang="en-US" sz="2800">
                <a:latin typeface="Calibri" pitchFamily="34" charset="0"/>
              </a:rPr>
              <a:t>Online dictionary – use this and not an online translator</a:t>
            </a:r>
            <a:br>
              <a:rPr lang="en-US" sz="2800">
                <a:latin typeface="Calibri" pitchFamily="34" charset="0"/>
              </a:rPr>
            </a:br>
            <a:r>
              <a:rPr lang="en-US" sz="2800">
                <a:latin typeface="Calibri" pitchFamily="34" charset="0"/>
              </a:rPr>
              <a:t/>
            </a:r>
            <a:br>
              <a:rPr lang="en-US" sz="2800">
                <a:latin typeface="Calibri" pitchFamily="34" charset="0"/>
              </a:rPr>
            </a:br>
            <a:r>
              <a:rPr lang="en-US" sz="2800">
                <a:latin typeface="Calibri" pitchFamily="34" charset="0"/>
              </a:rPr>
              <a:t>2. </a:t>
            </a:r>
            <a:r>
              <a:rPr lang="en-US" sz="2800">
                <a:latin typeface="Calibri" pitchFamily="34" charset="0"/>
                <a:hlinkClick r:id="rId3"/>
              </a:rPr>
              <a:t>http://www.verbix.com/</a:t>
            </a:r>
            <a:r>
              <a:rPr lang="en-US" sz="2800">
                <a:latin typeface="Calibri" pitchFamily="34" charset="0"/>
              </a:rPr>
              <a:t>  (or  </a:t>
            </a:r>
            <a:r>
              <a:rPr lang="en-US" sz="2800" u="sng">
                <a:latin typeface="Calibri" pitchFamily="34" charset="0"/>
                <a:hlinkClick r:id="rId4"/>
              </a:rPr>
              <a:t>http://www.conjugation.org/</a:t>
            </a:r>
            <a:r>
              <a:rPr lang="en-US" sz="2800">
                <a:latin typeface="Calibri" pitchFamily="34" charset="0"/>
              </a:rPr>
              <a:t> )</a:t>
            </a:r>
            <a:br>
              <a:rPr lang="en-US" sz="2800">
                <a:latin typeface="Calibri" pitchFamily="34" charset="0"/>
              </a:rPr>
            </a:br>
            <a:r>
              <a:rPr lang="en-US" sz="2800">
                <a:latin typeface="Calibri" pitchFamily="34" charset="0"/>
              </a:rPr>
              <a:t>Online verb conjugation tool – you type in the verb and it shows you all forms of all tenses</a:t>
            </a:r>
          </a:p>
          <a:p>
            <a:pPr eaLnBrk="1" hangingPunct="1"/>
            <a:endParaRPr lang="en-GB" sz="2800">
              <a:latin typeface="Calibri" pitchFamily="34" charset="0"/>
            </a:endParaRPr>
          </a:p>
          <a:p>
            <a:pPr eaLnBrk="1" hangingPunct="1"/>
            <a:r>
              <a:rPr lang="en-GB" sz="2800">
                <a:latin typeface="Calibri" pitchFamily="34" charset="0"/>
              </a:rPr>
              <a:t>3.  </a:t>
            </a:r>
            <a:r>
              <a:rPr lang="en-GB" sz="2800">
                <a:latin typeface="Calibri" pitchFamily="34" charset="0"/>
                <a:hlinkClick r:id="rId5" tooltip="http://french.typeit.org/"/>
              </a:rPr>
              <a:t>http://french.typeit.org/</a:t>
            </a:r>
            <a:r>
              <a:rPr lang="en-GB" sz="2800">
                <a:latin typeface="Calibri" pitchFamily="34" charset="0"/>
              </a:rPr>
              <a:t>  (</a:t>
            </a:r>
            <a:r>
              <a:rPr lang="en-GB" sz="2800">
                <a:latin typeface="Calibri" pitchFamily="34" charset="0"/>
                <a:hlinkClick r:id="rId6" tooltip="http://german.typeit.org/"/>
              </a:rPr>
              <a:t>http://german.typeit.org/</a:t>
            </a:r>
            <a:r>
              <a:rPr lang="en-GB" sz="2800">
                <a:latin typeface="Calibri" pitchFamily="34" charset="0"/>
              </a:rPr>
              <a:t>   </a:t>
            </a:r>
            <a:r>
              <a:rPr lang="en-GB" sz="2800">
                <a:latin typeface="Calibri" pitchFamily="34" charset="0"/>
                <a:hlinkClick r:id="rId7" tooltip="http://spanish.typeit.org/"/>
              </a:rPr>
              <a:t>http://spanish.typeit.org/</a:t>
            </a:r>
            <a:r>
              <a:rPr lang="en-GB" sz="2800">
                <a:latin typeface="Calibri" pitchFamily="34" charset="0"/>
              </a:rPr>
              <a:t>)</a:t>
            </a:r>
          </a:p>
          <a:p>
            <a:pPr eaLnBrk="1" hangingPunct="1"/>
            <a:r>
              <a:rPr lang="en-GB" sz="2800">
                <a:latin typeface="Calibri" pitchFamily="34" charset="0"/>
              </a:rPr>
              <a:t>Saves pupils having to ask how to type accents or leaving them out on homework completely!</a:t>
            </a:r>
          </a:p>
          <a:p>
            <a:pPr eaLnBrk="1" hangingPunct="1"/>
            <a:endParaRPr lang="en-US">
              <a:latin typeface="Calibri" pitchFamily="34" charset="0"/>
            </a:endParaRPr>
          </a:p>
          <a:p>
            <a:pPr eaLnBrk="1" hangingPunct="1"/>
            <a:endParaRPr lang="en-US">
              <a:latin typeface="Calibri" pitchFamily="34" charset="0"/>
            </a:endParaRPr>
          </a:p>
        </p:txBody>
      </p:sp>
    </p:spTree>
    <p:extLst>
      <p:ext uri="{BB962C8B-B14F-4D97-AF65-F5344CB8AC3E}">
        <p14:creationId xmlns:p14="http://schemas.microsoft.com/office/powerpoint/2010/main" val="338390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111463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5</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LOOKING BACK</a:t>
            </a:r>
            <a:endParaRPr lang="en-US" dirty="0"/>
          </a:p>
        </p:txBody>
      </p:sp>
    </p:spTree>
    <p:extLst>
      <p:ext uri="{BB962C8B-B14F-4D97-AF65-F5344CB8AC3E}">
        <p14:creationId xmlns:p14="http://schemas.microsoft.com/office/powerpoint/2010/main" val="1711201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428625"/>
          <a:ext cx="8286750" cy="6000750"/>
        </p:xfrm>
        <a:graphic>
          <a:graphicData uri="http://schemas.openxmlformats.org/drawingml/2006/table">
            <a:tbl>
              <a:tblPr firstRow="1" bandRow="1">
                <a:tableStyleId>{5940675A-B579-460E-94D1-54222C63F5DA}</a:tableStyleId>
              </a:tblPr>
              <a:tblGrid>
                <a:gridCol w="2762250"/>
                <a:gridCol w="2762250"/>
                <a:gridCol w="2762250"/>
              </a:tblGrid>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dirty="0"/>
                    </a:p>
                  </a:txBody>
                  <a:tcPr marL="91439" marR="91439"/>
                </a:tc>
                <a:tc>
                  <a:txBody>
                    <a:bodyPr/>
                    <a:lstStyle/>
                    <a:p>
                      <a:endParaRPr lang="en-US" sz="1800"/>
                    </a:p>
                  </a:txBody>
                  <a:tcPr marL="91439" marR="91439"/>
                </a:tc>
                <a:tc>
                  <a:txBody>
                    <a:bodyPr/>
                    <a:lstStyle/>
                    <a:p>
                      <a:endParaRPr lang="en-US" sz="1800"/>
                    </a:p>
                  </a:txBody>
                  <a:tcPr marL="91439" marR="91439"/>
                </a:tc>
              </a:tr>
              <a:tr h="2000250">
                <a:tc>
                  <a:txBody>
                    <a:bodyPr/>
                    <a:lstStyle/>
                    <a:p>
                      <a:endParaRPr lang="en-US" sz="1800"/>
                    </a:p>
                  </a:txBody>
                  <a:tcPr marL="91439" marR="91439"/>
                </a:tc>
                <a:tc>
                  <a:txBody>
                    <a:bodyPr/>
                    <a:lstStyle/>
                    <a:p>
                      <a:endParaRPr lang="en-US" sz="1800" dirty="0"/>
                    </a:p>
                  </a:txBody>
                  <a:tcPr marL="91439" marR="91439"/>
                </a:tc>
                <a:tc>
                  <a:txBody>
                    <a:bodyPr/>
                    <a:lstStyle/>
                    <a:p>
                      <a:endParaRPr lang="en-US" sz="1800" dirty="0"/>
                    </a:p>
                  </a:txBody>
                  <a:tcPr marL="91439" marR="91439"/>
                </a:tc>
              </a:tr>
            </a:tbl>
          </a:graphicData>
        </a:graphic>
      </p:graphicFrame>
      <p:sp>
        <p:nvSpPr>
          <p:cNvPr id="4" name="Rectangle 3"/>
          <p:cNvSpPr/>
          <p:nvPr/>
        </p:nvSpPr>
        <p:spPr>
          <a:xfrm>
            <a:off x="500063" y="1643063"/>
            <a:ext cx="8286750" cy="7858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00063" y="3500438"/>
            <a:ext cx="8286750" cy="928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00063" y="5429250"/>
            <a:ext cx="8286750"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0855" name="TextBox 17"/>
          <p:cNvSpPr txBox="1">
            <a:spLocks noChangeArrowheads="1"/>
          </p:cNvSpPr>
          <p:nvPr/>
        </p:nvSpPr>
        <p:spPr bwMode="auto">
          <a:xfrm>
            <a:off x="571500" y="500063"/>
            <a:ext cx="2571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1.  My school is a mixed comprehensive school.</a:t>
            </a:r>
            <a:endParaRPr lang="en-US" sz="2000">
              <a:latin typeface="Calibri" pitchFamily="34" charset="0"/>
            </a:endParaRPr>
          </a:p>
        </p:txBody>
      </p:sp>
      <p:sp>
        <p:nvSpPr>
          <p:cNvPr id="120856"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20857" name="Picture 19" descr="Joined Up.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8" name="TextBox 17"/>
          <p:cNvSpPr txBox="1">
            <a:spLocks noChangeArrowheads="1"/>
          </p:cNvSpPr>
          <p:nvPr/>
        </p:nvSpPr>
        <p:spPr bwMode="auto">
          <a:xfrm>
            <a:off x="3286125"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2.  The subject I most like is maths because I always get good marks.</a:t>
            </a:r>
            <a:endParaRPr lang="en-US" sz="2000">
              <a:latin typeface="Calibri" pitchFamily="34" charset="0"/>
            </a:endParaRPr>
          </a:p>
        </p:txBody>
      </p:sp>
      <p:sp>
        <p:nvSpPr>
          <p:cNvPr id="120859" name="TextBox 18"/>
          <p:cNvSpPr txBox="1">
            <a:spLocks noChangeArrowheads="1"/>
          </p:cNvSpPr>
          <p:nvPr/>
        </p:nvSpPr>
        <p:spPr bwMode="auto">
          <a:xfrm>
            <a:off x="6072188" y="500063"/>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3.  My ideal teacher has a sense of humour and always wants to help us.</a:t>
            </a:r>
            <a:endParaRPr lang="en-US" sz="2000">
              <a:latin typeface="Calibri" pitchFamily="34" charset="0"/>
            </a:endParaRPr>
          </a:p>
        </p:txBody>
      </p:sp>
      <p:sp>
        <p:nvSpPr>
          <p:cNvPr id="120860" name="TextBox 19"/>
          <p:cNvSpPr txBox="1">
            <a:spLocks noChangeArrowheads="1"/>
          </p:cNvSpPr>
          <p:nvPr/>
        </p:nvSpPr>
        <p:spPr bwMode="auto">
          <a:xfrm>
            <a:off x="500063" y="2428875"/>
            <a:ext cx="2714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4.  The school rules are important but too strict – for example you can’t wear coats inside the building.</a:t>
            </a:r>
            <a:endParaRPr lang="en-US" sz="1600">
              <a:latin typeface="Calibri" pitchFamily="34" charset="0"/>
            </a:endParaRPr>
          </a:p>
        </p:txBody>
      </p:sp>
      <p:sp>
        <p:nvSpPr>
          <p:cNvPr id="120861" name="TextBox 20"/>
          <p:cNvSpPr txBox="1">
            <a:spLocks noChangeArrowheads="1"/>
          </p:cNvSpPr>
          <p:nvPr/>
        </p:nvSpPr>
        <p:spPr bwMode="auto">
          <a:xfrm>
            <a:off x="3286125"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5.  The biggest problem at my school is the stress of exams.</a:t>
            </a:r>
            <a:endParaRPr lang="en-US" sz="2000">
              <a:latin typeface="Calibri" pitchFamily="34" charset="0"/>
            </a:endParaRPr>
          </a:p>
        </p:txBody>
      </p:sp>
      <p:sp>
        <p:nvSpPr>
          <p:cNvPr id="120862" name="TextBox 21"/>
          <p:cNvSpPr txBox="1">
            <a:spLocks noChangeArrowheads="1"/>
          </p:cNvSpPr>
          <p:nvPr/>
        </p:nvSpPr>
        <p:spPr bwMode="auto">
          <a:xfrm>
            <a:off x="6000750" y="2428875"/>
            <a:ext cx="2714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latin typeface="Calibri" pitchFamily="34" charset="0"/>
              </a:rPr>
              <a:t>6.  After school there’s a lot to do.  I usually do dance club on Tuesdays.</a:t>
            </a:r>
            <a:endParaRPr lang="en-US" sz="2000">
              <a:latin typeface="Calibri" pitchFamily="34" charset="0"/>
            </a:endParaRPr>
          </a:p>
        </p:txBody>
      </p:sp>
      <p:sp>
        <p:nvSpPr>
          <p:cNvPr id="120863" name="TextBox 22"/>
          <p:cNvSpPr txBox="1">
            <a:spLocks noChangeArrowheads="1"/>
          </p:cNvSpPr>
          <p:nvPr/>
        </p:nvSpPr>
        <p:spPr bwMode="auto">
          <a:xfrm>
            <a:off x="500063" y="4357688"/>
            <a:ext cx="2714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7.  My primary school was much smaller than this school.  I was able to walk there everyday.</a:t>
            </a:r>
            <a:endParaRPr lang="en-US" sz="1600">
              <a:latin typeface="Calibri" pitchFamily="34" charset="0"/>
            </a:endParaRPr>
          </a:p>
        </p:txBody>
      </p:sp>
      <p:sp>
        <p:nvSpPr>
          <p:cNvPr id="120864" name="TextBox 23"/>
          <p:cNvSpPr txBox="1">
            <a:spLocks noChangeArrowheads="1"/>
          </p:cNvSpPr>
          <p:nvPr/>
        </p:nvSpPr>
        <p:spPr bwMode="auto">
          <a:xfrm>
            <a:off x="3286125"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8.  Last year I did work experience for 2 weeks.  I had a good time and learnt a lot.</a:t>
            </a:r>
            <a:endParaRPr lang="en-US" sz="1600">
              <a:latin typeface="Calibri" pitchFamily="34" charset="0"/>
            </a:endParaRPr>
          </a:p>
        </p:txBody>
      </p:sp>
      <p:sp>
        <p:nvSpPr>
          <p:cNvPr id="120865" name="TextBox 24"/>
          <p:cNvSpPr txBox="1">
            <a:spLocks noChangeArrowheads="1"/>
          </p:cNvSpPr>
          <p:nvPr/>
        </p:nvSpPr>
        <p:spPr bwMode="auto">
          <a:xfrm>
            <a:off x="6000750" y="4429125"/>
            <a:ext cx="2714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600">
                <a:latin typeface="Calibri" pitchFamily="34" charset="0"/>
              </a:rPr>
              <a:t>9.  Next year I plan to do A levels.  I want to study English, Spanish and Maths.</a:t>
            </a:r>
            <a:endParaRPr lang="en-US" sz="1600">
              <a:latin typeface="Calibri" pitchFamily="34" charset="0"/>
            </a:endParaRPr>
          </a:p>
        </p:txBody>
      </p:sp>
    </p:spTree>
    <p:extLst>
      <p:ext uri="{BB962C8B-B14F-4D97-AF65-F5344CB8AC3E}">
        <p14:creationId xmlns:p14="http://schemas.microsoft.com/office/powerpoint/2010/main" val="32390737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567944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6</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DICTIONARY SKILLS</a:t>
            </a:r>
            <a:endParaRPr lang="en-US" dirty="0"/>
          </a:p>
        </p:txBody>
      </p:sp>
      <p:sp>
        <p:nvSpPr>
          <p:cNvPr id="2" name="TextBox 1"/>
          <p:cNvSpPr txBox="1"/>
          <p:nvPr/>
        </p:nvSpPr>
        <p:spPr>
          <a:xfrm>
            <a:off x="251520" y="5795972"/>
            <a:ext cx="3888432" cy="369332"/>
          </a:xfrm>
          <a:prstGeom prst="rect">
            <a:avLst/>
          </a:prstGeom>
          <a:noFill/>
        </p:spPr>
        <p:txBody>
          <a:bodyPr wrap="square" rtlCol="0">
            <a:spAutoFit/>
          </a:bodyPr>
          <a:lstStyle/>
          <a:p>
            <a:r>
              <a:rPr lang="en-GB" dirty="0" smtClean="0"/>
              <a:t>See </a:t>
            </a:r>
            <a:r>
              <a:rPr lang="en-GB" dirty="0" err="1" smtClean="0"/>
              <a:t>handout</a:t>
            </a:r>
            <a:endParaRPr lang="en-GB" dirty="0"/>
          </a:p>
        </p:txBody>
      </p:sp>
    </p:spTree>
    <p:extLst>
      <p:ext uri="{BB962C8B-B14F-4D97-AF65-F5344CB8AC3E}">
        <p14:creationId xmlns:p14="http://schemas.microsoft.com/office/powerpoint/2010/main" val="1222813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0480474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Variety &amp; Range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7</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FUNCTIONS &amp; THEMES</a:t>
            </a:r>
            <a:endParaRPr lang="en-US" dirty="0"/>
          </a:p>
        </p:txBody>
      </p:sp>
    </p:spTree>
    <p:extLst>
      <p:ext uri="{BB962C8B-B14F-4D97-AF65-F5344CB8AC3E}">
        <p14:creationId xmlns:p14="http://schemas.microsoft.com/office/powerpoint/2010/main" val="2856197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5902406"/>
        </p:xfrm>
        <a:graphic>
          <a:graphicData uri="http://schemas.openxmlformats.org/drawingml/2006/table">
            <a:tbl>
              <a:tblPr/>
              <a:tblGrid>
                <a:gridCol w="779463"/>
                <a:gridCol w="3506787"/>
                <a:gridCol w="779463"/>
                <a:gridCol w="3506787"/>
              </a:tblGrid>
              <a:tr h="63493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Functions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Arial" pitchFamily="34" charset="0"/>
                        </a:rPr>
                        <a:t>Themes</a:t>
                      </a:r>
                      <a:endParaRPr kumimoji="0" lang="en-US" sz="3200" b="1"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Questions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Future plans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Opinions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Work experience</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Suggestions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Uniform</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What others say</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Primary school</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Likes &amp; dislikes (not ‘aimer’)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Subjects and teachers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Habits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Extra-curricular</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Comparisons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Problems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Past events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pitchFamily="34" charset="0"/>
                        </a:rPr>
                        <a:t>School rules</a:t>
                      </a:r>
                      <a:endParaRPr kumimoji="0" lang="en-US" sz="2400" b="0" i="0" u="none" strike="noStrike" cap="none" normalizeH="0" baseline="0" dirty="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306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2" name="Group 52"/>
          <p:cNvGraphicFramePr>
            <a:graphicFrameLocks noGrp="1"/>
          </p:cNvGraphicFramePr>
          <p:nvPr/>
        </p:nvGraphicFramePr>
        <p:xfrm>
          <a:off x="285750" y="357188"/>
          <a:ext cx="8572500" cy="6156540"/>
        </p:xfrm>
        <a:graphic>
          <a:graphicData uri="http://schemas.openxmlformats.org/drawingml/2006/table">
            <a:tbl>
              <a:tblPr/>
              <a:tblGrid>
                <a:gridCol w="779463"/>
                <a:gridCol w="3506787"/>
                <a:gridCol w="779463"/>
                <a:gridCol w="3506787"/>
              </a:tblGrid>
              <a:tr h="63493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Funciones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smtClean="0">
                          <a:ln>
                            <a:noFill/>
                          </a:ln>
                          <a:solidFill>
                            <a:schemeClr val="tx1"/>
                          </a:solidFill>
                          <a:effectLst/>
                          <a:latin typeface="Arial" pitchFamily="34" charset="0"/>
                        </a:rPr>
                        <a:t>Temas</a:t>
                      </a:r>
                      <a:endParaRPr kumimoji="0" lang="en-US" sz="32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A</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Preguntas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1</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Planes para el futuro</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B</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Opiniones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prácticas laborales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C</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Sugerencias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3</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El uniforme</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D</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Lo que otros dicen</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 escuela primaria</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E</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Gustos y Preferencias (no se permite ‘gustar’)</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5</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Asignaturas y profesores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9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F</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Costumbres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6</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Actividades extraescolares y responsabilidades</a:t>
                      </a:r>
                      <a:endParaRPr kumimoji="0" lang="en-US" sz="20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4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G</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Comparaciones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7</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Problemas en 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H</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Acontecimientos pasados</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smtClean="0">
                          <a:ln>
                            <a:noFill/>
                          </a:ln>
                          <a:solidFill>
                            <a:schemeClr val="tx1"/>
                          </a:solidFill>
                          <a:effectLst/>
                          <a:latin typeface="Arial" pitchFamily="34" charset="0"/>
                        </a:rPr>
                        <a:t>8</a:t>
                      </a:r>
                      <a:endParaRPr kumimoji="0" lang="en-US" sz="2800" b="1"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rPr>
                        <a:t>Las normas del insti</a:t>
                      </a:r>
                      <a:endParaRPr kumimoji="0" lang="en-US" sz="2400" b="0" i="0" u="none" strike="noStrike" cap="none" normalizeH="0" baseline="0" smtClean="0">
                        <a:ln>
                          <a:noFill/>
                        </a:ln>
                        <a:solidFill>
                          <a:schemeClr val="tx1"/>
                        </a:solidFill>
                        <a:effectLst/>
                        <a:latin typeface="Arial" pitchFamily="34"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03530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36585181"/>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Variety &amp; Range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8</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WRITING</a:t>
            </a:r>
            <a:endParaRPr lang="en-US" dirty="0"/>
          </a:p>
        </p:txBody>
      </p:sp>
    </p:spTree>
    <p:extLst>
      <p:ext uri="{BB962C8B-B14F-4D97-AF65-F5344CB8AC3E}">
        <p14:creationId xmlns:p14="http://schemas.microsoft.com/office/powerpoint/2010/main" val="3871684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92418787"/>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Variety &amp; Range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9</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‘PIMP’ MY LANGUAGE</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8" y="4221088"/>
            <a:ext cx="23812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414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5"/>
          <p:cNvSpPr>
            <a:spLocks noChangeArrowheads="1"/>
          </p:cNvSpPr>
          <p:nvPr/>
        </p:nvSpPr>
        <p:spPr bwMode="auto">
          <a:xfrm>
            <a:off x="539750" y="476250"/>
            <a:ext cx="3384550" cy="1871663"/>
          </a:xfrm>
          <a:prstGeom prst="wedgeRoundRectCallout">
            <a:avLst>
              <a:gd name="adj1" fmla="val 34546"/>
              <a:gd name="adj2" fmla="val 70690"/>
              <a:gd name="adj3" fmla="val 16667"/>
            </a:avLst>
          </a:prstGeom>
          <a:solidFill>
            <a:srgbClr val="002060"/>
          </a:solidFill>
          <a:ln w="9525">
            <a:solidFill>
              <a:schemeClr val="tx1"/>
            </a:solidFill>
            <a:miter lim="800000"/>
            <a:headEnd/>
            <a:tailEnd/>
          </a:ln>
        </p:spPr>
        <p:txBody>
          <a:bodyPr/>
          <a:lstStyle/>
          <a:p>
            <a:pPr algn="ctr"/>
            <a:r>
              <a:rPr lang="en-GB" sz="3600" b="1">
                <a:solidFill>
                  <a:schemeClr val="bg1"/>
                </a:solidFill>
                <a:latin typeface="Calibri" pitchFamily="34" charset="0"/>
              </a:rPr>
              <a:t>Wie heisst deine Stadt oder dein Dorf?</a:t>
            </a:r>
            <a:endParaRPr lang="en-US" sz="3600" b="1">
              <a:solidFill>
                <a:schemeClr val="bg1"/>
              </a:solidFill>
              <a:latin typeface="Calibri" pitchFamily="34" charset="0"/>
            </a:endParaRPr>
          </a:p>
        </p:txBody>
      </p:sp>
      <p:sp>
        <p:nvSpPr>
          <p:cNvPr id="11270" name="AutoShape 6"/>
          <p:cNvSpPr>
            <a:spLocks noChangeArrowheads="1"/>
          </p:cNvSpPr>
          <p:nvPr/>
        </p:nvSpPr>
        <p:spPr bwMode="auto">
          <a:xfrm>
            <a:off x="1000125" y="4359275"/>
            <a:ext cx="7820025" cy="1855788"/>
          </a:xfrm>
          <a:prstGeom prst="wedgeRoundRectCallout">
            <a:avLst>
              <a:gd name="adj1" fmla="val -30824"/>
              <a:gd name="adj2" fmla="val -80616"/>
              <a:gd name="adj3" fmla="val 16667"/>
            </a:avLst>
          </a:prstGeom>
          <a:solidFill>
            <a:srgbClr val="002060"/>
          </a:solidFill>
          <a:ln w="9525">
            <a:solidFill>
              <a:schemeClr val="tx1"/>
            </a:solidFill>
            <a:miter lim="800000"/>
            <a:headEnd/>
            <a:tailEnd/>
          </a:ln>
        </p:spPr>
        <p:txBody>
          <a:bodyPr/>
          <a:lstStyle/>
          <a:p>
            <a:pPr algn="ctr"/>
            <a:r>
              <a:rPr lang="en-GB" sz="2800" b="1">
                <a:solidFill>
                  <a:schemeClr val="bg1"/>
                </a:solidFill>
                <a:latin typeface="Calibri" pitchFamily="34" charset="0"/>
              </a:rPr>
              <a:t>Ich wohne in einem kleinen Dorf, dasToft heisst.  Fr</a:t>
            </a:r>
            <a:r>
              <a:rPr lang="en-US" sz="2800" b="1">
                <a:solidFill>
                  <a:schemeClr val="bg1"/>
                </a:solidFill>
                <a:latin typeface="Calibri" pitchFamily="34" charset="0"/>
              </a:rPr>
              <a:t>üher habe ich in Bristol gewohnt.  Wenn ich älter bin, möchte ich in London wohnen.</a:t>
            </a:r>
          </a:p>
        </p:txBody>
      </p:sp>
      <p:sp>
        <p:nvSpPr>
          <p:cNvPr id="11271" name="Text Box 7"/>
          <p:cNvSpPr txBox="1">
            <a:spLocks noChangeArrowheads="1"/>
          </p:cNvSpPr>
          <p:nvPr/>
        </p:nvSpPr>
        <p:spPr bwMode="auto">
          <a:xfrm>
            <a:off x="0" y="6338888"/>
            <a:ext cx="9144000" cy="519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800" b="1">
                <a:latin typeface="Calibri" pitchFamily="34" charset="0"/>
              </a:rPr>
              <a:t>Include present, past and future as often as you can!</a:t>
            </a:r>
            <a:endParaRPr lang="en-US" sz="2800" b="1">
              <a:latin typeface="Calibri" pitchFamily="34" charset="0"/>
            </a:endParaRPr>
          </a:p>
        </p:txBody>
      </p:sp>
      <p:sp>
        <p:nvSpPr>
          <p:cNvPr id="5" name="TextBox 4"/>
          <p:cNvSpPr txBox="1">
            <a:spLocks noChangeArrowheads="1"/>
          </p:cNvSpPr>
          <p:nvPr/>
        </p:nvSpPr>
        <p:spPr bwMode="auto">
          <a:xfrm>
            <a:off x="4214813" y="357188"/>
            <a:ext cx="4572000" cy="4000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Toft.</a:t>
            </a:r>
            <a:endParaRPr lang="en-US" sz="2000" b="1">
              <a:latin typeface="Calibri" pitchFamily="34" charset="0"/>
            </a:endParaRPr>
          </a:p>
        </p:txBody>
      </p:sp>
      <p:sp>
        <p:nvSpPr>
          <p:cNvPr id="6" name="TextBox 5"/>
          <p:cNvSpPr txBox="1">
            <a:spLocks noChangeArrowheads="1"/>
          </p:cNvSpPr>
          <p:nvPr/>
        </p:nvSpPr>
        <p:spPr bwMode="auto">
          <a:xfrm>
            <a:off x="4214813" y="885825"/>
            <a:ext cx="4572000" cy="7080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a:t>
            </a:r>
            <a:endParaRPr lang="en-US" sz="2000" b="1">
              <a:latin typeface="Calibri" pitchFamily="34" charset="0"/>
            </a:endParaRPr>
          </a:p>
        </p:txBody>
      </p:sp>
      <p:sp>
        <p:nvSpPr>
          <p:cNvPr id="7" name="TextBox 6"/>
          <p:cNvSpPr txBox="1">
            <a:spLocks noChangeArrowheads="1"/>
          </p:cNvSpPr>
          <p:nvPr/>
        </p:nvSpPr>
        <p:spPr bwMode="auto">
          <a:xfrm>
            <a:off x="4214813" y="1714500"/>
            <a:ext cx="4572000" cy="10160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  Früher habe ich in Bristol gewohnt.</a:t>
            </a:r>
            <a:endParaRPr lang="en-US" sz="2000" b="1">
              <a:latin typeface="Calibri" pitchFamily="34" charset="0"/>
            </a:endParaRPr>
          </a:p>
        </p:txBody>
      </p:sp>
      <p:sp>
        <p:nvSpPr>
          <p:cNvPr id="8" name="TextBox 7"/>
          <p:cNvSpPr txBox="1">
            <a:spLocks noChangeArrowheads="1"/>
          </p:cNvSpPr>
          <p:nvPr/>
        </p:nvSpPr>
        <p:spPr bwMode="auto">
          <a:xfrm>
            <a:off x="4214813" y="2841625"/>
            <a:ext cx="4572000" cy="13239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b="1">
                <a:latin typeface="Calibri" pitchFamily="34" charset="0"/>
              </a:rPr>
              <a:t>Ich wohne in einem kleinen Dorf, das Toft heißt.  Früher habe ich in Bristol gewohnt.  Wenn ich älter bin, möchte ich in London wohnen.</a:t>
            </a:r>
            <a:endParaRPr lang="en-US" sz="2000" b="1">
              <a:latin typeface="Calibri" pitchFamily="34" charset="0"/>
            </a:endParaRPr>
          </a:p>
        </p:txBody>
      </p:sp>
      <p:sp>
        <p:nvSpPr>
          <p:cNvPr id="9" name="Action Button: Document 8">
            <a:hlinkClick r:id="rId2" action="ppaction://hlinkpres?slideindex=1&amp;slidetitle=Super structures " highlightClick="1"/>
          </p:cNvPr>
          <p:cNvSpPr/>
          <p:nvPr/>
        </p:nvSpPr>
        <p:spPr>
          <a:xfrm>
            <a:off x="214313" y="5500688"/>
            <a:ext cx="571500" cy="714375"/>
          </a:xfrm>
          <a:prstGeom prst="actionButton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1216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
                                        </p:tgtEl>
                                        <p:attrNameLst>
                                          <p:attrName>style.visibility</p:attrName>
                                        </p:attrNameLst>
                                      </p:cBhvr>
                                      <p:to>
                                        <p:strVal val="visible"/>
                                      </p:to>
                                    </p:set>
                                    <p:anim calcmode="discrete" valueType="clr">
                                      <p:cBhvr override="childStyle">
                                        <p:cTn id="2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gtEl>
                                        <p:attrNameLst>
                                          <p:attrName>fillcolor</p:attrName>
                                        </p:attrNameLst>
                                      </p:cBhvr>
                                      <p:tavLst>
                                        <p:tav tm="0">
                                          <p:val>
                                            <p:clrVal>
                                              <a:schemeClr val="accent2"/>
                                            </p:clrVal>
                                          </p:val>
                                        </p:tav>
                                        <p:tav tm="50000">
                                          <p:val>
                                            <p:clrVal>
                                              <a:schemeClr val="hlink"/>
                                            </p:clrVal>
                                          </p:val>
                                        </p:tav>
                                      </p:tavLst>
                                    </p:anim>
                                    <p:set>
                                      <p:cBhvr>
                                        <p:cTn id="23" dur="80"/>
                                        <p:tgtEl>
                                          <p:spTgt spid="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8"/>
                                        </p:tgtEl>
                                        <p:attrNameLst>
                                          <p:attrName>style.visibility</p:attrName>
                                        </p:attrNameLst>
                                      </p:cBhvr>
                                      <p:to>
                                        <p:strVal val="visible"/>
                                      </p:to>
                                    </p:set>
                                    <p:anim calcmode="discrete" valueType="clr">
                                      <p:cBhvr override="childStyle">
                                        <p:cTn id="3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8"/>
                                        </p:tgtEl>
                                        <p:attrNameLst>
                                          <p:attrName>fillcolor</p:attrName>
                                        </p:attrNameLst>
                                      </p:cBhvr>
                                      <p:tavLst>
                                        <p:tav tm="0">
                                          <p:val>
                                            <p:clrVal>
                                              <a:schemeClr val="accent2"/>
                                            </p:clrVal>
                                          </p:val>
                                        </p:tav>
                                        <p:tav tm="50000">
                                          <p:val>
                                            <p:clrVal>
                                              <a:schemeClr val="hlink"/>
                                            </p:clrVal>
                                          </p:val>
                                        </p:tav>
                                      </p:tavLst>
                                    </p:anim>
                                    <p:set>
                                      <p:cBhvr>
                                        <p:cTn id="37" dur="80"/>
                                        <p:tgtEl>
                                          <p:spTgt spid="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1270"/>
                                        </p:tgtEl>
                                        <p:attrNameLst>
                                          <p:attrName>style.visibility</p:attrName>
                                        </p:attrNameLst>
                                      </p:cBhvr>
                                      <p:to>
                                        <p:strVal val="visible"/>
                                      </p:to>
                                    </p:set>
                                    <p:anim calcmode="lin" valueType="num">
                                      <p:cBhvr>
                                        <p:cTn id="42" dur="1000" fill="hold"/>
                                        <p:tgtEl>
                                          <p:spTgt spid="11270"/>
                                        </p:tgtEl>
                                        <p:attrNameLst>
                                          <p:attrName>ppt_x</p:attrName>
                                        </p:attrNameLst>
                                      </p:cBhvr>
                                      <p:tavLst>
                                        <p:tav tm="0">
                                          <p:val>
                                            <p:strVal val="#ppt_x-.2"/>
                                          </p:val>
                                        </p:tav>
                                        <p:tav tm="100000">
                                          <p:val>
                                            <p:strVal val="#ppt_x"/>
                                          </p:val>
                                        </p:tav>
                                      </p:tavLst>
                                    </p:anim>
                                    <p:anim calcmode="lin" valueType="num">
                                      <p:cBhvr>
                                        <p:cTn id="43" dur="1000" fill="hold"/>
                                        <p:tgtEl>
                                          <p:spTgt spid="1127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12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barn(inHorizontal)">
                                      <p:cBhvr>
                                        <p:cTn id="49"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643438" y="5072063"/>
            <a:ext cx="4772025" cy="1362075"/>
          </a:xfrm>
        </p:spPr>
        <p:txBody>
          <a:bodyPr/>
          <a:lstStyle/>
          <a:p>
            <a:pPr eaLnBrk="1" hangingPunct="1"/>
            <a:r>
              <a:rPr lang="en-GB" sz="3200" cap="none" smtClean="0"/>
              <a:t>WRITING: </a:t>
            </a:r>
            <a:br>
              <a:rPr lang="en-GB" sz="3200" cap="none" smtClean="0"/>
            </a:br>
            <a:r>
              <a:rPr lang="en-GB" sz="3200" cap="none" smtClean="0"/>
              <a:t>CLASSROOM STRATEGIES</a:t>
            </a:r>
            <a:endParaRPr lang="en-US" sz="3200" cap="none" smtClean="0"/>
          </a:p>
        </p:txBody>
      </p:sp>
      <p:sp>
        <p:nvSpPr>
          <p:cNvPr id="116739" name="Text Placeholder 2"/>
          <p:cNvSpPr>
            <a:spLocks noGrp="1"/>
          </p:cNvSpPr>
          <p:nvPr>
            <p:ph type="body" idx="1"/>
          </p:nvPr>
        </p:nvSpPr>
        <p:spPr>
          <a:xfrm>
            <a:off x="4572000" y="5143500"/>
            <a:ext cx="4500563" cy="1500188"/>
          </a:xfrm>
          <a:ln w="57150">
            <a:solidFill>
              <a:srgbClr val="002060"/>
            </a:solidFill>
            <a:miter lim="800000"/>
            <a:headEnd/>
            <a:tailEnd/>
          </a:ln>
        </p:spPr>
        <p:txBody>
          <a:bodyPr/>
          <a:lstStyle/>
          <a:p>
            <a:pPr eaLnBrk="1" hangingPunct="1"/>
            <a:r>
              <a:rPr lang="en-GB" b="1" smtClean="0">
                <a:solidFill>
                  <a:srgbClr val="002060"/>
                </a:solidFill>
              </a:rPr>
              <a:t>Manipulation, Quality &amp; Accuracy</a:t>
            </a:r>
            <a:endParaRPr lang="en-US" b="1" smtClean="0">
              <a:solidFill>
                <a:srgbClr val="002060"/>
              </a:solidFill>
            </a:endParaRPr>
          </a:p>
        </p:txBody>
      </p:sp>
      <p:sp>
        <p:nvSpPr>
          <p:cNvPr id="12" name="Rounded Rectangle 11"/>
          <p:cNvSpPr/>
          <p:nvPr/>
        </p:nvSpPr>
        <p:spPr>
          <a:xfrm>
            <a:off x="214313" y="4714875"/>
            <a:ext cx="4214812" cy="185737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sz="5400" b="1">
                <a:solidFill>
                  <a:srgbClr val="FFFFFF"/>
                </a:solidFill>
              </a:rPr>
              <a:t>Accuracy</a:t>
            </a:r>
            <a:endParaRPr lang="en-US" sz="4000" b="1">
              <a:solidFill>
                <a:srgbClr val="FFFFFF"/>
              </a:solidFill>
            </a:endParaRPr>
          </a:p>
        </p:txBody>
      </p:sp>
      <p:sp>
        <p:nvSpPr>
          <p:cNvPr id="13" name="Rounded Rectangle 12"/>
          <p:cNvSpPr/>
          <p:nvPr/>
        </p:nvSpPr>
        <p:spPr>
          <a:xfrm>
            <a:off x="285750" y="142875"/>
            <a:ext cx="4214813" cy="21431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a:solidFill>
                <a:srgbClr val="FFFFFF"/>
              </a:solidFill>
            </a:endParaRPr>
          </a:p>
          <a:p>
            <a:pPr algn="ctr"/>
            <a:r>
              <a:rPr lang="en-GB" sz="3600" b="1">
                <a:solidFill>
                  <a:srgbClr val="FFFFFF"/>
                </a:solidFill>
              </a:rPr>
              <a:t>Manipulating language</a:t>
            </a:r>
            <a:endParaRPr lang="en-GB" sz="2400" b="1">
              <a:solidFill>
                <a:srgbClr val="FFFFFF"/>
              </a:solidFill>
            </a:endParaRPr>
          </a:p>
          <a:p>
            <a:pPr algn="ctr"/>
            <a:endParaRPr lang="en-US" sz="2400" b="1">
              <a:solidFill>
                <a:srgbClr val="FFFFFF"/>
              </a:solidFill>
            </a:endParaRPr>
          </a:p>
        </p:txBody>
      </p:sp>
      <p:sp>
        <p:nvSpPr>
          <p:cNvPr id="17" name="Rounded Rectangle 16"/>
          <p:cNvSpPr/>
          <p:nvPr/>
        </p:nvSpPr>
        <p:spPr>
          <a:xfrm>
            <a:off x="285750" y="2357438"/>
            <a:ext cx="4214813" cy="214312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3600" b="1">
              <a:solidFill>
                <a:srgbClr val="FFFFFF"/>
              </a:solidFill>
            </a:endParaRPr>
          </a:p>
          <a:p>
            <a:pPr algn="ctr"/>
            <a:r>
              <a:rPr lang="en-GB" sz="3600" b="1">
                <a:solidFill>
                  <a:srgbClr val="FFFFFF"/>
                </a:solidFill>
              </a:rPr>
              <a:t>Developing quality</a:t>
            </a:r>
            <a:br>
              <a:rPr lang="en-GB" sz="3600" b="1">
                <a:solidFill>
                  <a:srgbClr val="FFFFFF"/>
                </a:solidFill>
              </a:rPr>
            </a:br>
            <a:r>
              <a:rPr lang="en-GB" sz="3600" b="1">
                <a:solidFill>
                  <a:srgbClr val="FFFFFF"/>
                </a:solidFill>
              </a:rPr>
              <a:t>(Variety &amp; Range)</a:t>
            </a:r>
            <a:endParaRPr lang="en-GB" sz="2400" b="1">
              <a:solidFill>
                <a:srgbClr val="FFFFFF"/>
              </a:solidFill>
            </a:endParaRPr>
          </a:p>
          <a:p>
            <a:pPr algn="ctr"/>
            <a:endParaRPr lang="en-US" sz="2400" b="1">
              <a:solidFill>
                <a:srgbClr val="FFFFFF"/>
              </a:solidFill>
            </a:endParaRPr>
          </a:p>
        </p:txBody>
      </p:sp>
      <p:pic>
        <p:nvPicPr>
          <p:cNvPr id="1167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071563"/>
            <a:ext cx="3171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22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660016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Variety &amp; Range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10</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ASL</a:t>
            </a:r>
            <a:r>
              <a:rPr lang="en-GB" dirty="0" smtClean="0"/>
              <a:t> (Average Sentence Length)</a:t>
            </a:r>
            <a:endParaRPr lang="en-US" dirty="0"/>
          </a:p>
        </p:txBody>
      </p:sp>
    </p:spTree>
    <p:extLst>
      <p:ext uri="{BB962C8B-B14F-4D97-AF65-F5344CB8AC3E}">
        <p14:creationId xmlns:p14="http://schemas.microsoft.com/office/powerpoint/2010/main" val="1923756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782985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Variety &amp; Range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11</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TICK GRID</a:t>
            </a:r>
            <a:endParaRPr lang="en-US" dirty="0"/>
          </a:p>
        </p:txBody>
      </p:sp>
    </p:spTree>
    <p:extLst>
      <p:ext uri="{BB962C8B-B14F-4D97-AF65-F5344CB8AC3E}">
        <p14:creationId xmlns:p14="http://schemas.microsoft.com/office/powerpoint/2010/main" val="4041679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Box 3"/>
          <p:cNvSpPr txBox="1">
            <a:spLocks noChangeArrowheads="1"/>
          </p:cNvSpPr>
          <p:nvPr/>
        </p:nvSpPr>
        <p:spPr bwMode="auto">
          <a:xfrm>
            <a:off x="428625" y="571500"/>
            <a:ext cx="4643438"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800" b="1">
                <a:latin typeface="Calibri" pitchFamily="34" charset="0"/>
              </a:rPr>
              <a:t>Johnny Depp</a:t>
            </a:r>
            <a:r>
              <a:rPr lang="fr-FR" sz="2800">
                <a:latin typeface="Calibri" pitchFamily="34" charset="0"/>
              </a:rPr>
              <a:t> est né le 9 juin 1963 à  Owensboro dans le Kentucky, aux États-Unis.  Il est acteur américain, qui est déjà très célèbre. Il est en couple avec la chanteuse et actrice française Vanessa Paradis et ils vivent en France. Ils ont deux enfants ensemble. En 2010, il a refusé le titre de l'homme le plus sexy de l'année pour servir d'exemple à ses deux enfants.</a:t>
            </a:r>
            <a:endParaRPr lang="en-US" sz="2800">
              <a:latin typeface="Calibri" pitchFamily="34" charset="0"/>
            </a:endParaRPr>
          </a:p>
          <a:p>
            <a:pPr eaLnBrk="1" hangingPunct="1"/>
            <a:endParaRPr lang="en-US">
              <a:latin typeface="Calibri" pitchFamily="34" charset="0"/>
            </a:endParaRPr>
          </a:p>
        </p:txBody>
      </p:sp>
      <p:pic>
        <p:nvPicPr>
          <p:cNvPr id="131075" name="ipfPQcucOqoTRG1zM:" descr="t1la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214313"/>
            <a:ext cx="2428875"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Group 2915"/>
          <p:cNvGraphicFramePr>
            <a:graphicFrameLocks noGrp="1"/>
          </p:cNvGraphicFramePr>
          <p:nvPr/>
        </p:nvGraphicFramePr>
        <p:xfrm>
          <a:off x="5357813" y="1643063"/>
          <a:ext cx="3500437" cy="4785228"/>
        </p:xfrm>
        <a:graphic>
          <a:graphicData uri="http://schemas.openxmlformats.org/drawingml/2006/table">
            <a:tbl>
              <a:tblPr/>
              <a:tblGrid>
                <a:gridCol w="1743043"/>
                <a:gridCol w="448407"/>
                <a:gridCol w="652784"/>
                <a:gridCol w="656203"/>
              </a:tblGrid>
              <a:tr h="82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smtClean="0">
                          <a:ln>
                            <a:noFill/>
                          </a:ln>
                          <a:solidFill>
                            <a:schemeClr val="tx1"/>
                          </a:solidFill>
                          <a:effectLst/>
                          <a:latin typeface="Arial" pitchFamily="34" charset="0"/>
                          <a:sym typeface="Wingdings" pitchFamily="2" charset="2"/>
                        </a:rPr>
                        <a:t></a:t>
                      </a:r>
                      <a:endParaRPr kumimoji="0" lang="en-GB" sz="48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pitchFamily="34" charset="0"/>
                          <a:sym typeface="Wingdings" pitchFamily="2" charset="2"/>
                        </a:rPr>
                        <a:t></a:t>
                      </a: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Present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 /</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Past </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Future</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Imperfect</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Negatives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Opinions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Reasons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Links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Clauses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rPr>
                        <a:t>/</a:t>
                      </a: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r h="396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Detail/Extras</a:t>
                      </a:r>
                    </a:p>
                  </a:txBody>
                  <a:tcPr marL="91439" marR="9143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marL="91439" marR="9143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65000"/>
                        <a:lumOff val="35000"/>
                      </a:schemeClr>
                    </a:solidFill>
                  </a:tcPr>
                </a:tc>
              </a:tr>
            </a:tbl>
          </a:graphicData>
        </a:graphic>
      </p:graphicFrame>
      <p:cxnSp>
        <p:nvCxnSpPr>
          <p:cNvPr id="6" name="Straight Connector 5"/>
          <p:cNvCxnSpPr/>
          <p:nvPr/>
        </p:nvCxnSpPr>
        <p:spPr>
          <a:xfrm>
            <a:off x="7572375" y="2643188"/>
            <a:ext cx="357188"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329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80" name="Title 2"/>
          <p:cNvSpPr>
            <a:spLocks noGrp="1"/>
          </p:cNvSpPr>
          <p:nvPr>
            <p:ph type="title"/>
          </p:nvPr>
        </p:nvSpPr>
        <p:spPr>
          <a:xfrm>
            <a:off x="2571750" y="274638"/>
            <a:ext cx="6115050" cy="1143000"/>
          </a:xfrm>
        </p:spPr>
        <p:txBody>
          <a:bodyPr/>
          <a:lstStyle/>
          <a:p>
            <a:pPr eaLnBrk="1" hangingPunct="1"/>
            <a:r>
              <a:rPr lang="en-GB" smtClean="0"/>
              <a:t>How to use the tick grid</a:t>
            </a:r>
            <a:endParaRPr lang="en-US" smtClean="0"/>
          </a:p>
        </p:txBody>
      </p:sp>
      <p:sp>
        <p:nvSpPr>
          <p:cNvPr id="132181" name="Content Placeholder 4"/>
          <p:cNvSpPr>
            <a:spLocks noGrp="1"/>
          </p:cNvSpPr>
          <p:nvPr>
            <p:ph sz="half" idx="2"/>
          </p:nvPr>
        </p:nvSpPr>
        <p:spPr>
          <a:xfrm>
            <a:off x="2714625" y="1600200"/>
            <a:ext cx="5972175" cy="4525963"/>
          </a:xfrm>
        </p:spPr>
        <p:txBody>
          <a:bodyPr/>
          <a:lstStyle/>
          <a:p>
            <a:pPr eaLnBrk="1" hangingPunct="1"/>
            <a:r>
              <a:rPr lang="en-GB" smtClean="0"/>
              <a:t>With text book listening tasks</a:t>
            </a:r>
          </a:p>
          <a:p>
            <a:pPr eaLnBrk="1" hangingPunct="1"/>
            <a:r>
              <a:rPr lang="en-GB" smtClean="0"/>
              <a:t>With written text</a:t>
            </a:r>
          </a:p>
          <a:p>
            <a:pPr eaLnBrk="1" hangingPunct="1"/>
            <a:r>
              <a:rPr lang="en-GB" smtClean="0"/>
              <a:t>When peer assessing</a:t>
            </a:r>
          </a:p>
          <a:p>
            <a:pPr eaLnBrk="1" hangingPunct="1"/>
            <a:r>
              <a:rPr lang="en-GB" smtClean="0"/>
              <a:t>When completing speaking preparation for GCSE tasks</a:t>
            </a:r>
          </a:p>
          <a:p>
            <a:pPr eaLnBrk="1" hangingPunct="1"/>
            <a:r>
              <a:rPr lang="en-GB" smtClean="0"/>
              <a:t>When listening to exam board sample material</a:t>
            </a:r>
          </a:p>
          <a:p>
            <a:pPr eaLnBrk="1" hangingPunct="1"/>
            <a:r>
              <a:rPr lang="en-GB" smtClean="0"/>
              <a:t>When assessing model answer provided by the teacher</a:t>
            </a:r>
          </a:p>
          <a:p>
            <a:pPr eaLnBrk="1" hangingPunct="1"/>
            <a:endParaRPr lang="en-GB" smtClean="0"/>
          </a:p>
          <a:p>
            <a:pPr eaLnBrk="1" hangingPunct="1"/>
            <a:endParaRPr lang="en-US" smtClean="0"/>
          </a:p>
        </p:txBody>
      </p:sp>
      <p:graphicFrame>
        <p:nvGraphicFramePr>
          <p:cNvPr id="7" name="Group 3612"/>
          <p:cNvGraphicFramePr>
            <a:graphicFrameLocks noGrp="1"/>
          </p:cNvGraphicFramePr>
          <p:nvPr>
            <p:extLst>
              <p:ext uri="{D42A27DB-BD31-4B8C-83A1-F6EECF244321}">
                <p14:modId xmlns:p14="http://schemas.microsoft.com/office/powerpoint/2010/main" val="2731599520"/>
              </p:ext>
            </p:extLst>
          </p:nvPr>
        </p:nvGraphicFramePr>
        <p:xfrm>
          <a:off x="179958" y="1576928"/>
          <a:ext cx="2519834" cy="4084320"/>
        </p:xfrm>
        <a:graphic>
          <a:graphicData uri="http://schemas.openxmlformats.org/drawingml/2006/table">
            <a:tbl>
              <a:tblPr/>
              <a:tblGrid>
                <a:gridCol w="1513234"/>
                <a:gridCol w="502189"/>
                <a:gridCol w="504411"/>
              </a:tblGrid>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rPr>
                        <a:t>GCSE German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endParaRPr kumimoji="0" lang="en-GB"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sym typeface="Wingdings" pitchFamily="2" charset="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dirty="0" smtClean="0">
                          <a:ln>
                            <a:noFill/>
                          </a:ln>
                          <a:solidFill>
                            <a:schemeClr val="tx1"/>
                          </a:solidFill>
                          <a:effectLst/>
                          <a:latin typeface="Arial" pitchFamily="34" charset="0"/>
                        </a:rPr>
                        <a:t>present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past </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future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opinions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WO1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WO3 conjunctions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wann? wie? wo?</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prepositions + R2/3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modal verbs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um…zu +INF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adjective endings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no communication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050" b="0" i="0" u="none" strike="noStrike" cap="none" normalizeH="0" baseline="0" smtClean="0">
                          <a:ln>
                            <a:noFill/>
                          </a:ln>
                          <a:solidFill>
                            <a:schemeClr val="tx1"/>
                          </a:solidFill>
                          <a:effectLst/>
                          <a:latin typeface="Arial" pitchFamily="34" charset="0"/>
                        </a:rPr>
                        <a:t>spelling/capitals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Tree>
    <p:extLst>
      <p:ext uri="{BB962C8B-B14F-4D97-AF65-F5344CB8AC3E}">
        <p14:creationId xmlns:p14="http://schemas.microsoft.com/office/powerpoint/2010/main" val="19720545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1909459"/>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Variety &amp; Accuracy</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12</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PEER ASSESSMENT</a:t>
            </a:r>
            <a:endParaRPr lang="en-US" dirty="0"/>
          </a:p>
        </p:txBody>
      </p:sp>
    </p:spTree>
    <p:extLst>
      <p:ext uri="{BB962C8B-B14F-4D97-AF65-F5344CB8AC3E}">
        <p14:creationId xmlns:p14="http://schemas.microsoft.com/office/powerpoint/2010/main" val="2722530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47" name="Group 67"/>
          <p:cNvGraphicFramePr>
            <a:graphicFrameLocks noGrp="1"/>
          </p:cNvGraphicFramePr>
          <p:nvPr/>
        </p:nvGraphicFramePr>
        <p:xfrm>
          <a:off x="357188" y="1050925"/>
          <a:ext cx="5357811" cy="5592768"/>
        </p:xfrm>
        <a:graphic>
          <a:graphicData uri="http://schemas.openxmlformats.org/drawingml/2006/table">
            <a:tbl>
              <a:tblPr/>
              <a:tblGrid>
                <a:gridCol w="670380"/>
                <a:gridCol w="4044494"/>
                <a:gridCol w="642937"/>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Subject variety  (other than ‘ich’)</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present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past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4</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future tenses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5</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opinions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6</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different adjectives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7</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adjective endings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8</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appropriate R2/R3 articles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9</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inversions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10</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WO3 constructions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11</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modal verbs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12</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um … zu … clauses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13</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Number of idioms</a:t>
                      </a:r>
                      <a:endParaRPr kumimoji="0" lang="en-US" sz="18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72" name="WordArt 60"/>
          <p:cNvSpPr>
            <a:spLocks noChangeArrowheads="1" noChangeShapeType="1" noTextEdit="1"/>
          </p:cNvSpPr>
          <p:nvPr/>
        </p:nvSpPr>
        <p:spPr bwMode="auto">
          <a:xfrm>
            <a:off x="357188" y="500063"/>
            <a:ext cx="2928937" cy="4286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fromWordArt="1">
            <a:prstTxWarp prst="textPlain">
              <a:avLst>
                <a:gd name="adj" fmla="val 50000"/>
              </a:avLst>
            </a:prstTxWarp>
          </a:bodyPr>
          <a:lstStyle/>
          <a:p>
            <a:pPr algn="ctr" fontAlgn="auto">
              <a:spcBef>
                <a:spcPts val="0"/>
              </a:spcBef>
              <a:spcAft>
                <a:spcPts val="0"/>
              </a:spcAft>
              <a:defRPr/>
            </a:pPr>
            <a:r>
              <a:rPr lang="en-US" sz="3600" kern="10" dirty="0">
                <a:ln w="9525">
                  <a:solidFill>
                    <a:srgbClr val="000000"/>
                  </a:solidFill>
                  <a:round/>
                  <a:headEnd/>
                  <a:tailEnd/>
                </a:ln>
                <a:solidFill>
                  <a:srgbClr val="0070C0"/>
                </a:solidFill>
                <a:latin typeface="Arial Black"/>
              </a:rPr>
              <a:t>           </a:t>
            </a:r>
          </a:p>
        </p:txBody>
      </p:sp>
      <p:sp>
        <p:nvSpPr>
          <p:cNvPr id="134205" name="TextBox 9"/>
          <p:cNvSpPr txBox="1">
            <a:spLocks noChangeArrowheads="1"/>
          </p:cNvSpPr>
          <p:nvPr/>
        </p:nvSpPr>
        <p:spPr bwMode="auto">
          <a:xfrm>
            <a:off x="5929313" y="1214438"/>
            <a:ext cx="3071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latin typeface="Calibri" pitchFamily="34" charset="0"/>
              </a:rPr>
              <a:t>“In lessons, students are regularly required to check each other’s work, discuss it and spot errors before they look at the correct copy.”</a:t>
            </a:r>
            <a:endParaRPr lang="en-US" sz="2000" b="1">
              <a:latin typeface="Calibri" pitchFamily="34" charset="0"/>
            </a:endParaRPr>
          </a:p>
        </p:txBody>
      </p:sp>
      <p:sp>
        <p:nvSpPr>
          <p:cNvPr id="134206" name="TextBox 5"/>
          <p:cNvSpPr txBox="1">
            <a:spLocks noChangeArrowheads="1"/>
          </p:cNvSpPr>
          <p:nvPr/>
        </p:nvSpPr>
        <p:spPr bwMode="auto">
          <a:xfrm>
            <a:off x="6000750" y="3286125"/>
            <a:ext cx="27860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a:latin typeface="Calibri" pitchFamily="34" charset="0"/>
              </a:rPr>
              <a:t> paired assessment before handing in</a:t>
            </a:r>
          </a:p>
          <a:p>
            <a:pPr eaLnBrk="1" hangingPunct="1">
              <a:buFont typeface="Arial" charset="0"/>
              <a:buChar char="•"/>
            </a:pPr>
            <a:r>
              <a:rPr lang="en-GB">
                <a:latin typeface="Calibri" pitchFamily="34" charset="0"/>
              </a:rPr>
              <a:t> whole class assessment of anonymous samples of student homework as starter</a:t>
            </a:r>
          </a:p>
          <a:p>
            <a:pPr eaLnBrk="1" hangingPunct="1">
              <a:buFont typeface="Arial" charset="0"/>
              <a:buChar char="•"/>
            </a:pPr>
            <a:r>
              <a:rPr lang="en-GB">
                <a:latin typeface="Calibri" pitchFamily="34" charset="0"/>
              </a:rPr>
              <a:t> ‘auction’ activities to spot errors/correct formulations</a:t>
            </a:r>
          </a:p>
          <a:p>
            <a:pPr eaLnBrk="1" hangingPunct="1">
              <a:buFont typeface="Arial" charset="0"/>
              <a:buChar char="•"/>
            </a:pPr>
            <a:r>
              <a:rPr lang="en-GB">
                <a:latin typeface="Calibri" pitchFamily="34" charset="0"/>
              </a:rPr>
              <a:t> paired listenings</a:t>
            </a:r>
            <a:endParaRPr lang="en-US">
              <a:latin typeface="Calibri" pitchFamily="34" charset="0"/>
            </a:endParaRPr>
          </a:p>
        </p:txBody>
      </p:sp>
    </p:spTree>
    <p:extLst>
      <p:ext uri="{BB962C8B-B14F-4D97-AF65-F5344CB8AC3E}">
        <p14:creationId xmlns:p14="http://schemas.microsoft.com/office/powerpoint/2010/main" val="3838093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7444483"/>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Accuracy</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13</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SENTENCE AUCTION</a:t>
            </a:r>
            <a:endParaRPr lang="en-US" dirty="0"/>
          </a:p>
        </p:txBody>
      </p:sp>
      <p:pic>
        <p:nvPicPr>
          <p:cNvPr id="6" name="Picture 4" descr="j02416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4294" y="4120964"/>
            <a:ext cx="15954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193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643313" y="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2400" b="1" u="sng">
                <a:latin typeface="Calibri" pitchFamily="34" charset="0"/>
                <a:cs typeface="Times New Roman" pitchFamily="18" charset="0"/>
              </a:rPr>
              <a:t>¿Qué apuestas?</a:t>
            </a:r>
            <a:endParaRPr lang="en-US" altLang="zh-CN" sz="2400" b="1">
              <a:latin typeface="Calibri" pitchFamily="34" charset="0"/>
              <a:cs typeface="Times New Roman" pitchFamily="18" charset="0"/>
            </a:endParaRPr>
          </a:p>
          <a:p>
            <a:pPr eaLnBrk="0" hangingPunct="0"/>
            <a:endParaRPr lang="en-US" altLang="zh-CN" sz="2400" b="1">
              <a:latin typeface="Calibri" pitchFamily="34" charset="0"/>
              <a:cs typeface="Times New Roman" pitchFamily="18" charset="0"/>
            </a:endParaRPr>
          </a:p>
        </p:txBody>
      </p:sp>
      <p:sp>
        <p:nvSpPr>
          <p:cNvPr id="136195" name="Text Box 1"/>
          <p:cNvSpPr txBox="1">
            <a:spLocks noChangeArrowheads="1"/>
          </p:cNvSpPr>
          <p:nvPr/>
        </p:nvSpPr>
        <p:spPr bwMode="auto">
          <a:xfrm>
            <a:off x="714375" y="428625"/>
            <a:ext cx="7929563" cy="1143000"/>
          </a:xfrm>
          <a:prstGeom prst="rect">
            <a:avLst/>
          </a:prstGeom>
          <a:solidFill>
            <a:srgbClr val="FFFFFF"/>
          </a:solidFill>
          <a:ln w="9525">
            <a:solidFill>
              <a:srgbClr val="000000"/>
            </a:solidFill>
            <a:miter lim="800000"/>
            <a:headEnd/>
            <a:tailEnd/>
          </a:ln>
        </p:spPr>
        <p:txBody>
          <a:bodyPr/>
          <a:lstStyle>
            <a:lvl1pPr eaLnBrk="0" hangingPunct="0">
              <a:tabLst>
                <a:tab pos="457200" algn="l"/>
              </a:tabLst>
              <a:defRPr>
                <a:solidFill>
                  <a:schemeClr val="tx1"/>
                </a:solidFill>
                <a:latin typeface="Arial" charset="0"/>
              </a:defRPr>
            </a:lvl1pPr>
            <a:lvl2pPr marL="742950" indent="-285750" eaLnBrk="0" hangingPunct="0">
              <a:tabLst>
                <a:tab pos="457200" algn="l"/>
              </a:tabLst>
              <a:defRPr>
                <a:solidFill>
                  <a:schemeClr val="tx1"/>
                </a:solidFill>
                <a:latin typeface="Arial" charset="0"/>
              </a:defRPr>
            </a:lvl2pPr>
            <a:lvl3pPr marL="1143000" indent="-228600" eaLnBrk="0" hangingPunct="0">
              <a:tabLst>
                <a:tab pos="457200" algn="l"/>
              </a:tabLst>
              <a:defRPr>
                <a:solidFill>
                  <a:schemeClr val="tx1"/>
                </a:solidFill>
                <a:latin typeface="Arial" charset="0"/>
              </a:defRPr>
            </a:lvl3pPr>
            <a:lvl4pPr marL="1600200" indent="-228600" eaLnBrk="0" hangingPunct="0">
              <a:tabLst>
                <a:tab pos="457200" algn="l"/>
              </a:tabLst>
              <a:defRPr>
                <a:solidFill>
                  <a:schemeClr val="tx1"/>
                </a:solidFill>
                <a:latin typeface="Arial" charset="0"/>
              </a:defRPr>
            </a:lvl4pPr>
            <a:lvl5pPr marL="2057400" indent="-228600" eaLnBrk="0" hangingPunct="0">
              <a:tabLst>
                <a:tab pos="457200" algn="l"/>
              </a:tabLst>
              <a:defRPr>
                <a:solidFill>
                  <a:schemeClr val="tx1"/>
                </a:solidFill>
                <a:latin typeface="Arial" charset="0"/>
              </a:defRPr>
            </a:lvl5pPr>
            <a:lvl6pPr marL="2514600" indent="-228600" eaLnBrk="0" fontAlgn="base" hangingPunct="0">
              <a:spcBef>
                <a:spcPct val="0"/>
              </a:spcBef>
              <a:spcAft>
                <a:spcPct val="0"/>
              </a:spcAft>
              <a:tabLst>
                <a:tab pos="457200" algn="l"/>
              </a:tabLst>
              <a:defRPr>
                <a:solidFill>
                  <a:schemeClr val="tx1"/>
                </a:solidFill>
                <a:latin typeface="Arial" charset="0"/>
              </a:defRPr>
            </a:lvl6pPr>
            <a:lvl7pPr marL="2971800" indent="-228600" eaLnBrk="0" fontAlgn="base" hangingPunct="0">
              <a:spcBef>
                <a:spcPct val="0"/>
              </a:spcBef>
              <a:spcAft>
                <a:spcPct val="0"/>
              </a:spcAft>
              <a:tabLst>
                <a:tab pos="457200" algn="l"/>
              </a:tabLst>
              <a:defRPr>
                <a:solidFill>
                  <a:schemeClr val="tx1"/>
                </a:solidFill>
                <a:latin typeface="Arial" charset="0"/>
              </a:defRPr>
            </a:lvl7pPr>
            <a:lvl8pPr marL="3429000" indent="-228600" eaLnBrk="0" fontAlgn="base" hangingPunct="0">
              <a:spcBef>
                <a:spcPct val="0"/>
              </a:spcBef>
              <a:spcAft>
                <a:spcPct val="0"/>
              </a:spcAft>
              <a:tabLst>
                <a:tab pos="457200" algn="l"/>
              </a:tabLst>
              <a:defRPr>
                <a:solidFill>
                  <a:schemeClr val="tx1"/>
                </a:solidFill>
                <a:latin typeface="Arial" charset="0"/>
              </a:defRPr>
            </a:lvl8pPr>
            <a:lvl9pPr marL="3886200" indent="-228600" eaLnBrk="0" fontAlgn="base" hangingPunct="0">
              <a:spcBef>
                <a:spcPct val="0"/>
              </a:spcBef>
              <a:spcAft>
                <a:spcPct val="0"/>
              </a:spcAft>
              <a:tabLst>
                <a:tab pos="457200" algn="l"/>
              </a:tabLst>
              <a:defRPr>
                <a:solidFill>
                  <a:schemeClr val="tx1"/>
                </a:solidFill>
                <a:latin typeface="Arial" charset="0"/>
              </a:defRPr>
            </a:lvl9pPr>
          </a:lstStyle>
          <a:p>
            <a:pPr eaLnBrk="1" hangingPunct="1">
              <a:buFontTx/>
              <a:buChar char="•"/>
            </a:pPr>
            <a:r>
              <a:rPr lang="es-ES" altLang="zh-CN" sz="1400">
                <a:latin typeface="Calibri" pitchFamily="34" charset="0"/>
                <a:cs typeface="Times New Roman" pitchFamily="18" charset="0"/>
              </a:rPr>
              <a:t>Marca con  / o x las frases correctas y las frases con errores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Apuesta entre 1 y 10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Escucha al profesor para ver si las frases son correctas o no</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Si has escrito  / o x en el lugar correcto ganas los puntos. Si no, pierdes los puntos</a:t>
            </a:r>
            <a:endParaRPr lang="en-US" altLang="zh-CN" sz="1400">
              <a:latin typeface="Calibri" pitchFamily="34" charset="0"/>
              <a:cs typeface="Times New Roman" pitchFamily="18" charset="0"/>
            </a:endParaRPr>
          </a:p>
          <a:p>
            <a:pPr>
              <a:buFontTx/>
              <a:buChar char="•"/>
            </a:pPr>
            <a:r>
              <a:rPr lang="es-ES" altLang="zh-CN" sz="1400">
                <a:latin typeface="Calibri" pitchFamily="34" charset="0"/>
                <a:cs typeface="Times New Roman" pitchFamily="18" charset="0"/>
              </a:rPr>
              <a:t>Escribe tu total en la casilla</a:t>
            </a:r>
          </a:p>
        </p:txBody>
      </p:sp>
      <p:sp>
        <p:nvSpPr>
          <p:cNvPr id="136196"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aphicFrame>
        <p:nvGraphicFramePr>
          <p:cNvPr id="5" name="Table 4"/>
          <p:cNvGraphicFramePr>
            <a:graphicFrameLocks noGrp="1"/>
          </p:cNvGraphicFramePr>
          <p:nvPr/>
        </p:nvGraphicFramePr>
        <p:xfrm>
          <a:off x="714375" y="1714500"/>
          <a:ext cx="7786688" cy="4694228"/>
        </p:xfrm>
        <a:graphic>
          <a:graphicData uri="http://schemas.openxmlformats.org/drawingml/2006/table">
            <a:tbl>
              <a:tblPr/>
              <a:tblGrid>
                <a:gridCol w="447013"/>
                <a:gridCol w="3729921"/>
                <a:gridCol w="696957"/>
                <a:gridCol w="1038225"/>
                <a:gridCol w="865187"/>
                <a:gridCol w="1009385"/>
              </a:tblGrid>
              <a:tr h="213374">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Frase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 x</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Apuesto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Gano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b="1">
                          <a:latin typeface="Calibri" pitchFamily="34" charset="0"/>
                          <a:ea typeface="SimSun"/>
                        </a:rPr>
                        <a:t>Pierdo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Ayer </a:t>
                      </a:r>
                      <a:r>
                        <a:rPr lang="en-GB" sz="1400" dirty="0" err="1">
                          <a:latin typeface="Calibri" pitchFamily="34" charset="0"/>
                          <a:ea typeface="SimSun"/>
                        </a:rPr>
                        <a:t>jugé</a:t>
                      </a:r>
                      <a:r>
                        <a:rPr lang="en-GB" sz="1400" dirty="0">
                          <a:latin typeface="Calibri" pitchFamily="34" charset="0"/>
                          <a:ea typeface="SimSun"/>
                        </a:rPr>
                        <a:t> al </a:t>
                      </a:r>
                      <a:r>
                        <a:rPr lang="en-GB" sz="1400" dirty="0" err="1">
                          <a:latin typeface="Calibri" pitchFamily="34" charset="0"/>
                          <a:ea typeface="SimSun"/>
                        </a:rPr>
                        <a:t>fútbol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Juan es una persona contenta</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dirty="0">
                          <a:latin typeface="Calibri" pitchFamily="34" charset="0"/>
                          <a:ea typeface="SimSun"/>
                        </a:rPr>
                        <a:t>No salí porque tenía muchos deberes</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err="1">
                          <a:latin typeface="Calibri" pitchFamily="34" charset="0"/>
                          <a:ea typeface="SimSun"/>
                        </a:rPr>
                        <a:t>Yo</a:t>
                      </a:r>
                      <a:r>
                        <a:rPr lang="en-GB" sz="1400" dirty="0">
                          <a:latin typeface="Calibri" pitchFamily="34" charset="0"/>
                          <a:ea typeface="SimSun"/>
                        </a:rPr>
                        <a:t> </a:t>
                      </a:r>
                      <a:r>
                        <a:rPr lang="en-GB" sz="1400" dirty="0" err="1">
                          <a:latin typeface="Calibri" pitchFamily="34" charset="0"/>
                          <a:ea typeface="SimSun"/>
                        </a:rPr>
                        <a:t>amor</a:t>
                      </a:r>
                      <a:r>
                        <a:rPr lang="en-GB" sz="1400" dirty="0">
                          <a:latin typeface="Calibri" pitchFamily="34" charset="0"/>
                          <a:ea typeface="SimSun"/>
                        </a:rPr>
                        <a:t> el </a:t>
                      </a:r>
                      <a:r>
                        <a:rPr lang="en-GB" sz="1400" dirty="0" err="1">
                          <a:latin typeface="Calibri" pitchFamily="34" charset="0"/>
                          <a:ea typeface="SimSun"/>
                        </a:rPr>
                        <a:t>español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latin typeface="Calibri" pitchFamily="34" charset="0"/>
                          <a:ea typeface="SimSun"/>
                        </a:rPr>
                        <a:t>Las </a:t>
                      </a:r>
                      <a:r>
                        <a:rPr lang="en-GB" sz="1400" dirty="0" err="1">
                          <a:latin typeface="Calibri" pitchFamily="34" charset="0"/>
                          <a:ea typeface="SimSun"/>
                        </a:rPr>
                        <a:t>matemáticas</a:t>
                      </a:r>
                      <a:r>
                        <a:rPr lang="en-GB" sz="1400" dirty="0">
                          <a:latin typeface="Calibri" pitchFamily="34" charset="0"/>
                          <a:ea typeface="SimSun"/>
                        </a:rPr>
                        <a:t> </a:t>
                      </a:r>
                      <a:r>
                        <a:rPr lang="en-GB" sz="1400" dirty="0" err="1">
                          <a:latin typeface="Calibri" pitchFamily="34" charset="0"/>
                          <a:ea typeface="SimSun"/>
                        </a:rPr>
                        <a:t>es</a:t>
                      </a:r>
                      <a:r>
                        <a:rPr lang="en-GB" sz="1400" dirty="0">
                          <a:latin typeface="Calibri" pitchFamily="34" charset="0"/>
                          <a:ea typeface="SimSun"/>
                        </a:rPr>
                        <a:t> </a:t>
                      </a:r>
                      <a:r>
                        <a:rPr lang="en-GB" sz="1400" dirty="0" err="1">
                          <a:latin typeface="Calibri" pitchFamily="34" charset="0"/>
                          <a:ea typeface="SimSun"/>
                        </a:rPr>
                        <a:t>difícil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¿Como te llamas?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No les gusta la política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Me duele los pies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¿Cuándo es tu cumpleaños?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Dónde está mi libro?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11</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Hablaremos más tarde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12</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Haceré mis deberes esta noche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13</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No me gusta chocolate</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14</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Le encanta las películas de acción</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15</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Pasó mis vacaciones en Francia</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16</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Saqué muchas fotos</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17</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Fútbol es aburrido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18</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padre es un médico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19</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a:latin typeface="Calibri" pitchFamily="34" charset="0"/>
                          <a:ea typeface="SimSun"/>
                        </a:rPr>
                        <a:t>Mi hermana es muy alto</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a:txBody>
                    <a:bodyPr/>
                    <a:lstStyle/>
                    <a:p>
                      <a:pPr>
                        <a:spcAft>
                          <a:spcPts val="0"/>
                        </a:spcAft>
                      </a:pPr>
                      <a:r>
                        <a:rPr lang="en-GB" sz="1400" b="1">
                          <a:latin typeface="Calibri" pitchFamily="34" charset="0"/>
                          <a:ea typeface="SimSun"/>
                        </a:rPr>
                        <a:t>20</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latin typeface="Calibri" pitchFamily="34" charset="0"/>
                          <a:ea typeface="SimSun"/>
                        </a:rPr>
                        <a:t>Pedro soy español</a:t>
                      </a:r>
                      <a:endParaRPr lang="en-US"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74">
                <a:tc gridSpan="4">
                  <a:txBody>
                    <a:bodyPr/>
                    <a:lstStyle/>
                    <a:p>
                      <a:pPr algn="r">
                        <a:spcAft>
                          <a:spcPts val="0"/>
                        </a:spcAft>
                      </a:pPr>
                      <a:r>
                        <a:rPr lang="en-GB" sz="1400" dirty="0">
                          <a:latin typeface="Calibri" pitchFamily="34" charset="0"/>
                          <a:ea typeface="SimSun"/>
                        </a:rPr>
                        <a:t>subtotal</a:t>
                      </a:r>
                      <a:endParaRPr lang="en-US"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spcAft>
                          <a:spcPts val="0"/>
                        </a:spcAft>
                      </a:pPr>
                      <a:endParaRPr lang="en-GB" sz="140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400" dirty="0">
                        <a:latin typeface="Calibri" pitchFamily="34" charset="0"/>
                        <a:ea typeface="SimSun"/>
                      </a:endParaRPr>
                    </a:p>
                  </a:txBody>
                  <a:tcPr marL="59377" marR="5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6357" name="Rectangle 4"/>
          <p:cNvSpPr>
            <a:spLocks noChangeArrowheads="1"/>
          </p:cNvSpPr>
          <p:nvPr/>
        </p:nvSpPr>
        <p:spPr bwMode="auto">
          <a:xfrm>
            <a:off x="285750" y="6400800"/>
            <a:ext cx="174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altLang="zh-CN" sz="1400">
                <a:latin typeface="Calibri" pitchFamily="34" charset="0"/>
                <a:cs typeface="Times New Roman" pitchFamily="18" charset="0"/>
              </a:rPr>
              <a:t>Gano - pierdo = Total </a:t>
            </a:r>
            <a:endParaRPr lang="en-GB" altLang="zh-CN">
              <a:latin typeface="Calibri" pitchFamily="34" charset="0"/>
              <a:cs typeface="Times New Roman" pitchFamily="18" charset="0"/>
            </a:endParaRPr>
          </a:p>
        </p:txBody>
      </p:sp>
      <p:sp>
        <p:nvSpPr>
          <p:cNvPr id="136358" name="Text Box 5"/>
          <p:cNvSpPr txBox="1">
            <a:spLocks noChangeArrowheads="1"/>
          </p:cNvSpPr>
          <p:nvPr/>
        </p:nvSpPr>
        <p:spPr bwMode="auto">
          <a:xfrm>
            <a:off x="2286000" y="6429375"/>
            <a:ext cx="428625" cy="357188"/>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a:p>
        </p:txBody>
      </p:sp>
    </p:spTree>
    <p:extLst>
      <p:ext uri="{BB962C8B-B14F-4D97-AF65-F5344CB8AC3E}">
        <p14:creationId xmlns:p14="http://schemas.microsoft.com/office/powerpoint/2010/main" val="24490128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9222334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Manipulation, Variety</a:t>
                      </a:r>
                      <a:r>
                        <a:rPr lang="en-GB" sz="2800" b="1" baseline="0" dirty="0" smtClean="0">
                          <a:solidFill>
                            <a:schemeClr val="bg1"/>
                          </a:solidFill>
                        </a:rPr>
                        <a:t> &amp; </a:t>
                      </a:r>
                      <a:r>
                        <a:rPr lang="en-GB" sz="2800" b="1" dirty="0" smtClean="0">
                          <a:solidFill>
                            <a:schemeClr val="bg1"/>
                          </a:solidFill>
                        </a:rPr>
                        <a:t>Accuracy</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14</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MODELLING</a:t>
            </a:r>
            <a:endParaRPr lang="en-US" dirty="0"/>
          </a:p>
        </p:txBody>
      </p:sp>
    </p:spTree>
    <p:extLst>
      <p:ext uri="{BB962C8B-B14F-4D97-AF65-F5344CB8AC3E}">
        <p14:creationId xmlns:p14="http://schemas.microsoft.com/office/powerpoint/2010/main" val="28267753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5400" b="1" smtClean="0"/>
              <a:t>Value added* - to the past</a:t>
            </a:r>
            <a:endParaRPr lang="en-US" sz="5400" b="1" smtClean="0"/>
          </a:p>
        </p:txBody>
      </p:sp>
      <p:sp>
        <p:nvSpPr>
          <p:cNvPr id="6147" name="Content Placeholder 2"/>
          <p:cNvSpPr>
            <a:spLocks noGrp="1"/>
          </p:cNvSpPr>
          <p:nvPr>
            <p:ph idx="1"/>
          </p:nvPr>
        </p:nvSpPr>
        <p:spPr/>
        <p:txBody>
          <a:bodyPr/>
          <a:lstStyle/>
          <a:p>
            <a:r>
              <a:rPr lang="es-ES_tradnl" b="1" i="1" smtClean="0"/>
              <a:t>iba a + infinitive…  </a:t>
            </a:r>
            <a:r>
              <a:rPr lang="es-ES_tradnl" smtClean="0"/>
              <a:t>- I was going to ….</a:t>
            </a:r>
          </a:p>
          <a:p>
            <a:r>
              <a:rPr lang="es-ES_tradnl" b="1" i="1" smtClean="0"/>
              <a:t>pero decidí + infinitive </a:t>
            </a:r>
            <a:r>
              <a:rPr lang="es-ES_tradnl" smtClean="0"/>
              <a:t>– but I decided to …</a:t>
            </a:r>
            <a:endParaRPr lang="en-US" smtClean="0"/>
          </a:p>
          <a:p>
            <a:r>
              <a:rPr lang="es-ES" b="1" i="1" smtClean="0"/>
              <a:t>mi padre me dijo, “….” </a:t>
            </a:r>
            <a:r>
              <a:rPr lang="es-ES" smtClean="0"/>
              <a:t>– my Dad said…</a:t>
            </a:r>
          </a:p>
          <a:p>
            <a:r>
              <a:rPr lang="es-ES" b="1" i="1" smtClean="0"/>
              <a:t>¿por qué no + infinitive…? </a:t>
            </a:r>
            <a:r>
              <a:rPr lang="es-ES" smtClean="0"/>
              <a:t>– why not…..?</a:t>
            </a:r>
            <a:endParaRPr lang="en-US" smtClean="0"/>
          </a:p>
          <a:p>
            <a:r>
              <a:rPr lang="es-ES" b="1" i="1" smtClean="0"/>
              <a:t>dije, “…” </a:t>
            </a:r>
            <a:r>
              <a:rPr lang="es-ES" smtClean="0"/>
              <a:t>– I said….</a:t>
            </a:r>
            <a:endParaRPr lang="en-US" smtClean="0"/>
          </a:p>
          <a:p>
            <a:r>
              <a:rPr lang="en-US" b="1" i="1" smtClean="0"/>
              <a:t>(aunque) me hubiera gustado + infinitivo </a:t>
            </a:r>
            <a:r>
              <a:rPr lang="en-US" smtClean="0"/>
              <a:t>– although I would have liked to…</a:t>
            </a:r>
          </a:p>
          <a:p>
            <a:endParaRPr lang="en-US" smtClean="0"/>
          </a:p>
        </p:txBody>
      </p:sp>
    </p:spTree>
    <p:extLst>
      <p:ext uri="{BB962C8B-B14F-4D97-AF65-F5344CB8AC3E}">
        <p14:creationId xmlns:p14="http://schemas.microsoft.com/office/powerpoint/2010/main" val="335055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3325415"/>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schemeClr val="bg1"/>
                          </a:solidFill>
                        </a:rPr>
                        <a:t>Manipulating language</a:t>
                      </a:r>
                      <a:endParaRPr lang="en-GB" sz="2000" b="1" dirty="0" smtClean="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4" name="Title 1"/>
          <p:cNvSpPr txBox="1">
            <a:spLocks/>
          </p:cNvSpPr>
          <p:nvPr/>
        </p:nvSpPr>
        <p:spPr bwMode="auto">
          <a:xfrm>
            <a:off x="683568" y="2281238"/>
            <a:ext cx="8058150" cy="1362075"/>
          </a:xfrm>
          <a:prstGeom prst="rect">
            <a:avLst/>
          </a:prstGeom>
          <a:noFill/>
          <a:ln w="38100">
            <a:solidFill>
              <a:srgbClr val="002060"/>
            </a:solidFill>
            <a:miter lim="800000"/>
            <a:headEnd/>
            <a:tailEnd/>
          </a:ln>
        </p:spPr>
        <p:txBody>
          <a:bodyPr anchor="ctr"/>
          <a:lstStyle/>
          <a:p>
            <a:pPr algn="ctr" eaLnBrk="0" fontAlgn="auto" hangingPunct="0">
              <a:spcBef>
                <a:spcPts val="0"/>
              </a:spcBef>
              <a:spcAft>
                <a:spcPts val="0"/>
              </a:spcAft>
              <a:defRPr/>
            </a:pPr>
            <a:r>
              <a:rPr lang="en-GB" sz="4000" b="1" cap="all" dirty="0">
                <a:latin typeface="+mj-lt"/>
                <a:ea typeface="+mj-ea"/>
                <a:cs typeface="+mj-cs"/>
              </a:rPr>
              <a:t>TOOL BOX</a:t>
            </a:r>
            <a:endParaRPr lang="en-US" sz="4000" b="1" cap="all" dirty="0">
              <a:latin typeface="+mj-lt"/>
              <a:ea typeface="+mj-ea"/>
              <a:cs typeface="+mj-cs"/>
            </a:endParaRPr>
          </a:p>
        </p:txBody>
      </p:sp>
      <p:sp>
        <p:nvSpPr>
          <p:cNvPr id="2" name="TextBox 1"/>
          <p:cNvSpPr txBox="1"/>
          <p:nvPr/>
        </p:nvSpPr>
        <p:spPr>
          <a:xfrm>
            <a:off x="323528" y="6237312"/>
            <a:ext cx="2016224" cy="461665"/>
          </a:xfrm>
          <a:prstGeom prst="rect">
            <a:avLst/>
          </a:prstGeom>
          <a:noFill/>
        </p:spPr>
        <p:txBody>
          <a:bodyPr wrap="square" rtlCol="0">
            <a:spAutoFit/>
          </a:bodyPr>
          <a:lstStyle/>
          <a:p>
            <a:r>
              <a:rPr lang="en-GB" sz="2400" b="1" dirty="0" smtClean="0">
                <a:solidFill>
                  <a:srgbClr val="002060"/>
                </a:solidFill>
              </a:rPr>
              <a:t>Idea 1</a:t>
            </a:r>
            <a:endParaRPr lang="en-GB" sz="2400" b="1" dirty="0">
              <a:solidFill>
                <a:srgbClr val="002060"/>
              </a:solidFill>
            </a:endParaRPr>
          </a:p>
        </p:txBody>
      </p:sp>
    </p:spTree>
    <p:extLst>
      <p:ext uri="{BB962C8B-B14F-4D97-AF65-F5344CB8AC3E}">
        <p14:creationId xmlns:p14="http://schemas.microsoft.com/office/powerpoint/2010/main" val="1168950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642938" y="357188"/>
            <a:ext cx="7929562"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3600" b="1"/>
              <a:t>Basic sentence</a:t>
            </a:r>
            <a:r>
              <a:rPr lang="en-US" sz="3600"/>
              <a:t>: </a:t>
            </a:r>
            <a:br>
              <a:rPr lang="en-US" sz="3600"/>
            </a:br>
            <a:r>
              <a:rPr lang="en-US" sz="3600"/>
              <a:t/>
            </a:r>
            <a:br>
              <a:rPr lang="en-US" sz="3600"/>
            </a:br>
            <a:r>
              <a:rPr lang="en-US" sz="3600"/>
              <a:t>Fui a España.</a:t>
            </a:r>
          </a:p>
          <a:p>
            <a:r>
              <a:rPr lang="es-ES" sz="3600"/>
              <a:t> </a:t>
            </a:r>
            <a:endParaRPr lang="en-US" sz="3600"/>
          </a:p>
          <a:p>
            <a:r>
              <a:rPr lang="es-ES_tradnl" sz="3600" b="1"/>
              <a:t>Enhanced by the ‘super’ structures</a:t>
            </a:r>
            <a:r>
              <a:rPr lang="es-ES_tradnl" sz="3600"/>
              <a:t>:  </a:t>
            </a:r>
            <a:br>
              <a:rPr lang="es-ES_tradnl" sz="3600"/>
            </a:br>
            <a:r>
              <a:rPr lang="es-ES_tradnl" sz="3600"/>
              <a:t/>
            </a:r>
            <a:br>
              <a:rPr lang="es-ES_tradnl" sz="3600"/>
            </a:br>
            <a:r>
              <a:rPr lang="es-ES" sz="3600" b="1" i="1"/>
              <a:t>Iba a</a:t>
            </a:r>
            <a:r>
              <a:rPr lang="es-ES" sz="3600"/>
              <a:t> ir a Francia, pero mi padre </a:t>
            </a:r>
            <a:r>
              <a:rPr lang="es-ES" sz="3600" b="1"/>
              <a:t>dijo</a:t>
            </a:r>
            <a:r>
              <a:rPr lang="es-ES" sz="3600"/>
              <a:t>, “Hablas español entonces ¿</a:t>
            </a:r>
            <a:r>
              <a:rPr lang="es-ES" sz="3600" b="1" i="1"/>
              <a:t>por qué no</a:t>
            </a:r>
            <a:r>
              <a:rPr lang="es-ES" sz="3600"/>
              <a:t> ir a España?”. Entonces </a:t>
            </a:r>
            <a:r>
              <a:rPr lang="es-ES" sz="3600" b="1" i="1"/>
              <a:t>decidimos</a:t>
            </a:r>
            <a:r>
              <a:rPr lang="es-ES" sz="3600"/>
              <a:t> ir a España </a:t>
            </a:r>
            <a:r>
              <a:rPr lang="es-ES" sz="3600" b="1" i="1"/>
              <a:t>aunque me hubiera gustado</a:t>
            </a:r>
            <a:r>
              <a:rPr lang="es-ES" sz="3600"/>
              <a:t> ir a Francia.</a:t>
            </a:r>
            <a:endParaRPr lang="en-US" sz="3600"/>
          </a:p>
          <a:p>
            <a:endParaRPr lang="en-US"/>
          </a:p>
        </p:txBody>
      </p:sp>
    </p:spTree>
    <p:extLst>
      <p:ext uri="{BB962C8B-B14F-4D97-AF65-F5344CB8AC3E}">
        <p14:creationId xmlns:p14="http://schemas.microsoft.com/office/powerpoint/2010/main" val="4096979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85750" y="428625"/>
            <a:ext cx="85725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800" b="1"/>
              <a:t>Question:  </a:t>
            </a:r>
            <a:r>
              <a:rPr lang="es-ES_tradnl" sz="2800"/>
              <a:t>¿Te gusta jugar al fútbol?</a:t>
            </a:r>
            <a:br>
              <a:rPr lang="es-ES_tradnl" sz="2800"/>
            </a:br>
            <a:endParaRPr lang="en-US" sz="2800"/>
          </a:p>
          <a:p>
            <a:pPr algn="ctr"/>
            <a:r>
              <a:rPr lang="es-ES" sz="2800" b="1" i="1"/>
              <a:t>Si hace sol, me encanta</a:t>
            </a:r>
            <a:r>
              <a:rPr lang="es-ES" sz="2800"/>
              <a:t> jugar al fútbol sobre todo con mis amigos en el parque, pero </a:t>
            </a:r>
            <a:r>
              <a:rPr lang="es-ES" sz="2800" b="1" i="1"/>
              <a:t>si llueve, prefiero</a:t>
            </a:r>
            <a:r>
              <a:rPr lang="es-ES" sz="2800"/>
              <a:t> ver el fútbol en la televisión. Por ejemplo, el fin de semana pasado </a:t>
            </a:r>
            <a:r>
              <a:rPr lang="es-ES" sz="2800" b="1" i="1"/>
              <a:t>iba a</a:t>
            </a:r>
            <a:r>
              <a:rPr lang="es-ES" sz="2800"/>
              <a:t> jugar al fútbol, pero Kevin </a:t>
            </a:r>
            <a:r>
              <a:rPr lang="es-ES" sz="2800" b="1" i="1"/>
              <a:t>dijo</a:t>
            </a:r>
            <a:r>
              <a:rPr lang="es-ES" sz="2800"/>
              <a:t>, “Está lloviendo” entonces </a:t>
            </a:r>
            <a:r>
              <a:rPr lang="es-ES" sz="2800" b="1" i="1"/>
              <a:t>decidimos</a:t>
            </a:r>
            <a:r>
              <a:rPr lang="es-ES" sz="2800"/>
              <a:t> ir a mi casa a ver el fútbol en la televisión, aunque </a:t>
            </a:r>
            <a:r>
              <a:rPr lang="es-ES" sz="2800" b="1" i="1"/>
              <a:t>me hubiera gustado</a:t>
            </a:r>
            <a:r>
              <a:rPr lang="es-ES" sz="2800"/>
              <a:t> ir a ver un partido de verdad.</a:t>
            </a:r>
            <a:br>
              <a:rPr lang="es-ES" sz="2800"/>
            </a:br>
            <a:r>
              <a:rPr lang="es-ES" sz="2800"/>
              <a:t/>
            </a:r>
            <a:br>
              <a:rPr lang="es-ES" sz="2800"/>
            </a:br>
            <a:r>
              <a:rPr lang="en-US" sz="2200" b="1">
                <a:latin typeface="Lucida Bright" pitchFamily="18" charset="0"/>
                <a:cs typeface="Latha" pitchFamily="2"/>
              </a:rPr>
              <a:t>(This answers contains: present, opinions, longer/extended sentences, imperfect, preterit, present continuous, preterit(plural form), pluperfect subjunctive).</a:t>
            </a:r>
            <a:br>
              <a:rPr lang="en-US" sz="2200" b="1">
                <a:latin typeface="Lucida Bright" pitchFamily="18" charset="0"/>
                <a:cs typeface="Latha" pitchFamily="2"/>
              </a:rPr>
            </a:br>
            <a:r>
              <a:rPr lang="en-US" sz="2200" b="1">
                <a:latin typeface="Lucida Bright" pitchFamily="18" charset="0"/>
                <a:cs typeface="Latha" pitchFamily="2"/>
              </a:rPr>
              <a:t/>
            </a:r>
            <a:br>
              <a:rPr lang="en-US" sz="2200" b="1">
                <a:latin typeface="Lucida Bright" pitchFamily="18" charset="0"/>
                <a:cs typeface="Latha" pitchFamily="2"/>
              </a:rPr>
            </a:br>
            <a:r>
              <a:rPr lang="en-US" sz="2200" b="1">
                <a:latin typeface="Lucida Bright" pitchFamily="18" charset="0"/>
                <a:cs typeface="Latha" pitchFamily="2"/>
              </a:rPr>
              <a:t>Now try your own example!</a:t>
            </a:r>
          </a:p>
          <a:p>
            <a:r>
              <a:rPr lang="en-US"/>
              <a:t> </a:t>
            </a:r>
          </a:p>
          <a:p>
            <a:endParaRPr lang="en-US"/>
          </a:p>
        </p:txBody>
      </p:sp>
    </p:spTree>
    <p:extLst>
      <p:ext uri="{BB962C8B-B14F-4D97-AF65-F5344CB8AC3E}">
        <p14:creationId xmlns:p14="http://schemas.microsoft.com/office/powerpoint/2010/main" val="32720692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l="5127" t="11719" r="3320" b="6250"/>
          <a:stretch>
            <a:fillRect/>
          </a:stretch>
        </p:blipFill>
        <p:spPr bwMode="auto">
          <a:xfrm>
            <a:off x="71438" y="428625"/>
            <a:ext cx="8929687" cy="6000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857625" y="2143125"/>
            <a:ext cx="4603750" cy="35004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1400" dirty="0">
                <a:solidFill>
                  <a:schemeClr val="tx1"/>
                </a:solidFill>
              </a:rPr>
              <a:t/>
            </a:r>
            <a:br>
              <a:rPr lang="en-GB" sz="1400" dirty="0">
                <a:solidFill>
                  <a:schemeClr val="tx1"/>
                </a:solidFill>
              </a:rPr>
            </a:br>
            <a:r>
              <a:rPr lang="en-GB" sz="1400" dirty="0" err="1">
                <a:solidFill>
                  <a:schemeClr val="tx1"/>
                </a:solidFill>
              </a:rPr>
              <a:t>especializdo</a:t>
            </a:r>
            <a:r>
              <a:rPr lang="en-GB" sz="1400" dirty="0">
                <a:solidFill>
                  <a:schemeClr val="tx1"/>
                </a:solidFill>
              </a:rPr>
              <a:t/>
            </a:r>
            <a:br>
              <a:rPr lang="en-GB" sz="1400" dirty="0">
                <a:solidFill>
                  <a:schemeClr val="tx1"/>
                </a:solidFill>
              </a:rPr>
            </a:br>
            <a:r>
              <a:rPr lang="en-GB" sz="1400" dirty="0">
                <a:solidFill>
                  <a:schemeClr val="tx1"/>
                </a:solidFill>
              </a:rPr>
              <a:t>me </a:t>
            </a:r>
            <a:r>
              <a:rPr lang="en-GB" sz="1400" dirty="0" err="1">
                <a:solidFill>
                  <a:schemeClr val="tx1"/>
                </a:solidFill>
              </a:rPr>
              <a:t>ayuda</a:t>
            </a:r>
            <a:r>
              <a:rPr lang="en-GB" sz="1400" dirty="0">
                <a:solidFill>
                  <a:schemeClr val="tx1"/>
                </a:solidFill>
              </a:rPr>
              <a:t/>
            </a:r>
            <a:br>
              <a:rPr lang="en-GB" sz="1400" dirty="0">
                <a:solidFill>
                  <a:schemeClr val="tx1"/>
                </a:solidFill>
              </a:rPr>
            </a:br>
            <a:r>
              <a:rPr lang="en-GB" sz="1400" dirty="0" err="1">
                <a:solidFill>
                  <a:schemeClr val="tx1"/>
                </a:solidFill>
              </a:rPr>
              <a:t>suelo</a:t>
            </a:r>
            <a:r>
              <a:rPr lang="en-GB" sz="1400" dirty="0">
                <a:solidFill>
                  <a:schemeClr val="tx1"/>
                </a:solidFill>
              </a:rPr>
              <a:t/>
            </a:r>
            <a:br>
              <a:rPr lang="en-GB" sz="1400" dirty="0">
                <a:solidFill>
                  <a:schemeClr val="tx1"/>
                </a:solidFill>
              </a:rPr>
            </a:br>
            <a:r>
              <a:rPr lang="en-GB" sz="1400" dirty="0" err="1">
                <a:solidFill>
                  <a:schemeClr val="tx1"/>
                </a:solidFill>
              </a:rPr>
              <a:t>demasiados</a:t>
            </a:r>
            <a:r>
              <a:rPr lang="en-GB" sz="1400" dirty="0">
                <a:solidFill>
                  <a:schemeClr val="tx1"/>
                </a:solidFill>
              </a:rPr>
              <a:t> </a:t>
            </a:r>
            <a:r>
              <a:rPr lang="en-GB" sz="1400" dirty="0" err="1">
                <a:solidFill>
                  <a:schemeClr val="tx1"/>
                </a:solidFill>
              </a:rPr>
              <a:t>deberes</a:t>
            </a:r>
            <a:r>
              <a:rPr lang="en-GB" sz="1400" dirty="0">
                <a:solidFill>
                  <a:schemeClr val="tx1"/>
                </a:solidFill>
              </a:rPr>
              <a:t/>
            </a:r>
            <a:br>
              <a:rPr lang="en-GB" sz="1400" dirty="0">
                <a:solidFill>
                  <a:schemeClr val="tx1"/>
                </a:solidFill>
              </a:rPr>
            </a:br>
            <a:r>
              <a:rPr lang="en-GB" sz="1400" dirty="0">
                <a:solidFill>
                  <a:schemeClr val="tx1"/>
                </a:solidFill>
              </a:rPr>
              <a:t>no se </a:t>
            </a:r>
            <a:r>
              <a:rPr lang="en-GB" sz="1400" dirty="0" err="1">
                <a:solidFill>
                  <a:schemeClr val="tx1"/>
                </a:solidFill>
              </a:rPr>
              <a:t>permite</a:t>
            </a:r>
            <a:r>
              <a:rPr lang="en-GB" sz="1400" dirty="0">
                <a:solidFill>
                  <a:schemeClr val="tx1"/>
                </a:solidFill>
              </a:rPr>
              <a:t/>
            </a:r>
            <a:br>
              <a:rPr lang="en-GB" sz="1400" dirty="0">
                <a:solidFill>
                  <a:schemeClr val="tx1"/>
                </a:solidFill>
              </a:rPr>
            </a:br>
            <a:r>
              <a:rPr lang="en-GB" sz="1400" dirty="0">
                <a:solidFill>
                  <a:schemeClr val="tx1"/>
                </a:solidFill>
              </a:rPr>
              <a:t>hay </a:t>
            </a:r>
            <a:r>
              <a:rPr lang="en-GB" sz="1400" dirty="0" err="1">
                <a:solidFill>
                  <a:schemeClr val="tx1"/>
                </a:solidFill>
              </a:rPr>
              <a:t>que</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informal</a:t>
            </a:r>
            <a:br>
              <a:rPr lang="en-GB" sz="1400" dirty="0">
                <a:solidFill>
                  <a:schemeClr val="tx1"/>
                </a:solidFill>
              </a:rPr>
            </a:br>
            <a:r>
              <a:rPr lang="en-GB" sz="1400" dirty="0" err="1">
                <a:solidFill>
                  <a:schemeClr val="tx1"/>
                </a:solidFill>
              </a:rPr>
              <a:t>prácticas</a:t>
            </a:r>
            <a:r>
              <a:rPr lang="en-GB" sz="1400" dirty="0">
                <a:solidFill>
                  <a:schemeClr val="tx1"/>
                </a:solidFill>
              </a:rPr>
              <a:t> </a:t>
            </a:r>
            <a:r>
              <a:rPr lang="en-GB" sz="1400" dirty="0" err="1">
                <a:solidFill>
                  <a:schemeClr val="tx1"/>
                </a:solidFill>
              </a:rPr>
              <a:t>laborales</a:t>
            </a:r>
            <a:r>
              <a:rPr lang="en-GB" sz="1400" dirty="0">
                <a:solidFill>
                  <a:schemeClr val="tx1"/>
                </a:solidFill>
              </a:rPr>
              <a:t/>
            </a:r>
            <a:br>
              <a:rPr lang="en-GB" sz="1400" dirty="0">
                <a:solidFill>
                  <a:schemeClr val="tx1"/>
                </a:solidFill>
              </a:rPr>
            </a:br>
            <a:r>
              <a:rPr lang="en-GB" sz="1400" dirty="0" err="1">
                <a:solidFill>
                  <a:schemeClr val="tx1"/>
                </a:solidFill>
              </a:rPr>
              <a:t>escuela</a:t>
            </a:r>
            <a:r>
              <a:rPr lang="en-GB" sz="1400" dirty="0">
                <a:solidFill>
                  <a:schemeClr val="tx1"/>
                </a:solidFill>
              </a:rPr>
              <a:t> </a:t>
            </a:r>
            <a:br>
              <a:rPr lang="en-GB" sz="1400" dirty="0">
                <a:solidFill>
                  <a:schemeClr val="tx1"/>
                </a:solidFill>
              </a:rPr>
            </a:br>
            <a:r>
              <a:rPr lang="en-GB" sz="1400" dirty="0" err="1">
                <a:solidFill>
                  <a:schemeClr val="tx1"/>
                </a:solidFill>
              </a:rPr>
              <a:t>horas</a:t>
            </a:r>
            <a:r>
              <a:rPr lang="en-GB" sz="1400" dirty="0">
                <a:solidFill>
                  <a:schemeClr val="tx1"/>
                </a:solidFill>
              </a:rPr>
              <a:t> de </a:t>
            </a:r>
            <a:r>
              <a:rPr lang="en-GB" sz="1400" dirty="0" err="1">
                <a:solidFill>
                  <a:schemeClr val="tx1"/>
                </a:solidFill>
              </a:rPr>
              <a:t>trabajo</a:t>
            </a:r>
            <a:r>
              <a:rPr lang="en-GB" sz="1400" dirty="0">
                <a:solidFill>
                  <a:schemeClr val="tx1"/>
                </a:solidFill>
              </a:rPr>
              <a:t/>
            </a:r>
            <a:br>
              <a:rPr lang="en-GB" sz="1400" dirty="0">
                <a:solidFill>
                  <a:schemeClr val="tx1"/>
                </a:solidFill>
              </a:rPr>
            </a:br>
            <a:r>
              <a:rPr lang="en-GB" sz="1400" dirty="0">
                <a:solidFill>
                  <a:schemeClr val="tx1"/>
                </a:solidFill>
              </a:rPr>
              <a:t>primer </a:t>
            </a:r>
            <a:r>
              <a:rPr lang="en-GB" sz="1400" dirty="0" err="1">
                <a:solidFill>
                  <a:schemeClr val="tx1"/>
                </a:solidFill>
              </a:rPr>
              <a:t>día</a:t>
            </a:r>
            <a:r>
              <a:rPr lang="en-GB" sz="1400" dirty="0">
                <a:solidFill>
                  <a:schemeClr val="tx1"/>
                </a:solidFill>
              </a:rPr>
              <a:t/>
            </a:r>
            <a:br>
              <a:rPr lang="en-GB" sz="1400" dirty="0">
                <a:solidFill>
                  <a:schemeClr val="tx1"/>
                </a:solidFill>
              </a:rPr>
            </a:br>
            <a:r>
              <a:rPr lang="en-GB" sz="1400" dirty="0" err="1">
                <a:solidFill>
                  <a:schemeClr val="tx1"/>
                </a:solidFill>
              </a:rPr>
              <a:t>más</a:t>
            </a:r>
            <a:r>
              <a:rPr lang="en-GB" sz="1400" dirty="0">
                <a:solidFill>
                  <a:schemeClr val="tx1"/>
                </a:solidFill>
              </a:rPr>
              <a:t> me </a:t>
            </a:r>
            <a:r>
              <a:rPr lang="en-GB" sz="1400" dirty="0" err="1">
                <a:solidFill>
                  <a:schemeClr val="tx1"/>
                </a:solidFill>
              </a:rPr>
              <a:t>gustó</a:t>
            </a:r>
            <a:r>
              <a:rPr lang="en-GB" sz="1400" dirty="0">
                <a:solidFill>
                  <a:schemeClr val="tx1"/>
                </a:solidFill>
              </a:rPr>
              <a:t/>
            </a:r>
            <a:br>
              <a:rPr lang="en-GB" sz="1400" dirty="0">
                <a:solidFill>
                  <a:schemeClr val="tx1"/>
                </a:solidFill>
              </a:rPr>
            </a:br>
            <a:r>
              <a:rPr lang="en-GB" sz="1400" dirty="0" err="1">
                <a:solidFill>
                  <a:schemeClr val="tx1"/>
                </a:solidFill>
              </a:rPr>
              <a:t>buena</a:t>
            </a:r>
            <a:r>
              <a:rPr lang="en-GB" sz="1400" dirty="0">
                <a:solidFill>
                  <a:schemeClr val="tx1"/>
                </a:solidFill>
              </a:rPr>
              <a:t> </a:t>
            </a:r>
            <a:r>
              <a:rPr lang="en-GB" sz="1400" dirty="0" err="1">
                <a:solidFill>
                  <a:schemeClr val="tx1"/>
                </a:solidFill>
              </a:rPr>
              <a:t>experiencia</a:t>
            </a:r>
            <a:r>
              <a:rPr lang="en-GB" sz="1400" dirty="0">
                <a:solidFill>
                  <a:schemeClr val="tx1"/>
                </a:solidFill>
              </a:rPr>
              <a:t/>
            </a:r>
            <a:br>
              <a:rPr lang="en-GB" sz="1400" dirty="0">
                <a:solidFill>
                  <a:schemeClr val="tx1"/>
                </a:solidFill>
              </a:rPr>
            </a:br>
            <a:r>
              <a:rPr lang="en-GB" sz="1400" dirty="0" err="1">
                <a:solidFill>
                  <a:schemeClr val="tx1"/>
                </a:solidFill>
              </a:rPr>
              <a:t>bachillerato</a:t>
            </a:r>
            <a:r>
              <a:rPr lang="en-GB" sz="1400" dirty="0">
                <a:solidFill>
                  <a:schemeClr val="tx1"/>
                </a:solidFill>
              </a:rPr>
              <a:t/>
            </a:r>
            <a:br>
              <a:rPr lang="en-GB" sz="1400" dirty="0">
                <a:solidFill>
                  <a:schemeClr val="tx1"/>
                </a:solidFill>
              </a:rPr>
            </a:br>
            <a:r>
              <a:rPr lang="en-GB" sz="1400" dirty="0" err="1">
                <a:solidFill>
                  <a:schemeClr val="tx1"/>
                </a:solidFill>
              </a:rPr>
              <a:t>tengo</a:t>
            </a:r>
            <a:r>
              <a:rPr lang="en-GB" sz="1400" dirty="0">
                <a:solidFill>
                  <a:schemeClr val="tx1"/>
                </a:solidFill>
              </a:rPr>
              <a:t> </a:t>
            </a:r>
            <a:r>
              <a:rPr lang="en-GB" sz="1400" dirty="0" err="1">
                <a:solidFill>
                  <a:schemeClr val="tx1"/>
                </a:solidFill>
              </a:rPr>
              <a:t>ganas</a:t>
            </a:r>
            <a:r>
              <a:rPr lang="en-GB" sz="1400" dirty="0">
                <a:solidFill>
                  <a:schemeClr val="tx1"/>
                </a:solidFill>
              </a:rPr>
              <a:t/>
            </a:r>
            <a:br>
              <a:rPr lang="en-GB" sz="1400" dirty="0">
                <a:solidFill>
                  <a:schemeClr val="tx1"/>
                </a:solidFill>
              </a:rPr>
            </a:br>
            <a:r>
              <a:rPr lang="en-GB" sz="1400" dirty="0">
                <a:solidFill>
                  <a:schemeClr val="tx1"/>
                </a:solidFill>
              </a:rPr>
              <a:t>en el </a:t>
            </a:r>
            <a:r>
              <a:rPr lang="en-GB" sz="1400" dirty="0" err="1">
                <a:solidFill>
                  <a:schemeClr val="tx1"/>
                </a:solidFill>
              </a:rPr>
              <a:t>extranjero</a:t>
            </a:r>
            <a:r>
              <a:rPr lang="en-GB" sz="1400" dirty="0">
                <a:solidFill>
                  <a:schemeClr val="tx1"/>
                </a:solidFill>
              </a:rPr>
              <a:t/>
            </a:r>
            <a:br>
              <a:rPr lang="en-GB" sz="1400" dirty="0">
                <a:solidFill>
                  <a:schemeClr val="tx1"/>
                </a:solidFill>
              </a:rPr>
            </a:br>
            <a:endParaRPr lang="en-US" sz="1400" dirty="0">
              <a:solidFill>
                <a:schemeClr val="tx1"/>
              </a:solidFill>
            </a:endParaRPr>
          </a:p>
        </p:txBody>
      </p:sp>
      <p:sp>
        <p:nvSpPr>
          <p:cNvPr id="143364" name="TextBox 5"/>
          <p:cNvSpPr txBox="1">
            <a:spLocks noChangeArrowheads="1"/>
          </p:cNvSpPr>
          <p:nvPr/>
        </p:nvSpPr>
        <p:spPr bwMode="auto">
          <a:xfrm>
            <a:off x="500063" y="2714625"/>
            <a:ext cx="30718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1.  Students can prepare a 30 word notes sheet from a ‘model answer’ given by the teacher/text book.</a:t>
            </a:r>
            <a:br>
              <a:rPr lang="en-GB">
                <a:latin typeface="Calibri" pitchFamily="34" charset="0"/>
              </a:rPr>
            </a:br>
            <a:r>
              <a:rPr lang="en-GB">
                <a:latin typeface="Calibri" pitchFamily="34" charset="0"/>
              </a:rPr>
              <a:t/>
            </a:r>
            <a:br>
              <a:rPr lang="en-GB">
                <a:latin typeface="Calibri" pitchFamily="34" charset="0"/>
              </a:rPr>
            </a:br>
            <a:r>
              <a:rPr lang="en-GB">
                <a:latin typeface="Calibri" pitchFamily="34" charset="0"/>
              </a:rPr>
              <a:t>2.  Students can write a piece from a 30 words notes sheet given by the teacher.</a:t>
            </a:r>
            <a:endParaRPr lang="en-US">
              <a:latin typeface="Calibri" pitchFamily="34" charset="0"/>
            </a:endParaRPr>
          </a:p>
        </p:txBody>
      </p:sp>
    </p:spTree>
    <p:extLst>
      <p:ext uri="{BB962C8B-B14F-4D97-AF65-F5344CB8AC3E}">
        <p14:creationId xmlns:p14="http://schemas.microsoft.com/office/powerpoint/2010/main" val="891411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1059996"/>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Manipulation, Variety</a:t>
                      </a:r>
                      <a:r>
                        <a:rPr lang="en-GB" sz="2800" b="1" baseline="0" dirty="0" smtClean="0">
                          <a:solidFill>
                            <a:schemeClr val="bg1"/>
                          </a:solidFill>
                        </a:rPr>
                        <a:t> &amp; </a:t>
                      </a:r>
                      <a:r>
                        <a:rPr lang="en-GB" sz="2800" b="1" dirty="0" smtClean="0">
                          <a:solidFill>
                            <a:schemeClr val="bg1"/>
                          </a:solidFill>
                        </a:rPr>
                        <a:t>Accuracy</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15</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NARRATION</a:t>
            </a:r>
            <a:endParaRPr lang="en-US" dirty="0"/>
          </a:p>
        </p:txBody>
      </p:sp>
    </p:spTree>
    <p:extLst>
      <p:ext uri="{BB962C8B-B14F-4D97-AF65-F5344CB8AC3E}">
        <p14:creationId xmlns:p14="http://schemas.microsoft.com/office/powerpoint/2010/main" val="1109983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86388085"/>
              </p:ext>
            </p:extLst>
          </p:nvPr>
        </p:nvGraphicFramePr>
        <p:xfrm>
          <a:off x="395536" y="116632"/>
          <a:ext cx="8229600" cy="6565020"/>
        </p:xfrm>
        <a:graphic>
          <a:graphicData uri="http://schemas.openxmlformats.org/drawingml/2006/table">
            <a:tbl>
              <a:tblPr firstRow="1" firstCol="1" bandRow="1">
                <a:tableStyleId>{5940675A-B579-460E-94D1-54222C63F5DA}</a:tableStyleId>
              </a:tblPr>
              <a:tblGrid>
                <a:gridCol w="2057110"/>
                <a:gridCol w="2057110"/>
                <a:gridCol w="2057690"/>
                <a:gridCol w="2057690"/>
              </a:tblGrid>
              <a:tr h="1689788">
                <a:tc>
                  <a:txBody>
                    <a:bodyPr/>
                    <a:lstStyle/>
                    <a:p>
                      <a:pPr>
                        <a:spcAft>
                          <a:spcPts val="0"/>
                        </a:spcAft>
                      </a:pPr>
                      <a:r>
                        <a:rPr lang="en-GB" sz="1200" dirty="0">
                          <a:effectLst/>
                        </a:rPr>
                        <a:t> </a:t>
                      </a:r>
                      <a:endParaRPr lang="en-GB" sz="12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El </a:t>
                      </a:r>
                      <a:r>
                        <a:rPr lang="en-GB" sz="1600" dirty="0" err="1">
                          <a:effectLst/>
                          <a:latin typeface="Calibri" pitchFamily="34" charset="0"/>
                          <a:cs typeface="Calibri" pitchFamily="34" charset="0"/>
                        </a:rPr>
                        <a:t>sábado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pasado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estaba</a:t>
                      </a:r>
                      <a:r>
                        <a:rPr lang="en-GB" sz="1600" dirty="0" smtClean="0">
                          <a:effectLst/>
                          <a:latin typeface="Calibri" pitchFamily="34" charset="0"/>
                          <a:cs typeface="Calibri" pitchFamily="34" charset="0"/>
                        </a:rPr>
                        <a:t> en casa </a:t>
                      </a:r>
                      <a:r>
                        <a:rPr lang="en-GB" sz="1600" dirty="0">
                          <a:effectLst/>
                          <a:latin typeface="Calibri" pitchFamily="34" charset="0"/>
                          <a:cs typeface="Calibri" pitchFamily="34" charset="0"/>
                        </a:rPr>
                        <a:t>con mi </a:t>
                      </a:r>
                      <a:r>
                        <a:rPr lang="en-GB" sz="1600" dirty="0" err="1" smtClean="0">
                          <a:effectLst/>
                          <a:latin typeface="Calibri" pitchFamily="34" charset="0"/>
                          <a:cs typeface="Calibri" pitchFamily="34" charset="0"/>
                        </a:rPr>
                        <a:t>hermano</a:t>
                      </a:r>
                      <a:r>
                        <a:rPr lang="en-GB" sz="1600" dirty="0" smtClean="0">
                          <a:effectLst/>
                          <a:latin typeface="Calibri" pitchFamily="34" charset="0"/>
                          <a:cs typeface="Calibri" pitchFamily="34" charset="0"/>
                        </a:rPr>
                        <a:t> y </a:t>
                      </a:r>
                      <a:r>
                        <a:rPr lang="en-GB" sz="1600" dirty="0" err="1" smtClean="0">
                          <a:effectLst/>
                          <a:latin typeface="Calibri" pitchFamily="34" charset="0"/>
                          <a:cs typeface="Calibri" pitchFamily="34" charset="0"/>
                        </a:rPr>
                        <a:t>veía</a:t>
                      </a:r>
                      <a:r>
                        <a:rPr lang="en-GB" sz="1600" dirty="0" smtClean="0">
                          <a:effectLst/>
                          <a:latin typeface="Calibri" pitchFamily="34" charset="0"/>
                          <a:cs typeface="Calibri" pitchFamily="34" charset="0"/>
                        </a:rPr>
                        <a:t> la </a:t>
                      </a:r>
                      <a:r>
                        <a:rPr lang="en-GB" sz="1600" dirty="0" err="1" smtClean="0">
                          <a:effectLst/>
                          <a:latin typeface="Calibri" pitchFamily="34" charset="0"/>
                          <a:cs typeface="Calibri" pitchFamily="34" charset="0"/>
                        </a:rPr>
                        <a:t>televisión</a:t>
                      </a:r>
                      <a:r>
                        <a:rPr lang="en-GB" sz="1600" dirty="0" smtClean="0">
                          <a:effectLst/>
                          <a:latin typeface="Calibri" pitchFamily="34" charset="0"/>
                          <a:cs typeface="Calibri" pitchFamily="34" charset="0"/>
                        </a:rPr>
                        <a:t> …</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él</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“No hay nada en la </a:t>
                      </a:r>
                      <a:r>
                        <a:rPr lang="en-GB" sz="1600" dirty="0" err="1" smtClean="0">
                          <a:effectLst/>
                          <a:latin typeface="Calibri" pitchFamily="34" charset="0"/>
                          <a:cs typeface="Calibri" pitchFamily="34" charset="0"/>
                        </a:rPr>
                        <a:t>televisión</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Prefiero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ir</a:t>
                      </a:r>
                      <a:r>
                        <a:rPr lang="en-GB" sz="1600" dirty="0" smtClean="0">
                          <a:effectLst/>
                          <a:latin typeface="Calibri" pitchFamily="34" charset="0"/>
                          <a:cs typeface="Calibri" pitchFamily="34" charset="0"/>
                        </a:rPr>
                        <a:t> al cine.”</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Sí</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tipo</a:t>
                      </a:r>
                      <a:r>
                        <a:rPr lang="en-GB" sz="1600" dirty="0" smtClean="0">
                          <a:effectLst/>
                          <a:latin typeface="Calibri" pitchFamily="34" charset="0"/>
                          <a:cs typeface="Calibri" pitchFamily="34" charset="0"/>
                        </a:rPr>
                        <a:t> de </a:t>
                      </a:r>
                      <a:r>
                        <a:rPr lang="en-GB" sz="160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quieres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ver</a:t>
                      </a:r>
                      <a:r>
                        <a:rPr lang="en-GB" sz="1600" dirty="0" smtClean="0">
                          <a:effectLst/>
                          <a:latin typeface="Calibri" pitchFamily="34" charset="0"/>
                          <a:cs typeface="Calibri" pitchFamily="34" charset="0"/>
                        </a:rPr>
                        <a:t>?”</a:t>
                      </a:r>
                      <a:br>
                        <a:rPr lang="en-GB" sz="1600" dirty="0" smtClean="0">
                          <a:effectLst/>
                          <a:latin typeface="Calibri" pitchFamily="34" charset="0"/>
                          <a:cs typeface="Calibri" pitchFamily="34" charset="0"/>
                        </a:rPr>
                      </a:b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Una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comedia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dijo</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Entonces</a:t>
                      </a:r>
                      <a:r>
                        <a:rPr lang="en-GB" sz="1600" dirty="0" smtClean="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a:t>
                      </a:r>
                      <a:r>
                        <a:rPr lang="en-GB" sz="1600" dirty="0" smtClean="0">
                          <a:effectLst/>
                          <a:latin typeface="Calibri" pitchFamily="34" charset="0"/>
                          <a:cs typeface="Calibri" pitchFamily="34" charset="0"/>
                        </a:rPr>
                        <a:t>cine y </a:t>
                      </a:r>
                      <a:r>
                        <a:rPr lang="en-GB" sz="1600" dirty="0" err="1" smtClean="0">
                          <a:effectLst/>
                          <a:latin typeface="Calibri" pitchFamily="34" charset="0"/>
                          <a:cs typeface="Calibri" pitchFamily="34" charset="0"/>
                        </a:rPr>
                        <a:t>vimos</a:t>
                      </a:r>
                      <a:r>
                        <a:rPr lang="en-GB" sz="1600" baseline="0" dirty="0" smtClean="0">
                          <a:effectLst/>
                          <a:latin typeface="Calibri" pitchFamily="34" charset="0"/>
                          <a:cs typeface="Calibri" pitchFamily="34" charset="0"/>
                        </a:rPr>
                        <a:t> la </a:t>
                      </a:r>
                      <a:r>
                        <a:rPr lang="en-GB" sz="1600" baseline="0" dirty="0" err="1" smtClean="0">
                          <a:effectLst/>
                          <a:latin typeface="Calibri" pitchFamily="34" charset="0"/>
                          <a:cs typeface="Calibri" pitchFamily="34" charset="0"/>
                        </a:rPr>
                        <a:t>película</a:t>
                      </a:r>
                      <a:r>
                        <a:rPr lang="en-GB" sz="1600" dirty="0" smtClean="0">
                          <a:effectLst/>
                          <a:latin typeface="Calibri" pitchFamily="34" charset="0"/>
                          <a:cs typeface="Calibri" pitchFamily="34" charset="0"/>
                        </a:rPr>
                        <a:t>. Lo </a:t>
                      </a:r>
                      <a:r>
                        <a:rPr lang="en-GB" sz="1600" dirty="0" err="1" smtClean="0">
                          <a:effectLst/>
                          <a:latin typeface="Calibri" pitchFamily="34" charset="0"/>
                          <a:cs typeface="Calibri" pitchFamily="34" charset="0"/>
                        </a:rPr>
                        <a:t>pasamos</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bomba</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Cuando</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salimos</a:t>
                      </a:r>
                      <a:r>
                        <a:rPr lang="en-GB" sz="1600" baseline="0" dirty="0" smtClean="0">
                          <a:effectLst/>
                          <a:latin typeface="Calibri" pitchFamily="34" charset="0"/>
                          <a:cs typeface="Calibri" pitchFamily="34" charset="0"/>
                        </a:rPr>
                        <a:t> del cine, </a:t>
                      </a:r>
                      <a:r>
                        <a:rPr lang="en-GB" sz="1600" baseline="0" dirty="0" err="1" smtClean="0">
                          <a:effectLst/>
                          <a:latin typeface="Calibri" pitchFamily="34" charset="0"/>
                          <a:cs typeface="Calibri" pitchFamily="34" charset="0"/>
                        </a:rPr>
                        <a:t>h</a:t>
                      </a:r>
                      <a:r>
                        <a:rPr lang="en-GB" sz="1600" dirty="0" err="1" smtClean="0">
                          <a:effectLst/>
                          <a:latin typeface="Calibri" pitchFamily="34" charset="0"/>
                          <a:cs typeface="Calibri" pitchFamily="34" charset="0"/>
                        </a:rPr>
                        <a:t>acía</a:t>
                      </a:r>
                      <a:r>
                        <a:rPr lang="en-GB" sz="1600" dirty="0" smtClean="0">
                          <a:effectLst/>
                          <a:latin typeface="Calibri" pitchFamily="34" charset="0"/>
                          <a:cs typeface="Calibri" pitchFamily="34" charset="0"/>
                        </a:rPr>
                        <a:t> </a:t>
                      </a:r>
                      <a:r>
                        <a:rPr lang="en-GB" sz="1600" dirty="0">
                          <a:effectLst/>
                          <a:latin typeface="Calibri" pitchFamily="34" charset="0"/>
                          <a:cs typeface="Calibri" pitchFamily="34" charset="0"/>
                        </a:rPr>
                        <a:t>sol.</a:t>
                      </a:r>
                      <a:endParaRPr lang="en-GB" sz="1600" dirty="0">
                        <a:effectLst/>
                        <a:latin typeface="Calibri" pitchFamily="34" charset="0"/>
                        <a:ea typeface="Calibri"/>
                        <a:cs typeface="Calibri" pitchFamily="34" charset="0"/>
                      </a:endParaRPr>
                    </a:p>
                  </a:txBody>
                  <a:tcPr marL="62706" marR="62706" marT="0" marB="0"/>
                </a:tc>
              </a:tr>
              <a:tr h="1689788">
                <a:tc>
                  <a:txBody>
                    <a:bodyPr/>
                    <a:lstStyle/>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p>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c>
                  <a:txBody>
                    <a:bodyPr/>
                    <a:lstStyle/>
                    <a:p>
                      <a:pPr>
                        <a:spcAft>
                          <a:spcPts val="0"/>
                        </a:spcAft>
                      </a:pPr>
                      <a:r>
                        <a:rPr lang="en-GB" sz="1200">
                          <a:effectLst/>
                        </a:rPr>
                        <a:t> </a:t>
                      </a:r>
                      <a:endParaRPr lang="en-GB" sz="1200">
                        <a:effectLst/>
                        <a:latin typeface="Calibri" pitchFamily="34" charset="0"/>
                        <a:ea typeface="Calibri"/>
                        <a:cs typeface="Calibri" pitchFamily="34" charset="0"/>
                      </a:endParaRPr>
                    </a:p>
                  </a:txBody>
                  <a:tcPr marL="62706" marR="62706" marT="0" marB="0"/>
                </a:tc>
              </a:tr>
              <a:tr h="1478564">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Entonces</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Quiero</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Vamos</a:t>
                      </a:r>
                      <a:r>
                        <a:rPr lang="en-GB" sz="1600" dirty="0">
                          <a:effectLst/>
                          <a:latin typeface="Calibri" pitchFamily="34" charset="0"/>
                          <a:cs typeface="Calibri" pitchFamily="34" charset="0"/>
                        </a:rPr>
                        <a:t> a </a:t>
                      </a:r>
                      <a:r>
                        <a:rPr lang="en-GB" sz="1600" dirty="0" err="1">
                          <a:effectLst/>
                          <a:latin typeface="Calibri" pitchFamily="34" charset="0"/>
                          <a:cs typeface="Calibri" pitchFamily="34" charset="0"/>
                        </a:rPr>
                        <a:t>comprar</a:t>
                      </a:r>
                      <a:r>
                        <a:rPr lang="en-GB" sz="1600" dirty="0">
                          <a:effectLst/>
                          <a:latin typeface="Calibri" pitchFamily="34" charset="0"/>
                          <a:cs typeface="Calibri" pitchFamily="34" charset="0"/>
                        </a:rPr>
                        <a:t> un </a:t>
                      </a:r>
                      <a:r>
                        <a:rPr lang="en-GB" sz="1600" dirty="0" err="1">
                          <a:effectLst/>
                          <a:latin typeface="Calibri" pitchFamily="34" charset="0"/>
                          <a:cs typeface="Calibri" pitchFamily="34" charset="0"/>
                        </a:rPr>
                        <a:t>helado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de chocolate en </a:t>
                      </a:r>
                      <a:r>
                        <a:rPr lang="en-GB" sz="1600" dirty="0">
                          <a:effectLst/>
                          <a:latin typeface="Calibri" pitchFamily="34" charset="0"/>
                          <a:cs typeface="Calibri" pitchFamily="34" charset="0"/>
                        </a:rPr>
                        <a:t>el </a:t>
                      </a:r>
                      <a:r>
                        <a:rPr lang="en-GB" sz="1600" dirty="0" smtClean="0">
                          <a:effectLst/>
                          <a:latin typeface="Calibri" pitchFamily="34" charset="0"/>
                          <a:cs typeface="Calibri" pitchFamily="34" charset="0"/>
                        </a:rPr>
                        <a:t>café?</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 </a:t>
                      </a:r>
                    </a:p>
                    <a:p>
                      <a:pPr>
                        <a:spcAft>
                          <a:spcPts val="0"/>
                        </a:spcAft>
                      </a:pPr>
                      <a:r>
                        <a:rPr lang="en-GB" sz="1600" dirty="0">
                          <a:effectLst/>
                          <a:latin typeface="Calibri" pitchFamily="34" charset="0"/>
                          <a:cs typeface="Calibri" pitchFamily="34" charset="0"/>
                        </a:rPr>
                        <a:t> </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Pero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cuando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fuimos</a:t>
                      </a:r>
                      <a:r>
                        <a:rPr lang="en-GB" sz="1600" dirty="0">
                          <a:effectLst/>
                          <a:latin typeface="Calibri" pitchFamily="34" charset="0"/>
                          <a:cs typeface="Calibri" pitchFamily="34" charset="0"/>
                        </a:rPr>
                        <a:t> al café </a:t>
                      </a:r>
                      <a:r>
                        <a:rPr lang="en-GB" sz="1600" dirty="0" smtClean="0">
                          <a:effectLst/>
                          <a:latin typeface="Calibri" pitchFamily="34" charset="0"/>
                          <a:cs typeface="Calibri" pitchFamily="34" charset="0"/>
                        </a:rPr>
                        <a:t>la </a:t>
                      </a:r>
                      <a:r>
                        <a:rPr lang="en-GB" sz="1600" dirty="0" err="1">
                          <a:effectLst/>
                          <a:latin typeface="Calibri" pitchFamily="34" charset="0"/>
                          <a:cs typeface="Calibri" pitchFamily="34" charset="0"/>
                        </a:rPr>
                        <a:t>señora</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“Lo </a:t>
                      </a:r>
                      <a:r>
                        <a:rPr lang="en-GB" sz="1600" dirty="0" err="1">
                          <a:effectLst/>
                          <a:latin typeface="Calibri" pitchFamily="34" charset="0"/>
                          <a:cs typeface="Calibri" pitchFamily="34" charset="0"/>
                        </a:rPr>
                        <a:t>siento</a:t>
                      </a:r>
                      <a:r>
                        <a:rPr lang="en-GB" sz="1600" dirty="0">
                          <a:effectLst/>
                          <a:latin typeface="Calibri" pitchFamily="34" charset="0"/>
                          <a:cs typeface="Calibri" pitchFamily="34" charset="0"/>
                        </a:rPr>
                        <a:t>, no </a:t>
                      </a:r>
                      <a:r>
                        <a:rPr lang="en-GB" sz="1600" dirty="0" err="1">
                          <a:effectLst/>
                          <a:latin typeface="Calibri" pitchFamily="34" charset="0"/>
                          <a:cs typeface="Calibri" pitchFamily="34" charset="0"/>
                        </a:rPr>
                        <a:t>tenemos</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chocolate</a:t>
                      </a:r>
                      <a:r>
                        <a:rPr lang="en-GB" sz="160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err="1">
                          <a:effectLst/>
                          <a:latin typeface="Calibri" pitchFamily="34" charset="0"/>
                          <a:cs typeface="Calibri" pitchFamily="34" charset="0"/>
                        </a:rPr>
                        <a:t>Dije</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Tiene</a:t>
                      </a:r>
                      <a:r>
                        <a:rPr lang="en-GB" sz="1600" dirty="0">
                          <a:effectLst/>
                          <a:latin typeface="Calibri" pitchFamily="34" charset="0"/>
                          <a:cs typeface="Calibri" pitchFamily="34" charset="0"/>
                        </a:rPr>
                        <a:t> </a:t>
                      </a:r>
                      <a:r>
                        <a:rPr lang="en-GB" sz="1600" dirty="0" err="1" smtClean="0">
                          <a:effectLst/>
                          <a:latin typeface="Calibri" pitchFamily="34" charset="0"/>
                          <a:cs typeface="Calibri" pitchFamily="34" charset="0"/>
                        </a:rPr>
                        <a:t>helados</a:t>
                      </a:r>
                      <a:r>
                        <a:rPr lang="en-GB" sz="1600" baseline="0" dirty="0" smtClean="0">
                          <a:effectLst/>
                          <a:latin typeface="Calibri" pitchFamily="34" charset="0"/>
                          <a:cs typeface="Calibri" pitchFamily="34" charset="0"/>
                        </a:rPr>
                        <a:t> de </a:t>
                      </a:r>
                      <a:r>
                        <a:rPr lang="en-GB" sz="1600" baseline="0" dirty="0" err="1" smtClean="0">
                          <a:effectLst/>
                          <a:latin typeface="Calibri" pitchFamily="34" charset="0"/>
                          <a:cs typeface="Calibri" pitchFamily="34" charset="0"/>
                        </a:rPr>
                        <a:t>fresa</a:t>
                      </a:r>
                      <a:r>
                        <a:rPr lang="en-GB" sz="1600" baseline="0" dirty="0" smtClean="0">
                          <a:effectLst/>
                          <a:latin typeface="Calibri" pitchFamily="34" charset="0"/>
                          <a:cs typeface="Calibri" pitchFamily="34" charset="0"/>
                        </a:rPr>
                        <a:t>?</a:t>
                      </a:r>
                      <a:endParaRPr lang="en-GB" sz="1600" dirty="0">
                        <a:effectLst/>
                        <a:latin typeface="Calibri" pitchFamily="34" charset="0"/>
                        <a:cs typeface="Calibri" pitchFamily="34" charset="0"/>
                      </a:endParaRPr>
                    </a:p>
                    <a:p>
                      <a:pPr>
                        <a:spcAft>
                          <a:spcPts val="0"/>
                        </a:spcAft>
                      </a:pPr>
                      <a:r>
                        <a:rPr lang="en-GB" sz="1600" dirty="0">
                          <a:effectLst/>
                          <a:latin typeface="Calibri" pitchFamily="34" charset="0"/>
                          <a:cs typeface="Calibri" pitchFamily="34" charset="0"/>
                        </a:rPr>
                        <a:t>Y mi </a:t>
                      </a:r>
                      <a:r>
                        <a:rPr lang="en-GB" sz="1600" dirty="0" err="1">
                          <a:effectLst/>
                          <a:latin typeface="Calibri" pitchFamily="34" charset="0"/>
                          <a:cs typeface="Calibri" pitchFamily="34" charset="0"/>
                        </a:rPr>
                        <a:t>hermano</a:t>
                      </a:r>
                      <a:r>
                        <a:rPr lang="en-GB" sz="1600" dirty="0">
                          <a:effectLst/>
                          <a:latin typeface="Calibri" pitchFamily="34" charset="0"/>
                          <a:cs typeface="Calibri" pitchFamily="34" charset="0"/>
                        </a:rPr>
                        <a:t> </a:t>
                      </a:r>
                      <a:r>
                        <a:rPr lang="en-GB" sz="1600" dirty="0" err="1">
                          <a:effectLst/>
                          <a:latin typeface="Calibri" pitchFamily="34" charset="0"/>
                          <a:cs typeface="Calibri" pitchFamily="34" charset="0"/>
                        </a:rPr>
                        <a:t>dijo</a:t>
                      </a:r>
                      <a:r>
                        <a:rPr lang="en-GB" sz="1600" dirty="0">
                          <a:effectLst/>
                          <a:latin typeface="Calibri" pitchFamily="34" charset="0"/>
                          <a:cs typeface="Calibri" pitchFamily="34" charset="0"/>
                        </a:rPr>
                        <a:t>, </a:t>
                      </a:r>
                      <a:r>
                        <a:rPr lang="en-GB" sz="1600" dirty="0" smtClean="0">
                          <a:effectLst/>
                          <a:latin typeface="Calibri" pitchFamily="34" charset="0"/>
                          <a:cs typeface="Calibri" pitchFamily="34" charset="0"/>
                        </a:rPr>
                        <a:t>“dos, </a:t>
                      </a:r>
                      <a:r>
                        <a:rPr lang="en-GB" sz="1600" dirty="0" err="1" smtClean="0">
                          <a:effectLst/>
                          <a:latin typeface="Calibri" pitchFamily="34" charset="0"/>
                          <a:cs typeface="Calibri" pitchFamily="34" charset="0"/>
                        </a:rPr>
                        <a:t>por</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favor</a:t>
                      </a:r>
                      <a:r>
                        <a:rPr lang="en-GB" sz="1600" baseline="0" dirty="0" smtClean="0">
                          <a:effectLst/>
                          <a:latin typeface="Calibri" pitchFamily="34" charset="0"/>
                          <a:cs typeface="Calibri" pitchFamily="34" charset="0"/>
                        </a:rPr>
                        <a:t>!”</a:t>
                      </a:r>
                      <a:endParaRPr lang="en-GB" sz="1600" dirty="0">
                        <a:effectLst/>
                        <a:latin typeface="Calibri" pitchFamily="34" charset="0"/>
                        <a:ea typeface="Calibri"/>
                        <a:cs typeface="Calibri" pitchFamily="34" charset="0"/>
                      </a:endParaRPr>
                    </a:p>
                  </a:txBody>
                  <a:tcPr marL="62706" marR="62706" marT="0" marB="0"/>
                </a:tc>
                <a:tc>
                  <a:txBody>
                    <a:bodyPr/>
                    <a:lstStyle/>
                    <a:p>
                      <a:pPr>
                        <a:spcAft>
                          <a:spcPts val="0"/>
                        </a:spcAft>
                      </a:pPr>
                      <a:r>
                        <a:rPr lang="en-GB" sz="1600" dirty="0">
                          <a:effectLst/>
                          <a:latin typeface="Calibri" pitchFamily="34" charset="0"/>
                          <a:cs typeface="Calibri" pitchFamily="34" charset="0"/>
                        </a:rPr>
                        <a:t> </a:t>
                      </a:r>
                    </a:p>
                    <a:p>
                      <a:pPr>
                        <a:spcAft>
                          <a:spcPts val="0"/>
                        </a:spcAft>
                      </a:pPr>
                      <a:r>
                        <a:rPr lang="en-GB" sz="1600" dirty="0" smtClean="0">
                          <a:effectLst/>
                          <a:latin typeface="Calibri" pitchFamily="34" charset="0"/>
                          <a:cs typeface="Calibri" pitchFamily="34" charset="0"/>
                        </a:rPr>
                        <a:t>¡</a:t>
                      </a:r>
                      <a:r>
                        <a:rPr lang="en-GB" sz="1600" dirty="0" err="1" smtClean="0">
                          <a:effectLst/>
                          <a:latin typeface="Calibri" pitchFamily="34" charset="0"/>
                          <a:cs typeface="Calibri" pitchFamily="34" charset="0"/>
                        </a:rPr>
                        <a:t>Qué</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día</a:t>
                      </a:r>
                      <a:r>
                        <a:rPr lang="en-GB" sz="1600" dirty="0" smtClean="0">
                          <a:effectLst/>
                          <a:latin typeface="Calibri" pitchFamily="34" charset="0"/>
                          <a:cs typeface="Calibri" pitchFamily="34" charset="0"/>
                        </a:rPr>
                        <a:t> </a:t>
                      </a:r>
                      <a:r>
                        <a:rPr lang="en-GB" sz="1600" dirty="0" err="1" smtClean="0">
                          <a:effectLst/>
                          <a:latin typeface="Calibri" pitchFamily="34" charset="0"/>
                          <a:cs typeface="Calibri" pitchFamily="34" charset="0"/>
                        </a:rPr>
                        <a:t>más</a:t>
                      </a:r>
                      <a:r>
                        <a:rPr lang="en-GB" sz="1600" dirty="0" smtClean="0">
                          <a:effectLst/>
                          <a:latin typeface="Calibri" pitchFamily="34" charset="0"/>
                          <a:cs typeface="Calibri" pitchFamily="34" charset="0"/>
                        </a:rPr>
                        <a:t> perfecto! ¡Cine,</a:t>
                      </a:r>
                      <a:r>
                        <a:rPr lang="en-GB" sz="1600" baseline="0" dirty="0" smtClean="0">
                          <a:effectLst/>
                          <a:latin typeface="Calibri" pitchFamily="34" charset="0"/>
                          <a:cs typeface="Calibri" pitchFamily="34" charset="0"/>
                        </a:rPr>
                        <a:t> </a:t>
                      </a:r>
                      <a:r>
                        <a:rPr lang="en-GB" sz="1600" baseline="0" dirty="0" err="1" smtClean="0">
                          <a:effectLst/>
                          <a:latin typeface="Calibri" pitchFamily="34" charset="0"/>
                          <a:cs typeface="Calibri" pitchFamily="34" charset="0"/>
                        </a:rPr>
                        <a:t>helado</a:t>
                      </a:r>
                      <a:r>
                        <a:rPr lang="en-GB" sz="1600" baseline="0" dirty="0" smtClean="0">
                          <a:effectLst/>
                          <a:latin typeface="Calibri" pitchFamily="34" charset="0"/>
                          <a:cs typeface="Calibri" pitchFamily="34" charset="0"/>
                        </a:rPr>
                        <a:t> y sol!</a:t>
                      </a:r>
                      <a:endParaRPr lang="en-GB" sz="1600" dirty="0">
                        <a:effectLst/>
                        <a:latin typeface="Calibri" pitchFamily="34" charset="0"/>
                        <a:ea typeface="Calibri"/>
                        <a:cs typeface="Calibri" pitchFamily="34" charset="0"/>
                      </a:endParaRPr>
                    </a:p>
                  </a:txBody>
                  <a:tcPr marL="62706" marR="62706" marT="0" marB="0"/>
                </a:tc>
              </a:tr>
            </a:tbl>
          </a:graphicData>
        </a:graphic>
      </p:graphicFrame>
      <p:sp>
        <p:nvSpPr>
          <p:cNvPr id="3" name="TextBox 2"/>
          <p:cNvSpPr txBox="1"/>
          <p:nvPr/>
        </p:nvSpPr>
        <p:spPr>
          <a:xfrm rot="20572860">
            <a:off x="990879" y="3331890"/>
            <a:ext cx="7999655" cy="1815882"/>
          </a:xfrm>
          <a:prstGeom prst="rect">
            <a:avLst/>
          </a:prstGeom>
          <a:solidFill>
            <a:srgbClr val="CC99FF"/>
          </a:solidFill>
        </p:spPr>
        <p:txBody>
          <a:bodyPr wrap="square" rtlCol="0">
            <a:spAutoFit/>
          </a:bodyPr>
          <a:lstStyle/>
          <a:p>
            <a:pPr marL="457200" indent="-457200">
              <a:buFont typeface="Wingdings" pitchFamily="2" charset="2"/>
              <a:buChar char="§"/>
            </a:pPr>
            <a:r>
              <a:rPr lang="en-GB" sz="2800" dirty="0" smtClean="0">
                <a:latin typeface="Calibri" pitchFamily="34" charset="0"/>
                <a:cs typeface="Calibri" pitchFamily="34" charset="0"/>
              </a:rPr>
              <a:t>Draw the parts of the story </a:t>
            </a:r>
          </a:p>
          <a:p>
            <a:pPr marL="457200" indent="-457200">
              <a:buFont typeface="Wingdings" pitchFamily="2" charset="2"/>
              <a:buChar char="§"/>
            </a:pPr>
            <a:r>
              <a:rPr lang="en-GB" sz="2800" dirty="0" smtClean="0">
                <a:latin typeface="Calibri" pitchFamily="34" charset="0"/>
                <a:cs typeface="Calibri" pitchFamily="34" charset="0"/>
              </a:rPr>
              <a:t>Colour all the imperfect verbs in green</a:t>
            </a:r>
          </a:p>
          <a:p>
            <a:pPr marL="457200" indent="-457200">
              <a:buFont typeface="Wingdings" pitchFamily="2" charset="2"/>
              <a:buChar char="§"/>
            </a:pPr>
            <a:r>
              <a:rPr lang="en-GB" sz="2800" dirty="0" smtClean="0">
                <a:latin typeface="Calibri" pitchFamily="34" charset="0"/>
                <a:cs typeface="Calibri" pitchFamily="34" charset="0"/>
              </a:rPr>
              <a:t>Underline all the </a:t>
            </a:r>
            <a:r>
              <a:rPr lang="en-GB" sz="2800" dirty="0" err="1" smtClean="0">
                <a:latin typeface="Calibri" pitchFamily="34" charset="0"/>
                <a:cs typeface="Calibri" pitchFamily="34" charset="0"/>
              </a:rPr>
              <a:t>preterite</a:t>
            </a:r>
            <a:r>
              <a:rPr lang="en-GB" sz="2800" dirty="0" smtClean="0">
                <a:latin typeface="Calibri" pitchFamily="34" charset="0"/>
                <a:cs typeface="Calibri" pitchFamily="34" charset="0"/>
              </a:rPr>
              <a:t> verbs </a:t>
            </a:r>
            <a:br>
              <a:rPr lang="en-GB" sz="2800" dirty="0" smtClean="0">
                <a:latin typeface="Calibri" pitchFamily="34" charset="0"/>
                <a:cs typeface="Calibri" pitchFamily="34" charset="0"/>
              </a:rPr>
            </a:br>
            <a:r>
              <a:rPr lang="en-GB" sz="2800" dirty="0" smtClean="0">
                <a:latin typeface="Calibri" pitchFamily="34" charset="0"/>
                <a:cs typeface="Calibri" pitchFamily="34" charset="0"/>
              </a:rPr>
              <a:t>Thank you to Vincent Everett for this idea.</a:t>
            </a:r>
            <a:endParaRPr lang="en-GB" sz="2800" dirty="0">
              <a:latin typeface="Calibri" pitchFamily="34" charset="0"/>
              <a:cs typeface="Calibri" pitchFamily="34" charset="0"/>
            </a:endParaRPr>
          </a:p>
        </p:txBody>
      </p:sp>
    </p:spTree>
    <p:extLst>
      <p:ext uri="{BB962C8B-B14F-4D97-AF65-F5344CB8AC3E}">
        <p14:creationId xmlns:p14="http://schemas.microsoft.com/office/powerpoint/2010/main" val="14418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1933608"/>
              </p:ext>
            </p:extLst>
          </p:nvPr>
        </p:nvGraphicFramePr>
        <p:xfrm>
          <a:off x="323528" y="620688"/>
          <a:ext cx="8280920" cy="3024337"/>
        </p:xfrm>
        <a:graphic>
          <a:graphicData uri="http://schemas.openxmlformats.org/drawingml/2006/table">
            <a:tbl>
              <a:tblPr firstRow="1" bandRow="1">
                <a:tableStyleId>{5940675A-B579-460E-94D1-54222C63F5DA}</a:tableStyleId>
              </a:tblPr>
              <a:tblGrid>
                <a:gridCol w="2070230"/>
                <a:gridCol w="2070230"/>
                <a:gridCol w="2070230"/>
                <a:gridCol w="2070230"/>
              </a:tblGrid>
              <a:tr h="3024337">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8761807"/>
              </p:ext>
            </p:extLst>
          </p:nvPr>
        </p:nvGraphicFramePr>
        <p:xfrm>
          <a:off x="323528" y="3645024"/>
          <a:ext cx="8280920" cy="2376264"/>
        </p:xfrm>
        <a:graphic>
          <a:graphicData uri="http://schemas.openxmlformats.org/drawingml/2006/table">
            <a:tbl>
              <a:tblPr firstRow="1" bandRow="1">
                <a:tableStyleId>{5940675A-B579-460E-94D1-54222C63F5DA}</a:tableStyleId>
              </a:tblPr>
              <a:tblGrid>
                <a:gridCol w="2789611"/>
                <a:gridCol w="2731002"/>
                <a:gridCol w="2760307"/>
              </a:tblGrid>
              <a:tr h="2376264">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14"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6998" y="836712"/>
            <a:ext cx="2111189" cy="23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8610" y="1257887"/>
            <a:ext cx="1959318" cy="164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08641" y="1034190"/>
            <a:ext cx="1651789" cy="208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1019208"/>
            <a:ext cx="1800200" cy="22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672" y="3882190"/>
            <a:ext cx="2081128" cy="189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9137" y="4149080"/>
            <a:ext cx="2618947" cy="17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17010" y="3769708"/>
            <a:ext cx="1669117" cy="214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810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3147739"/>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54930333"/>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3143503659"/>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75223147"/>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1255498"/>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37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7357924"/>
              </p:ext>
            </p:extLst>
          </p:nvPr>
        </p:nvGraphicFramePr>
        <p:xfrm>
          <a:off x="179512" y="332657"/>
          <a:ext cx="7908924" cy="1440160"/>
        </p:xfrm>
        <a:graphic>
          <a:graphicData uri="http://schemas.openxmlformats.org/drawingml/2006/table">
            <a:tbl>
              <a:tblPr firstRow="1" bandRow="1">
                <a:tableStyleId>{5940675A-B579-460E-94D1-54222C63F5DA}</a:tableStyleId>
              </a:tblPr>
              <a:tblGrid>
                <a:gridCol w="1977231"/>
                <a:gridCol w="1977231"/>
                <a:gridCol w="1977231"/>
                <a:gridCol w="1977231"/>
              </a:tblGrid>
              <a:tr h="144016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685628186"/>
              </p:ext>
            </p:extLst>
          </p:nvPr>
        </p:nvGraphicFramePr>
        <p:xfrm>
          <a:off x="179512" y="1772816"/>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r>
            </a:tbl>
          </a:graphicData>
        </a:graphic>
      </p:graphicFrame>
      <p:pic>
        <p:nvPicPr>
          <p:cNvPr id="206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217" y="1844822"/>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1273" y="333375"/>
            <a:ext cx="1347786" cy="147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33374"/>
            <a:ext cx="1804237" cy="1511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7010" y="382113"/>
            <a:ext cx="1085850" cy="137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380609"/>
            <a:ext cx="1084739" cy="13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7610" y="1875964"/>
            <a:ext cx="1391505" cy="126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5166" y="1854371"/>
            <a:ext cx="1904702" cy="128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1526847666"/>
              </p:ext>
            </p:extLst>
          </p:nvPr>
        </p:nvGraphicFramePr>
        <p:xfrm>
          <a:off x="193055" y="3789040"/>
          <a:ext cx="7908924" cy="1440160"/>
        </p:xfrm>
        <a:graphic>
          <a:graphicData uri="http://schemas.openxmlformats.org/drawingml/2006/table">
            <a:tbl>
              <a:tblPr firstRow="1" bandRow="1">
                <a:tableStyleId>{5940675A-B579-460E-94D1-54222C63F5DA}</a:tableStyleId>
              </a:tblPr>
              <a:tblGrid>
                <a:gridCol w="2664296"/>
                <a:gridCol w="2608320"/>
                <a:gridCol w="2636308"/>
              </a:tblGrid>
              <a:tr h="1440160">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smtClean="0"/>
                        <a:t>c</a:t>
                      </a:r>
                      <a:endParaRPr lang="en-GB" dirty="0"/>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30991305"/>
              </p:ext>
            </p:extLst>
          </p:nvPr>
        </p:nvGraphicFramePr>
        <p:xfrm>
          <a:off x="193055" y="5229200"/>
          <a:ext cx="7908924" cy="1440160"/>
        </p:xfrm>
        <a:graphic>
          <a:graphicData uri="http://schemas.openxmlformats.org/drawingml/2006/table">
            <a:tbl>
              <a:tblPr firstRow="1" bandRow="1">
                <a:tableStyleId>{5940675A-B579-460E-94D1-54222C63F5DA}</a:tableStyleId>
              </a:tblPr>
              <a:tblGrid>
                <a:gridCol w="1977231"/>
                <a:gridCol w="1977231"/>
                <a:gridCol w="2224683"/>
                <a:gridCol w="1729779"/>
              </a:tblGrid>
              <a:tr h="1440160">
                <a:tc>
                  <a:txBody>
                    <a:bodyPr/>
                    <a:lstStyle/>
                    <a:p>
                      <a:r>
                        <a:rPr lang="en-GB" dirty="0" smtClean="0"/>
                        <a:t>d</a:t>
                      </a:r>
                      <a:endParaRPr lang="en-GB" dirty="0"/>
                    </a:p>
                  </a:txBody>
                  <a:tcPr/>
                </a:tc>
                <a:tc>
                  <a:txBody>
                    <a:bodyPr/>
                    <a:lstStyle/>
                    <a:p>
                      <a:r>
                        <a:rPr lang="en-GB" dirty="0" smtClean="0"/>
                        <a:t>e</a:t>
                      </a:r>
                      <a:endParaRPr lang="en-GB" dirty="0"/>
                    </a:p>
                  </a:txBody>
                  <a:tcPr/>
                </a:tc>
                <a:tc>
                  <a:txBody>
                    <a:bodyPr/>
                    <a:lstStyle/>
                    <a:p>
                      <a:r>
                        <a:rPr lang="en-GB" dirty="0" smtClean="0"/>
                        <a:t>f</a:t>
                      </a:r>
                      <a:endParaRPr lang="en-GB" dirty="0"/>
                    </a:p>
                  </a:txBody>
                  <a:tcPr/>
                </a:tc>
                <a:tc>
                  <a:txBody>
                    <a:bodyPr/>
                    <a:lstStyle/>
                    <a:p>
                      <a:r>
                        <a:rPr lang="en-GB" dirty="0" smtClean="0"/>
                        <a:t>g</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39382943"/>
              </p:ext>
            </p:extLst>
          </p:nvPr>
        </p:nvGraphicFramePr>
        <p:xfrm>
          <a:off x="8172400" y="333372"/>
          <a:ext cx="796000" cy="6335987"/>
        </p:xfrm>
        <a:graphic>
          <a:graphicData uri="http://schemas.openxmlformats.org/drawingml/2006/table">
            <a:tbl>
              <a:tblPr firstRow="1" bandRow="1">
                <a:tableStyleId>{5940675A-B579-460E-94D1-54222C63F5DA}</a:tableStyleId>
              </a:tblPr>
              <a:tblGrid>
                <a:gridCol w="398000"/>
                <a:gridCol w="398000"/>
              </a:tblGrid>
              <a:tr h="905141">
                <a:tc>
                  <a:txBody>
                    <a:bodyPr/>
                    <a:lstStyle/>
                    <a:p>
                      <a:pPr algn="ctr"/>
                      <a:r>
                        <a:rPr lang="en-GB" dirty="0" smtClean="0"/>
                        <a:t>1</a:t>
                      </a:r>
                      <a:endParaRPr lang="en-GB" dirty="0"/>
                    </a:p>
                  </a:txBody>
                  <a:tcPr anchor="ctr"/>
                </a:tc>
                <a:tc>
                  <a:txBody>
                    <a:bodyPr/>
                    <a:lstStyle/>
                    <a:p>
                      <a:pPr algn="ctr"/>
                      <a:endParaRPr lang="en-GB" dirty="0"/>
                    </a:p>
                  </a:txBody>
                  <a:tcPr anchor="ctr"/>
                </a:tc>
              </a:tr>
              <a:tr h="905141">
                <a:tc>
                  <a:txBody>
                    <a:bodyPr/>
                    <a:lstStyle/>
                    <a:p>
                      <a:pPr algn="ctr"/>
                      <a:r>
                        <a:rPr lang="en-GB" dirty="0" smtClean="0"/>
                        <a:t>2</a:t>
                      </a:r>
                      <a:endParaRPr lang="en-GB" dirty="0"/>
                    </a:p>
                  </a:txBody>
                  <a:tcPr anchor="ctr"/>
                </a:tc>
                <a:tc>
                  <a:txBody>
                    <a:bodyPr/>
                    <a:lstStyle/>
                    <a:p>
                      <a:pPr algn="ctr"/>
                      <a:endParaRPr lang="en-GB" dirty="0"/>
                    </a:p>
                  </a:txBody>
                  <a:tcPr anchor="ctr"/>
                </a:tc>
              </a:tr>
              <a:tr h="905141">
                <a:tc>
                  <a:txBody>
                    <a:bodyPr/>
                    <a:lstStyle/>
                    <a:p>
                      <a:pPr algn="ctr"/>
                      <a:r>
                        <a:rPr lang="en-GB" dirty="0" smtClean="0"/>
                        <a:t>3</a:t>
                      </a:r>
                      <a:endParaRPr lang="en-GB" dirty="0"/>
                    </a:p>
                  </a:txBody>
                  <a:tcPr anchor="ctr"/>
                </a:tc>
                <a:tc>
                  <a:txBody>
                    <a:bodyPr/>
                    <a:lstStyle/>
                    <a:p>
                      <a:pPr algn="ctr"/>
                      <a:endParaRPr lang="en-GB" dirty="0"/>
                    </a:p>
                  </a:txBody>
                  <a:tcPr anchor="ctr"/>
                </a:tc>
              </a:tr>
              <a:tr h="905141">
                <a:tc>
                  <a:txBody>
                    <a:bodyPr/>
                    <a:lstStyle/>
                    <a:p>
                      <a:pPr algn="ctr"/>
                      <a:r>
                        <a:rPr lang="en-GB" dirty="0" smtClean="0"/>
                        <a:t>4</a:t>
                      </a:r>
                      <a:endParaRPr lang="en-GB" dirty="0"/>
                    </a:p>
                  </a:txBody>
                  <a:tcPr anchor="ctr"/>
                </a:tc>
                <a:tc>
                  <a:txBody>
                    <a:bodyPr/>
                    <a:lstStyle/>
                    <a:p>
                      <a:pPr algn="ctr"/>
                      <a:endParaRPr lang="en-GB" dirty="0"/>
                    </a:p>
                  </a:txBody>
                  <a:tcPr anchor="ctr"/>
                </a:tc>
              </a:tr>
              <a:tr h="905141">
                <a:tc>
                  <a:txBody>
                    <a:bodyPr/>
                    <a:lstStyle/>
                    <a:p>
                      <a:pPr algn="ctr"/>
                      <a:r>
                        <a:rPr lang="en-GB" dirty="0" smtClean="0"/>
                        <a:t>5</a:t>
                      </a:r>
                      <a:endParaRPr lang="en-GB" dirty="0"/>
                    </a:p>
                  </a:txBody>
                  <a:tcPr anchor="ctr"/>
                </a:tc>
                <a:tc>
                  <a:txBody>
                    <a:bodyPr/>
                    <a:lstStyle/>
                    <a:p>
                      <a:pPr algn="ctr"/>
                      <a:endParaRPr lang="en-GB" dirty="0"/>
                    </a:p>
                  </a:txBody>
                  <a:tcPr anchor="ctr"/>
                </a:tc>
              </a:tr>
              <a:tr h="905141">
                <a:tc>
                  <a:txBody>
                    <a:bodyPr/>
                    <a:lstStyle/>
                    <a:p>
                      <a:pPr algn="ctr"/>
                      <a:r>
                        <a:rPr lang="en-GB" dirty="0" smtClean="0"/>
                        <a:t>6</a:t>
                      </a:r>
                      <a:endParaRPr lang="en-GB" dirty="0"/>
                    </a:p>
                  </a:txBody>
                  <a:tcPr anchor="ctr"/>
                </a:tc>
                <a:tc>
                  <a:txBody>
                    <a:bodyPr/>
                    <a:lstStyle/>
                    <a:p>
                      <a:pPr algn="ctr"/>
                      <a:endParaRPr lang="en-GB" dirty="0"/>
                    </a:p>
                  </a:txBody>
                  <a:tcPr anchor="ctr"/>
                </a:tc>
              </a:tr>
              <a:tr h="905141">
                <a:tc>
                  <a:txBody>
                    <a:bodyPr/>
                    <a:lstStyle/>
                    <a:p>
                      <a:pPr algn="ctr"/>
                      <a:r>
                        <a:rPr lang="en-GB" dirty="0" smtClean="0"/>
                        <a:t>7</a:t>
                      </a:r>
                      <a:endParaRPr lang="en-GB" dirty="0"/>
                    </a:p>
                  </a:txBody>
                  <a:tcPr anchor="ctr"/>
                </a:tc>
                <a:tc>
                  <a:txBody>
                    <a:bodyPr/>
                    <a:lstStyle/>
                    <a:p>
                      <a:pPr algn="ctr"/>
                      <a:endParaRPr lang="en-GB" dirty="0"/>
                    </a:p>
                  </a:txBody>
                  <a:tcPr anchor="ctr"/>
                </a:tc>
              </a:tr>
            </a:tbl>
          </a:graphicData>
        </a:graphic>
      </p:graphicFrame>
      <p:sp>
        <p:nvSpPr>
          <p:cNvPr id="6" name="TextBox 5"/>
          <p:cNvSpPr txBox="1"/>
          <p:nvPr/>
        </p:nvSpPr>
        <p:spPr>
          <a:xfrm>
            <a:off x="179512" y="3255367"/>
            <a:ext cx="7920880" cy="461665"/>
          </a:xfrm>
          <a:prstGeom prst="rect">
            <a:avLst/>
          </a:prstGeom>
          <a:solidFill>
            <a:schemeClr val="tx1"/>
          </a:solidFill>
        </p:spPr>
        <p:txBody>
          <a:bodyPr wrap="square" rtlCol="0">
            <a:spAutoFit/>
          </a:bodyPr>
          <a:lstStyle/>
          <a:p>
            <a:pPr algn="ctr"/>
            <a:r>
              <a:rPr lang="en-GB" sz="2400" b="1" dirty="0" err="1" smtClean="0">
                <a:solidFill>
                  <a:schemeClr val="bg1"/>
                </a:solidFill>
                <a:latin typeface="Calibri" pitchFamily="34" charset="0"/>
                <a:cs typeface="Calibri" pitchFamily="34" charset="0"/>
              </a:rPr>
              <a:t>Empareja</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las</a:t>
            </a:r>
            <a:r>
              <a:rPr lang="en-GB" sz="2400" b="1" dirty="0" smtClean="0">
                <a:solidFill>
                  <a:schemeClr val="bg1"/>
                </a:solidFill>
                <a:latin typeface="Calibri" pitchFamily="34" charset="0"/>
                <a:cs typeface="Calibri" pitchFamily="34" charset="0"/>
              </a:rPr>
              <a:t> </a:t>
            </a:r>
            <a:r>
              <a:rPr lang="en-GB" sz="2400" b="1" dirty="0" err="1" smtClean="0">
                <a:solidFill>
                  <a:schemeClr val="bg1"/>
                </a:solidFill>
                <a:latin typeface="Calibri" pitchFamily="34" charset="0"/>
                <a:cs typeface="Calibri" pitchFamily="34" charset="0"/>
              </a:rPr>
              <a:t>imágenes</a:t>
            </a:r>
            <a:r>
              <a:rPr lang="en-GB" sz="2400" b="1" dirty="0" smtClean="0">
                <a:solidFill>
                  <a:schemeClr val="bg1"/>
                </a:solidFill>
                <a:latin typeface="Calibri" pitchFamily="34" charset="0"/>
                <a:cs typeface="Calibri" pitchFamily="34" charset="0"/>
              </a:rPr>
              <a:t> con el </a:t>
            </a:r>
            <a:r>
              <a:rPr lang="en-GB" sz="2400" b="1" dirty="0" err="1" smtClean="0">
                <a:solidFill>
                  <a:schemeClr val="bg1"/>
                </a:solidFill>
                <a:latin typeface="Calibri" pitchFamily="34" charset="0"/>
                <a:cs typeface="Calibri" pitchFamily="34" charset="0"/>
              </a:rPr>
              <a:t>texto</a:t>
            </a:r>
            <a:r>
              <a:rPr lang="en-GB" sz="2400" b="1" dirty="0" smtClean="0">
                <a:solidFill>
                  <a:schemeClr val="bg1"/>
                </a:solidFill>
                <a:latin typeface="Calibri" pitchFamily="34" charset="0"/>
                <a:cs typeface="Calibri" pitchFamily="34" charset="0"/>
              </a:rPr>
              <a:t>.</a:t>
            </a:r>
            <a:endParaRPr lang="en-GB" sz="2400" b="1" dirty="0">
              <a:solidFill>
                <a:schemeClr val="bg1"/>
              </a:solidFill>
              <a:latin typeface="Calibri" pitchFamily="34" charset="0"/>
              <a:cs typeface="Calibri" pitchFamily="34" charset="0"/>
            </a:endParaRPr>
          </a:p>
        </p:txBody>
      </p:sp>
      <p:sp>
        <p:nvSpPr>
          <p:cNvPr id="7" name="TextBox 6"/>
          <p:cNvSpPr txBox="1"/>
          <p:nvPr/>
        </p:nvSpPr>
        <p:spPr>
          <a:xfrm>
            <a:off x="464799" y="5289591"/>
            <a:ext cx="1775873" cy="1138773"/>
          </a:xfrm>
          <a:prstGeom prst="rect">
            <a:avLst/>
          </a:prstGeom>
          <a:noFill/>
        </p:spPr>
        <p:txBody>
          <a:bodyPr wrap="square" rtlCol="0">
            <a:spAutoFit/>
          </a:bodyPr>
          <a:lstStyle/>
          <a:p>
            <a:r>
              <a:rPr lang="en-GB" sz="1700" dirty="0" smtClean="0">
                <a:latin typeface="Calibri" pitchFamily="34" charset="0"/>
                <a:cs typeface="Calibri" pitchFamily="34" charset="0"/>
              </a:rPr>
              <a:t>Un </a:t>
            </a:r>
            <a:r>
              <a:rPr lang="en-GB" sz="1700" dirty="0" err="1" smtClean="0">
                <a:latin typeface="Calibri" pitchFamily="34" charset="0"/>
                <a:cs typeface="Calibri" pitchFamily="34" charset="0"/>
              </a:rPr>
              <a:t>día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llamé</a:t>
            </a:r>
            <a:r>
              <a:rPr lang="en-GB" sz="1700" dirty="0" smtClean="0">
                <a:latin typeface="Calibri" pitchFamily="34" charset="0"/>
                <a:cs typeface="Calibri" pitchFamily="34" charset="0"/>
              </a:rPr>
              <a:t> a mi </a:t>
            </a:r>
            <a:r>
              <a:rPr lang="en-GB" sz="1700" dirty="0" err="1" smtClean="0">
                <a:latin typeface="Calibri" pitchFamily="34" charset="0"/>
                <a:cs typeface="Calibri" pitchFamily="34" charset="0"/>
              </a:rPr>
              <a:t>amiga</a:t>
            </a:r>
            <a:r>
              <a:rPr lang="en-GB" sz="1700" dirty="0" smtClean="0">
                <a:latin typeface="Calibri" pitchFamily="34" charset="0"/>
                <a:cs typeface="Calibri" pitchFamily="34" charset="0"/>
              </a:rPr>
              <a:t> Teresa. La </a:t>
            </a:r>
            <a:r>
              <a:rPr lang="en-GB" sz="1700" dirty="0" err="1" smtClean="0">
                <a:latin typeface="Calibri" pitchFamily="34" charset="0"/>
                <a:cs typeface="Calibri" pitchFamily="34" charset="0"/>
              </a:rPr>
              <a:t>invité</a:t>
            </a:r>
            <a:r>
              <a:rPr lang="en-GB" sz="1700" dirty="0" smtClean="0">
                <a:latin typeface="Calibri" pitchFamily="34" charset="0"/>
                <a:cs typeface="Calibri" pitchFamily="34" charset="0"/>
              </a:rPr>
              <a:t> al cine y </a:t>
            </a:r>
            <a:r>
              <a:rPr lang="en-GB" sz="1700" dirty="0" err="1" smtClean="0">
                <a:latin typeface="Calibri" pitchFamily="34" charset="0"/>
                <a:cs typeface="Calibri" pitchFamily="34" charset="0"/>
              </a:rPr>
              <a:t>quedamos</a:t>
            </a:r>
            <a:r>
              <a:rPr lang="en-GB" sz="1700" dirty="0" smtClean="0">
                <a:latin typeface="Calibri" pitchFamily="34" charset="0"/>
                <a:cs typeface="Calibri" pitchFamily="34" charset="0"/>
              </a:rPr>
              <a:t> a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7.</a:t>
            </a:r>
            <a:endParaRPr lang="en-GB" sz="1700" dirty="0">
              <a:latin typeface="Calibri" pitchFamily="34" charset="0"/>
              <a:cs typeface="Calibri" pitchFamily="34" charset="0"/>
            </a:endParaRPr>
          </a:p>
        </p:txBody>
      </p:sp>
      <p:sp>
        <p:nvSpPr>
          <p:cNvPr id="17" name="TextBox 16"/>
          <p:cNvSpPr txBox="1"/>
          <p:nvPr/>
        </p:nvSpPr>
        <p:spPr>
          <a:xfrm>
            <a:off x="6516216" y="5229200"/>
            <a:ext cx="1584175" cy="1477328"/>
          </a:xfrm>
          <a:prstGeom prst="rect">
            <a:avLst/>
          </a:prstGeom>
          <a:noFill/>
        </p:spPr>
        <p:txBody>
          <a:bodyPr wrap="square" rtlCol="0">
            <a:spAutoFit/>
          </a:bodyPr>
          <a:lstStyle/>
          <a:p>
            <a:r>
              <a:rPr lang="en-GB" dirty="0" smtClean="0">
                <a:latin typeface="Calibri" pitchFamily="34" charset="0"/>
                <a:cs typeface="Calibri" pitchFamily="34" charset="0"/>
              </a:rPr>
              <a:t> A </a:t>
            </a:r>
            <a:r>
              <a:rPr lang="en-GB" dirty="0" err="1" smtClean="0">
                <a:latin typeface="Calibri" pitchFamily="34" charset="0"/>
                <a:cs typeface="Calibri" pitchFamily="34" charset="0"/>
              </a:rPr>
              <a:t>las</a:t>
            </a:r>
            <a:r>
              <a:rPr lang="en-GB" dirty="0" smtClean="0">
                <a:latin typeface="Calibri" pitchFamily="34" charset="0"/>
                <a:cs typeface="Calibri" pitchFamily="34" charset="0"/>
              </a:rPr>
              <a:t> 7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en la </a:t>
            </a:r>
            <a:r>
              <a:rPr lang="en-GB" dirty="0" err="1" smtClean="0">
                <a:latin typeface="Calibri" pitchFamily="34" charset="0"/>
                <a:cs typeface="Calibri" pitchFamily="34" charset="0"/>
              </a:rPr>
              <a:t>puerta</a:t>
            </a:r>
            <a:r>
              <a:rPr lang="en-GB" dirty="0" smtClean="0">
                <a:latin typeface="Calibri" pitchFamily="34" charset="0"/>
                <a:cs typeface="Calibri" pitchFamily="34" charset="0"/>
              </a:rPr>
              <a:t> del cine </a:t>
            </a:r>
            <a:r>
              <a:rPr lang="en-GB" dirty="0" err="1" smtClean="0">
                <a:latin typeface="Calibri" pitchFamily="34" charset="0"/>
                <a:cs typeface="Calibri" pitchFamily="34" charset="0"/>
              </a:rPr>
              <a:t>pero</a:t>
            </a:r>
            <a:r>
              <a:rPr lang="en-GB" dirty="0" smtClean="0">
                <a:latin typeface="Calibri" pitchFamily="34" charset="0"/>
                <a:cs typeface="Calibri" pitchFamily="34" charset="0"/>
              </a:rPr>
              <a:t> Teresa no </a:t>
            </a:r>
            <a:r>
              <a:rPr lang="en-GB" dirty="0" err="1" smtClean="0">
                <a:latin typeface="Calibri" pitchFamily="34" charset="0"/>
                <a:cs typeface="Calibri" pitchFamily="34" charset="0"/>
              </a:rPr>
              <a:t>llegó</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18" name="TextBox 17"/>
          <p:cNvSpPr txBox="1"/>
          <p:nvPr/>
        </p:nvSpPr>
        <p:spPr>
          <a:xfrm>
            <a:off x="2356443" y="5289767"/>
            <a:ext cx="1930384" cy="1400383"/>
          </a:xfrm>
          <a:prstGeom prst="rect">
            <a:avLst/>
          </a:prstGeom>
          <a:noFill/>
        </p:spPr>
        <p:txBody>
          <a:bodyPr wrap="square" rtlCol="0">
            <a:spAutoFit/>
          </a:bodyPr>
          <a:lstStyle/>
          <a:p>
            <a:r>
              <a:rPr lang="en-GB" sz="1700" dirty="0" err="1" smtClean="0">
                <a:latin typeface="Calibri" pitchFamily="34" charset="0"/>
                <a:cs typeface="Calibri" pitchFamily="34" charset="0"/>
              </a:rPr>
              <a:t>Una</a:t>
            </a:r>
            <a:r>
              <a:rPr lang="en-GB" sz="1700" dirty="0" smtClean="0">
                <a:latin typeface="Calibri" pitchFamily="34" charset="0"/>
                <a:cs typeface="Calibri" pitchFamily="34" charset="0"/>
              </a:rPr>
              <a:t> media </a:t>
            </a:r>
            <a:r>
              <a:rPr lang="en-GB" sz="1700" dirty="0" err="1" smtClean="0">
                <a:latin typeface="Calibri" pitchFamily="34" charset="0"/>
                <a:cs typeface="Calibri" pitchFamily="34" charset="0"/>
              </a:rPr>
              <a:t>hora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después</a:t>
            </a:r>
            <a:r>
              <a:rPr lang="en-GB" sz="1700" dirty="0" smtClean="0">
                <a:latin typeface="Calibri" pitchFamily="34" charset="0"/>
                <a:cs typeface="Calibri" pitchFamily="34" charset="0"/>
              </a:rPr>
              <a:t> Teresa </a:t>
            </a:r>
            <a:r>
              <a:rPr lang="en-GB" sz="1700" dirty="0" err="1" smtClean="0">
                <a:latin typeface="Calibri" pitchFamily="34" charset="0"/>
                <a:cs typeface="Calibri" pitchFamily="34" charset="0"/>
              </a:rPr>
              <a:t>llegó</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Dijo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que</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había</a:t>
            </a:r>
            <a:r>
              <a:rPr lang="en-GB" sz="1700" dirty="0" smtClean="0">
                <a:latin typeface="Calibri" pitchFamily="34" charset="0"/>
                <a:cs typeface="Calibri" pitchFamily="34" charset="0"/>
              </a:rPr>
              <a:t> mucho </a:t>
            </a:r>
            <a:r>
              <a:rPr lang="en-GB" sz="1700" dirty="0" err="1" smtClean="0">
                <a:latin typeface="Calibri" pitchFamily="34" charset="0"/>
                <a:cs typeface="Calibri" pitchFamily="34" charset="0"/>
              </a:rPr>
              <a:t>tráfico</a:t>
            </a:r>
            <a:r>
              <a:rPr lang="en-GB" sz="1700" dirty="0" smtClean="0">
                <a:latin typeface="Calibri" pitchFamily="34" charset="0"/>
                <a:cs typeface="Calibri" pitchFamily="34" charset="0"/>
              </a:rPr>
              <a:t> en la ciudad.</a:t>
            </a:r>
            <a:endParaRPr lang="en-GB" sz="1700" dirty="0">
              <a:latin typeface="Calibri" pitchFamily="34" charset="0"/>
              <a:cs typeface="Calibri" pitchFamily="34" charset="0"/>
            </a:endParaRPr>
          </a:p>
        </p:txBody>
      </p:sp>
      <p:sp>
        <p:nvSpPr>
          <p:cNvPr id="19" name="TextBox 18"/>
          <p:cNvSpPr txBox="1"/>
          <p:nvPr/>
        </p:nvSpPr>
        <p:spPr>
          <a:xfrm>
            <a:off x="4286827" y="5229200"/>
            <a:ext cx="2016926" cy="1400383"/>
          </a:xfrm>
          <a:prstGeom prst="rect">
            <a:avLst/>
          </a:prstGeom>
          <a:noFill/>
        </p:spPr>
        <p:txBody>
          <a:bodyPr wrap="square" rtlCol="0">
            <a:spAutoFit/>
          </a:bodyPr>
          <a:lstStyle/>
          <a:p>
            <a:r>
              <a:rPr lang="en-GB" sz="1700" dirty="0" smtClean="0">
                <a:latin typeface="Calibri" pitchFamily="34" charset="0"/>
                <a:cs typeface="Calibri" pitchFamily="34" charset="0"/>
              </a:rPr>
              <a:t>En </a:t>
            </a:r>
            <a:r>
              <a:rPr lang="en-GB" sz="1700" dirty="0" err="1" smtClean="0">
                <a:latin typeface="Calibri" pitchFamily="34" charset="0"/>
                <a:cs typeface="Calibri" pitchFamily="34" charset="0"/>
              </a:rPr>
              <a:t>seguida</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entramos</a:t>
            </a:r>
            <a:r>
              <a:rPr lang="en-GB" sz="1700" dirty="0" smtClean="0">
                <a:latin typeface="Calibri" pitchFamily="34" charset="0"/>
                <a:cs typeface="Calibri" pitchFamily="34" charset="0"/>
              </a:rPr>
              <a:t> en el cine y </a:t>
            </a:r>
            <a:r>
              <a:rPr lang="en-GB" sz="1700" dirty="0" err="1" smtClean="0">
                <a:latin typeface="Calibri" pitchFamily="34" charset="0"/>
                <a:cs typeface="Calibri" pitchFamily="34" charset="0"/>
              </a:rPr>
              <a:t>sacamos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entradas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Luego</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compramos</a:t>
            </a:r>
            <a:r>
              <a:rPr lang="en-GB" sz="1700" dirty="0" smtClean="0">
                <a:latin typeface="Calibri" pitchFamily="34" charset="0"/>
                <a:cs typeface="Calibri" pitchFamily="34" charset="0"/>
              </a:rPr>
              <a:t> </a:t>
            </a:r>
            <a:r>
              <a:rPr lang="en-GB" sz="1700" dirty="0" err="1" smtClean="0">
                <a:latin typeface="Calibri" pitchFamily="34" charset="0"/>
                <a:cs typeface="Calibri" pitchFamily="34" charset="0"/>
              </a:rPr>
              <a:t>palomitas</a:t>
            </a:r>
            <a:r>
              <a:rPr lang="en-GB" sz="1700" dirty="0">
                <a:latin typeface="Calibri" pitchFamily="34" charset="0"/>
                <a:cs typeface="Calibri" pitchFamily="34" charset="0"/>
              </a:rPr>
              <a:t>.</a:t>
            </a:r>
            <a:r>
              <a:rPr lang="en-GB" sz="1700" dirty="0" smtClean="0">
                <a:latin typeface="Calibri" pitchFamily="34" charset="0"/>
                <a:cs typeface="Calibri" pitchFamily="34" charset="0"/>
              </a:rPr>
              <a:t>  </a:t>
            </a:r>
            <a:endParaRPr lang="en-GB" sz="1700" dirty="0">
              <a:latin typeface="Calibri" pitchFamily="34" charset="0"/>
              <a:cs typeface="Calibri" pitchFamily="34" charset="0"/>
            </a:endParaRPr>
          </a:p>
        </p:txBody>
      </p:sp>
      <p:sp>
        <p:nvSpPr>
          <p:cNvPr id="20" name="TextBox 19"/>
          <p:cNvSpPr txBox="1"/>
          <p:nvPr/>
        </p:nvSpPr>
        <p:spPr>
          <a:xfrm>
            <a:off x="449127" y="3780808"/>
            <a:ext cx="2466689" cy="1477328"/>
          </a:xfrm>
          <a:prstGeom prst="rect">
            <a:avLst/>
          </a:prstGeom>
          <a:noFill/>
        </p:spPr>
        <p:txBody>
          <a:bodyPr wrap="square" rtlCol="0">
            <a:spAutoFit/>
          </a:bodyPr>
          <a:lstStyle/>
          <a:p>
            <a:r>
              <a:rPr lang="en-GB" dirty="0" err="1" smtClean="0">
                <a:latin typeface="Calibri" pitchFamily="34" charset="0"/>
                <a:cs typeface="Calibri" pitchFamily="34" charset="0"/>
              </a:rPr>
              <a:t>Había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muchísima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gente</a:t>
            </a:r>
            <a:r>
              <a:rPr lang="en-GB" dirty="0" smtClean="0">
                <a:latin typeface="Calibri" pitchFamily="34" charset="0"/>
                <a:cs typeface="Calibri" pitchFamily="34" charset="0"/>
              </a:rPr>
              <a:t> en el cine, </a:t>
            </a:r>
            <a:r>
              <a:rPr lang="en-GB" dirty="0" err="1" smtClean="0">
                <a:latin typeface="Calibri" pitchFamily="34" charset="0"/>
                <a:cs typeface="Calibri" pitchFamily="34" charset="0"/>
              </a:rPr>
              <a:t>incluso</a:t>
            </a:r>
            <a:r>
              <a:rPr lang="en-GB" dirty="0" smtClean="0">
                <a:latin typeface="Calibri" pitchFamily="34" charset="0"/>
                <a:cs typeface="Calibri" pitchFamily="34" charset="0"/>
              </a:rPr>
              <a:t> </a:t>
            </a:r>
            <a:r>
              <a:rPr lang="en-GB" dirty="0" err="1" smtClean="0">
                <a:latin typeface="Calibri" pitchFamily="34" charset="0"/>
                <a:cs typeface="Calibri" pitchFamily="34" charset="0"/>
              </a:rPr>
              <a:t>una</a:t>
            </a:r>
            <a:r>
              <a:rPr lang="en-GB" dirty="0" smtClean="0">
                <a:latin typeface="Calibri" pitchFamily="34" charset="0"/>
                <a:cs typeface="Calibri" pitchFamily="34" charset="0"/>
              </a:rPr>
              <a:t> </a:t>
            </a:r>
            <a:r>
              <a:rPr lang="en-GB" dirty="0" err="1" smtClean="0">
                <a:latin typeface="Calibri" pitchFamily="34" charset="0"/>
                <a:cs typeface="Calibri" pitchFamily="34" charset="0"/>
              </a:rPr>
              <a:t>mujer</a:t>
            </a:r>
            <a:r>
              <a:rPr lang="en-GB" dirty="0" smtClean="0">
                <a:latin typeface="Calibri" pitchFamily="34" charset="0"/>
                <a:cs typeface="Calibri" pitchFamily="34" charset="0"/>
              </a:rPr>
              <a:t> con un sombrero </a:t>
            </a:r>
            <a:r>
              <a:rPr lang="en-GB" dirty="0" err="1" smtClean="0">
                <a:latin typeface="Calibri" pitchFamily="34" charset="0"/>
                <a:cs typeface="Calibri" pitchFamily="34" charset="0"/>
              </a:rPr>
              <a:t>enorme</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delante</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endParaRPr lang="en-GB" dirty="0">
              <a:latin typeface="Calibri" pitchFamily="34" charset="0"/>
              <a:cs typeface="Calibri" pitchFamily="34" charset="0"/>
            </a:endParaRPr>
          </a:p>
        </p:txBody>
      </p:sp>
      <p:sp>
        <p:nvSpPr>
          <p:cNvPr id="21" name="TextBox 20"/>
          <p:cNvSpPr txBox="1"/>
          <p:nvPr/>
        </p:nvSpPr>
        <p:spPr>
          <a:xfrm>
            <a:off x="5743880" y="3884855"/>
            <a:ext cx="2356511" cy="1200329"/>
          </a:xfrm>
          <a:prstGeom prst="rect">
            <a:avLst/>
          </a:prstGeom>
          <a:noFill/>
        </p:spPr>
        <p:txBody>
          <a:bodyPr wrap="square" rtlCol="0">
            <a:spAutoFit/>
          </a:bodyPr>
          <a:lstStyle/>
          <a:p>
            <a:r>
              <a:rPr lang="en-GB" dirty="0" err="1" smtClean="0">
                <a:latin typeface="Calibri" pitchFamily="34" charset="0"/>
                <a:cs typeface="Calibri" pitchFamily="34" charset="0"/>
              </a:rPr>
              <a:t>Todavía</a:t>
            </a:r>
            <a:r>
              <a:rPr lang="en-GB" dirty="0" smtClean="0">
                <a:latin typeface="Calibri" pitchFamily="34" charset="0"/>
                <a:cs typeface="Calibri" pitchFamily="34" charset="0"/>
              </a:rPr>
              <a:t> </a:t>
            </a:r>
            <a:r>
              <a:rPr lang="en-GB" dirty="0" err="1" smtClean="0">
                <a:latin typeface="Calibri" pitchFamily="34" charset="0"/>
                <a:cs typeface="Calibri" pitchFamily="34" charset="0"/>
              </a:rPr>
              <a:t>peor</a:t>
            </a:r>
            <a:r>
              <a:rPr lang="en-GB" dirty="0" smtClean="0">
                <a:latin typeface="Calibri" pitchFamily="34" charset="0"/>
                <a:cs typeface="Calibri" pitchFamily="34" charset="0"/>
              </a:rPr>
              <a:t>, un </a:t>
            </a:r>
            <a:r>
              <a:rPr lang="en-GB" dirty="0" err="1" smtClean="0">
                <a:latin typeface="Calibri" pitchFamily="34" charset="0"/>
                <a:cs typeface="Calibri" pitchFamily="34" charset="0"/>
              </a:rPr>
              <a:t>chico</a:t>
            </a:r>
            <a:r>
              <a:rPr lang="en-GB" dirty="0" smtClean="0">
                <a:latin typeface="Calibri" pitchFamily="34" charset="0"/>
                <a:cs typeface="Calibri" pitchFamily="34" charset="0"/>
              </a:rPr>
              <a:t> </a:t>
            </a:r>
            <a:r>
              <a:rPr lang="en-GB" dirty="0" err="1" smtClean="0">
                <a:latin typeface="Calibri" pitchFamily="34" charset="0"/>
                <a:cs typeface="Calibri" pitchFamily="34" charset="0"/>
              </a:rPr>
              <a:t>que</a:t>
            </a:r>
            <a:r>
              <a:rPr lang="en-GB" dirty="0" smtClean="0">
                <a:latin typeface="Calibri" pitchFamily="34" charset="0"/>
                <a:cs typeface="Calibri" pitchFamily="34" charset="0"/>
              </a:rPr>
              <a:t> </a:t>
            </a:r>
            <a:r>
              <a:rPr lang="en-GB" dirty="0" err="1" smtClean="0">
                <a:latin typeface="Calibri" pitchFamily="34" charset="0"/>
                <a:cs typeface="Calibri" pitchFamily="34" charset="0"/>
              </a:rPr>
              <a:t>estaba</a:t>
            </a:r>
            <a:r>
              <a:rPr lang="en-GB" dirty="0" smtClean="0">
                <a:latin typeface="Calibri" pitchFamily="34" charset="0"/>
                <a:cs typeface="Calibri" pitchFamily="34" charset="0"/>
              </a:rPr>
              <a:t> </a:t>
            </a:r>
            <a:r>
              <a:rPr lang="en-GB" dirty="0" err="1" smtClean="0">
                <a:latin typeface="Calibri" pitchFamily="34" charset="0"/>
                <a:cs typeface="Calibri" pitchFamily="34" charset="0"/>
              </a:rPr>
              <a:t>detrás</a:t>
            </a:r>
            <a:r>
              <a:rPr lang="en-GB" dirty="0" smtClean="0">
                <a:latin typeface="Calibri" pitchFamily="34" charset="0"/>
                <a:cs typeface="Calibri" pitchFamily="34" charset="0"/>
              </a:rPr>
              <a:t> de </a:t>
            </a:r>
            <a:r>
              <a:rPr lang="en-GB" dirty="0" err="1" smtClean="0">
                <a:latin typeface="Calibri" pitchFamily="34" charset="0"/>
                <a:cs typeface="Calibri" pitchFamily="34" charset="0"/>
              </a:rPr>
              <a:t>nosotros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nos</a:t>
            </a:r>
            <a:r>
              <a:rPr lang="en-GB" dirty="0" smtClean="0">
                <a:latin typeface="Calibri" pitchFamily="34" charset="0"/>
                <a:cs typeface="Calibri" pitchFamily="34" charset="0"/>
              </a:rPr>
              <a:t> </a:t>
            </a:r>
            <a:r>
              <a:rPr lang="en-GB" dirty="0" err="1" smtClean="0">
                <a:latin typeface="Calibri" pitchFamily="34" charset="0"/>
                <a:cs typeface="Calibri" pitchFamily="34" charset="0"/>
              </a:rPr>
              <a:t>echó</a:t>
            </a:r>
            <a:r>
              <a:rPr lang="en-GB" dirty="0" smtClean="0">
                <a:latin typeface="Calibri" pitchFamily="34" charset="0"/>
                <a:cs typeface="Calibri" pitchFamily="34" charset="0"/>
              </a:rPr>
              <a:t> </a:t>
            </a:r>
            <a:r>
              <a:rPr lang="en-GB" dirty="0" err="1" smtClean="0">
                <a:latin typeface="Calibri" pitchFamily="34" charset="0"/>
                <a:cs typeface="Calibri" pitchFamily="34" charset="0"/>
              </a:rPr>
              <a:t>encima</a:t>
            </a:r>
            <a:r>
              <a:rPr lang="en-GB" dirty="0" smtClean="0">
                <a:latin typeface="Calibri" pitchFamily="34" charset="0"/>
                <a:cs typeface="Calibri" pitchFamily="34" charset="0"/>
              </a:rPr>
              <a:t> </a:t>
            </a:r>
            <a:r>
              <a:rPr lang="en-GB" dirty="0" err="1" smtClean="0">
                <a:latin typeface="Calibri" pitchFamily="34" charset="0"/>
                <a:cs typeface="Calibri" pitchFamily="34" charset="0"/>
              </a:rPr>
              <a:t>su</a:t>
            </a:r>
            <a:r>
              <a:rPr lang="en-GB" dirty="0" smtClean="0">
                <a:latin typeface="Calibri" pitchFamily="34" charset="0"/>
                <a:cs typeface="Calibri" pitchFamily="34" charset="0"/>
              </a:rPr>
              <a:t> coca cola!</a:t>
            </a:r>
            <a:endParaRPr lang="en-GB" dirty="0">
              <a:latin typeface="Calibri" pitchFamily="34" charset="0"/>
              <a:cs typeface="Calibri" pitchFamily="34" charset="0"/>
            </a:endParaRPr>
          </a:p>
        </p:txBody>
      </p:sp>
      <p:sp>
        <p:nvSpPr>
          <p:cNvPr id="22" name="TextBox 21"/>
          <p:cNvSpPr txBox="1"/>
          <p:nvPr/>
        </p:nvSpPr>
        <p:spPr>
          <a:xfrm>
            <a:off x="3195166" y="3790903"/>
            <a:ext cx="2240930" cy="1323439"/>
          </a:xfrm>
          <a:prstGeom prst="rect">
            <a:avLst/>
          </a:prstGeom>
          <a:noFill/>
        </p:spPr>
        <p:txBody>
          <a:bodyPr wrap="square" rtlCol="0">
            <a:spAutoFit/>
          </a:bodyPr>
          <a:lstStyle/>
          <a:p>
            <a:r>
              <a:rPr lang="en-GB" sz="1600" dirty="0" smtClean="0">
                <a:latin typeface="Calibri" pitchFamily="34" charset="0"/>
                <a:cs typeface="Calibri" pitchFamily="34" charset="0"/>
              </a:rPr>
              <a:t>Al final </a:t>
            </a:r>
            <a:r>
              <a:rPr lang="en-GB" sz="1600" dirty="0" err="1" smtClean="0">
                <a:latin typeface="Calibri" pitchFamily="34" charset="0"/>
                <a:cs typeface="Calibri" pitchFamily="34" charset="0"/>
              </a:rPr>
              <a:t>empezó</a:t>
            </a:r>
            <a:r>
              <a:rPr lang="en-GB" sz="1600" dirty="0" smtClean="0">
                <a:latin typeface="Calibri" pitchFamily="34" charset="0"/>
                <a:cs typeface="Calibri" pitchFamily="34" charset="0"/>
              </a:rPr>
              <a:t> a </a:t>
            </a:r>
            <a:r>
              <a:rPr lang="en-GB" sz="1600" dirty="0" err="1" smtClean="0">
                <a:latin typeface="Calibri" pitchFamily="34" charset="0"/>
                <a:cs typeface="Calibri" pitchFamily="34" charset="0"/>
              </a:rPr>
              <a:t>llover</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cuando</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en la </a:t>
            </a:r>
            <a:r>
              <a:rPr lang="en-GB" sz="1600" dirty="0" err="1" smtClean="0">
                <a:latin typeface="Calibri" pitchFamily="34" charset="0"/>
                <a:cs typeface="Calibri" pitchFamily="34" charset="0"/>
              </a:rPr>
              <a:t>parada</a:t>
            </a:r>
            <a:r>
              <a:rPr lang="en-GB" sz="1600" dirty="0" smtClean="0">
                <a:latin typeface="Calibri" pitchFamily="34" charset="0"/>
                <a:cs typeface="Calibri" pitchFamily="34" charset="0"/>
              </a:rPr>
              <a:t> de </a:t>
            </a:r>
            <a:r>
              <a:rPr lang="en-GB" sz="1600" dirty="0" err="1" smtClean="0">
                <a:latin typeface="Calibri" pitchFamily="34" charset="0"/>
                <a:cs typeface="Calibri" pitchFamily="34" charset="0"/>
              </a:rPr>
              <a:t>autobuses</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Estaba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ya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harto</a:t>
            </a:r>
            <a:r>
              <a:rPr lang="en-GB" sz="1600" dirty="0">
                <a:latin typeface="Calibri" pitchFamily="34" charset="0"/>
                <a:cs typeface="Calibri" pitchFamily="34" charset="0"/>
              </a:rPr>
              <a:t> </a:t>
            </a:r>
            <a:r>
              <a:rPr lang="en-GB" sz="1600" dirty="0" smtClean="0">
                <a:latin typeface="Calibri" pitchFamily="34" charset="0"/>
                <a:cs typeface="Calibri" pitchFamily="34" charset="0"/>
              </a:rPr>
              <a:t>de </a:t>
            </a:r>
            <a:r>
              <a:rPr lang="en-GB" sz="1600" dirty="0" err="1" smtClean="0">
                <a:latin typeface="Calibri" pitchFamily="34" charset="0"/>
                <a:cs typeface="Calibri" pitchFamily="34" charset="0"/>
              </a:rPr>
              <a:t>esa</a:t>
            </a:r>
            <a:r>
              <a:rPr lang="en-GB" sz="1600" dirty="0" smtClean="0">
                <a:latin typeface="Calibri" pitchFamily="34" charset="0"/>
                <a:cs typeface="Calibri" pitchFamily="34" charset="0"/>
              </a:rPr>
              <a:t> </a:t>
            </a:r>
            <a:r>
              <a:rPr lang="en-GB" sz="1600" dirty="0" err="1" smtClean="0">
                <a:latin typeface="Calibri" pitchFamily="34" charset="0"/>
                <a:cs typeface="Calibri" pitchFamily="34" charset="0"/>
              </a:rPr>
              <a:t>excursión</a:t>
            </a:r>
            <a:r>
              <a:rPr lang="en-GB" sz="1600" dirty="0" smtClean="0">
                <a:latin typeface="Calibri" pitchFamily="34" charset="0"/>
                <a:cs typeface="Calibri" pitchFamily="34" charset="0"/>
              </a:rPr>
              <a:t>!  </a:t>
            </a:r>
            <a:endParaRPr lang="en-GB" sz="1600" dirty="0">
              <a:latin typeface="Calibri" pitchFamily="34" charset="0"/>
              <a:cs typeface="Calibri" pitchFamily="34" charset="0"/>
            </a:endParaRPr>
          </a:p>
        </p:txBody>
      </p:sp>
      <p:pic>
        <p:nvPicPr>
          <p:cNvPr id="2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350" y="1818315"/>
            <a:ext cx="1027569" cy="132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8604448" y="504323"/>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d</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5" name="Rectangle 24"/>
          <p:cNvSpPr/>
          <p:nvPr/>
        </p:nvSpPr>
        <p:spPr>
          <a:xfrm>
            <a:off x="8651870" y="14040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g</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6" name="Rectangle 25"/>
          <p:cNvSpPr/>
          <p:nvPr/>
        </p:nvSpPr>
        <p:spPr>
          <a:xfrm>
            <a:off x="8651870" y="23401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e</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7" name="Rectangle 26"/>
          <p:cNvSpPr/>
          <p:nvPr/>
        </p:nvSpPr>
        <p:spPr>
          <a:xfrm>
            <a:off x="8651870" y="32042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f</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8" name="Rectangle 27"/>
          <p:cNvSpPr/>
          <p:nvPr/>
        </p:nvSpPr>
        <p:spPr>
          <a:xfrm>
            <a:off x="8651870" y="4068361"/>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a</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29" name="Rectangle 28"/>
          <p:cNvSpPr/>
          <p:nvPr/>
        </p:nvSpPr>
        <p:spPr>
          <a:xfrm>
            <a:off x="8651870" y="5004465"/>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c</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
        <p:nvSpPr>
          <p:cNvPr id="30" name="Rectangle 29"/>
          <p:cNvSpPr/>
          <p:nvPr/>
        </p:nvSpPr>
        <p:spPr>
          <a:xfrm>
            <a:off x="8651870" y="5940569"/>
            <a:ext cx="240610" cy="584775"/>
          </a:xfrm>
          <a:prstGeom prst="rect">
            <a:avLst/>
          </a:prstGeom>
          <a:noFill/>
        </p:spPr>
        <p:txBody>
          <a:bodyPr wrap="square" lIns="91440" tIns="45720" rIns="91440" bIns="45720">
            <a:spAutoFit/>
          </a:bodyPr>
          <a:lstStyle/>
          <a:p>
            <a:pPr algn="ctr"/>
            <a:r>
              <a:rPr lang="en-US" sz="3200" b="1" cap="all" spc="0" dirty="0" smtClean="0">
                <a:ln w="9000" cmpd="sng">
                  <a:solidFill>
                    <a:srgbClr val="FFFF00"/>
                  </a:solidFill>
                  <a:prstDash val="solid"/>
                </a:ln>
                <a:solidFill>
                  <a:srgbClr val="006600"/>
                </a:solidFill>
                <a:effectLst>
                  <a:reflection blurRad="12700" stA="28000" endPos="45000" dist="1000" dir="5400000" sy="-100000" algn="bl" rotWithShape="0"/>
                </a:effectLst>
              </a:rPr>
              <a:t>b</a:t>
            </a:r>
            <a:endParaRPr lang="en-US" sz="3200" b="1" cap="all" spc="0" dirty="0">
              <a:ln w="9000" cmpd="sng">
                <a:solidFill>
                  <a:srgbClr val="FFFF00"/>
                </a:solidFill>
                <a:prstDash val="solid"/>
              </a:ln>
              <a:solidFill>
                <a:srgbClr val="0066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3973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5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Effect transition="in" filter="fade">
                                      <p:cBhvr>
                                        <p:cTn id="32" dur="500"/>
                                        <p:tgtEl>
                                          <p:spTgt spid="2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Effect transition="in" filter="fade">
                                      <p:cBhvr>
                                        <p:cTn id="3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143000"/>
            <a:ext cx="4367213"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41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rph3.wmv">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71438" y="142875"/>
            <a:ext cx="4356100" cy="3214688"/>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 name="Morph6.wmv">
            <a:hlinkClick r:id="" action="ppaction://media"/>
          </p:cNvPr>
          <p:cNvPicPr>
            <a:picLocks noRot="1" noChangeAspect="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643438" y="142875"/>
            <a:ext cx="4376737" cy="321468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 name="Morph13.wmv">
            <a:hlinkClick r:id="" action="ppaction://media"/>
          </p:cNvPr>
          <p:cNvPicPr>
            <a:picLocks noRot="1" noChangeAspect="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71438" y="3517900"/>
            <a:ext cx="4357687" cy="3268663"/>
          </a:xfrm>
          <a:prstGeom prst="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5" name="Morph14.wmv">
            <a:hlinkClick r:id="" action="ppaction://media"/>
          </p:cNvPr>
          <p:cNvPicPr>
            <a:picLocks noRot="1" noChangeAspect="1"/>
          </p:cNvPicPr>
          <p:nvPr>
            <a:videoFile r:link="rId4"/>
          </p:nvPr>
        </p:nvPicPr>
        <p:blipFill>
          <a:blip r:embed="rId7">
            <a:extLst>
              <a:ext uri="{28A0092B-C50C-407E-A947-70E740481C1C}">
                <a14:useLocalDpi xmlns:a14="http://schemas.microsoft.com/office/drawing/2010/main" val="0"/>
              </a:ext>
            </a:extLst>
          </a:blip>
          <a:srcRect/>
          <a:stretch>
            <a:fillRect/>
          </a:stretch>
        </p:blipFill>
        <p:spPr bwMode="auto">
          <a:xfrm>
            <a:off x="4619625" y="3500438"/>
            <a:ext cx="4381500" cy="3286125"/>
          </a:xfrm>
          <a:prstGeom prst="rect">
            <a:avLst/>
          </a:prstGeom>
          <a:noFill/>
          <a:ln w="571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229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p:cTn id="13" fill="hold" display="0">
                  <p:stCondLst>
                    <p:cond delay="indefinite"/>
                  </p:stCondLst>
                  <p:endCondLst>
                    <p:cond evt="onNext" delay="0">
                      <p:tgtEl>
                        <p:sldTgt/>
                      </p:tgtEl>
                    </p:cond>
                    <p:cond evt="onPrev" delay="0">
                      <p:tgtEl>
                        <p:sldTgt/>
                      </p:tgtEl>
                    </p:cond>
                  </p:endCondLst>
                </p:cTn>
                <p:tgtEl>
                  <p:spTgt spid="3"/>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p:cTn id="19" fill="hold" display="0">
                  <p:stCondLst>
                    <p:cond delay="indefinite"/>
                  </p:stCondLst>
                  <p:endCondLst>
                    <p:cond evt="onNext" delay="0">
                      <p:tgtEl>
                        <p:sldTgt/>
                      </p:tgtEl>
                    </p:cond>
                    <p:cond evt="onPrev" delay="0">
                      <p:tgtEl>
                        <p:sldTgt/>
                      </p:tgtEl>
                    </p:cond>
                  </p:endCondLst>
                </p:cTn>
                <p:tgtEl>
                  <p:spTgt spid="4"/>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 presetClass="mediacall" presetSubtype="0" fill="hold" nodeType="click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p:cTn id="25"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785813"/>
            <a:ext cx="3143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9"/>
          <p:cNvGraphicFramePr>
            <a:graphicFrameLocks noGrp="1"/>
          </p:cNvGraphicFramePr>
          <p:nvPr/>
        </p:nvGraphicFramePr>
        <p:xfrm>
          <a:off x="1643063" y="3500438"/>
          <a:ext cx="6286500" cy="3078410"/>
        </p:xfrm>
        <a:graphic>
          <a:graphicData uri="http://schemas.openxmlformats.org/drawingml/2006/table">
            <a:tbl>
              <a:tblPr/>
              <a:tblGrid>
                <a:gridCol w="2260188"/>
                <a:gridCol w="880826"/>
                <a:gridCol w="3145486"/>
              </a:tblGrid>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Je </a:t>
                      </a:r>
                      <a:r>
                        <a:rPr kumimoji="0" lang="en-GB" sz="2000" b="0" i="0" u="none" strike="noStrike" cap="none" normalizeH="0" baseline="0" dirty="0" err="1" smtClean="0">
                          <a:ln>
                            <a:noFill/>
                          </a:ln>
                          <a:solidFill>
                            <a:schemeClr val="tx1"/>
                          </a:solidFill>
                          <a:effectLst/>
                          <a:latin typeface="Calibri" pitchFamily="34" charset="0"/>
                        </a:rPr>
                        <a:t>peux</a:t>
                      </a:r>
                      <a:r>
                        <a:rPr kumimoji="0" lang="en-GB" sz="2000" b="0" i="0" u="none" strike="noStrike" cap="none" normalizeH="0" baseline="0" dirty="0" smtClean="0">
                          <a:ln>
                            <a:noFill/>
                          </a:ln>
                          <a:solidFill>
                            <a:schemeClr val="tx1"/>
                          </a:solidFill>
                          <a:effectLst/>
                          <a:latin typeface="Calibri" pitchFamily="34" charset="0"/>
                        </a:rPr>
                        <a:t> / on </a:t>
                      </a:r>
                      <a:r>
                        <a:rPr kumimoji="0" lang="en-GB" sz="2000" b="0" i="0" u="none" strike="noStrike" cap="none" normalizeH="0" baseline="0" dirty="0" err="1" smtClean="0">
                          <a:ln>
                            <a:noFill/>
                          </a:ln>
                          <a:solidFill>
                            <a:schemeClr val="tx1"/>
                          </a:solidFill>
                          <a:effectLst/>
                          <a:latin typeface="Calibri" pitchFamily="34" charset="0"/>
                        </a:rPr>
                        <a:t>peut</a:t>
                      </a:r>
                      <a:endParaRPr kumimoji="0" lang="en-GB" sz="2000" b="0"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smtClean="0">
                          <a:ln>
                            <a:noFill/>
                          </a:ln>
                          <a:solidFill>
                            <a:schemeClr val="tx1"/>
                          </a:solidFill>
                          <a:effectLst/>
                          <a:latin typeface="Calibri" pitchFamily="34" charset="0"/>
                        </a:rPr>
                        <a:t>I can /   you/we can...</a:t>
                      </a:r>
                    </a:p>
                  </a:txBody>
                  <a:tcPr marL="91439" marR="91439" marT="45715" marB="45715"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Je </a:t>
                      </a:r>
                      <a:r>
                        <a:rPr kumimoji="0" lang="en-GB" sz="2000" b="0" i="0" u="none" strike="noStrike" cap="none" normalizeH="0" baseline="0" dirty="0" err="1" smtClean="0">
                          <a:ln>
                            <a:noFill/>
                          </a:ln>
                          <a:solidFill>
                            <a:schemeClr val="tx1"/>
                          </a:solidFill>
                          <a:effectLst/>
                          <a:latin typeface="Calibri" pitchFamily="34" charset="0"/>
                        </a:rPr>
                        <a:t>veux</a:t>
                      </a:r>
                      <a:r>
                        <a:rPr kumimoji="0" lang="en-GB" sz="2000" b="0" i="0" u="none" strike="noStrike" cap="none" normalizeH="0" baseline="0" dirty="0" smtClean="0">
                          <a:ln>
                            <a:noFill/>
                          </a:ln>
                          <a:solidFill>
                            <a:schemeClr val="tx1"/>
                          </a:solidFill>
                          <a:effectLst/>
                          <a:latin typeface="Calibri" pitchFamily="34" charset="0"/>
                        </a:rPr>
                        <a:t> </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I want to.. </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Je </a:t>
                      </a:r>
                      <a:r>
                        <a:rPr kumimoji="0" lang="en-GB" sz="2000" b="0" i="0" u="none" strike="noStrike" cap="none" normalizeH="0" baseline="0" dirty="0" err="1" smtClean="0">
                          <a:ln>
                            <a:noFill/>
                          </a:ln>
                          <a:solidFill>
                            <a:schemeClr val="tx1"/>
                          </a:solidFill>
                          <a:effectLst/>
                          <a:latin typeface="Calibri" pitchFamily="34" charset="0"/>
                        </a:rPr>
                        <a:t>dois</a:t>
                      </a:r>
                      <a:endParaRPr kumimoji="0" lang="en-GB" sz="2000" b="0" i="0" u="none" strike="noStrike" cap="none" normalizeH="0" baseline="0" dirty="0" smtClean="0">
                        <a:ln>
                          <a:noFill/>
                        </a:ln>
                        <a:solidFill>
                          <a:schemeClr val="tx1"/>
                        </a:solidFill>
                        <a:effectLst/>
                        <a:latin typeface="Calibri" pitchFamily="34" charset="0"/>
                      </a:endParaRP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I have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smtClean="0">
                          <a:ln>
                            <a:noFill/>
                          </a:ln>
                          <a:solidFill>
                            <a:schemeClr val="tx1"/>
                          </a:solidFill>
                          <a:effectLst/>
                          <a:latin typeface="Calibri" pitchFamily="34" charset="0"/>
                        </a:rPr>
                        <a:t>Je vais / on va</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smtClean="0">
                          <a:ln>
                            <a:noFill/>
                          </a:ln>
                          <a:solidFill>
                            <a:schemeClr val="tx1"/>
                          </a:solidFill>
                          <a:effectLst/>
                          <a:latin typeface="Calibri" pitchFamily="34" charset="0"/>
                        </a:rPr>
                        <a:t>+ verb</a:t>
                      </a: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I’m going to/we’re going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70096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smtClean="0">
                          <a:ln>
                            <a:noFill/>
                          </a:ln>
                          <a:solidFill>
                            <a:schemeClr val="tx1"/>
                          </a:solidFill>
                          <a:effectLst/>
                          <a:latin typeface="Calibri" pitchFamily="34" charset="0"/>
                        </a:rPr>
                        <a:t>J’aime /je n’aime pas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I like to  / I don’t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smtClean="0">
                          <a:ln>
                            <a:noFill/>
                          </a:ln>
                          <a:solidFill>
                            <a:schemeClr val="tx1"/>
                          </a:solidFill>
                          <a:effectLst/>
                          <a:latin typeface="Calibri" pitchFamily="34" charset="0"/>
                        </a:rPr>
                        <a:t>J’aime beaucoup</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I love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r>
              <a:tr h="3961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cs typeface="Arial" charset="0"/>
                        </a:rPr>
                        <a:t>Je voudrais</a:t>
                      </a:r>
                    </a:p>
                  </a:txBody>
                  <a:tcPr marL="91439" marR="91439" marT="45715" marB="45715" horzOverflow="overflow">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GB" sz="2000" b="0" i="0" u="none" strike="noStrike" cap="none" normalizeH="0" baseline="0" smtClean="0">
                        <a:ln>
                          <a:noFill/>
                        </a:ln>
                        <a:solidFill>
                          <a:schemeClr val="tx1"/>
                        </a:solidFill>
                        <a:effectLst/>
                        <a:latin typeface="Calibri" pitchFamily="34" charset="0"/>
                      </a:endParaRPr>
                    </a:p>
                  </a:txBody>
                  <a:tcPr marL="91439" marR="91439" marT="45715" marB="45715"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000" b="0" i="0" u="none" strike="noStrike" cap="none" normalizeH="0" baseline="0" dirty="0" smtClean="0">
                          <a:ln>
                            <a:noFill/>
                          </a:ln>
                          <a:solidFill>
                            <a:schemeClr val="tx1"/>
                          </a:solidFill>
                          <a:effectLst/>
                          <a:latin typeface="Calibri" pitchFamily="34" charset="0"/>
                        </a:rPr>
                        <a:t>I would like to…</a:t>
                      </a:r>
                    </a:p>
                  </a:txBody>
                  <a:tcPr marL="91439" marR="91439" marT="45715" marB="45715" horzOverflow="overflow">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a:noFill/>
                    </a:lnTlToBr>
                    <a:lnBlToTr>
                      <a:noFill/>
                    </a:lnBlToTr>
                    <a:noFill/>
                  </a:tcPr>
                </a:tc>
              </a:tr>
            </a:tbl>
          </a:graphicData>
        </a:graphic>
      </p:graphicFrame>
      <p:sp>
        <p:nvSpPr>
          <p:cNvPr id="112673" name="TextBox 3"/>
          <p:cNvSpPr txBox="1">
            <a:spLocks noChangeArrowheads="1"/>
          </p:cNvSpPr>
          <p:nvPr/>
        </p:nvSpPr>
        <p:spPr bwMode="auto">
          <a:xfrm>
            <a:off x="500063" y="714375"/>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latin typeface="Calibri" pitchFamily="34" charset="0"/>
              </a:rPr>
              <a:t>Il y a / Il y avait</a:t>
            </a:r>
            <a:endParaRPr lang="en-US" sz="2000">
              <a:latin typeface="Calibri" pitchFamily="34" charset="0"/>
            </a:endParaRPr>
          </a:p>
        </p:txBody>
      </p:sp>
      <p:sp>
        <p:nvSpPr>
          <p:cNvPr id="112674" name="TextBox 4"/>
          <p:cNvSpPr txBox="1">
            <a:spLocks noChangeArrowheads="1"/>
          </p:cNvSpPr>
          <p:nvPr/>
        </p:nvSpPr>
        <p:spPr bwMode="auto">
          <a:xfrm>
            <a:off x="500063" y="11430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latin typeface="Calibri" pitchFamily="34" charset="0"/>
              </a:rPr>
              <a:t>C’est/ C’était</a:t>
            </a:r>
            <a:endParaRPr lang="en-US" sz="2000">
              <a:latin typeface="Calibri" pitchFamily="34" charset="0"/>
            </a:endParaRPr>
          </a:p>
        </p:txBody>
      </p:sp>
      <p:sp>
        <p:nvSpPr>
          <p:cNvPr id="112675" name="TextBox 5"/>
          <p:cNvSpPr txBox="1">
            <a:spLocks noChangeArrowheads="1"/>
          </p:cNvSpPr>
          <p:nvPr/>
        </p:nvSpPr>
        <p:spPr bwMode="auto">
          <a:xfrm>
            <a:off x="6429375" y="642938"/>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latin typeface="Calibri" pitchFamily="34" charset="0"/>
              </a:rPr>
              <a:t>Ne…..pas</a:t>
            </a:r>
            <a:endParaRPr lang="en-US" sz="2000">
              <a:latin typeface="Calibri" pitchFamily="34" charset="0"/>
            </a:endParaRPr>
          </a:p>
        </p:txBody>
      </p:sp>
    </p:spTree>
    <p:extLst>
      <p:ext uri="{BB962C8B-B14F-4D97-AF65-F5344CB8AC3E}">
        <p14:creationId xmlns:p14="http://schemas.microsoft.com/office/powerpoint/2010/main" val="71986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3429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sentarse – to sit down</a:t>
            </a:r>
          </a:p>
          <a:p>
            <a:r>
              <a:rPr lang="en-GB" sz="2400">
                <a:solidFill>
                  <a:schemeClr val="tx1"/>
                </a:solidFill>
              </a:rPr>
              <a:t>pulsar – to press</a:t>
            </a:r>
            <a:br>
              <a:rPr lang="en-GB" sz="2400">
                <a:solidFill>
                  <a:schemeClr val="tx1"/>
                </a:solidFill>
              </a:rPr>
            </a:br>
            <a:r>
              <a:rPr lang="en-GB" sz="2400">
                <a:solidFill>
                  <a:schemeClr val="tx1"/>
                </a:solidFill>
              </a:rPr>
              <a:t>desaparecer – to disappear</a:t>
            </a:r>
            <a:br>
              <a:rPr lang="en-GB" sz="2400">
                <a:solidFill>
                  <a:schemeClr val="tx1"/>
                </a:solidFill>
              </a:rPr>
            </a:br>
            <a:r>
              <a:rPr lang="en-GB" sz="2400">
                <a:solidFill>
                  <a:schemeClr val="tx1"/>
                </a:solidFill>
              </a:rPr>
              <a:t>aparecer – to appear</a:t>
            </a:r>
            <a:br>
              <a:rPr lang="en-GB" sz="2400">
                <a:solidFill>
                  <a:schemeClr val="tx1"/>
                </a:solidFill>
              </a:rPr>
            </a:br>
            <a:r>
              <a:rPr lang="en-GB" sz="2400">
                <a:solidFill>
                  <a:schemeClr val="tx1"/>
                </a:solidFill>
              </a:rPr>
              <a:t>reírse – to laugh</a:t>
            </a:r>
            <a:br>
              <a:rPr lang="en-GB" sz="2400">
                <a:solidFill>
                  <a:schemeClr val="tx1"/>
                </a:solidFill>
              </a:rPr>
            </a:br>
            <a:r>
              <a:rPr lang="en-GB" sz="2400">
                <a:solidFill>
                  <a:schemeClr val="tx1"/>
                </a:solidFill>
              </a:rPr>
              <a:t>leer – to read</a:t>
            </a:r>
            <a:br>
              <a:rPr lang="en-GB" sz="2400">
                <a:solidFill>
                  <a:schemeClr val="tx1"/>
                </a:solidFill>
              </a:rPr>
            </a:br>
            <a:r>
              <a:rPr lang="en-GB" sz="2400">
                <a:solidFill>
                  <a:schemeClr val="tx1"/>
                </a:solidFill>
              </a:rPr>
              <a:t>explotar – to explode</a:t>
            </a:r>
            <a:br>
              <a:rPr lang="en-GB" sz="2400">
                <a:solidFill>
                  <a:schemeClr val="tx1"/>
                </a:solidFill>
              </a:rPr>
            </a:br>
            <a:r>
              <a:rPr lang="en-GB" sz="2400">
                <a:solidFill>
                  <a:schemeClr val="tx1"/>
                </a:solidFill>
              </a:rPr>
              <a:t>(el control remoto, el botón, el periódico)</a:t>
            </a:r>
            <a:endParaRPr lang="en-US" sz="2400">
              <a:solidFill>
                <a:schemeClr val="tx1"/>
              </a:solidFill>
            </a:endParaRPr>
          </a:p>
        </p:txBody>
      </p:sp>
      <p:sp>
        <p:nvSpPr>
          <p:cNvPr id="3" name="Rectangle 2"/>
          <p:cNvSpPr/>
          <p:nvPr/>
        </p:nvSpPr>
        <p:spPr>
          <a:xfrm>
            <a:off x="4572000" y="0"/>
            <a:ext cx="4572000" cy="3429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cruzar – to cross</a:t>
            </a:r>
          </a:p>
          <a:p>
            <a:r>
              <a:rPr lang="en-GB" sz="2400">
                <a:solidFill>
                  <a:schemeClr val="tx1"/>
                </a:solidFill>
              </a:rPr>
              <a:t>pagar – to pay</a:t>
            </a:r>
          </a:p>
          <a:p>
            <a:r>
              <a:rPr lang="en-GB" sz="2400">
                <a:solidFill>
                  <a:schemeClr val="tx1"/>
                </a:solidFill>
              </a:rPr>
              <a:t>decir – to say</a:t>
            </a:r>
          </a:p>
          <a:p>
            <a:r>
              <a:rPr lang="en-GB" sz="2400">
                <a:solidFill>
                  <a:schemeClr val="tx1"/>
                </a:solidFill>
              </a:rPr>
              <a:t>decidir – to decide</a:t>
            </a:r>
          </a:p>
          <a:p>
            <a:r>
              <a:rPr lang="en-GB" sz="2400">
                <a:solidFill>
                  <a:schemeClr val="tx1"/>
                </a:solidFill>
              </a:rPr>
              <a:t>rodear – to go around</a:t>
            </a:r>
          </a:p>
          <a:p>
            <a:r>
              <a:rPr lang="en-GB" sz="2400">
                <a:solidFill>
                  <a:schemeClr val="tx1"/>
                </a:solidFill>
              </a:rPr>
              <a:t>desaparecer – to disappear</a:t>
            </a:r>
            <a:br>
              <a:rPr lang="en-GB" sz="2400">
                <a:solidFill>
                  <a:schemeClr val="tx1"/>
                </a:solidFill>
              </a:rPr>
            </a:br>
            <a:r>
              <a:rPr lang="en-GB" sz="2400">
                <a:solidFill>
                  <a:schemeClr val="tx1"/>
                </a:solidFill>
              </a:rPr>
              <a:t>transformarse en – to turn into</a:t>
            </a:r>
            <a:br>
              <a:rPr lang="en-GB" sz="2400">
                <a:solidFill>
                  <a:schemeClr val="tx1"/>
                </a:solidFill>
              </a:rPr>
            </a:br>
            <a:r>
              <a:rPr lang="en-GB" sz="2400">
                <a:solidFill>
                  <a:schemeClr val="tx1"/>
                </a:solidFill>
              </a:rPr>
              <a:t>(el puente, un peaje, un monstruo acuático)</a:t>
            </a:r>
            <a:endParaRPr lang="en-US" sz="2400">
              <a:solidFill>
                <a:schemeClr val="tx1"/>
              </a:solidFill>
            </a:endParaRPr>
          </a:p>
        </p:txBody>
      </p:sp>
      <p:sp>
        <p:nvSpPr>
          <p:cNvPr id="4" name="Rectangle 3"/>
          <p:cNvSpPr/>
          <p:nvPr/>
        </p:nvSpPr>
        <p:spPr>
          <a:xfrm>
            <a:off x="0" y="3429000"/>
            <a:ext cx="4572000" cy="3429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jugar a las cartas</a:t>
            </a:r>
            <a:br>
              <a:rPr lang="en-GB" sz="2400">
                <a:solidFill>
                  <a:schemeClr val="tx1"/>
                </a:solidFill>
              </a:rPr>
            </a:br>
            <a:r>
              <a:rPr lang="en-GB" sz="2400">
                <a:solidFill>
                  <a:schemeClr val="tx1"/>
                </a:solidFill>
              </a:rPr>
              <a:t>apostar  (bollos) – to bet (buns)</a:t>
            </a:r>
            <a:br>
              <a:rPr lang="en-GB" sz="2400">
                <a:solidFill>
                  <a:schemeClr val="tx1"/>
                </a:solidFill>
              </a:rPr>
            </a:br>
            <a:r>
              <a:rPr lang="en-GB" sz="2400">
                <a:solidFill>
                  <a:schemeClr val="tx1"/>
                </a:solidFill>
              </a:rPr>
              <a:t>descubrir – to discover</a:t>
            </a:r>
            <a:br>
              <a:rPr lang="en-GB" sz="2400">
                <a:solidFill>
                  <a:schemeClr val="tx1"/>
                </a:solidFill>
              </a:rPr>
            </a:br>
            <a:r>
              <a:rPr lang="en-GB" sz="2400">
                <a:solidFill>
                  <a:schemeClr val="tx1"/>
                </a:solidFill>
              </a:rPr>
              <a:t>hacer trampas – to cheat</a:t>
            </a:r>
            <a:br>
              <a:rPr lang="en-GB" sz="2400">
                <a:solidFill>
                  <a:schemeClr val="tx1"/>
                </a:solidFill>
              </a:rPr>
            </a:br>
            <a:r>
              <a:rPr lang="en-GB" sz="2400">
                <a:solidFill>
                  <a:schemeClr val="tx1"/>
                </a:solidFill>
              </a:rPr>
              <a:t>comer – to eat</a:t>
            </a:r>
            <a:br>
              <a:rPr lang="en-GB" sz="2400">
                <a:solidFill>
                  <a:schemeClr val="tx1"/>
                </a:solidFill>
              </a:rPr>
            </a:br>
            <a:r>
              <a:rPr lang="en-GB" sz="2400">
                <a:solidFill>
                  <a:schemeClr val="tx1"/>
                </a:solidFill>
              </a:rPr>
              <a:t>estar lleno – to be full</a:t>
            </a:r>
            <a:br>
              <a:rPr lang="en-GB" sz="2400">
                <a:solidFill>
                  <a:schemeClr val="tx1"/>
                </a:solidFill>
              </a:rPr>
            </a:br>
            <a:r>
              <a:rPr lang="en-GB" sz="2400">
                <a:solidFill>
                  <a:schemeClr val="tx1"/>
                </a:solidFill>
              </a:rPr>
              <a:t>pesar (mucho) – to weigh ( a lot)</a:t>
            </a:r>
            <a:br>
              <a:rPr lang="en-GB" sz="2400">
                <a:solidFill>
                  <a:schemeClr val="tx1"/>
                </a:solidFill>
              </a:rPr>
            </a:br>
            <a:r>
              <a:rPr lang="en-GB" sz="2400">
                <a:solidFill>
                  <a:schemeClr val="tx1"/>
                </a:solidFill>
              </a:rPr>
              <a:t>romperse – to break</a:t>
            </a:r>
            <a:br>
              <a:rPr lang="en-GB" sz="2400">
                <a:solidFill>
                  <a:schemeClr val="tx1"/>
                </a:solidFill>
              </a:rPr>
            </a:br>
            <a:r>
              <a:rPr lang="en-GB" sz="2400">
                <a:solidFill>
                  <a:schemeClr val="tx1"/>
                </a:solidFill>
              </a:rPr>
              <a:t>caerse – to fall</a:t>
            </a:r>
            <a:endParaRPr lang="en-US" sz="2400">
              <a:solidFill>
                <a:schemeClr val="tx1"/>
              </a:solidFill>
            </a:endParaRPr>
          </a:p>
        </p:txBody>
      </p:sp>
      <p:sp>
        <p:nvSpPr>
          <p:cNvPr id="5" name="Rectangle 4"/>
          <p:cNvSpPr/>
          <p:nvPr/>
        </p:nvSpPr>
        <p:spPr>
          <a:xfrm>
            <a:off x="4572000" y="3429000"/>
            <a:ext cx="4572000" cy="34290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GB" sz="2400">
                <a:solidFill>
                  <a:schemeClr val="tx1"/>
                </a:solidFill>
              </a:rPr>
              <a:t>ser orgulloso de – to be proud of</a:t>
            </a:r>
            <a:br>
              <a:rPr lang="en-GB" sz="2400">
                <a:solidFill>
                  <a:schemeClr val="tx1"/>
                </a:solidFill>
              </a:rPr>
            </a:br>
            <a:r>
              <a:rPr lang="en-GB" sz="2400">
                <a:solidFill>
                  <a:schemeClr val="tx1"/>
                </a:solidFill>
              </a:rPr>
              <a:t>ponerse en marcha – to start up</a:t>
            </a:r>
          </a:p>
          <a:p>
            <a:r>
              <a:rPr lang="en-GB" sz="2400">
                <a:solidFill>
                  <a:schemeClr val="tx1"/>
                </a:solidFill>
              </a:rPr>
              <a:t>entrar (en) – to go (into)</a:t>
            </a:r>
          </a:p>
          <a:p>
            <a:r>
              <a:rPr lang="en-GB" sz="2400">
                <a:solidFill>
                  <a:schemeClr val="tx1"/>
                </a:solidFill>
              </a:rPr>
              <a:t>salir (de) – to come out (of)</a:t>
            </a:r>
          </a:p>
          <a:p>
            <a:r>
              <a:rPr lang="en-GB" sz="2400">
                <a:solidFill>
                  <a:schemeClr val="tx1"/>
                </a:solidFill>
              </a:rPr>
              <a:t>ser una broma – to be a joke</a:t>
            </a:r>
          </a:p>
          <a:p>
            <a:r>
              <a:rPr lang="en-GB" sz="2400">
                <a:solidFill>
                  <a:schemeClr val="tx1"/>
                </a:solidFill>
              </a:rPr>
              <a:t>fingir – to pretend</a:t>
            </a:r>
            <a:br>
              <a:rPr lang="en-GB" sz="2400">
                <a:solidFill>
                  <a:schemeClr val="tx1"/>
                </a:solidFill>
              </a:rPr>
            </a:br>
            <a:r>
              <a:rPr lang="en-GB" sz="2400">
                <a:solidFill>
                  <a:schemeClr val="tx1"/>
                </a:solidFill>
              </a:rPr>
              <a:t>(una máquina del tiempo, muy viejo, un bébé)</a:t>
            </a:r>
            <a:endParaRPr lang="en-US" sz="2400">
              <a:solidFill>
                <a:schemeClr val="tx1"/>
              </a:solidFill>
            </a:endParaRPr>
          </a:p>
        </p:txBody>
      </p:sp>
    </p:spTree>
    <p:extLst>
      <p:ext uri="{BB962C8B-B14F-4D97-AF65-F5344CB8AC3E}">
        <p14:creationId xmlns:p14="http://schemas.microsoft.com/office/powerpoint/2010/main" val="77420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313" y="357188"/>
          <a:ext cx="8715375" cy="6286500"/>
        </p:xfrm>
        <a:graphic>
          <a:graphicData uri="http://schemas.openxmlformats.org/drawingml/2006/table">
            <a:tbl>
              <a:tblPr/>
              <a:tblGrid>
                <a:gridCol w="8715375"/>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bg1"/>
                          </a:solidFill>
                          <a:effectLst/>
                          <a:latin typeface="Calibri" pitchFamily="34" charset="0"/>
                        </a:rPr>
                        <a:t>Morph – episodio ?</a:t>
                      </a:r>
                      <a:endParaRPr kumimoji="0" lang="en-US" sz="2400" b="1" i="0" u="none" strike="noStrike" cap="none" normalizeH="0" baseline="0" smtClean="0">
                        <a:ln>
                          <a:noFill/>
                        </a:ln>
                        <a:solidFill>
                          <a:schemeClr val="bg1"/>
                        </a:solidFill>
                        <a:effectLst/>
                        <a:latin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1.</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2.</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3.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4.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5.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6.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7.</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8.</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Calibri" pitchFamily="34" charset="0"/>
                          <a:cs typeface="Calibri" pitchFamily="34" charset="0"/>
                        </a:rPr>
                        <a:t>9.  </a:t>
                      </a:r>
                      <a:endParaRPr kumimoji="0" lang="en-US" sz="2400" b="0" i="0" u="none" strike="noStrike" cap="none" normalizeH="0" baseline="0" smtClean="0">
                        <a:ln>
                          <a:noFill/>
                        </a:ln>
                        <a:solidFill>
                          <a:schemeClr val="tx1"/>
                        </a:solidFill>
                        <a:effectLst/>
                        <a:latin typeface="Calibri" pitchFamily="34" charset="0"/>
                        <a:cs typeface="Calibri"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98121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214313" y="214313"/>
            <a:ext cx="514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Calibri" pitchFamily="34" charset="0"/>
                <a:hlinkClick r:id="rId3"/>
              </a:rPr>
              <a:t>http://www.verbix.com/languages/spanish.shtml</a:t>
            </a:r>
            <a:r>
              <a:rPr lang="en-US">
                <a:latin typeface="Calibri" pitchFamily="34" charset="0"/>
              </a:rPr>
              <a:t> </a:t>
            </a:r>
          </a:p>
        </p:txBody>
      </p:sp>
      <p:pic>
        <p:nvPicPr>
          <p:cNvPr id="808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642938"/>
            <a:ext cx="49244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714500" y="3286125"/>
            <a:ext cx="11430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cxnSp>
        <p:nvCxnSpPr>
          <p:cNvPr id="7" name="Straight Arrow Connector 6"/>
          <p:cNvCxnSpPr>
            <a:stCxn id="5" idx="6"/>
            <a:endCxn id="8" idx="2"/>
          </p:cNvCxnSpPr>
          <p:nvPr/>
        </p:nvCxnSpPr>
        <p:spPr>
          <a:xfrm flipV="1">
            <a:off x="2857500" y="1319213"/>
            <a:ext cx="3749675" cy="22177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4071938" y="857250"/>
            <a:ext cx="5072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a:latin typeface="Calibri" pitchFamily="34" charset="0"/>
              </a:rPr>
              <a:t>Escribe el infinitivo en español aquí</a:t>
            </a:r>
            <a:endParaRPr lang="en-US" sz="2400">
              <a:latin typeface="Calibri" pitchFamily="34" charset="0"/>
            </a:endParaRPr>
          </a:p>
        </p:txBody>
      </p:sp>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2428875"/>
            <a:ext cx="47339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4286250" y="3643313"/>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TextBox 11"/>
          <p:cNvSpPr txBox="1">
            <a:spLocks noChangeArrowheads="1"/>
          </p:cNvSpPr>
          <p:nvPr/>
        </p:nvSpPr>
        <p:spPr bwMode="auto">
          <a:xfrm>
            <a:off x="5286375" y="3214688"/>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presente</a:t>
            </a:r>
            <a:endParaRPr lang="en-US" sz="2400">
              <a:latin typeface="Calibri" pitchFamily="34" charset="0"/>
            </a:endParaRPr>
          </a:p>
        </p:txBody>
      </p:sp>
      <p:sp>
        <p:nvSpPr>
          <p:cNvPr id="13" name="Oval 12"/>
          <p:cNvSpPr/>
          <p:nvPr/>
        </p:nvSpPr>
        <p:spPr>
          <a:xfrm>
            <a:off x="4286250" y="6072188"/>
            <a:ext cx="114300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TextBox 13"/>
          <p:cNvSpPr txBox="1">
            <a:spLocks noChangeArrowheads="1"/>
          </p:cNvSpPr>
          <p:nvPr/>
        </p:nvSpPr>
        <p:spPr bwMode="auto">
          <a:xfrm>
            <a:off x="5214938" y="5929313"/>
            <a:ext cx="185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400">
                <a:latin typeface="Calibri" pitchFamily="34" charset="0"/>
              </a:rPr>
              <a:t>el pretérito</a:t>
            </a:r>
            <a:endParaRPr lang="en-US" sz="2400">
              <a:latin typeface="Calibri" pitchFamily="34" charset="0"/>
            </a:endParaRPr>
          </a:p>
        </p:txBody>
      </p:sp>
    </p:spTree>
    <p:extLst>
      <p:ext uri="{BB962C8B-B14F-4D97-AF65-F5344CB8AC3E}">
        <p14:creationId xmlns:p14="http://schemas.microsoft.com/office/powerpoint/2010/main" val="189942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3"/>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3"/>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3"/>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P spid="12" grpId="0"/>
      <p:bldP spid="13"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conectar al az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138" y="357188"/>
            <a:ext cx="7313612" cy="624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2"/>
          <p:cNvSpPr txBox="1">
            <a:spLocks noChangeArrowheads="1"/>
          </p:cNvSpPr>
          <p:nvPr/>
        </p:nvSpPr>
        <p:spPr bwMode="auto">
          <a:xfrm rot="-3649257">
            <a:off x="2942431" y="1828007"/>
            <a:ext cx="157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especial</a:t>
            </a:r>
            <a:endParaRPr lang="en-US" sz="2400" b="1">
              <a:latin typeface="Calibri" pitchFamily="34" charset="0"/>
            </a:endParaRPr>
          </a:p>
        </p:txBody>
      </p:sp>
      <p:sp>
        <p:nvSpPr>
          <p:cNvPr id="76804" name="TextBox 3"/>
          <p:cNvSpPr txBox="1">
            <a:spLocks noChangeArrowheads="1"/>
          </p:cNvSpPr>
          <p:nvPr/>
        </p:nvSpPr>
        <p:spPr bwMode="auto">
          <a:xfrm rot="-2023020">
            <a:off x="3638550" y="2355850"/>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tenis</a:t>
            </a:r>
            <a:endParaRPr lang="en-US" sz="2400" b="1">
              <a:latin typeface="Calibri" pitchFamily="34" charset="0"/>
            </a:endParaRPr>
          </a:p>
        </p:txBody>
      </p:sp>
      <p:sp>
        <p:nvSpPr>
          <p:cNvPr id="76805" name="TextBox 4"/>
          <p:cNvSpPr txBox="1">
            <a:spLocks noChangeArrowheads="1"/>
          </p:cNvSpPr>
          <p:nvPr/>
        </p:nvSpPr>
        <p:spPr bwMode="auto">
          <a:xfrm rot="809468">
            <a:off x="3860800" y="3100388"/>
            <a:ext cx="1571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Nueva York</a:t>
            </a:r>
            <a:endParaRPr lang="en-US" sz="2400" b="1">
              <a:latin typeface="Calibri" pitchFamily="34" charset="0"/>
            </a:endParaRPr>
          </a:p>
        </p:txBody>
      </p:sp>
      <p:sp>
        <p:nvSpPr>
          <p:cNvPr id="76806" name="TextBox 5"/>
          <p:cNvSpPr txBox="1">
            <a:spLocks noChangeArrowheads="1"/>
          </p:cNvSpPr>
          <p:nvPr/>
        </p:nvSpPr>
        <p:spPr bwMode="auto">
          <a:xfrm rot="2498764">
            <a:off x="3384550" y="4035425"/>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perro</a:t>
            </a:r>
            <a:endParaRPr lang="en-US" sz="2400" b="1">
              <a:latin typeface="Calibri" pitchFamily="34" charset="0"/>
            </a:endParaRPr>
          </a:p>
        </p:txBody>
      </p:sp>
      <p:sp>
        <p:nvSpPr>
          <p:cNvPr id="76807" name="TextBox 6"/>
          <p:cNvSpPr txBox="1">
            <a:spLocks noChangeArrowheads="1"/>
          </p:cNvSpPr>
          <p:nvPr/>
        </p:nvSpPr>
        <p:spPr bwMode="auto">
          <a:xfrm rot="-4031510">
            <a:off x="2458244" y="4302919"/>
            <a:ext cx="1460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paciente</a:t>
            </a:r>
            <a:endParaRPr lang="en-US" sz="2400" b="1">
              <a:latin typeface="Calibri" pitchFamily="34" charset="0"/>
            </a:endParaRPr>
          </a:p>
        </p:txBody>
      </p:sp>
      <p:sp>
        <p:nvSpPr>
          <p:cNvPr id="76808" name="TextBox 7"/>
          <p:cNvSpPr txBox="1">
            <a:spLocks noChangeArrowheads="1"/>
          </p:cNvSpPr>
          <p:nvPr/>
        </p:nvSpPr>
        <p:spPr bwMode="auto">
          <a:xfrm rot="-1689065">
            <a:off x="1736725" y="3675063"/>
            <a:ext cx="1460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queso</a:t>
            </a:r>
            <a:endParaRPr lang="en-US" sz="2400" b="1">
              <a:latin typeface="Calibri" pitchFamily="34" charset="0"/>
            </a:endParaRPr>
          </a:p>
        </p:txBody>
      </p:sp>
      <p:sp>
        <p:nvSpPr>
          <p:cNvPr id="76809" name="TextBox 8"/>
          <p:cNvSpPr txBox="1">
            <a:spLocks noChangeArrowheads="1"/>
          </p:cNvSpPr>
          <p:nvPr/>
        </p:nvSpPr>
        <p:spPr bwMode="auto">
          <a:xfrm rot="607296">
            <a:off x="1528763" y="2840038"/>
            <a:ext cx="1460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lotería</a:t>
            </a:r>
            <a:endParaRPr lang="en-US" sz="2400" b="1">
              <a:latin typeface="Calibri" pitchFamily="34" charset="0"/>
            </a:endParaRPr>
          </a:p>
        </p:txBody>
      </p:sp>
      <p:sp>
        <p:nvSpPr>
          <p:cNvPr id="76810" name="TextBox 9"/>
          <p:cNvSpPr txBox="1">
            <a:spLocks noChangeArrowheads="1"/>
          </p:cNvSpPr>
          <p:nvPr/>
        </p:nvSpPr>
        <p:spPr bwMode="auto">
          <a:xfrm rot="2357946">
            <a:off x="2124075" y="2124075"/>
            <a:ext cx="1460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400" b="1">
                <a:latin typeface="Calibri" pitchFamily="34" charset="0"/>
              </a:rPr>
              <a:t>Escocia</a:t>
            </a:r>
            <a:endParaRPr lang="en-US" sz="2400" b="1">
              <a:latin typeface="Calibri" pitchFamily="34" charset="0"/>
            </a:endParaRPr>
          </a:p>
        </p:txBody>
      </p:sp>
      <p:sp>
        <p:nvSpPr>
          <p:cNvPr id="11" name="Rounded Rectangle 10"/>
          <p:cNvSpPr/>
          <p:nvPr/>
        </p:nvSpPr>
        <p:spPr>
          <a:xfrm>
            <a:off x="5286375" y="357188"/>
            <a:ext cx="3000375" cy="714375"/>
          </a:xfrm>
          <a:prstGeom prst="roundRect">
            <a:avLst/>
          </a:prstGeom>
          <a:solidFill>
            <a:srgbClr val="FFFF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dirty="0">
                <a:solidFill>
                  <a:srgbClr val="663300"/>
                </a:solidFill>
                <a:latin typeface="AntigoniBd" pitchFamily="34" charset="0"/>
              </a:rPr>
              <a:t>¡</a:t>
            </a:r>
            <a:r>
              <a:rPr lang="en-GB" sz="2400" dirty="0" err="1">
                <a:solidFill>
                  <a:srgbClr val="663300"/>
                </a:solidFill>
                <a:latin typeface="AntigoniBd" pitchFamily="34" charset="0"/>
              </a:rPr>
              <a:t>Conectar</a:t>
            </a:r>
            <a:r>
              <a:rPr lang="en-GB" sz="2400" dirty="0">
                <a:solidFill>
                  <a:srgbClr val="663300"/>
                </a:solidFill>
                <a:latin typeface="AntigoniBd" pitchFamily="34" charset="0"/>
              </a:rPr>
              <a:t> al </a:t>
            </a:r>
            <a:r>
              <a:rPr lang="en-GB" sz="2400" dirty="0" err="1">
                <a:solidFill>
                  <a:srgbClr val="663300"/>
                </a:solidFill>
                <a:latin typeface="AntigoniBd" pitchFamily="34" charset="0"/>
              </a:rPr>
              <a:t>azar</a:t>
            </a:r>
            <a:r>
              <a:rPr lang="en-GB" sz="2400" dirty="0">
                <a:solidFill>
                  <a:srgbClr val="663300"/>
                </a:solidFill>
                <a:latin typeface="AntigoniBd" pitchFamily="34" charset="0"/>
              </a:rPr>
              <a:t>!</a:t>
            </a:r>
            <a:endParaRPr lang="en-US" sz="2400" dirty="0">
              <a:solidFill>
                <a:srgbClr val="663300"/>
              </a:solidFill>
              <a:latin typeface="AntigoniBd" pitchFamily="34" charset="0"/>
            </a:endParaRPr>
          </a:p>
        </p:txBody>
      </p:sp>
    </p:spTree>
    <p:extLst>
      <p:ext uri="{BB962C8B-B14F-4D97-AF65-F5344CB8AC3E}">
        <p14:creationId xmlns:p14="http://schemas.microsoft.com/office/powerpoint/2010/main" val="420749146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41093173"/>
              </p:ext>
            </p:extLst>
          </p:nvPr>
        </p:nvGraphicFramePr>
        <p:xfrm>
          <a:off x="179512" y="188640"/>
          <a:ext cx="8856984" cy="6408712"/>
        </p:xfrm>
        <a:graphic>
          <a:graphicData uri="http://schemas.openxmlformats.org/drawingml/2006/table">
            <a:tbl>
              <a:tblPr firstRow="1" bandRow="1">
                <a:tableStyleId>{5940675A-B579-460E-94D1-54222C63F5DA}</a:tableStyleId>
              </a:tblPr>
              <a:tblGrid>
                <a:gridCol w="8856984"/>
              </a:tblGrid>
              <a:tr h="608446">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3506">
                <a:tc>
                  <a:txBody>
                    <a:bodyPr/>
                    <a:lstStyle/>
                    <a:p>
                      <a:pPr algn="l" fontAlgn="auto">
                        <a:spcBef>
                          <a:spcPts val="0"/>
                        </a:spcBef>
                        <a:spcAft>
                          <a:spcPts val="0"/>
                        </a:spcAft>
                        <a:defRPr/>
                      </a:pPr>
                      <a:r>
                        <a:rPr lang="en-GB" sz="2800" b="1" dirty="0" smtClean="0">
                          <a:solidFill>
                            <a:schemeClr val="bg1"/>
                          </a:solidFill>
                        </a:rPr>
                        <a:t>Reflection and planning</a:t>
                      </a:r>
                      <a:endParaRPr lang="en-GB" sz="2000" b="1" dirty="0" smtClean="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08748">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en-US" sz="2800" dirty="0" smtClean="0"/>
                        <a:t>Take this opportunity to remind</a:t>
                      </a:r>
                      <a:r>
                        <a:rPr lang="en-US" sz="2800" baseline="0" dirty="0" smtClean="0"/>
                        <a:t> yourself of the strategies for speaking and writing that we have seen.  </a:t>
                      </a:r>
                      <a:br>
                        <a:rPr lang="en-US" sz="2800" baseline="0" dirty="0" smtClean="0"/>
                      </a:br>
                      <a:r>
                        <a:rPr lang="en-US" sz="2800" baseline="0" dirty="0" smtClean="0"/>
                        <a:t>Identify one or two that you would like to include in your planning for a particular KS4 class.</a:t>
                      </a:r>
                      <a:br>
                        <a:rPr lang="en-US" sz="2800" baseline="0" dirty="0" smtClean="0"/>
                      </a:br>
                      <a:r>
                        <a:rPr lang="en-US" sz="2800" baseline="0" dirty="0" smtClean="0"/>
                        <a:t>Sketch out in rough the language you want to include, depending on the topic you are teaching.</a:t>
                      </a: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58012">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9944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88781224"/>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2</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HARVESTING/CREATIVE TRANSFER</a:t>
            </a:r>
            <a:endParaRPr lang="en-US" dirty="0"/>
          </a:p>
        </p:txBody>
      </p:sp>
      <p:pic>
        <p:nvPicPr>
          <p:cNvPr id="6" name="Picture 9" descr="cid005701c7c4e344506c10lt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180395"/>
            <a:ext cx="1372843" cy="15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941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4"/>
          <p:cNvSpPr>
            <a:spLocks noChangeArrowheads="1"/>
          </p:cNvSpPr>
          <p:nvPr/>
        </p:nvSpPr>
        <p:spPr bwMode="auto">
          <a:xfrm>
            <a:off x="2987675" y="2276475"/>
            <a:ext cx="2881313" cy="2160588"/>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a:latin typeface="Calibri" pitchFamily="34" charset="0"/>
            </a:endParaRPr>
          </a:p>
        </p:txBody>
      </p:sp>
      <p:pic>
        <p:nvPicPr>
          <p:cNvPr id="51203" name="Picture 2" descr="C:\Documents and Settings\Administrator\Local Settings\Temporary Internet Files\Content.IE5\HIOXUBAN\MC9002865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526" y="2662949"/>
            <a:ext cx="1503610" cy="143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Line 9"/>
          <p:cNvSpPr>
            <a:spLocks noChangeShapeType="1"/>
          </p:cNvSpPr>
          <p:nvPr/>
        </p:nvSpPr>
        <p:spPr bwMode="auto">
          <a:xfrm flipV="1">
            <a:off x="5357813" y="1643063"/>
            <a:ext cx="941387" cy="871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5" name="Line 9"/>
          <p:cNvSpPr>
            <a:spLocks noChangeShapeType="1"/>
          </p:cNvSpPr>
          <p:nvPr/>
        </p:nvSpPr>
        <p:spPr bwMode="auto">
          <a:xfrm>
            <a:off x="5357813" y="4143375"/>
            <a:ext cx="1143000" cy="78581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6" name="Text Box 46"/>
          <p:cNvSpPr txBox="1">
            <a:spLocks noChangeArrowheads="1"/>
          </p:cNvSpPr>
          <p:nvPr/>
        </p:nvSpPr>
        <p:spPr bwMode="auto">
          <a:xfrm>
            <a:off x="5572125" y="5715000"/>
            <a:ext cx="357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Quand j’étais plus jeune..</a:t>
            </a:r>
          </a:p>
        </p:txBody>
      </p:sp>
      <p:sp>
        <p:nvSpPr>
          <p:cNvPr id="51207" name="Text Box 46"/>
          <p:cNvSpPr txBox="1">
            <a:spLocks noChangeArrowheads="1"/>
          </p:cNvSpPr>
          <p:nvPr/>
        </p:nvSpPr>
        <p:spPr bwMode="auto">
          <a:xfrm>
            <a:off x="5357813" y="-71438"/>
            <a:ext cx="4214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vacances dernières</a:t>
            </a:r>
          </a:p>
        </p:txBody>
      </p:sp>
      <p:sp>
        <p:nvSpPr>
          <p:cNvPr id="51208" name="Line 9"/>
          <p:cNvSpPr>
            <a:spLocks noChangeShapeType="1"/>
          </p:cNvSpPr>
          <p:nvPr/>
        </p:nvSpPr>
        <p:spPr bwMode="auto">
          <a:xfrm flipH="1">
            <a:off x="2571750" y="4143375"/>
            <a:ext cx="928688" cy="9286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09" name="Text Box 46"/>
          <p:cNvSpPr txBox="1">
            <a:spLocks noChangeArrowheads="1"/>
          </p:cNvSpPr>
          <p:nvPr/>
        </p:nvSpPr>
        <p:spPr bwMode="auto">
          <a:xfrm>
            <a:off x="-71438" y="6396038"/>
            <a:ext cx="357187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L’année prochaine………..</a:t>
            </a:r>
          </a:p>
        </p:txBody>
      </p:sp>
      <p:sp>
        <p:nvSpPr>
          <p:cNvPr id="51210" name="Line 9"/>
          <p:cNvSpPr>
            <a:spLocks noChangeShapeType="1"/>
          </p:cNvSpPr>
          <p:nvPr/>
        </p:nvSpPr>
        <p:spPr bwMode="auto">
          <a:xfrm flipH="1" flipV="1">
            <a:off x="2643188" y="1643063"/>
            <a:ext cx="857250"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211" name="Text Box 46"/>
          <p:cNvSpPr txBox="1">
            <a:spLocks noChangeArrowheads="1"/>
          </p:cNvSpPr>
          <p:nvPr/>
        </p:nvSpPr>
        <p:spPr bwMode="auto">
          <a:xfrm>
            <a:off x="-928688" y="-71438"/>
            <a:ext cx="4214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2400" b="1">
                <a:latin typeface="Calibri" pitchFamily="34" charset="0"/>
              </a:rPr>
              <a:t>Mes préférences</a:t>
            </a:r>
          </a:p>
        </p:txBody>
      </p:sp>
      <p:sp>
        <p:nvSpPr>
          <p:cNvPr id="51212" name="TextBox 35"/>
          <p:cNvSpPr txBox="1">
            <a:spLocks noChangeArrowheads="1"/>
          </p:cNvSpPr>
          <p:nvPr/>
        </p:nvSpPr>
        <p:spPr bwMode="auto">
          <a:xfrm>
            <a:off x="6357938" y="500063"/>
            <a:ext cx="30003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suis allé(e) à  ….</a:t>
            </a:r>
          </a:p>
          <a:p>
            <a:pPr eaLnBrk="1"/>
            <a:r>
              <a:rPr lang="fr-FR">
                <a:latin typeface="Calibri" pitchFamily="34" charset="0"/>
              </a:rPr>
              <a:t>pour…semaines</a:t>
            </a:r>
            <a:endParaRPr lang="en-US">
              <a:latin typeface="Calibri" pitchFamily="34" charset="0"/>
            </a:endParaRPr>
          </a:p>
          <a:p>
            <a:pPr eaLnBrk="1"/>
            <a:r>
              <a:rPr lang="fr-FR">
                <a:latin typeface="Calibri" pitchFamily="34" charset="0"/>
              </a:rPr>
              <a:t>Après être arrivé</a:t>
            </a:r>
            <a:endParaRPr lang="en-US">
              <a:latin typeface="Calibri" pitchFamily="34" charset="0"/>
            </a:endParaRPr>
          </a:p>
          <a:p>
            <a:pPr eaLnBrk="1"/>
            <a:r>
              <a:rPr lang="fr-FR">
                <a:latin typeface="Calibri" pitchFamily="34" charset="0"/>
              </a:rPr>
              <a:t>Avant de partir</a:t>
            </a:r>
            <a:endParaRPr lang="en-US">
              <a:latin typeface="Calibri" pitchFamily="34" charset="0"/>
            </a:endParaRPr>
          </a:p>
          <a:p>
            <a:pPr eaLnBrk="1"/>
            <a:r>
              <a:rPr lang="fr-FR">
                <a:latin typeface="Calibri" pitchFamily="34" charset="0"/>
              </a:rPr>
              <a:t>J’ai joué au golf</a:t>
            </a:r>
            <a:br>
              <a:rPr lang="fr-FR">
                <a:latin typeface="Calibri" pitchFamily="34" charset="0"/>
              </a:rPr>
            </a:br>
            <a:r>
              <a:rPr lang="fr-FR">
                <a:latin typeface="Calibri" pitchFamily="34" charset="0"/>
              </a:rPr>
              <a:t>Je joue au golf </a:t>
            </a:r>
            <a:r>
              <a:rPr lang="fr-FR" u="sng">
                <a:latin typeface="Calibri" pitchFamily="34" charset="0"/>
              </a:rPr>
              <a:t>depuis</a:t>
            </a:r>
            <a:r>
              <a:rPr lang="fr-FR">
                <a:latin typeface="Calibri" pitchFamily="34" charset="0"/>
              </a:rPr>
              <a:t> 3 ans Après avoir (fini)</a:t>
            </a:r>
            <a:endParaRPr lang="en-US">
              <a:latin typeface="Calibri" pitchFamily="34" charset="0"/>
            </a:endParaRPr>
          </a:p>
          <a:p>
            <a:pPr eaLnBrk="1"/>
            <a:r>
              <a:rPr lang="fr-FR">
                <a:latin typeface="Calibri" pitchFamily="34" charset="0"/>
              </a:rPr>
              <a:t>Je me suis bien amusée</a:t>
            </a:r>
            <a:endParaRPr lang="en-US">
              <a:latin typeface="Calibri" pitchFamily="34" charset="0"/>
            </a:endParaRPr>
          </a:p>
        </p:txBody>
      </p:sp>
      <p:sp>
        <p:nvSpPr>
          <p:cNvPr id="51213" name="TextBox 36"/>
          <p:cNvSpPr txBox="1">
            <a:spLocks noChangeArrowheads="1"/>
          </p:cNvSpPr>
          <p:nvPr/>
        </p:nvSpPr>
        <p:spPr bwMode="auto">
          <a:xfrm>
            <a:off x="214313" y="4254500"/>
            <a:ext cx="314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A l’avenir</a:t>
            </a:r>
            <a:br>
              <a:rPr lang="en-GB">
                <a:latin typeface="Calibri" pitchFamily="34" charset="0"/>
              </a:rPr>
            </a:br>
            <a:r>
              <a:rPr lang="en-GB">
                <a:latin typeface="Calibri" pitchFamily="34" charset="0"/>
              </a:rPr>
              <a:t>J’ai envie de…</a:t>
            </a:r>
            <a:br>
              <a:rPr lang="en-GB">
                <a:latin typeface="Calibri" pitchFamily="34" charset="0"/>
              </a:rPr>
            </a:br>
            <a:r>
              <a:rPr lang="en-GB">
                <a:latin typeface="Calibri" pitchFamily="34" charset="0"/>
              </a:rPr>
              <a:t>J’ai l’intention de..</a:t>
            </a:r>
            <a:br>
              <a:rPr lang="en-GB">
                <a:latin typeface="Calibri" pitchFamily="34" charset="0"/>
              </a:rPr>
            </a:br>
            <a:r>
              <a:rPr lang="en-GB">
                <a:latin typeface="Calibri" pitchFamily="34" charset="0"/>
              </a:rPr>
              <a:t>Je voudrais..</a:t>
            </a:r>
            <a:br>
              <a:rPr lang="en-GB">
                <a:latin typeface="Calibri" pitchFamily="34" charset="0"/>
              </a:rPr>
            </a:br>
            <a:r>
              <a:rPr lang="en-GB">
                <a:latin typeface="Calibri" pitchFamily="34" charset="0"/>
              </a:rPr>
              <a:t>J’amerais…</a:t>
            </a:r>
            <a:br>
              <a:rPr lang="en-GB">
                <a:latin typeface="Calibri" pitchFamily="34" charset="0"/>
              </a:rPr>
            </a:br>
            <a:r>
              <a:rPr lang="en-GB">
                <a:latin typeface="Calibri" pitchFamily="34" charset="0"/>
              </a:rPr>
              <a:t>Ji’irai…..</a:t>
            </a:r>
            <a:br>
              <a:rPr lang="en-GB">
                <a:latin typeface="Calibri" pitchFamily="34" charset="0"/>
              </a:rPr>
            </a:br>
            <a:r>
              <a:rPr lang="en-GB">
                <a:latin typeface="Calibri" pitchFamily="34" charset="0"/>
              </a:rPr>
              <a:t>Si j’avais le choix, j’irai…</a:t>
            </a:r>
            <a:endParaRPr lang="en-US">
              <a:latin typeface="Calibri" pitchFamily="34" charset="0"/>
            </a:endParaRPr>
          </a:p>
        </p:txBody>
      </p:sp>
      <p:sp>
        <p:nvSpPr>
          <p:cNvPr id="51214" name="TextBox 37"/>
          <p:cNvSpPr txBox="1">
            <a:spLocks noChangeArrowheads="1"/>
          </p:cNvSpPr>
          <p:nvPr/>
        </p:nvSpPr>
        <p:spPr bwMode="auto">
          <a:xfrm>
            <a:off x="1857375" y="4429125"/>
            <a:ext cx="492918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a:r>
              <a:rPr lang="en-GB" sz="1200">
                <a:latin typeface="Calibri" pitchFamily="34" charset="0"/>
              </a:rPr>
              <a:t>mais = but</a:t>
            </a:r>
            <a:r>
              <a:rPr lang="en-GB" sz="1200" u="sng">
                <a:latin typeface="Calibri" pitchFamily="34" charset="0"/>
              </a:rPr>
              <a:t> </a:t>
            </a:r>
            <a:endParaRPr lang="en-US" sz="1200">
              <a:latin typeface="Calibri" pitchFamily="34" charset="0"/>
            </a:endParaRPr>
          </a:p>
          <a:p>
            <a:pPr algn="ctr" eaLnBrk="1"/>
            <a:r>
              <a:rPr lang="en-GB" sz="1200">
                <a:latin typeface="Calibri" pitchFamily="34" charset="0"/>
              </a:rPr>
              <a:t>parce que = because</a:t>
            </a:r>
            <a:endParaRPr lang="en-US" sz="1200">
              <a:latin typeface="Calibri" pitchFamily="34" charset="0"/>
            </a:endParaRPr>
          </a:p>
          <a:p>
            <a:pPr algn="ctr" eaLnBrk="1"/>
            <a:r>
              <a:rPr lang="en-GB" sz="1200">
                <a:latin typeface="Calibri" pitchFamily="34" charset="0"/>
              </a:rPr>
              <a:t>aussi = also/as well</a:t>
            </a:r>
            <a:endParaRPr lang="en-US" sz="1200">
              <a:latin typeface="Calibri" pitchFamily="34" charset="0"/>
            </a:endParaRPr>
          </a:p>
          <a:p>
            <a:pPr algn="ctr" eaLnBrk="1"/>
            <a:r>
              <a:rPr lang="en-GB" sz="1200">
                <a:latin typeface="Calibri" pitchFamily="34" charset="0"/>
              </a:rPr>
              <a:t>par exemple = for example</a:t>
            </a:r>
            <a:endParaRPr lang="en-US" sz="1200">
              <a:latin typeface="Calibri" pitchFamily="34" charset="0"/>
            </a:endParaRPr>
          </a:p>
          <a:p>
            <a:pPr algn="ctr" eaLnBrk="1"/>
            <a:r>
              <a:rPr lang="en-GB" sz="1200">
                <a:latin typeface="Calibri" pitchFamily="34" charset="0"/>
              </a:rPr>
              <a:t>pendant = during/whilst</a:t>
            </a:r>
            <a:endParaRPr lang="en-US" sz="1200">
              <a:latin typeface="Calibri" pitchFamily="34" charset="0"/>
            </a:endParaRPr>
          </a:p>
          <a:p>
            <a:pPr algn="ctr" eaLnBrk="1"/>
            <a:r>
              <a:rPr lang="en-GB" sz="1200">
                <a:latin typeface="Calibri" pitchFamily="34" charset="0"/>
              </a:rPr>
              <a:t>peut-etre = perhaps</a:t>
            </a:r>
            <a:endParaRPr lang="en-US" sz="1200">
              <a:latin typeface="Calibri" pitchFamily="34" charset="0"/>
            </a:endParaRPr>
          </a:p>
          <a:p>
            <a:pPr algn="ctr" eaLnBrk="1"/>
            <a:r>
              <a:rPr lang="en-GB" sz="1200">
                <a:latin typeface="Calibri" pitchFamily="34" charset="0"/>
              </a:rPr>
              <a:t>qui = who</a:t>
            </a:r>
            <a:endParaRPr lang="en-US" sz="1200">
              <a:latin typeface="Calibri" pitchFamily="34" charset="0"/>
            </a:endParaRPr>
          </a:p>
          <a:p>
            <a:pPr algn="ctr" eaLnBrk="1"/>
            <a:r>
              <a:rPr lang="en-GB" sz="1200">
                <a:latin typeface="Calibri" pitchFamily="34" charset="0"/>
              </a:rPr>
              <a:t>si = if</a:t>
            </a:r>
            <a:endParaRPr lang="en-US" sz="1200">
              <a:latin typeface="Calibri" pitchFamily="34" charset="0"/>
            </a:endParaRPr>
          </a:p>
          <a:p>
            <a:pPr algn="ctr" eaLnBrk="1"/>
            <a:r>
              <a:rPr lang="en-GB" sz="1200">
                <a:latin typeface="Calibri" pitchFamily="34" charset="0"/>
              </a:rPr>
              <a:t>quand = when</a:t>
            </a:r>
            <a:endParaRPr lang="en-US" sz="1200">
              <a:latin typeface="Calibri" pitchFamily="34" charset="0"/>
            </a:endParaRPr>
          </a:p>
          <a:p>
            <a:pPr algn="ctr" eaLnBrk="1"/>
            <a:r>
              <a:rPr lang="en-GB" sz="1200">
                <a:latin typeface="Calibri" pitchFamily="34" charset="0"/>
              </a:rPr>
              <a:t>et = and</a:t>
            </a:r>
            <a:br>
              <a:rPr lang="en-GB" sz="1200">
                <a:latin typeface="Calibri" pitchFamily="34" charset="0"/>
              </a:rPr>
            </a:br>
            <a:r>
              <a:rPr lang="en-GB" sz="1200">
                <a:latin typeface="Calibri" pitchFamily="34" charset="0"/>
              </a:rPr>
              <a:t> probablement = probably</a:t>
            </a:r>
            <a:endParaRPr lang="en-US" sz="1200">
              <a:latin typeface="Calibri" pitchFamily="34" charset="0"/>
            </a:endParaRPr>
          </a:p>
          <a:p>
            <a:pPr algn="ctr" eaLnBrk="1"/>
            <a:r>
              <a:rPr lang="en-GB" sz="1200">
                <a:latin typeface="Calibri" pitchFamily="34" charset="0"/>
              </a:rPr>
              <a:t>seulement = only</a:t>
            </a:r>
            <a:endParaRPr lang="en-US" sz="1200">
              <a:latin typeface="Calibri" pitchFamily="34" charset="0"/>
            </a:endParaRPr>
          </a:p>
          <a:p>
            <a:pPr algn="ctr" eaLnBrk="1"/>
            <a:endParaRPr lang="en-US" sz="1200">
              <a:latin typeface="Calibri" pitchFamily="34" charset="0"/>
            </a:endParaRPr>
          </a:p>
        </p:txBody>
      </p:sp>
      <p:sp>
        <p:nvSpPr>
          <p:cNvPr id="51215" name="TextBox 38"/>
          <p:cNvSpPr txBox="1">
            <a:spLocks noChangeArrowheads="1"/>
          </p:cNvSpPr>
          <p:nvPr/>
        </p:nvSpPr>
        <p:spPr bwMode="auto">
          <a:xfrm>
            <a:off x="285750" y="571500"/>
            <a:ext cx="4000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Je m’intéresse à …</a:t>
            </a:r>
            <a:br>
              <a:rPr lang="fr-FR">
                <a:latin typeface="Calibri" pitchFamily="34" charset="0"/>
              </a:rPr>
            </a:br>
            <a:r>
              <a:rPr lang="fr-FR">
                <a:latin typeface="Calibri" pitchFamily="34" charset="0"/>
              </a:rPr>
              <a:t>Ce que m’intéresse le plus c’est..</a:t>
            </a:r>
            <a:br>
              <a:rPr lang="fr-FR">
                <a:latin typeface="Calibri" pitchFamily="34" charset="0"/>
              </a:rPr>
            </a:br>
            <a:r>
              <a:rPr lang="fr-FR">
                <a:latin typeface="Calibri" pitchFamily="34" charset="0"/>
              </a:rPr>
              <a:t>Mes vacances idéales sont…</a:t>
            </a:r>
            <a:br>
              <a:rPr lang="fr-FR">
                <a:latin typeface="Calibri" pitchFamily="34" charset="0"/>
              </a:rPr>
            </a:br>
            <a:r>
              <a:rPr lang="fr-FR">
                <a:latin typeface="Calibri" pitchFamily="34" charset="0"/>
              </a:rPr>
              <a:t>Ma destination préférée, c’est…</a:t>
            </a:r>
            <a:br>
              <a:rPr lang="fr-FR">
                <a:latin typeface="Calibri" pitchFamily="34" charset="0"/>
              </a:rPr>
            </a:br>
            <a:r>
              <a:rPr lang="en-GB">
                <a:latin typeface="Calibri" pitchFamily="34" charset="0"/>
              </a:rPr>
              <a:t> A mon avis</a:t>
            </a:r>
            <a:endParaRPr lang="en-US">
              <a:latin typeface="Calibri" pitchFamily="34" charset="0"/>
            </a:endParaRPr>
          </a:p>
          <a:p>
            <a:pPr eaLnBrk="1"/>
            <a:r>
              <a:rPr lang="en-GB">
                <a:latin typeface="Calibri" pitchFamily="34" charset="0"/>
              </a:rPr>
              <a:t>Je pense que</a:t>
            </a:r>
            <a:endParaRPr lang="en-US">
              <a:latin typeface="Calibri" pitchFamily="34" charset="0"/>
            </a:endParaRPr>
          </a:p>
          <a:p>
            <a:pPr eaLnBrk="1"/>
            <a:r>
              <a:rPr lang="en-GB">
                <a:latin typeface="Calibri" pitchFamily="34" charset="0"/>
              </a:rPr>
              <a:t>Je trouve que</a:t>
            </a:r>
            <a:endParaRPr lang="en-US">
              <a:latin typeface="Calibri" pitchFamily="34" charset="0"/>
            </a:endParaRPr>
          </a:p>
        </p:txBody>
      </p:sp>
      <p:sp>
        <p:nvSpPr>
          <p:cNvPr id="51216" name="TextBox 39"/>
          <p:cNvSpPr txBox="1">
            <a:spLocks noChangeArrowheads="1"/>
          </p:cNvSpPr>
          <p:nvPr/>
        </p:nvSpPr>
        <p:spPr bwMode="auto">
          <a:xfrm>
            <a:off x="3143250" y="1925638"/>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atin typeface="Calibri" pitchFamily="34" charset="0"/>
              </a:rPr>
              <a:t>Je viens de lire ta lettre…..</a:t>
            </a:r>
            <a:endParaRPr lang="en-US">
              <a:latin typeface="Calibri" pitchFamily="34" charset="0"/>
            </a:endParaRPr>
          </a:p>
          <a:p>
            <a:pPr algn="ctr" eaLnBrk="1" hangingPunct="1"/>
            <a:endParaRPr lang="en-US">
              <a:latin typeface="Calibri" pitchFamily="34" charset="0"/>
            </a:endParaRPr>
          </a:p>
        </p:txBody>
      </p:sp>
      <p:sp>
        <p:nvSpPr>
          <p:cNvPr id="51217" name="TextBox 40"/>
          <p:cNvSpPr txBox="1">
            <a:spLocks noChangeArrowheads="1"/>
          </p:cNvSpPr>
          <p:nvPr/>
        </p:nvSpPr>
        <p:spPr bwMode="auto">
          <a:xfrm>
            <a:off x="6572250" y="3643313"/>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a:r>
              <a:rPr lang="fr-FR">
                <a:latin typeface="Calibri" pitchFamily="34" charset="0"/>
              </a:rPr>
              <a:t>J’allais à….</a:t>
            </a:r>
          </a:p>
          <a:p>
            <a:pPr eaLnBrk="1"/>
            <a:r>
              <a:rPr lang="fr-FR">
                <a:latin typeface="Calibri" pitchFamily="34" charset="0"/>
              </a:rPr>
              <a:t>avec ma famille</a:t>
            </a:r>
            <a:br>
              <a:rPr lang="fr-FR">
                <a:latin typeface="Calibri" pitchFamily="34" charset="0"/>
              </a:rPr>
            </a:br>
            <a:r>
              <a:rPr lang="fr-FR">
                <a:latin typeface="Calibri" pitchFamily="34" charset="0"/>
              </a:rPr>
              <a:t>Quand il faisait beau je sortais…</a:t>
            </a:r>
            <a:br>
              <a:rPr lang="fr-FR">
                <a:latin typeface="Calibri" pitchFamily="34" charset="0"/>
              </a:rPr>
            </a:br>
            <a:r>
              <a:rPr lang="fr-FR">
                <a:latin typeface="Calibri" pitchFamily="34" charset="0"/>
              </a:rPr>
              <a:t>Quand il faisait mauvais je restais…</a:t>
            </a:r>
            <a:br>
              <a:rPr lang="fr-FR">
                <a:latin typeface="Calibri" pitchFamily="34" charset="0"/>
              </a:rPr>
            </a:br>
            <a:r>
              <a:rPr lang="fr-FR">
                <a:latin typeface="Calibri" pitchFamily="34" charset="0"/>
              </a:rPr>
              <a:t>j’aimais beaucoup….</a:t>
            </a:r>
            <a:endParaRPr lang="en-US">
              <a:latin typeface="Calibri" pitchFamily="34"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2670742"/>
            <a:ext cx="19288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5665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6934417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3</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err="1" smtClean="0"/>
              <a:t>WORDLE</a:t>
            </a:r>
            <a:endParaRPr lang="en-US" dirty="0"/>
          </a:p>
        </p:txBody>
      </p:sp>
    </p:spTree>
    <p:extLst>
      <p:ext uri="{BB962C8B-B14F-4D97-AF65-F5344CB8AC3E}">
        <p14:creationId xmlns:p14="http://schemas.microsoft.com/office/powerpoint/2010/main" val="555948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noChangeArrowheads="1"/>
          </p:cNvPicPr>
          <p:nvPr/>
        </p:nvPicPr>
        <p:blipFill>
          <a:blip r:embed="rId2">
            <a:extLst>
              <a:ext uri="{28A0092B-C50C-407E-A947-70E740481C1C}">
                <a14:useLocalDpi xmlns:a14="http://schemas.microsoft.com/office/drawing/2010/main" val="0"/>
              </a:ext>
            </a:extLst>
          </a:blip>
          <a:srcRect l="1465" t="19531" r="1855" b="21875"/>
          <a:stretch>
            <a:fillRect/>
          </a:stretch>
        </p:blipFill>
        <p:spPr bwMode="auto">
          <a:xfrm>
            <a:off x="428625" y="1571625"/>
            <a:ext cx="82867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3"/>
          <p:cNvSpPr txBox="1">
            <a:spLocks noChangeArrowheads="1"/>
          </p:cNvSpPr>
          <p:nvPr/>
        </p:nvSpPr>
        <p:spPr bwMode="auto">
          <a:xfrm>
            <a:off x="7072313" y="6000750"/>
            <a:ext cx="2214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atin typeface="Calibri" pitchFamily="34" charset="0"/>
                <a:hlinkClick r:id="rId3"/>
              </a:rPr>
              <a:t>www.wordle.net</a:t>
            </a:r>
            <a:r>
              <a:rPr lang="en-GB">
                <a:latin typeface="Calibri" pitchFamily="34" charset="0"/>
              </a:rPr>
              <a:t> </a:t>
            </a:r>
            <a:endParaRPr lang="en-US">
              <a:latin typeface="Calibri" pitchFamily="34" charset="0"/>
            </a:endParaRPr>
          </a:p>
        </p:txBody>
      </p:sp>
      <p:sp>
        <p:nvSpPr>
          <p:cNvPr id="116740" name="TextBox 32"/>
          <p:cNvSpPr txBox="1">
            <a:spLocks noChangeArrowheads="1"/>
          </p:cNvSpPr>
          <p:nvPr/>
        </p:nvSpPr>
        <p:spPr bwMode="auto">
          <a:xfrm>
            <a:off x="6572250" y="6500813"/>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GB" sz="1400">
                <a:latin typeface="Futura Md" pitchFamily="34" charset="0"/>
              </a:rPr>
              <a:t>Rachel Hawkes</a:t>
            </a:r>
            <a:endParaRPr lang="en-US" sz="1400">
              <a:latin typeface="Futura Md" pitchFamily="34" charset="0"/>
            </a:endParaRPr>
          </a:p>
        </p:txBody>
      </p:sp>
      <p:pic>
        <p:nvPicPr>
          <p:cNvPr id="116741" name="Picture 19" descr="Joined Up.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4100" y="6438900"/>
            <a:ext cx="469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23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0851462"/>
              </p:ext>
            </p:extLst>
          </p:nvPr>
        </p:nvGraphicFramePr>
        <p:xfrm>
          <a:off x="179512" y="171451"/>
          <a:ext cx="8856984" cy="6512096"/>
        </p:xfrm>
        <a:graphic>
          <a:graphicData uri="http://schemas.openxmlformats.org/drawingml/2006/table">
            <a:tbl>
              <a:tblPr firstRow="1" bandRow="1">
                <a:tableStyleId>{5940675A-B579-460E-94D1-54222C63F5DA}</a:tableStyleId>
              </a:tblPr>
              <a:tblGrid>
                <a:gridCol w="8856984"/>
              </a:tblGrid>
              <a:tr h="550152">
                <a:tc>
                  <a:txBody>
                    <a:bodyPr/>
                    <a:lstStyle/>
                    <a:p>
                      <a:r>
                        <a:rPr lang="en-GB" sz="2400" b="1" dirty="0" smtClean="0"/>
                        <a:t>Comberton Village College</a:t>
                      </a:r>
                      <a:endParaRPr lang="en-US" sz="2400" b="1" dirty="0"/>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123">
                <a:tc>
                  <a:txBody>
                    <a:bodyPr/>
                    <a:lstStyle/>
                    <a:p>
                      <a:pPr algn="l" fontAlgn="auto">
                        <a:spcBef>
                          <a:spcPts val="0"/>
                        </a:spcBef>
                        <a:spcAft>
                          <a:spcPts val="0"/>
                        </a:spcAft>
                        <a:defRPr/>
                      </a:pPr>
                      <a:r>
                        <a:rPr lang="en-GB" sz="2800" b="1" dirty="0" smtClean="0">
                          <a:solidFill>
                            <a:schemeClr val="bg1"/>
                          </a:solidFill>
                        </a:rPr>
                        <a:t>Manipulating language</a:t>
                      </a:r>
                      <a:endParaRPr lang="en-GB" sz="1800" b="1" dirty="0">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997539">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sz="2800" dirty="0"/>
                    </a:p>
                  </a:txBody>
                  <a:tcPr marL="91439" marR="91439" marT="45725" marB="45725"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46235">
                <a:tc>
                  <a:txBody>
                    <a:bodyPr/>
                    <a:lstStyle/>
                    <a:p>
                      <a:pPr algn="r"/>
                      <a:r>
                        <a:rPr lang="en-GB" sz="1600" b="1" i="1" dirty="0" smtClean="0"/>
                        <a:t>Rachel Hawkes</a:t>
                      </a:r>
                      <a:endParaRPr lang="en-US" sz="1600" i="1" dirty="0"/>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
        <p:nvSpPr>
          <p:cNvPr id="5" name="Text Placeholder 2"/>
          <p:cNvSpPr txBox="1">
            <a:spLocks/>
          </p:cNvSpPr>
          <p:nvPr/>
        </p:nvSpPr>
        <p:spPr>
          <a:xfrm>
            <a:off x="179512" y="6177284"/>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r>
              <a:rPr lang="en-GB" b="1" dirty="0" smtClean="0">
                <a:solidFill>
                  <a:srgbClr val="002060"/>
                </a:solidFill>
              </a:rPr>
              <a:t>Idea 4</a:t>
            </a:r>
            <a:endParaRPr lang="en-US" b="1" dirty="0">
              <a:solidFill>
                <a:srgbClr val="002060"/>
              </a:solidFill>
            </a:endParaRPr>
          </a:p>
        </p:txBody>
      </p:sp>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ONLINE REFERENCING</a:t>
            </a:r>
            <a:endParaRPr lang="en-US" dirty="0"/>
          </a:p>
        </p:txBody>
      </p:sp>
    </p:spTree>
    <p:extLst>
      <p:ext uri="{BB962C8B-B14F-4D97-AF65-F5344CB8AC3E}">
        <p14:creationId xmlns:p14="http://schemas.microsoft.com/office/powerpoint/2010/main" val="94304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2637</Words>
  <Application>Microsoft Office PowerPoint</Application>
  <PresentationFormat>On-screen Show (4:3)</PresentationFormat>
  <Paragraphs>570</Paragraphs>
  <Slides>44</Slides>
  <Notes>28</Notes>
  <HiddenSlides>0</HiddenSlides>
  <MMClips>4</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WRITING:  CLASSROOM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tick grid</vt:lpstr>
      <vt:lpstr>PowerPoint Presentation</vt:lpstr>
      <vt:lpstr>PowerPoint Presentation</vt:lpstr>
      <vt:lpstr>PowerPoint Presentation</vt:lpstr>
      <vt:lpstr>PowerPoint Presentation</vt:lpstr>
      <vt:lpstr>PowerPoint Presentation</vt:lpstr>
      <vt:lpstr>Value added* - to the past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15</cp:revision>
  <dcterms:created xsi:type="dcterms:W3CDTF">2011-09-04T06:42:13Z</dcterms:created>
  <dcterms:modified xsi:type="dcterms:W3CDTF">2011-10-14T09:44:38Z</dcterms:modified>
</cp:coreProperties>
</file>