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65" r:id="rId3"/>
    <p:sldId id="266" r:id="rId4"/>
    <p:sldId id="267" r:id="rId5"/>
    <p:sldId id="268" r:id="rId6"/>
    <p:sldId id="269" r:id="rId7"/>
    <p:sldId id="364" r:id="rId8"/>
    <p:sldId id="271" r:id="rId9"/>
    <p:sldId id="272" r:id="rId10"/>
    <p:sldId id="365" r:id="rId11"/>
    <p:sldId id="274" r:id="rId12"/>
    <p:sldId id="275" r:id="rId13"/>
    <p:sldId id="276" r:id="rId14"/>
    <p:sldId id="277" r:id="rId15"/>
    <p:sldId id="287" r:id="rId16"/>
    <p:sldId id="292" r:id="rId17"/>
    <p:sldId id="282" r:id="rId18"/>
    <p:sldId id="284" r:id="rId19"/>
    <p:sldId id="293" r:id="rId20"/>
    <p:sldId id="371" r:id="rId21"/>
    <p:sldId id="285" r:id="rId22"/>
    <p:sldId id="286" r:id="rId23"/>
    <p:sldId id="320" r:id="rId24"/>
    <p:sldId id="367" r:id="rId25"/>
    <p:sldId id="370" r:id="rId26"/>
    <p:sldId id="369" r:id="rId27"/>
    <p:sldId id="262" r:id="rId28"/>
    <p:sldId id="368" r:id="rId29"/>
    <p:sldId id="258" r:id="rId30"/>
    <p:sldId id="259" r:id="rId31"/>
    <p:sldId id="260" r:id="rId32"/>
    <p:sldId id="261" r:id="rId33"/>
    <p:sldId id="298" r:id="rId34"/>
    <p:sldId id="360" r:id="rId35"/>
    <p:sldId id="361" r:id="rId36"/>
    <p:sldId id="363" r:id="rId37"/>
    <p:sldId id="350" r:id="rId38"/>
    <p:sldId id="351" r:id="rId39"/>
    <p:sldId id="352" r:id="rId40"/>
    <p:sldId id="353" r:id="rId41"/>
    <p:sldId id="354" r:id="rId42"/>
    <p:sldId id="355" r:id="rId43"/>
    <p:sldId id="356" r:id="rId44"/>
    <p:sldId id="357" r:id="rId45"/>
    <p:sldId id="358" r:id="rId46"/>
    <p:sldId id="306" r:id="rId47"/>
    <p:sldId id="307" r:id="rId48"/>
    <p:sldId id="308" r:id="rId49"/>
    <p:sldId id="310" r:id="rId50"/>
    <p:sldId id="314" r:id="rId51"/>
    <p:sldId id="315" r:id="rId52"/>
    <p:sldId id="311" r:id="rId53"/>
    <p:sldId id="312" r:id="rId54"/>
    <p:sldId id="313" r:id="rId55"/>
    <p:sldId id="362" r:id="rId56"/>
    <p:sldId id="359" r:id="rId5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1486" autoAdjust="0"/>
  </p:normalViewPr>
  <p:slideViewPr>
    <p:cSldViewPr>
      <p:cViewPr>
        <p:scale>
          <a:sx n="80" d="100"/>
          <a:sy n="80" d="100"/>
        </p:scale>
        <p:origin x="-1926" y="-402"/>
      </p:cViewPr>
      <p:guideLst>
        <p:guide orient="horz" pos="2160"/>
        <p:guide pos="2880"/>
      </p:guideLst>
    </p:cSldViewPr>
  </p:slideViewPr>
  <p:notesTextViewPr>
    <p:cViewPr>
      <p:scale>
        <a:sx n="1" d="1"/>
        <a:sy n="1" d="1"/>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CA1170-B1AD-4153-AB13-9F9A92AAA9A6}" type="datetimeFigureOut">
              <a:rPr lang="fr-FR" smtClean="0"/>
              <a:t>13/02/2013</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0D47CC-CAFD-4F25-81F9-03A951585B8E}" type="slidenum">
              <a:rPr lang="fr-FR" smtClean="0"/>
              <a:t>‹#›</a:t>
            </a:fld>
            <a:endParaRPr lang="fr-FR"/>
          </a:p>
        </p:txBody>
      </p:sp>
    </p:spTree>
    <p:extLst>
      <p:ext uri="{BB962C8B-B14F-4D97-AF65-F5344CB8AC3E}">
        <p14:creationId xmlns:p14="http://schemas.microsoft.com/office/powerpoint/2010/main" val="28671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60C7BC-DA7F-4683-8491-69E63E237F4B}" type="slidenum">
              <a:rPr lang="en-US"/>
              <a:pPr fontAlgn="base">
                <a:spcBef>
                  <a:spcPct val="0"/>
                </a:spcBef>
                <a:spcAft>
                  <a:spcPct val="0"/>
                </a:spcAft>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C58E8C-866F-4F07-A254-92CF3D5D30F6}" type="slidenum">
              <a:rPr lang="en-US"/>
              <a:pPr fontAlgn="base">
                <a:spcBef>
                  <a:spcPct val="0"/>
                </a:spcBef>
                <a:spcAft>
                  <a:spcPct val="0"/>
                </a:spcAft>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8F3F6B5-7025-4B9C-9DCC-DC9136E122CE}" type="slidenum">
              <a:rPr lang="en-GB"/>
              <a:pPr fontAlgn="base">
                <a:spcBef>
                  <a:spcPct val="0"/>
                </a:spcBef>
                <a:spcAft>
                  <a:spcPct val="0"/>
                </a:spcAft>
              </a:pPr>
              <a:t>25</a:t>
            </a:fld>
            <a:endParaRPr lang="en-GB"/>
          </a:p>
        </p:txBody>
      </p:sp>
      <p:sp>
        <p:nvSpPr>
          <p:cNvPr id="409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9BB5D5-C1C8-4FCE-A236-A8806FA10EEA}" type="slidenum">
              <a:rPr lang="en-US"/>
              <a:pPr fontAlgn="base">
                <a:spcBef>
                  <a:spcPct val="0"/>
                </a:spcBef>
                <a:spcAft>
                  <a:spcPct val="0"/>
                </a:spcAft>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9BB5D5-C1C8-4FCE-A236-A8806FA10EEA}" type="slidenum">
              <a:rPr lang="en-US"/>
              <a:pPr fontAlgn="base">
                <a:spcBef>
                  <a:spcPct val="0"/>
                </a:spcBef>
                <a:spcAft>
                  <a:spcPct val="0"/>
                </a:spcAft>
              </a:pPr>
              <a:t>28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Group talking frame for younger learners</a:t>
            </a:r>
            <a:endParaRPr lang="en-US"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FF50E4-BEB3-4EDD-8909-D11C196507AB}" type="slidenum">
              <a:rPr lang="en-US" smtClean="0"/>
              <a:pPr fontAlgn="base">
                <a:spcBef>
                  <a:spcPct val="0"/>
                </a:spcBef>
                <a:spcAft>
                  <a:spcPct val="0"/>
                </a:spcAft>
                <a:defRPr/>
              </a:pPr>
              <a:t>29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There are 30 secs of each type of music to play to the students.  Use the talking frames on the next 3 slides (Year 7,8,9) to get students to discuss the types of music after you have played the first 3 examples.  If this routine works well you might want to repeat it after you’ve played the next 5 excerpts.  </a:t>
            </a:r>
            <a:endParaRPr 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8A2E0BC-F806-42C2-93B2-53AEE01BCF8F}" type="slidenum">
              <a:rPr lang="en-US"/>
              <a:pPr fontAlgn="base">
                <a:spcBef>
                  <a:spcPct val="0"/>
                </a:spcBef>
                <a:spcAft>
                  <a:spcPct val="0"/>
                </a:spcAft>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smtClean="0"/>
              <a:t>Play them the extracts again and this time, ask them to identify some of the instruments that they hear and the gender of the singer if appropriate. I haven’t done the answers for these – it is to give a context for further discussion, answers not so important!</a:t>
            </a:r>
            <a:endParaRPr 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EA9CBCA-EDE0-4270-923F-553EFA4129AB}" type="slidenum">
              <a:rPr lang="en-US"/>
              <a:pPr fontAlgn="base">
                <a:spcBef>
                  <a:spcPct val="0"/>
                </a:spcBef>
                <a:spcAft>
                  <a:spcPct val="0"/>
                </a:spcAft>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A more advanced</a:t>
            </a:r>
            <a:r>
              <a:rPr lang="en-GB" baseline="0" dirty="0" smtClean="0"/>
              <a:t> talking frame - </a:t>
            </a:r>
            <a:r>
              <a:rPr lang="en-GB" dirty="0" smtClean="0"/>
              <a:t>there </a:t>
            </a:r>
            <a:r>
              <a:rPr lang="en-GB" dirty="0" smtClean="0"/>
              <a:t>is less supporting structure and more freedom, which increases the difficulty.</a:t>
            </a:r>
            <a:endParaRPr lang="en-US" dirty="0"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30CBF-1569-47EA-981E-B0D01C107273}"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9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9BB5D5-C1C8-4FCE-A236-A8806FA10EEA}" type="slidenum">
              <a:rPr lang="en-US"/>
              <a:pPr fontAlgn="base">
                <a:spcBef>
                  <a:spcPct val="0"/>
                </a:spcBef>
                <a:spcAft>
                  <a:spcPct val="0"/>
                </a:spcAft>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34</a:t>
            </a:fld>
            <a:endParaRPr lang="fr-FR"/>
          </a:p>
        </p:txBody>
      </p:sp>
    </p:spTree>
    <p:extLst>
      <p:ext uri="{BB962C8B-B14F-4D97-AF65-F5344CB8AC3E}">
        <p14:creationId xmlns:p14="http://schemas.microsoft.com/office/powerpoint/2010/main" val="318892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A03DF9-67E1-45F7-8E3B-3FFCF36ED804}" type="slidenum">
              <a:rPr lang="en-US"/>
              <a:pPr fontAlgn="base">
                <a:spcBef>
                  <a:spcPct val="0"/>
                </a:spcBef>
                <a:spcAft>
                  <a:spcPct val="0"/>
                </a:spcAft>
              </a:pPr>
              <a:t>13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in pairs are going to describe 16 different sports as quickly as they can, without saying</a:t>
            </a:r>
            <a:r>
              <a:rPr lang="en-GB" baseline="0" dirty="0" smtClean="0"/>
              <a:t> the sport name on the card.</a:t>
            </a:r>
            <a:endParaRPr lang="en-GB" dirty="0" smtClean="0"/>
          </a:p>
          <a:p>
            <a:r>
              <a:rPr lang="en-GB" dirty="0" smtClean="0"/>
              <a:t>To help students prepare for their taboo game.  They can spend a few  minutes looking through the cards and consulting the definitions prompts and practising, but need to speak</a:t>
            </a:r>
            <a:r>
              <a:rPr lang="en-GB" baseline="0" dirty="0" smtClean="0"/>
              <a:t> spontaneously without notes when playing the game.  They are working with a partner with half the cards each trying to get through the whole set of 16 cards in the quickest amount of time.  They should practise several times and then can try against the clock, perhaps put them into groups of 6 ( 3 x pairs) with a stop watch for each group.  </a:t>
            </a:r>
            <a:br>
              <a:rPr lang="en-GB" baseline="0" dirty="0" smtClean="0"/>
            </a:br>
            <a:r>
              <a:rPr lang="en-GB" baseline="0" dirty="0" smtClean="0"/>
              <a:t/>
            </a:r>
            <a:br>
              <a:rPr lang="en-GB" baseline="0" dirty="0" smtClean="0"/>
            </a:br>
            <a:r>
              <a:rPr lang="en-GB" baseline="0" dirty="0" smtClean="0"/>
              <a:t>Time allowing, the winners from each group could go forward into the next round and so on until we get to winners?</a:t>
            </a:r>
            <a:br>
              <a:rPr lang="en-GB" baseline="0" dirty="0" smtClean="0"/>
            </a:br>
            <a:r>
              <a:rPr lang="en-GB" baseline="0" dirty="0" smtClean="0"/>
              <a:t>Or to speed things up the 2</a:t>
            </a:r>
            <a:r>
              <a:rPr lang="en-GB" baseline="30000" dirty="0" smtClean="0"/>
              <a:t>nd</a:t>
            </a:r>
            <a:r>
              <a:rPr lang="en-GB" baseline="0" dirty="0" smtClean="0"/>
              <a:t> and subsequent rounds could be done using 1 minute as the time allowed and seeing how many are successfully defined.</a:t>
            </a:r>
          </a:p>
          <a:p>
            <a:endParaRPr lang="en-GB" baseline="0" dirty="0" smtClean="0"/>
          </a:p>
          <a:p>
            <a:endParaRPr lang="fr-FR" dirty="0"/>
          </a:p>
        </p:txBody>
      </p:sp>
      <p:sp>
        <p:nvSpPr>
          <p:cNvPr id="4" name="Slide Number Placeholder 3"/>
          <p:cNvSpPr>
            <a:spLocks noGrp="1"/>
          </p:cNvSpPr>
          <p:nvPr>
            <p:ph type="sldNum" sz="quarter" idx="10"/>
          </p:nvPr>
        </p:nvSpPr>
        <p:spPr/>
        <p:txBody>
          <a:bodyPr/>
          <a:lstStyle/>
          <a:p>
            <a:fld id="{88C183F3-F35C-4441-9F5B-9BF1B2941194}" type="slidenum">
              <a:rPr lang="fr-FR" smtClean="0"/>
              <a:t>35</a:t>
            </a:fld>
            <a:endParaRPr lang="fr-FR"/>
          </a:p>
        </p:txBody>
      </p:sp>
    </p:spTree>
    <p:extLst>
      <p:ext uri="{BB962C8B-B14F-4D97-AF65-F5344CB8AC3E}">
        <p14:creationId xmlns:p14="http://schemas.microsoft.com/office/powerpoint/2010/main" val="3006081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95325"/>
            <a:ext cx="4562475" cy="3421063"/>
          </a:xfrm>
        </p:spPr>
      </p:sp>
      <p:sp>
        <p:nvSpPr>
          <p:cNvPr id="3" name="Notes Placeholder 2"/>
          <p:cNvSpPr>
            <a:spLocks noGrp="1"/>
          </p:cNvSpPr>
          <p:nvPr>
            <p:ph type="body" idx="1"/>
          </p:nvPr>
        </p:nvSpPr>
        <p:spPr/>
        <p:txBody>
          <a:bodyPr/>
          <a:lstStyle/>
          <a:p>
            <a:r>
              <a:rPr lang="en-GB" dirty="0" smtClean="0"/>
              <a:t>This</a:t>
            </a:r>
            <a:r>
              <a:rPr lang="en-GB" baseline="0" dirty="0" smtClean="0"/>
              <a:t> is the template for the taboo cards.</a:t>
            </a:r>
            <a:br>
              <a:rPr lang="en-GB" baseline="0" dirty="0" smtClean="0"/>
            </a:br>
            <a:r>
              <a:rPr lang="en-GB" dirty="0" smtClean="0"/>
              <a:t>Cut up into cards and students take one and have to describe it not using the word.  </a:t>
            </a:r>
            <a:endParaRPr lang="en-GB" dirty="0"/>
          </a:p>
        </p:txBody>
      </p:sp>
      <p:sp>
        <p:nvSpPr>
          <p:cNvPr id="4" name="Slide Number Placeholder 3"/>
          <p:cNvSpPr>
            <a:spLocks noGrp="1"/>
          </p:cNvSpPr>
          <p:nvPr>
            <p:ph type="sldNum" idx="10"/>
          </p:nvPr>
        </p:nvSpPr>
        <p:spPr/>
        <p:txBody>
          <a:bodyPr/>
          <a:lstStyle/>
          <a:p>
            <a:fld id="{4E6EAE63-FEF4-4A3E-8A1B-C87A12AE90AF}" type="slidenum">
              <a:rPr lang="es-ES" smtClean="0"/>
              <a:pPr/>
              <a:t>36</a:t>
            </a:fld>
            <a:endParaRPr lang="es-ES"/>
          </a:p>
        </p:txBody>
      </p:sp>
    </p:spTree>
    <p:extLst>
      <p:ext uri="{BB962C8B-B14F-4D97-AF65-F5344CB8AC3E}">
        <p14:creationId xmlns:p14="http://schemas.microsoft.com/office/powerpoint/2010/main" val="2730842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p:spPr>
      </p:sp>
      <p:sp>
        <p:nvSpPr>
          <p:cNvPr id="163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63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E90381-A363-49E2-9E13-7A526897F4E7}" type="slidenum">
              <a:rPr lang="en-US"/>
              <a:pPr fontAlgn="base">
                <a:spcBef>
                  <a:spcPct val="0"/>
                </a:spcBef>
                <a:spcAft>
                  <a:spcPct val="0"/>
                </a:spcAft>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p:cNvSpPr>
          <p:nvPr>
            <p:ph type="sldImg"/>
          </p:nvPr>
        </p:nvSpPr>
        <p:spPr bwMode="auto">
          <a:noFill/>
          <a:ln>
            <a:solidFill>
              <a:srgbClr val="000000"/>
            </a:solidFill>
            <a:miter lim="800000"/>
            <a:headEnd/>
            <a:tailEnd/>
          </a:ln>
        </p:spPr>
      </p:sp>
      <p:sp>
        <p:nvSpPr>
          <p:cNvPr id="169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69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41907-B3D3-4C50-9474-E987ADA984CB}" type="slidenum">
              <a:rPr lang="en-US"/>
              <a:pPr fontAlgn="base">
                <a:spcBef>
                  <a:spcPct val="0"/>
                </a:spcBef>
                <a:spcAft>
                  <a:spcPct val="0"/>
                </a:spcAft>
              </a:pPr>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dirty="0" smtClean="0"/>
              <a:t>To encourage students to respond to each other’s </a:t>
            </a:r>
            <a:r>
              <a:rPr lang="en-GB" dirty="0" smtClean="0"/>
              <a:t>ideas</a:t>
            </a:r>
            <a:endParaRPr lang="en-GB" dirty="0" smtClean="0"/>
          </a:p>
          <a:p>
            <a:pPr>
              <a:spcBef>
                <a:spcPct val="0"/>
              </a:spcBef>
            </a:pPr>
            <a:endParaRPr lang="en-GB" dirty="0" smtClean="0"/>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DE32F1-2F27-4915-B2DF-1D25AEC92104}" type="slidenum">
              <a:rPr lang="en-GB"/>
              <a:pPr fontAlgn="base">
                <a:spcBef>
                  <a:spcPct val="0"/>
                </a:spcBef>
                <a:spcAft>
                  <a:spcPct val="0"/>
                </a:spcAft>
              </a:pPr>
              <a:t>45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81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EC5BCA-2D1A-4FF1-B642-8713BDE552CC}" type="slidenum">
              <a:rPr lang="en-US"/>
              <a:pPr fontAlgn="base">
                <a:spcBef>
                  <a:spcPct val="0"/>
                </a:spcBef>
                <a:spcAft>
                  <a:spcPct val="0"/>
                </a:spcAft>
              </a:pPr>
              <a:t>46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These words/phrases are on cards and they are divided up equally between the pair or small group.  Then a topic is given and the students have to try to ‘spend’ their cards naturally in conversation on the given topic.</a:t>
            </a:r>
            <a:endParaRPr lang="en-US" smtClean="0"/>
          </a:p>
        </p:txBody>
      </p:sp>
      <p:sp>
        <p:nvSpPr>
          <p:cNvPr id="83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1CB8EE-4166-4195-96A8-30628B5175DB}" type="slidenum">
              <a:rPr lang="en-US"/>
              <a:pPr fontAlgn="base">
                <a:spcBef>
                  <a:spcPct val="0"/>
                </a:spcBef>
                <a:spcAft>
                  <a:spcPct val="0"/>
                </a:spcAft>
              </a:pPr>
              <a:t>47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4185D7-FDBC-4EAE-9A11-7F5257E2AC45}" type="slidenum">
              <a:rPr lang="en-US"/>
              <a:pPr fontAlgn="base">
                <a:spcBef>
                  <a:spcPct val="0"/>
                </a:spcBef>
                <a:spcAft>
                  <a:spcPct val="0"/>
                </a:spcAft>
              </a:pPr>
              <a:t>50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Given a specific topic to talk about (or a set of questions if appropriate), students have to try to include each thing from the Bingo grid.  When they do, they cross off the box and in their pairs, it’s the first person to cross everything off who wins (full house).  </a:t>
            </a:r>
            <a:endParaRPr lang="en-US" smtClean="0"/>
          </a:p>
        </p:txBody>
      </p:sp>
      <p:sp>
        <p:nvSpPr>
          <p:cNvPr id="98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9FD996-5B51-499A-9E7E-EA7B68E9599E}" type="slidenum">
              <a:rPr lang="en-US"/>
              <a:pPr fontAlgn="base">
                <a:spcBef>
                  <a:spcPct val="0"/>
                </a:spcBef>
                <a:spcAft>
                  <a:spcPct val="0"/>
                </a:spcAft>
              </a:pPr>
              <a:t>51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988A92-6EE7-4A93-BAD4-CCF3E2160575}" type="slidenum">
              <a:rPr lang="en-US"/>
              <a:pPr fontAlgn="base">
                <a:spcBef>
                  <a:spcPct val="0"/>
                </a:spcBef>
                <a:spcAft>
                  <a:spcPct val="0"/>
                </a:spcAft>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This is a competitive game in pairs.  Each chooses and option for each sentence in their head.  One starts reading out loud, trying to anticipate the other’s choices.  Each time they make a choice, the partner either nods or shakes his/her head.  If the choice is wrong, play passes to the partner who starts the same process.  If it is the right choice, the student gets to continue.  The aim is to get to the end first.  Answers don’t change, so this is also a great memory developer.  Make sure they don’t write each other’s answers on their sheet, though, or else it won’t be a memory game!</a:t>
            </a: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2AFDA4-4809-4560-8EAB-09AF3DAC26C0}" type="slidenum">
              <a:rPr lang="en-US"/>
              <a:pPr fontAlgn="base">
                <a:spcBef>
                  <a:spcPct val="0"/>
                </a:spcBef>
                <a:spcAft>
                  <a:spcPct val="0"/>
                </a:spcAft>
              </a:pPr>
              <a:t>14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 Keep Talking for 1 minute game.  Can do this in groups but direct from the front.  Click on ? To roll the dice.  A player from each group then has to talk for 1 minute on that theme.  1 member of each group has a stop watch to time and others listen to make sure they keep talking.  In this way, all engaged simultaneously.</a:t>
            </a:r>
            <a:endParaRPr lang="en-US"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42047F-E502-487A-A4EC-0C8E97A23FEF}" type="slidenum">
              <a:rPr lang="en-US"/>
              <a:pPr fontAlgn="base">
                <a:spcBef>
                  <a:spcPct val="0"/>
                </a:spcBef>
                <a:spcAft>
                  <a:spcPct val="0"/>
                </a:spcAft>
              </a:pPr>
              <a:t>53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Although this could work as a whole class activity, this version where talking for one minute is the aim I think it works best in groups (up to 6 in one group).  Each person chooses a category, tries to talk for one minute (one of group has stop watch) and they can colour in the coloured segment if they manage it.  If the teacher chooses to display this on data project, each segment is triggered so if you click on it it turns the colour as indicated on the key in top left of the slide.</a:t>
            </a:r>
            <a:endParaRPr lang="en-US" smtClean="0"/>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E295AF-0A91-42CA-82AB-90589B065251}" type="slidenum">
              <a:rPr lang="en-US"/>
              <a:pPr fontAlgn="base">
                <a:spcBef>
                  <a:spcPct val="0"/>
                </a:spcBef>
                <a:spcAft>
                  <a:spcPct val="0"/>
                </a:spcAft>
              </a:pPr>
              <a:t>54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Model the first one</a:t>
            </a:r>
            <a:r>
              <a:rPr lang="en-GB" baseline="0" dirty="0" smtClean="0"/>
              <a:t> with the class.  Take suggestions and write them up.  Then give them a few moments to prepare and practise.  They will need to speak without notes when they report back, but they can refer back to the work done in this session and make brief notes.</a:t>
            </a:r>
            <a:endParaRPr lang="fr-FR" dirty="0"/>
          </a:p>
        </p:txBody>
      </p:sp>
      <p:sp>
        <p:nvSpPr>
          <p:cNvPr id="4" name="Slide Number Placeholder 3"/>
          <p:cNvSpPr>
            <a:spLocks noGrp="1"/>
          </p:cNvSpPr>
          <p:nvPr>
            <p:ph type="sldNum" sz="quarter" idx="10"/>
          </p:nvPr>
        </p:nvSpPr>
        <p:spPr/>
        <p:txBody>
          <a:bodyPr/>
          <a:lstStyle/>
          <a:p>
            <a:fld id="{D912ED36-B94F-4275-9BEE-3F5F609EC2F6}" type="slidenum">
              <a:rPr lang="fr-FR" smtClean="0"/>
              <a:t>55</a:t>
            </a:fld>
            <a:endParaRPr lang="fr-FR"/>
          </a:p>
        </p:txBody>
      </p:sp>
    </p:spTree>
    <p:extLst>
      <p:ext uri="{BB962C8B-B14F-4D97-AF65-F5344CB8AC3E}">
        <p14:creationId xmlns:p14="http://schemas.microsoft.com/office/powerpoint/2010/main" val="1190861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17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471A01-3EF1-4473-89C7-926DBA36D9E7}" type="slidenum">
              <a:rPr lang="en-US"/>
              <a:pPr fontAlgn="base">
                <a:spcBef>
                  <a:spcPct val="0"/>
                </a:spcBef>
                <a:spcAft>
                  <a:spcPct val="0"/>
                </a:spcAft>
              </a:pPr>
              <a:t>56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BCD9DC-69BB-4058-ACCE-4F49F5350975}" type="slidenum">
              <a:rPr lang="en-US"/>
              <a:pPr fontAlgn="base">
                <a:spcBef>
                  <a:spcPct val="0"/>
                </a:spcBef>
                <a:spcAft>
                  <a:spcPct val="0"/>
                </a:spcAft>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practise Yes, I am / No, I’m not / Yes, s/he is – No, s/he isn’t. Yes they are,</a:t>
            </a:r>
            <a:r>
              <a:rPr lang="en-GB" baseline="0" dirty="0" smtClean="0"/>
              <a:t> no they’re not.</a:t>
            </a:r>
            <a:endParaRPr lang="fr-FR" dirty="0"/>
          </a:p>
        </p:txBody>
      </p:sp>
      <p:sp>
        <p:nvSpPr>
          <p:cNvPr id="4" name="Slide Number Placeholder 3"/>
          <p:cNvSpPr>
            <a:spLocks noGrp="1"/>
          </p:cNvSpPr>
          <p:nvPr>
            <p:ph type="sldNum" sz="quarter" idx="10"/>
          </p:nvPr>
        </p:nvSpPr>
        <p:spPr/>
        <p:txBody>
          <a:bodyPr/>
          <a:lstStyle/>
          <a:p>
            <a:fld id="{7D0D47CC-CAFD-4F25-81F9-03A951585B8E}" type="slidenum">
              <a:rPr lang="fr-FR" smtClean="0"/>
              <a:t>16</a:t>
            </a:fld>
            <a:endParaRPr lang="fr-FR"/>
          </a:p>
        </p:txBody>
      </p:sp>
    </p:spTree>
    <p:extLst>
      <p:ext uri="{BB962C8B-B14F-4D97-AF65-F5344CB8AC3E}">
        <p14:creationId xmlns:p14="http://schemas.microsoft.com/office/powerpoint/2010/main" val="1766493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0BE907-887E-462C-A2A2-820400470933}" type="slidenum">
              <a:rPr lang="en-US"/>
              <a:pPr fontAlgn="base">
                <a:spcBef>
                  <a:spcPct val="0"/>
                </a:spcBef>
                <a:spcAft>
                  <a:spcPct val="0"/>
                </a:spcAft>
              </a:pPr>
              <a:t>19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AC58E8C-866F-4F07-A254-92CF3D5D30F6}" type="slidenum">
              <a:rPr lang="en-US"/>
              <a:pPr fontAlgn="base">
                <a:spcBef>
                  <a:spcPct val="0"/>
                </a:spcBef>
                <a:spcAft>
                  <a:spcPct val="0"/>
                </a:spcAft>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It is hard to get students to use what they have learnt already sometimes.  To focus them back on what is in their books, ask them to choose 9 sentences on the theme they have been covering and write them in English, making sure they know how they would be said in the TL (they will have this doubtless in their books).  They then get up and go around the class, testing each other.  When they find someone who can do a phrase correctly they write their name in one of the boxes next to that phrase.  In this version each phrase needs 2 x different names.  The plenary activity that follows is for the teacher to do a brief ‘spot check’ asking named individuals to do the phrase they have been signed up for.    This gets students to think back to what they have covered and to fix it more deeply in their long term memories.  </a:t>
            </a:r>
            <a:endParaRPr lang="en-US"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BF50E4-40FD-48AD-A51C-F275B790CC80}" type="slidenum">
              <a:rPr lang="en-US"/>
              <a:pPr fontAlgn="base">
                <a:spcBef>
                  <a:spcPct val="0"/>
                </a:spcBef>
                <a:spcAft>
                  <a:spcPct val="0"/>
                </a:spcAft>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ct val="0"/>
              </a:spcBef>
              <a:spcAft>
                <a:spcPts val="0"/>
              </a:spcAft>
              <a:defRPr/>
            </a:pPr>
            <a:r>
              <a:rPr lang="en-GB" dirty="0" smtClean="0"/>
              <a:t>Lots of ways to do this.  Try out a different way with different classes.  The essential idea is to a.  Make it clear that this is something you value extremely highly  b.  Raise the profile and keep it raised over time.  C. provide simple, manageable incentives to do it.</a:t>
            </a:r>
          </a:p>
          <a:p>
            <a:pPr fontAlgn="auto">
              <a:spcBef>
                <a:spcPct val="0"/>
              </a:spcBef>
              <a:spcAft>
                <a:spcPts val="0"/>
              </a:spcAft>
              <a:defRPr/>
            </a:pPr>
            <a:r>
              <a:rPr lang="en-GB" dirty="0" smtClean="0"/>
              <a:t>Ideas</a:t>
            </a:r>
          </a:p>
          <a:p>
            <a:pPr fontAlgn="auto">
              <a:spcBef>
                <a:spcPct val="0"/>
              </a:spcBef>
              <a:spcAft>
                <a:spcPts val="0"/>
              </a:spcAft>
              <a:defRPr/>
            </a:pPr>
            <a:r>
              <a:rPr lang="en-GB" dirty="0" smtClean="0"/>
              <a:t>1.  Raffle tickets</a:t>
            </a:r>
            <a:br>
              <a:rPr lang="en-GB" dirty="0" smtClean="0"/>
            </a:br>
            <a:r>
              <a:rPr lang="en-GB" dirty="0" smtClean="0"/>
              <a:t>2.  Cards with key words (same ones each lesson OR per half term have key topic words included too) – they spread them out on the desk at the start and have to try to use as many as they can by the end of the lesson</a:t>
            </a:r>
          </a:p>
          <a:p>
            <a:pPr marL="228600" indent="-228600" fontAlgn="auto">
              <a:spcBef>
                <a:spcPct val="0"/>
              </a:spcBef>
              <a:spcAft>
                <a:spcPts val="0"/>
              </a:spcAft>
              <a:buFontTx/>
              <a:buAutoNum type="arabicPeriod" startAt="3"/>
              <a:defRPr/>
            </a:pPr>
            <a:r>
              <a:rPr lang="en-GB" dirty="0" smtClean="0"/>
              <a:t>Chart on wall or in the backs of their books that they colour in when they have made spontaneous contributions</a:t>
            </a:r>
          </a:p>
          <a:p>
            <a:pPr marL="228600" indent="-228600" fontAlgn="auto">
              <a:spcBef>
                <a:spcPct val="0"/>
              </a:spcBef>
              <a:spcAft>
                <a:spcPts val="0"/>
              </a:spcAft>
              <a:buFontTx/>
              <a:buAutoNum type="arabicPeriod" startAt="3"/>
              <a:defRPr/>
            </a:pPr>
            <a:r>
              <a:rPr lang="en-GB" dirty="0" smtClean="0"/>
              <a:t>Have a spontaneous TL monitor each lesson who ticks a register list for each spontaneous contribution (not the same as answering Qs in class)</a:t>
            </a:r>
          </a:p>
          <a:p>
            <a:pPr marL="228600" indent="-228600" fontAlgn="auto">
              <a:spcBef>
                <a:spcPct val="0"/>
              </a:spcBef>
              <a:spcAft>
                <a:spcPts val="0"/>
              </a:spcAft>
              <a:buFontTx/>
              <a:buAutoNum type="arabicPeriod" startAt="3"/>
              <a:defRPr/>
            </a:pPr>
            <a:r>
              <a:rPr lang="en-GB" dirty="0" smtClean="0"/>
              <a:t>Annotated seating plan for each lesson for the teacher – record actual utterances against name  </a:t>
            </a:r>
            <a:r>
              <a:rPr lang="en-GB" dirty="0" smtClean="0">
                <a:sym typeface="Wingdings" pitchFamily="2" charset="2"/>
              </a:rPr>
              <a:t> phone call home</a:t>
            </a:r>
          </a:p>
          <a:p>
            <a:pPr fontAlgn="auto">
              <a:spcBef>
                <a:spcPct val="0"/>
              </a:spcBef>
              <a:spcAft>
                <a:spcPts val="0"/>
              </a:spcAft>
              <a:defRPr/>
            </a:pPr>
            <a:endParaRPr lang="en-GB" dirty="0" smtClean="0">
              <a:sym typeface="Wingdings" pitchFamily="2" charset="2"/>
            </a:endParaRPr>
          </a:p>
          <a:p>
            <a:pPr fontAlgn="auto">
              <a:spcBef>
                <a:spcPct val="0"/>
              </a:spcBef>
              <a:spcAft>
                <a:spcPts val="0"/>
              </a:spcAft>
              <a:defRPr/>
            </a:pPr>
            <a:r>
              <a:rPr lang="en-GB" dirty="0" smtClean="0">
                <a:sym typeface="Wingdings" pitchFamily="2" charset="2"/>
              </a:rPr>
              <a:t>I use these also to chart the longer exchanges that I plan to have with individuals in a lesson, so that I am not trying to have a longer interaction every lesson with every student but that over a month I would try to have had at least one with all students.</a:t>
            </a:r>
          </a:p>
          <a:p>
            <a:pPr fontAlgn="auto">
              <a:spcBef>
                <a:spcPct val="0"/>
              </a:spcBef>
              <a:spcAft>
                <a:spcPts val="0"/>
              </a:spcAft>
              <a:defRPr/>
            </a:pPr>
            <a:endParaRPr lang="en-GB" dirty="0" smtClean="0">
              <a:sym typeface="Wingdings" pitchFamily="2" charset="2"/>
            </a:endParaRPr>
          </a:p>
          <a:p>
            <a:pPr fontAlgn="auto">
              <a:spcBef>
                <a:spcPct val="0"/>
              </a:spcBef>
              <a:spcAft>
                <a:spcPts val="0"/>
              </a:spcAft>
              <a:defRPr/>
            </a:pPr>
            <a:r>
              <a:rPr lang="en-GB" dirty="0" smtClean="0">
                <a:sym typeface="Wingdings" pitchFamily="2" charset="2"/>
              </a:rPr>
              <a:t>OK, so now if we look at how we plan and prepare for spontaneity with specific task types.  This might sound like a paradox – prepare for spontaneity, but spontaneity for learners doesn’t mean spontaneity for the teacher necessarily.  Also as I said before, certain tasks teach the specific skills needed for unplanned TL interaction better than others – it is strategy training at times, at other times it is aiming to open up the space for spontaneity and make room for learners to take the initiative, other activities may just help learners glimpse fluency – an aspirational moment where they do feel in command of the words sufficiently that they can ‘say to mean’ without inhibition.  Although these activities are scripted and the opposite of spontaneous, in a way, ironically perhaps they have a role to play in this because of the way they build a confident platform from which learners will springboard to greater spontaneity.</a:t>
            </a:r>
          </a:p>
          <a:p>
            <a:pPr fontAlgn="auto">
              <a:spcBef>
                <a:spcPct val="0"/>
              </a:spcBef>
              <a:spcAft>
                <a:spcPts val="0"/>
              </a:spcAft>
              <a:defRPr/>
            </a:pPr>
            <a:endParaRPr lang="en-GB" dirty="0" smtClean="0">
              <a:sym typeface="Wingdings" pitchFamily="2" charset="2"/>
            </a:endParaRPr>
          </a:p>
          <a:p>
            <a:pPr fontAlgn="auto">
              <a:spcBef>
                <a:spcPct val="0"/>
              </a:spcBef>
              <a:spcAft>
                <a:spcPts val="0"/>
              </a:spcAft>
              <a:defRPr/>
            </a:pPr>
            <a:endParaRPr lang="en-GB" dirty="0" smtClean="0">
              <a:sym typeface="Wingdings" pitchFamily="2" charset="2"/>
            </a:endParaRPr>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09DD8B-F678-4475-B774-848BBEFE0F44}" type="slidenum">
              <a:rPr lang="en-US"/>
              <a:pPr fontAlgn="base">
                <a:spcBef>
                  <a:spcPct val="0"/>
                </a:spcBef>
                <a:spcAft>
                  <a:spcPct val="0"/>
                </a:spcAft>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C481AF7C-BAF5-479A-B018-32C19BCAC5D2}" type="datetimeFigureOut">
              <a:rPr lang="fr-FR" smtClean="0"/>
              <a:t>13/02/2013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298450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C481AF7C-BAF5-479A-B018-32C19BCAC5D2}" type="datetimeFigureOut">
              <a:rPr lang="fr-FR" smtClean="0"/>
              <a:t>13/02/2013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3167622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C481AF7C-BAF5-479A-B018-32C19BCAC5D2}" type="datetimeFigureOut">
              <a:rPr lang="fr-FR" smtClean="0"/>
              <a:t>13/02/2013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138102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C481AF7C-BAF5-479A-B018-32C19BCAC5D2}" type="datetimeFigureOut">
              <a:rPr lang="fr-FR" smtClean="0"/>
              <a:t>13/02/2013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278122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81AF7C-BAF5-479A-B018-32C19BCAC5D2}" type="datetimeFigureOut">
              <a:rPr lang="fr-FR" smtClean="0"/>
              <a:t>13/02/2013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67356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C481AF7C-BAF5-479A-B018-32C19BCAC5D2}" type="datetimeFigureOut">
              <a:rPr lang="fr-FR" smtClean="0"/>
              <a:t>13/02/2013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343808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C481AF7C-BAF5-479A-B018-32C19BCAC5D2}" type="datetimeFigureOut">
              <a:rPr lang="fr-FR" smtClean="0"/>
              <a:t>13/02/2013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388438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C481AF7C-BAF5-479A-B018-32C19BCAC5D2}" type="datetimeFigureOut">
              <a:rPr lang="fr-FR" smtClean="0"/>
              <a:t>13/02/2013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882755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1AF7C-BAF5-479A-B018-32C19BCAC5D2}" type="datetimeFigureOut">
              <a:rPr lang="fr-FR" smtClean="0"/>
              <a:t>13/02/2013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2089650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81AF7C-BAF5-479A-B018-32C19BCAC5D2}" type="datetimeFigureOut">
              <a:rPr lang="fr-FR" smtClean="0"/>
              <a:t>13/02/2013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1183231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81AF7C-BAF5-479A-B018-32C19BCAC5D2}" type="datetimeFigureOut">
              <a:rPr lang="fr-FR" smtClean="0"/>
              <a:t>13/02/2013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9B7EF9-4F56-4621-BB5F-A9E8932E7E38}" type="slidenum">
              <a:rPr lang="fr-FR" smtClean="0"/>
              <a:t>‹#›</a:t>
            </a:fld>
            <a:endParaRPr lang="fr-FR"/>
          </a:p>
        </p:txBody>
      </p:sp>
    </p:spTree>
    <p:extLst>
      <p:ext uri="{BB962C8B-B14F-4D97-AF65-F5344CB8AC3E}">
        <p14:creationId xmlns:p14="http://schemas.microsoft.com/office/powerpoint/2010/main" val="2087091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1AF7C-BAF5-479A-B018-32C19BCAC5D2}" type="datetimeFigureOut">
              <a:rPr lang="fr-FR" smtClean="0"/>
              <a:t>13/02/2013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B7EF9-4F56-4621-BB5F-A9E8932E7E38}" type="slidenum">
              <a:rPr lang="fr-FR" smtClean="0"/>
              <a:t>‹#›</a:t>
            </a:fld>
            <a:endParaRPr lang="fr-FR"/>
          </a:p>
        </p:txBody>
      </p:sp>
    </p:spTree>
    <p:extLst>
      <p:ext uri="{BB962C8B-B14F-4D97-AF65-F5344CB8AC3E}">
        <p14:creationId xmlns:p14="http://schemas.microsoft.com/office/powerpoint/2010/main" val="3953350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4.wmf"/><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jpe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32.xml.rels><?xml version="1.0" encoding="UTF-8" standalone="yes"?>
<Relationships xmlns="http://schemas.openxmlformats.org/package/2006/relationships"><Relationship Id="rId3" Type="http://schemas.openxmlformats.org/officeDocument/2006/relationships/hyperlink" Target="../Talking%20to%20Learn%20Presentation.ppt"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wmf"/><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image" Target="../media/image41.wmf"/><Relationship Id="rId10" Type="http://schemas.openxmlformats.org/officeDocument/2006/relationships/image" Target="../media/image46.wmf"/><Relationship Id="rId4" Type="http://schemas.openxmlformats.org/officeDocument/2006/relationships/image" Target="../media/image40.wmf"/><Relationship Id="rId9" Type="http://schemas.openxmlformats.org/officeDocument/2006/relationships/image" Target="../media/image45.wmf"/><Relationship Id="rId14" Type="http://schemas.openxmlformats.org/officeDocument/2006/relationships/image" Target="../media/image50.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gif"/><Relationship Id="rId18" Type="http://schemas.openxmlformats.org/officeDocument/2006/relationships/image" Target="../media/image65.wmf"/><Relationship Id="rId3" Type="http://schemas.openxmlformats.org/officeDocument/2006/relationships/image" Target="../media/image51.wmf"/><Relationship Id="rId7" Type="http://schemas.openxmlformats.org/officeDocument/2006/relationships/image" Target="../media/image55.jpeg"/><Relationship Id="rId12" Type="http://schemas.openxmlformats.org/officeDocument/2006/relationships/image" Target="../media/image60.wmf"/><Relationship Id="rId17" Type="http://schemas.openxmlformats.org/officeDocument/2006/relationships/image" Target="../media/image64.wmf"/><Relationship Id="rId2" Type="http://schemas.openxmlformats.org/officeDocument/2006/relationships/notesSlide" Target="../notesSlides/notesSlide30.xml"/><Relationship Id="rId16" Type="http://schemas.openxmlformats.org/officeDocument/2006/relationships/image" Target="../media/image45.wmf"/><Relationship Id="rId1" Type="http://schemas.openxmlformats.org/officeDocument/2006/relationships/slideLayout" Target="../slideLayouts/slideLayout7.xml"/><Relationship Id="rId6" Type="http://schemas.openxmlformats.org/officeDocument/2006/relationships/image" Target="../media/image54.wmf"/><Relationship Id="rId11" Type="http://schemas.openxmlformats.org/officeDocument/2006/relationships/image" Target="../media/image59.wmf"/><Relationship Id="rId5" Type="http://schemas.openxmlformats.org/officeDocument/2006/relationships/image" Target="../media/image53.gif"/><Relationship Id="rId15" Type="http://schemas.openxmlformats.org/officeDocument/2006/relationships/image" Target="../media/image63.wmf"/><Relationship Id="rId10" Type="http://schemas.openxmlformats.org/officeDocument/2006/relationships/image" Target="../media/image58.wmf"/><Relationship Id="rId4" Type="http://schemas.openxmlformats.org/officeDocument/2006/relationships/image" Target="../media/image52.wmf"/><Relationship Id="rId9" Type="http://schemas.openxmlformats.org/officeDocument/2006/relationships/image" Target="../media/image57.wmf"/><Relationship Id="rId14" Type="http://schemas.openxmlformats.org/officeDocument/2006/relationships/image" Target="../media/image62.wmf"/></Relationships>
</file>

<file path=ppt/slides/_rels/slide5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slide" Target="slide54.xml"/><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743" y="2060848"/>
            <a:ext cx="4091229" cy="4077072"/>
          </a:xfrm>
          <a:prstGeom prst="rect">
            <a:avLst/>
          </a:prstGeom>
        </p:spPr>
      </p:pic>
      <p:sp>
        <p:nvSpPr>
          <p:cNvPr id="5" name="Title 1"/>
          <p:cNvSpPr>
            <a:spLocks noGrp="1"/>
          </p:cNvSpPr>
          <p:nvPr>
            <p:ph type="ctrTitle"/>
          </p:nvPr>
        </p:nvSpPr>
        <p:spPr>
          <a:xfrm>
            <a:off x="827584" y="177301"/>
            <a:ext cx="7772400" cy="1470025"/>
          </a:xfrm>
        </p:spPr>
        <p:txBody>
          <a:bodyPr>
            <a:normAutofit/>
          </a:bodyPr>
          <a:lstStyle/>
          <a:p>
            <a:r>
              <a:rPr lang="en-GB" sz="8000" b="1" dirty="0" smtClean="0">
                <a:solidFill>
                  <a:srgbClr val="002060"/>
                </a:solidFill>
                <a:latin typeface="Arial Black" pitchFamily="34" charset="0"/>
              </a:rPr>
              <a:t>Talk to me!</a:t>
            </a:r>
            <a:endParaRPr lang="fr-FR" sz="8000" b="1" dirty="0">
              <a:solidFill>
                <a:srgbClr val="002060"/>
              </a:solidFill>
              <a:latin typeface="Arial Black" pitchFamily="34" charset="0"/>
            </a:endParaRPr>
          </a:p>
        </p:txBody>
      </p:sp>
      <p:sp>
        <p:nvSpPr>
          <p:cNvPr id="6" name="Subtitle 2"/>
          <p:cNvSpPr>
            <a:spLocks noGrp="1"/>
          </p:cNvSpPr>
          <p:nvPr>
            <p:ph type="subTitle" idx="1"/>
          </p:nvPr>
        </p:nvSpPr>
        <p:spPr>
          <a:xfrm>
            <a:off x="1203581" y="5937076"/>
            <a:ext cx="6400800" cy="1752600"/>
          </a:xfrm>
        </p:spPr>
        <p:txBody>
          <a:bodyPr/>
          <a:lstStyle/>
          <a:p>
            <a:r>
              <a:rPr lang="en-GB" dirty="0" smtClean="0"/>
              <a:t>Pair and Group Talk</a:t>
            </a:r>
            <a:endParaRPr lang="fr-FR" dirty="0"/>
          </a:p>
        </p:txBody>
      </p:sp>
      <p:sp>
        <p:nvSpPr>
          <p:cNvPr id="7" name="Subtitle 2"/>
          <p:cNvSpPr txBox="1">
            <a:spLocks/>
          </p:cNvSpPr>
          <p:nvPr/>
        </p:nvSpPr>
        <p:spPr>
          <a:xfrm>
            <a:off x="1203581" y="1484784"/>
            <a:ext cx="6400800" cy="1752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smtClean="0"/>
              <a:t>Session 3 </a:t>
            </a:r>
            <a:endParaRPr lang="fr-FR" dirty="0"/>
          </a:p>
        </p:txBody>
      </p:sp>
      <p:sp>
        <p:nvSpPr>
          <p:cNvPr id="8" name="TextBox 8"/>
          <p:cNvSpPr txBox="1">
            <a:spLocks noChangeArrowheads="1"/>
          </p:cNvSpPr>
          <p:nvPr/>
        </p:nvSpPr>
        <p:spPr bwMode="auto">
          <a:xfrm>
            <a:off x="6679629" y="6505401"/>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9"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2754" y="6505401"/>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032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GB" b="1" dirty="0" smtClean="0"/>
              <a:t>A bit of drama!</a:t>
            </a:r>
            <a:endParaRPr lang="en-GB" b="1" dirty="0" smtClean="0"/>
          </a:p>
        </p:txBody>
      </p:sp>
      <p:sp>
        <p:nvSpPr>
          <p:cNvPr id="3" name="Content Placeholder 2"/>
          <p:cNvSpPr>
            <a:spLocks noGrp="1"/>
          </p:cNvSpPr>
          <p:nvPr>
            <p:ph idx="1"/>
          </p:nvPr>
        </p:nvSpPr>
        <p:spPr>
          <a:xfrm>
            <a:off x="457200" y="1600200"/>
            <a:ext cx="8229600" cy="5069160"/>
          </a:xfrm>
        </p:spPr>
        <p:txBody>
          <a:bodyPr rtlCol="0">
            <a:normAutofit/>
          </a:bodyPr>
          <a:lstStyle/>
          <a:p>
            <a:pPr marL="0" indent="0" fontAlgn="auto">
              <a:spcAft>
                <a:spcPts val="0"/>
              </a:spcAft>
              <a:buFont typeface="Arial" pitchFamily="34" charset="0"/>
              <a:buNone/>
              <a:defRPr/>
            </a:pPr>
            <a:r>
              <a:rPr lang="en-GB" dirty="0" smtClean="0"/>
              <a:t>Person </a:t>
            </a:r>
            <a:r>
              <a:rPr lang="en-GB" dirty="0" smtClean="0"/>
              <a:t>1:  </a:t>
            </a:r>
            <a:r>
              <a:rPr lang="en-GB" b="1" dirty="0" smtClean="0"/>
              <a:t>What sports do you like</a:t>
            </a:r>
            <a:r>
              <a:rPr lang="en-GB" b="1" dirty="0" smtClean="0"/>
              <a:t>?</a:t>
            </a:r>
            <a:r>
              <a:rPr lang="en-GB" dirty="0" smtClean="0"/>
              <a:t/>
            </a:r>
            <a:br>
              <a:rPr lang="en-GB" dirty="0" smtClean="0"/>
            </a:br>
            <a:r>
              <a:rPr lang="en-GB" dirty="0" smtClean="0"/>
              <a:t/>
            </a:r>
            <a:br>
              <a:rPr lang="en-GB" dirty="0" smtClean="0"/>
            </a:br>
            <a:r>
              <a:rPr lang="en-GB" dirty="0" smtClean="0"/>
              <a:t>Person </a:t>
            </a:r>
            <a:r>
              <a:rPr lang="en-GB" dirty="0" smtClean="0"/>
              <a:t>2: </a:t>
            </a:r>
            <a:r>
              <a:rPr lang="en-GB" b="1" dirty="0" smtClean="0"/>
              <a:t> </a:t>
            </a:r>
            <a:r>
              <a:rPr lang="en-GB" b="1" dirty="0" err="1" smtClean="0"/>
              <a:t>Erm</a:t>
            </a:r>
            <a:r>
              <a:rPr lang="en-GB" b="1" dirty="0" smtClean="0"/>
              <a:t>…well I like water sports a lot.</a:t>
            </a:r>
            <a:br>
              <a:rPr lang="en-GB" b="1" dirty="0" smtClean="0"/>
            </a:br>
            <a:r>
              <a:rPr lang="en-GB" dirty="0" smtClean="0"/>
              <a:t/>
            </a:r>
            <a:br>
              <a:rPr lang="en-GB" dirty="0" smtClean="0"/>
            </a:br>
            <a:r>
              <a:rPr lang="en-GB" dirty="0" smtClean="0"/>
              <a:t>Person </a:t>
            </a:r>
            <a:r>
              <a:rPr lang="en-GB" dirty="0" smtClean="0"/>
              <a:t>1: </a:t>
            </a:r>
            <a:r>
              <a:rPr lang="en-GB" b="1" dirty="0" smtClean="0"/>
              <a:t>Water sports! I prefer team sports like footbal</a:t>
            </a:r>
            <a:r>
              <a:rPr lang="en-GB" b="1" dirty="0" smtClean="0"/>
              <a:t>l and hockey!</a:t>
            </a:r>
          </a:p>
          <a:p>
            <a:pPr marL="0" indent="0">
              <a:buNone/>
              <a:defRPr/>
            </a:pPr>
            <a:r>
              <a:rPr lang="en-GB" dirty="0" smtClean="0"/>
              <a:t>Person </a:t>
            </a:r>
            <a:r>
              <a:rPr lang="en-GB" dirty="0"/>
              <a:t>2:  </a:t>
            </a:r>
            <a:r>
              <a:rPr lang="en-GB" dirty="0" smtClean="0"/>
              <a:t>I love tennis.</a:t>
            </a:r>
            <a:endParaRPr lang="en-GB" dirty="0"/>
          </a:p>
          <a:p>
            <a:pPr marL="0" indent="0">
              <a:buNone/>
              <a:defRPr/>
            </a:pPr>
            <a:endParaRPr lang="en-GB" dirty="0"/>
          </a:p>
          <a:p>
            <a:pPr marL="0" indent="0">
              <a:buNone/>
              <a:defRPr/>
            </a:pPr>
            <a:r>
              <a:rPr lang="en-GB" dirty="0" smtClean="0"/>
              <a:t>Person </a:t>
            </a:r>
            <a:r>
              <a:rPr lang="en-GB" dirty="0"/>
              <a:t>1: </a:t>
            </a:r>
            <a:r>
              <a:rPr lang="en-GB" dirty="0" smtClean="0"/>
              <a:t>Tennis? Why do you like tennis?.</a:t>
            </a:r>
            <a:endParaRPr lang="en-GB" dirty="0"/>
          </a:p>
          <a:p>
            <a:pPr marL="0" indent="0" fontAlgn="auto">
              <a:spcAft>
                <a:spcPts val="0"/>
              </a:spcAft>
              <a:buFont typeface="Arial" pitchFamily="34" charset="0"/>
              <a:buNone/>
              <a:defRPr/>
            </a:pPr>
            <a:endParaRPr lang="en-GB" b="1" dirty="0"/>
          </a:p>
          <a:p>
            <a:pPr marL="0" indent="0" fontAlgn="auto">
              <a:spcAft>
                <a:spcPts val="0"/>
              </a:spcAft>
              <a:buFont typeface="Arial" pitchFamily="34" charset="0"/>
              <a:buNone/>
              <a:defRPr/>
            </a:pPr>
            <a:endParaRPr lang="en-GB" b="1" dirty="0"/>
          </a:p>
        </p:txBody>
      </p:sp>
      <p:pic>
        <p:nvPicPr>
          <p:cNvPr id="30726" name="Picture 6"/>
          <p:cNvPicPr>
            <a:picLocks noChangeAspect="1" noChangeArrowheads="1"/>
          </p:cNvPicPr>
          <p:nvPr/>
        </p:nvPicPr>
        <p:blipFill>
          <a:blip r:embed="rId2"/>
          <a:srcRect/>
          <a:stretch>
            <a:fillRect/>
          </a:stretch>
        </p:blipFill>
        <p:spPr bwMode="auto">
          <a:xfrm>
            <a:off x="7096125" y="1335088"/>
            <a:ext cx="1112838" cy="1112837"/>
          </a:xfrm>
          <a:prstGeom prst="rect">
            <a:avLst/>
          </a:prstGeom>
          <a:noFill/>
          <a:ln w="9525">
            <a:noFill/>
            <a:miter lim="800000"/>
            <a:headEnd/>
            <a:tailEnd/>
          </a:ln>
        </p:spPr>
      </p:pic>
      <p:pic>
        <p:nvPicPr>
          <p:cNvPr id="30727" name="Picture 8"/>
          <p:cNvPicPr>
            <a:picLocks noChangeAspect="1"/>
          </p:cNvPicPr>
          <p:nvPr/>
        </p:nvPicPr>
        <p:blipFill>
          <a:blip r:embed="rId3"/>
          <a:srcRect/>
          <a:stretch>
            <a:fillRect/>
          </a:stretch>
        </p:blipFill>
        <p:spPr bwMode="auto">
          <a:xfrm>
            <a:off x="323850" y="115888"/>
            <a:ext cx="1587500" cy="1584325"/>
          </a:xfrm>
          <a:prstGeom prst="rect">
            <a:avLst/>
          </a:prstGeom>
          <a:noFill/>
          <a:ln w="9525">
            <a:noFill/>
            <a:miter lim="800000"/>
            <a:headEnd/>
            <a:tailEnd/>
          </a:ln>
        </p:spPr>
      </p:pic>
      <p:sp>
        <p:nvSpPr>
          <p:cNvPr id="9" name="Rounded Rectangle 8"/>
          <p:cNvSpPr/>
          <p:nvPr/>
        </p:nvSpPr>
        <p:spPr>
          <a:xfrm>
            <a:off x="323850" y="4725144"/>
            <a:ext cx="8351838" cy="1800225"/>
          </a:xfrm>
          <a:prstGeom prst="roundRect">
            <a:avLst/>
          </a:prstGeom>
          <a:solidFill>
            <a:srgbClr val="FFFFFB"/>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16812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1944688" y="-47625"/>
            <a:ext cx="6875462" cy="7005638"/>
          </a:xfrm>
          <a:prstGeom prst="rect">
            <a:avLst/>
          </a:prstGeom>
          <a:noFill/>
          <a:ln w="9525">
            <a:noFill/>
            <a:miter lim="800000"/>
            <a:headEnd/>
            <a:tailEnd/>
          </a:ln>
        </p:spPr>
      </p:pic>
      <p:sp>
        <p:nvSpPr>
          <p:cNvPr id="32770" name="Content Placeholder 2"/>
          <p:cNvSpPr>
            <a:spLocks noGrp="1"/>
          </p:cNvSpPr>
          <p:nvPr>
            <p:ph idx="1"/>
          </p:nvPr>
        </p:nvSpPr>
        <p:spPr>
          <a:xfrm>
            <a:off x="179833" y="1700213"/>
            <a:ext cx="8856663" cy="3159125"/>
          </a:xfrm>
        </p:spPr>
        <p:txBody>
          <a:bodyPr/>
          <a:lstStyle/>
          <a:p>
            <a:pPr marL="0" indent="0">
              <a:buFont typeface="Arial" charset="0"/>
              <a:buNone/>
            </a:pPr>
            <a:r>
              <a:rPr lang="en-GB" dirty="0" smtClean="0"/>
              <a:t>Person </a:t>
            </a:r>
            <a:r>
              <a:rPr lang="en-GB" dirty="0" smtClean="0"/>
              <a:t>1:  </a:t>
            </a:r>
            <a:r>
              <a:rPr lang="en-GB" b="1" dirty="0" smtClean="0">
                <a:solidFill>
                  <a:schemeClr val="bg1"/>
                </a:solidFill>
              </a:rPr>
              <a:t>The most important thing for me is (the</a:t>
            </a:r>
          </a:p>
          <a:p>
            <a:pPr marL="0" indent="0">
              <a:buFont typeface="Arial" charset="0"/>
              <a:buNone/>
            </a:pPr>
            <a:r>
              <a:rPr lang="en-GB" b="1" dirty="0">
                <a:solidFill>
                  <a:schemeClr val="bg1"/>
                </a:solidFill>
              </a:rPr>
              <a:t>	</a:t>
            </a:r>
            <a:r>
              <a:rPr lang="en-GB" b="1" dirty="0" smtClean="0">
                <a:solidFill>
                  <a:schemeClr val="bg1"/>
                </a:solidFill>
              </a:rPr>
              <a:t>	beach)</a:t>
            </a:r>
            <a:r>
              <a:rPr lang="en-GB" dirty="0" smtClean="0"/>
              <a:t/>
            </a:r>
            <a:br>
              <a:rPr lang="en-GB" dirty="0" smtClean="0"/>
            </a:br>
            <a:r>
              <a:rPr lang="en-GB" dirty="0" smtClean="0"/>
              <a:t>Person </a:t>
            </a:r>
            <a:r>
              <a:rPr lang="en-GB" dirty="0" smtClean="0"/>
              <a:t>2: </a:t>
            </a:r>
            <a:r>
              <a:rPr lang="en-GB" dirty="0" smtClean="0"/>
              <a:t> </a:t>
            </a:r>
            <a:r>
              <a:rPr lang="en-GB" b="1" dirty="0" smtClean="0">
                <a:solidFill>
                  <a:srgbClr val="FFFF00"/>
                </a:solidFill>
              </a:rPr>
              <a:t>(</a:t>
            </a:r>
            <a:r>
              <a:rPr lang="en-GB" dirty="0" smtClean="0">
                <a:solidFill>
                  <a:srgbClr val="FFFF00"/>
                </a:solidFill>
              </a:rPr>
              <a:t>The beach</a:t>
            </a:r>
            <a:r>
              <a:rPr lang="en-GB" b="1" dirty="0" smtClean="0">
                <a:solidFill>
                  <a:srgbClr val="FFFF00"/>
                </a:solidFill>
              </a:rPr>
              <a:t>!)  Well, for me it’s (the food).</a:t>
            </a:r>
            <a:r>
              <a:rPr lang="en-GB" b="1" dirty="0" smtClean="0">
                <a:solidFill>
                  <a:srgbClr val="FFFF00"/>
                </a:solidFill>
              </a:rPr>
              <a:t/>
            </a:r>
            <a:br>
              <a:rPr lang="en-GB" b="1" dirty="0" smtClean="0">
                <a:solidFill>
                  <a:srgbClr val="FFFF00"/>
                </a:solidFill>
              </a:rPr>
            </a:br>
            <a:r>
              <a:rPr lang="en-GB" dirty="0" smtClean="0">
                <a:solidFill>
                  <a:srgbClr val="FFFF00"/>
                </a:solidFill>
              </a:rPr>
              <a:t/>
            </a:r>
            <a:br>
              <a:rPr lang="en-GB" dirty="0" smtClean="0">
                <a:solidFill>
                  <a:srgbClr val="FFFF00"/>
                </a:solidFill>
              </a:rPr>
            </a:br>
            <a:r>
              <a:rPr lang="en-GB" dirty="0" smtClean="0"/>
              <a:t>Person </a:t>
            </a:r>
            <a:r>
              <a:rPr lang="en-GB" dirty="0" smtClean="0"/>
              <a:t>1: </a:t>
            </a:r>
            <a:r>
              <a:rPr lang="en-GB" dirty="0" smtClean="0"/>
              <a:t> </a:t>
            </a:r>
            <a:r>
              <a:rPr lang="en-GB" b="1" dirty="0" smtClean="0">
                <a:solidFill>
                  <a:schemeClr val="bg1"/>
                </a:solidFill>
              </a:rPr>
              <a:t>Yes, (the food) is also important to me.</a:t>
            </a:r>
            <a:endParaRPr lang="en-GB" b="1" dirty="0" smtClean="0">
              <a:solidFill>
                <a:schemeClr val="bg1"/>
              </a:solidFill>
            </a:endParaRPr>
          </a:p>
          <a:p>
            <a:pPr marL="0" indent="0">
              <a:buFont typeface="Arial" charset="0"/>
              <a:buNone/>
            </a:pPr>
            <a:endParaRPr lang="en-GB" b="1" dirty="0" smtClean="0">
              <a:solidFill>
                <a:schemeClr val="bg1"/>
              </a:solidFill>
            </a:endParaRPr>
          </a:p>
        </p:txBody>
      </p:sp>
      <p:pic>
        <p:nvPicPr>
          <p:cNvPr id="32771" name="Picture 8"/>
          <p:cNvPicPr>
            <a:picLocks noChangeAspect="1"/>
          </p:cNvPicPr>
          <p:nvPr/>
        </p:nvPicPr>
        <p:blipFill>
          <a:blip r:embed="rId3"/>
          <a:srcRect/>
          <a:stretch>
            <a:fillRect/>
          </a:stretch>
        </p:blipFill>
        <p:spPr bwMode="auto">
          <a:xfrm>
            <a:off x="323850" y="115888"/>
            <a:ext cx="1587500" cy="1584325"/>
          </a:xfrm>
          <a:prstGeom prst="rect">
            <a:avLst/>
          </a:prstGeom>
          <a:noFill/>
          <a:ln w="9525">
            <a:noFill/>
            <a:miter lim="800000"/>
            <a:headEnd/>
            <a:tailEnd/>
          </a:ln>
        </p:spPr>
      </p:pic>
    </p:spTree>
    <p:extLst>
      <p:ext uri="{BB962C8B-B14F-4D97-AF65-F5344CB8AC3E}">
        <p14:creationId xmlns:p14="http://schemas.microsoft.com/office/powerpoint/2010/main" val="15394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GB" b="1" dirty="0" smtClean="0"/>
              <a:t>A bit of drama!</a:t>
            </a:r>
            <a:endParaRPr lang="en-GB" b="1" dirty="0" smtClean="0"/>
          </a:p>
        </p:txBody>
      </p:sp>
      <p:sp>
        <p:nvSpPr>
          <p:cNvPr id="33794" name="Content Placeholder 2"/>
          <p:cNvSpPr>
            <a:spLocks noGrp="1"/>
          </p:cNvSpPr>
          <p:nvPr>
            <p:ph idx="1"/>
          </p:nvPr>
        </p:nvSpPr>
        <p:spPr/>
        <p:txBody>
          <a:bodyPr/>
          <a:lstStyle/>
          <a:p>
            <a:pPr marL="0" indent="0">
              <a:buFont typeface="Arial" charset="0"/>
              <a:buNone/>
            </a:pPr>
            <a:r>
              <a:rPr lang="en-GB" dirty="0" smtClean="0"/>
              <a:t>Person </a:t>
            </a:r>
            <a:r>
              <a:rPr lang="en-GB" dirty="0" smtClean="0"/>
              <a:t>1:  </a:t>
            </a:r>
            <a:r>
              <a:rPr lang="en-GB" b="1" dirty="0" smtClean="0"/>
              <a:t>What does the word ‘education’ really mean?</a:t>
            </a:r>
            <a:r>
              <a:rPr lang="en-GB" dirty="0" smtClean="0"/>
              <a:t/>
            </a:r>
            <a:br>
              <a:rPr lang="en-GB" dirty="0" smtClean="0"/>
            </a:br>
            <a:r>
              <a:rPr lang="en-GB" dirty="0" smtClean="0"/>
              <a:t/>
            </a:r>
            <a:br>
              <a:rPr lang="en-GB" dirty="0" smtClean="0"/>
            </a:br>
            <a:r>
              <a:rPr lang="en-GB" dirty="0" smtClean="0"/>
              <a:t>Person </a:t>
            </a:r>
            <a:r>
              <a:rPr lang="en-GB" dirty="0" smtClean="0"/>
              <a:t>2: </a:t>
            </a:r>
            <a:r>
              <a:rPr lang="en-GB" b="1" dirty="0" smtClean="0"/>
              <a:t>Well, it’s what you study at school isn’t it?</a:t>
            </a:r>
            <a:br>
              <a:rPr lang="en-GB" b="1" dirty="0" smtClean="0"/>
            </a:br>
            <a:r>
              <a:rPr lang="en-GB" dirty="0" smtClean="0"/>
              <a:t/>
            </a:r>
            <a:br>
              <a:rPr lang="en-GB" dirty="0" smtClean="0"/>
            </a:br>
            <a:r>
              <a:rPr lang="en-GB" dirty="0" smtClean="0"/>
              <a:t>Person </a:t>
            </a:r>
            <a:r>
              <a:rPr lang="en-GB" dirty="0" smtClean="0"/>
              <a:t>1: </a:t>
            </a:r>
            <a:r>
              <a:rPr lang="en-GB" b="1" dirty="0" smtClean="0"/>
              <a:t>Yes, of course.  But it’s also about good manners and things like that.</a:t>
            </a:r>
            <a:endParaRPr lang="en-GB" b="1" dirty="0" smtClean="0"/>
          </a:p>
        </p:txBody>
      </p:sp>
    </p:spTree>
    <p:extLst>
      <p:ext uri="{BB962C8B-B14F-4D97-AF65-F5344CB8AC3E}">
        <p14:creationId xmlns:p14="http://schemas.microsoft.com/office/powerpoint/2010/main" val="38245284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56223377"/>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34834"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a:solidFill>
                  <a:srgbClr val="002060"/>
                </a:solidFill>
                <a:latin typeface="Calibri" pitchFamily="34" charset="0"/>
              </a:rPr>
              <a:t>Idea 2</a:t>
            </a:r>
            <a:endParaRPr lang="en-US" sz="3200" b="1">
              <a:solidFill>
                <a:srgbClr val="002060"/>
              </a:solidFill>
              <a:latin typeface="Calibri" pitchFamily="34" charset="0"/>
            </a:endParaRPr>
          </a:p>
        </p:txBody>
      </p:sp>
      <p:sp>
        <p:nvSpPr>
          <p:cNvPr id="34835"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Telepathy (trapdoor/bubbles)</a:t>
            </a:r>
            <a:endParaRPr lang="en-US" sz="4400">
              <a:latin typeface="Calibri" pitchFamily="34" charset="0"/>
            </a:endParaRPr>
          </a:p>
        </p:txBody>
      </p:sp>
      <p:pic>
        <p:nvPicPr>
          <p:cNvPr id="6" name="Picture 8"/>
          <p:cNvPicPr>
            <a:picLocks noChangeAspect="1"/>
          </p:cNvPicPr>
          <p:nvPr/>
        </p:nvPicPr>
        <p:blipFill>
          <a:blip r:embed="rId3"/>
          <a:srcRect/>
          <a:stretch>
            <a:fillRect/>
          </a:stretch>
        </p:blipFill>
        <p:spPr bwMode="auto">
          <a:xfrm>
            <a:off x="3627040" y="4293096"/>
            <a:ext cx="1809056" cy="1805625"/>
          </a:xfrm>
          <a:prstGeom prst="rect">
            <a:avLst/>
          </a:prstGeom>
          <a:noFill/>
          <a:ln w="9525">
            <a:noFill/>
            <a:miter lim="800000"/>
            <a:headEnd/>
            <a:tailEnd/>
          </a:ln>
        </p:spPr>
      </p:pic>
    </p:spTree>
    <p:extLst>
      <p:ext uri="{BB962C8B-B14F-4D97-AF65-F5344CB8AC3E}">
        <p14:creationId xmlns:p14="http://schemas.microsoft.com/office/powerpoint/2010/main" val="15938954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2085559"/>
              </p:ext>
            </p:extLst>
          </p:nvPr>
        </p:nvGraphicFramePr>
        <p:xfrm>
          <a:off x="1403350" y="188913"/>
          <a:ext cx="1670050" cy="1051560"/>
        </p:xfrm>
        <a:graphic>
          <a:graphicData uri="http://schemas.openxmlformats.org/drawingml/2006/table">
            <a:tbl>
              <a:tblPr/>
              <a:tblGrid>
                <a:gridCol w="1670050"/>
              </a:tblGrid>
              <a:tr h="336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Last year</a:t>
                      </a:r>
                      <a:endPar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Last summer</a:t>
                      </a:r>
                      <a:endPar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Two years ago</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875" name="Rectangle 1"/>
          <p:cNvSpPr>
            <a:spLocks noChangeArrowheads="1"/>
          </p:cNvSpPr>
          <p:nvPr/>
        </p:nvSpPr>
        <p:spPr bwMode="auto">
          <a:xfrm>
            <a:off x="0" y="4508500"/>
            <a:ext cx="1727200" cy="461963"/>
          </a:xfrm>
          <a:prstGeom prst="rect">
            <a:avLst/>
          </a:prstGeom>
          <a:noFill/>
          <a:ln w="9525">
            <a:noFill/>
            <a:miter lim="800000"/>
            <a:headEnd/>
            <a:tailEnd/>
          </a:ln>
        </p:spPr>
        <p:txBody>
          <a:bodyPr anchor="ctr">
            <a:spAutoFit/>
          </a:bodyPr>
          <a:lstStyle/>
          <a:p>
            <a:r>
              <a:rPr lang="en-GB" sz="2400" b="1" dirty="0" smtClean="0">
                <a:solidFill>
                  <a:srgbClr val="7030A0"/>
                </a:solidFill>
                <a:latin typeface="Calibri" pitchFamily="34" charset="0"/>
                <a:ea typeface="Calibri" pitchFamily="34" charset="0"/>
                <a:cs typeface="Times New Roman" pitchFamily="18" charset="0"/>
              </a:rPr>
              <a:t>We visited</a:t>
            </a:r>
            <a:endParaRPr lang="en-GB" sz="2000" dirty="0">
              <a:solidFill>
                <a:srgbClr val="7030A0"/>
              </a:solidFill>
              <a:latin typeface="Calibri" pitchFamily="34" charset="0"/>
              <a:ea typeface="Calibri" pitchFamily="34"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15175214"/>
              </p:ext>
            </p:extLst>
          </p:nvPr>
        </p:nvGraphicFramePr>
        <p:xfrm>
          <a:off x="1547813" y="4292600"/>
          <a:ext cx="3168650" cy="1081089"/>
        </p:xfrm>
        <a:graphic>
          <a:graphicData uri="http://schemas.openxmlformats.org/drawingml/2006/table">
            <a:tbl>
              <a:tblPr/>
              <a:tblGrid>
                <a:gridCol w="3168650"/>
              </a:tblGrid>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sights.</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beach.</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shopping centre.</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6886" name="Picture 15" descr="talking picture icon.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250825" y="476250"/>
            <a:ext cx="1214438" cy="811213"/>
          </a:xfrm>
          <a:prstGeom prst="rect">
            <a:avLst/>
          </a:prstGeom>
          <a:noFill/>
          <a:ln w="9525">
            <a:noFill/>
            <a:miter lim="800000"/>
            <a:headEnd/>
            <a:tailEnd/>
          </a:ln>
        </p:spPr>
      </p:pic>
      <p:pic>
        <p:nvPicPr>
          <p:cNvPr id="36887" name="Picture 15" descr="talking picture icon.JP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0" y="0"/>
            <a:ext cx="1009650" cy="711200"/>
          </a:xfrm>
          <a:prstGeom prst="rect">
            <a:avLst/>
          </a:prstGeom>
          <a:noFill/>
          <a:ln w="9525">
            <a:noFill/>
            <a:miter lim="800000"/>
            <a:headEnd/>
            <a:tailEnd/>
          </a:ln>
        </p:spPr>
      </p:pic>
      <p:graphicFrame>
        <p:nvGraphicFramePr>
          <p:cNvPr id="23" name="Table 22"/>
          <p:cNvGraphicFramePr>
            <a:graphicFrameLocks noGrp="1"/>
          </p:cNvGraphicFramePr>
          <p:nvPr>
            <p:extLst>
              <p:ext uri="{D42A27DB-BD31-4B8C-83A1-F6EECF244321}">
                <p14:modId xmlns:p14="http://schemas.microsoft.com/office/powerpoint/2010/main" val="2273893128"/>
              </p:ext>
            </p:extLst>
          </p:nvPr>
        </p:nvGraphicFramePr>
        <p:xfrm>
          <a:off x="6819761" y="267672"/>
          <a:ext cx="2087563" cy="989838"/>
        </p:xfrm>
        <a:graphic>
          <a:graphicData uri="http://schemas.openxmlformats.org/drawingml/2006/table">
            <a:tbl>
              <a:tblPr/>
              <a:tblGrid>
                <a:gridCol w="2087563"/>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two weeks</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one month</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for 10 days</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898" name="Rectangle 1"/>
          <p:cNvSpPr>
            <a:spLocks noChangeArrowheads="1"/>
          </p:cNvSpPr>
          <p:nvPr/>
        </p:nvSpPr>
        <p:spPr bwMode="auto">
          <a:xfrm>
            <a:off x="250825" y="3068638"/>
            <a:ext cx="2449513" cy="461962"/>
          </a:xfrm>
          <a:prstGeom prst="rect">
            <a:avLst/>
          </a:prstGeom>
          <a:noFill/>
          <a:ln w="9525">
            <a:noFill/>
            <a:miter lim="800000"/>
            <a:headEnd/>
            <a:tailEnd/>
          </a:ln>
        </p:spPr>
        <p:txBody>
          <a:bodyPr anchor="ctr">
            <a:spAutoFit/>
          </a:bodyPr>
          <a:lstStyle/>
          <a:p>
            <a:r>
              <a:rPr lang="en-GB" sz="2400" b="1" dirty="0" smtClean="0">
                <a:solidFill>
                  <a:srgbClr val="7030A0"/>
                </a:solidFill>
                <a:latin typeface="Calibri" pitchFamily="34" charset="0"/>
                <a:cs typeface="Times New Roman" pitchFamily="18" charset="0"/>
              </a:rPr>
              <a:t>We stayed</a:t>
            </a:r>
            <a:endParaRPr lang="en-GB" sz="2000" dirty="0">
              <a:solidFill>
                <a:srgbClr val="7030A0"/>
              </a:solidFill>
              <a:latin typeface="Calibri" pitchFamily="34"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2838659340"/>
              </p:ext>
            </p:extLst>
          </p:nvPr>
        </p:nvGraphicFramePr>
        <p:xfrm>
          <a:off x="4189413" y="235903"/>
          <a:ext cx="2376487" cy="989838"/>
        </p:xfrm>
        <a:graphic>
          <a:graphicData uri="http://schemas.openxmlformats.org/drawingml/2006/table">
            <a:tbl>
              <a:tblPr/>
              <a:tblGrid>
                <a:gridCol w="2376487"/>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 Greece</a:t>
                      </a:r>
                      <a:endPar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 America</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to Spain</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09" name="Rectangle 1"/>
          <p:cNvSpPr>
            <a:spLocks noChangeArrowheads="1"/>
          </p:cNvSpPr>
          <p:nvPr/>
        </p:nvSpPr>
        <p:spPr bwMode="auto">
          <a:xfrm>
            <a:off x="179388" y="5805636"/>
            <a:ext cx="817853" cy="461665"/>
          </a:xfrm>
          <a:prstGeom prst="rect">
            <a:avLst/>
          </a:prstGeom>
          <a:noFill/>
          <a:ln w="9525">
            <a:noFill/>
            <a:miter lim="800000"/>
            <a:headEnd/>
            <a:tailEnd/>
          </a:ln>
        </p:spPr>
        <p:txBody>
          <a:bodyPr wrap="none" anchor="ctr">
            <a:spAutoFit/>
          </a:bodyPr>
          <a:lstStyle/>
          <a:p>
            <a:r>
              <a:rPr lang="en-GB" sz="2400" b="1" dirty="0" smtClean="0">
                <a:solidFill>
                  <a:srgbClr val="7030A0"/>
                </a:solidFill>
                <a:latin typeface="Calibri" pitchFamily="34" charset="0"/>
                <a:cs typeface="Times New Roman" pitchFamily="18" charset="0"/>
              </a:rPr>
              <a:t>I had</a:t>
            </a:r>
            <a:endParaRPr lang="en-GB" sz="2000" dirty="0">
              <a:solidFill>
                <a:srgbClr val="7030A0"/>
              </a:solidFill>
              <a:latin typeface="Calibri" pitchFamily="34"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850047214"/>
              </p:ext>
            </p:extLst>
          </p:nvPr>
        </p:nvGraphicFramePr>
        <p:xfrm>
          <a:off x="1218407" y="5536660"/>
          <a:ext cx="2057449" cy="1051560"/>
        </p:xfrm>
        <a:graphic>
          <a:graphicData uri="http://schemas.openxmlformats.org/drawingml/2006/table">
            <a:tbl>
              <a:tblPr/>
              <a:tblGrid>
                <a:gridCol w="2057449"/>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great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 amazing</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an awful</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954388028"/>
              </p:ext>
            </p:extLst>
          </p:nvPr>
        </p:nvGraphicFramePr>
        <p:xfrm>
          <a:off x="5868145" y="4292600"/>
          <a:ext cx="2016224" cy="1051560"/>
        </p:xfrm>
        <a:graphic>
          <a:graphicData uri="http://schemas.openxmlformats.org/drawingml/2006/table">
            <a:tbl>
              <a:tblPr/>
              <a:tblGrid>
                <a:gridCol w="2016224"/>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was tedious!</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was brilliant!</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was interesting!</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852707463"/>
              </p:ext>
            </p:extLst>
          </p:nvPr>
        </p:nvGraphicFramePr>
        <p:xfrm>
          <a:off x="4897437" y="1473607"/>
          <a:ext cx="1584325" cy="989838"/>
        </p:xfrm>
        <a:graphic>
          <a:graphicData uri="http://schemas.openxmlformats.org/drawingml/2006/table">
            <a:tbl>
              <a:tblPr/>
              <a:tblGrid>
                <a:gridCol w="1584325"/>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by coach</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by car</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by plane</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415287424"/>
              </p:ext>
            </p:extLst>
          </p:nvPr>
        </p:nvGraphicFramePr>
        <p:xfrm>
          <a:off x="5761815" y="5661025"/>
          <a:ext cx="3058336" cy="989838"/>
        </p:xfrm>
        <a:graphic>
          <a:graphicData uri="http://schemas.openxmlformats.org/drawingml/2006/table">
            <a:tbl>
              <a:tblPr/>
              <a:tblGrid>
                <a:gridCol w="3058336"/>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would like to go back.</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got really bored.</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 loved the countryside.</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48" name="Rectangle 1"/>
          <p:cNvSpPr>
            <a:spLocks noChangeArrowheads="1"/>
          </p:cNvSpPr>
          <p:nvPr/>
        </p:nvSpPr>
        <p:spPr bwMode="auto">
          <a:xfrm>
            <a:off x="3073400" y="426812"/>
            <a:ext cx="1210568" cy="523875"/>
          </a:xfrm>
          <a:prstGeom prst="rect">
            <a:avLst/>
          </a:prstGeom>
          <a:noFill/>
          <a:ln w="9525">
            <a:noFill/>
            <a:miter lim="800000"/>
            <a:headEnd/>
            <a:tailEnd/>
          </a:ln>
        </p:spPr>
        <p:txBody>
          <a:bodyPr wrap="square" anchor="ctr">
            <a:spAutoFit/>
          </a:bodyPr>
          <a:lstStyle/>
          <a:p>
            <a:r>
              <a:rPr lang="en-GB" sz="2800" b="1" dirty="0" smtClean="0">
                <a:solidFill>
                  <a:srgbClr val="7030A0"/>
                </a:solidFill>
                <a:latin typeface="Calibri" pitchFamily="34" charset="0"/>
                <a:cs typeface="Times New Roman" pitchFamily="18" charset="0"/>
              </a:rPr>
              <a:t>I went</a:t>
            </a:r>
            <a:endParaRPr lang="en-GB" sz="2400" dirty="0">
              <a:solidFill>
                <a:srgbClr val="7030A0"/>
              </a:solidFill>
              <a:latin typeface="Calibri" pitchFamily="34" charset="0"/>
            </a:endParaRPr>
          </a:p>
        </p:txBody>
      </p:sp>
      <p:sp>
        <p:nvSpPr>
          <p:cNvPr id="36949" name="Rectangle 1"/>
          <p:cNvSpPr>
            <a:spLocks noChangeArrowheads="1"/>
          </p:cNvSpPr>
          <p:nvPr/>
        </p:nvSpPr>
        <p:spPr bwMode="auto">
          <a:xfrm>
            <a:off x="648271" y="1802140"/>
            <a:ext cx="936625" cy="523220"/>
          </a:xfrm>
          <a:prstGeom prst="rect">
            <a:avLst/>
          </a:prstGeom>
          <a:noFill/>
          <a:ln w="9525">
            <a:noFill/>
            <a:miter lim="800000"/>
            <a:headEnd/>
            <a:tailEnd/>
          </a:ln>
        </p:spPr>
        <p:txBody>
          <a:bodyPr anchor="ctr">
            <a:spAutoFit/>
          </a:bodyPr>
          <a:lstStyle/>
          <a:p>
            <a:r>
              <a:rPr lang="en-GB" sz="2800" b="1" dirty="0" smtClean="0">
                <a:solidFill>
                  <a:srgbClr val="7030A0"/>
                </a:solidFill>
                <a:latin typeface="Calibri" pitchFamily="34" charset="0"/>
                <a:cs typeface="Times New Roman" pitchFamily="18" charset="0"/>
              </a:rPr>
              <a:t>with</a:t>
            </a:r>
            <a:endParaRPr lang="en-GB" sz="2400" dirty="0">
              <a:solidFill>
                <a:srgbClr val="7030A0"/>
              </a:solidFill>
              <a:latin typeface="Calibri" pitchFamily="34"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792469277"/>
              </p:ext>
            </p:extLst>
          </p:nvPr>
        </p:nvGraphicFramePr>
        <p:xfrm>
          <a:off x="1475879" y="1556792"/>
          <a:ext cx="1944688" cy="989838"/>
        </p:xfrm>
        <a:graphic>
          <a:graphicData uri="http://schemas.openxmlformats.org/drawingml/2006/table">
            <a:tbl>
              <a:tblPr/>
              <a:tblGrid>
                <a:gridCol w="1944688"/>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my family.</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my school.</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my friends.</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6960" name="Picture 111" descr="C:\Users\cgrant.EGGBUCKLAND\AppData\Local\Microsoft\Windows\Temporary Internet Files\Content.IE5\WUWOYMIE\MC900129220[1].wmf"/>
          <p:cNvPicPr>
            <a:picLocks noChangeAspect="1" noChangeArrowheads="1"/>
          </p:cNvPicPr>
          <p:nvPr/>
        </p:nvPicPr>
        <p:blipFill>
          <a:blip r:embed="rId5"/>
          <a:srcRect/>
          <a:stretch>
            <a:fillRect/>
          </a:stretch>
        </p:blipFill>
        <p:spPr bwMode="auto">
          <a:xfrm>
            <a:off x="3635375" y="950687"/>
            <a:ext cx="504825" cy="425450"/>
          </a:xfrm>
          <a:prstGeom prst="rect">
            <a:avLst/>
          </a:prstGeom>
          <a:noFill/>
          <a:ln w="9525">
            <a:noFill/>
            <a:miter lim="800000"/>
            <a:headEnd/>
            <a:tailEnd/>
          </a:ln>
        </p:spPr>
      </p:pic>
      <p:pic>
        <p:nvPicPr>
          <p:cNvPr id="36961" name="Picture 114" descr="C:\Users\cgrant.EGGBUCKLAND\AppData\Local\Microsoft\Windows\Temporary Internet Files\Content.IE5\99INY0L1\MC900439831[1].png"/>
          <p:cNvPicPr>
            <a:picLocks noChangeAspect="1" noChangeArrowheads="1"/>
          </p:cNvPicPr>
          <p:nvPr/>
        </p:nvPicPr>
        <p:blipFill>
          <a:blip r:embed="rId6"/>
          <a:srcRect/>
          <a:stretch>
            <a:fillRect/>
          </a:stretch>
        </p:blipFill>
        <p:spPr bwMode="auto">
          <a:xfrm>
            <a:off x="35496" y="1196975"/>
            <a:ext cx="866775" cy="866775"/>
          </a:xfrm>
          <a:prstGeom prst="rect">
            <a:avLst/>
          </a:prstGeom>
          <a:noFill/>
          <a:ln w="9525">
            <a:noFill/>
            <a:miter lim="800000"/>
            <a:headEnd/>
            <a:tailEnd/>
          </a:ln>
        </p:spPr>
      </p:pic>
      <p:pic>
        <p:nvPicPr>
          <p:cNvPr id="36962" name="Picture 11" descr="http://www.randomclipart.com/clipart/images/cartoon-plane-1085.png"/>
          <p:cNvPicPr>
            <a:picLocks noChangeAspect="1" noChangeArrowheads="1"/>
          </p:cNvPicPr>
          <p:nvPr/>
        </p:nvPicPr>
        <p:blipFill>
          <a:blip r:embed="rId7"/>
          <a:srcRect/>
          <a:stretch>
            <a:fillRect/>
          </a:stretch>
        </p:blipFill>
        <p:spPr bwMode="auto">
          <a:xfrm>
            <a:off x="3955257" y="2195602"/>
            <a:ext cx="468312" cy="468312"/>
          </a:xfrm>
          <a:prstGeom prst="rect">
            <a:avLst/>
          </a:prstGeom>
          <a:noFill/>
          <a:ln w="9525">
            <a:noFill/>
            <a:miter lim="800000"/>
            <a:headEnd/>
            <a:tailEnd/>
          </a:ln>
        </p:spPr>
      </p:pic>
      <p:sp>
        <p:nvSpPr>
          <p:cNvPr id="36963" name="Rectangle 1"/>
          <p:cNvSpPr>
            <a:spLocks noChangeArrowheads="1"/>
          </p:cNvSpPr>
          <p:nvPr/>
        </p:nvSpPr>
        <p:spPr bwMode="auto">
          <a:xfrm>
            <a:off x="6443663" y="1463585"/>
            <a:ext cx="1440705" cy="1200329"/>
          </a:xfrm>
          <a:prstGeom prst="rect">
            <a:avLst/>
          </a:prstGeom>
          <a:noFill/>
          <a:ln w="9525">
            <a:noFill/>
            <a:miter lim="800000"/>
            <a:headEnd/>
            <a:tailEnd/>
          </a:ln>
        </p:spPr>
        <p:txBody>
          <a:bodyPr wrap="square" anchor="ctr">
            <a:spAutoFit/>
          </a:bodyPr>
          <a:lstStyle/>
          <a:p>
            <a:r>
              <a:rPr lang="en-GB" sz="2400" b="1" dirty="0" smtClean="0">
                <a:solidFill>
                  <a:srgbClr val="7030A0"/>
                </a:solidFill>
                <a:latin typeface="Calibri" pitchFamily="34" charset="0"/>
                <a:cs typeface="Times New Roman" pitchFamily="18" charset="0"/>
              </a:rPr>
              <a:t>and the journey was</a:t>
            </a:r>
            <a:endParaRPr lang="en-GB" sz="2000" dirty="0">
              <a:solidFill>
                <a:srgbClr val="7030A0"/>
              </a:solidFill>
              <a:latin typeface="Calibri" pitchFamily="34" charset="0"/>
            </a:endParaRPr>
          </a:p>
        </p:txBody>
      </p:sp>
      <p:graphicFrame>
        <p:nvGraphicFramePr>
          <p:cNvPr id="34" name="Table 33"/>
          <p:cNvGraphicFramePr>
            <a:graphicFrameLocks noGrp="1"/>
          </p:cNvGraphicFramePr>
          <p:nvPr>
            <p:extLst>
              <p:ext uri="{D42A27DB-BD31-4B8C-83A1-F6EECF244321}">
                <p14:modId xmlns:p14="http://schemas.microsoft.com/office/powerpoint/2010/main" val="2461777492"/>
              </p:ext>
            </p:extLst>
          </p:nvPr>
        </p:nvGraphicFramePr>
        <p:xfrm>
          <a:off x="7596336" y="1537970"/>
          <a:ext cx="1065800" cy="1051560"/>
        </p:xfrm>
        <a:graphic>
          <a:graphicData uri="http://schemas.openxmlformats.org/drawingml/2006/table">
            <a:tbl>
              <a:tblPr/>
              <a:tblGrid>
                <a:gridCol w="1065800"/>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boring.</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exciting.</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long.</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6974" name="Rectangle 1"/>
          <p:cNvSpPr>
            <a:spLocks noChangeArrowheads="1"/>
          </p:cNvSpPr>
          <p:nvPr/>
        </p:nvSpPr>
        <p:spPr bwMode="auto">
          <a:xfrm>
            <a:off x="4476161" y="5793539"/>
            <a:ext cx="1237839" cy="461665"/>
          </a:xfrm>
          <a:prstGeom prst="rect">
            <a:avLst/>
          </a:prstGeom>
          <a:noFill/>
          <a:ln w="9525">
            <a:noFill/>
            <a:miter lim="800000"/>
            <a:headEnd/>
            <a:tailEnd/>
          </a:ln>
        </p:spPr>
        <p:txBody>
          <a:bodyPr wrap="none" anchor="ctr">
            <a:spAutoFit/>
          </a:bodyPr>
          <a:lstStyle/>
          <a:p>
            <a:r>
              <a:rPr lang="en-GB" sz="2400" b="1" dirty="0" smtClean="0">
                <a:solidFill>
                  <a:srgbClr val="7030A0"/>
                </a:solidFill>
                <a:latin typeface="Calibri" pitchFamily="34" charset="0"/>
                <a:cs typeface="Times New Roman" pitchFamily="18" charset="0"/>
              </a:rPr>
              <a:t>and/but</a:t>
            </a:r>
            <a:endParaRPr lang="en-GB" sz="2000" dirty="0">
              <a:solidFill>
                <a:srgbClr val="7030A0"/>
              </a:solidFill>
              <a:latin typeface="Calibri" pitchFamily="34" charset="0"/>
            </a:endParaRPr>
          </a:p>
        </p:txBody>
      </p:sp>
      <p:pic>
        <p:nvPicPr>
          <p:cNvPr id="36975" name="Picture 108" descr="C:\Users\cgrant.EGGBUCKLAND\AppData\Local\Microsoft\Windows\Temporary Internet Files\Content.IE5\UXGYKSZA\MC900116336[1].wmf"/>
          <p:cNvPicPr>
            <a:picLocks noChangeAspect="1" noChangeArrowheads="1"/>
          </p:cNvPicPr>
          <p:nvPr/>
        </p:nvPicPr>
        <p:blipFill>
          <a:blip r:embed="rId8"/>
          <a:srcRect/>
          <a:stretch>
            <a:fillRect/>
          </a:stretch>
        </p:blipFill>
        <p:spPr bwMode="auto">
          <a:xfrm>
            <a:off x="3005818" y="2128043"/>
            <a:ext cx="576263" cy="728663"/>
          </a:xfrm>
          <a:prstGeom prst="rect">
            <a:avLst/>
          </a:prstGeom>
          <a:noFill/>
          <a:ln w="9525">
            <a:noFill/>
            <a:miter lim="800000"/>
            <a:headEnd/>
            <a:tailEnd/>
          </a:ln>
        </p:spPr>
      </p:pic>
      <p:pic>
        <p:nvPicPr>
          <p:cNvPr id="36976" name="Picture 109" descr="C:\Users\cgrant.EGGBUCKLAND\AppData\Local\Microsoft\Windows\Temporary Internet Files\Content.IE5\WUWOYMIE\MC910215968[1].jpg"/>
          <p:cNvPicPr>
            <a:picLocks noChangeAspect="1" noChangeArrowheads="1"/>
          </p:cNvPicPr>
          <p:nvPr/>
        </p:nvPicPr>
        <p:blipFill>
          <a:blip r:embed="rId9"/>
          <a:srcRect/>
          <a:stretch>
            <a:fillRect/>
          </a:stretch>
        </p:blipFill>
        <p:spPr bwMode="auto">
          <a:xfrm>
            <a:off x="4500563" y="4437063"/>
            <a:ext cx="1189037" cy="952500"/>
          </a:xfrm>
          <a:prstGeom prst="rect">
            <a:avLst/>
          </a:prstGeom>
          <a:noFill/>
          <a:ln w="9525">
            <a:noFill/>
            <a:miter lim="800000"/>
            <a:headEnd/>
            <a:tailEnd/>
          </a:ln>
        </p:spPr>
      </p:pic>
      <p:pic>
        <p:nvPicPr>
          <p:cNvPr id="36977" name="Picture 110" descr="C:\Users\cgrant.EGGBUCKLAND\AppData\Local\Microsoft\Windows\Temporary Internet Files\Content.IE5\TIZTBML0\MC900423165[1].wmf"/>
          <p:cNvPicPr>
            <a:picLocks noChangeAspect="1" noChangeArrowheads="1"/>
          </p:cNvPicPr>
          <p:nvPr/>
        </p:nvPicPr>
        <p:blipFill>
          <a:blip r:embed="rId10"/>
          <a:srcRect/>
          <a:stretch>
            <a:fillRect/>
          </a:stretch>
        </p:blipFill>
        <p:spPr bwMode="auto">
          <a:xfrm>
            <a:off x="2606900" y="6214721"/>
            <a:ext cx="554038" cy="554037"/>
          </a:xfrm>
          <a:prstGeom prst="rect">
            <a:avLst/>
          </a:prstGeom>
          <a:noFill/>
          <a:ln w="9525">
            <a:noFill/>
            <a:miter lim="800000"/>
            <a:headEnd/>
            <a:tailEnd/>
          </a:ln>
        </p:spPr>
      </p:pic>
      <p:pic>
        <p:nvPicPr>
          <p:cNvPr id="36978" name="Picture 112" descr="C:\Users\cgrant.EGGBUCKLAND\AppData\Local\Microsoft\Windows\Temporary Internet Files\Content.IE5\99INY0L1\MC900423171[1].wmf"/>
          <p:cNvPicPr>
            <a:picLocks noChangeAspect="1" noChangeArrowheads="1"/>
          </p:cNvPicPr>
          <p:nvPr/>
        </p:nvPicPr>
        <p:blipFill>
          <a:blip r:embed="rId11"/>
          <a:srcRect/>
          <a:stretch>
            <a:fillRect/>
          </a:stretch>
        </p:blipFill>
        <p:spPr bwMode="auto">
          <a:xfrm>
            <a:off x="2616200" y="5589587"/>
            <a:ext cx="554037" cy="554037"/>
          </a:xfrm>
          <a:prstGeom prst="rect">
            <a:avLst/>
          </a:prstGeom>
          <a:noFill/>
          <a:ln w="9525">
            <a:noFill/>
            <a:miter lim="800000"/>
            <a:headEnd/>
            <a:tailEnd/>
          </a:ln>
        </p:spPr>
      </p:pic>
      <p:pic>
        <p:nvPicPr>
          <p:cNvPr id="36979" name="Picture 114" descr="C:\Users\cgrant.EGGBUCKLAND\AppData\Local\Microsoft\Windows\Temporary Internet Files\Content.IE5\WUWOYMIE\MC900157109[1].wmf"/>
          <p:cNvPicPr>
            <a:picLocks noChangeAspect="1" noChangeArrowheads="1"/>
          </p:cNvPicPr>
          <p:nvPr/>
        </p:nvPicPr>
        <p:blipFill>
          <a:blip r:embed="rId12"/>
          <a:srcRect/>
          <a:stretch>
            <a:fillRect/>
          </a:stretch>
        </p:blipFill>
        <p:spPr bwMode="auto">
          <a:xfrm>
            <a:off x="5761814" y="150813"/>
            <a:ext cx="883461" cy="731043"/>
          </a:xfrm>
          <a:prstGeom prst="rect">
            <a:avLst/>
          </a:prstGeom>
          <a:noFill/>
          <a:ln w="9525">
            <a:noFill/>
            <a:miter lim="800000"/>
            <a:headEnd/>
            <a:tailEnd/>
          </a:ln>
        </p:spPr>
      </p:pic>
      <p:graphicFrame>
        <p:nvGraphicFramePr>
          <p:cNvPr id="32" name="Table 31"/>
          <p:cNvGraphicFramePr>
            <a:graphicFrameLocks noGrp="1"/>
          </p:cNvGraphicFramePr>
          <p:nvPr>
            <p:extLst>
              <p:ext uri="{D42A27DB-BD31-4B8C-83A1-F6EECF244321}">
                <p14:modId xmlns:p14="http://schemas.microsoft.com/office/powerpoint/2010/main" val="3933089077"/>
              </p:ext>
            </p:extLst>
          </p:nvPr>
        </p:nvGraphicFramePr>
        <p:xfrm>
          <a:off x="1727200" y="2881858"/>
          <a:ext cx="3292252" cy="989838"/>
        </p:xfrm>
        <a:graphic>
          <a:graphicData uri="http://schemas.openxmlformats.org/drawingml/2006/table">
            <a:tbl>
              <a:tblPr/>
              <a:tblGrid>
                <a:gridCol w="3292252"/>
              </a:tblGrid>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a youth hostel.</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in a four-star hotel.</a:t>
                      </a:r>
                      <a:endPar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on a campsite.</a:t>
                      </a:r>
                      <a:endPar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36990" name="Picture 122" descr="C:\Users\cgrant.EGGBUCKLAND\AppData\Local\Microsoft\Windows\Temporary Internet Files\Content.IE5\99INY0L1\MC900272984[1].wmf"/>
          <p:cNvPicPr>
            <a:picLocks noChangeAspect="1" noChangeArrowheads="1"/>
          </p:cNvPicPr>
          <p:nvPr/>
        </p:nvPicPr>
        <p:blipFill>
          <a:blip r:embed="rId13"/>
          <a:srcRect/>
          <a:stretch>
            <a:fillRect/>
          </a:stretch>
        </p:blipFill>
        <p:spPr bwMode="auto">
          <a:xfrm>
            <a:off x="4534088" y="3285559"/>
            <a:ext cx="730250" cy="546100"/>
          </a:xfrm>
          <a:prstGeom prst="rect">
            <a:avLst/>
          </a:prstGeom>
          <a:noFill/>
          <a:ln w="9525">
            <a:noFill/>
            <a:miter lim="800000"/>
            <a:headEnd/>
            <a:tailEnd/>
          </a:ln>
        </p:spPr>
      </p:pic>
      <p:sp>
        <p:nvSpPr>
          <p:cNvPr id="36" name="Rectangle 1"/>
          <p:cNvSpPr>
            <a:spLocks noChangeArrowheads="1"/>
          </p:cNvSpPr>
          <p:nvPr/>
        </p:nvSpPr>
        <p:spPr bwMode="auto">
          <a:xfrm>
            <a:off x="3397251" y="1717802"/>
            <a:ext cx="1751012" cy="523220"/>
          </a:xfrm>
          <a:prstGeom prst="rect">
            <a:avLst/>
          </a:prstGeom>
          <a:noFill/>
          <a:ln w="9525">
            <a:noFill/>
            <a:miter lim="800000"/>
            <a:headEnd/>
            <a:tailEnd/>
          </a:ln>
        </p:spPr>
        <p:txBody>
          <a:bodyPr wrap="square" anchor="ctr">
            <a:spAutoFit/>
          </a:bodyPr>
          <a:lstStyle/>
          <a:p>
            <a:r>
              <a:rPr lang="en-GB" sz="2800" b="1" dirty="0" smtClean="0">
                <a:solidFill>
                  <a:srgbClr val="7030A0"/>
                </a:solidFill>
                <a:latin typeface="Calibri" pitchFamily="34" charset="0"/>
                <a:cs typeface="Times New Roman" pitchFamily="18" charset="0"/>
              </a:rPr>
              <a:t>We went</a:t>
            </a:r>
            <a:endParaRPr lang="en-GB" sz="2400" dirty="0">
              <a:solidFill>
                <a:srgbClr val="7030A0"/>
              </a:solidFill>
              <a:latin typeface="Calibri" pitchFamily="34" charset="0"/>
            </a:endParaRPr>
          </a:p>
        </p:txBody>
      </p:sp>
      <p:sp>
        <p:nvSpPr>
          <p:cNvPr id="37" name="Rectangle 1"/>
          <p:cNvSpPr>
            <a:spLocks noChangeArrowheads="1"/>
          </p:cNvSpPr>
          <p:nvPr/>
        </p:nvSpPr>
        <p:spPr bwMode="auto">
          <a:xfrm>
            <a:off x="3353417" y="5835423"/>
            <a:ext cx="1070152" cy="461665"/>
          </a:xfrm>
          <a:prstGeom prst="rect">
            <a:avLst/>
          </a:prstGeom>
          <a:noFill/>
          <a:ln w="9525">
            <a:noFill/>
            <a:miter lim="800000"/>
            <a:headEnd/>
            <a:tailEnd/>
          </a:ln>
        </p:spPr>
        <p:txBody>
          <a:bodyPr wrap="square" anchor="ctr">
            <a:spAutoFit/>
          </a:bodyPr>
          <a:lstStyle/>
          <a:p>
            <a:r>
              <a:rPr lang="en-GB" sz="2400" b="1" dirty="0" smtClean="0">
                <a:solidFill>
                  <a:srgbClr val="7030A0"/>
                </a:solidFill>
                <a:latin typeface="Calibri" pitchFamily="34" charset="0"/>
                <a:cs typeface="Times New Roman" pitchFamily="18" charset="0"/>
              </a:rPr>
              <a:t>time</a:t>
            </a:r>
            <a:endParaRPr lang="en-GB" sz="2000" dirty="0">
              <a:solidFill>
                <a:srgbClr val="7030A0"/>
              </a:solidFill>
              <a:latin typeface="Calibri" pitchFamily="34" charset="0"/>
            </a:endParaRPr>
          </a:p>
        </p:txBody>
      </p:sp>
    </p:spTree>
    <p:extLst>
      <p:ext uri="{BB962C8B-B14F-4D97-AF65-F5344CB8AC3E}">
        <p14:creationId xmlns:p14="http://schemas.microsoft.com/office/powerpoint/2010/main" val="2940024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6921657"/>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51218"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smtClean="0">
                <a:solidFill>
                  <a:srgbClr val="002060"/>
                </a:solidFill>
                <a:latin typeface="Calibri" pitchFamily="34" charset="0"/>
              </a:rPr>
              <a:t>3: </a:t>
            </a:r>
            <a:r>
              <a:rPr lang="en-GB" sz="3200" b="1" dirty="0">
                <a:solidFill>
                  <a:srgbClr val="002060"/>
                </a:solidFill>
                <a:latin typeface="Calibri" pitchFamily="34" charset="0"/>
              </a:rPr>
              <a:t>Speed-dating</a:t>
            </a:r>
            <a:endParaRPr lang="en-US" sz="3200" b="1" dirty="0">
              <a:solidFill>
                <a:srgbClr val="002060"/>
              </a:solidFill>
              <a:latin typeface="Calibri" pitchFamily="34" charset="0"/>
            </a:endParaRPr>
          </a:p>
        </p:txBody>
      </p:sp>
      <p:sp>
        <p:nvSpPr>
          <p:cNvPr id="51219"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a:latin typeface="Calibri" pitchFamily="34" charset="0"/>
              </a:rPr>
              <a:t>SPEED-DATING</a:t>
            </a:r>
          </a:p>
        </p:txBody>
      </p:sp>
      <p:pic>
        <p:nvPicPr>
          <p:cNvPr id="6" name="Picture 8"/>
          <p:cNvPicPr>
            <a:picLocks noChangeAspect="1"/>
          </p:cNvPicPr>
          <p:nvPr/>
        </p:nvPicPr>
        <p:blipFill>
          <a:blip r:embed="rId3"/>
          <a:srcRect/>
          <a:stretch>
            <a:fillRect/>
          </a:stretch>
        </p:blipFill>
        <p:spPr bwMode="auto">
          <a:xfrm>
            <a:off x="3627040" y="4161630"/>
            <a:ext cx="1809056" cy="1805625"/>
          </a:xfrm>
          <a:prstGeom prst="rect">
            <a:avLst/>
          </a:prstGeom>
          <a:noFill/>
          <a:ln w="9525">
            <a:noFill/>
            <a:miter lim="800000"/>
            <a:headEnd/>
            <a:tailEnd/>
          </a:ln>
        </p:spPr>
      </p:pic>
    </p:spTree>
    <p:extLst>
      <p:ext uri="{BB962C8B-B14F-4D97-AF65-F5344CB8AC3E}">
        <p14:creationId xmlns:p14="http://schemas.microsoft.com/office/powerpoint/2010/main" val="1463284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09302073"/>
              </p:ext>
            </p:extLst>
          </p:nvPr>
        </p:nvGraphicFramePr>
        <p:xfrm>
          <a:off x="107504" y="332656"/>
          <a:ext cx="4248471" cy="6309360"/>
        </p:xfrm>
        <a:graphic>
          <a:graphicData uri="http://schemas.openxmlformats.org/drawingml/2006/table">
            <a:tbl>
              <a:tblPr firstRow="1" bandRow="1">
                <a:tableStyleId>{5940675A-B579-460E-94D1-54222C63F5DA}</a:tableStyleId>
              </a:tblPr>
              <a:tblGrid>
                <a:gridCol w="393410"/>
                <a:gridCol w="2484708"/>
                <a:gridCol w="325648"/>
                <a:gridCol w="348235"/>
                <a:gridCol w="348235"/>
                <a:gridCol w="348235"/>
              </a:tblGrid>
              <a:tr h="257504">
                <a:tc>
                  <a:txBody>
                    <a:bodyPr/>
                    <a:lstStyle/>
                    <a:p>
                      <a:pPr algn="ctr"/>
                      <a:r>
                        <a:rPr lang="en-GB" sz="1600" dirty="0" smtClean="0"/>
                        <a:t>1</a:t>
                      </a:r>
                      <a:endParaRPr lang="en-GB" sz="1600" dirty="0"/>
                    </a:p>
                  </a:txBody>
                  <a:tcPr anchor="ctr"/>
                </a:tc>
                <a:tc>
                  <a:txBody>
                    <a:bodyPr/>
                    <a:lstStyle/>
                    <a:p>
                      <a:pPr algn="l"/>
                      <a:r>
                        <a:rPr lang="en-GB" dirty="0" smtClean="0"/>
                        <a:t>Are you happy today?</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2</a:t>
                      </a:r>
                      <a:endParaRPr lang="en-GB" sz="1600" dirty="0"/>
                    </a:p>
                  </a:txBody>
                  <a:tcPr anchor="ctr"/>
                </a:tc>
                <a:tc>
                  <a:txBody>
                    <a:bodyPr/>
                    <a:lstStyle/>
                    <a:p>
                      <a:pPr algn="l"/>
                      <a:r>
                        <a:rPr lang="en-GB" dirty="0" smtClean="0"/>
                        <a:t>Are</a:t>
                      </a:r>
                      <a:r>
                        <a:rPr lang="en-GB" baseline="0" dirty="0" smtClean="0"/>
                        <a:t> you a tidy person?</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algn="ctr"/>
                      <a:r>
                        <a:rPr lang="en-GB" sz="1600" dirty="0" smtClean="0"/>
                        <a:t>3</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Is</a:t>
                      </a:r>
                      <a:r>
                        <a:rPr lang="en-GB" baseline="0" dirty="0" smtClean="0"/>
                        <a:t> your teacher strict?</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Are your friends fun?</a:t>
                      </a:r>
                      <a:endParaRPr lang="en-GB" dirty="0" smtClean="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5</a:t>
                      </a:r>
                      <a:endParaRPr lang="en-GB" sz="1600" dirty="0"/>
                    </a:p>
                  </a:txBody>
                  <a:tcPr anchor="ctr"/>
                </a:tc>
                <a:tc>
                  <a:txBody>
                    <a:bodyPr/>
                    <a:lstStyle/>
                    <a:p>
                      <a:pPr algn="l"/>
                      <a:r>
                        <a:rPr lang="en-GB" dirty="0" smtClean="0"/>
                        <a:t>Is your birthday in January?</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6</a:t>
                      </a:r>
                      <a:endParaRPr lang="en-GB" sz="1600" dirty="0"/>
                    </a:p>
                  </a:txBody>
                  <a:tcPr anchor="ctr"/>
                </a:tc>
                <a:tc>
                  <a:txBody>
                    <a:bodyPr/>
                    <a:lstStyle/>
                    <a:p>
                      <a:pPr algn="l"/>
                      <a:r>
                        <a:rPr lang="en-GB" dirty="0" smtClean="0"/>
                        <a:t>Are you ok?</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72013">
                <a:tc>
                  <a:txBody>
                    <a:bodyPr/>
                    <a:lstStyle/>
                    <a:p>
                      <a:pPr algn="ctr"/>
                      <a:r>
                        <a:rPr lang="en-GB" sz="1600" dirty="0" smtClean="0"/>
                        <a:t>7</a:t>
                      </a:r>
                      <a:endParaRPr lang="en-GB" sz="1600" dirty="0"/>
                    </a:p>
                  </a:txBody>
                  <a:tcPr anchor="ctr"/>
                </a:tc>
                <a:tc>
                  <a:txBody>
                    <a:bodyPr/>
                    <a:lstStyle/>
                    <a:p>
                      <a:pPr algn="l"/>
                      <a:r>
                        <a:rPr lang="en-GB" dirty="0" smtClean="0"/>
                        <a:t>Is homework annoying?</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8</a:t>
                      </a:r>
                      <a:endParaRPr lang="en-GB" sz="1600" dirty="0"/>
                    </a:p>
                  </a:txBody>
                  <a:tcPr anchor="ctr"/>
                </a:tc>
                <a:tc>
                  <a:txBody>
                    <a:bodyPr/>
                    <a:lstStyle/>
                    <a:p>
                      <a:pPr algn="l"/>
                      <a:r>
                        <a:rPr lang="en-GB" dirty="0" smtClean="0"/>
                        <a:t>Is English easy?</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9</a:t>
                      </a:r>
                      <a:endParaRPr lang="en-GB" sz="1600" dirty="0"/>
                    </a:p>
                  </a:txBody>
                  <a:tcPr anchor="ctr"/>
                </a:tc>
                <a:tc>
                  <a:txBody>
                    <a:bodyPr/>
                    <a:lstStyle/>
                    <a:p>
                      <a:pPr algn="l"/>
                      <a:r>
                        <a:rPr lang="en-GB" dirty="0" smtClean="0"/>
                        <a:t>Is</a:t>
                      </a:r>
                      <a:r>
                        <a:rPr lang="en-GB" baseline="0" dirty="0" smtClean="0"/>
                        <a:t> school fun?</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10</a:t>
                      </a:r>
                      <a:endParaRPr lang="en-GB" sz="1600" dirty="0"/>
                    </a:p>
                  </a:txBody>
                  <a:tcPr anchor="ctr"/>
                </a:tc>
                <a:tc>
                  <a:txBody>
                    <a:bodyPr/>
                    <a:lstStyle/>
                    <a:p>
                      <a:pPr algn="l"/>
                      <a:r>
                        <a:rPr lang="en-GB" dirty="0" smtClean="0"/>
                        <a:t>Are you teachers nice?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11</a:t>
                      </a:r>
                      <a:endParaRPr lang="en-GB" sz="1600" dirty="0"/>
                    </a:p>
                  </a:txBody>
                  <a:tcPr anchor="ctr"/>
                </a:tc>
                <a:tc>
                  <a:txBody>
                    <a:bodyPr/>
                    <a:lstStyle/>
                    <a:p>
                      <a:pPr algn="l"/>
                      <a:r>
                        <a:rPr lang="en-GB" dirty="0" smtClean="0"/>
                        <a:t>Is your</a:t>
                      </a:r>
                      <a:r>
                        <a:rPr lang="en-GB" baseline="0" dirty="0" smtClean="0"/>
                        <a:t> grandma from France?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12</a:t>
                      </a:r>
                      <a:endParaRPr lang="en-GB" sz="1600" dirty="0"/>
                    </a:p>
                  </a:txBody>
                  <a:tcPr anchor="ctr"/>
                </a:tc>
                <a:tc>
                  <a:txBody>
                    <a:bodyPr/>
                    <a:lstStyle/>
                    <a:p>
                      <a:pPr algn="l"/>
                      <a:r>
                        <a:rPr lang="en-GB" dirty="0" smtClean="0"/>
                        <a:t>Are … and … going out?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13</a:t>
                      </a:r>
                      <a:endParaRPr lang="en-GB" sz="1600" dirty="0"/>
                    </a:p>
                  </a:txBody>
                  <a:tcPr anchor="ctr"/>
                </a:tc>
                <a:tc>
                  <a:txBody>
                    <a:bodyPr/>
                    <a:lstStyle/>
                    <a:p>
                      <a:pPr algn="l"/>
                      <a:r>
                        <a:rPr lang="en-GB" dirty="0" smtClean="0"/>
                        <a:t>Is …your boy/girlfriend?</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14</a:t>
                      </a:r>
                      <a:endParaRPr lang="en-GB" sz="1600" dirty="0"/>
                    </a:p>
                  </a:txBody>
                  <a:tcPr anchor="ctr"/>
                </a:tc>
                <a:tc>
                  <a:txBody>
                    <a:bodyPr/>
                    <a:lstStyle/>
                    <a:p>
                      <a:pPr algn="l"/>
                      <a:r>
                        <a:rPr lang="en-GB" dirty="0" smtClean="0"/>
                        <a:t>Are…your favourite fruit?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15</a:t>
                      </a:r>
                      <a:endParaRPr lang="en-GB" sz="1600" dirty="0"/>
                    </a:p>
                  </a:txBody>
                  <a:tcPr anchor="ctr"/>
                </a:tc>
                <a:tc>
                  <a:txBody>
                    <a:bodyPr/>
                    <a:lstStyle/>
                    <a:p>
                      <a:pPr algn="l"/>
                      <a:r>
                        <a:rPr lang="en-GB" dirty="0" smtClean="0"/>
                        <a:t>Is…your favourite sport?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576944193"/>
              </p:ext>
            </p:extLst>
          </p:nvPr>
        </p:nvGraphicFramePr>
        <p:xfrm>
          <a:off x="4716016" y="360000"/>
          <a:ext cx="4248471" cy="6309360"/>
        </p:xfrm>
        <a:graphic>
          <a:graphicData uri="http://schemas.openxmlformats.org/drawingml/2006/table">
            <a:tbl>
              <a:tblPr firstRow="1" bandRow="1">
                <a:tableStyleId>{5940675A-B579-460E-94D1-54222C63F5DA}</a:tableStyleId>
              </a:tblPr>
              <a:tblGrid>
                <a:gridCol w="393410"/>
                <a:gridCol w="2484708"/>
                <a:gridCol w="325648"/>
                <a:gridCol w="348235"/>
                <a:gridCol w="348235"/>
                <a:gridCol w="348235"/>
              </a:tblGrid>
              <a:tr h="257504">
                <a:tc>
                  <a:txBody>
                    <a:bodyPr/>
                    <a:lstStyle/>
                    <a:p>
                      <a:pPr algn="ctr"/>
                      <a:r>
                        <a:rPr lang="en-GB" sz="1600" dirty="0" smtClean="0"/>
                        <a:t>1</a:t>
                      </a:r>
                      <a:endParaRPr lang="en-GB" sz="1600" dirty="0"/>
                    </a:p>
                  </a:txBody>
                  <a:tcPr anchor="ctr"/>
                </a:tc>
                <a:tc>
                  <a:txBody>
                    <a:bodyPr/>
                    <a:lstStyle/>
                    <a:p>
                      <a:pPr algn="l"/>
                      <a:r>
                        <a:rPr lang="en-GB" dirty="0" smtClean="0"/>
                        <a:t>Are you happy today?</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2</a:t>
                      </a:r>
                      <a:endParaRPr lang="en-GB" sz="1600" dirty="0"/>
                    </a:p>
                  </a:txBody>
                  <a:tcPr anchor="ctr"/>
                </a:tc>
                <a:tc>
                  <a:txBody>
                    <a:bodyPr/>
                    <a:lstStyle/>
                    <a:p>
                      <a:pPr algn="l"/>
                      <a:r>
                        <a:rPr lang="en-GB" dirty="0" smtClean="0"/>
                        <a:t>Are</a:t>
                      </a:r>
                      <a:r>
                        <a:rPr lang="en-GB" baseline="0" dirty="0" smtClean="0"/>
                        <a:t> you a tidy person?</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algn="ctr"/>
                      <a:r>
                        <a:rPr lang="en-GB" sz="1600" dirty="0" smtClean="0"/>
                        <a:t>3</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Is</a:t>
                      </a:r>
                      <a:r>
                        <a:rPr lang="en-GB" baseline="0" dirty="0" smtClean="0"/>
                        <a:t> your teacher strict?</a:t>
                      </a:r>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c>
                  <a:txBody>
                    <a:bodyPr/>
                    <a:lstStyle/>
                    <a:p>
                      <a:pPr algn="l"/>
                      <a:endParaRPr lang="en-GB" dirty="0"/>
                    </a:p>
                  </a:txBody>
                  <a:tcPr anchor="ctr"/>
                </a:tc>
              </a:tr>
              <a:tr h="257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dirty="0" smtClean="0"/>
                        <a:t>4</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Are your friends fun?</a:t>
                      </a:r>
                      <a:endParaRPr lang="en-GB" dirty="0" smtClean="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5</a:t>
                      </a:r>
                      <a:endParaRPr lang="en-GB" sz="1600" dirty="0"/>
                    </a:p>
                  </a:txBody>
                  <a:tcPr anchor="ctr"/>
                </a:tc>
                <a:tc>
                  <a:txBody>
                    <a:bodyPr/>
                    <a:lstStyle/>
                    <a:p>
                      <a:pPr algn="l"/>
                      <a:r>
                        <a:rPr lang="en-GB" dirty="0" smtClean="0"/>
                        <a:t>Is your birthday in January?</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6</a:t>
                      </a:r>
                      <a:endParaRPr lang="en-GB" sz="1600" dirty="0"/>
                    </a:p>
                  </a:txBody>
                  <a:tcPr anchor="ctr"/>
                </a:tc>
                <a:tc>
                  <a:txBody>
                    <a:bodyPr/>
                    <a:lstStyle/>
                    <a:p>
                      <a:pPr algn="l"/>
                      <a:r>
                        <a:rPr lang="en-GB" dirty="0" smtClean="0"/>
                        <a:t>Are you ok?</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72013">
                <a:tc>
                  <a:txBody>
                    <a:bodyPr/>
                    <a:lstStyle/>
                    <a:p>
                      <a:pPr algn="ctr"/>
                      <a:r>
                        <a:rPr lang="en-GB" sz="1600" dirty="0" smtClean="0"/>
                        <a:t>7</a:t>
                      </a:r>
                      <a:endParaRPr lang="en-GB" sz="1600" dirty="0"/>
                    </a:p>
                  </a:txBody>
                  <a:tcPr anchor="ctr"/>
                </a:tc>
                <a:tc>
                  <a:txBody>
                    <a:bodyPr/>
                    <a:lstStyle/>
                    <a:p>
                      <a:pPr algn="l"/>
                      <a:r>
                        <a:rPr lang="en-GB" dirty="0" smtClean="0"/>
                        <a:t>Is homework annoying?</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8</a:t>
                      </a:r>
                      <a:endParaRPr lang="en-GB" sz="1600" dirty="0"/>
                    </a:p>
                  </a:txBody>
                  <a:tcPr anchor="ctr"/>
                </a:tc>
                <a:tc>
                  <a:txBody>
                    <a:bodyPr/>
                    <a:lstStyle/>
                    <a:p>
                      <a:pPr algn="l"/>
                      <a:r>
                        <a:rPr lang="en-GB" dirty="0" smtClean="0"/>
                        <a:t>Is English easy?</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9</a:t>
                      </a:r>
                      <a:endParaRPr lang="en-GB" sz="1600" dirty="0"/>
                    </a:p>
                  </a:txBody>
                  <a:tcPr anchor="ctr"/>
                </a:tc>
                <a:tc>
                  <a:txBody>
                    <a:bodyPr/>
                    <a:lstStyle/>
                    <a:p>
                      <a:pPr algn="l"/>
                      <a:r>
                        <a:rPr lang="en-GB" dirty="0" smtClean="0"/>
                        <a:t>Is</a:t>
                      </a:r>
                      <a:r>
                        <a:rPr lang="en-GB" baseline="0" dirty="0" smtClean="0"/>
                        <a:t> school fun?</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10</a:t>
                      </a:r>
                      <a:endParaRPr lang="en-GB" sz="1600" dirty="0"/>
                    </a:p>
                  </a:txBody>
                  <a:tcPr anchor="ctr"/>
                </a:tc>
                <a:tc>
                  <a:txBody>
                    <a:bodyPr/>
                    <a:lstStyle/>
                    <a:p>
                      <a:pPr algn="l"/>
                      <a:r>
                        <a:rPr lang="en-GB" dirty="0" smtClean="0"/>
                        <a:t>Are you teachers nice?</a:t>
                      </a:r>
                      <a:endParaRPr lang="en-GB" dirty="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c>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endParaRPr lang="en-GB" sz="1800" dirty="0" smtClean="0"/>
                    </a:p>
                  </a:txBody>
                  <a:tcPr anchor="ctr"/>
                </a:tc>
              </a:tr>
              <a:tr h="257504">
                <a:tc>
                  <a:txBody>
                    <a:bodyPr/>
                    <a:lstStyle/>
                    <a:p>
                      <a:pPr algn="ctr"/>
                      <a:r>
                        <a:rPr lang="en-GB" sz="1600" dirty="0" smtClean="0"/>
                        <a:t>11</a:t>
                      </a:r>
                      <a:endParaRPr lang="en-GB" sz="1600" dirty="0"/>
                    </a:p>
                  </a:txBody>
                  <a:tcPr anchor="ctr"/>
                </a:tc>
                <a:tc>
                  <a:txBody>
                    <a:bodyPr/>
                    <a:lstStyle/>
                    <a:p>
                      <a:pPr algn="l"/>
                      <a:r>
                        <a:rPr lang="en-GB" dirty="0" smtClean="0"/>
                        <a:t>Is your</a:t>
                      </a:r>
                      <a:r>
                        <a:rPr lang="en-GB" baseline="0" dirty="0" smtClean="0"/>
                        <a:t> grandma from France?</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12</a:t>
                      </a:r>
                      <a:endParaRPr lang="en-GB" sz="1600" dirty="0"/>
                    </a:p>
                  </a:txBody>
                  <a:tcPr anchor="ctr"/>
                </a:tc>
                <a:tc>
                  <a:txBody>
                    <a:bodyPr/>
                    <a:lstStyle/>
                    <a:p>
                      <a:pPr algn="l"/>
                      <a:r>
                        <a:rPr lang="en-GB" dirty="0" smtClean="0"/>
                        <a:t>Are … and … going out?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13</a:t>
                      </a:r>
                      <a:endParaRPr lang="en-GB" sz="1600" dirty="0"/>
                    </a:p>
                  </a:txBody>
                  <a:tcPr anchor="ctr"/>
                </a:tc>
                <a:tc>
                  <a:txBody>
                    <a:bodyPr/>
                    <a:lstStyle/>
                    <a:p>
                      <a:pPr algn="l"/>
                      <a:r>
                        <a:rPr lang="en-GB" dirty="0" smtClean="0"/>
                        <a:t>Is …your boy/girlfriend?</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14</a:t>
                      </a:r>
                      <a:endParaRPr lang="en-GB" sz="1600" dirty="0"/>
                    </a:p>
                  </a:txBody>
                  <a:tcPr anchor="ctr"/>
                </a:tc>
                <a:tc>
                  <a:txBody>
                    <a:bodyPr/>
                    <a:lstStyle/>
                    <a:p>
                      <a:pPr algn="l"/>
                      <a:r>
                        <a:rPr lang="en-GB" dirty="0" smtClean="0"/>
                        <a:t>Are…your favourite fruit?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r h="257504">
                <a:tc>
                  <a:txBody>
                    <a:bodyPr/>
                    <a:lstStyle/>
                    <a:p>
                      <a:pPr algn="ctr"/>
                      <a:r>
                        <a:rPr lang="en-GB" sz="1600" dirty="0" smtClean="0"/>
                        <a:t>15</a:t>
                      </a:r>
                      <a:endParaRPr lang="en-GB" sz="1600" dirty="0"/>
                    </a:p>
                  </a:txBody>
                  <a:tcPr anchor="ctr"/>
                </a:tc>
                <a:tc>
                  <a:txBody>
                    <a:bodyPr/>
                    <a:lstStyle/>
                    <a:p>
                      <a:pPr algn="l"/>
                      <a:r>
                        <a:rPr lang="en-GB" dirty="0" smtClean="0"/>
                        <a:t>Is…your favourite sport?</a:t>
                      </a:r>
                      <a:endParaRPr lang="en-GB"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c>
                  <a:txBody>
                    <a:bodyPr/>
                    <a:lstStyle/>
                    <a:p>
                      <a:pPr algn="l" eaLnBrk="1" hangingPunct="1">
                        <a:spcBef>
                          <a:spcPct val="50000"/>
                        </a:spcBef>
                      </a:pPr>
                      <a:endParaRPr lang="en-GB" sz="1800" dirty="0"/>
                    </a:p>
                  </a:txBody>
                  <a:tcPr anchor="ctr"/>
                </a:tc>
              </a:tr>
            </a:tbl>
          </a:graphicData>
        </a:graphic>
      </p:graphicFrame>
    </p:spTree>
    <p:extLst>
      <p:ext uri="{BB962C8B-B14F-4D97-AF65-F5344CB8AC3E}">
        <p14:creationId xmlns:p14="http://schemas.microsoft.com/office/powerpoint/2010/main" val="1489913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67270824"/>
              </p:ext>
            </p:extLst>
          </p:nvPr>
        </p:nvGraphicFramePr>
        <p:xfrm>
          <a:off x="179512" y="260648"/>
          <a:ext cx="5823247" cy="6394848"/>
        </p:xfrm>
        <a:graphic>
          <a:graphicData uri="http://schemas.openxmlformats.org/drawingml/2006/table">
            <a:tbl>
              <a:tblPr firstRow="1" bandRow="1">
                <a:tableStyleId>{5940675A-B579-460E-94D1-54222C63F5DA}</a:tableStyleId>
              </a:tblPr>
              <a:tblGrid>
                <a:gridCol w="462523"/>
                <a:gridCol w="5360724"/>
              </a:tblGrid>
              <a:tr h="498882">
                <a:tc>
                  <a:txBody>
                    <a:bodyPr/>
                    <a:lstStyle/>
                    <a:p>
                      <a:pPr algn="ctr"/>
                      <a:r>
                        <a:rPr lang="en-GB" sz="1800" dirty="0" smtClean="0"/>
                        <a:t>1</a:t>
                      </a:r>
                      <a:endParaRPr lang="en-GB" sz="1800" dirty="0"/>
                    </a:p>
                  </a:txBody>
                  <a:tcPr/>
                </a:tc>
                <a:tc>
                  <a:txBody>
                    <a:bodyPr/>
                    <a:lstStyle/>
                    <a:p>
                      <a:r>
                        <a:rPr lang="en-GB" sz="2000" b="0" i="1" dirty="0" smtClean="0"/>
                        <a:t>What</a:t>
                      </a:r>
                      <a:r>
                        <a:rPr lang="en-GB" sz="2000" b="0" i="1" baseline="0" dirty="0" smtClean="0"/>
                        <a:t> </a:t>
                      </a:r>
                      <a:r>
                        <a:rPr lang="en-GB" sz="2000" b="0" i="1" baseline="0" dirty="0" smtClean="0"/>
                        <a:t>is your favourite hobby</a:t>
                      </a:r>
                      <a:r>
                        <a:rPr lang="en-GB" sz="2000" b="0" i="1" baseline="0" dirty="0" smtClean="0"/>
                        <a:t>?</a:t>
                      </a:r>
                      <a:endParaRPr lang="en-GB" sz="2000" b="0" i="1" dirty="0"/>
                    </a:p>
                  </a:txBody>
                  <a:tcPr/>
                </a:tc>
              </a:tr>
              <a:tr h="498882">
                <a:tc>
                  <a:txBody>
                    <a:bodyPr/>
                    <a:lstStyle/>
                    <a:p>
                      <a:pPr algn="ctr"/>
                      <a:r>
                        <a:rPr lang="en-GB" sz="1800" dirty="0" smtClean="0"/>
                        <a:t>2</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dirty="0" smtClean="0"/>
                        <a:t>How long have you been</a:t>
                      </a:r>
                      <a:r>
                        <a:rPr lang="en-GB" sz="2000" b="0" i="1" baseline="0" dirty="0" smtClean="0"/>
                        <a:t> doing it for?</a:t>
                      </a:r>
                      <a:endParaRPr lang="en-GB" sz="2000" b="0" i="1" dirty="0" smtClean="0"/>
                    </a:p>
                  </a:txBody>
                  <a:tcPr/>
                </a:tc>
              </a:tr>
              <a:tr h="498882">
                <a:tc>
                  <a:txBody>
                    <a:bodyPr/>
                    <a:lstStyle/>
                    <a:p>
                      <a:pPr algn="ctr"/>
                      <a:r>
                        <a:rPr lang="en-GB" sz="1800" dirty="0" smtClean="0"/>
                        <a:t>3</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dirty="0" smtClean="0"/>
                        <a:t>Do </a:t>
                      </a:r>
                      <a:r>
                        <a:rPr lang="en-GB" sz="2000" b="0" i="1" dirty="0" smtClean="0"/>
                        <a:t>you admire </a:t>
                      </a:r>
                      <a:r>
                        <a:rPr lang="en-GB" sz="2000" b="0" i="1" dirty="0" smtClean="0"/>
                        <a:t>anyone who does this sport/activity?</a:t>
                      </a:r>
                      <a:endParaRPr lang="en-GB" sz="2000" b="0" i="1" dirty="0" smtClean="0"/>
                    </a:p>
                  </a:txBody>
                  <a:tcPr/>
                </a:tc>
              </a:tr>
              <a:tr h="498882">
                <a:tc>
                  <a:txBody>
                    <a:bodyPr/>
                    <a:lstStyle/>
                    <a:p>
                      <a:pPr algn="ctr"/>
                      <a:r>
                        <a:rPr lang="en-GB" sz="1800" dirty="0" smtClean="0"/>
                        <a:t>4</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dirty="0" smtClean="0"/>
                        <a:t>Are there other</a:t>
                      </a:r>
                      <a:r>
                        <a:rPr lang="en-GB" sz="2000" b="0" i="1" baseline="0" dirty="0" smtClean="0"/>
                        <a:t> things you like doing?</a:t>
                      </a:r>
                      <a:endParaRPr lang="en-GB" sz="2000" b="0" dirty="0"/>
                    </a:p>
                  </a:txBody>
                  <a:tcPr/>
                </a:tc>
              </a:tr>
              <a:tr h="498882">
                <a:tc>
                  <a:txBody>
                    <a:bodyPr/>
                    <a:lstStyle/>
                    <a:p>
                      <a:pPr algn="ctr"/>
                      <a:r>
                        <a:rPr lang="en-GB" sz="1800" dirty="0" smtClean="0"/>
                        <a:t>5</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dirty="0" smtClean="0"/>
                        <a:t>Do</a:t>
                      </a:r>
                      <a:r>
                        <a:rPr lang="en-GB" sz="2000" b="0" i="1" baseline="0" dirty="0" smtClean="0"/>
                        <a:t> you have a favourite shop?</a:t>
                      </a:r>
                      <a:endParaRPr lang="en-GB" sz="2000" b="0" dirty="0" smtClean="0"/>
                    </a:p>
                  </a:txBody>
                  <a:tcPr/>
                </a:tc>
              </a:tr>
              <a:tr h="498882">
                <a:tc>
                  <a:txBody>
                    <a:bodyPr/>
                    <a:lstStyle/>
                    <a:p>
                      <a:pPr algn="ctr"/>
                      <a:r>
                        <a:rPr lang="en-GB" sz="1800" dirty="0" smtClean="0"/>
                        <a:t>6</a:t>
                      </a:r>
                      <a:endParaRPr lang="en-GB" sz="1800" dirty="0"/>
                    </a:p>
                  </a:txBody>
                  <a:tcPr/>
                </a:tc>
                <a:tc>
                  <a:txBody>
                    <a:bodyPr/>
                    <a:lstStyle/>
                    <a:p>
                      <a:r>
                        <a:rPr lang="en-GB" sz="2000" b="0" i="1" baseline="0" dirty="0" smtClean="0"/>
                        <a:t>What </a:t>
                      </a:r>
                      <a:r>
                        <a:rPr lang="en-GB" sz="2000" b="0" i="1" baseline="0" dirty="0" smtClean="0"/>
                        <a:t>did you do last </a:t>
                      </a:r>
                      <a:r>
                        <a:rPr lang="en-GB" sz="2000" b="0" i="1" baseline="0" dirty="0" smtClean="0"/>
                        <a:t>weekend</a:t>
                      </a:r>
                      <a:endParaRPr lang="en-GB" sz="2000" b="0" i="1" dirty="0"/>
                    </a:p>
                  </a:txBody>
                  <a:tcPr/>
                </a:tc>
              </a:tr>
              <a:tr h="498882">
                <a:tc>
                  <a:txBody>
                    <a:bodyPr/>
                    <a:lstStyle/>
                    <a:p>
                      <a:pPr algn="ctr"/>
                      <a:r>
                        <a:rPr lang="en-GB" sz="1800" dirty="0" smtClean="0"/>
                        <a:t>7</a:t>
                      </a:r>
                      <a:endParaRPr lang="en-GB" sz="1800" dirty="0"/>
                    </a:p>
                  </a:txBody>
                  <a:tcPr/>
                </a:tc>
                <a:tc>
                  <a:txBody>
                    <a:bodyPr/>
                    <a:lstStyle/>
                    <a:p>
                      <a:r>
                        <a:rPr lang="en-GB" sz="2000" b="0" i="1" dirty="0" smtClean="0"/>
                        <a:t>Where </a:t>
                      </a:r>
                      <a:r>
                        <a:rPr lang="en-GB" sz="2000" b="0" i="1" dirty="0" smtClean="0"/>
                        <a:t>did you </a:t>
                      </a:r>
                      <a:r>
                        <a:rPr lang="en-GB" sz="2000" b="0" i="1" dirty="0" smtClean="0"/>
                        <a:t>go?</a:t>
                      </a:r>
                      <a:endParaRPr lang="en-GB" sz="2000" b="0" i="1" dirty="0"/>
                    </a:p>
                  </a:txBody>
                  <a:tcPr/>
                </a:tc>
              </a:tr>
              <a:tr h="567584">
                <a:tc>
                  <a:txBody>
                    <a:bodyPr/>
                    <a:lstStyle/>
                    <a:p>
                      <a:pPr algn="ctr"/>
                      <a:r>
                        <a:rPr lang="en-GB" sz="1800" dirty="0" smtClean="0"/>
                        <a:t>8</a:t>
                      </a:r>
                      <a:endParaRPr lang="en-GB" sz="1800" dirty="0"/>
                    </a:p>
                  </a:txBody>
                  <a:tcPr/>
                </a:tc>
                <a:tc>
                  <a:txBody>
                    <a:bodyPr/>
                    <a:lstStyle/>
                    <a:p>
                      <a:r>
                        <a:rPr lang="en-GB" sz="2000" b="0" i="1" dirty="0" smtClean="0"/>
                        <a:t>What </a:t>
                      </a:r>
                      <a:r>
                        <a:rPr lang="en-GB" sz="2000" b="0" i="1" dirty="0" smtClean="0"/>
                        <a:t>are</a:t>
                      </a:r>
                      <a:r>
                        <a:rPr lang="en-GB" sz="2000" b="0" i="1" baseline="0" dirty="0" smtClean="0"/>
                        <a:t> you planning to do next weekend</a:t>
                      </a:r>
                      <a:r>
                        <a:rPr lang="en-GB" sz="2000" b="0" i="1" baseline="0" dirty="0" smtClean="0"/>
                        <a:t>?</a:t>
                      </a:r>
                      <a:endParaRPr lang="en-GB" sz="2000" b="0" i="1" dirty="0"/>
                    </a:p>
                  </a:txBody>
                  <a:tcPr/>
                </a:tc>
              </a:tr>
              <a:tr h="567584">
                <a:tc>
                  <a:txBody>
                    <a:bodyPr/>
                    <a:lstStyle/>
                    <a:p>
                      <a:pPr algn="ctr"/>
                      <a:r>
                        <a:rPr lang="en-GB" sz="1800" dirty="0" smtClean="0"/>
                        <a:t>9</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dirty="0" smtClean="0"/>
                        <a:t>What is your </a:t>
                      </a:r>
                      <a:r>
                        <a:rPr lang="en-GB" sz="2000" b="0" i="1" dirty="0" smtClean="0"/>
                        <a:t>favourite</a:t>
                      </a:r>
                      <a:r>
                        <a:rPr lang="en-GB" sz="2000" b="0" i="1" baseline="0" dirty="0" smtClean="0"/>
                        <a:t> </a:t>
                      </a:r>
                      <a:r>
                        <a:rPr lang="en-GB" sz="2000" b="0" i="1" baseline="0" dirty="0" smtClean="0"/>
                        <a:t>TV programme? </a:t>
                      </a:r>
                      <a:endParaRPr lang="en-GB" sz="2000" b="0" i="1" dirty="0" smtClean="0"/>
                    </a:p>
                  </a:txBody>
                  <a:tcPr/>
                </a:tc>
              </a:tr>
              <a:tr h="498882">
                <a:tc>
                  <a:txBody>
                    <a:bodyPr/>
                    <a:lstStyle/>
                    <a:p>
                      <a:pPr algn="ctr"/>
                      <a:r>
                        <a:rPr lang="en-GB" sz="1800" dirty="0" smtClean="0"/>
                        <a:t>10</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baseline="0" dirty="0" smtClean="0"/>
                        <a:t>Where is it set? </a:t>
                      </a:r>
                      <a:r>
                        <a:rPr lang="en-GB" sz="2000" b="0" i="1" dirty="0" smtClean="0"/>
                        <a:t>What’s </a:t>
                      </a:r>
                      <a:r>
                        <a:rPr lang="en-GB" sz="2000" b="0" i="1" dirty="0" smtClean="0"/>
                        <a:t>it about</a:t>
                      </a:r>
                      <a:r>
                        <a:rPr lang="en-GB" sz="2000" b="0" i="1" dirty="0" smtClean="0"/>
                        <a:t>?</a:t>
                      </a:r>
                      <a:endParaRPr lang="en-GB" sz="2000" b="0" i="1" dirty="0" smtClean="0"/>
                    </a:p>
                  </a:txBody>
                  <a:tcPr/>
                </a:tc>
              </a:tr>
              <a:tr h="498882">
                <a:tc>
                  <a:txBody>
                    <a:bodyPr/>
                    <a:lstStyle/>
                    <a:p>
                      <a:pPr algn="ctr"/>
                      <a:r>
                        <a:rPr lang="en-GB" sz="1800" dirty="0" smtClean="0"/>
                        <a:t>11</a:t>
                      </a:r>
                      <a:endParaRPr lang="en-GB"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1" dirty="0" smtClean="0"/>
                        <a:t>Do </a:t>
                      </a:r>
                      <a:r>
                        <a:rPr lang="en-GB" sz="2000" b="0" i="1" dirty="0" smtClean="0"/>
                        <a:t>you like social media</a:t>
                      </a:r>
                      <a:r>
                        <a:rPr lang="en-GB" sz="2000" b="0" i="1" dirty="0" smtClean="0"/>
                        <a:t>?</a:t>
                      </a:r>
                      <a:endParaRPr lang="en-GB" sz="2000" b="0" i="1" dirty="0" smtClean="0"/>
                    </a:p>
                  </a:txBody>
                  <a:tcPr/>
                </a:tc>
              </a:tr>
              <a:tr h="567584">
                <a:tc>
                  <a:txBody>
                    <a:bodyPr/>
                    <a:lstStyle/>
                    <a:p>
                      <a:pPr algn="ctr"/>
                      <a:r>
                        <a:rPr lang="en-GB" sz="1800" dirty="0" smtClean="0"/>
                        <a:t>12</a:t>
                      </a:r>
                      <a:endParaRPr lang="en-GB" sz="1800" dirty="0"/>
                    </a:p>
                  </a:txBody>
                  <a:tcPr/>
                </a:tc>
                <a:tc>
                  <a:txBody>
                    <a:bodyPr/>
                    <a:lstStyle/>
                    <a:p>
                      <a:r>
                        <a:rPr lang="en-GB" sz="2000" b="0" i="1" dirty="0" smtClean="0"/>
                        <a:t>Which Olympic sport would you most like to try</a:t>
                      </a:r>
                      <a:r>
                        <a:rPr lang="en-GB" sz="2000" b="0" i="1" baseline="0" dirty="0" smtClean="0"/>
                        <a:t>?</a:t>
                      </a:r>
                      <a:endParaRPr lang="en-GB" sz="2000" b="0" i="1" dirty="0"/>
                    </a:p>
                  </a:txBody>
                  <a:tcPr/>
                </a:tc>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4186622327"/>
              </p:ext>
            </p:extLst>
          </p:nvPr>
        </p:nvGraphicFramePr>
        <p:xfrm>
          <a:off x="6372200" y="548680"/>
          <a:ext cx="2592288" cy="2225040"/>
        </p:xfrm>
        <a:graphic>
          <a:graphicData uri="http://schemas.openxmlformats.org/drawingml/2006/table">
            <a:tbl>
              <a:tblPr firstRow="1" bandRow="1">
                <a:tableStyleId>{9D7B26C5-4107-4FEC-AEDC-1716B250A1EF}</a:tableStyleId>
              </a:tblPr>
              <a:tblGrid>
                <a:gridCol w="2592288"/>
              </a:tblGrid>
              <a:tr h="370840">
                <a:tc>
                  <a:txBody>
                    <a:bodyPr/>
                    <a:lstStyle/>
                    <a:p>
                      <a:r>
                        <a:rPr lang="en-GB" dirty="0" smtClean="0"/>
                        <a:t>Fillers</a:t>
                      </a:r>
                      <a:endParaRPr lang="fr-FR" dirty="0"/>
                    </a:p>
                  </a:txBody>
                  <a:tcPr/>
                </a:tc>
              </a:tr>
              <a:tr h="370840">
                <a:tc>
                  <a:txBody>
                    <a:bodyPr/>
                    <a:lstStyle/>
                    <a:p>
                      <a:r>
                        <a:rPr lang="en-GB" dirty="0" smtClean="0"/>
                        <a:t>Oh, right</a:t>
                      </a:r>
                      <a:endParaRPr lang="fr-FR" dirty="0"/>
                    </a:p>
                  </a:txBody>
                  <a:tcPr/>
                </a:tc>
              </a:tr>
              <a:tr h="370840">
                <a:tc>
                  <a:txBody>
                    <a:bodyPr/>
                    <a:lstStyle/>
                    <a:p>
                      <a:r>
                        <a:rPr lang="en-GB" dirty="0" smtClean="0"/>
                        <a:t>I see</a:t>
                      </a:r>
                      <a:endParaRPr lang="fr-FR" dirty="0"/>
                    </a:p>
                  </a:txBody>
                  <a:tcPr/>
                </a:tc>
              </a:tr>
              <a:tr h="370840">
                <a:tc>
                  <a:txBody>
                    <a:bodyPr/>
                    <a:lstStyle/>
                    <a:p>
                      <a:r>
                        <a:rPr lang="en-GB" dirty="0" smtClean="0"/>
                        <a:t>OK</a:t>
                      </a:r>
                      <a:endParaRPr lang="fr-FR" dirty="0"/>
                    </a:p>
                  </a:txBody>
                  <a:tcPr/>
                </a:tc>
              </a:tr>
              <a:tr h="370840">
                <a:tc>
                  <a:txBody>
                    <a:bodyPr/>
                    <a:lstStyle/>
                    <a:p>
                      <a:r>
                        <a:rPr lang="en-GB" dirty="0" smtClean="0"/>
                        <a:t>Well</a:t>
                      </a:r>
                      <a:endParaRPr lang="fr-FR" dirty="0"/>
                    </a:p>
                  </a:txBody>
                  <a:tcPr/>
                </a:tc>
              </a:tr>
              <a:tr h="370840">
                <a:tc>
                  <a:txBody>
                    <a:bodyPr/>
                    <a:lstStyle/>
                    <a:p>
                      <a:r>
                        <a:rPr lang="en-GB" dirty="0" err="1" smtClean="0"/>
                        <a:t>erm</a:t>
                      </a:r>
                      <a:r>
                        <a:rPr lang="en-GB" dirty="0" smtClean="0"/>
                        <a:t>…</a:t>
                      </a:r>
                      <a:endParaRPr lang="fr-FR" dirty="0"/>
                    </a:p>
                  </a:txBody>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766792836"/>
              </p:ext>
            </p:extLst>
          </p:nvPr>
        </p:nvGraphicFramePr>
        <p:xfrm>
          <a:off x="6372200" y="3501008"/>
          <a:ext cx="2592288" cy="2595880"/>
        </p:xfrm>
        <a:graphic>
          <a:graphicData uri="http://schemas.openxmlformats.org/drawingml/2006/table">
            <a:tbl>
              <a:tblPr firstRow="1" bandRow="1">
                <a:tableStyleId>{9D7B26C5-4107-4FEC-AEDC-1716B250A1EF}</a:tableStyleId>
              </a:tblPr>
              <a:tblGrid>
                <a:gridCol w="2592288"/>
              </a:tblGrid>
              <a:tr h="370840">
                <a:tc>
                  <a:txBody>
                    <a:bodyPr/>
                    <a:lstStyle/>
                    <a:p>
                      <a:r>
                        <a:rPr lang="en-GB" dirty="0" smtClean="0"/>
                        <a:t>Follow up questions</a:t>
                      </a:r>
                      <a:endParaRPr lang="fr-FR" dirty="0"/>
                    </a:p>
                  </a:txBody>
                  <a:tcPr/>
                </a:tc>
              </a:tr>
              <a:tr h="370840">
                <a:tc>
                  <a:txBody>
                    <a:bodyPr/>
                    <a:lstStyle/>
                    <a:p>
                      <a:r>
                        <a:rPr lang="en-GB" dirty="0" smtClean="0"/>
                        <a:t>For</a:t>
                      </a:r>
                      <a:r>
                        <a:rPr lang="en-GB" baseline="0" dirty="0" smtClean="0"/>
                        <a:t> example?</a:t>
                      </a:r>
                      <a:endParaRPr lang="fr-FR" dirty="0"/>
                    </a:p>
                  </a:txBody>
                  <a:tcPr/>
                </a:tc>
              </a:tr>
              <a:tr h="370840">
                <a:tc>
                  <a:txBody>
                    <a:bodyPr/>
                    <a:lstStyle/>
                    <a:p>
                      <a:r>
                        <a:rPr lang="en-GB" dirty="0" smtClean="0"/>
                        <a:t>Anything else?</a:t>
                      </a:r>
                      <a:endParaRPr lang="fr-FR" dirty="0"/>
                    </a:p>
                  </a:txBody>
                  <a:tcPr/>
                </a:tc>
              </a:tr>
              <a:tr h="370840">
                <a:tc>
                  <a:txBody>
                    <a:bodyPr/>
                    <a:lstStyle/>
                    <a:p>
                      <a:r>
                        <a:rPr lang="en-GB" dirty="0" smtClean="0"/>
                        <a:t>Oh, is it good?</a:t>
                      </a:r>
                      <a:endParaRPr lang="fr-FR" dirty="0"/>
                    </a:p>
                  </a:txBody>
                  <a:tcPr/>
                </a:tc>
              </a:tr>
              <a:tr h="370840">
                <a:tc>
                  <a:txBody>
                    <a:bodyPr/>
                    <a:lstStyle/>
                    <a:p>
                      <a:r>
                        <a:rPr lang="en-GB" dirty="0" smtClean="0"/>
                        <a:t>Why (do</a:t>
                      </a:r>
                      <a:r>
                        <a:rPr lang="en-GB" baseline="0" dirty="0" smtClean="0"/>
                        <a:t> you like it?)</a:t>
                      </a:r>
                      <a:endParaRPr lang="fr-FR" dirty="0"/>
                    </a:p>
                  </a:txBody>
                  <a:tcPr/>
                </a:tc>
              </a:tr>
              <a:tr h="370840">
                <a:tc>
                  <a:txBody>
                    <a:bodyPr/>
                    <a:lstStyle/>
                    <a:p>
                      <a:r>
                        <a:rPr lang="en-GB" dirty="0" smtClean="0"/>
                        <a:t>When (do</a:t>
                      </a:r>
                      <a:r>
                        <a:rPr lang="en-GB" baseline="0" dirty="0" smtClean="0"/>
                        <a:t> you do it?)</a:t>
                      </a:r>
                      <a:endParaRPr lang="fr-FR" dirty="0"/>
                    </a:p>
                  </a:txBody>
                  <a:tcPr/>
                </a:tc>
              </a:tr>
              <a:tr h="370840">
                <a:tc>
                  <a:txBody>
                    <a:bodyPr/>
                    <a:lstStyle/>
                    <a:p>
                      <a:r>
                        <a:rPr lang="en-GB" dirty="0" smtClean="0"/>
                        <a:t>Where (do you do it?)</a:t>
                      </a:r>
                      <a:endParaRPr lang="fr-FR" dirty="0"/>
                    </a:p>
                  </a:txBody>
                  <a:tcPr/>
                </a:tc>
              </a:tr>
            </a:tbl>
          </a:graphicData>
        </a:graphic>
      </p:graphicFrame>
    </p:spTree>
    <p:extLst>
      <p:ext uri="{BB962C8B-B14F-4D97-AF65-F5344CB8AC3E}">
        <p14:creationId xmlns:p14="http://schemas.microsoft.com/office/powerpoint/2010/main" val="367246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81539224"/>
              </p:ext>
            </p:extLst>
          </p:nvPr>
        </p:nvGraphicFramePr>
        <p:xfrm>
          <a:off x="251520" y="332656"/>
          <a:ext cx="5103167" cy="6303767"/>
        </p:xfrm>
        <a:graphic>
          <a:graphicData uri="http://schemas.openxmlformats.org/drawingml/2006/table">
            <a:tbl>
              <a:tblPr firstRow="1" bandRow="1">
                <a:tableStyleId>{5940675A-B579-460E-94D1-54222C63F5DA}</a:tableStyleId>
              </a:tblPr>
              <a:tblGrid>
                <a:gridCol w="504056"/>
                <a:gridCol w="4599111"/>
              </a:tblGrid>
              <a:tr h="492866">
                <a:tc>
                  <a:txBody>
                    <a:bodyPr/>
                    <a:lstStyle/>
                    <a:p>
                      <a:pPr algn="ctr"/>
                      <a:r>
                        <a:rPr lang="en-GB" sz="2400" dirty="0" smtClean="0"/>
                        <a:t>1</a:t>
                      </a:r>
                      <a:endParaRPr lang="en-GB" sz="2400" dirty="0"/>
                    </a:p>
                  </a:txBody>
                  <a:tcPr/>
                </a:tc>
                <a:tc>
                  <a:txBody>
                    <a:bodyPr/>
                    <a:lstStyle/>
                    <a:p>
                      <a:r>
                        <a:rPr lang="en-GB" sz="2400" b="0" i="1" dirty="0" smtClean="0"/>
                        <a:t>….favourite</a:t>
                      </a:r>
                      <a:r>
                        <a:rPr lang="en-GB" sz="2400" b="0" i="1" baseline="0" dirty="0" smtClean="0"/>
                        <a:t> hobby?</a:t>
                      </a:r>
                      <a:endParaRPr lang="en-GB" sz="2400" b="0" i="1" dirty="0"/>
                    </a:p>
                  </a:txBody>
                  <a:tcPr/>
                </a:tc>
              </a:tr>
              <a:tr h="492866">
                <a:tc>
                  <a:txBody>
                    <a:bodyPr/>
                    <a:lstStyle/>
                    <a:p>
                      <a:pPr algn="ctr"/>
                      <a:r>
                        <a:rPr lang="en-GB" sz="2400" dirty="0" smtClean="0"/>
                        <a:t>2</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How</a:t>
                      </a:r>
                      <a:r>
                        <a:rPr lang="en-GB" sz="2400" b="0" i="1" baseline="0" dirty="0" smtClean="0"/>
                        <a:t> long..?</a:t>
                      </a:r>
                      <a:endParaRPr lang="en-GB" sz="2400" b="0" i="1" dirty="0" smtClean="0"/>
                    </a:p>
                  </a:txBody>
                  <a:tcPr/>
                </a:tc>
              </a:tr>
              <a:tr h="492866">
                <a:tc>
                  <a:txBody>
                    <a:bodyPr/>
                    <a:lstStyle/>
                    <a:p>
                      <a:pPr algn="ctr"/>
                      <a:r>
                        <a:rPr lang="en-GB" sz="2400" dirty="0" smtClean="0"/>
                        <a:t>3</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…admire anyone…?</a:t>
                      </a:r>
                      <a:endParaRPr lang="en-GB" sz="2400" b="0" i="1" dirty="0" smtClean="0"/>
                    </a:p>
                  </a:txBody>
                  <a:tcPr/>
                </a:tc>
              </a:tr>
              <a:tr h="492866">
                <a:tc>
                  <a:txBody>
                    <a:bodyPr/>
                    <a:lstStyle/>
                    <a:p>
                      <a:pPr algn="ctr"/>
                      <a:r>
                        <a:rPr lang="en-GB" sz="2400" dirty="0" smtClean="0"/>
                        <a:t>4</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…other things…?</a:t>
                      </a:r>
                      <a:endParaRPr lang="en-GB" sz="2400" b="0" i="1" dirty="0" smtClean="0"/>
                    </a:p>
                  </a:txBody>
                  <a:tcPr/>
                </a:tc>
              </a:tr>
              <a:tr h="548789">
                <a:tc>
                  <a:txBody>
                    <a:bodyPr/>
                    <a:lstStyle/>
                    <a:p>
                      <a:pPr algn="ctr"/>
                      <a:r>
                        <a:rPr lang="en-GB" sz="2400" dirty="0" smtClean="0"/>
                        <a:t>5</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…favourite shop?</a:t>
                      </a:r>
                      <a:endParaRPr lang="en-GB" sz="2400" b="0" dirty="0"/>
                    </a:p>
                  </a:txBody>
                  <a:tcPr/>
                </a:tc>
              </a:tr>
              <a:tr h="576229">
                <a:tc>
                  <a:txBody>
                    <a:bodyPr/>
                    <a:lstStyle/>
                    <a:p>
                      <a:pPr algn="ctr"/>
                      <a:r>
                        <a:rPr lang="en-GB" sz="2400" dirty="0" smtClean="0"/>
                        <a:t>6</a:t>
                      </a:r>
                      <a:endParaRPr lang="en-GB" sz="2400" dirty="0"/>
                    </a:p>
                  </a:txBody>
                  <a:tcPr/>
                </a:tc>
                <a:tc>
                  <a:txBody>
                    <a:bodyPr/>
                    <a:lstStyle/>
                    <a:p>
                      <a:r>
                        <a:rPr lang="en-GB" sz="2400" b="0" i="1" baseline="0" dirty="0" smtClean="0"/>
                        <a:t>…last weekend?</a:t>
                      </a:r>
                      <a:endParaRPr lang="en-GB" sz="2400" b="0" i="1" dirty="0"/>
                    </a:p>
                  </a:txBody>
                  <a:tcPr/>
                </a:tc>
              </a:tr>
              <a:tr h="492866">
                <a:tc>
                  <a:txBody>
                    <a:bodyPr/>
                    <a:lstStyle/>
                    <a:p>
                      <a:pPr algn="ctr"/>
                      <a:r>
                        <a:rPr lang="en-GB" sz="2400" dirty="0" smtClean="0"/>
                        <a:t>7</a:t>
                      </a:r>
                      <a:endParaRPr lang="en-GB" sz="2400" dirty="0"/>
                    </a:p>
                  </a:txBody>
                  <a:tcPr/>
                </a:tc>
                <a:tc>
                  <a:txBody>
                    <a:bodyPr/>
                    <a:lstStyle/>
                    <a:p>
                      <a:r>
                        <a:rPr lang="en-GB" sz="2400" b="0" i="1" dirty="0" smtClean="0"/>
                        <a:t>…go?</a:t>
                      </a:r>
                      <a:endParaRPr lang="en-GB" sz="2400" b="0" i="1" dirty="0"/>
                    </a:p>
                  </a:txBody>
                  <a:tcPr/>
                </a:tc>
              </a:tr>
              <a:tr h="576229">
                <a:tc>
                  <a:txBody>
                    <a:bodyPr/>
                    <a:lstStyle/>
                    <a:p>
                      <a:pPr algn="ctr"/>
                      <a:r>
                        <a:rPr lang="en-GB" sz="2400" dirty="0" smtClean="0"/>
                        <a:t>8</a:t>
                      </a:r>
                      <a:endParaRPr lang="en-GB" sz="2400" dirty="0"/>
                    </a:p>
                  </a:txBody>
                  <a:tcPr/>
                </a:tc>
                <a:tc>
                  <a:txBody>
                    <a:bodyPr/>
                    <a:lstStyle/>
                    <a:p>
                      <a:r>
                        <a:rPr lang="en-GB" sz="2400" b="0" i="1" dirty="0" smtClean="0"/>
                        <a:t>…next weekend?</a:t>
                      </a:r>
                      <a:endParaRPr lang="en-GB" sz="2400" b="0" i="1" dirty="0"/>
                    </a:p>
                  </a:txBody>
                  <a:tcPr/>
                </a:tc>
              </a:tr>
              <a:tr h="576229">
                <a:tc>
                  <a:txBody>
                    <a:bodyPr/>
                    <a:lstStyle/>
                    <a:p>
                      <a:pPr algn="ctr"/>
                      <a:r>
                        <a:rPr lang="en-GB" sz="2400" dirty="0" smtClean="0"/>
                        <a:t>9</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…your favourite programme?</a:t>
                      </a:r>
                      <a:endParaRPr lang="en-GB" sz="2400" b="0" i="1" dirty="0" smtClean="0"/>
                    </a:p>
                  </a:txBody>
                  <a:tcPr/>
                </a:tc>
              </a:tr>
              <a:tr h="492866">
                <a:tc>
                  <a:txBody>
                    <a:bodyPr/>
                    <a:lstStyle/>
                    <a:p>
                      <a:pPr algn="ctr"/>
                      <a:r>
                        <a:rPr lang="en-GB" sz="2400" dirty="0" smtClean="0"/>
                        <a:t>10</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…set?  …about?</a:t>
                      </a:r>
                      <a:endParaRPr lang="en-GB" sz="2400" b="0" i="1" dirty="0" smtClean="0"/>
                    </a:p>
                  </a:txBody>
                  <a:tcPr/>
                </a:tc>
              </a:tr>
              <a:tr h="492866">
                <a:tc>
                  <a:txBody>
                    <a:bodyPr/>
                    <a:lstStyle/>
                    <a:p>
                      <a:pPr algn="ctr"/>
                      <a:r>
                        <a:rPr lang="en-GB" sz="2400" dirty="0" smtClean="0"/>
                        <a:t>11</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i="1" dirty="0" smtClean="0"/>
                        <a:t>…social media?</a:t>
                      </a:r>
                      <a:endParaRPr lang="en-GB" sz="2400" b="0" i="1" dirty="0" smtClean="0"/>
                    </a:p>
                  </a:txBody>
                  <a:tcPr/>
                </a:tc>
              </a:tr>
              <a:tr h="576229">
                <a:tc>
                  <a:txBody>
                    <a:bodyPr/>
                    <a:lstStyle/>
                    <a:p>
                      <a:pPr algn="ctr"/>
                      <a:r>
                        <a:rPr lang="en-GB" sz="2400" dirty="0" smtClean="0"/>
                        <a:t>12</a:t>
                      </a:r>
                      <a:endParaRPr lang="en-GB" sz="2400" dirty="0"/>
                    </a:p>
                  </a:txBody>
                  <a:tcPr/>
                </a:tc>
                <a:tc>
                  <a:txBody>
                    <a:bodyPr/>
                    <a:lstStyle/>
                    <a:p>
                      <a:r>
                        <a:rPr lang="en-GB" sz="2400" b="0" i="1" dirty="0" smtClean="0"/>
                        <a:t>…Olympic sport…?</a:t>
                      </a:r>
                      <a:endParaRPr lang="en-GB" sz="2400" b="0" i="1" dirty="0"/>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459625465"/>
              </p:ext>
            </p:extLst>
          </p:nvPr>
        </p:nvGraphicFramePr>
        <p:xfrm>
          <a:off x="6372200" y="548680"/>
          <a:ext cx="2592288" cy="2225040"/>
        </p:xfrm>
        <a:graphic>
          <a:graphicData uri="http://schemas.openxmlformats.org/drawingml/2006/table">
            <a:tbl>
              <a:tblPr firstRow="1" bandRow="1">
                <a:tableStyleId>{9D7B26C5-4107-4FEC-AEDC-1716B250A1EF}</a:tableStyleId>
              </a:tblPr>
              <a:tblGrid>
                <a:gridCol w="2592288"/>
              </a:tblGrid>
              <a:tr h="370840">
                <a:tc>
                  <a:txBody>
                    <a:bodyPr/>
                    <a:lstStyle/>
                    <a:p>
                      <a:r>
                        <a:rPr lang="en-GB" dirty="0" smtClean="0"/>
                        <a:t>Fillers</a:t>
                      </a:r>
                      <a:endParaRPr lang="fr-FR" dirty="0"/>
                    </a:p>
                  </a:txBody>
                  <a:tcPr/>
                </a:tc>
              </a:tr>
              <a:tr h="370840">
                <a:tc>
                  <a:txBody>
                    <a:bodyPr/>
                    <a:lstStyle/>
                    <a:p>
                      <a:r>
                        <a:rPr lang="en-GB" dirty="0" smtClean="0"/>
                        <a:t>Oh, right</a:t>
                      </a:r>
                      <a:endParaRPr lang="fr-FR" dirty="0"/>
                    </a:p>
                  </a:txBody>
                  <a:tcPr/>
                </a:tc>
              </a:tr>
              <a:tr h="370840">
                <a:tc>
                  <a:txBody>
                    <a:bodyPr/>
                    <a:lstStyle/>
                    <a:p>
                      <a:r>
                        <a:rPr lang="en-GB" dirty="0" smtClean="0"/>
                        <a:t>I see</a:t>
                      </a:r>
                      <a:endParaRPr lang="fr-FR" dirty="0"/>
                    </a:p>
                  </a:txBody>
                  <a:tcPr/>
                </a:tc>
              </a:tr>
              <a:tr h="370840">
                <a:tc>
                  <a:txBody>
                    <a:bodyPr/>
                    <a:lstStyle/>
                    <a:p>
                      <a:r>
                        <a:rPr lang="en-GB" dirty="0" smtClean="0"/>
                        <a:t>OK</a:t>
                      </a:r>
                      <a:endParaRPr lang="fr-FR" dirty="0"/>
                    </a:p>
                  </a:txBody>
                  <a:tcPr/>
                </a:tc>
              </a:tr>
              <a:tr h="370840">
                <a:tc>
                  <a:txBody>
                    <a:bodyPr/>
                    <a:lstStyle/>
                    <a:p>
                      <a:r>
                        <a:rPr lang="en-GB" dirty="0" smtClean="0"/>
                        <a:t>Well</a:t>
                      </a:r>
                      <a:endParaRPr lang="fr-FR" dirty="0"/>
                    </a:p>
                  </a:txBody>
                  <a:tcPr/>
                </a:tc>
              </a:tr>
              <a:tr h="370840">
                <a:tc>
                  <a:txBody>
                    <a:bodyPr/>
                    <a:lstStyle/>
                    <a:p>
                      <a:r>
                        <a:rPr lang="en-GB" dirty="0" err="1" smtClean="0"/>
                        <a:t>erm</a:t>
                      </a:r>
                      <a:r>
                        <a:rPr lang="en-GB" dirty="0" smtClean="0"/>
                        <a:t>…</a:t>
                      </a:r>
                      <a:endParaRPr lang="fr-FR"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853418386"/>
              </p:ext>
            </p:extLst>
          </p:nvPr>
        </p:nvGraphicFramePr>
        <p:xfrm>
          <a:off x="6372200" y="3501008"/>
          <a:ext cx="2592288" cy="2595880"/>
        </p:xfrm>
        <a:graphic>
          <a:graphicData uri="http://schemas.openxmlformats.org/drawingml/2006/table">
            <a:tbl>
              <a:tblPr firstRow="1" bandRow="1">
                <a:tableStyleId>{9D7B26C5-4107-4FEC-AEDC-1716B250A1EF}</a:tableStyleId>
              </a:tblPr>
              <a:tblGrid>
                <a:gridCol w="2592288"/>
              </a:tblGrid>
              <a:tr h="370840">
                <a:tc>
                  <a:txBody>
                    <a:bodyPr/>
                    <a:lstStyle/>
                    <a:p>
                      <a:r>
                        <a:rPr lang="en-GB" dirty="0" smtClean="0"/>
                        <a:t>Follow up questions</a:t>
                      </a:r>
                      <a:endParaRPr lang="fr-FR" dirty="0"/>
                    </a:p>
                  </a:txBody>
                  <a:tcPr/>
                </a:tc>
              </a:tr>
              <a:tr h="370840">
                <a:tc>
                  <a:txBody>
                    <a:bodyPr/>
                    <a:lstStyle/>
                    <a:p>
                      <a:r>
                        <a:rPr lang="en-GB" dirty="0" smtClean="0"/>
                        <a:t>For</a:t>
                      </a:r>
                      <a:r>
                        <a:rPr lang="en-GB" baseline="0" dirty="0" smtClean="0"/>
                        <a:t> example?</a:t>
                      </a:r>
                      <a:endParaRPr lang="fr-FR" dirty="0"/>
                    </a:p>
                  </a:txBody>
                  <a:tcPr/>
                </a:tc>
              </a:tr>
              <a:tr h="370840">
                <a:tc>
                  <a:txBody>
                    <a:bodyPr/>
                    <a:lstStyle/>
                    <a:p>
                      <a:r>
                        <a:rPr lang="en-GB" dirty="0" smtClean="0"/>
                        <a:t>Anything else?</a:t>
                      </a:r>
                      <a:endParaRPr lang="fr-FR" dirty="0"/>
                    </a:p>
                  </a:txBody>
                  <a:tcPr/>
                </a:tc>
              </a:tr>
              <a:tr h="370840">
                <a:tc>
                  <a:txBody>
                    <a:bodyPr/>
                    <a:lstStyle/>
                    <a:p>
                      <a:r>
                        <a:rPr lang="en-GB" dirty="0" smtClean="0"/>
                        <a:t>Oh, is it good?</a:t>
                      </a:r>
                      <a:endParaRPr lang="fr-FR" dirty="0"/>
                    </a:p>
                  </a:txBody>
                  <a:tcPr/>
                </a:tc>
              </a:tr>
              <a:tr h="370840">
                <a:tc>
                  <a:txBody>
                    <a:bodyPr/>
                    <a:lstStyle/>
                    <a:p>
                      <a:r>
                        <a:rPr lang="en-GB" dirty="0" smtClean="0"/>
                        <a:t>Why (do</a:t>
                      </a:r>
                      <a:r>
                        <a:rPr lang="en-GB" baseline="0" dirty="0" smtClean="0"/>
                        <a:t> you like it?)</a:t>
                      </a:r>
                      <a:endParaRPr lang="fr-FR" dirty="0"/>
                    </a:p>
                  </a:txBody>
                  <a:tcPr/>
                </a:tc>
              </a:tr>
              <a:tr h="370840">
                <a:tc>
                  <a:txBody>
                    <a:bodyPr/>
                    <a:lstStyle/>
                    <a:p>
                      <a:r>
                        <a:rPr lang="en-GB" dirty="0" smtClean="0"/>
                        <a:t>When (do</a:t>
                      </a:r>
                      <a:r>
                        <a:rPr lang="en-GB" baseline="0" dirty="0" smtClean="0"/>
                        <a:t> you do it?)</a:t>
                      </a:r>
                      <a:endParaRPr lang="fr-FR" dirty="0"/>
                    </a:p>
                  </a:txBody>
                  <a:tcPr/>
                </a:tc>
              </a:tr>
              <a:tr h="370840">
                <a:tc>
                  <a:txBody>
                    <a:bodyPr/>
                    <a:lstStyle/>
                    <a:p>
                      <a:r>
                        <a:rPr lang="en-GB" dirty="0" smtClean="0"/>
                        <a:t>Where (do you do it?)</a:t>
                      </a:r>
                      <a:endParaRPr lang="fr-FR" dirty="0"/>
                    </a:p>
                  </a:txBody>
                  <a:tcPr/>
                </a:tc>
              </a:tr>
            </a:tbl>
          </a:graphicData>
        </a:graphic>
      </p:graphicFrame>
    </p:spTree>
    <p:extLst>
      <p:ext uri="{BB962C8B-B14F-4D97-AF65-F5344CB8AC3E}">
        <p14:creationId xmlns:p14="http://schemas.microsoft.com/office/powerpoint/2010/main" val="1886012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06961316"/>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1458"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smtClean="0">
                <a:solidFill>
                  <a:srgbClr val="002060"/>
                </a:solidFill>
                <a:latin typeface="Calibri" pitchFamily="34" charset="0"/>
              </a:rPr>
              <a:t>4: Tandem</a:t>
            </a:r>
            <a:endParaRPr lang="en-US" sz="3200" b="1" dirty="0">
              <a:solidFill>
                <a:srgbClr val="002060"/>
              </a:solidFill>
              <a:latin typeface="Calibri" pitchFamily="34" charset="0"/>
            </a:endParaRPr>
          </a:p>
        </p:txBody>
      </p:sp>
      <p:sp>
        <p:nvSpPr>
          <p:cNvPr id="61459"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dirty="0" smtClean="0">
                <a:latin typeface="Calibri" pitchFamily="34" charset="0"/>
              </a:rPr>
              <a:t>T</a:t>
            </a:r>
            <a:r>
              <a:rPr lang="en-US" sz="4400" dirty="0">
                <a:latin typeface="Calibri" pitchFamily="34" charset="0"/>
              </a:rPr>
              <a:t>A</a:t>
            </a:r>
            <a:r>
              <a:rPr lang="en-US" sz="4400" dirty="0" smtClean="0">
                <a:latin typeface="Calibri" pitchFamily="34" charset="0"/>
              </a:rPr>
              <a:t>NDEM</a:t>
            </a:r>
            <a:endParaRPr lang="en-US" sz="4400" dirty="0">
              <a:latin typeface="Calibri" pitchFamily="34" charset="0"/>
            </a:endParaRPr>
          </a:p>
        </p:txBody>
      </p:sp>
      <p:pic>
        <p:nvPicPr>
          <p:cNvPr id="6" name="Picture 8"/>
          <p:cNvPicPr>
            <a:picLocks noChangeAspect="1"/>
          </p:cNvPicPr>
          <p:nvPr/>
        </p:nvPicPr>
        <p:blipFill>
          <a:blip r:embed="rId3"/>
          <a:srcRect/>
          <a:stretch>
            <a:fillRect/>
          </a:stretch>
        </p:blipFill>
        <p:spPr bwMode="auto">
          <a:xfrm>
            <a:off x="3627040" y="4293096"/>
            <a:ext cx="1809056" cy="1805625"/>
          </a:xfrm>
          <a:prstGeom prst="rect">
            <a:avLst/>
          </a:prstGeom>
          <a:noFill/>
          <a:ln w="9525">
            <a:noFill/>
            <a:miter lim="800000"/>
            <a:headEnd/>
            <a:tailEnd/>
          </a:ln>
        </p:spPr>
      </p:pic>
    </p:spTree>
    <p:extLst>
      <p:ext uri="{BB962C8B-B14F-4D97-AF65-F5344CB8AC3E}">
        <p14:creationId xmlns:p14="http://schemas.microsoft.com/office/powerpoint/2010/main" val="2141479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34254741"/>
              </p:ext>
            </p:extLst>
          </p:nvPr>
        </p:nvGraphicFramePr>
        <p:xfrm>
          <a:off x="179388" y="188913"/>
          <a:ext cx="8856984" cy="6480721"/>
        </p:xfrm>
        <a:graphic>
          <a:graphicData uri="http://schemas.openxmlformats.org/drawingml/2006/table">
            <a:tbl>
              <a:tblPr firstRow="1" bandRow="1">
                <a:tableStyleId>{5940675A-B579-460E-94D1-54222C63F5DA}</a:tableStyleId>
              </a:tblPr>
              <a:tblGrid>
                <a:gridCol w="8856984"/>
              </a:tblGrid>
              <a:tr h="615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1" dirty="0" smtClean="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17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0532">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31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22546" name="Text Placeholder 2"/>
          <p:cNvSpPr txBox="1">
            <a:spLocks/>
          </p:cNvSpPr>
          <p:nvPr/>
        </p:nvSpPr>
        <p:spPr bwMode="auto">
          <a:xfrm>
            <a:off x="179388" y="213633"/>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2800" b="1">
                <a:solidFill>
                  <a:srgbClr val="002060"/>
                </a:solidFill>
                <a:latin typeface="Calibri" pitchFamily="34" charset="0"/>
              </a:rPr>
              <a:t>Idea 1:  1-2-1 dialogues</a:t>
            </a:r>
            <a:endParaRPr lang="en-US" sz="2800" b="1">
              <a:solidFill>
                <a:srgbClr val="002060"/>
              </a:solidFill>
              <a:latin typeface="Calibri" pitchFamily="34" charset="0"/>
            </a:endParaRPr>
          </a:p>
        </p:txBody>
      </p:sp>
      <p:pic>
        <p:nvPicPr>
          <p:cNvPr id="22547" name="Picture 8"/>
          <p:cNvPicPr>
            <a:picLocks noChangeAspect="1"/>
          </p:cNvPicPr>
          <p:nvPr/>
        </p:nvPicPr>
        <p:blipFill>
          <a:blip r:embed="rId3"/>
          <a:srcRect/>
          <a:stretch>
            <a:fillRect/>
          </a:stretch>
        </p:blipFill>
        <p:spPr bwMode="auto">
          <a:xfrm>
            <a:off x="2484438" y="1700213"/>
            <a:ext cx="4184650" cy="4176712"/>
          </a:xfrm>
          <a:prstGeom prst="rect">
            <a:avLst/>
          </a:prstGeom>
          <a:noFill/>
          <a:ln w="9525">
            <a:noFill/>
            <a:miter lim="800000"/>
            <a:headEnd/>
            <a:tailEnd/>
          </a:ln>
        </p:spPr>
      </p:pic>
    </p:spTree>
    <p:extLst>
      <p:ext uri="{BB962C8B-B14F-4D97-AF65-F5344CB8AC3E}">
        <p14:creationId xmlns:p14="http://schemas.microsoft.com/office/powerpoint/2010/main" val="3721420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48850194"/>
              </p:ext>
            </p:extLst>
          </p:nvPr>
        </p:nvGraphicFramePr>
        <p:xfrm>
          <a:off x="1547664" y="144016"/>
          <a:ext cx="6048672" cy="6597352"/>
        </p:xfrm>
        <a:graphic>
          <a:graphicData uri="http://schemas.openxmlformats.org/drawingml/2006/table">
            <a:tbl>
              <a:tblPr>
                <a:tableStyleId>{5940675A-B579-460E-94D1-54222C63F5DA}</a:tableStyleId>
              </a:tblPr>
              <a:tblGrid>
                <a:gridCol w="3034087"/>
                <a:gridCol w="3014585"/>
              </a:tblGrid>
              <a:tr h="781725">
                <a:tc>
                  <a:txBody>
                    <a:bodyPr/>
                    <a:lstStyle/>
                    <a:p>
                      <a:pPr algn="ctr">
                        <a:spcBef>
                          <a:spcPts val="565"/>
                        </a:spcBef>
                        <a:spcAft>
                          <a:spcPts val="0"/>
                        </a:spcAft>
                      </a:pPr>
                      <a:r>
                        <a:rPr lang="es-ES" sz="1800" kern="50" dirty="0" err="1" smtClean="0">
                          <a:effectLst/>
                          <a:latin typeface="+mn-lt"/>
                        </a:rPr>
                        <a:t>Tandem</a:t>
                      </a:r>
                      <a:r>
                        <a:rPr lang="es-ES" sz="1800" kern="50" dirty="0" smtClean="0">
                          <a:effectLst/>
                          <a:latin typeface="+mn-lt"/>
                        </a:rPr>
                        <a:t>:</a:t>
                      </a:r>
                      <a:br>
                        <a:rPr lang="es-ES" sz="1800" kern="50" dirty="0" smtClean="0">
                          <a:effectLst/>
                          <a:latin typeface="+mn-lt"/>
                        </a:rPr>
                      </a:br>
                      <a:r>
                        <a:rPr lang="es-ES" sz="1800" kern="50" dirty="0" err="1" smtClean="0">
                          <a:effectLst/>
                          <a:latin typeface="+mn-lt"/>
                        </a:rPr>
                        <a:t>Talk</a:t>
                      </a:r>
                      <a:r>
                        <a:rPr lang="es-ES" sz="1800" kern="50" dirty="0" smtClean="0">
                          <a:effectLst/>
                          <a:latin typeface="+mn-lt"/>
                        </a:rPr>
                        <a:t> </a:t>
                      </a:r>
                      <a:r>
                        <a:rPr lang="es-ES" sz="1800" kern="50" dirty="0" err="1" smtClean="0">
                          <a:effectLst/>
                          <a:latin typeface="+mn-lt"/>
                        </a:rPr>
                        <a:t>to</a:t>
                      </a:r>
                      <a:r>
                        <a:rPr lang="es-ES" sz="1800" kern="50" dirty="0" smtClean="0">
                          <a:effectLst/>
                          <a:latin typeface="+mn-lt"/>
                        </a:rPr>
                        <a:t> </a:t>
                      </a:r>
                      <a:r>
                        <a:rPr lang="es-ES" sz="1800" kern="50" dirty="0" err="1" smtClean="0">
                          <a:effectLst/>
                          <a:latin typeface="+mn-lt"/>
                        </a:rPr>
                        <a:t>your</a:t>
                      </a:r>
                      <a:r>
                        <a:rPr lang="es-ES" sz="1800" kern="50" dirty="0" smtClean="0">
                          <a:effectLst/>
                          <a:latin typeface="+mn-lt"/>
                        </a:rPr>
                        <a:t> </a:t>
                      </a:r>
                      <a:r>
                        <a:rPr lang="es-ES" sz="1800" kern="50" dirty="0" err="1" smtClean="0">
                          <a:effectLst/>
                          <a:latin typeface="+mn-lt"/>
                        </a:rPr>
                        <a:t>partner</a:t>
                      </a:r>
                      <a:endParaRPr lang="fr-FR" sz="1800" kern="50" dirty="0">
                        <a:effectLst/>
                        <a:latin typeface="+mn-lt"/>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Bef>
                          <a:spcPts val="565"/>
                        </a:spcBef>
                        <a:spcAft>
                          <a:spcPts val="0"/>
                        </a:spcAft>
                      </a:pPr>
                      <a:r>
                        <a:rPr lang="es-ES" sz="1800" kern="50" dirty="0" err="1" smtClean="0">
                          <a:effectLst/>
                          <a:latin typeface="+mn-lt"/>
                        </a:rPr>
                        <a:t>Tandem</a:t>
                      </a:r>
                      <a:r>
                        <a:rPr lang="es-ES" sz="1800" kern="50" dirty="0" smtClean="0">
                          <a:effectLst/>
                          <a:latin typeface="+mn-lt"/>
                        </a:rPr>
                        <a:t>:</a:t>
                      </a:r>
                      <a:br>
                        <a:rPr lang="es-ES" sz="1800" kern="50" dirty="0" smtClean="0">
                          <a:effectLst/>
                          <a:latin typeface="+mn-lt"/>
                        </a:rPr>
                      </a:br>
                      <a:r>
                        <a:rPr lang="es-ES" sz="1800" kern="50" dirty="0" err="1" smtClean="0">
                          <a:effectLst/>
                          <a:latin typeface="+mn-lt"/>
                        </a:rPr>
                        <a:t>Talk</a:t>
                      </a:r>
                      <a:r>
                        <a:rPr lang="es-ES" sz="1800" kern="50" dirty="0" smtClean="0">
                          <a:effectLst/>
                          <a:latin typeface="+mn-lt"/>
                        </a:rPr>
                        <a:t> </a:t>
                      </a:r>
                      <a:r>
                        <a:rPr lang="es-ES" sz="1800" kern="50" dirty="0" err="1" smtClean="0">
                          <a:effectLst/>
                          <a:latin typeface="+mn-lt"/>
                        </a:rPr>
                        <a:t>to</a:t>
                      </a:r>
                      <a:r>
                        <a:rPr lang="es-ES" sz="1800" kern="50" dirty="0" smtClean="0">
                          <a:effectLst/>
                          <a:latin typeface="+mn-lt"/>
                        </a:rPr>
                        <a:t> </a:t>
                      </a:r>
                      <a:r>
                        <a:rPr lang="es-ES" sz="1800" kern="50" dirty="0" err="1" smtClean="0">
                          <a:effectLst/>
                          <a:latin typeface="+mn-lt"/>
                        </a:rPr>
                        <a:t>your</a:t>
                      </a:r>
                      <a:r>
                        <a:rPr lang="es-ES" sz="1800" kern="50" dirty="0" smtClean="0">
                          <a:effectLst/>
                          <a:latin typeface="+mn-lt"/>
                        </a:rPr>
                        <a:t> </a:t>
                      </a:r>
                      <a:r>
                        <a:rPr lang="es-ES" sz="1800" kern="50" dirty="0" err="1" smtClean="0">
                          <a:effectLst/>
                          <a:latin typeface="+mn-lt"/>
                        </a:rPr>
                        <a:t>partner</a:t>
                      </a:r>
                      <a:endParaRPr lang="fr-FR" sz="1800" kern="50" dirty="0">
                        <a:effectLst/>
                        <a:latin typeface="+mn-lt"/>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374988">
                <a:tc>
                  <a:txBody>
                    <a:bodyPr/>
                    <a:lstStyle/>
                    <a:p>
                      <a:pPr algn="ctr">
                        <a:spcBef>
                          <a:spcPts val="565"/>
                        </a:spcBef>
                        <a:spcAft>
                          <a:spcPts val="0"/>
                        </a:spcAft>
                      </a:pPr>
                      <a:r>
                        <a:rPr lang="de-DE" sz="1800" kern="50" dirty="0">
                          <a:effectLst/>
                          <a:latin typeface="+mn-lt"/>
                        </a:rPr>
                        <a:t>A</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Bef>
                          <a:spcPts val="565"/>
                        </a:spcBef>
                        <a:spcAft>
                          <a:spcPts val="0"/>
                        </a:spcAft>
                      </a:pPr>
                      <a:r>
                        <a:rPr lang="de-DE" sz="1800" kern="50" dirty="0">
                          <a:effectLst/>
                          <a:latin typeface="+mn-lt"/>
                        </a:rPr>
                        <a:t>B</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974390">
                <a:tc>
                  <a:txBody>
                    <a:bodyPr/>
                    <a:lstStyle/>
                    <a:p>
                      <a:pPr marL="0" marR="0" indent="0" algn="l" defTabSz="914400" rtl="0" eaLnBrk="1" fontAlgn="auto" latinLnBrk="0" hangingPunct="1">
                        <a:lnSpc>
                          <a:spcPct val="100000"/>
                        </a:lnSpc>
                        <a:spcBef>
                          <a:spcPts val="565"/>
                        </a:spcBef>
                        <a:spcAft>
                          <a:spcPts val="0"/>
                        </a:spcAft>
                        <a:buClrTx/>
                        <a:buSzTx/>
                        <a:buFontTx/>
                        <a:buNone/>
                        <a:tabLst/>
                        <a:defRPr/>
                      </a:pPr>
                      <a:r>
                        <a:rPr lang="es-ES" sz="1800" kern="50" dirty="0" smtClean="0">
                          <a:effectLst/>
                          <a:latin typeface="+mn-lt"/>
                        </a:rPr>
                        <a:t> </a:t>
                      </a:r>
                      <a:r>
                        <a:rPr lang="es-ES" sz="1800" kern="50" dirty="0" smtClean="0">
                          <a:effectLst/>
                          <a:latin typeface="+mn-lt"/>
                          <a:ea typeface="+mn-ea"/>
                        </a:rPr>
                        <a:t>In English:</a:t>
                      </a:r>
                      <a:r>
                        <a:rPr lang="es-ES" sz="1800" kern="50" baseline="0" dirty="0" smtClean="0">
                          <a:effectLst/>
                          <a:latin typeface="+mn-lt"/>
                          <a:ea typeface="+mn-ea"/>
                        </a:rPr>
                        <a:t/>
                      </a:r>
                      <a:br>
                        <a:rPr lang="es-ES" sz="1800" kern="50" baseline="0" dirty="0" smtClean="0">
                          <a:effectLst/>
                          <a:latin typeface="+mn-lt"/>
                          <a:ea typeface="+mn-ea"/>
                        </a:rPr>
                      </a:br>
                      <a:r>
                        <a:rPr lang="es-ES" sz="1800" kern="50" baseline="0" dirty="0" smtClean="0">
                          <a:effectLst/>
                          <a:latin typeface="+mn-lt"/>
                          <a:ea typeface="+mn-ea"/>
                        </a:rPr>
                        <a:t> </a:t>
                      </a:r>
                      <a:r>
                        <a:rPr lang="es-ES" sz="1800" kern="50" baseline="0" dirty="0" err="1" smtClean="0">
                          <a:effectLst/>
                          <a:latin typeface="+mn-lt"/>
                          <a:ea typeface="+mn-ea"/>
                        </a:rPr>
                        <a:t>Magst</a:t>
                      </a:r>
                      <a:r>
                        <a:rPr lang="es-ES" sz="1800" kern="50" baseline="0" dirty="0" smtClean="0">
                          <a:effectLst/>
                          <a:latin typeface="+mn-lt"/>
                          <a:ea typeface="+mn-ea"/>
                        </a:rPr>
                        <a:t> du Sport?</a:t>
                      </a:r>
                      <a:endParaRPr lang="fr-FR" sz="1800" kern="50" dirty="0" smtClean="0">
                        <a:effectLst/>
                        <a:latin typeface="+mn-lt"/>
                        <a:ea typeface="Lucida Sans Unicode"/>
                      </a:endParaRPr>
                    </a:p>
                    <a:p>
                      <a:pPr>
                        <a:spcBef>
                          <a:spcPts val="565"/>
                        </a:spcBef>
                        <a:spcAft>
                          <a:spcPts val="0"/>
                        </a:spcAft>
                      </a:pP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spcBef>
                          <a:spcPts val="565"/>
                        </a:spcBef>
                        <a:spcAft>
                          <a:spcPts val="0"/>
                        </a:spcAft>
                      </a:pPr>
                      <a:r>
                        <a:rPr lang="es-ES" sz="1800" kern="50" dirty="0" smtClean="0">
                          <a:effectLst/>
                          <a:latin typeface="+mn-lt"/>
                          <a:ea typeface="+mn-ea"/>
                        </a:rPr>
                        <a:t>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should</a:t>
                      </a:r>
                      <a:r>
                        <a:rPr lang="es-ES" sz="1800" kern="50" dirty="0" smtClean="0">
                          <a:effectLst/>
                          <a:latin typeface="+mn-lt"/>
                        </a:rPr>
                        <a:t> </a:t>
                      </a:r>
                      <a:r>
                        <a:rPr lang="es-ES" sz="1800" kern="50" dirty="0" err="1" smtClean="0">
                          <a:effectLst/>
                          <a:latin typeface="+mn-lt"/>
                        </a:rPr>
                        <a:t>hear</a:t>
                      </a:r>
                      <a:r>
                        <a:rPr lang="es-ES" sz="1800" kern="50" dirty="0" smtClean="0">
                          <a:effectLst/>
                          <a:latin typeface="+mn-lt"/>
                        </a:rPr>
                        <a:t>:</a:t>
                      </a:r>
                      <a:br>
                        <a:rPr lang="es-ES" sz="1800" kern="50" dirty="0" smtClean="0">
                          <a:effectLst/>
                          <a:latin typeface="+mn-lt"/>
                        </a:rPr>
                      </a:br>
                      <a:r>
                        <a:rPr lang="es-ES" sz="1800" kern="50" dirty="0" smtClean="0">
                          <a:effectLst/>
                          <a:latin typeface="+mn-lt"/>
                        </a:rPr>
                        <a:t> Do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like</a:t>
                      </a:r>
                      <a:r>
                        <a:rPr lang="es-ES" sz="1800" kern="50" dirty="0" smtClean="0">
                          <a:effectLst/>
                          <a:latin typeface="+mn-lt"/>
                        </a:rPr>
                        <a:t> sport?</a:t>
                      </a:r>
                      <a:br>
                        <a:rPr lang="es-ES" sz="1800" kern="50" dirty="0" smtClean="0">
                          <a:effectLst/>
                          <a:latin typeface="+mn-lt"/>
                        </a:rPr>
                      </a:br>
                      <a:r>
                        <a:rPr lang="es-ES" sz="1800" kern="50" dirty="0" smtClean="0">
                          <a:effectLst/>
                          <a:latin typeface="+mn-lt"/>
                        </a:rPr>
                        <a:t> </a:t>
                      </a:r>
                      <a:r>
                        <a:rPr lang="es-ES" sz="1800" kern="50" dirty="0" err="1" smtClean="0">
                          <a:effectLst/>
                          <a:latin typeface="+mn-lt"/>
                        </a:rPr>
                        <a:t>Answer</a:t>
                      </a:r>
                      <a:r>
                        <a:rPr lang="es-ES" sz="1800" kern="50" baseline="0" dirty="0" smtClean="0">
                          <a:effectLst/>
                          <a:latin typeface="+mn-lt"/>
                        </a:rPr>
                        <a:t> </a:t>
                      </a:r>
                      <a:r>
                        <a:rPr lang="es-ES" sz="1800" kern="50" baseline="0" dirty="0" err="1" smtClean="0">
                          <a:effectLst/>
                          <a:latin typeface="+mn-lt"/>
                        </a:rPr>
                        <a:t>the</a:t>
                      </a:r>
                      <a:r>
                        <a:rPr lang="es-ES" sz="1800" kern="50" baseline="0" dirty="0" smtClean="0">
                          <a:effectLst/>
                          <a:latin typeface="+mn-lt"/>
                        </a:rPr>
                        <a:t> </a:t>
                      </a:r>
                      <a:r>
                        <a:rPr lang="es-ES" sz="1800" kern="50" baseline="0" dirty="0" err="1" smtClean="0">
                          <a:effectLst/>
                          <a:latin typeface="+mn-lt"/>
                        </a:rPr>
                        <a:t>question</a:t>
                      </a:r>
                      <a:r>
                        <a:rPr lang="es-ES" sz="1800" kern="50" baseline="0" dirty="0" smtClean="0">
                          <a:effectLst/>
                          <a:latin typeface="+mn-lt"/>
                        </a:rPr>
                        <a:t>.</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75000"/>
                      </a:schemeClr>
                    </a:solidFill>
                  </a:tcPr>
                </a:tc>
              </a:tr>
              <a:tr h="1163953">
                <a:tc>
                  <a:txBody>
                    <a:bodyPr/>
                    <a:lstStyle/>
                    <a:p>
                      <a:pPr marL="0" marR="0" indent="0" algn="l" defTabSz="914400" rtl="0" eaLnBrk="1" fontAlgn="auto" latinLnBrk="0" hangingPunct="1">
                        <a:lnSpc>
                          <a:spcPct val="100000"/>
                        </a:lnSpc>
                        <a:spcBef>
                          <a:spcPts val="565"/>
                        </a:spcBef>
                        <a:spcAft>
                          <a:spcPts val="0"/>
                        </a:spcAft>
                        <a:buClrTx/>
                        <a:buSzTx/>
                        <a:buFontTx/>
                        <a:buNone/>
                        <a:tabLst/>
                        <a:defRPr/>
                      </a:pPr>
                      <a:r>
                        <a:rPr lang="en-GB" sz="1800" kern="50" dirty="0" smtClean="0">
                          <a:effectLst/>
                          <a:latin typeface="+mn-lt"/>
                          <a:ea typeface="Lucida Sans Unicode"/>
                        </a:rPr>
                        <a:t> </a:t>
                      </a:r>
                      <a:r>
                        <a:rPr lang="en-GB" sz="1800" kern="50" dirty="0" smtClean="0">
                          <a:effectLst/>
                          <a:latin typeface="+mn-lt"/>
                          <a:ea typeface="Lucida Sans Unicode"/>
                        </a:rPr>
                        <a:t>You should hear:</a:t>
                      </a:r>
                      <a:br>
                        <a:rPr lang="en-GB" sz="1800" kern="50" dirty="0" smtClean="0">
                          <a:effectLst/>
                          <a:latin typeface="+mn-lt"/>
                          <a:ea typeface="Lucida Sans Unicode"/>
                        </a:rPr>
                      </a:br>
                      <a:r>
                        <a:rPr lang="en-GB" sz="1800" kern="50" dirty="0" smtClean="0">
                          <a:effectLst/>
                          <a:latin typeface="+mn-lt"/>
                          <a:ea typeface="Lucida Sans Unicode"/>
                        </a:rPr>
                        <a:t> Do you like going to the  cinema?</a:t>
                      </a:r>
                      <a:br>
                        <a:rPr lang="en-GB" sz="1800" kern="50" dirty="0" smtClean="0">
                          <a:effectLst/>
                          <a:latin typeface="+mn-lt"/>
                          <a:ea typeface="Lucida Sans Unicode"/>
                        </a:rPr>
                      </a:br>
                      <a:r>
                        <a:rPr lang="en-GB" sz="1800" kern="50" dirty="0" smtClean="0">
                          <a:effectLst/>
                          <a:latin typeface="+mn-lt"/>
                          <a:ea typeface="Lucida Sans Unicode"/>
                        </a:rPr>
                        <a:t> Answer the question.</a:t>
                      </a:r>
                      <a:endParaRPr lang="fr-FR" sz="1800" kern="50" dirty="0" smtClean="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75000"/>
                      </a:schemeClr>
                    </a:solidFill>
                  </a:tcPr>
                </a:tc>
                <a:tc>
                  <a:txBody>
                    <a:bodyPr/>
                    <a:lstStyle/>
                    <a:p>
                      <a:pPr>
                        <a:spcBef>
                          <a:spcPts val="565"/>
                        </a:spcBef>
                        <a:spcAft>
                          <a:spcPts val="0"/>
                        </a:spcAft>
                      </a:pPr>
                      <a:r>
                        <a:rPr lang="en-GB" sz="1800" kern="50" dirty="0" smtClean="0">
                          <a:effectLst/>
                          <a:latin typeface="+mn-lt"/>
                          <a:ea typeface="Lucida Sans Unicode"/>
                        </a:rPr>
                        <a:t> In English:</a:t>
                      </a:r>
                      <a:br>
                        <a:rPr lang="en-GB" sz="1800" kern="50" dirty="0" smtClean="0">
                          <a:effectLst/>
                          <a:latin typeface="+mn-lt"/>
                          <a:ea typeface="Lucida Sans Unicode"/>
                        </a:rPr>
                      </a:br>
                      <a:r>
                        <a:rPr lang="en-GB" sz="1800" kern="50" dirty="0" smtClean="0">
                          <a:effectLst/>
                          <a:latin typeface="+mn-lt"/>
                          <a:ea typeface="Lucida Sans Unicode"/>
                        </a:rPr>
                        <a:t> </a:t>
                      </a:r>
                      <a:r>
                        <a:rPr lang="en-GB" sz="1800" kern="50" dirty="0" err="1" smtClean="0">
                          <a:effectLst/>
                          <a:latin typeface="+mn-lt"/>
                          <a:ea typeface="Lucida Sans Unicode"/>
                        </a:rPr>
                        <a:t>Gehst</a:t>
                      </a:r>
                      <a:r>
                        <a:rPr lang="en-GB" sz="1800" kern="50" dirty="0" smtClean="0">
                          <a:effectLst/>
                          <a:latin typeface="+mn-lt"/>
                          <a:ea typeface="Lucida Sans Unicode"/>
                        </a:rPr>
                        <a:t> du </a:t>
                      </a:r>
                      <a:r>
                        <a:rPr lang="en-GB" sz="1800" kern="50" dirty="0" err="1" smtClean="0">
                          <a:effectLst/>
                          <a:latin typeface="+mn-lt"/>
                          <a:ea typeface="Lucida Sans Unicode"/>
                        </a:rPr>
                        <a:t>gern</a:t>
                      </a:r>
                      <a:r>
                        <a:rPr lang="en-GB" sz="1800" kern="50" baseline="0" dirty="0" smtClean="0">
                          <a:effectLst/>
                          <a:latin typeface="+mn-lt"/>
                          <a:ea typeface="Lucida Sans Unicode"/>
                        </a:rPr>
                        <a:t> ins Kino?</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974390">
                <a:tc>
                  <a:txBody>
                    <a:bodyPr/>
                    <a:lstStyle/>
                    <a:p>
                      <a:pPr marL="0" marR="0" indent="0" algn="l" defTabSz="914400" rtl="0" eaLnBrk="1" fontAlgn="auto" latinLnBrk="0" hangingPunct="1">
                        <a:lnSpc>
                          <a:spcPct val="100000"/>
                        </a:lnSpc>
                        <a:spcBef>
                          <a:spcPts val="565"/>
                        </a:spcBef>
                        <a:spcAft>
                          <a:spcPts val="0"/>
                        </a:spcAft>
                        <a:buClrTx/>
                        <a:buSzTx/>
                        <a:buFontTx/>
                        <a:buNone/>
                        <a:tabLst/>
                        <a:defRPr/>
                      </a:pPr>
                      <a:r>
                        <a:rPr lang="es-ES" sz="1800" kern="50" dirty="0" smtClean="0">
                          <a:effectLst/>
                          <a:latin typeface="+mn-lt"/>
                        </a:rPr>
                        <a:t> </a:t>
                      </a:r>
                      <a:r>
                        <a:rPr lang="es-ES" sz="1800" kern="50" dirty="0" smtClean="0">
                          <a:effectLst/>
                          <a:latin typeface="+mn-lt"/>
                          <a:ea typeface="+mn-ea"/>
                        </a:rPr>
                        <a:t>In English:</a:t>
                      </a:r>
                      <a:r>
                        <a:rPr lang="es-ES" sz="1800" kern="50" baseline="0" dirty="0" smtClean="0">
                          <a:effectLst/>
                          <a:latin typeface="+mn-lt"/>
                          <a:ea typeface="+mn-ea"/>
                        </a:rPr>
                        <a:t/>
                      </a:r>
                      <a:br>
                        <a:rPr lang="es-ES" sz="1800" kern="50" baseline="0" dirty="0" smtClean="0">
                          <a:effectLst/>
                          <a:latin typeface="+mn-lt"/>
                          <a:ea typeface="+mn-ea"/>
                        </a:rPr>
                      </a:br>
                      <a:r>
                        <a:rPr lang="es-ES" sz="1800" kern="50" baseline="0" dirty="0" smtClean="0">
                          <a:effectLst/>
                          <a:latin typeface="+mn-lt"/>
                          <a:ea typeface="+mn-ea"/>
                        </a:rPr>
                        <a:t> </a:t>
                      </a:r>
                      <a:r>
                        <a:rPr lang="es-ES" sz="1800" kern="50" baseline="0" dirty="0" err="1" smtClean="0">
                          <a:effectLst/>
                          <a:latin typeface="+mn-lt"/>
                          <a:ea typeface="+mn-ea"/>
                        </a:rPr>
                        <a:t>Spielst</a:t>
                      </a:r>
                      <a:r>
                        <a:rPr lang="es-ES" sz="1800" kern="50" baseline="0" dirty="0" smtClean="0">
                          <a:effectLst/>
                          <a:latin typeface="+mn-lt"/>
                          <a:ea typeface="+mn-ea"/>
                        </a:rPr>
                        <a:t> du </a:t>
                      </a:r>
                      <a:r>
                        <a:rPr lang="es-ES" sz="1800" kern="50" baseline="0" dirty="0" err="1" smtClean="0">
                          <a:effectLst/>
                          <a:latin typeface="+mn-lt"/>
                          <a:ea typeface="+mn-ea"/>
                        </a:rPr>
                        <a:t>gern</a:t>
                      </a:r>
                      <a:r>
                        <a:rPr lang="es-ES" sz="1800" kern="50" baseline="0" dirty="0" smtClean="0">
                          <a:effectLst/>
                          <a:latin typeface="+mn-lt"/>
                          <a:ea typeface="+mn-ea"/>
                        </a:rPr>
                        <a:t> </a:t>
                      </a:r>
                      <a:r>
                        <a:rPr lang="es-ES" sz="1800" kern="50" baseline="0" dirty="0" err="1" smtClean="0">
                          <a:effectLst/>
                          <a:latin typeface="+mn-lt"/>
                          <a:ea typeface="+mn-ea"/>
                        </a:rPr>
                        <a:t>Tennis</a:t>
                      </a:r>
                      <a:r>
                        <a:rPr lang="es-ES" sz="1800" kern="50" baseline="0" dirty="0" smtClean="0">
                          <a:effectLst/>
                          <a:latin typeface="+mn-lt"/>
                          <a:ea typeface="+mn-ea"/>
                        </a:rPr>
                        <a:t>?</a:t>
                      </a:r>
                      <a:endParaRPr lang="fr-FR" sz="1800" kern="50" dirty="0" smtClean="0">
                        <a:effectLst/>
                        <a:latin typeface="+mn-lt"/>
                        <a:ea typeface="Lucida Sans Unicode"/>
                      </a:endParaRPr>
                    </a:p>
                    <a:p>
                      <a:pPr>
                        <a:spcBef>
                          <a:spcPts val="565"/>
                        </a:spcBef>
                        <a:spcAft>
                          <a:spcPts val="0"/>
                        </a:spcAft>
                      </a:pP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spcBef>
                          <a:spcPts val="565"/>
                        </a:spcBef>
                        <a:spcAft>
                          <a:spcPts val="0"/>
                        </a:spcAft>
                      </a:pPr>
                      <a:r>
                        <a:rPr lang="es-ES" sz="1800" kern="50" dirty="0" smtClean="0">
                          <a:effectLst/>
                          <a:latin typeface="+mn-lt"/>
                        </a:rPr>
                        <a:t>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should</a:t>
                      </a:r>
                      <a:r>
                        <a:rPr lang="es-ES" sz="1800" kern="50" dirty="0" smtClean="0">
                          <a:effectLst/>
                          <a:latin typeface="+mn-lt"/>
                        </a:rPr>
                        <a:t> </a:t>
                      </a:r>
                      <a:r>
                        <a:rPr lang="es-ES" sz="1800" kern="50" dirty="0" err="1" smtClean="0">
                          <a:effectLst/>
                          <a:latin typeface="+mn-lt"/>
                        </a:rPr>
                        <a:t>hear</a:t>
                      </a:r>
                      <a:r>
                        <a:rPr lang="es-ES" sz="1800" kern="50" dirty="0" smtClean="0">
                          <a:effectLst/>
                          <a:latin typeface="+mn-lt"/>
                        </a:rPr>
                        <a:t>:</a:t>
                      </a:r>
                      <a:br>
                        <a:rPr lang="es-ES" sz="1800" kern="50" dirty="0" smtClean="0">
                          <a:effectLst/>
                          <a:latin typeface="+mn-lt"/>
                        </a:rPr>
                      </a:br>
                      <a:r>
                        <a:rPr lang="es-ES" sz="1800" kern="50" dirty="0" smtClean="0">
                          <a:effectLst/>
                          <a:latin typeface="+mn-lt"/>
                        </a:rPr>
                        <a:t> Do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like</a:t>
                      </a:r>
                      <a:r>
                        <a:rPr lang="es-ES" sz="1800" kern="50" dirty="0" smtClean="0">
                          <a:effectLst/>
                          <a:latin typeface="+mn-lt"/>
                        </a:rPr>
                        <a:t> </a:t>
                      </a:r>
                      <a:r>
                        <a:rPr lang="es-ES" sz="1800" kern="50" dirty="0" err="1" smtClean="0">
                          <a:effectLst/>
                          <a:latin typeface="+mn-lt"/>
                        </a:rPr>
                        <a:t>playing</a:t>
                      </a:r>
                      <a:r>
                        <a:rPr lang="es-ES" sz="1800" kern="50" dirty="0" smtClean="0">
                          <a:effectLst/>
                          <a:latin typeface="+mn-lt"/>
                        </a:rPr>
                        <a:t> </a:t>
                      </a:r>
                      <a:r>
                        <a:rPr lang="es-ES" sz="1800" kern="50" dirty="0" err="1" smtClean="0">
                          <a:effectLst/>
                          <a:latin typeface="+mn-lt"/>
                        </a:rPr>
                        <a:t>tennis</a:t>
                      </a:r>
                      <a:r>
                        <a:rPr lang="es-ES" sz="1800" kern="50" dirty="0" smtClean="0">
                          <a:effectLst/>
                          <a:latin typeface="+mn-lt"/>
                        </a:rPr>
                        <a:t>?</a:t>
                      </a:r>
                      <a:br>
                        <a:rPr lang="es-ES" sz="1800" kern="50" dirty="0" smtClean="0">
                          <a:effectLst/>
                          <a:latin typeface="+mn-lt"/>
                        </a:rPr>
                      </a:br>
                      <a:r>
                        <a:rPr lang="es-ES" sz="1800" kern="50" dirty="0" smtClean="0">
                          <a:effectLst/>
                          <a:latin typeface="+mn-lt"/>
                        </a:rPr>
                        <a:t> </a:t>
                      </a:r>
                      <a:r>
                        <a:rPr lang="es-ES" sz="1800" kern="50" dirty="0" err="1" smtClean="0">
                          <a:effectLst/>
                          <a:latin typeface="+mn-lt"/>
                        </a:rPr>
                        <a:t>Answer</a:t>
                      </a:r>
                      <a:r>
                        <a:rPr lang="es-ES" sz="1800" kern="50" baseline="0" dirty="0" smtClean="0">
                          <a:effectLst/>
                          <a:latin typeface="+mn-lt"/>
                        </a:rPr>
                        <a:t> </a:t>
                      </a:r>
                      <a:r>
                        <a:rPr lang="es-ES" sz="1800" kern="50" baseline="0" dirty="0" err="1" smtClean="0">
                          <a:effectLst/>
                          <a:latin typeface="+mn-lt"/>
                        </a:rPr>
                        <a:t>the</a:t>
                      </a:r>
                      <a:r>
                        <a:rPr lang="es-ES" sz="1800" kern="50" baseline="0" dirty="0" smtClean="0">
                          <a:effectLst/>
                          <a:latin typeface="+mn-lt"/>
                        </a:rPr>
                        <a:t> </a:t>
                      </a:r>
                      <a:r>
                        <a:rPr lang="es-ES" sz="1800" kern="50" baseline="0" dirty="0" err="1" smtClean="0">
                          <a:effectLst/>
                          <a:latin typeface="+mn-lt"/>
                        </a:rPr>
                        <a:t>question</a:t>
                      </a:r>
                      <a:r>
                        <a:rPr lang="es-ES" sz="1800" kern="50" baseline="0" dirty="0" smtClean="0">
                          <a:effectLst/>
                          <a:latin typeface="+mn-lt"/>
                        </a:rPr>
                        <a:t>.</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75000"/>
                      </a:schemeClr>
                    </a:solidFill>
                  </a:tcPr>
                </a:tc>
              </a:tr>
              <a:tr h="1163953">
                <a:tc>
                  <a:txBody>
                    <a:bodyPr/>
                    <a:lstStyle/>
                    <a:p>
                      <a:pPr>
                        <a:spcBef>
                          <a:spcPts val="565"/>
                        </a:spcBef>
                        <a:spcAft>
                          <a:spcPts val="0"/>
                        </a:spcAft>
                      </a:pPr>
                      <a:r>
                        <a:rPr lang="es-ES" sz="1800" kern="50" dirty="0" smtClean="0">
                          <a:effectLst/>
                          <a:latin typeface="+mn-lt"/>
                        </a:rPr>
                        <a:t>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should</a:t>
                      </a:r>
                      <a:r>
                        <a:rPr lang="es-ES" sz="1800" kern="50" dirty="0" smtClean="0">
                          <a:effectLst/>
                          <a:latin typeface="+mn-lt"/>
                        </a:rPr>
                        <a:t> </a:t>
                      </a:r>
                      <a:r>
                        <a:rPr lang="es-ES" sz="1800" kern="50" dirty="0" err="1" smtClean="0">
                          <a:effectLst/>
                          <a:latin typeface="+mn-lt"/>
                        </a:rPr>
                        <a:t>hear</a:t>
                      </a:r>
                      <a:r>
                        <a:rPr lang="es-ES" sz="1800" kern="50" dirty="0" smtClean="0">
                          <a:effectLst/>
                          <a:latin typeface="+mn-lt"/>
                        </a:rPr>
                        <a:t>:</a:t>
                      </a:r>
                      <a:br>
                        <a:rPr lang="es-ES" sz="1800" kern="50" dirty="0" smtClean="0">
                          <a:effectLst/>
                          <a:latin typeface="+mn-lt"/>
                        </a:rPr>
                      </a:br>
                      <a:r>
                        <a:rPr lang="es-ES" sz="1800" kern="50" dirty="0" smtClean="0">
                          <a:effectLst/>
                          <a:latin typeface="+mn-lt"/>
                        </a:rPr>
                        <a:t> Do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like</a:t>
                      </a:r>
                      <a:r>
                        <a:rPr lang="es-ES" sz="1800" kern="50" dirty="0" smtClean="0">
                          <a:effectLst/>
                          <a:latin typeface="+mn-lt"/>
                        </a:rPr>
                        <a:t> </a:t>
                      </a:r>
                      <a:r>
                        <a:rPr lang="es-ES" sz="1800" kern="50" dirty="0" err="1" smtClean="0">
                          <a:effectLst/>
                          <a:latin typeface="+mn-lt"/>
                        </a:rPr>
                        <a:t>playing</a:t>
                      </a:r>
                      <a:r>
                        <a:rPr lang="es-ES" sz="1800" kern="50" baseline="0" dirty="0" smtClean="0">
                          <a:effectLst/>
                          <a:latin typeface="+mn-lt"/>
                        </a:rPr>
                        <a:t> </a:t>
                      </a:r>
                      <a:r>
                        <a:rPr lang="es-ES" sz="1800" kern="50" baseline="0" dirty="0" err="1" smtClean="0">
                          <a:effectLst/>
                          <a:latin typeface="+mn-lt"/>
                        </a:rPr>
                        <a:t>on</a:t>
                      </a:r>
                      <a:r>
                        <a:rPr lang="es-ES" sz="1800" kern="50" baseline="0" dirty="0" smtClean="0">
                          <a:effectLst/>
                          <a:latin typeface="+mn-lt"/>
                        </a:rPr>
                        <a:t> </a:t>
                      </a:r>
                      <a:r>
                        <a:rPr lang="es-ES" sz="1800" kern="50" baseline="0" dirty="0" err="1" smtClean="0">
                          <a:effectLst/>
                          <a:latin typeface="+mn-lt"/>
                        </a:rPr>
                        <a:t>the</a:t>
                      </a:r>
                      <a:r>
                        <a:rPr lang="es-ES" sz="1800" kern="50" baseline="0" dirty="0" smtClean="0">
                          <a:effectLst/>
                          <a:latin typeface="+mn-lt"/>
                        </a:rPr>
                        <a:t> </a:t>
                      </a:r>
                      <a:r>
                        <a:rPr lang="es-ES" sz="1800" kern="50" baseline="0" dirty="0" err="1" smtClean="0">
                          <a:effectLst/>
                          <a:latin typeface="+mn-lt"/>
                        </a:rPr>
                        <a:t>computer</a:t>
                      </a:r>
                      <a:r>
                        <a:rPr lang="es-ES" sz="1800" kern="50" dirty="0" smtClean="0">
                          <a:effectLst/>
                          <a:latin typeface="+mn-lt"/>
                        </a:rPr>
                        <a:t>?</a:t>
                      </a:r>
                      <a:br>
                        <a:rPr lang="es-ES" sz="1800" kern="50" dirty="0" smtClean="0">
                          <a:effectLst/>
                          <a:latin typeface="+mn-lt"/>
                        </a:rPr>
                      </a:br>
                      <a:r>
                        <a:rPr lang="es-ES" sz="1800" kern="50" dirty="0" smtClean="0">
                          <a:effectLst/>
                          <a:latin typeface="+mn-lt"/>
                        </a:rPr>
                        <a:t> </a:t>
                      </a:r>
                      <a:r>
                        <a:rPr lang="es-ES" sz="1800" kern="50" dirty="0" err="1" smtClean="0">
                          <a:effectLst/>
                          <a:latin typeface="+mn-lt"/>
                        </a:rPr>
                        <a:t>Answer</a:t>
                      </a:r>
                      <a:r>
                        <a:rPr lang="es-ES" sz="1800" kern="50" baseline="0" dirty="0" smtClean="0">
                          <a:effectLst/>
                          <a:latin typeface="+mn-lt"/>
                        </a:rPr>
                        <a:t> </a:t>
                      </a:r>
                      <a:r>
                        <a:rPr lang="es-ES" sz="1800" kern="50" baseline="0" dirty="0" err="1" smtClean="0">
                          <a:effectLst/>
                          <a:latin typeface="+mn-lt"/>
                        </a:rPr>
                        <a:t>the</a:t>
                      </a:r>
                      <a:r>
                        <a:rPr lang="es-ES" sz="1800" kern="50" baseline="0" dirty="0" smtClean="0">
                          <a:effectLst/>
                          <a:latin typeface="+mn-lt"/>
                        </a:rPr>
                        <a:t> </a:t>
                      </a:r>
                      <a:r>
                        <a:rPr lang="es-ES" sz="1800" kern="50" baseline="0" dirty="0" err="1" smtClean="0">
                          <a:effectLst/>
                          <a:latin typeface="+mn-lt"/>
                        </a:rPr>
                        <a:t>question</a:t>
                      </a:r>
                      <a:r>
                        <a:rPr lang="es-ES" sz="1800" kern="50" baseline="0" dirty="0" smtClean="0">
                          <a:effectLst/>
                          <a:latin typeface="+mn-lt"/>
                        </a:rPr>
                        <a:t>.</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75000"/>
                      </a:schemeClr>
                    </a:solidFill>
                  </a:tcPr>
                </a:tc>
                <a:tc>
                  <a:txBody>
                    <a:bodyPr/>
                    <a:lstStyle/>
                    <a:p>
                      <a:pPr>
                        <a:spcBef>
                          <a:spcPts val="565"/>
                        </a:spcBef>
                        <a:spcAft>
                          <a:spcPts val="0"/>
                        </a:spcAft>
                      </a:pPr>
                      <a:r>
                        <a:rPr lang="es-ES" sz="1800" kern="50" dirty="0" smtClean="0">
                          <a:effectLst/>
                          <a:latin typeface="+mn-lt"/>
                          <a:ea typeface="+mn-ea"/>
                        </a:rPr>
                        <a:t> In English:</a:t>
                      </a:r>
                      <a:r>
                        <a:rPr lang="es-ES" sz="1800" kern="50" baseline="0" dirty="0" smtClean="0">
                          <a:effectLst/>
                          <a:latin typeface="+mn-lt"/>
                          <a:ea typeface="+mn-ea"/>
                        </a:rPr>
                        <a:t/>
                      </a:r>
                      <a:br>
                        <a:rPr lang="es-ES" sz="1800" kern="50" baseline="0" dirty="0" smtClean="0">
                          <a:effectLst/>
                          <a:latin typeface="+mn-lt"/>
                          <a:ea typeface="+mn-ea"/>
                        </a:rPr>
                      </a:br>
                      <a:r>
                        <a:rPr lang="es-ES" sz="1800" kern="50" baseline="0" dirty="0" smtClean="0">
                          <a:effectLst/>
                          <a:latin typeface="+mn-lt"/>
                          <a:ea typeface="+mn-ea"/>
                        </a:rPr>
                        <a:t> </a:t>
                      </a:r>
                      <a:r>
                        <a:rPr lang="es-ES" sz="1800" kern="50" baseline="0" dirty="0" err="1" smtClean="0">
                          <a:effectLst/>
                          <a:latin typeface="+mn-lt"/>
                          <a:ea typeface="+mn-ea"/>
                        </a:rPr>
                        <a:t>Spielst</a:t>
                      </a:r>
                      <a:r>
                        <a:rPr lang="es-ES" sz="1800" kern="50" baseline="0" dirty="0" smtClean="0">
                          <a:effectLst/>
                          <a:latin typeface="+mn-lt"/>
                          <a:ea typeface="+mn-ea"/>
                        </a:rPr>
                        <a:t> du </a:t>
                      </a:r>
                      <a:r>
                        <a:rPr lang="es-ES" sz="1800" kern="50" baseline="0" dirty="0" err="1" smtClean="0">
                          <a:effectLst/>
                          <a:latin typeface="+mn-lt"/>
                          <a:ea typeface="+mn-ea"/>
                        </a:rPr>
                        <a:t>gern</a:t>
                      </a:r>
                      <a:r>
                        <a:rPr lang="es-ES" sz="1800" kern="50" baseline="0" dirty="0" smtClean="0">
                          <a:effectLst/>
                          <a:latin typeface="+mn-lt"/>
                          <a:ea typeface="+mn-ea"/>
                        </a:rPr>
                        <a:t> am </a:t>
                      </a:r>
                      <a:r>
                        <a:rPr lang="es-ES" sz="1800" kern="50" baseline="0" dirty="0" err="1" smtClean="0">
                          <a:effectLst/>
                          <a:latin typeface="+mn-lt"/>
                          <a:ea typeface="+mn-ea"/>
                        </a:rPr>
                        <a:t>Computer</a:t>
                      </a:r>
                      <a:r>
                        <a:rPr lang="es-ES" sz="1800" kern="50" baseline="0" dirty="0" smtClean="0">
                          <a:effectLst/>
                          <a:latin typeface="+mn-lt"/>
                          <a:ea typeface="+mn-ea"/>
                        </a:rPr>
                        <a:t>?</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1163953">
                <a:tc>
                  <a:txBody>
                    <a:bodyPr/>
                    <a:lstStyle/>
                    <a:p>
                      <a:pPr>
                        <a:spcBef>
                          <a:spcPts val="565"/>
                        </a:spcBef>
                        <a:spcAft>
                          <a:spcPts val="0"/>
                        </a:spcAft>
                      </a:pPr>
                      <a:r>
                        <a:rPr lang="es-ES" sz="1800" kern="50" dirty="0" smtClean="0">
                          <a:effectLst/>
                          <a:latin typeface="+mn-lt"/>
                        </a:rPr>
                        <a:t> </a:t>
                      </a:r>
                      <a:r>
                        <a:rPr lang="es-ES" sz="1800" kern="50" dirty="0" smtClean="0">
                          <a:effectLst/>
                          <a:latin typeface="+mn-lt"/>
                          <a:ea typeface="+mn-ea"/>
                        </a:rPr>
                        <a:t>In English:</a:t>
                      </a:r>
                      <a:r>
                        <a:rPr lang="es-ES" sz="1800" kern="50" baseline="0" dirty="0" smtClean="0">
                          <a:effectLst/>
                          <a:latin typeface="+mn-lt"/>
                          <a:ea typeface="+mn-ea"/>
                        </a:rPr>
                        <a:t/>
                      </a:r>
                      <a:br>
                        <a:rPr lang="es-ES" sz="1800" kern="50" baseline="0" dirty="0" smtClean="0">
                          <a:effectLst/>
                          <a:latin typeface="+mn-lt"/>
                          <a:ea typeface="+mn-ea"/>
                        </a:rPr>
                      </a:br>
                      <a:r>
                        <a:rPr lang="es-ES" sz="1800" kern="50" baseline="0" dirty="0" smtClean="0">
                          <a:effectLst/>
                          <a:latin typeface="+mn-lt"/>
                          <a:ea typeface="+mn-ea"/>
                        </a:rPr>
                        <a:t> </a:t>
                      </a:r>
                      <a:r>
                        <a:rPr lang="es-ES" sz="1800" kern="50" baseline="0" dirty="0" err="1" smtClean="0">
                          <a:effectLst/>
                          <a:latin typeface="+mn-lt"/>
                          <a:ea typeface="+mn-ea"/>
                        </a:rPr>
                        <a:t>Was</a:t>
                      </a:r>
                      <a:r>
                        <a:rPr lang="es-ES" sz="1800" kern="50" baseline="0" dirty="0" smtClean="0">
                          <a:effectLst/>
                          <a:latin typeface="+mn-lt"/>
                          <a:ea typeface="+mn-ea"/>
                        </a:rPr>
                        <a:t> </a:t>
                      </a:r>
                      <a:r>
                        <a:rPr lang="es-ES" sz="1800" kern="50" baseline="0" dirty="0" err="1" smtClean="0">
                          <a:effectLst/>
                          <a:latin typeface="+mn-lt"/>
                          <a:ea typeface="+mn-ea"/>
                        </a:rPr>
                        <a:t>ist</a:t>
                      </a:r>
                      <a:r>
                        <a:rPr lang="es-ES" sz="1800" kern="50" baseline="0" dirty="0" smtClean="0">
                          <a:effectLst/>
                          <a:latin typeface="+mn-lt"/>
                          <a:ea typeface="+mn-ea"/>
                        </a:rPr>
                        <a:t> </a:t>
                      </a:r>
                      <a:r>
                        <a:rPr lang="es-ES" sz="1800" kern="50" baseline="0" dirty="0" err="1" smtClean="0">
                          <a:effectLst/>
                          <a:latin typeface="+mn-lt"/>
                          <a:ea typeface="+mn-ea"/>
                        </a:rPr>
                        <a:t>dein</a:t>
                      </a:r>
                      <a:r>
                        <a:rPr lang="es-ES" sz="1800" kern="50" baseline="0" dirty="0" smtClean="0">
                          <a:effectLst/>
                          <a:latin typeface="+mn-lt"/>
                          <a:ea typeface="+mn-ea"/>
                        </a:rPr>
                        <a:t> </a:t>
                      </a:r>
                      <a:r>
                        <a:rPr lang="es-ES" sz="1800" kern="50" baseline="0" dirty="0" err="1" smtClean="0">
                          <a:effectLst/>
                          <a:latin typeface="+mn-lt"/>
                          <a:ea typeface="+mn-ea"/>
                        </a:rPr>
                        <a:t>Lieblingsfernsehprogramm</a:t>
                      </a:r>
                      <a:r>
                        <a:rPr lang="es-ES" sz="1800" kern="50" baseline="0" dirty="0" smtClean="0">
                          <a:effectLst/>
                          <a:latin typeface="+mn-lt"/>
                          <a:ea typeface="+mn-ea"/>
                        </a:rPr>
                        <a:t>?</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spcBef>
                          <a:spcPts val="565"/>
                        </a:spcBef>
                        <a:spcAft>
                          <a:spcPts val="0"/>
                        </a:spcAft>
                      </a:pPr>
                      <a:r>
                        <a:rPr lang="es-ES" sz="1800" kern="50" dirty="0" smtClean="0">
                          <a:effectLst/>
                          <a:latin typeface="+mn-lt"/>
                          <a:ea typeface="+mn-ea"/>
                        </a:rPr>
                        <a:t> </a:t>
                      </a:r>
                      <a:r>
                        <a:rPr lang="es-ES" sz="1800" kern="50" dirty="0" smtClean="0">
                          <a:effectLst/>
                          <a:latin typeface="+mn-lt"/>
                        </a:rPr>
                        <a:t> </a:t>
                      </a:r>
                      <a:r>
                        <a:rPr lang="es-ES" sz="1800" kern="50" dirty="0" err="1" smtClean="0">
                          <a:effectLst/>
                          <a:latin typeface="+mn-lt"/>
                        </a:rPr>
                        <a:t>You</a:t>
                      </a:r>
                      <a:r>
                        <a:rPr lang="es-ES" sz="1800" kern="50" dirty="0" smtClean="0">
                          <a:effectLst/>
                          <a:latin typeface="+mn-lt"/>
                        </a:rPr>
                        <a:t> </a:t>
                      </a:r>
                      <a:r>
                        <a:rPr lang="es-ES" sz="1800" kern="50" dirty="0" err="1" smtClean="0">
                          <a:effectLst/>
                          <a:latin typeface="+mn-lt"/>
                        </a:rPr>
                        <a:t>should</a:t>
                      </a:r>
                      <a:r>
                        <a:rPr lang="es-ES" sz="1800" kern="50" dirty="0" smtClean="0">
                          <a:effectLst/>
                          <a:latin typeface="+mn-lt"/>
                        </a:rPr>
                        <a:t> </a:t>
                      </a:r>
                      <a:r>
                        <a:rPr lang="es-ES" sz="1800" kern="50" dirty="0" err="1" smtClean="0">
                          <a:effectLst/>
                          <a:latin typeface="+mn-lt"/>
                        </a:rPr>
                        <a:t>hear</a:t>
                      </a:r>
                      <a:r>
                        <a:rPr lang="es-ES" sz="1800" kern="50" dirty="0" smtClean="0">
                          <a:effectLst/>
                          <a:latin typeface="+mn-lt"/>
                        </a:rPr>
                        <a:t>:</a:t>
                      </a:r>
                      <a:br>
                        <a:rPr lang="es-ES" sz="1800" kern="50" dirty="0" smtClean="0">
                          <a:effectLst/>
                          <a:latin typeface="+mn-lt"/>
                        </a:rPr>
                      </a:br>
                      <a:r>
                        <a:rPr lang="es-ES" sz="1800" kern="50" dirty="0" smtClean="0">
                          <a:effectLst/>
                          <a:latin typeface="+mn-lt"/>
                        </a:rPr>
                        <a:t> </a:t>
                      </a:r>
                      <a:r>
                        <a:rPr lang="es-ES" sz="1800" kern="50" dirty="0" err="1" smtClean="0">
                          <a:effectLst/>
                          <a:latin typeface="+mn-lt"/>
                        </a:rPr>
                        <a:t>What</a:t>
                      </a:r>
                      <a:r>
                        <a:rPr lang="es-ES" sz="1800" kern="50" dirty="0" smtClean="0">
                          <a:effectLst/>
                          <a:latin typeface="+mn-lt"/>
                        </a:rPr>
                        <a:t> </a:t>
                      </a:r>
                      <a:r>
                        <a:rPr lang="es-ES" sz="1800" kern="50" dirty="0" err="1" smtClean="0">
                          <a:effectLst/>
                          <a:latin typeface="+mn-lt"/>
                        </a:rPr>
                        <a:t>is</a:t>
                      </a:r>
                      <a:r>
                        <a:rPr lang="es-ES" sz="1800" kern="50" dirty="0" smtClean="0">
                          <a:effectLst/>
                          <a:latin typeface="+mn-lt"/>
                        </a:rPr>
                        <a:t> </a:t>
                      </a:r>
                      <a:r>
                        <a:rPr lang="es-ES" sz="1800" kern="50" dirty="0" err="1" smtClean="0">
                          <a:effectLst/>
                          <a:latin typeface="+mn-lt"/>
                        </a:rPr>
                        <a:t>your</a:t>
                      </a:r>
                      <a:r>
                        <a:rPr lang="es-ES" sz="1800" kern="50" dirty="0" smtClean="0">
                          <a:effectLst/>
                          <a:latin typeface="+mn-lt"/>
                        </a:rPr>
                        <a:t> </a:t>
                      </a:r>
                      <a:r>
                        <a:rPr lang="es-ES" sz="1800" kern="50" dirty="0" err="1" smtClean="0">
                          <a:effectLst/>
                          <a:latin typeface="+mn-lt"/>
                        </a:rPr>
                        <a:t>favourite</a:t>
                      </a:r>
                      <a:r>
                        <a:rPr lang="es-ES" sz="1800" kern="50" dirty="0" smtClean="0">
                          <a:effectLst/>
                          <a:latin typeface="+mn-lt"/>
                        </a:rPr>
                        <a:t> TV </a:t>
                      </a:r>
                      <a:r>
                        <a:rPr lang="es-ES" sz="1800" kern="50" dirty="0" err="1" smtClean="0">
                          <a:effectLst/>
                          <a:latin typeface="+mn-lt"/>
                        </a:rPr>
                        <a:t>programme</a:t>
                      </a:r>
                      <a:r>
                        <a:rPr lang="es-ES" sz="1800" kern="50" dirty="0" smtClean="0">
                          <a:effectLst/>
                          <a:latin typeface="+mn-lt"/>
                        </a:rPr>
                        <a:t>?</a:t>
                      </a:r>
                      <a:br>
                        <a:rPr lang="es-ES" sz="1800" kern="50" dirty="0" smtClean="0">
                          <a:effectLst/>
                          <a:latin typeface="+mn-lt"/>
                        </a:rPr>
                      </a:br>
                      <a:r>
                        <a:rPr lang="es-ES" sz="1800" kern="50" dirty="0" smtClean="0">
                          <a:effectLst/>
                          <a:latin typeface="+mn-lt"/>
                        </a:rPr>
                        <a:t> </a:t>
                      </a:r>
                      <a:r>
                        <a:rPr lang="es-ES" sz="1800" kern="50" dirty="0" err="1" smtClean="0">
                          <a:effectLst/>
                          <a:latin typeface="+mn-lt"/>
                        </a:rPr>
                        <a:t>Answer</a:t>
                      </a:r>
                      <a:r>
                        <a:rPr lang="es-ES" sz="1800" kern="50" baseline="0" dirty="0" smtClean="0">
                          <a:effectLst/>
                          <a:latin typeface="+mn-lt"/>
                        </a:rPr>
                        <a:t> </a:t>
                      </a:r>
                      <a:r>
                        <a:rPr lang="es-ES" sz="1800" kern="50" baseline="0" dirty="0" err="1" smtClean="0">
                          <a:effectLst/>
                          <a:latin typeface="+mn-lt"/>
                        </a:rPr>
                        <a:t>the</a:t>
                      </a:r>
                      <a:r>
                        <a:rPr lang="es-ES" sz="1800" kern="50" baseline="0" dirty="0" smtClean="0">
                          <a:effectLst/>
                          <a:latin typeface="+mn-lt"/>
                        </a:rPr>
                        <a:t> </a:t>
                      </a:r>
                      <a:r>
                        <a:rPr lang="es-ES" sz="1800" kern="50" baseline="0" dirty="0" err="1" smtClean="0">
                          <a:effectLst/>
                          <a:latin typeface="+mn-lt"/>
                        </a:rPr>
                        <a:t>question</a:t>
                      </a:r>
                      <a:r>
                        <a:rPr lang="es-ES" sz="1800" kern="50" baseline="0" dirty="0" smtClean="0">
                          <a:effectLst/>
                          <a:latin typeface="+mn-lt"/>
                        </a:rPr>
                        <a:t>.</a:t>
                      </a:r>
                      <a:endParaRPr lang="fr-FR" sz="1800" kern="50" dirty="0">
                        <a:effectLst/>
                        <a:latin typeface="+mn-lt"/>
                        <a:ea typeface="Lucida Sans Unicode"/>
                      </a:endParaRPr>
                    </a:p>
                  </a:txBody>
                  <a:tcPr marL="26799" marR="26799" marT="26799" marB="26799">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spTree>
    <p:extLst>
      <p:ext uri="{BB962C8B-B14F-4D97-AF65-F5344CB8AC3E}">
        <p14:creationId xmlns:p14="http://schemas.microsoft.com/office/powerpoint/2010/main" val="309569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04767106"/>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Practising output </a:t>
                      </a:r>
                      <a:r>
                        <a:rPr lang="en-GB" sz="2000" b="1" dirty="0" smtClean="0">
                          <a:solidFill>
                            <a:schemeClr val="bg1"/>
                          </a:solidFill>
                        </a:rPr>
                        <a:t>(fluency , pronunciation, </a:t>
                      </a:r>
                      <a:r>
                        <a:rPr lang="en-GB" sz="2000" b="1" dirty="0" err="1" smtClean="0">
                          <a:solidFill>
                            <a:schemeClr val="bg1"/>
                          </a:solidFill>
                        </a:rPr>
                        <a:t>automatization</a:t>
                      </a:r>
                      <a:r>
                        <a:rPr lang="en-GB" sz="2000" b="1" dirty="0" smtClean="0">
                          <a:solidFill>
                            <a:schemeClr val="bg1"/>
                          </a:solidFill>
                        </a:rPr>
                        <a:t>, memory)</a:t>
                      </a: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47122"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smtClean="0">
                <a:solidFill>
                  <a:srgbClr val="002060"/>
                </a:solidFill>
                <a:latin typeface="Calibri" pitchFamily="34" charset="0"/>
              </a:rPr>
              <a:t>5: Revise and revisit</a:t>
            </a:r>
            <a:endParaRPr lang="en-US" sz="3200" b="1" dirty="0">
              <a:solidFill>
                <a:srgbClr val="002060"/>
              </a:solidFill>
              <a:latin typeface="Calibri" pitchFamily="34" charset="0"/>
            </a:endParaRPr>
          </a:p>
        </p:txBody>
      </p:sp>
      <p:sp>
        <p:nvSpPr>
          <p:cNvPr id="47123"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dirty="0" smtClean="0">
                <a:latin typeface="Calibri" pitchFamily="34" charset="0"/>
              </a:rPr>
              <a:t>REVISE and REVISIT</a:t>
            </a:r>
            <a:endParaRPr lang="en-US" sz="4400" dirty="0">
              <a:latin typeface="Calibri" pitchFamily="34" charset="0"/>
            </a:endParaRPr>
          </a:p>
        </p:txBody>
      </p:sp>
      <p:pic>
        <p:nvPicPr>
          <p:cNvPr id="6" name="Picture 8"/>
          <p:cNvPicPr>
            <a:picLocks noChangeAspect="1"/>
          </p:cNvPicPr>
          <p:nvPr/>
        </p:nvPicPr>
        <p:blipFill>
          <a:blip r:embed="rId3"/>
          <a:srcRect/>
          <a:stretch>
            <a:fillRect/>
          </a:stretch>
        </p:blipFill>
        <p:spPr bwMode="auto">
          <a:xfrm>
            <a:off x="3627040" y="4149080"/>
            <a:ext cx="1809056" cy="1805625"/>
          </a:xfrm>
          <a:prstGeom prst="rect">
            <a:avLst/>
          </a:prstGeom>
          <a:noFill/>
          <a:ln w="9525">
            <a:noFill/>
            <a:miter lim="800000"/>
            <a:headEnd/>
            <a:tailEnd/>
          </a:ln>
        </p:spPr>
      </p:pic>
    </p:spTree>
    <p:extLst>
      <p:ext uri="{BB962C8B-B14F-4D97-AF65-F5344CB8AC3E}">
        <p14:creationId xmlns:p14="http://schemas.microsoft.com/office/powerpoint/2010/main" val="1317112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428625"/>
          <a:ext cx="8286750" cy="5643564"/>
        </p:xfrm>
        <a:graphic>
          <a:graphicData uri="http://schemas.openxmlformats.org/drawingml/2006/table">
            <a:tbl>
              <a:tblPr firstRow="1" bandRow="1">
                <a:tableStyleId>{5940675A-B579-460E-94D1-54222C63F5DA}</a:tableStyleId>
              </a:tblPr>
              <a:tblGrid>
                <a:gridCol w="2762250"/>
                <a:gridCol w="2762250"/>
                <a:gridCol w="2762250"/>
              </a:tblGrid>
              <a:tr h="1881188">
                <a:tc>
                  <a:txBody>
                    <a:bodyPr/>
                    <a:lstStyle/>
                    <a:p>
                      <a:endParaRPr lang="en-US" sz="1800" dirty="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a:p>
                  </a:txBody>
                  <a:tcPr marL="91439" marR="91439"/>
                </a:tc>
              </a:tr>
              <a:tr h="1881188">
                <a:tc>
                  <a:txBody>
                    <a:bodyPr/>
                    <a:lstStyle/>
                    <a:p>
                      <a:endParaRPr lang="en-US" sz="1800"/>
                    </a:p>
                  </a:txBody>
                  <a:tcPr marL="91439" marR="91439"/>
                </a:tc>
                <a:tc>
                  <a:txBody>
                    <a:bodyPr/>
                    <a:lstStyle/>
                    <a:p>
                      <a:endParaRPr lang="en-US" sz="1800"/>
                    </a:p>
                  </a:txBody>
                  <a:tcPr marL="91439" marR="91439"/>
                </a:tc>
                <a:tc>
                  <a:txBody>
                    <a:bodyPr/>
                    <a:lstStyle/>
                    <a:p>
                      <a:endParaRPr lang="en-US" sz="1800" dirty="0"/>
                    </a:p>
                  </a:txBody>
                  <a:tcPr marL="91439" marR="91439"/>
                </a:tc>
              </a:tr>
            </a:tbl>
          </a:graphicData>
        </a:graphic>
      </p:graphicFrame>
      <p:sp>
        <p:nvSpPr>
          <p:cNvPr id="4" name="Rectangle 3"/>
          <p:cNvSpPr/>
          <p:nvPr/>
        </p:nvSpPr>
        <p:spPr>
          <a:xfrm>
            <a:off x="500063" y="1928813"/>
            <a:ext cx="8286750"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rot="5400000">
            <a:off x="1677988"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4464050" y="2106613"/>
            <a:ext cx="3571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7250113" y="2106613"/>
            <a:ext cx="35718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00063" y="3857625"/>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rot="5400000">
            <a:off x="1677988"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64050" y="4035425"/>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7250113" y="4035425"/>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00063" y="5715000"/>
            <a:ext cx="8286750" cy="3571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rot="5400000">
            <a:off x="1677988"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4464050" y="5892800"/>
            <a:ext cx="3571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7250113" y="5892800"/>
            <a:ext cx="35718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183" name="TextBox 17"/>
          <p:cNvSpPr txBox="1">
            <a:spLocks noChangeArrowheads="1"/>
          </p:cNvSpPr>
          <p:nvPr/>
        </p:nvSpPr>
        <p:spPr bwMode="auto">
          <a:xfrm>
            <a:off x="678657" y="605374"/>
            <a:ext cx="2357437" cy="1323439"/>
          </a:xfrm>
          <a:prstGeom prst="rect">
            <a:avLst/>
          </a:prstGeom>
          <a:noFill/>
          <a:ln w="9525">
            <a:noFill/>
            <a:miter lim="800000"/>
            <a:headEnd/>
            <a:tailEnd/>
          </a:ln>
        </p:spPr>
        <p:txBody>
          <a:bodyPr>
            <a:spAutoFit/>
          </a:bodyPr>
          <a:lstStyle/>
          <a:p>
            <a:pPr algn="ctr"/>
            <a:r>
              <a:rPr lang="en-GB" sz="2000" dirty="0" err="1" smtClean="0">
                <a:latin typeface="Calibri" pitchFamily="34" charset="0"/>
              </a:rPr>
              <a:t>Letztes</a:t>
            </a:r>
            <a:r>
              <a:rPr lang="en-GB" sz="2000" dirty="0" smtClean="0">
                <a:latin typeface="Calibri" pitchFamily="34" charset="0"/>
              </a:rPr>
              <a:t> </a:t>
            </a:r>
            <a:r>
              <a:rPr lang="en-GB" sz="2000" dirty="0" err="1" smtClean="0">
                <a:latin typeface="Calibri" pitchFamily="34" charset="0"/>
              </a:rPr>
              <a:t>Jahr</a:t>
            </a:r>
            <a:r>
              <a:rPr lang="en-GB" sz="2000" dirty="0" smtClean="0">
                <a:latin typeface="Calibri" pitchFamily="34" charset="0"/>
              </a:rPr>
              <a:t> bin </a:t>
            </a:r>
            <a:r>
              <a:rPr lang="en-GB" sz="2000" dirty="0" err="1" smtClean="0">
                <a:latin typeface="Calibri" pitchFamily="34" charset="0"/>
              </a:rPr>
              <a:t>ich</a:t>
            </a:r>
            <a:r>
              <a:rPr lang="en-GB" sz="2000" dirty="0" smtClean="0">
                <a:latin typeface="Calibri" pitchFamily="34" charset="0"/>
              </a:rPr>
              <a:t> </a:t>
            </a:r>
            <a:r>
              <a:rPr lang="en-GB" sz="2000" dirty="0" err="1" smtClean="0">
                <a:latin typeface="Calibri" pitchFamily="34" charset="0"/>
              </a:rPr>
              <a:t>mit</a:t>
            </a:r>
            <a:r>
              <a:rPr lang="en-GB" sz="2000" dirty="0" smtClean="0">
                <a:latin typeface="Calibri" pitchFamily="34" charset="0"/>
              </a:rPr>
              <a:t> </a:t>
            </a:r>
            <a:r>
              <a:rPr lang="en-GB" sz="2000" dirty="0" err="1" smtClean="0">
                <a:latin typeface="Calibri" pitchFamily="34" charset="0"/>
              </a:rPr>
              <a:t>meiner</a:t>
            </a:r>
            <a:r>
              <a:rPr lang="en-GB" sz="2000" dirty="0" smtClean="0">
                <a:latin typeface="Calibri" pitchFamily="34" charset="0"/>
              </a:rPr>
              <a:t> </a:t>
            </a:r>
            <a:r>
              <a:rPr lang="en-GB" sz="2000" dirty="0" err="1" smtClean="0">
                <a:latin typeface="Calibri" pitchFamily="34" charset="0"/>
              </a:rPr>
              <a:t>Familie</a:t>
            </a:r>
            <a:r>
              <a:rPr lang="en-GB" sz="2000" dirty="0" smtClean="0">
                <a:latin typeface="Calibri" pitchFamily="34" charset="0"/>
              </a:rPr>
              <a:t> </a:t>
            </a:r>
            <a:r>
              <a:rPr lang="en-GB" sz="2000" dirty="0" err="1" smtClean="0">
                <a:latin typeface="Calibri" pitchFamily="34" charset="0"/>
              </a:rPr>
              <a:t>nach</a:t>
            </a:r>
            <a:r>
              <a:rPr lang="en-GB" sz="2000" dirty="0" smtClean="0">
                <a:latin typeface="Calibri" pitchFamily="34" charset="0"/>
              </a:rPr>
              <a:t> </a:t>
            </a:r>
            <a:r>
              <a:rPr lang="en-GB" sz="2000" dirty="0" err="1" smtClean="0">
                <a:latin typeface="Calibri" pitchFamily="34" charset="0"/>
              </a:rPr>
              <a:t>Spanien</a:t>
            </a:r>
            <a:r>
              <a:rPr lang="en-GB" sz="2000" dirty="0" smtClean="0">
                <a:latin typeface="Calibri" pitchFamily="34" charset="0"/>
              </a:rPr>
              <a:t> </a:t>
            </a:r>
            <a:r>
              <a:rPr lang="en-GB" sz="2000" dirty="0" err="1" smtClean="0">
                <a:latin typeface="Calibri" pitchFamily="34" charset="0"/>
              </a:rPr>
              <a:t>gefahren</a:t>
            </a:r>
            <a:r>
              <a:rPr lang="en-GB" sz="2000" dirty="0" smtClean="0">
                <a:latin typeface="Calibri" pitchFamily="34" charset="0"/>
              </a:rPr>
              <a:t>.</a:t>
            </a:r>
            <a:endParaRPr lang="en-US" sz="2000" dirty="0">
              <a:latin typeface="Calibri" pitchFamily="34" charset="0"/>
            </a:endParaRPr>
          </a:p>
        </p:txBody>
      </p:sp>
    </p:spTree>
    <p:extLst>
      <p:ext uri="{BB962C8B-B14F-4D97-AF65-F5344CB8AC3E}">
        <p14:creationId xmlns:p14="http://schemas.microsoft.com/office/powerpoint/2010/main" val="359002331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91591046"/>
              </p:ext>
            </p:extLst>
          </p:nvPr>
        </p:nvGraphicFramePr>
        <p:xfrm>
          <a:off x="179388" y="188913"/>
          <a:ext cx="8856984" cy="6552728"/>
        </p:xfrm>
        <a:graphic>
          <a:graphicData uri="http://schemas.openxmlformats.org/drawingml/2006/table">
            <a:tbl>
              <a:tblPr firstRow="1" bandRow="1">
                <a:tableStyleId>{5940675A-B579-460E-94D1-54222C63F5DA}</a:tableStyleId>
              </a:tblPr>
              <a:tblGrid>
                <a:gridCol w="8856984"/>
              </a:tblGrid>
              <a:tr h="627896">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6110">
                <a:tc>
                  <a:txBody>
                    <a:bodyPr/>
                    <a:lstStyle/>
                    <a:p>
                      <a:pPr algn="l" fontAlgn="auto">
                        <a:spcBef>
                          <a:spcPts val="0"/>
                        </a:spcBef>
                        <a:spcAft>
                          <a:spcPts val="0"/>
                        </a:spcAft>
                        <a:defRPr/>
                      </a:pPr>
                      <a:r>
                        <a:rPr lang="en-GB" sz="3200" b="1" dirty="0" smtClean="0">
                          <a:solidFill>
                            <a:schemeClr val="bg1"/>
                          </a:solidFill>
                        </a:rPr>
                        <a:t>Spontaneity</a:t>
                      </a:r>
                      <a:r>
                        <a:rPr lang="en-GB" sz="3200" b="1" baseline="0" dirty="0" smtClean="0">
                          <a:solidFill>
                            <a:schemeClr val="bg1"/>
                          </a:solidFill>
                        </a:rPr>
                        <a:t> and interaction</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756070">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72652">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04466" name="Text Placeholder 2"/>
          <p:cNvSpPr txBox="1">
            <a:spLocks/>
          </p:cNvSpPr>
          <p:nvPr/>
        </p:nvSpPr>
        <p:spPr bwMode="auto">
          <a:xfrm>
            <a:off x="179388" y="6092825"/>
            <a:ext cx="7772400" cy="1500188"/>
          </a:xfrm>
          <a:prstGeom prst="rect">
            <a:avLst/>
          </a:prstGeom>
          <a:noFill/>
          <a:ln w="9525">
            <a:noFill/>
            <a:miter lim="800000"/>
            <a:headEnd/>
            <a:tailEnd/>
          </a:ln>
        </p:spPr>
        <p:txBody>
          <a:bodyPr/>
          <a:lstStyle/>
          <a:p>
            <a:pPr marL="342900" indent="-342900">
              <a:spcBef>
                <a:spcPct val="20000"/>
              </a:spcBef>
              <a:buFont typeface="Arial" charset="0"/>
              <a:buNone/>
            </a:pPr>
            <a:endParaRPr lang="en-US" sz="2800" b="1">
              <a:solidFill>
                <a:srgbClr val="002060"/>
              </a:solidFill>
              <a:latin typeface="Calibri" pitchFamily="34" charset="0"/>
            </a:endParaRPr>
          </a:p>
        </p:txBody>
      </p:sp>
      <p:sp>
        <p:nvSpPr>
          <p:cNvPr id="10446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REWARDING SPONTANEITY</a:t>
            </a:r>
            <a:endParaRPr lang="en-US" sz="4400">
              <a:latin typeface="Calibri" pitchFamily="34" charset="0"/>
            </a:endParaRPr>
          </a:p>
        </p:txBody>
      </p:sp>
      <p:pic>
        <p:nvPicPr>
          <p:cNvPr id="104468" name="Picture 2"/>
          <p:cNvPicPr>
            <a:picLocks noChangeAspect="1" noChangeArrowheads="1"/>
          </p:cNvPicPr>
          <p:nvPr/>
        </p:nvPicPr>
        <p:blipFill>
          <a:blip r:embed="rId3"/>
          <a:srcRect l="10526" r="18420" b="33333"/>
          <a:stretch>
            <a:fillRect/>
          </a:stretch>
        </p:blipFill>
        <p:spPr bwMode="auto">
          <a:xfrm>
            <a:off x="755650" y="4857750"/>
            <a:ext cx="1614488" cy="1147763"/>
          </a:xfrm>
          <a:prstGeom prst="rect">
            <a:avLst/>
          </a:prstGeom>
          <a:noFill/>
          <a:ln w="9525">
            <a:noFill/>
            <a:miter lim="800000"/>
            <a:headEnd/>
            <a:tailEnd/>
          </a:ln>
        </p:spPr>
      </p:pic>
      <p:pic>
        <p:nvPicPr>
          <p:cNvPr id="104469"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70138" y="3981450"/>
            <a:ext cx="2536825" cy="2536825"/>
          </a:xfrm>
          <a:prstGeom prst="rect">
            <a:avLst/>
          </a:prstGeom>
          <a:noFill/>
          <a:ln w="9525">
            <a:noFill/>
            <a:miter lim="800000"/>
            <a:headEnd/>
            <a:tailEnd/>
          </a:ln>
        </p:spPr>
      </p:pic>
      <p:pic>
        <p:nvPicPr>
          <p:cNvPr id="104470" name="Picture 2"/>
          <p:cNvPicPr>
            <a:picLocks noChangeAspect="1" noChangeArrowheads="1"/>
          </p:cNvPicPr>
          <p:nvPr/>
        </p:nvPicPr>
        <p:blipFill>
          <a:blip r:embed="rId5"/>
          <a:srcRect/>
          <a:stretch>
            <a:fillRect/>
          </a:stretch>
        </p:blipFill>
        <p:spPr bwMode="auto">
          <a:xfrm>
            <a:off x="5219700" y="4556125"/>
            <a:ext cx="1370013" cy="1368425"/>
          </a:xfrm>
          <a:prstGeom prst="rect">
            <a:avLst/>
          </a:prstGeom>
          <a:noFill/>
          <a:ln w="9525">
            <a:noFill/>
            <a:miter lim="800000"/>
            <a:headEnd/>
            <a:tailEnd/>
          </a:ln>
        </p:spPr>
      </p:pic>
      <p:pic>
        <p:nvPicPr>
          <p:cNvPr id="104471" name="Picture 4"/>
          <p:cNvPicPr>
            <a:picLocks noChangeAspect="1" noChangeArrowheads="1"/>
          </p:cNvPicPr>
          <p:nvPr/>
        </p:nvPicPr>
        <p:blipFill>
          <a:blip r:embed="rId6"/>
          <a:srcRect l="23000" t="16969" r="24500" b="18912"/>
          <a:stretch>
            <a:fillRect/>
          </a:stretch>
        </p:blipFill>
        <p:spPr bwMode="auto">
          <a:xfrm>
            <a:off x="7131050" y="4381500"/>
            <a:ext cx="1643063" cy="1549400"/>
          </a:xfrm>
          <a:prstGeom prst="rect">
            <a:avLst/>
          </a:prstGeom>
          <a:noFill/>
          <a:ln w="9525">
            <a:noFill/>
            <a:miter lim="800000"/>
            <a:headEnd/>
            <a:tailEnd/>
          </a:ln>
        </p:spPr>
      </p:pic>
      <p:pic>
        <p:nvPicPr>
          <p:cNvPr id="104472" name="Picture 5"/>
          <p:cNvPicPr>
            <a:picLocks noChangeAspect="1" noChangeArrowheads="1"/>
          </p:cNvPicPr>
          <p:nvPr/>
        </p:nvPicPr>
        <p:blipFill>
          <a:blip r:embed="rId7">
            <a:clrChange>
              <a:clrFrom>
                <a:srgbClr val="000000"/>
              </a:clrFrom>
              <a:clrTo>
                <a:srgbClr val="000000">
                  <a:alpha val="0"/>
                </a:srgbClr>
              </a:clrTo>
            </a:clrChange>
          </a:blip>
          <a:srcRect/>
          <a:stretch>
            <a:fillRect/>
          </a:stretch>
        </p:blipFill>
        <p:spPr bwMode="auto">
          <a:xfrm>
            <a:off x="347663" y="2571750"/>
            <a:ext cx="1216025" cy="1444625"/>
          </a:xfrm>
          <a:prstGeom prst="rect">
            <a:avLst/>
          </a:prstGeom>
          <a:noFill/>
          <a:ln w="9525">
            <a:noFill/>
            <a:miter lim="800000"/>
            <a:headEnd/>
            <a:tailEnd/>
          </a:ln>
        </p:spPr>
      </p:pic>
    </p:spTree>
    <p:extLst>
      <p:ext uri="{BB962C8B-B14F-4D97-AF65-F5344CB8AC3E}">
        <p14:creationId xmlns:p14="http://schemas.microsoft.com/office/powerpoint/2010/main" val="4235990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12029122"/>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Spontaneity and</a:t>
                      </a:r>
                      <a:r>
                        <a:rPr lang="en-GB" sz="2800" b="1" baseline="0" dirty="0" smtClean="0">
                          <a:solidFill>
                            <a:schemeClr val="bg1"/>
                          </a:solidFill>
                        </a:rPr>
                        <a:t> interaction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47122"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a:solidFill>
                  <a:srgbClr val="002060"/>
                </a:solidFill>
                <a:latin typeface="Calibri" pitchFamily="34" charset="0"/>
              </a:rPr>
              <a:t>6</a:t>
            </a:r>
            <a:r>
              <a:rPr lang="en-GB" sz="3200" b="1" dirty="0" smtClean="0">
                <a:solidFill>
                  <a:srgbClr val="002060"/>
                </a:solidFill>
                <a:latin typeface="Calibri" pitchFamily="34" charset="0"/>
              </a:rPr>
              <a:t>: Character cards</a:t>
            </a:r>
            <a:endParaRPr lang="en-US" sz="3200" b="1" dirty="0">
              <a:solidFill>
                <a:srgbClr val="002060"/>
              </a:solidFill>
              <a:latin typeface="Calibri" pitchFamily="34" charset="0"/>
            </a:endParaRPr>
          </a:p>
        </p:txBody>
      </p:sp>
      <p:sp>
        <p:nvSpPr>
          <p:cNvPr id="47123"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dirty="0" smtClean="0">
                <a:latin typeface="Calibri" pitchFamily="34" charset="0"/>
              </a:rPr>
              <a:t>CHARACTER CARDS</a:t>
            </a:r>
            <a:endParaRPr lang="en-US" sz="4400" dirty="0">
              <a:latin typeface="Calibri" pitchFamily="34" charset="0"/>
            </a:endParaRPr>
          </a:p>
        </p:txBody>
      </p:sp>
      <p:pic>
        <p:nvPicPr>
          <p:cNvPr id="5"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spTree>
    <p:extLst>
      <p:ext uri="{BB962C8B-B14F-4D97-AF65-F5344CB8AC3E}">
        <p14:creationId xmlns:p14="http://schemas.microsoft.com/office/powerpoint/2010/main" val="2342410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Group 2"/>
          <p:cNvGraphicFramePr>
            <a:graphicFrameLocks noGrp="1"/>
          </p:cNvGraphicFramePr>
          <p:nvPr/>
        </p:nvGraphicFramePr>
        <p:xfrm>
          <a:off x="-36513" y="0"/>
          <a:ext cx="9180513" cy="6858000"/>
        </p:xfrm>
        <a:graphic>
          <a:graphicData uri="http://schemas.openxmlformats.org/drawingml/2006/table">
            <a:tbl>
              <a:tblPr/>
              <a:tblGrid>
                <a:gridCol w="2322513"/>
                <a:gridCol w="2286000"/>
                <a:gridCol w="2286000"/>
                <a:gridCol w="2286000"/>
              </a:tblGrid>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r>
              <a:tr h="3429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067" name="Text Box 19"/>
          <p:cNvSpPr txBox="1">
            <a:spLocks noChangeArrowheads="1"/>
          </p:cNvSpPr>
          <p:nvPr/>
        </p:nvSpPr>
        <p:spPr bwMode="auto">
          <a:xfrm rot="16200000">
            <a:off x="-565151" y="957173"/>
            <a:ext cx="34607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1</a:t>
            </a:r>
            <a:br>
              <a:rPr lang="en-GB" sz="2400" dirty="0"/>
            </a:br>
            <a:r>
              <a:rPr lang="en-GB" sz="2400" dirty="0" smtClean="0"/>
              <a:t>silly, laughs a lot, </a:t>
            </a:r>
            <a:br>
              <a:rPr lang="en-GB" sz="2400" dirty="0" smtClean="0"/>
            </a:br>
            <a:r>
              <a:rPr lang="en-GB" sz="2400" dirty="0" smtClean="0"/>
              <a:t>younger than the others</a:t>
            </a:r>
            <a:endParaRPr lang="en-US" sz="2400" dirty="0">
              <a:cs typeface="Arial" charset="0"/>
            </a:endParaRPr>
          </a:p>
        </p:txBody>
      </p:sp>
      <p:sp>
        <p:nvSpPr>
          <p:cNvPr id="2068" name="Text Box 20"/>
          <p:cNvSpPr txBox="1">
            <a:spLocks noChangeArrowheads="1"/>
          </p:cNvSpPr>
          <p:nvPr/>
        </p:nvSpPr>
        <p:spPr bwMode="auto">
          <a:xfrm rot="16200000">
            <a:off x="-632619" y="4344105"/>
            <a:ext cx="34623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5</a:t>
            </a:r>
            <a:br>
              <a:rPr lang="en-GB" sz="2400" dirty="0"/>
            </a:br>
            <a:r>
              <a:rPr lang="en-GB" sz="2400" dirty="0" smtClean="0"/>
              <a:t>likes being in charge,</a:t>
            </a:r>
            <a:br>
              <a:rPr lang="en-GB" sz="2400" dirty="0" smtClean="0"/>
            </a:br>
            <a:r>
              <a:rPr lang="en-GB" sz="2400" dirty="0" smtClean="0"/>
              <a:t>interrupts continually</a:t>
            </a:r>
            <a:endParaRPr lang="en-US" sz="2400" dirty="0">
              <a:cs typeface="Arial" charset="0"/>
            </a:endParaRPr>
          </a:p>
        </p:txBody>
      </p:sp>
      <p:sp>
        <p:nvSpPr>
          <p:cNvPr id="2069" name="Text Box 21"/>
          <p:cNvSpPr txBox="1">
            <a:spLocks noChangeArrowheads="1"/>
          </p:cNvSpPr>
          <p:nvPr/>
        </p:nvSpPr>
        <p:spPr bwMode="auto">
          <a:xfrm rot="16200000">
            <a:off x="1784811" y="1031613"/>
            <a:ext cx="34623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2</a:t>
            </a:r>
            <a:br>
              <a:rPr lang="en-GB" sz="2400" dirty="0"/>
            </a:br>
            <a:r>
              <a:rPr lang="en-GB" sz="2400" dirty="0" smtClean="0"/>
              <a:t>self-confident,</a:t>
            </a:r>
            <a:br>
              <a:rPr lang="en-GB" sz="2400" dirty="0" smtClean="0"/>
            </a:br>
            <a:r>
              <a:rPr lang="en-GB" sz="2400" dirty="0" smtClean="0"/>
              <a:t>speaks very loudly</a:t>
            </a:r>
            <a:endParaRPr lang="en-US" sz="2400" dirty="0">
              <a:cs typeface="Arial" charset="0"/>
            </a:endParaRPr>
          </a:p>
        </p:txBody>
      </p:sp>
      <p:sp>
        <p:nvSpPr>
          <p:cNvPr id="2070" name="Text Box 22"/>
          <p:cNvSpPr txBox="1">
            <a:spLocks noChangeArrowheads="1"/>
          </p:cNvSpPr>
          <p:nvPr/>
        </p:nvSpPr>
        <p:spPr bwMode="auto">
          <a:xfrm rot="16200000">
            <a:off x="3977432" y="1173080"/>
            <a:ext cx="34623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3</a:t>
            </a:r>
            <a:br>
              <a:rPr lang="en-GB" sz="2400" dirty="0"/>
            </a:br>
            <a:r>
              <a:rPr lang="en-GB" sz="2400" dirty="0" smtClean="0"/>
              <a:t>shy, speaks quietly</a:t>
            </a:r>
            <a:endParaRPr lang="en-US" sz="2400" dirty="0">
              <a:cs typeface="Arial" charset="0"/>
            </a:endParaRPr>
          </a:p>
        </p:txBody>
      </p:sp>
      <p:sp>
        <p:nvSpPr>
          <p:cNvPr id="2071" name="Text Box 23"/>
          <p:cNvSpPr txBox="1">
            <a:spLocks noChangeArrowheads="1"/>
          </p:cNvSpPr>
          <p:nvPr/>
        </p:nvSpPr>
        <p:spPr bwMode="auto">
          <a:xfrm rot="16200000">
            <a:off x="6321316" y="982391"/>
            <a:ext cx="34623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4 </a:t>
            </a:r>
            <a:br>
              <a:rPr lang="en-GB" sz="2400" dirty="0"/>
            </a:br>
            <a:r>
              <a:rPr lang="en-GB" sz="2400" dirty="0" smtClean="0"/>
              <a:t>very energetic,</a:t>
            </a:r>
            <a:br>
              <a:rPr lang="en-GB" sz="2400" dirty="0" smtClean="0"/>
            </a:br>
            <a:r>
              <a:rPr lang="en-GB" sz="2400" dirty="0" smtClean="0"/>
              <a:t>moves around a lot</a:t>
            </a:r>
            <a:endParaRPr lang="en-US" sz="2400" dirty="0">
              <a:cs typeface="Arial" charset="0"/>
            </a:endParaRPr>
          </a:p>
        </p:txBody>
      </p:sp>
      <p:sp>
        <p:nvSpPr>
          <p:cNvPr id="2072" name="Text Box 24"/>
          <p:cNvSpPr txBox="1">
            <a:spLocks noChangeArrowheads="1"/>
          </p:cNvSpPr>
          <p:nvPr/>
        </p:nvSpPr>
        <p:spPr bwMode="auto">
          <a:xfrm rot="16200000">
            <a:off x="1699419" y="4337754"/>
            <a:ext cx="34623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6</a:t>
            </a:r>
            <a:br>
              <a:rPr lang="en-GB" sz="2400" dirty="0"/>
            </a:br>
            <a:r>
              <a:rPr lang="en-GB" sz="2400" dirty="0" smtClean="0"/>
              <a:t>in a very bad mood,</a:t>
            </a:r>
            <a:br>
              <a:rPr lang="en-GB" sz="2400" dirty="0" smtClean="0"/>
            </a:br>
            <a:r>
              <a:rPr lang="en-GB" sz="2400" dirty="0" smtClean="0"/>
              <a:t>stamps his/her foot a lot</a:t>
            </a:r>
            <a:endParaRPr lang="en-US" sz="2400" dirty="0">
              <a:cs typeface="Arial" charset="0"/>
            </a:endParaRPr>
          </a:p>
        </p:txBody>
      </p:sp>
      <p:sp>
        <p:nvSpPr>
          <p:cNvPr id="2073" name="Text Box 25"/>
          <p:cNvSpPr txBox="1">
            <a:spLocks noChangeArrowheads="1"/>
          </p:cNvSpPr>
          <p:nvPr/>
        </p:nvSpPr>
        <p:spPr bwMode="auto">
          <a:xfrm rot="16200000">
            <a:off x="4158457" y="4342517"/>
            <a:ext cx="34623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7</a:t>
            </a:r>
            <a:br>
              <a:rPr lang="en-GB" sz="2400" dirty="0"/>
            </a:br>
            <a:r>
              <a:rPr lang="en-GB" sz="2400" dirty="0" smtClean="0"/>
              <a:t>enthusiastic, smiles a lot</a:t>
            </a:r>
            <a:br>
              <a:rPr lang="en-GB" sz="2400" dirty="0" smtClean="0"/>
            </a:br>
            <a:r>
              <a:rPr lang="en-GB" sz="2400" dirty="0" smtClean="0"/>
              <a:t>and claps his/her hands</a:t>
            </a:r>
            <a:endParaRPr lang="en-US" sz="2400" dirty="0">
              <a:cs typeface="Arial" charset="0"/>
            </a:endParaRPr>
          </a:p>
        </p:txBody>
      </p:sp>
      <p:sp>
        <p:nvSpPr>
          <p:cNvPr id="2074" name="Text Box 26"/>
          <p:cNvSpPr txBox="1">
            <a:spLocks noChangeArrowheads="1"/>
          </p:cNvSpPr>
          <p:nvPr/>
        </p:nvSpPr>
        <p:spPr bwMode="auto">
          <a:xfrm rot="16200000">
            <a:off x="6304473" y="4369385"/>
            <a:ext cx="3462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ct val="50000"/>
              </a:spcBef>
            </a:pPr>
            <a:r>
              <a:rPr lang="en-GB" sz="2400" dirty="0" smtClean="0"/>
              <a:t>Character </a:t>
            </a:r>
            <a:r>
              <a:rPr lang="en-GB" sz="2400" dirty="0"/>
              <a:t>8</a:t>
            </a:r>
            <a:br>
              <a:rPr lang="en-GB" sz="2400" dirty="0"/>
            </a:br>
            <a:r>
              <a:rPr lang="en-GB" sz="2400" dirty="0" smtClean="0"/>
              <a:t>thoughtful, stares into space, scratches his/her head</a:t>
            </a:r>
            <a:endParaRPr lang="en-US" sz="2400" dirty="0">
              <a:cs typeface="Arial" charset="0"/>
            </a:endParaRPr>
          </a:p>
        </p:txBody>
      </p:sp>
    </p:spTree>
    <p:extLst>
      <p:ext uri="{BB962C8B-B14F-4D97-AF65-F5344CB8AC3E}">
        <p14:creationId xmlns:p14="http://schemas.microsoft.com/office/powerpoint/2010/main" val="5742273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05322882"/>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Spontaneity and interaction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8626"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smtClean="0">
                <a:solidFill>
                  <a:srgbClr val="002060"/>
                </a:solidFill>
                <a:latin typeface="Calibri" pitchFamily="34" charset="0"/>
              </a:rPr>
              <a:t>7: Find someone who</a:t>
            </a:r>
            <a:endParaRPr lang="en-US" sz="3200" b="1" dirty="0">
              <a:solidFill>
                <a:srgbClr val="002060"/>
              </a:solidFill>
              <a:latin typeface="Calibri" pitchFamily="34" charset="0"/>
            </a:endParaRPr>
          </a:p>
        </p:txBody>
      </p:sp>
      <p:sp>
        <p:nvSpPr>
          <p:cNvPr id="6862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dirty="0" smtClean="0">
                <a:latin typeface="Calibri" pitchFamily="34" charset="0"/>
              </a:rPr>
              <a:t>FIND SOMEONE WHO</a:t>
            </a:r>
            <a:endParaRPr lang="en-US" sz="4400" dirty="0">
              <a:latin typeface="Calibri" pitchFamily="34" charset="0"/>
            </a:endParaRPr>
          </a:p>
        </p:txBody>
      </p:sp>
      <p:pic>
        <p:nvPicPr>
          <p:cNvPr id="5"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spTree>
    <p:extLst>
      <p:ext uri="{BB962C8B-B14F-4D97-AF65-F5344CB8AC3E}">
        <p14:creationId xmlns:p14="http://schemas.microsoft.com/office/powerpoint/2010/main" val="202788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MCj03605160000[1]"/>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611188" y="1268413"/>
            <a:ext cx="1887537" cy="1162050"/>
          </a:xfrm>
        </p:spPr>
      </p:pic>
      <p:pic>
        <p:nvPicPr>
          <p:cNvPr id="14340" name="Picture 6" descr="MCj0360516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0875" y="5085184"/>
            <a:ext cx="201771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6"/>
          <p:cNvSpPr txBox="1">
            <a:spLocks noChangeArrowheads="1"/>
          </p:cNvSpPr>
          <p:nvPr/>
        </p:nvSpPr>
        <p:spPr bwMode="auto">
          <a:xfrm>
            <a:off x="1187450" y="2636838"/>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p>
        </p:txBody>
      </p:sp>
      <p:sp>
        <p:nvSpPr>
          <p:cNvPr id="14342" name="Text Box 7"/>
          <p:cNvSpPr txBox="1">
            <a:spLocks noChangeArrowheads="1"/>
          </p:cNvSpPr>
          <p:nvPr/>
        </p:nvSpPr>
        <p:spPr bwMode="auto">
          <a:xfrm>
            <a:off x="684213" y="2490788"/>
            <a:ext cx="76327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eaLnBrk="1" hangingPunct="1">
              <a:lnSpc>
                <a:spcPct val="150000"/>
              </a:lnSpc>
              <a:buFont typeface="Wingdings" pitchFamily="2" charset="2"/>
              <a:buChar char="§"/>
            </a:pPr>
            <a:r>
              <a:rPr lang="en-GB" sz="3200" dirty="0"/>
              <a:t> </a:t>
            </a:r>
            <a:r>
              <a:rPr lang="en-GB" sz="3200" dirty="0" smtClean="0">
                <a:latin typeface="+mn-lt"/>
              </a:rPr>
              <a:t>has a birthday in June</a:t>
            </a:r>
            <a:endParaRPr lang="en-US" sz="3200" dirty="0">
              <a:latin typeface="+mn-lt"/>
              <a:cs typeface="Arial" charset="0"/>
            </a:endParaRPr>
          </a:p>
          <a:p>
            <a:pPr marL="457200" indent="-457200" eaLnBrk="1" hangingPunct="1">
              <a:lnSpc>
                <a:spcPct val="150000"/>
              </a:lnSpc>
              <a:buFont typeface="Wingdings" pitchFamily="2" charset="2"/>
              <a:buChar char="§"/>
            </a:pPr>
            <a:r>
              <a:rPr lang="en-US" sz="3200" dirty="0" smtClean="0">
                <a:latin typeface="+mn-lt"/>
                <a:cs typeface="Arial" charset="0"/>
              </a:rPr>
              <a:t> has more than one sister</a:t>
            </a:r>
            <a:endParaRPr lang="en-US" sz="3200" dirty="0">
              <a:latin typeface="+mn-lt"/>
              <a:cs typeface="Arial" charset="0"/>
            </a:endParaRPr>
          </a:p>
          <a:p>
            <a:pPr marL="457200" indent="-457200" eaLnBrk="1" hangingPunct="1">
              <a:lnSpc>
                <a:spcPct val="150000"/>
              </a:lnSpc>
              <a:buFont typeface="Wingdings" pitchFamily="2" charset="2"/>
              <a:buChar char="§"/>
            </a:pPr>
            <a:r>
              <a:rPr lang="en-US" sz="3200" dirty="0" smtClean="0">
                <a:latin typeface="+mn-lt"/>
                <a:cs typeface="Arial" charset="0"/>
              </a:rPr>
              <a:t> plays handball well</a:t>
            </a:r>
            <a:endParaRPr lang="en-US" sz="3200" dirty="0">
              <a:latin typeface="+mn-lt"/>
              <a:cs typeface="Arial" charset="0"/>
            </a:endParaRPr>
          </a:p>
          <a:p>
            <a:pPr marL="457200" indent="-457200" eaLnBrk="1" hangingPunct="1">
              <a:lnSpc>
                <a:spcPct val="150000"/>
              </a:lnSpc>
              <a:buFont typeface="Wingdings" pitchFamily="2" charset="2"/>
              <a:buChar char="§"/>
            </a:pPr>
            <a:r>
              <a:rPr lang="en-US" sz="3200" dirty="0" smtClean="0">
                <a:latin typeface="+mn-lt"/>
                <a:cs typeface="Arial" charset="0"/>
              </a:rPr>
              <a:t> has the </a:t>
            </a:r>
            <a:r>
              <a:rPr lang="en-US" sz="3200" dirty="0" err="1" smtClean="0">
                <a:latin typeface="+mn-lt"/>
                <a:cs typeface="Arial" charset="0"/>
              </a:rPr>
              <a:t>favourite</a:t>
            </a:r>
            <a:r>
              <a:rPr lang="en-US" sz="3200" dirty="0" smtClean="0">
                <a:latin typeface="+mn-lt"/>
                <a:cs typeface="Arial" charset="0"/>
              </a:rPr>
              <a:t> </a:t>
            </a:r>
            <a:r>
              <a:rPr lang="en-US" sz="3200" dirty="0" err="1" smtClean="0">
                <a:latin typeface="+mn-lt"/>
                <a:cs typeface="Arial" charset="0"/>
              </a:rPr>
              <a:t>colour</a:t>
            </a:r>
            <a:r>
              <a:rPr lang="en-US" sz="3200" dirty="0" smtClean="0">
                <a:latin typeface="+mn-lt"/>
                <a:cs typeface="Arial" charset="0"/>
              </a:rPr>
              <a:t> green</a:t>
            </a:r>
            <a:endParaRPr lang="en-US" sz="3200" dirty="0">
              <a:latin typeface="+mn-lt"/>
              <a:cs typeface="Arial" charset="0"/>
            </a:endParaRPr>
          </a:p>
          <a:p>
            <a:pPr marL="457200" indent="-457200" eaLnBrk="1" hangingPunct="1">
              <a:lnSpc>
                <a:spcPct val="150000"/>
              </a:lnSpc>
              <a:buFont typeface="Wingdings" pitchFamily="2" charset="2"/>
              <a:buChar char="§"/>
            </a:pPr>
            <a:r>
              <a:rPr lang="en-US" sz="3200" dirty="0" smtClean="0">
                <a:latin typeface="+mn-lt"/>
                <a:cs typeface="Arial" charset="0"/>
              </a:rPr>
              <a:t> doesn’t have any pets</a:t>
            </a:r>
            <a:endParaRPr lang="en-US" sz="3200" dirty="0">
              <a:latin typeface="+mn-lt"/>
              <a:cs typeface="Arial" charset="0"/>
            </a:endParaRPr>
          </a:p>
          <a:p>
            <a:pPr eaLnBrk="1" hangingPunct="1">
              <a:spcBef>
                <a:spcPct val="50000"/>
              </a:spcBef>
              <a:buFontTx/>
              <a:buChar char="•"/>
            </a:pPr>
            <a:endParaRPr lang="en-GB" sz="3200" dirty="0">
              <a:cs typeface="Arial" pitchFamily="34" charset="0"/>
            </a:endParaRPr>
          </a:p>
          <a:p>
            <a:pPr eaLnBrk="1" hangingPunct="1">
              <a:spcBef>
                <a:spcPct val="50000"/>
              </a:spcBef>
              <a:buFontTx/>
              <a:buChar char="•"/>
            </a:pPr>
            <a:endParaRPr lang="en-GB" sz="3200" dirty="0">
              <a:cs typeface="Arial" pitchFamily="34" charset="0"/>
            </a:endParaRPr>
          </a:p>
        </p:txBody>
      </p:sp>
      <p:sp>
        <p:nvSpPr>
          <p:cNvPr id="7"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8"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414131" y="213115"/>
            <a:ext cx="8334127" cy="576064"/>
          </a:xfrm>
          <a:prstGeom prst="rect">
            <a:avLst/>
          </a:prstGeom>
          <a:solidFill>
            <a:srgbClr val="002060"/>
          </a:solidFill>
          <a:effectLst>
            <a:outerShdw blurRad="50800" dist="38100" dir="5400000" algn="t" rotWithShape="0">
              <a:prstClr val="black">
                <a:alpha val="40000"/>
              </a:prstClr>
            </a:outerShdw>
          </a:effectLst>
        </p:spPr>
        <p:txBody>
          <a:bodyPr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400" b="1" dirty="0" smtClean="0">
                <a:solidFill>
                  <a:schemeClr val="bg1"/>
                </a:solidFill>
              </a:rPr>
              <a:t>Find someone who…</a:t>
            </a:r>
            <a:endParaRPr lang="en-GB" sz="5400" b="1" dirty="0" smtClean="0">
              <a:solidFill>
                <a:schemeClr val="bg1"/>
              </a:solidFill>
            </a:endParaRPr>
          </a:p>
        </p:txBody>
      </p:sp>
    </p:spTree>
    <p:extLst>
      <p:ext uri="{BB962C8B-B14F-4D97-AF65-F5344CB8AC3E}">
        <p14:creationId xmlns:p14="http://schemas.microsoft.com/office/powerpoint/2010/main" val="26339950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69256621"/>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Spontaneity</a:t>
                      </a:r>
                      <a:r>
                        <a:rPr lang="en-GB" sz="2800" b="1" baseline="0" dirty="0" smtClean="0">
                          <a:solidFill>
                            <a:schemeClr val="bg1"/>
                          </a:solidFill>
                        </a:rPr>
                        <a:t> and i</a:t>
                      </a:r>
                      <a:r>
                        <a:rPr lang="en-GB" sz="2800" b="1" dirty="0" smtClean="0">
                          <a:solidFill>
                            <a:schemeClr val="bg1"/>
                          </a:solidFill>
                        </a:rPr>
                        <a:t>nteraction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8626"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a:solidFill>
                  <a:srgbClr val="002060"/>
                </a:solidFill>
                <a:latin typeface="Calibri" pitchFamily="34" charset="0"/>
              </a:rPr>
              <a:t>8</a:t>
            </a:r>
            <a:r>
              <a:rPr lang="en-GB" sz="3200" b="1" dirty="0" smtClean="0">
                <a:solidFill>
                  <a:srgbClr val="002060"/>
                </a:solidFill>
                <a:latin typeface="Calibri" pitchFamily="34" charset="0"/>
              </a:rPr>
              <a:t>: Group talk (opinions)</a:t>
            </a:r>
            <a:endParaRPr lang="en-US" sz="3200" b="1" dirty="0">
              <a:solidFill>
                <a:srgbClr val="002060"/>
              </a:solidFill>
              <a:latin typeface="Calibri" pitchFamily="34" charset="0"/>
            </a:endParaRPr>
          </a:p>
        </p:txBody>
      </p:sp>
      <p:sp>
        <p:nvSpPr>
          <p:cNvPr id="6862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dirty="0" smtClean="0">
                <a:latin typeface="Calibri" pitchFamily="34" charset="0"/>
              </a:rPr>
              <a:t>GROUP TALK (OPINIONS)</a:t>
            </a:r>
            <a:endParaRPr lang="en-US" sz="4400" dirty="0">
              <a:latin typeface="Calibri" pitchFamily="34" charset="0"/>
            </a:endParaRPr>
          </a:p>
        </p:txBody>
      </p:sp>
      <p:pic>
        <p:nvPicPr>
          <p:cNvPr id="6"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spTree>
    <p:extLst>
      <p:ext uri="{BB962C8B-B14F-4D97-AF65-F5344CB8AC3E}">
        <p14:creationId xmlns:p14="http://schemas.microsoft.com/office/powerpoint/2010/main" val="1745363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114300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Rectangle 45"/>
          <p:cNvSpPr/>
          <p:nvPr/>
        </p:nvSpPr>
        <p:spPr>
          <a:xfrm>
            <a:off x="6429375" y="1071563"/>
            <a:ext cx="2714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5" name="Straight Arrow Connector 84"/>
          <p:cNvCxnSpPr/>
          <p:nvPr/>
        </p:nvCxnSpPr>
        <p:spPr>
          <a:xfrm rot="5400000">
            <a:off x="7466013" y="892175"/>
            <a:ext cx="642938"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0" y="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3929063" y="4287838"/>
            <a:ext cx="3143250"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271" name="Picture 4" descr="useful-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413" y="5572125"/>
            <a:ext cx="74771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3286125" y="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a:xfrm>
            <a:off x="6429375" y="0"/>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74" name="TextBox 42"/>
          <p:cNvSpPr txBox="1">
            <a:spLocks noChangeArrowheads="1"/>
          </p:cNvSpPr>
          <p:nvPr/>
        </p:nvSpPr>
        <p:spPr bwMode="auto">
          <a:xfrm>
            <a:off x="3227238" y="87015"/>
            <a:ext cx="2928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What do you think?</a:t>
            </a:r>
            <a:endParaRPr lang="en-US" sz="2400" b="1" dirty="0">
              <a:solidFill>
                <a:schemeClr val="bg1"/>
              </a:solidFill>
              <a:latin typeface="Calibri" pitchFamily="34" charset="0"/>
            </a:endParaRPr>
          </a:p>
        </p:txBody>
      </p:sp>
      <p:sp>
        <p:nvSpPr>
          <p:cNvPr id="11275" name="TextBox 23"/>
          <p:cNvSpPr txBox="1">
            <a:spLocks noChangeArrowheads="1"/>
          </p:cNvSpPr>
          <p:nvPr/>
        </p:nvSpPr>
        <p:spPr bwMode="auto">
          <a:xfrm>
            <a:off x="6715125" y="-115888"/>
            <a:ext cx="2500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Me too!</a:t>
            </a:r>
            <a:r>
              <a:rPr lang="en-GB" sz="2400" b="1" dirty="0">
                <a:solidFill>
                  <a:schemeClr val="bg1"/>
                </a:solidFill>
                <a:latin typeface="Calibri" pitchFamily="34" charset="0"/>
              </a:rPr>
              <a:t/>
            </a:r>
            <a:br>
              <a:rPr lang="en-GB" sz="2400" b="1" dirty="0">
                <a:solidFill>
                  <a:schemeClr val="bg1"/>
                </a:solidFill>
                <a:latin typeface="Calibri" pitchFamily="34" charset="0"/>
              </a:rPr>
            </a:br>
            <a:r>
              <a:rPr lang="en-GB" sz="2400" b="1" dirty="0" smtClean="0">
                <a:solidFill>
                  <a:srgbClr val="FF0000"/>
                </a:solidFill>
                <a:latin typeface="Calibri" pitchFamily="34" charset="0"/>
              </a:rPr>
              <a:t>Me neither!</a:t>
            </a:r>
            <a:endParaRPr lang="en-US" sz="2400" b="1" dirty="0">
              <a:solidFill>
                <a:srgbClr val="FF0000"/>
              </a:solidFill>
              <a:latin typeface="Calibri" pitchFamily="34" charset="0"/>
            </a:endParaRPr>
          </a:p>
        </p:txBody>
      </p:sp>
      <p:sp>
        <p:nvSpPr>
          <p:cNvPr id="11276" name="TextBox 19"/>
          <p:cNvSpPr txBox="1">
            <a:spLocks noChangeArrowheads="1"/>
          </p:cNvSpPr>
          <p:nvPr/>
        </p:nvSpPr>
        <p:spPr bwMode="auto">
          <a:xfrm>
            <a:off x="285750" y="1143000"/>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dirty="0" smtClean="0">
                <a:solidFill>
                  <a:schemeClr val="bg1"/>
                </a:solidFill>
                <a:latin typeface="Calibri" pitchFamily="34" charset="0"/>
              </a:rPr>
              <a:t>Why?</a:t>
            </a:r>
            <a:endParaRPr lang="en-US" sz="3200" b="1" dirty="0">
              <a:solidFill>
                <a:schemeClr val="bg1"/>
              </a:solidFill>
              <a:latin typeface="Calibri" pitchFamily="34" charset="0"/>
            </a:endParaRPr>
          </a:p>
        </p:txBody>
      </p:sp>
      <p:sp>
        <p:nvSpPr>
          <p:cNvPr id="11277" name="TextBox 46"/>
          <p:cNvSpPr txBox="1">
            <a:spLocks noChangeArrowheads="1"/>
          </p:cNvSpPr>
          <p:nvPr/>
        </p:nvSpPr>
        <p:spPr bwMode="auto">
          <a:xfrm>
            <a:off x="6715125" y="1071563"/>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dirty="0" smtClean="0">
                <a:solidFill>
                  <a:schemeClr val="bg1"/>
                </a:solidFill>
                <a:latin typeface="Calibri" pitchFamily="34" charset="0"/>
              </a:rPr>
              <a:t>Why?</a:t>
            </a:r>
            <a:endParaRPr lang="en-US" sz="3200" b="1" dirty="0">
              <a:solidFill>
                <a:schemeClr val="bg1"/>
              </a:solidFill>
              <a:latin typeface="Calibri" pitchFamily="34" charset="0"/>
            </a:endParaRPr>
          </a:p>
        </p:txBody>
      </p:sp>
      <p:sp>
        <p:nvSpPr>
          <p:cNvPr id="48" name="Rectangle 47"/>
          <p:cNvSpPr/>
          <p:nvPr/>
        </p:nvSpPr>
        <p:spPr>
          <a:xfrm>
            <a:off x="0" y="2357438"/>
            <a:ext cx="2714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Rectangle 48"/>
          <p:cNvSpPr/>
          <p:nvPr/>
        </p:nvSpPr>
        <p:spPr>
          <a:xfrm>
            <a:off x="6429375" y="2214563"/>
            <a:ext cx="2714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80" name="TextBox 49"/>
          <p:cNvSpPr txBox="1">
            <a:spLocks noChangeArrowheads="1"/>
          </p:cNvSpPr>
          <p:nvPr/>
        </p:nvSpPr>
        <p:spPr bwMode="auto">
          <a:xfrm>
            <a:off x="285750" y="2344738"/>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dirty="0" smtClean="0">
                <a:solidFill>
                  <a:schemeClr val="bg1"/>
                </a:solidFill>
                <a:latin typeface="Calibri" pitchFamily="34" charset="0"/>
              </a:rPr>
              <a:t>Because...</a:t>
            </a:r>
            <a:endParaRPr lang="en-US" sz="3200" b="1" dirty="0">
              <a:solidFill>
                <a:schemeClr val="bg1"/>
              </a:solidFill>
              <a:latin typeface="Calibri" pitchFamily="34" charset="0"/>
            </a:endParaRPr>
          </a:p>
        </p:txBody>
      </p:sp>
      <p:sp>
        <p:nvSpPr>
          <p:cNvPr id="11281" name="TextBox 50"/>
          <p:cNvSpPr txBox="1">
            <a:spLocks noChangeArrowheads="1"/>
          </p:cNvSpPr>
          <p:nvPr/>
        </p:nvSpPr>
        <p:spPr bwMode="auto">
          <a:xfrm>
            <a:off x="6715125" y="2214563"/>
            <a:ext cx="2214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dirty="0" smtClean="0">
                <a:solidFill>
                  <a:schemeClr val="bg1"/>
                </a:solidFill>
                <a:latin typeface="Calibri" pitchFamily="34" charset="0"/>
              </a:rPr>
              <a:t>Because...</a:t>
            </a:r>
            <a:endParaRPr lang="en-US" sz="3200" b="1" dirty="0">
              <a:solidFill>
                <a:schemeClr val="bg1"/>
              </a:solidFill>
              <a:latin typeface="Calibri" pitchFamily="34" charset="0"/>
            </a:endParaRPr>
          </a:p>
        </p:txBody>
      </p:sp>
      <p:sp>
        <p:nvSpPr>
          <p:cNvPr id="52" name="Rectangle 51"/>
          <p:cNvSpPr/>
          <p:nvPr/>
        </p:nvSpPr>
        <p:spPr>
          <a:xfrm>
            <a:off x="3214688" y="1714500"/>
            <a:ext cx="2714625" cy="92868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83" name="TextBox 22"/>
          <p:cNvSpPr txBox="1">
            <a:spLocks noChangeArrowheads="1"/>
          </p:cNvSpPr>
          <p:nvPr/>
        </p:nvSpPr>
        <p:spPr bwMode="auto">
          <a:xfrm>
            <a:off x="2786063" y="1643063"/>
            <a:ext cx="3500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700" b="1" dirty="0" smtClean="0">
                <a:solidFill>
                  <a:schemeClr val="bg1"/>
                </a:solidFill>
                <a:latin typeface="Calibri" pitchFamily="34" charset="0"/>
              </a:rPr>
              <a:t>Yes, that’s true</a:t>
            </a:r>
            <a:r>
              <a:rPr lang="en-GB" sz="2700" b="1" dirty="0">
                <a:solidFill>
                  <a:schemeClr val="bg1"/>
                </a:solidFill>
                <a:latin typeface="Calibri" pitchFamily="34" charset="0"/>
              </a:rPr>
              <a:t/>
            </a:r>
            <a:br>
              <a:rPr lang="en-GB" sz="2700" b="1" dirty="0">
                <a:solidFill>
                  <a:schemeClr val="bg1"/>
                </a:solidFill>
                <a:latin typeface="Calibri" pitchFamily="34" charset="0"/>
              </a:rPr>
            </a:br>
            <a:r>
              <a:rPr lang="en-GB" sz="2700" b="1" dirty="0" smtClean="0">
                <a:solidFill>
                  <a:srgbClr val="FF0000"/>
                </a:solidFill>
                <a:latin typeface="Calibri" pitchFamily="34" charset="0"/>
              </a:rPr>
              <a:t>No, that’s wrong!</a:t>
            </a:r>
            <a:endParaRPr lang="en-US" sz="2700" b="1" dirty="0">
              <a:solidFill>
                <a:srgbClr val="FF0000"/>
              </a:solidFill>
              <a:latin typeface="Calibri" pitchFamily="34" charset="0"/>
            </a:endParaRPr>
          </a:p>
        </p:txBody>
      </p:sp>
      <p:sp>
        <p:nvSpPr>
          <p:cNvPr id="53" name="Rectangle 52"/>
          <p:cNvSpPr/>
          <p:nvPr/>
        </p:nvSpPr>
        <p:spPr>
          <a:xfrm>
            <a:off x="0" y="3500438"/>
            <a:ext cx="3857625"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Rectangle 53"/>
          <p:cNvSpPr/>
          <p:nvPr/>
        </p:nvSpPr>
        <p:spPr>
          <a:xfrm>
            <a:off x="6000750" y="3357563"/>
            <a:ext cx="3143250" cy="6429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86" name="TextBox 37"/>
          <p:cNvSpPr txBox="1">
            <a:spLocks noChangeArrowheads="1"/>
          </p:cNvSpPr>
          <p:nvPr/>
        </p:nvSpPr>
        <p:spPr bwMode="auto">
          <a:xfrm>
            <a:off x="-142875" y="3487738"/>
            <a:ext cx="414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dirty="0" smtClean="0">
                <a:solidFill>
                  <a:schemeClr val="bg1"/>
                </a:solidFill>
                <a:latin typeface="Calibri" pitchFamily="34" charset="0"/>
              </a:rPr>
              <a:t>I think that... because</a:t>
            </a:r>
            <a:endParaRPr lang="en-US" sz="3200" b="1" dirty="0">
              <a:solidFill>
                <a:schemeClr val="bg1"/>
              </a:solidFill>
              <a:latin typeface="Calibri" pitchFamily="34" charset="0"/>
            </a:endParaRPr>
          </a:p>
        </p:txBody>
      </p:sp>
      <p:sp>
        <p:nvSpPr>
          <p:cNvPr id="11287" name="TextBox 54"/>
          <p:cNvSpPr txBox="1">
            <a:spLocks noChangeArrowheads="1"/>
          </p:cNvSpPr>
          <p:nvPr/>
        </p:nvSpPr>
        <p:spPr bwMode="auto">
          <a:xfrm>
            <a:off x="6000750" y="3357563"/>
            <a:ext cx="31432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dirty="0" smtClean="0">
                <a:solidFill>
                  <a:schemeClr val="bg1"/>
                </a:solidFill>
                <a:latin typeface="Calibri" pitchFamily="34" charset="0"/>
              </a:rPr>
              <a:t>I prefer…because…</a:t>
            </a:r>
            <a:endParaRPr lang="en-US" sz="2800" b="1" dirty="0">
              <a:solidFill>
                <a:schemeClr val="bg1"/>
              </a:solidFill>
              <a:latin typeface="Calibri" pitchFamily="34" charset="0"/>
            </a:endParaRPr>
          </a:p>
        </p:txBody>
      </p:sp>
      <p:sp>
        <p:nvSpPr>
          <p:cNvPr id="11288" name="Text Box 2"/>
          <p:cNvSpPr txBox="1">
            <a:spLocks noChangeArrowheads="1"/>
          </p:cNvSpPr>
          <p:nvPr/>
        </p:nvSpPr>
        <p:spPr bwMode="auto">
          <a:xfrm>
            <a:off x="2928938" y="1428750"/>
            <a:ext cx="9286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dirty="0">
                <a:latin typeface="Comic Sans MS" pitchFamily="66" charset="0"/>
                <a:sym typeface="Wingdings 2" pitchFamily="18" charset="2"/>
              </a:rPr>
              <a:t></a:t>
            </a:r>
            <a:endParaRPr lang="en-US" dirty="0">
              <a:latin typeface="Calibri" pitchFamily="34" charset="0"/>
            </a:endParaRPr>
          </a:p>
        </p:txBody>
      </p:sp>
      <p:sp>
        <p:nvSpPr>
          <p:cNvPr id="11289" name="Text Box 3"/>
          <p:cNvSpPr txBox="1">
            <a:spLocks noChangeArrowheads="1"/>
          </p:cNvSpPr>
          <p:nvPr/>
        </p:nvSpPr>
        <p:spPr bwMode="auto">
          <a:xfrm>
            <a:off x="5715000" y="190658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11290" name="TextBox 55"/>
          <p:cNvSpPr txBox="1">
            <a:spLocks noChangeArrowheads="1"/>
          </p:cNvSpPr>
          <p:nvPr/>
        </p:nvSpPr>
        <p:spPr bwMode="auto">
          <a:xfrm>
            <a:off x="4071938" y="4216400"/>
            <a:ext cx="27146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..it’s better than..</a:t>
            </a:r>
            <a:r>
              <a:rPr lang="en-GB" sz="2400" b="1" dirty="0">
                <a:solidFill>
                  <a:schemeClr val="bg1"/>
                </a:solidFill>
                <a:latin typeface="Calibri" pitchFamily="34" charset="0"/>
              </a:rPr>
              <a:t/>
            </a:r>
            <a:br>
              <a:rPr lang="en-GB" sz="2400" b="1" dirty="0">
                <a:solidFill>
                  <a:schemeClr val="bg1"/>
                </a:solidFill>
                <a:latin typeface="Calibri" pitchFamily="34" charset="0"/>
              </a:rPr>
            </a:br>
            <a:r>
              <a:rPr lang="en-GB" sz="2400" b="1" dirty="0" smtClean="0">
                <a:solidFill>
                  <a:srgbClr val="FF0000"/>
                </a:solidFill>
                <a:latin typeface="Calibri" pitchFamily="34" charset="0"/>
              </a:rPr>
              <a:t>..it’s worse than..</a:t>
            </a:r>
            <a:r>
              <a:rPr lang="en-GB" sz="2400" b="1" dirty="0">
                <a:solidFill>
                  <a:srgbClr val="FF0000"/>
                </a:solidFill>
                <a:latin typeface="Calibri" pitchFamily="34" charset="0"/>
              </a:rPr>
              <a:t/>
            </a:r>
            <a:br>
              <a:rPr lang="en-GB" sz="2400" b="1" dirty="0">
                <a:solidFill>
                  <a:srgbClr val="FF0000"/>
                </a:solidFill>
                <a:latin typeface="Calibri" pitchFamily="34" charset="0"/>
              </a:rPr>
            </a:br>
            <a:r>
              <a:rPr lang="en-GB" sz="2400" b="1" dirty="0" smtClean="0">
                <a:solidFill>
                  <a:schemeClr val="bg1"/>
                </a:solidFill>
                <a:latin typeface="Calibri" pitchFamily="34" charset="0"/>
              </a:rPr>
              <a:t>..it’s more… than..</a:t>
            </a:r>
            <a:r>
              <a:rPr lang="en-GB" sz="2400" b="1" dirty="0">
                <a:solidFill>
                  <a:schemeClr val="bg1"/>
                </a:solidFill>
                <a:latin typeface="Calibri" pitchFamily="34" charset="0"/>
              </a:rPr>
              <a:t/>
            </a:r>
            <a:br>
              <a:rPr lang="en-GB" sz="2400" b="1" dirty="0">
                <a:solidFill>
                  <a:schemeClr val="bg1"/>
                </a:solidFill>
                <a:latin typeface="Calibri" pitchFamily="34" charset="0"/>
              </a:rPr>
            </a:br>
            <a:r>
              <a:rPr lang="en-GB" sz="2400" b="1" dirty="0" smtClean="0">
                <a:solidFill>
                  <a:srgbClr val="FF0000"/>
                </a:solidFill>
                <a:latin typeface="Calibri" pitchFamily="34" charset="0"/>
              </a:rPr>
              <a:t>..it’s less…than...</a:t>
            </a:r>
            <a:endParaRPr lang="en-US" sz="2400" b="1" dirty="0">
              <a:solidFill>
                <a:srgbClr val="FF0000"/>
              </a:solidFill>
              <a:latin typeface="Calibri" pitchFamily="34" charset="0"/>
            </a:endParaRPr>
          </a:p>
        </p:txBody>
      </p:sp>
      <p:sp>
        <p:nvSpPr>
          <p:cNvPr id="57" name="Rectangle 56"/>
          <p:cNvSpPr/>
          <p:nvPr/>
        </p:nvSpPr>
        <p:spPr>
          <a:xfrm>
            <a:off x="285750" y="5214938"/>
            <a:ext cx="3143250"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Rectangle 57"/>
          <p:cNvSpPr/>
          <p:nvPr/>
        </p:nvSpPr>
        <p:spPr>
          <a:xfrm>
            <a:off x="5572125" y="5857875"/>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93" name="TextBox 58"/>
          <p:cNvSpPr txBox="1">
            <a:spLocks noChangeArrowheads="1"/>
          </p:cNvSpPr>
          <p:nvPr/>
        </p:nvSpPr>
        <p:spPr bwMode="auto">
          <a:xfrm>
            <a:off x="5500688" y="5949280"/>
            <a:ext cx="292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What do you think</a:t>
            </a:r>
            <a:r>
              <a:rPr lang="en-GB" sz="2400" b="1" dirty="0" smtClean="0">
                <a:solidFill>
                  <a:schemeClr val="bg1"/>
                </a:solidFill>
                <a:latin typeface="Calibri" pitchFamily="34" charset="0"/>
              </a:rPr>
              <a:t>?</a:t>
            </a:r>
            <a:endParaRPr lang="en-US" sz="2400" b="1" dirty="0">
              <a:solidFill>
                <a:schemeClr val="bg1"/>
              </a:solidFill>
              <a:latin typeface="Calibri" pitchFamily="34" charset="0"/>
            </a:endParaRPr>
          </a:p>
        </p:txBody>
      </p:sp>
      <p:sp>
        <p:nvSpPr>
          <p:cNvPr id="11294" name="TextBox 59"/>
          <p:cNvSpPr txBox="1">
            <a:spLocks noChangeArrowheads="1"/>
          </p:cNvSpPr>
          <p:nvPr/>
        </p:nvSpPr>
        <p:spPr bwMode="auto">
          <a:xfrm>
            <a:off x="500063" y="5214938"/>
            <a:ext cx="27146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Yes, you’re right.</a:t>
            </a:r>
            <a:br>
              <a:rPr lang="en-GB" sz="2400" b="1" dirty="0" smtClean="0">
                <a:solidFill>
                  <a:schemeClr val="bg1"/>
                </a:solidFill>
                <a:latin typeface="Calibri" pitchFamily="34" charset="0"/>
              </a:rPr>
            </a:br>
            <a:r>
              <a:rPr lang="en-GB" sz="2400" b="1" dirty="0" smtClean="0">
                <a:solidFill>
                  <a:schemeClr val="bg1"/>
                </a:solidFill>
                <a:latin typeface="Calibri" pitchFamily="34" charset="0"/>
              </a:rPr>
              <a:t>I agree.</a:t>
            </a:r>
            <a:endParaRPr lang="en-US" sz="2400" b="1" dirty="0">
              <a:solidFill>
                <a:schemeClr val="bg1"/>
              </a:solidFill>
              <a:latin typeface="Calibri" pitchFamily="34" charset="0"/>
            </a:endParaRPr>
          </a:p>
          <a:p>
            <a:pPr algn="ctr" eaLnBrk="1" hangingPunct="1"/>
            <a:r>
              <a:rPr lang="en-GB" sz="2000" b="1" dirty="0" smtClean="0">
                <a:solidFill>
                  <a:srgbClr val="FF0000"/>
                </a:solidFill>
                <a:latin typeface="Calibri" pitchFamily="34" charset="0"/>
              </a:rPr>
              <a:t>No, that’s rubbish!</a:t>
            </a:r>
            <a:endParaRPr lang="en-US" sz="2000" b="1" dirty="0">
              <a:solidFill>
                <a:srgbClr val="FF0000"/>
              </a:solidFill>
              <a:latin typeface="Calibri" pitchFamily="34" charset="0"/>
            </a:endParaRPr>
          </a:p>
          <a:p>
            <a:pPr algn="ctr" eaLnBrk="1" hangingPunct="1"/>
            <a:r>
              <a:rPr lang="en-GB" sz="2000" b="1" dirty="0" smtClean="0">
                <a:solidFill>
                  <a:srgbClr val="FF0000"/>
                </a:solidFill>
                <a:latin typeface="Calibri" pitchFamily="34" charset="0"/>
              </a:rPr>
              <a:t>I don’t agree!</a:t>
            </a:r>
            <a:endParaRPr lang="en-US" sz="2000" b="1" dirty="0">
              <a:solidFill>
                <a:srgbClr val="FF0000"/>
              </a:solidFill>
              <a:latin typeface="Calibri" pitchFamily="34" charset="0"/>
            </a:endParaRPr>
          </a:p>
          <a:p>
            <a:pPr algn="ctr" eaLnBrk="1" hangingPunct="1"/>
            <a:endParaRPr lang="en-US" sz="2000" b="1" dirty="0">
              <a:solidFill>
                <a:schemeClr val="bg1"/>
              </a:solidFill>
              <a:latin typeface="Calibri" pitchFamily="34" charset="0"/>
            </a:endParaRPr>
          </a:p>
        </p:txBody>
      </p:sp>
      <p:cxnSp>
        <p:nvCxnSpPr>
          <p:cNvPr id="62" name="Straight Arrow Connector 61"/>
          <p:cNvCxnSpPr>
            <a:stCxn id="4" idx="3"/>
          </p:cNvCxnSpPr>
          <p:nvPr/>
        </p:nvCxnSpPr>
        <p:spPr>
          <a:xfrm flipV="1">
            <a:off x="2714625" y="285750"/>
            <a:ext cx="642938" cy="3492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6000750" y="285750"/>
            <a:ext cx="642938" cy="34925"/>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5400000">
            <a:off x="963613" y="2106613"/>
            <a:ext cx="642937"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5400000">
            <a:off x="7466013" y="2035175"/>
            <a:ext cx="642938" cy="158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963612" y="963613"/>
            <a:ext cx="644525"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300" name="TextBox 11"/>
          <p:cNvSpPr txBox="1">
            <a:spLocks noChangeArrowheads="1"/>
          </p:cNvSpPr>
          <p:nvPr/>
        </p:nvSpPr>
        <p:spPr bwMode="auto">
          <a:xfrm>
            <a:off x="0" y="58738"/>
            <a:ext cx="2643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I like / </a:t>
            </a:r>
            <a:r>
              <a:rPr lang="en-GB" sz="2400" b="1" dirty="0" smtClean="0">
                <a:solidFill>
                  <a:srgbClr val="FF0000"/>
                </a:solidFill>
                <a:latin typeface="Calibri" pitchFamily="34" charset="0"/>
              </a:rPr>
              <a:t>don’t like</a:t>
            </a:r>
            <a:r>
              <a:rPr lang="en-GB" sz="2400" b="1" dirty="0" smtClean="0">
                <a:solidFill>
                  <a:schemeClr val="bg1"/>
                </a:solidFill>
                <a:latin typeface="Calibri" pitchFamily="34" charset="0"/>
              </a:rPr>
              <a:t>..</a:t>
            </a:r>
            <a:endParaRPr lang="en-US" sz="2400" b="1" dirty="0">
              <a:solidFill>
                <a:schemeClr val="bg1"/>
              </a:solidFill>
              <a:latin typeface="Calibri" pitchFamily="34" charset="0"/>
            </a:endParaRPr>
          </a:p>
        </p:txBody>
      </p:sp>
      <p:cxnSp>
        <p:nvCxnSpPr>
          <p:cNvPr id="94" name="Curved Connector 93"/>
          <p:cNvCxnSpPr>
            <a:stCxn id="49" idx="2"/>
            <a:endCxn id="52" idx="2"/>
          </p:cNvCxnSpPr>
          <p:nvPr/>
        </p:nvCxnSpPr>
        <p:spPr>
          <a:xfrm rot="5400000" flipH="1">
            <a:off x="6072188" y="1143000"/>
            <a:ext cx="214312" cy="3214688"/>
          </a:xfrm>
          <a:prstGeom prst="curvedConnector3">
            <a:avLst>
              <a:gd name="adj1" fmla="val -106654"/>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Curved Connector 95"/>
          <p:cNvCxnSpPr>
            <a:stCxn id="48" idx="2"/>
            <a:endCxn id="52" idx="2"/>
          </p:cNvCxnSpPr>
          <p:nvPr/>
        </p:nvCxnSpPr>
        <p:spPr>
          <a:xfrm rot="5400000" flipH="1" flipV="1">
            <a:off x="2786063" y="1214438"/>
            <a:ext cx="357187" cy="3214687"/>
          </a:xfrm>
          <a:prstGeom prst="curvedConnector3">
            <a:avLst>
              <a:gd name="adj1" fmla="val -63995"/>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Curved Connector 107"/>
          <p:cNvCxnSpPr/>
          <p:nvPr/>
        </p:nvCxnSpPr>
        <p:spPr>
          <a:xfrm rot="5400000">
            <a:off x="2494756" y="2066132"/>
            <a:ext cx="1546225" cy="2608262"/>
          </a:xfrm>
          <a:prstGeom prst="curvedConnector3">
            <a:avLst>
              <a:gd name="adj1" fmla="val 123509"/>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Curved Connector 110"/>
          <p:cNvCxnSpPr/>
          <p:nvPr/>
        </p:nvCxnSpPr>
        <p:spPr>
          <a:xfrm rot="16200000" flipH="1">
            <a:off x="5424488" y="1781175"/>
            <a:ext cx="1403350" cy="3035300"/>
          </a:xfrm>
          <a:prstGeom prst="curvedConnector3">
            <a:avLst>
              <a:gd name="adj1" fmla="val 108813"/>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1" name="Shape 120"/>
          <p:cNvCxnSpPr>
            <a:stCxn id="53" idx="2"/>
            <a:endCxn id="9" idx="1"/>
          </p:cNvCxnSpPr>
          <p:nvPr/>
        </p:nvCxnSpPr>
        <p:spPr>
          <a:xfrm rot="16200000" flipH="1">
            <a:off x="2499519" y="3572669"/>
            <a:ext cx="858838" cy="2000250"/>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9" name="Shape 148"/>
          <p:cNvCxnSpPr>
            <a:stCxn id="11290" idx="2"/>
            <a:endCxn id="57" idx="3"/>
          </p:cNvCxnSpPr>
          <p:nvPr/>
        </p:nvCxnSpPr>
        <p:spPr>
          <a:xfrm rot="5400000">
            <a:off x="4357687" y="4857751"/>
            <a:ext cx="142875" cy="2000250"/>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Shape 157"/>
          <p:cNvCxnSpPr>
            <a:stCxn id="57" idx="2"/>
            <a:endCxn id="58" idx="1"/>
          </p:cNvCxnSpPr>
          <p:nvPr/>
        </p:nvCxnSpPr>
        <p:spPr>
          <a:xfrm rot="5400000" flipH="1" flipV="1">
            <a:off x="3482975" y="4554538"/>
            <a:ext cx="463550" cy="3714750"/>
          </a:xfrm>
          <a:prstGeom prst="curvedConnector4">
            <a:avLst>
              <a:gd name="adj1" fmla="val -29860"/>
              <a:gd name="adj2" fmla="val 71154"/>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Shape 161"/>
          <p:cNvCxnSpPr>
            <a:stCxn id="54" idx="2"/>
            <a:endCxn id="9" idx="3"/>
          </p:cNvCxnSpPr>
          <p:nvPr/>
        </p:nvCxnSpPr>
        <p:spPr>
          <a:xfrm rot="5400000">
            <a:off x="6821487" y="4251326"/>
            <a:ext cx="1001713" cy="500062"/>
          </a:xfrm>
          <a:prstGeom prst="curvedConnector2">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309" name="Text Box 2"/>
          <p:cNvSpPr txBox="1">
            <a:spLocks noChangeArrowheads="1"/>
          </p:cNvSpPr>
          <p:nvPr/>
        </p:nvSpPr>
        <p:spPr bwMode="auto">
          <a:xfrm>
            <a:off x="0" y="5000625"/>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1310" name="Text Box 3"/>
          <p:cNvSpPr txBox="1">
            <a:spLocks noChangeArrowheads="1"/>
          </p:cNvSpPr>
          <p:nvPr/>
        </p:nvSpPr>
        <p:spPr bwMode="auto">
          <a:xfrm>
            <a:off x="3000375" y="590708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165" name="Text Box 3"/>
          <p:cNvSpPr txBox="1">
            <a:spLocks noChangeArrowheads="1"/>
          </p:cNvSpPr>
          <p:nvPr/>
        </p:nvSpPr>
        <p:spPr bwMode="auto">
          <a:xfrm>
            <a:off x="8724900" y="261938"/>
            <a:ext cx="633413" cy="523875"/>
          </a:xfrm>
          <a:prstGeom prst="rect">
            <a:avLst/>
          </a:prstGeom>
          <a:noFill/>
          <a:ln w="9525">
            <a:noFill/>
            <a:miter lim="800000"/>
            <a:headEnd/>
            <a:tailEnd/>
          </a:ln>
        </p:spPr>
        <p:txBody>
          <a:bodyPr>
            <a:spAutoFit/>
          </a:bodyPr>
          <a:lstStyle/>
          <a:p>
            <a:pPr fontAlgn="auto">
              <a:spcBef>
                <a:spcPts val="0"/>
              </a:spcBef>
              <a:spcAft>
                <a:spcPts val="1000"/>
              </a:spcAft>
              <a:defRPr/>
            </a:pPr>
            <a:r>
              <a:rPr lang="en-US" sz="2800" b="1" dirty="0">
                <a:latin typeface="Comic Sans MS" pitchFamily="66" charset="0"/>
              </a:rPr>
              <a:t>X</a:t>
            </a:r>
            <a:endParaRPr lang="en-US" sz="1050" dirty="0">
              <a:latin typeface="+mn-lt"/>
            </a:endParaRPr>
          </a:p>
        </p:txBody>
      </p:sp>
      <p:sp>
        <p:nvSpPr>
          <p:cNvPr id="11312" name="Text Box 2"/>
          <p:cNvSpPr txBox="1">
            <a:spLocks noChangeArrowheads="1"/>
          </p:cNvSpPr>
          <p:nvPr/>
        </p:nvSpPr>
        <p:spPr bwMode="auto">
          <a:xfrm>
            <a:off x="6572250" y="-142875"/>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sym typeface="Wingdings 2" pitchFamily="18" charset="2"/>
              </a:rPr>
              <a:t></a:t>
            </a:r>
            <a:endParaRPr lang="en-US" sz="1400">
              <a:latin typeface="Calibri" pitchFamily="34" charset="0"/>
            </a:endParaRPr>
          </a:p>
        </p:txBody>
      </p:sp>
      <p:sp>
        <p:nvSpPr>
          <p:cNvPr id="50"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5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5728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GB" dirty="0" smtClean="0"/>
              <a:t>Warming up…</a:t>
            </a:r>
            <a:endParaRPr lang="en-GB" dirty="0" smtClean="0"/>
          </a:p>
        </p:txBody>
      </p:sp>
      <p:sp>
        <p:nvSpPr>
          <p:cNvPr id="24578" name="Content Placeholder 2"/>
          <p:cNvSpPr>
            <a:spLocks noGrp="1"/>
          </p:cNvSpPr>
          <p:nvPr>
            <p:ph idx="1"/>
          </p:nvPr>
        </p:nvSpPr>
        <p:spPr>
          <a:xfrm>
            <a:off x="457200" y="1600200"/>
            <a:ext cx="8229600" cy="2667000"/>
          </a:xfrm>
        </p:spPr>
        <p:txBody>
          <a:bodyPr/>
          <a:lstStyle/>
          <a:p>
            <a:pPr marL="0" indent="0">
              <a:buFont typeface="Arial" charset="0"/>
              <a:buNone/>
            </a:pPr>
            <a:r>
              <a:rPr lang="en-GB" dirty="0" smtClean="0"/>
              <a:t>Person </a:t>
            </a:r>
            <a:r>
              <a:rPr lang="en-GB" dirty="0" smtClean="0"/>
              <a:t>1:  </a:t>
            </a:r>
            <a:r>
              <a:rPr lang="en-GB" b="1" dirty="0" smtClean="0"/>
              <a:t>One</a:t>
            </a:r>
            <a:r>
              <a:rPr lang="en-GB" b="1" dirty="0" smtClean="0"/>
              <a:t/>
            </a:r>
            <a:br>
              <a:rPr lang="en-GB" b="1" dirty="0" smtClean="0"/>
            </a:br>
            <a:r>
              <a:rPr lang="en-GB" dirty="0" smtClean="0"/>
              <a:t/>
            </a:r>
            <a:br>
              <a:rPr lang="en-GB" dirty="0" smtClean="0"/>
            </a:br>
            <a:r>
              <a:rPr lang="en-GB" dirty="0" smtClean="0"/>
              <a:t>Person </a:t>
            </a:r>
            <a:r>
              <a:rPr lang="en-GB" dirty="0" smtClean="0"/>
              <a:t>2:  </a:t>
            </a:r>
            <a:r>
              <a:rPr lang="en-GB" b="1" dirty="0" smtClean="0"/>
              <a:t>Two</a:t>
            </a:r>
            <a:r>
              <a:rPr lang="en-GB" b="1" dirty="0" smtClean="0"/>
              <a:t/>
            </a:r>
            <a:br>
              <a:rPr lang="en-GB" b="1" dirty="0" smtClean="0"/>
            </a:br>
            <a:r>
              <a:rPr lang="en-GB" dirty="0" smtClean="0"/>
              <a:t/>
            </a:r>
            <a:br>
              <a:rPr lang="en-GB" dirty="0" smtClean="0"/>
            </a:br>
            <a:r>
              <a:rPr lang="en-GB" dirty="0" smtClean="0"/>
              <a:t>Person </a:t>
            </a:r>
            <a:r>
              <a:rPr lang="en-GB" dirty="0" smtClean="0"/>
              <a:t>1:  </a:t>
            </a:r>
            <a:r>
              <a:rPr lang="en-GB" b="1" dirty="0" smtClean="0"/>
              <a:t>Three</a:t>
            </a:r>
            <a:endParaRPr lang="en-GB" b="1" dirty="0" smtClean="0"/>
          </a:p>
        </p:txBody>
      </p:sp>
      <p:sp>
        <p:nvSpPr>
          <p:cNvPr id="4" name="TextBox 3"/>
          <p:cNvSpPr txBox="1">
            <a:spLocks noChangeArrowheads="1"/>
          </p:cNvSpPr>
          <p:nvPr/>
        </p:nvSpPr>
        <p:spPr bwMode="auto">
          <a:xfrm>
            <a:off x="457200" y="4267200"/>
            <a:ext cx="8342313" cy="461963"/>
          </a:xfrm>
          <a:prstGeom prst="rect">
            <a:avLst/>
          </a:prstGeom>
          <a:solidFill>
            <a:schemeClr val="bg1"/>
          </a:solidFill>
          <a:ln w="9525">
            <a:solidFill>
              <a:schemeClr val="tx1"/>
            </a:solidFill>
            <a:miter lim="800000"/>
            <a:headEnd/>
            <a:tailEnd/>
          </a:ln>
        </p:spPr>
        <p:txBody>
          <a:bodyPr>
            <a:spAutoFit/>
          </a:bodyPr>
          <a:lstStyle/>
          <a:p>
            <a:r>
              <a:rPr lang="en-GB" sz="2400" b="1" dirty="0">
                <a:latin typeface="Calibri" pitchFamily="34" charset="0"/>
              </a:rPr>
              <a:t>1.  </a:t>
            </a:r>
            <a:r>
              <a:rPr lang="en-GB" sz="2400" b="1" dirty="0" smtClean="0">
                <a:latin typeface="Calibri" pitchFamily="34" charset="0"/>
              </a:rPr>
              <a:t>Instead of saying ‘two’ clap.</a:t>
            </a:r>
            <a:endParaRPr lang="en-GB" sz="2400" b="1" dirty="0">
              <a:latin typeface="Calibri" pitchFamily="34" charset="0"/>
            </a:endParaRPr>
          </a:p>
        </p:txBody>
      </p:sp>
      <p:sp>
        <p:nvSpPr>
          <p:cNvPr id="5" name="TextBox 4"/>
          <p:cNvSpPr txBox="1">
            <a:spLocks noChangeArrowheads="1"/>
          </p:cNvSpPr>
          <p:nvPr/>
        </p:nvSpPr>
        <p:spPr bwMode="auto">
          <a:xfrm>
            <a:off x="457200" y="4995863"/>
            <a:ext cx="8342313" cy="460375"/>
          </a:xfrm>
          <a:prstGeom prst="rect">
            <a:avLst/>
          </a:prstGeom>
          <a:solidFill>
            <a:schemeClr val="bg1"/>
          </a:solidFill>
          <a:ln w="9525">
            <a:solidFill>
              <a:schemeClr val="tx1"/>
            </a:solidFill>
            <a:miter lim="800000"/>
            <a:headEnd/>
            <a:tailEnd/>
          </a:ln>
        </p:spPr>
        <p:txBody>
          <a:bodyPr>
            <a:spAutoFit/>
          </a:bodyPr>
          <a:lstStyle/>
          <a:p>
            <a:r>
              <a:rPr lang="en-GB" sz="2400" b="1" dirty="0">
                <a:latin typeface="Calibri" pitchFamily="34" charset="0"/>
              </a:rPr>
              <a:t>2</a:t>
            </a:r>
            <a:r>
              <a:rPr lang="en-GB" sz="2400" b="1" dirty="0" smtClean="0">
                <a:latin typeface="Calibri" pitchFamily="34" charset="0"/>
              </a:rPr>
              <a:t>.  Instead of saying ‘three’ jump.</a:t>
            </a:r>
            <a:endParaRPr lang="en-GB" sz="2400" b="1" dirty="0">
              <a:latin typeface="Calibri" pitchFamily="34" charset="0"/>
            </a:endParaRPr>
          </a:p>
        </p:txBody>
      </p:sp>
      <p:pic>
        <p:nvPicPr>
          <p:cNvPr id="1026" name="Picture 2"/>
          <p:cNvPicPr>
            <a:picLocks noChangeAspect="1" noChangeArrowheads="1"/>
          </p:cNvPicPr>
          <p:nvPr/>
        </p:nvPicPr>
        <p:blipFill>
          <a:blip r:embed="rId2">
            <a:clrChange>
              <a:clrFrom>
                <a:srgbClr val="FDFDFD"/>
              </a:clrFrom>
              <a:clrTo>
                <a:srgbClr val="FDFDFD">
                  <a:alpha val="0"/>
                </a:srgbClr>
              </a:clrTo>
            </a:clrChange>
          </a:blip>
          <a:srcRect/>
          <a:stretch>
            <a:fillRect/>
          </a:stretch>
        </p:blipFill>
        <p:spPr bwMode="auto">
          <a:xfrm>
            <a:off x="7800975" y="3506788"/>
            <a:ext cx="1343025" cy="1222375"/>
          </a:xfrm>
          <a:prstGeom prst="rect">
            <a:avLst/>
          </a:prstGeom>
          <a:noFill/>
          <a:ln w="9525">
            <a:noFill/>
            <a:miter lim="800000"/>
            <a:headEnd/>
            <a:tailEnd/>
          </a:ln>
        </p:spPr>
      </p:pic>
      <p:pic>
        <p:nvPicPr>
          <p:cNvPr id="24582" name="Picture 5"/>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7634288" y="4729163"/>
            <a:ext cx="1676400" cy="1676400"/>
          </a:xfrm>
          <a:prstGeom prst="rect">
            <a:avLst/>
          </a:prstGeom>
          <a:noFill/>
          <a:ln w="9525">
            <a:noFill/>
            <a:miter lim="800000"/>
            <a:headEnd/>
            <a:tailEnd/>
          </a:ln>
        </p:spPr>
      </p:pic>
    </p:spTree>
    <p:extLst>
      <p:ext uri="{BB962C8B-B14F-4D97-AF65-F5344CB8AC3E}">
        <p14:creationId xmlns:p14="http://schemas.microsoft.com/office/powerpoint/2010/main" val="114993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46252077"/>
              </p:ext>
            </p:extLst>
          </p:nvPr>
        </p:nvGraphicFramePr>
        <p:xfrm>
          <a:off x="250825" y="5084763"/>
          <a:ext cx="8569325" cy="1646237"/>
        </p:xfrm>
        <a:graphic>
          <a:graphicData uri="http://schemas.openxmlformats.org/drawingml/2006/table">
            <a:tbl>
              <a:tblPr/>
              <a:tblGrid>
                <a:gridCol w="2143125"/>
                <a:gridCol w="2141538"/>
                <a:gridCol w="2143125"/>
                <a:gridCol w="2141537"/>
              </a:tblGrid>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hip hop</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reggae</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classical</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folk</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9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jazz</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rock</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traditional</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Antigoni Med" pitchFamily="34" charset="0"/>
                        </a:rPr>
                        <a:t>pop</a:t>
                      </a:r>
                      <a:endParaRPr kumimoji="0" lang="en-US" sz="2800" b="0" i="0" u="none" strike="noStrike" cap="none" normalizeH="0" baseline="0" dirty="0" smtClean="0">
                        <a:ln>
                          <a:noFill/>
                        </a:ln>
                        <a:solidFill>
                          <a:schemeClr val="tx1"/>
                        </a:solidFill>
                        <a:effectLst/>
                        <a:latin typeface="Antigoni Med"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175" name="Group 79"/>
          <p:cNvGraphicFramePr>
            <a:graphicFrameLocks noGrp="1"/>
          </p:cNvGraphicFramePr>
          <p:nvPr>
            <p:extLst>
              <p:ext uri="{D42A27DB-BD31-4B8C-83A1-F6EECF244321}">
                <p14:modId xmlns:p14="http://schemas.microsoft.com/office/powerpoint/2010/main" val="3419287583"/>
              </p:ext>
            </p:extLst>
          </p:nvPr>
        </p:nvGraphicFramePr>
        <p:xfrm>
          <a:off x="357188" y="115888"/>
          <a:ext cx="8462962" cy="4865910"/>
        </p:xfrm>
        <a:graphic>
          <a:graphicData uri="http://schemas.openxmlformats.org/drawingml/2006/table">
            <a:tbl>
              <a:tblPr/>
              <a:tblGrid>
                <a:gridCol w="1362075"/>
                <a:gridCol w="1412577"/>
                <a:gridCol w="5688310"/>
              </a:tblGrid>
              <a:tr h="72067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latin typeface="Antigoni" pitchFamily="34" charset="0"/>
                        </a:rPr>
                        <a:t>Number</a:t>
                      </a:r>
                      <a:endParaRPr kumimoji="0" lang="en-US" sz="2400" b="0" i="0" u="none" strike="noStrike" cap="none" normalizeH="0" baseline="0" dirty="0" smtClean="0">
                        <a:ln>
                          <a:noFill/>
                        </a:ln>
                        <a:solidFill>
                          <a:srgbClr val="FFFFFF"/>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latin typeface="Antigoni" pitchFamily="34" charset="0"/>
                        </a:rPr>
                        <a:t>Example</a:t>
                      </a:r>
                      <a:endParaRPr kumimoji="0" lang="en-US" sz="2400" b="0" i="0" u="none" strike="noStrike" cap="none" normalizeH="0" baseline="0" dirty="0" smtClean="0">
                        <a:ln>
                          <a:noFill/>
                        </a:ln>
                        <a:solidFill>
                          <a:srgbClr val="FFFFFF"/>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rgbClr val="FFFFFF"/>
                          </a:solidFill>
                          <a:effectLst/>
                          <a:latin typeface="Antigoni" pitchFamily="34" charset="0"/>
                        </a:rPr>
                        <a:t>Type of music</a:t>
                      </a:r>
                      <a:endParaRPr kumimoji="0" lang="en-US" sz="2400" b="0" i="0" u="none" strike="noStrike" cap="none" normalizeH="0" baseline="0" dirty="0" smtClean="0">
                        <a:ln>
                          <a:noFill/>
                        </a:ln>
                        <a:solidFill>
                          <a:srgbClr val="FFFFFF"/>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1</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2</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3</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4</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5</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6</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7</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5181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smtClean="0">
                          <a:ln>
                            <a:noFill/>
                          </a:ln>
                          <a:solidFill>
                            <a:srgbClr val="000000"/>
                          </a:solidFill>
                          <a:effectLst/>
                          <a:latin typeface="Antigoni" pitchFamily="34" charset="0"/>
                        </a:rPr>
                        <a:t>8</a:t>
                      </a:r>
                      <a:endParaRPr kumimoji="0" lang="en-US" sz="28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00"/>
                        </a:solidFill>
                        <a:effectLst/>
                        <a:latin typeface="Antigoni" pitchFamily="34" charset="0"/>
                      </a:endParaRPr>
                    </a:p>
                  </a:txBody>
                  <a:tcPr marT="45717" marB="4571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bl>
          </a:graphicData>
        </a:graphic>
      </p:graphicFrame>
      <p:sp>
        <p:nvSpPr>
          <p:cNvPr id="4" name="Action Button: Sound 3">
            <a:hlinkClick r:id="" action="ppaction://noaction" highlightClick="1">
              <a:snd r:embed="rId3" name="Reggae.wav"/>
            </a:hlinkClick>
          </p:cNvPr>
          <p:cNvSpPr/>
          <p:nvPr/>
        </p:nvSpPr>
        <p:spPr>
          <a:xfrm>
            <a:off x="2143125" y="83661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5" name="Action Button: Sound 4">
            <a:hlinkClick r:id="" action="ppaction://noaction" highlightClick="1">
              <a:snd r:embed="rId4" name="Hip hop.wav"/>
            </a:hlinkClick>
          </p:cNvPr>
          <p:cNvSpPr/>
          <p:nvPr/>
        </p:nvSpPr>
        <p:spPr>
          <a:xfrm>
            <a:off x="2143125" y="1341438"/>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6" name="Action Button: Sound 5">
            <a:hlinkClick r:id="" action="ppaction://noaction" highlightClick="1">
              <a:snd r:embed="rId5" name="Classical.wav"/>
            </a:hlinkClick>
          </p:cNvPr>
          <p:cNvSpPr/>
          <p:nvPr/>
        </p:nvSpPr>
        <p:spPr>
          <a:xfrm>
            <a:off x="2143125" y="191611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7" name="Action Button: Sound 6">
            <a:hlinkClick r:id="" action="ppaction://noaction" highlightClick="1">
              <a:snd r:embed="rId6" name="Folk.wav"/>
            </a:hlinkClick>
          </p:cNvPr>
          <p:cNvSpPr/>
          <p:nvPr/>
        </p:nvSpPr>
        <p:spPr>
          <a:xfrm>
            <a:off x="2143125" y="2420938"/>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8" name="Action Button: Sound 7">
            <a:hlinkClick r:id="" action="ppaction://noaction" highlightClick="1">
              <a:snd r:embed="rId7" name="Rock.wav"/>
            </a:hlinkClick>
          </p:cNvPr>
          <p:cNvSpPr/>
          <p:nvPr/>
        </p:nvSpPr>
        <p:spPr>
          <a:xfrm>
            <a:off x="2143125" y="292417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9" name="Action Button: Sound 8">
            <a:hlinkClick r:id="" action="ppaction://noaction" highlightClick="1">
              <a:snd r:embed="rId8" name="Jazz.wav"/>
            </a:hlinkClick>
          </p:cNvPr>
          <p:cNvSpPr/>
          <p:nvPr/>
        </p:nvSpPr>
        <p:spPr>
          <a:xfrm>
            <a:off x="2143125" y="3429000"/>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0" name="Action Button: Sound 9">
            <a:hlinkClick r:id="" action="ppaction://noaction" highlightClick="1">
              <a:snd r:embed="rId9" name="Pop.wav"/>
            </a:hlinkClick>
          </p:cNvPr>
          <p:cNvSpPr/>
          <p:nvPr/>
        </p:nvSpPr>
        <p:spPr>
          <a:xfrm>
            <a:off x="2143125" y="393382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1" name="Action Button: Sound 10">
            <a:hlinkClick r:id="" action="ppaction://noaction" highlightClick="1">
              <a:snd r:embed="rId10" name="Brass Band.wav"/>
            </a:hlinkClick>
          </p:cNvPr>
          <p:cNvSpPr/>
          <p:nvPr/>
        </p:nvSpPr>
        <p:spPr>
          <a:xfrm>
            <a:off x="2143125" y="443706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2" name="TextBox 11"/>
          <p:cNvSpPr txBox="1">
            <a:spLocks noChangeArrowheads="1"/>
          </p:cNvSpPr>
          <p:nvPr/>
        </p:nvSpPr>
        <p:spPr bwMode="auto">
          <a:xfrm>
            <a:off x="3295650" y="857250"/>
            <a:ext cx="2500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reggae</a:t>
            </a:r>
            <a:endParaRPr lang="en-US" sz="2800" dirty="0">
              <a:latin typeface="Antigoni Med" pitchFamily="34" charset="0"/>
            </a:endParaRPr>
          </a:p>
        </p:txBody>
      </p:sp>
      <p:sp>
        <p:nvSpPr>
          <p:cNvPr id="13" name="TextBox 12"/>
          <p:cNvSpPr txBox="1">
            <a:spLocks noChangeArrowheads="1"/>
          </p:cNvSpPr>
          <p:nvPr/>
        </p:nvSpPr>
        <p:spPr bwMode="auto">
          <a:xfrm>
            <a:off x="3295650" y="1412875"/>
            <a:ext cx="2500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hip hop</a:t>
            </a:r>
            <a:endParaRPr lang="en-US" sz="2800" dirty="0">
              <a:latin typeface="Antigoni Med" pitchFamily="34" charset="0"/>
            </a:endParaRPr>
          </a:p>
        </p:txBody>
      </p:sp>
      <p:sp>
        <p:nvSpPr>
          <p:cNvPr id="14" name="TextBox 13"/>
          <p:cNvSpPr txBox="1">
            <a:spLocks noChangeArrowheads="1"/>
          </p:cNvSpPr>
          <p:nvPr/>
        </p:nvSpPr>
        <p:spPr bwMode="auto">
          <a:xfrm>
            <a:off x="3295824" y="1901825"/>
            <a:ext cx="25003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classical</a:t>
            </a:r>
            <a:endParaRPr lang="en-US" sz="2800" dirty="0">
              <a:latin typeface="Antigoni Med" pitchFamily="34" charset="0"/>
            </a:endParaRPr>
          </a:p>
        </p:txBody>
      </p:sp>
      <p:sp>
        <p:nvSpPr>
          <p:cNvPr id="15" name="TextBox 14"/>
          <p:cNvSpPr txBox="1">
            <a:spLocks noChangeArrowheads="1"/>
          </p:cNvSpPr>
          <p:nvPr/>
        </p:nvSpPr>
        <p:spPr bwMode="auto">
          <a:xfrm>
            <a:off x="3295650" y="2420938"/>
            <a:ext cx="2500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folk</a:t>
            </a:r>
            <a:endParaRPr lang="en-US" sz="2800" dirty="0">
              <a:latin typeface="Antigoni Med" pitchFamily="34" charset="0"/>
            </a:endParaRPr>
          </a:p>
        </p:txBody>
      </p:sp>
      <p:sp>
        <p:nvSpPr>
          <p:cNvPr id="16" name="TextBox 15"/>
          <p:cNvSpPr txBox="1">
            <a:spLocks noChangeArrowheads="1"/>
          </p:cNvSpPr>
          <p:nvPr/>
        </p:nvSpPr>
        <p:spPr bwMode="auto">
          <a:xfrm>
            <a:off x="3295650" y="2909888"/>
            <a:ext cx="2500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rock</a:t>
            </a:r>
            <a:endParaRPr lang="en-US" sz="2800" dirty="0">
              <a:latin typeface="Antigoni Med" pitchFamily="34" charset="0"/>
            </a:endParaRPr>
          </a:p>
        </p:txBody>
      </p:sp>
      <p:sp>
        <p:nvSpPr>
          <p:cNvPr id="17" name="TextBox 16"/>
          <p:cNvSpPr txBox="1">
            <a:spLocks noChangeArrowheads="1"/>
          </p:cNvSpPr>
          <p:nvPr/>
        </p:nvSpPr>
        <p:spPr bwMode="auto">
          <a:xfrm>
            <a:off x="3347864" y="3429000"/>
            <a:ext cx="2500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a:latin typeface="Antigoni Med" pitchFamily="34" charset="0"/>
              </a:rPr>
              <a:t>j</a:t>
            </a:r>
            <a:r>
              <a:rPr lang="en-GB" sz="2800" dirty="0" smtClean="0">
                <a:latin typeface="Antigoni Med" pitchFamily="34" charset="0"/>
              </a:rPr>
              <a:t>azz</a:t>
            </a:r>
            <a:endParaRPr lang="en-US" sz="2800" dirty="0">
              <a:latin typeface="Antigoni Med" pitchFamily="34" charset="0"/>
            </a:endParaRPr>
          </a:p>
        </p:txBody>
      </p:sp>
      <p:sp>
        <p:nvSpPr>
          <p:cNvPr id="18" name="TextBox 17"/>
          <p:cNvSpPr txBox="1">
            <a:spLocks noChangeArrowheads="1"/>
          </p:cNvSpPr>
          <p:nvPr/>
        </p:nvSpPr>
        <p:spPr bwMode="auto">
          <a:xfrm>
            <a:off x="3367088" y="3989388"/>
            <a:ext cx="2500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pop</a:t>
            </a:r>
            <a:endParaRPr lang="en-US" sz="2800" dirty="0">
              <a:latin typeface="Antigoni Med" pitchFamily="34" charset="0"/>
            </a:endParaRPr>
          </a:p>
        </p:txBody>
      </p:sp>
      <p:sp>
        <p:nvSpPr>
          <p:cNvPr id="19" name="TextBox 18"/>
          <p:cNvSpPr txBox="1">
            <a:spLocks noChangeArrowheads="1"/>
          </p:cNvSpPr>
          <p:nvPr/>
        </p:nvSpPr>
        <p:spPr bwMode="auto">
          <a:xfrm>
            <a:off x="3295824" y="4494064"/>
            <a:ext cx="25003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2800" dirty="0" smtClean="0">
                <a:latin typeface="Antigoni Med" pitchFamily="34" charset="0"/>
              </a:rPr>
              <a:t>traditional</a:t>
            </a:r>
            <a:endParaRPr lang="en-US" sz="2800" dirty="0">
              <a:latin typeface="Antigoni Med" pitchFamily="34" charset="0"/>
            </a:endParaRPr>
          </a:p>
        </p:txBody>
      </p:sp>
    </p:spTree>
    <p:extLst>
      <p:ext uri="{BB962C8B-B14F-4D97-AF65-F5344CB8AC3E}">
        <p14:creationId xmlns:p14="http://schemas.microsoft.com/office/powerpoint/2010/main" val="225013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1"/>
                                          </p:val>
                                        </p:tav>
                                        <p:tav tm="100000">
                                          <p:val>
                                            <p:strVal val="#ppt_x"/>
                                          </p:val>
                                        </p:tav>
                                      </p:tavLst>
                                    </p:anim>
                                    <p:anim calcmode="lin" valueType="num">
                                      <p:cBhvr>
                                        <p:cTn id="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1"/>
                                          </p:val>
                                        </p:tav>
                                        <p:tav tm="100000">
                                          <p:val>
                                            <p:strVal val="#ppt_x"/>
                                          </p:val>
                                        </p:tav>
                                      </p:tavLst>
                                    </p:anim>
                                    <p:anim calcmode="lin" valueType="num">
                                      <p:cBhvr>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1"/>
                                          </p:val>
                                        </p:tav>
                                        <p:tav tm="100000">
                                          <p:val>
                                            <p:strVal val="#ppt_x"/>
                                          </p:val>
                                        </p:tav>
                                      </p:tavLst>
                                    </p:anim>
                                    <p:anim calcmode="lin" valueType="num">
                                      <p:cBhvr>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anim calcmode="lin" valueType="num">
                                      <p:cBhvr>
                                        <p:cTn id="29" dur="500" fill="hold"/>
                                        <p:tgtEl>
                                          <p:spTgt spid="15"/>
                                        </p:tgtEl>
                                        <p:attrNameLst>
                                          <p:attrName>ppt_x</p:attrName>
                                        </p:attrNameLst>
                                      </p:cBhvr>
                                      <p:tavLst>
                                        <p:tav tm="0">
                                          <p:val>
                                            <p:strVal val="#ppt_x-.1"/>
                                          </p:val>
                                        </p:tav>
                                        <p:tav tm="100000">
                                          <p:val>
                                            <p:strVal val="#ppt_x"/>
                                          </p:val>
                                        </p:tav>
                                      </p:tavLst>
                                    </p:anim>
                                    <p:anim calcmode="lin" valueType="num">
                                      <p:cBhvr>
                                        <p:cTn id="3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0" presetClass="entr" presetSubtype="0" fill="hold" grpId="0" nodeType="clickEffect">
                                  <p:stCondLst>
                                    <p:cond delay="0"/>
                                  </p:stCondLst>
                                  <p:iterate type="lt">
                                    <p:tmPct val="10000"/>
                                  </p:iterate>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anim calcmode="lin" valueType="num">
                                      <p:cBhvr>
                                        <p:cTn id="36" dur="500" fill="hold"/>
                                        <p:tgtEl>
                                          <p:spTgt spid="16"/>
                                        </p:tgtEl>
                                        <p:attrNameLst>
                                          <p:attrName>ppt_x</p:attrName>
                                        </p:attrNameLst>
                                      </p:cBhvr>
                                      <p:tavLst>
                                        <p:tav tm="0">
                                          <p:val>
                                            <p:strVal val="#ppt_x-.1"/>
                                          </p:val>
                                        </p:tav>
                                        <p:tav tm="100000">
                                          <p:val>
                                            <p:strVal val="#ppt_x"/>
                                          </p:val>
                                        </p:tav>
                                      </p:tavLst>
                                    </p:anim>
                                    <p:anim calcmode="lin" valueType="num">
                                      <p:cBhvr>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anim calcmode="lin" valueType="num">
                                      <p:cBhvr>
                                        <p:cTn id="43" dur="500" fill="hold"/>
                                        <p:tgtEl>
                                          <p:spTgt spid="17"/>
                                        </p:tgtEl>
                                        <p:attrNameLst>
                                          <p:attrName>ppt_x</p:attrName>
                                        </p:attrNameLst>
                                      </p:cBhvr>
                                      <p:tavLst>
                                        <p:tav tm="0">
                                          <p:val>
                                            <p:strVal val="#ppt_x-.1"/>
                                          </p:val>
                                        </p:tav>
                                        <p:tav tm="100000">
                                          <p:val>
                                            <p:strVal val="#ppt_x"/>
                                          </p:val>
                                        </p:tav>
                                      </p:tavLst>
                                    </p:anim>
                                    <p:anim calcmode="lin" valueType="num">
                                      <p:cBhvr>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anim calcmode="lin" valueType="num">
                                      <p:cBhvr>
                                        <p:cTn id="50" dur="500" fill="hold"/>
                                        <p:tgtEl>
                                          <p:spTgt spid="18"/>
                                        </p:tgtEl>
                                        <p:attrNameLst>
                                          <p:attrName>ppt_x</p:attrName>
                                        </p:attrNameLst>
                                      </p:cBhvr>
                                      <p:tavLst>
                                        <p:tav tm="0">
                                          <p:val>
                                            <p:strVal val="#ppt_x-.1"/>
                                          </p:val>
                                        </p:tav>
                                        <p:tav tm="100000">
                                          <p:val>
                                            <p:strVal val="#ppt_x"/>
                                          </p:val>
                                        </p:tav>
                                      </p:tavLst>
                                    </p:anim>
                                    <p:anim calcmode="lin" valueType="num">
                                      <p:cBhvr>
                                        <p:cTn id="5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grpId="0" nodeType="clickEffect">
                                  <p:stCondLst>
                                    <p:cond delay="0"/>
                                  </p:stCondLst>
                                  <p:iterate type="lt">
                                    <p:tmPct val="10000"/>
                                  </p:iterate>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anim calcmode="lin" valueType="num">
                                      <p:cBhvr>
                                        <p:cTn id="57" dur="500" fill="hold"/>
                                        <p:tgtEl>
                                          <p:spTgt spid="19"/>
                                        </p:tgtEl>
                                        <p:attrNameLst>
                                          <p:attrName>ppt_x</p:attrName>
                                        </p:attrNameLst>
                                      </p:cBhvr>
                                      <p:tavLst>
                                        <p:tav tm="0">
                                          <p:val>
                                            <p:strVal val="#ppt_x-.1"/>
                                          </p:val>
                                        </p:tav>
                                        <p:tav tm="100000">
                                          <p:val>
                                            <p:strVal val="#ppt_x"/>
                                          </p:val>
                                        </p:tav>
                                      </p:tavLst>
                                    </p:anim>
                                    <p:anim calcmode="lin" valueType="num">
                                      <p:cBhvr>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07798789"/>
              </p:ext>
            </p:extLst>
          </p:nvPr>
        </p:nvGraphicFramePr>
        <p:xfrm>
          <a:off x="357188" y="285750"/>
          <a:ext cx="8501063" cy="6500812"/>
        </p:xfrm>
        <a:graphic>
          <a:graphicData uri="http://schemas.openxmlformats.org/drawingml/2006/table">
            <a:tbl>
              <a:tblPr firstRow="1" bandRow="1">
                <a:tableStyleId>{073A0DAA-6AF3-43AB-8588-CEC1D06C72B9}</a:tableStyleId>
              </a:tblPr>
              <a:tblGrid>
                <a:gridCol w="346389"/>
                <a:gridCol w="868050"/>
                <a:gridCol w="2143125"/>
                <a:gridCol w="2596042"/>
                <a:gridCol w="2547457"/>
              </a:tblGrid>
              <a:tr h="937332">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r>
                        <a:rPr lang="en-GB" sz="2400" b="0" dirty="0" smtClean="0">
                          <a:latin typeface="Antigoni" pitchFamily="34" charset="0"/>
                        </a:rPr>
                        <a:t>Type of music</a:t>
                      </a:r>
                      <a:endParaRPr lang="en-US" sz="2400" b="0" dirty="0">
                        <a:latin typeface="Antigoni" pitchFamily="34" charset="0"/>
                      </a:endParaRPr>
                    </a:p>
                  </a:txBody>
                  <a:tcPr marL="91439" marR="91439" marT="45723" marB="45723" anchor="ctr"/>
                </a:tc>
                <a:tc>
                  <a:txBody>
                    <a:bodyPr/>
                    <a:lstStyle/>
                    <a:p>
                      <a:r>
                        <a:rPr lang="en-GB" sz="2800" b="0" dirty="0" smtClean="0">
                          <a:latin typeface="Antigoni" pitchFamily="34" charset="0"/>
                        </a:rPr>
                        <a:t>Instruments</a:t>
                      </a:r>
                      <a:endParaRPr lang="en-US" sz="2800" b="0" dirty="0">
                        <a:latin typeface="Antigoni" pitchFamily="34" charset="0"/>
                      </a:endParaRPr>
                    </a:p>
                  </a:txBody>
                  <a:tcPr marL="91439" marR="91439" marT="45723" marB="45723" anchor="ctr"/>
                </a:tc>
                <a:tc>
                  <a:txBody>
                    <a:bodyPr/>
                    <a:lstStyle/>
                    <a:p>
                      <a:r>
                        <a:rPr lang="en-GB" sz="2400" b="0" dirty="0" smtClean="0">
                          <a:latin typeface="Antigoni" pitchFamily="34" charset="0"/>
                        </a:rPr>
                        <a:t>¿Male or female vocalist</a:t>
                      </a:r>
                      <a:r>
                        <a:rPr lang="en-GB" sz="2400" b="0" baseline="0" dirty="0" smtClean="0">
                          <a:latin typeface="Antigoni" pitchFamily="34" charset="0"/>
                        </a:rPr>
                        <a:t>?</a:t>
                      </a:r>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1</a:t>
                      </a:r>
                      <a:endParaRPr lang="en-US" sz="28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2</a:t>
                      </a:r>
                      <a:endParaRPr lang="en-US" sz="2800" b="0" dirty="0">
                        <a:latin typeface="Antigoni" pitchFamily="34" charset="0"/>
                      </a:endParaRPr>
                    </a:p>
                  </a:txBody>
                  <a:tcPr marL="91439" marR="91439" marT="45723" marB="45723" anchor="ctr"/>
                </a:tc>
                <a:tc>
                  <a:txBody>
                    <a:bodyPr/>
                    <a:lstStyle/>
                    <a:p>
                      <a:endParaRPr lang="en-US" sz="2400" b="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3</a:t>
                      </a:r>
                      <a:endParaRPr lang="en-US" sz="2800" b="0" dirty="0">
                        <a:latin typeface="Antigoni" pitchFamily="34" charset="0"/>
                      </a:endParaRPr>
                    </a:p>
                  </a:txBody>
                  <a:tcPr marL="91439" marR="91439" marT="45723" marB="45723" anchor="ctr"/>
                </a:tc>
                <a:tc>
                  <a:txBody>
                    <a:bodyPr/>
                    <a:lstStyle/>
                    <a:p>
                      <a:endParaRPr lang="en-US" sz="2400" b="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4</a:t>
                      </a:r>
                      <a:endParaRPr lang="en-US" sz="2800" b="0" dirty="0">
                        <a:latin typeface="Antigoni" pitchFamily="34" charset="0"/>
                      </a:endParaRPr>
                    </a:p>
                  </a:txBody>
                  <a:tcPr marL="91439" marR="91439" marT="45723" marB="45723" anchor="ctr"/>
                </a:tc>
                <a:tc>
                  <a:txBody>
                    <a:bodyPr/>
                    <a:lstStyle/>
                    <a:p>
                      <a:endParaRPr lang="en-US" sz="2400" b="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5</a:t>
                      </a:r>
                      <a:endParaRPr lang="en-US" sz="2800" b="0" dirty="0">
                        <a:latin typeface="Antigoni" pitchFamily="34" charset="0"/>
                      </a:endParaRPr>
                    </a:p>
                  </a:txBody>
                  <a:tcPr marL="91439" marR="91439" marT="45723" marB="45723" anchor="ctr"/>
                </a:tc>
                <a:tc>
                  <a:txBody>
                    <a:bodyPr/>
                    <a:lstStyle/>
                    <a:p>
                      <a:endParaRPr lang="en-US" sz="2400" b="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6</a:t>
                      </a:r>
                      <a:endParaRPr lang="en-US" sz="2800" b="0" dirty="0">
                        <a:latin typeface="Antigoni" pitchFamily="34" charset="0"/>
                      </a:endParaRPr>
                    </a:p>
                  </a:txBody>
                  <a:tcPr marL="91439" marR="91439" marT="45723" marB="45723" anchor="ctr"/>
                </a:tc>
                <a:tc>
                  <a:txBody>
                    <a:bodyPr/>
                    <a:lstStyle/>
                    <a:p>
                      <a:endParaRPr lang="en-US" sz="2400" b="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7</a:t>
                      </a:r>
                      <a:endParaRPr lang="en-US" sz="28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r h="695435">
                <a:tc>
                  <a:txBody>
                    <a:bodyPr/>
                    <a:lstStyle/>
                    <a:p>
                      <a:pPr algn="ctr"/>
                      <a:r>
                        <a:rPr lang="en-GB" sz="2800" b="0" dirty="0" smtClean="0">
                          <a:latin typeface="Antigoni" pitchFamily="34" charset="0"/>
                        </a:rPr>
                        <a:t>8</a:t>
                      </a:r>
                      <a:endParaRPr lang="en-US" sz="28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c>
                  <a:txBody>
                    <a:bodyPr/>
                    <a:lstStyle/>
                    <a:p>
                      <a:endParaRPr lang="en-US" sz="2400" b="0" dirty="0">
                        <a:latin typeface="Antigoni" pitchFamily="34" charset="0"/>
                      </a:endParaRPr>
                    </a:p>
                  </a:txBody>
                  <a:tcPr marL="91439" marR="91439" marT="45723" marB="45723" anchor="ctr"/>
                </a:tc>
              </a:tr>
            </a:tbl>
          </a:graphicData>
        </a:graphic>
      </p:graphicFrame>
      <p:sp>
        <p:nvSpPr>
          <p:cNvPr id="4" name="Action Button: Sound 3">
            <a:hlinkClick r:id="" action="ppaction://noaction" highlightClick="1">
              <a:snd r:embed="rId3" name="Reggae.wav"/>
            </a:hlinkClick>
          </p:cNvPr>
          <p:cNvSpPr/>
          <p:nvPr/>
        </p:nvSpPr>
        <p:spPr>
          <a:xfrm>
            <a:off x="857250" y="131127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5" name="Action Button: Sound 4">
            <a:hlinkClick r:id="" action="ppaction://noaction" highlightClick="1">
              <a:snd r:embed="rId4" name="Hip hop.wav"/>
            </a:hlinkClick>
          </p:cNvPr>
          <p:cNvSpPr/>
          <p:nvPr/>
        </p:nvSpPr>
        <p:spPr>
          <a:xfrm>
            <a:off x="857250" y="2025650"/>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6" name="Action Button: Sound 5">
            <a:hlinkClick r:id="" action="ppaction://noaction" highlightClick="1">
              <a:snd r:embed="rId5" name="Classical.wav"/>
            </a:hlinkClick>
          </p:cNvPr>
          <p:cNvSpPr/>
          <p:nvPr/>
        </p:nvSpPr>
        <p:spPr>
          <a:xfrm>
            <a:off x="857250" y="274002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7" name="Action Button: Sound 6">
            <a:hlinkClick r:id="" action="ppaction://noaction" highlightClick="1">
              <a:snd r:embed="rId6" name="Folk.wav"/>
            </a:hlinkClick>
          </p:cNvPr>
          <p:cNvSpPr/>
          <p:nvPr/>
        </p:nvSpPr>
        <p:spPr>
          <a:xfrm>
            <a:off x="857250" y="338296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8" name="Action Button: Sound 7">
            <a:hlinkClick r:id="" action="ppaction://noaction" highlightClick="1">
              <a:snd r:embed="rId7" name="Rock.wav"/>
            </a:hlinkClick>
          </p:cNvPr>
          <p:cNvSpPr/>
          <p:nvPr/>
        </p:nvSpPr>
        <p:spPr>
          <a:xfrm>
            <a:off x="857250" y="4097338"/>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9" name="Action Button: Sound 8">
            <a:hlinkClick r:id="" action="ppaction://noaction" highlightClick="1">
              <a:snd r:embed="rId8" name="Jazz.wav"/>
            </a:hlinkClick>
          </p:cNvPr>
          <p:cNvSpPr/>
          <p:nvPr/>
        </p:nvSpPr>
        <p:spPr>
          <a:xfrm>
            <a:off x="857250" y="4811713"/>
            <a:ext cx="500063" cy="500062"/>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0" name="Action Button: Sound 9">
            <a:hlinkClick r:id="" action="ppaction://noaction" highlightClick="1">
              <a:snd r:embed="rId9" name="Pop.wav"/>
            </a:hlinkClick>
          </p:cNvPr>
          <p:cNvSpPr/>
          <p:nvPr/>
        </p:nvSpPr>
        <p:spPr>
          <a:xfrm>
            <a:off x="857250" y="5454650"/>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1" name="Action Button: Sound 10">
            <a:hlinkClick r:id="" action="ppaction://noaction" highlightClick="1">
              <a:snd r:embed="rId10" name="Brass Band.wav"/>
            </a:hlinkClick>
          </p:cNvPr>
          <p:cNvSpPr/>
          <p:nvPr/>
        </p:nvSpPr>
        <p:spPr>
          <a:xfrm>
            <a:off x="857250" y="6169025"/>
            <a:ext cx="500063" cy="500063"/>
          </a:xfrm>
          <a:prstGeom prst="actionButtonSound">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5192" name="TextBox 11"/>
          <p:cNvSpPr txBox="1">
            <a:spLocks noChangeArrowheads="1"/>
          </p:cNvSpPr>
          <p:nvPr/>
        </p:nvSpPr>
        <p:spPr bwMode="auto">
          <a:xfrm>
            <a:off x="1643063" y="1304925"/>
            <a:ext cx="2500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reggae</a:t>
            </a:r>
            <a:endParaRPr lang="en-US" sz="3200" dirty="0">
              <a:latin typeface="Antigoni Med" pitchFamily="34" charset="0"/>
            </a:endParaRPr>
          </a:p>
        </p:txBody>
      </p:sp>
      <p:sp>
        <p:nvSpPr>
          <p:cNvPr id="5193" name="TextBox 12"/>
          <p:cNvSpPr txBox="1">
            <a:spLocks noChangeArrowheads="1"/>
          </p:cNvSpPr>
          <p:nvPr/>
        </p:nvSpPr>
        <p:spPr bwMode="auto">
          <a:xfrm>
            <a:off x="1643063" y="2019300"/>
            <a:ext cx="2500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hip hop</a:t>
            </a:r>
            <a:endParaRPr lang="en-US" sz="3200" dirty="0">
              <a:latin typeface="Antigoni Med" pitchFamily="34" charset="0"/>
            </a:endParaRPr>
          </a:p>
        </p:txBody>
      </p:sp>
      <p:sp>
        <p:nvSpPr>
          <p:cNvPr id="5194" name="TextBox 13"/>
          <p:cNvSpPr txBox="1">
            <a:spLocks noChangeArrowheads="1"/>
          </p:cNvSpPr>
          <p:nvPr/>
        </p:nvSpPr>
        <p:spPr bwMode="auto">
          <a:xfrm>
            <a:off x="1643063" y="2733675"/>
            <a:ext cx="2500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classical</a:t>
            </a:r>
            <a:endParaRPr lang="en-US" sz="3200" dirty="0">
              <a:latin typeface="Antigoni Med" pitchFamily="34" charset="0"/>
            </a:endParaRPr>
          </a:p>
        </p:txBody>
      </p:sp>
      <p:sp>
        <p:nvSpPr>
          <p:cNvPr id="5195" name="TextBox 14"/>
          <p:cNvSpPr txBox="1">
            <a:spLocks noChangeArrowheads="1"/>
          </p:cNvSpPr>
          <p:nvPr/>
        </p:nvSpPr>
        <p:spPr bwMode="auto">
          <a:xfrm>
            <a:off x="1643063" y="3448050"/>
            <a:ext cx="2500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folk</a:t>
            </a:r>
            <a:endParaRPr lang="en-US" sz="3200" dirty="0">
              <a:latin typeface="Antigoni Med" pitchFamily="34" charset="0"/>
            </a:endParaRPr>
          </a:p>
        </p:txBody>
      </p:sp>
      <p:sp>
        <p:nvSpPr>
          <p:cNvPr id="5196" name="TextBox 15"/>
          <p:cNvSpPr txBox="1">
            <a:spLocks noChangeArrowheads="1"/>
          </p:cNvSpPr>
          <p:nvPr/>
        </p:nvSpPr>
        <p:spPr bwMode="auto">
          <a:xfrm>
            <a:off x="1714500" y="4090988"/>
            <a:ext cx="25003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rock</a:t>
            </a:r>
            <a:endParaRPr lang="en-US" sz="3200" dirty="0">
              <a:latin typeface="Antigoni Med" pitchFamily="34" charset="0"/>
            </a:endParaRPr>
          </a:p>
        </p:txBody>
      </p:sp>
      <p:sp>
        <p:nvSpPr>
          <p:cNvPr id="5197" name="TextBox 16"/>
          <p:cNvSpPr txBox="1">
            <a:spLocks noChangeArrowheads="1"/>
          </p:cNvSpPr>
          <p:nvPr/>
        </p:nvSpPr>
        <p:spPr bwMode="auto">
          <a:xfrm>
            <a:off x="1643063" y="4805363"/>
            <a:ext cx="2500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jazz</a:t>
            </a:r>
            <a:endParaRPr lang="en-US" sz="3200" dirty="0">
              <a:latin typeface="Antigoni Med" pitchFamily="34" charset="0"/>
            </a:endParaRPr>
          </a:p>
        </p:txBody>
      </p:sp>
      <p:sp>
        <p:nvSpPr>
          <p:cNvPr id="5198" name="TextBox 17"/>
          <p:cNvSpPr txBox="1">
            <a:spLocks noChangeArrowheads="1"/>
          </p:cNvSpPr>
          <p:nvPr/>
        </p:nvSpPr>
        <p:spPr bwMode="auto">
          <a:xfrm>
            <a:off x="1643063" y="5519738"/>
            <a:ext cx="25003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pop</a:t>
            </a:r>
            <a:endParaRPr lang="en-US" sz="3200" dirty="0">
              <a:latin typeface="Antigoni Med" pitchFamily="34" charset="0"/>
            </a:endParaRPr>
          </a:p>
        </p:txBody>
      </p:sp>
      <p:sp>
        <p:nvSpPr>
          <p:cNvPr id="5199" name="TextBox 18"/>
          <p:cNvSpPr txBox="1">
            <a:spLocks noChangeArrowheads="1"/>
          </p:cNvSpPr>
          <p:nvPr/>
        </p:nvSpPr>
        <p:spPr bwMode="auto">
          <a:xfrm>
            <a:off x="1571625" y="6162675"/>
            <a:ext cx="25003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sz="3200" dirty="0" smtClean="0">
                <a:latin typeface="Antigoni Med" pitchFamily="34" charset="0"/>
              </a:rPr>
              <a:t>traditional</a:t>
            </a:r>
            <a:endParaRPr lang="en-US" sz="3200" dirty="0">
              <a:latin typeface="Antigoni Med" pitchFamily="34" charset="0"/>
            </a:endParaRPr>
          </a:p>
        </p:txBody>
      </p:sp>
    </p:spTree>
    <p:extLst>
      <p:ext uri="{BB962C8B-B14F-4D97-AF65-F5344CB8AC3E}">
        <p14:creationId xmlns:p14="http://schemas.microsoft.com/office/powerpoint/2010/main" val="36384818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urved Connector 59"/>
          <p:cNvCxnSpPr>
            <a:stCxn id="12294" idx="0"/>
            <a:endCxn id="12304" idx="0"/>
          </p:cNvCxnSpPr>
          <p:nvPr/>
        </p:nvCxnSpPr>
        <p:spPr>
          <a:xfrm rot="16200000" flipV="1">
            <a:off x="3987404" y="1094185"/>
            <a:ext cx="857250" cy="4241006"/>
          </a:xfrm>
          <a:prstGeom prst="curvedConnector3">
            <a:avLst>
              <a:gd name="adj1" fmla="val 126667"/>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0063" y="571500"/>
            <a:ext cx="3143250" cy="1000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4786313" y="3500438"/>
            <a:ext cx="3500437" cy="12144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429250" y="1785938"/>
            <a:ext cx="3143250"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4" name="TextBox 1"/>
          <p:cNvSpPr txBox="1">
            <a:spLocks noChangeArrowheads="1"/>
          </p:cNvSpPr>
          <p:nvPr/>
        </p:nvSpPr>
        <p:spPr bwMode="auto">
          <a:xfrm>
            <a:off x="4786313" y="3643313"/>
            <a:ext cx="3500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dirty="0" smtClean="0">
                <a:solidFill>
                  <a:schemeClr val="bg1"/>
                </a:solidFill>
                <a:latin typeface="Calibri" pitchFamily="34" charset="0"/>
              </a:rPr>
              <a:t>You said that… but I think that...</a:t>
            </a:r>
            <a:endParaRPr lang="en-US" sz="2800" b="1" dirty="0">
              <a:solidFill>
                <a:srgbClr val="FF0000"/>
              </a:solidFill>
              <a:latin typeface="Calibri" pitchFamily="34" charset="0"/>
            </a:endParaRPr>
          </a:p>
        </p:txBody>
      </p:sp>
      <p:sp>
        <p:nvSpPr>
          <p:cNvPr id="12295" name="TextBox 11"/>
          <p:cNvSpPr txBox="1">
            <a:spLocks noChangeArrowheads="1"/>
          </p:cNvSpPr>
          <p:nvPr/>
        </p:nvSpPr>
        <p:spPr bwMode="auto">
          <a:xfrm>
            <a:off x="357188" y="571500"/>
            <a:ext cx="32861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000" b="1" dirty="0" smtClean="0">
                <a:solidFill>
                  <a:schemeClr val="bg1"/>
                </a:solidFill>
                <a:latin typeface="Calibri" pitchFamily="34" charset="0"/>
              </a:rPr>
              <a:t>I </a:t>
            </a:r>
            <a:r>
              <a:rPr lang="en-GB" sz="3000" b="1" dirty="0" smtClean="0">
                <a:solidFill>
                  <a:srgbClr val="FF0000"/>
                </a:solidFill>
                <a:latin typeface="Calibri" pitchFamily="34" charset="0"/>
              </a:rPr>
              <a:t>(don’t) </a:t>
            </a:r>
            <a:r>
              <a:rPr lang="en-GB" sz="3000" b="1" dirty="0" smtClean="0">
                <a:solidFill>
                  <a:schemeClr val="bg1"/>
                </a:solidFill>
                <a:latin typeface="Calibri" pitchFamily="34" charset="0"/>
              </a:rPr>
              <a:t>like because </a:t>
            </a:r>
            <a:r>
              <a:rPr lang="en-GB" sz="3000" b="1" dirty="0">
                <a:solidFill>
                  <a:schemeClr val="bg1"/>
                </a:solidFill>
                <a:latin typeface="Calibri" pitchFamily="34" charset="0"/>
              </a:rPr>
              <a:t>... </a:t>
            </a:r>
            <a:endParaRPr lang="en-US" sz="3000" b="1" dirty="0">
              <a:solidFill>
                <a:schemeClr val="bg1"/>
              </a:solidFill>
              <a:latin typeface="Calibri" pitchFamily="34" charset="0"/>
            </a:endParaRPr>
          </a:p>
        </p:txBody>
      </p:sp>
      <p:sp>
        <p:nvSpPr>
          <p:cNvPr id="12296" name="TextBox 37"/>
          <p:cNvSpPr txBox="1">
            <a:spLocks noChangeArrowheads="1"/>
          </p:cNvSpPr>
          <p:nvPr/>
        </p:nvSpPr>
        <p:spPr bwMode="auto">
          <a:xfrm>
            <a:off x="5286375" y="1785938"/>
            <a:ext cx="35004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4000" b="1" dirty="0" smtClean="0">
                <a:solidFill>
                  <a:schemeClr val="bg1"/>
                </a:solidFill>
                <a:latin typeface="Calibri" pitchFamily="34" charset="0"/>
              </a:rPr>
              <a:t>I think that...</a:t>
            </a:r>
            <a:endParaRPr lang="en-US" sz="4000" b="1" dirty="0">
              <a:solidFill>
                <a:schemeClr val="bg1"/>
              </a:solidFill>
              <a:latin typeface="Calibri" pitchFamily="34" charset="0"/>
            </a:endParaRPr>
          </a:p>
        </p:txBody>
      </p:sp>
      <p:sp>
        <p:nvSpPr>
          <p:cNvPr id="35" name="Rectangle 34"/>
          <p:cNvSpPr/>
          <p:nvPr/>
        </p:nvSpPr>
        <p:spPr>
          <a:xfrm>
            <a:off x="5429250" y="357188"/>
            <a:ext cx="3143250" cy="14287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8" name="TextBox 35"/>
          <p:cNvSpPr txBox="1">
            <a:spLocks noChangeArrowheads="1"/>
          </p:cNvSpPr>
          <p:nvPr/>
        </p:nvSpPr>
        <p:spPr bwMode="auto">
          <a:xfrm>
            <a:off x="5715000" y="608013"/>
            <a:ext cx="27146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dirty="0" smtClean="0">
                <a:solidFill>
                  <a:schemeClr val="bg1"/>
                </a:solidFill>
                <a:latin typeface="Calibri" pitchFamily="34" charset="0"/>
              </a:rPr>
              <a:t>Yes, you’re right</a:t>
            </a:r>
            <a:endParaRPr lang="en-US" sz="2800" b="1" dirty="0">
              <a:solidFill>
                <a:schemeClr val="bg1"/>
              </a:solidFill>
              <a:latin typeface="Calibri" pitchFamily="34" charset="0"/>
            </a:endParaRPr>
          </a:p>
          <a:p>
            <a:pPr algn="ctr" eaLnBrk="1" hangingPunct="1"/>
            <a:r>
              <a:rPr lang="es-ES_tradnl" sz="2400" b="1" dirty="0" smtClean="0">
                <a:solidFill>
                  <a:srgbClr val="FF0000"/>
                </a:solidFill>
                <a:latin typeface="Calibri" pitchFamily="34" charset="0"/>
              </a:rPr>
              <a:t>No, </a:t>
            </a:r>
            <a:r>
              <a:rPr lang="es-ES_tradnl" sz="2400" b="1" dirty="0" err="1" smtClean="0">
                <a:solidFill>
                  <a:srgbClr val="FF0000"/>
                </a:solidFill>
                <a:latin typeface="Calibri" pitchFamily="34" charset="0"/>
              </a:rPr>
              <a:t>you’re</a:t>
            </a:r>
            <a:r>
              <a:rPr lang="es-ES_tradnl" sz="2400" b="1" dirty="0" smtClean="0">
                <a:solidFill>
                  <a:srgbClr val="FF0000"/>
                </a:solidFill>
                <a:latin typeface="Calibri" pitchFamily="34" charset="0"/>
              </a:rPr>
              <a:t> </a:t>
            </a:r>
            <a:r>
              <a:rPr lang="es-ES_tradnl" sz="2400" b="1" dirty="0" err="1" smtClean="0">
                <a:solidFill>
                  <a:srgbClr val="FF0000"/>
                </a:solidFill>
                <a:latin typeface="Calibri" pitchFamily="34" charset="0"/>
              </a:rPr>
              <a:t>wrong</a:t>
            </a:r>
            <a:endParaRPr lang="en-US" sz="2400" b="1" dirty="0">
              <a:solidFill>
                <a:srgbClr val="FF0000"/>
              </a:solidFill>
              <a:latin typeface="Calibri" pitchFamily="34" charset="0"/>
            </a:endParaRPr>
          </a:p>
        </p:txBody>
      </p:sp>
      <p:sp>
        <p:nvSpPr>
          <p:cNvPr id="12299" name="Text Box 2"/>
          <p:cNvSpPr txBox="1">
            <a:spLocks noChangeArrowheads="1"/>
          </p:cNvSpPr>
          <p:nvPr/>
        </p:nvSpPr>
        <p:spPr bwMode="auto">
          <a:xfrm>
            <a:off x="5000625" y="571500"/>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2300" name="Text Box 3"/>
          <p:cNvSpPr txBox="1">
            <a:spLocks noChangeArrowheads="1"/>
          </p:cNvSpPr>
          <p:nvPr/>
        </p:nvSpPr>
        <p:spPr bwMode="auto">
          <a:xfrm>
            <a:off x="8286750" y="642938"/>
            <a:ext cx="633413"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47" name="Rectangle 46"/>
          <p:cNvSpPr/>
          <p:nvPr/>
        </p:nvSpPr>
        <p:spPr>
          <a:xfrm>
            <a:off x="723900" y="3786188"/>
            <a:ext cx="3143250" cy="1285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2" name="TextBox 47"/>
          <p:cNvSpPr txBox="1">
            <a:spLocks noChangeArrowheads="1"/>
          </p:cNvSpPr>
          <p:nvPr/>
        </p:nvSpPr>
        <p:spPr bwMode="auto">
          <a:xfrm>
            <a:off x="723900" y="3717032"/>
            <a:ext cx="3143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800" b="1" dirty="0" smtClean="0">
                <a:solidFill>
                  <a:schemeClr val="bg1"/>
                </a:solidFill>
                <a:latin typeface="Calibri" pitchFamily="34" charset="0"/>
              </a:rPr>
              <a:t>On the one hand...but on the other hand…</a:t>
            </a:r>
            <a:endParaRPr lang="en-US" sz="2800" b="1" dirty="0">
              <a:solidFill>
                <a:schemeClr val="bg1"/>
              </a:solidFill>
              <a:latin typeface="Calibri" pitchFamily="34" charset="0"/>
            </a:endParaRPr>
          </a:p>
        </p:txBody>
      </p:sp>
      <p:sp>
        <p:nvSpPr>
          <p:cNvPr id="49" name="Rectangle 48"/>
          <p:cNvSpPr/>
          <p:nvPr/>
        </p:nvSpPr>
        <p:spPr>
          <a:xfrm>
            <a:off x="723900" y="2786063"/>
            <a:ext cx="3143250" cy="100012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4" name="TextBox 49"/>
          <p:cNvSpPr txBox="1">
            <a:spLocks noChangeArrowheads="1"/>
          </p:cNvSpPr>
          <p:nvPr/>
        </p:nvSpPr>
        <p:spPr bwMode="auto">
          <a:xfrm>
            <a:off x="938213" y="2786063"/>
            <a:ext cx="2714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3200" b="1" dirty="0" smtClean="0">
                <a:solidFill>
                  <a:schemeClr val="bg1"/>
                </a:solidFill>
                <a:latin typeface="Calibri" pitchFamily="34" charset="0"/>
              </a:rPr>
              <a:t>Yes, me too</a:t>
            </a:r>
            <a:endParaRPr lang="en-US" sz="3200" b="1" dirty="0">
              <a:solidFill>
                <a:schemeClr val="bg1"/>
              </a:solidFill>
              <a:latin typeface="Calibri" pitchFamily="34" charset="0"/>
            </a:endParaRPr>
          </a:p>
          <a:p>
            <a:pPr algn="ctr" eaLnBrk="1" hangingPunct="1"/>
            <a:r>
              <a:rPr lang="es-ES_tradnl" sz="2800" b="1" dirty="0" smtClean="0">
                <a:solidFill>
                  <a:srgbClr val="FF0000"/>
                </a:solidFill>
                <a:latin typeface="Calibri" pitchFamily="34" charset="0"/>
              </a:rPr>
              <a:t>No, me </a:t>
            </a:r>
            <a:r>
              <a:rPr lang="es-ES_tradnl" sz="2800" b="1" dirty="0" err="1" smtClean="0">
                <a:solidFill>
                  <a:srgbClr val="FF0000"/>
                </a:solidFill>
                <a:latin typeface="Calibri" pitchFamily="34" charset="0"/>
              </a:rPr>
              <a:t>neither</a:t>
            </a:r>
            <a:endParaRPr lang="en-US" sz="2800" b="1" dirty="0">
              <a:solidFill>
                <a:srgbClr val="FF0000"/>
              </a:solidFill>
              <a:latin typeface="Calibri" pitchFamily="34" charset="0"/>
            </a:endParaRPr>
          </a:p>
        </p:txBody>
      </p:sp>
      <p:sp>
        <p:nvSpPr>
          <p:cNvPr id="12305" name="Text Box 2"/>
          <p:cNvSpPr txBox="1">
            <a:spLocks noChangeArrowheads="1"/>
          </p:cNvSpPr>
          <p:nvPr/>
        </p:nvSpPr>
        <p:spPr bwMode="auto">
          <a:xfrm>
            <a:off x="365668" y="2997200"/>
            <a:ext cx="928688"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6000" b="1">
                <a:latin typeface="Comic Sans MS" pitchFamily="66" charset="0"/>
                <a:sym typeface="Wingdings 2" pitchFamily="18" charset="2"/>
              </a:rPr>
              <a:t></a:t>
            </a:r>
            <a:endParaRPr lang="en-US">
              <a:latin typeface="Calibri" pitchFamily="34" charset="0"/>
            </a:endParaRPr>
          </a:p>
        </p:txBody>
      </p:sp>
      <p:sp>
        <p:nvSpPr>
          <p:cNvPr id="12306" name="Text Box 3"/>
          <p:cNvSpPr txBox="1">
            <a:spLocks noChangeArrowheads="1"/>
          </p:cNvSpPr>
          <p:nvPr/>
        </p:nvSpPr>
        <p:spPr bwMode="auto">
          <a:xfrm>
            <a:off x="3581400" y="3000375"/>
            <a:ext cx="633413"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000"/>
              </a:spcAft>
            </a:pPr>
            <a:r>
              <a:rPr lang="en-US" sz="4800" b="1">
                <a:latin typeface="Comic Sans MS" pitchFamily="66" charset="0"/>
              </a:rPr>
              <a:t>X</a:t>
            </a:r>
            <a:endParaRPr lang="en-US">
              <a:latin typeface="Calibri" pitchFamily="34" charset="0"/>
            </a:endParaRPr>
          </a:p>
        </p:txBody>
      </p:sp>
      <p:sp>
        <p:nvSpPr>
          <p:cNvPr id="53" name="Rectangle 52"/>
          <p:cNvSpPr/>
          <p:nvPr/>
        </p:nvSpPr>
        <p:spPr>
          <a:xfrm>
            <a:off x="5286375" y="5857875"/>
            <a:ext cx="2714625" cy="6429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08" name="TextBox 53"/>
          <p:cNvSpPr txBox="1">
            <a:spLocks noChangeArrowheads="1"/>
          </p:cNvSpPr>
          <p:nvPr/>
        </p:nvSpPr>
        <p:spPr bwMode="auto">
          <a:xfrm>
            <a:off x="5214938" y="5857875"/>
            <a:ext cx="292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chemeClr val="bg1"/>
                </a:solidFill>
                <a:latin typeface="Calibri" pitchFamily="34" charset="0"/>
              </a:rPr>
              <a:t>What do you think?</a:t>
            </a:r>
            <a:endParaRPr lang="en-US" sz="2400" b="1" dirty="0">
              <a:solidFill>
                <a:schemeClr val="bg1"/>
              </a:solidFill>
              <a:latin typeface="Calibri" pitchFamily="34" charset="0"/>
            </a:endParaRPr>
          </a:p>
        </p:txBody>
      </p:sp>
      <p:cxnSp>
        <p:nvCxnSpPr>
          <p:cNvPr id="56" name="Straight Arrow Connector 55"/>
          <p:cNvCxnSpPr>
            <a:stCxn id="12295" idx="3"/>
            <a:endCxn id="12299" idx="2"/>
          </p:cNvCxnSpPr>
          <p:nvPr/>
        </p:nvCxnSpPr>
        <p:spPr>
          <a:xfrm>
            <a:off x="3643313" y="1079332"/>
            <a:ext cx="1821656" cy="27798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2296" idx="2"/>
            <a:endCxn id="4" idx="0"/>
          </p:cNvCxnSpPr>
          <p:nvPr/>
        </p:nvCxnSpPr>
        <p:spPr>
          <a:xfrm rot="5400000">
            <a:off x="6284119" y="2747169"/>
            <a:ext cx="1006475" cy="500063"/>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1571625" y="5643563"/>
            <a:ext cx="3000375" cy="8572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12" name="TextBox 62"/>
          <p:cNvSpPr txBox="1">
            <a:spLocks noChangeArrowheads="1"/>
          </p:cNvSpPr>
          <p:nvPr/>
        </p:nvSpPr>
        <p:spPr bwMode="auto">
          <a:xfrm>
            <a:off x="1500187" y="5643563"/>
            <a:ext cx="30718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400" b="1" dirty="0" smtClean="0">
                <a:solidFill>
                  <a:srgbClr val="FF0000"/>
                </a:solidFill>
                <a:latin typeface="Calibri" pitchFamily="34" charset="0"/>
              </a:rPr>
              <a:t>No way!  I don’t agree</a:t>
            </a:r>
            <a:endParaRPr lang="en-US" sz="2400" b="1" dirty="0">
              <a:solidFill>
                <a:schemeClr val="bg1"/>
              </a:solidFill>
              <a:latin typeface="Calibri" pitchFamily="34" charset="0"/>
            </a:endParaRPr>
          </a:p>
        </p:txBody>
      </p:sp>
      <p:cxnSp>
        <p:nvCxnSpPr>
          <p:cNvPr id="66" name="Shape 65"/>
          <p:cNvCxnSpPr>
            <a:stCxn id="47" idx="2"/>
            <a:endCxn id="64" idx="1"/>
          </p:cNvCxnSpPr>
          <p:nvPr/>
        </p:nvCxnSpPr>
        <p:spPr>
          <a:xfrm rot="5400000">
            <a:off x="1433512" y="5210176"/>
            <a:ext cx="1000125" cy="723900"/>
          </a:xfrm>
          <a:prstGeom prst="curvedConnector4">
            <a:avLst>
              <a:gd name="adj1" fmla="val 28571"/>
              <a:gd name="adj2" fmla="val 266916"/>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12312" idx="3"/>
            <a:endCxn id="12308" idx="1"/>
          </p:cNvCxnSpPr>
          <p:nvPr/>
        </p:nvCxnSpPr>
        <p:spPr>
          <a:xfrm>
            <a:off x="4572000" y="5874396"/>
            <a:ext cx="642938" cy="21431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315" name="Picture 27" descr="Talk.gif">
            <a:hlinkClick r:id="rId3" action="ppaction://hlinkpres?slideindex=4&amp;slidetitle=Slide 4"/>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8925" y="5286375"/>
            <a:ext cx="12350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
          <p:cNvSpPr txBox="1">
            <a:spLocks noChangeArrowheads="1"/>
          </p:cNvSpPr>
          <p:nvPr/>
        </p:nvSpPr>
        <p:spPr bwMode="auto">
          <a:xfrm>
            <a:off x="6572250" y="6550025"/>
            <a:ext cx="214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GB" sz="1400">
                <a:latin typeface="Futura Md" pitchFamily="34" charset="0"/>
              </a:rPr>
              <a:t>Rachel Hawkes</a:t>
            </a:r>
            <a:endParaRPr lang="en-US" sz="1400">
              <a:latin typeface="Futura Md" pitchFamily="34" charset="0"/>
            </a:endParaRPr>
          </a:p>
        </p:txBody>
      </p:sp>
      <p:pic>
        <p:nvPicPr>
          <p:cNvPr id="2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15375" y="6550025"/>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10486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79082735"/>
              </p:ext>
            </p:extLst>
          </p:nvPr>
        </p:nvGraphicFramePr>
        <p:xfrm>
          <a:off x="179388" y="171450"/>
          <a:ext cx="8856984" cy="6512096"/>
        </p:xfrm>
        <a:graphic>
          <a:graphicData uri="http://schemas.openxmlformats.org/drawingml/2006/table">
            <a:tbl>
              <a:tblPr firstRow="1" bandRow="1">
                <a:tableStyleId>{5940675A-B579-460E-94D1-54222C63F5DA}</a:tableStyleId>
              </a:tblPr>
              <a:tblGrid>
                <a:gridCol w="8856984"/>
              </a:tblGrid>
              <a:tr h="550152">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012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800" b="1" dirty="0" smtClean="0">
                          <a:solidFill>
                            <a:schemeClr val="bg1"/>
                          </a:solidFill>
                        </a:rPr>
                        <a:t>Spontaneity</a:t>
                      </a:r>
                      <a:r>
                        <a:rPr lang="en-GB" sz="2800" b="1" baseline="0" dirty="0" smtClean="0">
                          <a:solidFill>
                            <a:schemeClr val="bg1"/>
                          </a:solidFill>
                        </a:rPr>
                        <a:t> and interaction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997539">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46235">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68626" name="Text Placeholder 2"/>
          <p:cNvSpPr txBox="1">
            <a:spLocks/>
          </p:cNvSpPr>
          <p:nvPr/>
        </p:nvSpPr>
        <p:spPr bwMode="auto">
          <a:xfrm>
            <a:off x="179388" y="188640"/>
            <a:ext cx="7772400" cy="1500187"/>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smtClean="0">
                <a:solidFill>
                  <a:srgbClr val="002060"/>
                </a:solidFill>
                <a:latin typeface="Calibri" pitchFamily="34" charset="0"/>
              </a:rPr>
              <a:t>9: Taboo</a:t>
            </a:r>
            <a:endParaRPr lang="en-US" sz="3200" b="1" dirty="0">
              <a:solidFill>
                <a:srgbClr val="002060"/>
              </a:solidFill>
              <a:latin typeface="Calibri" pitchFamily="34" charset="0"/>
            </a:endParaRPr>
          </a:p>
        </p:txBody>
      </p:sp>
      <p:sp>
        <p:nvSpPr>
          <p:cNvPr id="6862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US" sz="4400" dirty="0" smtClean="0">
                <a:latin typeface="Calibri" pitchFamily="34" charset="0"/>
              </a:rPr>
              <a:t>TABOO</a:t>
            </a:r>
            <a:endParaRPr lang="en-US" sz="4400" dirty="0">
              <a:latin typeface="Calibri" pitchFamily="34" charset="0"/>
            </a:endParaRPr>
          </a:p>
        </p:txBody>
      </p:sp>
      <p:pic>
        <p:nvPicPr>
          <p:cNvPr id="6"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spTree>
    <p:extLst>
      <p:ext uri="{BB962C8B-B14F-4D97-AF65-F5344CB8AC3E}">
        <p14:creationId xmlns:p14="http://schemas.microsoft.com/office/powerpoint/2010/main" val="3520575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13126601"/>
              </p:ext>
            </p:extLst>
          </p:nvPr>
        </p:nvGraphicFramePr>
        <p:xfrm>
          <a:off x="142875" y="785813"/>
          <a:ext cx="8858250" cy="4587402"/>
        </p:xfrm>
        <a:graphic>
          <a:graphicData uri="http://schemas.openxmlformats.org/drawingml/2006/table">
            <a:tbl>
              <a:tblPr firstRow="1" bandRow="1">
                <a:tableStyleId>{5940675A-B579-460E-94D1-54222C63F5DA}</a:tableStyleId>
              </a:tblPr>
              <a:tblGrid>
                <a:gridCol w="7215214"/>
                <a:gridCol w="1643036"/>
              </a:tblGrid>
              <a:tr h="661742">
                <a:tc>
                  <a:txBody>
                    <a:bodyPr/>
                    <a:lstStyle/>
                    <a:p>
                      <a:r>
                        <a:rPr lang="en-GB" sz="2000" dirty="0" smtClean="0"/>
                        <a:t>1.  </a:t>
                      </a:r>
                      <a:r>
                        <a:rPr lang="en-GB" sz="2000" dirty="0" smtClean="0"/>
                        <a:t>It’s the most popular sport in England.</a:t>
                      </a:r>
                      <a:endParaRPr lang="en-US" sz="2000" dirty="0"/>
                    </a:p>
                  </a:txBody>
                  <a:tcPr anchor="ctr"/>
                </a:tc>
                <a:tc>
                  <a:txBody>
                    <a:bodyPr/>
                    <a:lstStyle/>
                    <a:p>
                      <a:endParaRPr lang="en-US" sz="2000"/>
                    </a:p>
                  </a:txBody>
                  <a:tcPr anchor="ctr"/>
                </a:tc>
              </a:tr>
              <a:tr h="785132">
                <a:tc>
                  <a:txBody>
                    <a:bodyPr/>
                    <a:lstStyle/>
                    <a:p>
                      <a:r>
                        <a:rPr lang="en-GB" sz="2000" dirty="0" smtClean="0"/>
                        <a:t>2.  </a:t>
                      </a:r>
                      <a:r>
                        <a:rPr lang="en-GB" sz="2000" dirty="0" smtClean="0"/>
                        <a:t>It’s an</a:t>
                      </a:r>
                      <a:r>
                        <a:rPr lang="en-GB" sz="2000" baseline="0" dirty="0" smtClean="0"/>
                        <a:t> individual sport, which is very popular in England.  You do it near the water.  I think it’s slow and boring. </a:t>
                      </a:r>
                      <a:endParaRPr lang="en-US" sz="2000" dirty="0"/>
                    </a:p>
                  </a:txBody>
                  <a:tcPr anchor="ctr"/>
                </a:tc>
                <a:tc>
                  <a:txBody>
                    <a:bodyPr/>
                    <a:lstStyle/>
                    <a:p>
                      <a:endParaRPr lang="en-US" sz="2000"/>
                    </a:p>
                  </a:txBody>
                  <a:tcPr anchor="ctr"/>
                </a:tc>
              </a:tr>
              <a:tr h="785132">
                <a:tc>
                  <a:txBody>
                    <a:bodyPr/>
                    <a:lstStyle/>
                    <a:p>
                      <a:r>
                        <a:rPr lang="en-GB" sz="2000" dirty="0" smtClean="0"/>
                        <a:t>3.  </a:t>
                      </a:r>
                      <a:r>
                        <a:rPr lang="en-GB" sz="2000" dirty="0" smtClean="0"/>
                        <a:t>It’s a team sport that is played with</a:t>
                      </a:r>
                      <a:r>
                        <a:rPr lang="en-GB" sz="2000" baseline="0" dirty="0" smtClean="0"/>
                        <a:t> a ball.  It can be played on the beach.  It’s a summer sport and also an Olympic sport.</a:t>
                      </a:r>
                      <a:endParaRPr lang="en-GB" sz="2000" baseline="0" dirty="0" smtClean="0"/>
                    </a:p>
                  </a:txBody>
                  <a:tcPr anchor="ctr"/>
                </a:tc>
                <a:tc>
                  <a:txBody>
                    <a:bodyPr/>
                    <a:lstStyle/>
                    <a:p>
                      <a:endParaRPr lang="en-US" sz="2000"/>
                    </a:p>
                  </a:txBody>
                  <a:tcPr anchor="ctr"/>
                </a:tc>
              </a:tr>
              <a:tr h="785132">
                <a:tc>
                  <a:txBody>
                    <a:bodyPr/>
                    <a:lstStyle/>
                    <a:p>
                      <a:r>
                        <a:rPr lang="en-GB" sz="2000" dirty="0" smtClean="0"/>
                        <a:t>4.  </a:t>
                      </a:r>
                      <a:r>
                        <a:rPr lang="en-GB" sz="2000" dirty="0" smtClean="0"/>
                        <a:t>It’s both an Olympic and a water sport.  Rebecca </a:t>
                      </a:r>
                      <a:r>
                        <a:rPr lang="en-GB" sz="2000" dirty="0" err="1" smtClean="0"/>
                        <a:t>Adlington</a:t>
                      </a:r>
                      <a:r>
                        <a:rPr lang="en-GB" sz="2000" dirty="0" smtClean="0"/>
                        <a:t> won a gold medal in this sport</a:t>
                      </a:r>
                      <a:r>
                        <a:rPr lang="en-GB" sz="2000" baseline="0" dirty="0" smtClean="0"/>
                        <a:t> in Beijing in 2008.</a:t>
                      </a:r>
                      <a:endParaRPr lang="en-US" sz="2000" dirty="0"/>
                    </a:p>
                  </a:txBody>
                  <a:tcPr anchor="ctr"/>
                </a:tc>
                <a:tc>
                  <a:txBody>
                    <a:bodyPr/>
                    <a:lstStyle/>
                    <a:p>
                      <a:endParaRPr lang="en-US" sz="2000"/>
                    </a:p>
                  </a:txBody>
                  <a:tcPr anchor="ctr"/>
                </a:tc>
              </a:tr>
              <a:tr h="785132">
                <a:tc>
                  <a:txBody>
                    <a:bodyPr/>
                    <a:lstStyle/>
                    <a:p>
                      <a:r>
                        <a:rPr lang="en-GB" sz="2000" dirty="0" smtClean="0"/>
                        <a:t>5.  </a:t>
                      </a:r>
                      <a:r>
                        <a:rPr lang="en-GB" sz="2000" dirty="0" smtClean="0"/>
                        <a:t>It’s a team sport that began in England.  It’s fairly aggressive</a:t>
                      </a:r>
                      <a:r>
                        <a:rPr lang="en-GB" sz="2000" baseline="0" dirty="0" smtClean="0"/>
                        <a:t> and it’s not an Olympic sport.</a:t>
                      </a:r>
                      <a:endParaRPr lang="en-US" sz="2000" dirty="0"/>
                    </a:p>
                  </a:txBody>
                  <a:tcPr anchor="ctr"/>
                </a:tc>
                <a:tc>
                  <a:txBody>
                    <a:bodyPr/>
                    <a:lstStyle/>
                    <a:p>
                      <a:endParaRPr lang="en-US" sz="2000" dirty="0"/>
                    </a:p>
                  </a:txBody>
                  <a:tcPr anchor="ctr"/>
                </a:tc>
              </a:tr>
              <a:tr h="7851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dirty="0" smtClean="0"/>
                        <a:t>6. </a:t>
                      </a:r>
                      <a:r>
                        <a:rPr lang="en-GB" sz="2000" dirty="0" smtClean="0"/>
                        <a:t>It’s a sport which is like a mixture of football and basketball.</a:t>
                      </a:r>
                      <a:endParaRPr lang="en-US" sz="2000" dirty="0" smtClean="0"/>
                    </a:p>
                  </a:txBody>
                  <a:tcPr anchor="ctr"/>
                </a:tc>
                <a:tc>
                  <a:txBody>
                    <a:bodyPr/>
                    <a:lstStyle/>
                    <a:p>
                      <a:endParaRPr lang="en-US" sz="2000" dirty="0"/>
                    </a:p>
                  </a:txBody>
                  <a:tcPr anchor="ctr"/>
                </a:tc>
              </a:tr>
            </a:tbl>
          </a:graphicData>
        </a:graphic>
      </p:graphicFrame>
      <p:sp>
        <p:nvSpPr>
          <p:cNvPr id="13340" name="TextBox 2"/>
          <p:cNvSpPr txBox="1">
            <a:spLocks noChangeArrowheads="1"/>
          </p:cNvSpPr>
          <p:nvPr/>
        </p:nvSpPr>
        <p:spPr bwMode="auto">
          <a:xfrm>
            <a:off x="142875" y="68263"/>
            <a:ext cx="8786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600" b="1" dirty="0" smtClean="0">
                <a:latin typeface="Calibri" pitchFamily="34" charset="0"/>
              </a:rPr>
              <a:t>Which sport is it?</a:t>
            </a:r>
            <a:endParaRPr lang="en-US" sz="3600" b="1" dirty="0">
              <a:latin typeface="Calibri"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729750643"/>
              </p:ext>
            </p:extLst>
          </p:nvPr>
        </p:nvGraphicFramePr>
        <p:xfrm>
          <a:off x="1043608" y="5661248"/>
          <a:ext cx="7128792" cy="914400"/>
        </p:xfrm>
        <a:graphic>
          <a:graphicData uri="http://schemas.openxmlformats.org/drawingml/2006/table">
            <a:tbl>
              <a:tblPr firstRow="1" bandRow="1">
                <a:tableStyleId>{5940675A-B579-460E-94D1-54222C63F5DA}</a:tableStyleId>
              </a:tblPr>
              <a:tblGrid>
                <a:gridCol w="2376264"/>
                <a:gridCol w="2376264"/>
                <a:gridCol w="2376264"/>
              </a:tblGrid>
              <a:tr h="370840">
                <a:tc>
                  <a:txBody>
                    <a:bodyPr/>
                    <a:lstStyle/>
                    <a:p>
                      <a:pPr algn="ctr"/>
                      <a:r>
                        <a:rPr lang="en-GB" sz="2400" b="1" dirty="0" smtClean="0">
                          <a:solidFill>
                            <a:srgbClr val="0070C0"/>
                          </a:solidFill>
                        </a:rPr>
                        <a:t>rugby</a:t>
                      </a:r>
                      <a:endParaRPr lang="fr-FR" sz="2400" b="1" dirty="0">
                        <a:solidFill>
                          <a:srgbClr val="0070C0"/>
                        </a:solidFill>
                      </a:endParaRPr>
                    </a:p>
                  </a:txBody>
                  <a:tcPr anchor="ctr"/>
                </a:tc>
                <a:tc>
                  <a:txBody>
                    <a:bodyPr/>
                    <a:lstStyle/>
                    <a:p>
                      <a:pPr algn="ctr"/>
                      <a:r>
                        <a:rPr lang="en-GB" sz="2400" b="1" dirty="0" smtClean="0">
                          <a:solidFill>
                            <a:srgbClr val="0070C0"/>
                          </a:solidFill>
                        </a:rPr>
                        <a:t>volleyball</a:t>
                      </a:r>
                      <a:endParaRPr lang="fr-FR" sz="2400" b="1" dirty="0">
                        <a:solidFill>
                          <a:srgbClr val="0070C0"/>
                        </a:solidFill>
                      </a:endParaRPr>
                    </a:p>
                  </a:txBody>
                  <a:tcPr anchor="ctr"/>
                </a:tc>
                <a:tc>
                  <a:txBody>
                    <a:bodyPr/>
                    <a:lstStyle/>
                    <a:p>
                      <a:pPr algn="ctr"/>
                      <a:r>
                        <a:rPr lang="en-GB" sz="2400" b="1" dirty="0" smtClean="0">
                          <a:solidFill>
                            <a:srgbClr val="0070C0"/>
                          </a:solidFill>
                        </a:rPr>
                        <a:t>swimming</a:t>
                      </a:r>
                      <a:endParaRPr lang="fr-FR" sz="2400" b="1" dirty="0">
                        <a:solidFill>
                          <a:srgbClr val="0070C0"/>
                        </a:solidFill>
                      </a:endParaRPr>
                    </a:p>
                  </a:txBody>
                  <a:tcPr anchor="ctr"/>
                </a:tc>
              </a:tr>
              <a:tr h="370840">
                <a:tc>
                  <a:txBody>
                    <a:bodyPr/>
                    <a:lstStyle/>
                    <a:p>
                      <a:pPr algn="ctr"/>
                      <a:r>
                        <a:rPr lang="en-GB" sz="2400" b="1" dirty="0" smtClean="0">
                          <a:solidFill>
                            <a:srgbClr val="0070C0"/>
                          </a:solidFill>
                        </a:rPr>
                        <a:t>fishing</a:t>
                      </a:r>
                      <a:endParaRPr lang="fr-FR" sz="2400" b="1" dirty="0">
                        <a:solidFill>
                          <a:srgbClr val="0070C0"/>
                        </a:solidFill>
                      </a:endParaRPr>
                    </a:p>
                  </a:txBody>
                  <a:tcPr anchor="ctr"/>
                </a:tc>
                <a:tc>
                  <a:txBody>
                    <a:bodyPr/>
                    <a:lstStyle/>
                    <a:p>
                      <a:pPr algn="ctr"/>
                      <a:r>
                        <a:rPr lang="en-GB" sz="2400" b="1" dirty="0" smtClean="0">
                          <a:solidFill>
                            <a:srgbClr val="0070C0"/>
                          </a:solidFill>
                        </a:rPr>
                        <a:t>football</a:t>
                      </a:r>
                      <a:endParaRPr lang="fr-FR" sz="2400" b="1" dirty="0">
                        <a:solidFill>
                          <a:srgbClr val="0070C0"/>
                        </a:solidFill>
                      </a:endParaRPr>
                    </a:p>
                  </a:txBody>
                  <a:tcPr anchor="ctr"/>
                </a:tc>
                <a:tc>
                  <a:txBody>
                    <a:bodyPr/>
                    <a:lstStyle/>
                    <a:p>
                      <a:pPr algn="ctr"/>
                      <a:r>
                        <a:rPr lang="en-GB" sz="2400" b="1" dirty="0" smtClean="0">
                          <a:solidFill>
                            <a:srgbClr val="0070C0"/>
                          </a:solidFill>
                        </a:rPr>
                        <a:t>handball</a:t>
                      </a:r>
                      <a:endParaRPr lang="fr-FR" sz="2400" b="1" dirty="0">
                        <a:solidFill>
                          <a:srgbClr val="0070C0"/>
                        </a:solidFill>
                      </a:endParaRPr>
                    </a:p>
                  </a:txBody>
                  <a:tcPr anchor="ctr"/>
                </a:tc>
              </a:tr>
            </a:tbl>
          </a:graphicData>
        </a:graphic>
      </p:graphicFrame>
    </p:spTree>
    <p:extLst>
      <p:ext uri="{BB962C8B-B14F-4D97-AF65-F5344CB8AC3E}">
        <p14:creationId xmlns:p14="http://schemas.microsoft.com/office/powerpoint/2010/main" val="1745026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9469128"/>
              </p:ext>
            </p:extLst>
          </p:nvPr>
        </p:nvGraphicFramePr>
        <p:xfrm>
          <a:off x="285750" y="357188"/>
          <a:ext cx="4071938" cy="6215064"/>
        </p:xfrm>
        <a:graphic>
          <a:graphicData uri="http://schemas.openxmlformats.org/drawingml/2006/table">
            <a:tbl>
              <a:tblPr firstRow="1" bandRow="1">
                <a:tableStyleId>{5940675A-B579-460E-94D1-54222C63F5DA}</a:tableStyleId>
              </a:tblPr>
              <a:tblGrid>
                <a:gridCol w="1928813"/>
                <a:gridCol w="2143125"/>
              </a:tblGrid>
              <a:tr h="776883">
                <a:tc>
                  <a:txBody>
                    <a:bodyPr/>
                    <a:lstStyle/>
                    <a:p>
                      <a:r>
                        <a:rPr lang="en-GB" sz="1800" b="1" dirty="0" smtClean="0"/>
                        <a:t>It’s a..........sport</a:t>
                      </a:r>
                      <a:endParaRPr lang="en-US" sz="1800" b="1" dirty="0"/>
                    </a:p>
                  </a:txBody>
                  <a:tcPr marL="91439" marR="91439" anchor="ctr"/>
                </a:tc>
                <a:tc>
                  <a:txBody>
                    <a:bodyPr/>
                    <a:lstStyle/>
                    <a:p>
                      <a:r>
                        <a:rPr lang="en-GB" sz="1800" b="1" dirty="0" smtClean="0"/>
                        <a:t>It’s a sport that you play/do...</a:t>
                      </a:r>
                      <a:endParaRPr lang="en-US" sz="1800" b="1" dirty="0"/>
                    </a:p>
                  </a:txBody>
                  <a:tcPr marL="91439" marR="91439" anchor="ctr"/>
                </a:tc>
              </a:tr>
              <a:tr h="776883">
                <a:tc>
                  <a:txBody>
                    <a:bodyPr/>
                    <a:lstStyle/>
                    <a:p>
                      <a:r>
                        <a:rPr lang="en-GB" sz="1800" dirty="0" smtClean="0"/>
                        <a:t>team/individual</a:t>
                      </a:r>
                      <a:endParaRPr lang="en-US" sz="1800" dirty="0"/>
                    </a:p>
                  </a:txBody>
                  <a:tcPr marL="91439" marR="91439" anchor="ctr"/>
                </a:tc>
                <a:tc>
                  <a:txBody>
                    <a:bodyPr/>
                    <a:lstStyle/>
                    <a:p>
                      <a:r>
                        <a:rPr lang="en-GB" sz="1800" dirty="0" smtClean="0"/>
                        <a:t>with a ball</a:t>
                      </a:r>
                      <a:endParaRPr lang="en-US" sz="1800" dirty="0"/>
                    </a:p>
                  </a:txBody>
                  <a:tcPr marL="91439" marR="91439" anchor="ctr"/>
                </a:tc>
              </a:tr>
              <a:tr h="776883">
                <a:tc>
                  <a:txBody>
                    <a:bodyPr/>
                    <a:lstStyle/>
                    <a:p>
                      <a:r>
                        <a:rPr lang="en-GB" sz="1800" dirty="0" smtClean="0"/>
                        <a:t>combat</a:t>
                      </a:r>
                      <a:endParaRPr lang="en-US" sz="1800" dirty="0"/>
                    </a:p>
                  </a:txBody>
                  <a:tcPr marL="91439" marR="91439" anchor="ctr"/>
                </a:tc>
                <a:tc>
                  <a:txBody>
                    <a:bodyPr/>
                    <a:lstStyle/>
                    <a:p>
                      <a:r>
                        <a:rPr lang="en-GB" sz="1800" dirty="0" smtClean="0"/>
                        <a:t>on a court</a:t>
                      </a:r>
                      <a:endParaRPr lang="en-US" sz="1800" dirty="0"/>
                    </a:p>
                  </a:txBody>
                  <a:tcPr marL="91439" marR="91439" anchor="ctr"/>
                </a:tc>
              </a:tr>
              <a:tr h="776883">
                <a:tc>
                  <a:txBody>
                    <a:bodyPr/>
                    <a:lstStyle/>
                    <a:p>
                      <a:r>
                        <a:rPr lang="en-GB" sz="1800" dirty="0" smtClean="0"/>
                        <a:t>water</a:t>
                      </a:r>
                      <a:endParaRPr lang="en-US" sz="1800" dirty="0"/>
                    </a:p>
                  </a:txBody>
                  <a:tcPr marL="91439" marR="91439" anchor="ctr"/>
                </a:tc>
                <a:tc>
                  <a:txBody>
                    <a:bodyPr/>
                    <a:lstStyle/>
                    <a:p>
                      <a:r>
                        <a:rPr lang="en-GB" sz="1800" dirty="0" smtClean="0"/>
                        <a:t>with....players</a:t>
                      </a:r>
                      <a:endParaRPr lang="en-US" sz="1800" dirty="0"/>
                    </a:p>
                  </a:txBody>
                  <a:tcPr marL="91439" marR="91439" anchor="ctr"/>
                </a:tc>
              </a:tr>
              <a:tr h="776883">
                <a:tc>
                  <a:txBody>
                    <a:bodyPr/>
                    <a:lstStyle/>
                    <a:p>
                      <a:r>
                        <a:rPr lang="en-GB" sz="1800" dirty="0" smtClean="0"/>
                        <a:t>Olympic</a:t>
                      </a:r>
                      <a:endParaRPr lang="en-US" sz="1800" dirty="0"/>
                    </a:p>
                  </a:txBody>
                  <a:tcPr marL="91439" marR="91439" anchor="ctr"/>
                </a:tc>
                <a:tc>
                  <a:txBody>
                    <a:bodyPr/>
                    <a:lstStyle/>
                    <a:p>
                      <a:r>
                        <a:rPr lang="en-GB" sz="1800" dirty="0" smtClean="0"/>
                        <a:t>on/in the water</a:t>
                      </a:r>
                      <a:endParaRPr lang="en-US" sz="1800" dirty="0"/>
                    </a:p>
                  </a:txBody>
                  <a:tcPr marL="91439" marR="91439" anchor="ctr"/>
                </a:tc>
              </a:tr>
              <a:tr h="776883">
                <a:tc>
                  <a:txBody>
                    <a:bodyPr/>
                    <a:lstStyle/>
                    <a:p>
                      <a:r>
                        <a:rPr lang="en-GB" sz="1800" dirty="0" smtClean="0"/>
                        <a:t>popular (in/with)</a:t>
                      </a:r>
                      <a:endParaRPr lang="en-US" sz="1800" dirty="0"/>
                    </a:p>
                  </a:txBody>
                  <a:tcPr marL="91439" marR="91439" anchor="ctr"/>
                </a:tc>
                <a:tc>
                  <a:txBody>
                    <a:bodyPr/>
                    <a:lstStyle/>
                    <a:p>
                      <a:r>
                        <a:rPr lang="en-GB" sz="1800" b="1" dirty="0" smtClean="0"/>
                        <a:t>It’s something</a:t>
                      </a:r>
                      <a:r>
                        <a:rPr lang="en-GB" sz="1800" b="1" baseline="0" dirty="0" smtClean="0"/>
                        <a:t> that...</a:t>
                      </a:r>
                      <a:endParaRPr lang="en-US" sz="1800" b="1" dirty="0"/>
                    </a:p>
                  </a:txBody>
                  <a:tcPr marL="91439" marR="91439" anchor="ctr"/>
                </a:tc>
              </a:tr>
              <a:tr h="776883">
                <a:tc>
                  <a:txBody>
                    <a:bodyPr/>
                    <a:lstStyle/>
                    <a:p>
                      <a:r>
                        <a:rPr lang="en-GB" sz="1800" dirty="0" smtClean="0"/>
                        <a:t>very expensive/</a:t>
                      </a:r>
                      <a:br>
                        <a:rPr lang="en-GB" sz="1800" dirty="0" smtClean="0"/>
                      </a:br>
                      <a:r>
                        <a:rPr lang="en-GB" sz="1800" dirty="0" smtClean="0"/>
                        <a:t>cheap</a:t>
                      </a:r>
                      <a:endParaRPr lang="en-US" sz="1800" dirty="0"/>
                    </a:p>
                  </a:txBody>
                  <a:tcPr marL="91439" marR="91439" anchor="ctr"/>
                </a:tc>
                <a:tc>
                  <a:txBody>
                    <a:bodyPr/>
                    <a:lstStyle/>
                    <a:p>
                      <a:r>
                        <a:rPr lang="en-GB" sz="1800" dirty="0" smtClean="0"/>
                        <a:t>I (don’t) like because...</a:t>
                      </a:r>
                      <a:endParaRPr lang="en-US" sz="1800" dirty="0"/>
                    </a:p>
                  </a:txBody>
                  <a:tcPr marL="91439" marR="91439" anchor="ctr"/>
                </a:tc>
              </a:tr>
              <a:tr h="776883">
                <a:tc>
                  <a:txBody>
                    <a:bodyPr/>
                    <a:lstStyle/>
                    <a:p>
                      <a:r>
                        <a:rPr lang="en-GB" sz="1800" dirty="0" smtClean="0"/>
                        <a:t>exciting/boring</a:t>
                      </a:r>
                      <a:br>
                        <a:rPr lang="en-GB" sz="1800" dirty="0" smtClean="0"/>
                      </a:br>
                      <a:r>
                        <a:rPr lang="en-GB" sz="1800" dirty="0" smtClean="0"/>
                        <a:t>aggressive/brutal</a:t>
                      </a:r>
                      <a:endParaRPr lang="en-US" sz="1800" dirty="0"/>
                    </a:p>
                  </a:txBody>
                  <a:tcPr marL="91439" marR="91439" anchor="ctr"/>
                </a:tc>
                <a:tc>
                  <a:txBody>
                    <a:bodyPr/>
                    <a:lstStyle/>
                    <a:p>
                      <a:r>
                        <a:rPr lang="en-GB" sz="1800" b="1" dirty="0" smtClean="0"/>
                        <a:t>It’s like a mixture between.... and....</a:t>
                      </a:r>
                      <a:endParaRPr lang="en-US" sz="1800" b="1" dirty="0"/>
                    </a:p>
                  </a:txBody>
                  <a:tcPr marL="91439" marR="91439" anchor="ctr"/>
                </a:tc>
              </a:tr>
            </a:tbl>
          </a:graphicData>
        </a:graphic>
      </p:graphicFrame>
    </p:spTree>
    <p:extLst>
      <p:ext uri="{BB962C8B-B14F-4D97-AF65-F5344CB8AC3E}">
        <p14:creationId xmlns:p14="http://schemas.microsoft.com/office/powerpoint/2010/main" val="1264590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78061147"/>
              </p:ext>
            </p:extLst>
          </p:nvPr>
        </p:nvGraphicFramePr>
        <p:xfrm>
          <a:off x="0" y="-8017"/>
          <a:ext cx="9144000" cy="6866016"/>
        </p:xfrm>
        <a:graphic>
          <a:graphicData uri="http://schemas.openxmlformats.org/drawingml/2006/table">
            <a:tbl>
              <a:tblPr firstRow="1" bandRow="1">
                <a:tableStyleId>{5940675A-B579-460E-94D1-54222C63F5DA}</a:tableStyleId>
              </a:tblPr>
              <a:tblGrid>
                <a:gridCol w="2286000"/>
                <a:gridCol w="2286000"/>
                <a:gridCol w="2286000"/>
                <a:gridCol w="2286000"/>
              </a:tblGrid>
              <a:tr h="17165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football</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boxing</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swimming</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hockey</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6504">
                <a:tc>
                  <a:txBody>
                    <a:bodyPr/>
                    <a:lstStyle/>
                    <a:p>
                      <a:pPr algn="ctr"/>
                      <a:r>
                        <a:rPr lang="en-GB" sz="3200" dirty="0" smtClean="0"/>
                        <a:t>gymnastics</a:t>
                      </a:r>
                      <a:endParaRPr lang="en-GB" sz="32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GB" sz="3200" dirty="0" smtClean="0"/>
                        <a:t>cycling</a:t>
                      </a:r>
                      <a:endParaRPr lang="en-GB" sz="32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GB" sz="3200" dirty="0" smtClean="0"/>
                        <a:t>athletics</a:t>
                      </a:r>
                      <a:endParaRPr lang="en-GB" sz="32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triathlon</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6504">
                <a:tc>
                  <a:txBody>
                    <a:bodyPr/>
                    <a:lstStyle/>
                    <a:p>
                      <a:pPr algn="ctr"/>
                      <a:r>
                        <a:rPr lang="en-GB" sz="3200" dirty="0" smtClean="0"/>
                        <a:t>rugby</a:t>
                      </a:r>
                      <a:endParaRPr lang="en-GB" sz="32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sailing</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fishing</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decathlon</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6504">
                <a:tc>
                  <a:txBody>
                    <a:bodyPr/>
                    <a:lstStyle/>
                    <a:p>
                      <a:pPr algn="ctr"/>
                      <a:r>
                        <a:rPr lang="en-GB" sz="3200" dirty="0" smtClean="0"/>
                        <a:t>Formula 1</a:t>
                      </a:r>
                      <a:endParaRPr lang="en-GB" sz="32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GB" sz="3200" dirty="0" smtClean="0"/>
                        <a:t>skiing</a:t>
                      </a:r>
                      <a:endParaRPr lang="en-GB" sz="32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ctr"/>
                      <a:r>
                        <a:rPr lang="en-GB" sz="2800" dirty="0" smtClean="0"/>
                        <a:t>snowboarding</a:t>
                      </a:r>
                      <a:endParaRPr lang="en-GB" sz="2800" dirty="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dirty="0" smtClean="0"/>
                        <a:t>judo</a:t>
                      </a:r>
                      <a:endParaRPr lang="en-GB" sz="3200" dirty="0" smtClean="0"/>
                    </a:p>
                  </a:txBody>
                  <a:tcPr marL="82944" marR="82944" marT="41476" marB="41476"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750158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78860114"/>
              </p:ext>
            </p:extLst>
          </p:nvPr>
        </p:nvGraphicFramePr>
        <p:xfrm>
          <a:off x="179388" y="52388"/>
          <a:ext cx="8712968" cy="6433407"/>
        </p:xfrm>
        <a:graphic>
          <a:graphicData uri="http://schemas.openxmlformats.org/drawingml/2006/table">
            <a:tbl>
              <a:tblPr firstRow="1" bandRow="1">
                <a:tableStyleId>{5940675A-B579-460E-94D1-54222C63F5DA}</a:tableStyleId>
              </a:tblPr>
              <a:tblGrid>
                <a:gridCol w="8712968"/>
              </a:tblGrid>
              <a:tr h="618634">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79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1" dirty="0" smtClean="0">
                          <a:solidFill>
                            <a:schemeClr val="bg1"/>
                          </a:solidFill>
                        </a:rPr>
                        <a:t>Spontaneity</a:t>
                      </a:r>
                      <a:r>
                        <a:rPr lang="en-GB" sz="3200" b="1" baseline="0" dirty="0" smtClean="0">
                          <a:solidFill>
                            <a:schemeClr val="bg1"/>
                          </a:solidFill>
                        </a:rPr>
                        <a:t> and interaction</a:t>
                      </a:r>
                      <a:endParaRPr lang="en-GB" sz="28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839806">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377026">
                <a:tc>
                  <a:txBody>
                    <a:bodyPr/>
                    <a:lstStyle/>
                    <a:p>
                      <a:pPr algn="r"/>
                      <a:endParaRPr lang="en-GB" sz="1600" b="1" i="1" dirty="0" smtClean="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62834" name="Text Placeholder 2"/>
          <p:cNvSpPr txBox="1">
            <a:spLocks/>
          </p:cNvSpPr>
          <p:nvPr/>
        </p:nvSpPr>
        <p:spPr bwMode="auto">
          <a:xfrm>
            <a:off x="184150" y="116632"/>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3200" b="1" dirty="0">
                <a:solidFill>
                  <a:srgbClr val="002060"/>
                </a:solidFill>
                <a:latin typeface="Calibri" pitchFamily="34" charset="0"/>
              </a:rPr>
              <a:t>Idea </a:t>
            </a:r>
            <a:r>
              <a:rPr lang="en-GB" sz="3200" b="1" dirty="0" smtClean="0">
                <a:solidFill>
                  <a:srgbClr val="002060"/>
                </a:solidFill>
                <a:latin typeface="Calibri" pitchFamily="34" charset="0"/>
              </a:rPr>
              <a:t>10:  Cheat</a:t>
            </a:r>
            <a:endParaRPr lang="en-US" sz="3200" b="1" dirty="0">
              <a:solidFill>
                <a:srgbClr val="002060"/>
              </a:solidFill>
              <a:latin typeface="Calibri" pitchFamily="34" charset="0"/>
            </a:endParaRPr>
          </a:p>
        </p:txBody>
      </p:sp>
      <p:sp>
        <p:nvSpPr>
          <p:cNvPr id="162835"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dirty="0" smtClean="0">
                <a:latin typeface="Calibri" pitchFamily="34" charset="0"/>
              </a:rPr>
              <a:t>CHEAT</a:t>
            </a:r>
            <a:endParaRPr lang="en-US" sz="4400" dirty="0">
              <a:latin typeface="Calibri" pitchFamily="34" charset="0"/>
            </a:endParaRPr>
          </a:p>
        </p:txBody>
      </p:sp>
      <p:pic>
        <p:nvPicPr>
          <p:cNvPr id="162836" name="Picture 2"/>
          <p:cNvPicPr>
            <a:picLocks noChangeAspect="1" noChangeArrowheads="1"/>
          </p:cNvPicPr>
          <p:nvPr/>
        </p:nvPicPr>
        <p:blipFill>
          <a:blip r:embed="rId3"/>
          <a:srcRect/>
          <a:stretch>
            <a:fillRect/>
          </a:stretch>
        </p:blipFill>
        <p:spPr bwMode="auto">
          <a:xfrm>
            <a:off x="3400425" y="4005263"/>
            <a:ext cx="2035175" cy="2035175"/>
          </a:xfrm>
          <a:prstGeom prst="rect">
            <a:avLst/>
          </a:prstGeom>
          <a:noFill/>
          <a:ln w="9525">
            <a:noFill/>
            <a:miter lim="800000"/>
            <a:headEnd/>
            <a:tailEnd/>
          </a:ln>
        </p:spPr>
      </p:pic>
    </p:spTree>
    <p:extLst>
      <p:ext uri="{BB962C8B-B14F-4D97-AF65-F5344CB8AC3E}">
        <p14:creationId xmlns:p14="http://schemas.microsoft.com/office/powerpoint/2010/main" val="2303911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normAutofit fontScale="90000"/>
          </a:bodyPr>
          <a:lstStyle/>
          <a:p>
            <a:r>
              <a:rPr lang="en-GB" sz="7200" b="1" dirty="0" smtClean="0"/>
              <a:t>CHEAT</a:t>
            </a:r>
            <a:endParaRPr lang="fr-FR" sz="7200" b="1" dirty="0" smtClean="0"/>
          </a:p>
        </p:txBody>
      </p:sp>
      <p:sp>
        <p:nvSpPr>
          <p:cNvPr id="3" name="Content Placeholder 2"/>
          <p:cNvSpPr>
            <a:spLocks noGrp="1"/>
          </p:cNvSpPr>
          <p:nvPr>
            <p:ph idx="1"/>
          </p:nvPr>
        </p:nvSpPr>
        <p:spPr>
          <a:xfrm>
            <a:off x="457200" y="1600200"/>
            <a:ext cx="8229600" cy="1757363"/>
          </a:xfrm>
        </p:spPr>
        <p:txBody>
          <a:bodyPr rtlCol="0">
            <a:normAutofit/>
          </a:bodyPr>
          <a:lstStyle/>
          <a:p>
            <a:pPr fontAlgn="auto">
              <a:spcAft>
                <a:spcPts val="0"/>
              </a:spcAft>
              <a:buFont typeface="Arial" pitchFamily="34" charset="0"/>
              <a:buChar char="•"/>
              <a:defRPr/>
            </a:pPr>
            <a:r>
              <a:rPr lang="en-GB" dirty="0" smtClean="0"/>
              <a:t>A way to revise key language from each topic</a:t>
            </a:r>
          </a:p>
          <a:p>
            <a:pPr fontAlgn="auto">
              <a:spcAft>
                <a:spcPts val="0"/>
              </a:spcAft>
              <a:buFont typeface="Arial" pitchFamily="34" charset="0"/>
              <a:buChar char="•"/>
              <a:defRPr/>
            </a:pPr>
            <a:r>
              <a:rPr lang="en-GB" dirty="0" smtClean="0"/>
              <a:t>A way to increase spontaneity and fluency in oral responses</a:t>
            </a:r>
          </a:p>
          <a:p>
            <a:pPr marL="0" indent="0" fontAlgn="auto">
              <a:spcAft>
                <a:spcPts val="0"/>
              </a:spcAft>
              <a:buFont typeface="Arial" pitchFamily="34" charset="0"/>
              <a:buNone/>
              <a:defRPr/>
            </a:pPr>
            <a:endParaRPr lang="fr-FR" dirty="0"/>
          </a:p>
        </p:txBody>
      </p:sp>
      <p:sp>
        <p:nvSpPr>
          <p:cNvPr id="4" name="Content Placeholder 2"/>
          <p:cNvSpPr txBox="1">
            <a:spLocks/>
          </p:cNvSpPr>
          <p:nvPr/>
        </p:nvSpPr>
        <p:spPr>
          <a:xfrm>
            <a:off x="609600" y="4076700"/>
            <a:ext cx="8229600" cy="2665413"/>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en-GB" dirty="0" smtClean="0"/>
              <a:t>Share out the cards (the object is to get rid of all your cards).</a:t>
            </a:r>
          </a:p>
          <a:p>
            <a:pPr fontAlgn="auto">
              <a:spcAft>
                <a:spcPts val="0"/>
              </a:spcAft>
              <a:defRPr/>
            </a:pPr>
            <a:r>
              <a:rPr lang="en-GB" dirty="0" smtClean="0"/>
              <a:t>In turns, pick up a card (no-one must  see each other’s cards!)</a:t>
            </a:r>
          </a:p>
          <a:p>
            <a:pPr fontAlgn="auto">
              <a:spcAft>
                <a:spcPts val="0"/>
              </a:spcAft>
              <a:defRPr/>
            </a:pPr>
            <a:r>
              <a:rPr lang="en-GB" dirty="0" smtClean="0"/>
              <a:t>If it has a statement, read it out as if it were your opinion (with conviction, good intonation) and place the card in the centre face down </a:t>
            </a:r>
          </a:p>
          <a:p>
            <a:pPr fontAlgn="auto">
              <a:spcAft>
                <a:spcPts val="0"/>
              </a:spcAft>
              <a:defRPr/>
            </a:pPr>
            <a:r>
              <a:rPr lang="en-GB" dirty="0" smtClean="0"/>
              <a:t>If it says ‘</a:t>
            </a:r>
            <a:r>
              <a:rPr lang="en-GB" dirty="0" smtClean="0">
                <a:cs typeface="Calibri"/>
              </a:rPr>
              <a:t>¡</a:t>
            </a:r>
            <a:r>
              <a:rPr lang="en-GB" dirty="0" err="1" smtClean="0">
                <a:cs typeface="Calibri"/>
              </a:rPr>
              <a:t>Estás</a:t>
            </a:r>
            <a:r>
              <a:rPr lang="en-GB" dirty="0" smtClean="0">
                <a:cs typeface="Calibri"/>
              </a:rPr>
              <a:t> </a:t>
            </a:r>
            <a:r>
              <a:rPr lang="en-GB" dirty="0" err="1" smtClean="0">
                <a:cs typeface="Calibri"/>
              </a:rPr>
              <a:t>haciendo</a:t>
            </a:r>
            <a:r>
              <a:rPr lang="en-GB" dirty="0" smtClean="0">
                <a:cs typeface="Calibri"/>
              </a:rPr>
              <a:t> </a:t>
            </a:r>
            <a:r>
              <a:rPr lang="en-GB" dirty="0" err="1" smtClean="0">
                <a:cs typeface="Calibri"/>
              </a:rPr>
              <a:t>trampa</a:t>
            </a:r>
            <a:r>
              <a:rPr lang="en-GB" dirty="0" smtClean="0">
                <a:cs typeface="Calibri"/>
              </a:rPr>
              <a:t>! you have to invent your own statement on the topic, deliver it convincingly as if it were just a regular card and place it in the centre face down.</a:t>
            </a:r>
          </a:p>
          <a:p>
            <a:pPr fontAlgn="auto">
              <a:spcAft>
                <a:spcPts val="0"/>
              </a:spcAft>
              <a:defRPr/>
            </a:pPr>
            <a:r>
              <a:rPr lang="en-GB" dirty="0" smtClean="0">
                <a:cs typeface="Calibri"/>
              </a:rPr>
              <a:t> If someone suspects you are ‘cheating’ s/he will say ‘</a:t>
            </a:r>
            <a:r>
              <a:rPr lang="en-GB" dirty="0" err="1" smtClean="0">
                <a:cs typeface="Calibri"/>
              </a:rPr>
              <a:t>trampa</a:t>
            </a:r>
            <a:r>
              <a:rPr lang="en-GB" dirty="0" smtClean="0">
                <a:cs typeface="Calibri"/>
              </a:rPr>
              <a:t>’.  If you were, you have to pick up all the cards from the centre.  If no, the accuser has to pick them all up.</a:t>
            </a:r>
          </a:p>
          <a:p>
            <a:pPr fontAlgn="auto">
              <a:spcAft>
                <a:spcPts val="0"/>
              </a:spcAft>
              <a:defRPr/>
            </a:pPr>
            <a:r>
              <a:rPr lang="en-GB" dirty="0" smtClean="0">
                <a:cs typeface="Calibri"/>
              </a:rPr>
              <a:t>The winner is the one to get rid of all his/her cards first.</a:t>
            </a:r>
            <a:endParaRPr lang="en-GB" dirty="0" smtClean="0"/>
          </a:p>
          <a:p>
            <a:pPr marL="0" indent="0" fontAlgn="auto">
              <a:spcAft>
                <a:spcPts val="0"/>
              </a:spcAft>
              <a:buFont typeface="Arial" pitchFamily="34" charset="0"/>
              <a:buNone/>
              <a:defRPr/>
            </a:pPr>
            <a:endParaRPr lang="fr-FR" dirty="0"/>
          </a:p>
        </p:txBody>
      </p:sp>
      <p:sp>
        <p:nvSpPr>
          <p:cNvPr id="164868" name="Title 1"/>
          <p:cNvSpPr txBox="1">
            <a:spLocks/>
          </p:cNvSpPr>
          <p:nvPr/>
        </p:nvSpPr>
        <p:spPr bwMode="auto">
          <a:xfrm>
            <a:off x="496888" y="2997200"/>
            <a:ext cx="8229600" cy="1143000"/>
          </a:xfrm>
          <a:prstGeom prst="rect">
            <a:avLst/>
          </a:prstGeom>
          <a:noFill/>
          <a:ln w="9525">
            <a:noFill/>
            <a:miter lim="800000"/>
            <a:headEnd/>
            <a:tailEnd/>
          </a:ln>
        </p:spPr>
        <p:txBody>
          <a:bodyPr anchor="ctr"/>
          <a:lstStyle/>
          <a:p>
            <a:pPr algn="ctr"/>
            <a:r>
              <a:rPr lang="en-GB" sz="5400" b="1">
                <a:latin typeface="Calibri" pitchFamily="34" charset="0"/>
              </a:rPr>
              <a:t>How it works</a:t>
            </a:r>
            <a:endParaRPr lang="fr-FR" sz="5400" b="1">
              <a:latin typeface="Calibri" pitchFamily="34" charset="0"/>
            </a:endParaRPr>
          </a:p>
        </p:txBody>
      </p:sp>
    </p:spTree>
    <p:extLst>
      <p:ext uri="{BB962C8B-B14F-4D97-AF65-F5344CB8AC3E}">
        <p14:creationId xmlns:p14="http://schemas.microsoft.com/office/powerpoint/2010/main" val="3504860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99256023"/>
              </p:ext>
            </p:extLst>
          </p:nvPr>
        </p:nvGraphicFramePr>
        <p:xfrm>
          <a:off x="0" y="0"/>
          <a:ext cx="9162885" cy="6885384"/>
        </p:xfrm>
        <a:graphic>
          <a:graphicData uri="http://schemas.openxmlformats.org/drawingml/2006/table">
            <a:tbl>
              <a:tblPr firstRow="1" bandRow="1">
                <a:tableStyleId>{5940675A-B579-460E-94D1-54222C63F5DA}</a:tableStyleId>
              </a:tblPr>
              <a:tblGrid>
                <a:gridCol w="1832577"/>
                <a:gridCol w="1832577"/>
                <a:gridCol w="1832577"/>
                <a:gridCol w="1832577"/>
                <a:gridCol w="1832577"/>
              </a:tblGrid>
              <a:tr h="1721346">
                <a:tc>
                  <a:txBody>
                    <a:bodyPr/>
                    <a:lstStyle/>
                    <a:p>
                      <a:r>
                        <a:rPr lang="en-GB" sz="1600" dirty="0" smtClean="0"/>
                        <a:t>In my view parents protect the child’s self-esteem.</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err="1" smtClean="0">
                          <a:solidFill>
                            <a:schemeClr val="tx1"/>
                          </a:solidFill>
                          <a:latin typeface="+mn-lt"/>
                          <a:ea typeface="+mn-ea"/>
                          <a:cs typeface="+mn-cs"/>
                        </a:rPr>
                        <a:t>Families</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today</a:t>
                      </a:r>
                      <a:r>
                        <a:rPr lang="es-ES" sz="1600" b="0" i="0" u="none" strike="noStrike" kern="1200" baseline="0" dirty="0" smtClean="0">
                          <a:solidFill>
                            <a:schemeClr val="tx1"/>
                          </a:solidFill>
                          <a:latin typeface="+mn-lt"/>
                          <a:ea typeface="+mn-ea"/>
                          <a:cs typeface="+mn-cs"/>
                        </a:rPr>
                        <a:t> are more </a:t>
                      </a:r>
                      <a:r>
                        <a:rPr lang="es-ES" sz="1600" b="0" i="0" u="none" strike="noStrike" kern="1200" baseline="0" dirty="0" err="1" smtClean="0">
                          <a:solidFill>
                            <a:schemeClr val="tx1"/>
                          </a:solidFill>
                          <a:latin typeface="+mn-lt"/>
                          <a:ea typeface="+mn-ea"/>
                          <a:cs typeface="+mn-cs"/>
                        </a:rPr>
                        <a:t>independent</a:t>
                      </a:r>
                      <a:r>
                        <a:rPr lang="es-ES" sz="1600" b="0" i="0" u="none" strike="noStrike" kern="1200" baseline="0" dirty="0" smtClean="0">
                          <a:solidFill>
                            <a:schemeClr val="tx1"/>
                          </a:solidFill>
                          <a:latin typeface="+mn-lt"/>
                          <a:ea typeface="+mn-ea"/>
                          <a:cs typeface="+mn-cs"/>
                        </a:rPr>
                        <a:t> of </a:t>
                      </a:r>
                      <a:r>
                        <a:rPr lang="es-ES" sz="1600" b="0" i="0" u="none" strike="noStrike" kern="1200" baseline="0" dirty="0" err="1" smtClean="0">
                          <a:solidFill>
                            <a:schemeClr val="tx1"/>
                          </a:solidFill>
                          <a:latin typeface="+mn-lt"/>
                          <a:ea typeface="+mn-ea"/>
                          <a:cs typeface="+mn-cs"/>
                        </a:rPr>
                        <a:t>each</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other</a:t>
                      </a:r>
                      <a:r>
                        <a:rPr lang="es-ES" sz="1600" b="0" i="0" u="none" strike="noStrike" kern="1200" baseline="0" dirty="0" smtClean="0">
                          <a:solidFill>
                            <a:schemeClr val="tx1"/>
                          </a:solidFill>
                          <a:latin typeface="+mn-lt"/>
                          <a:ea typeface="+mn-ea"/>
                          <a:cs typeface="+mn-cs"/>
                        </a:rPr>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As far as I’m concerned, the concept of family</a:t>
                      </a:r>
                      <a:r>
                        <a:rPr lang="en-GB" sz="1600" baseline="0" dirty="0" smtClean="0"/>
                        <a:t> is still very important.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The traditional model of the family still exists</a:t>
                      </a:r>
                      <a:r>
                        <a:rPr lang="en-GB" sz="1600" baseline="0" dirty="0" smtClean="0"/>
                        <a:t> but today there are many different models.</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b="0" i="0" u="none" strike="noStrike" kern="1200" baseline="0" dirty="0" smtClean="0">
                          <a:solidFill>
                            <a:schemeClr val="tx1"/>
                          </a:solidFill>
                          <a:latin typeface="+mn-lt"/>
                          <a:ea typeface="+mn-ea"/>
                          <a:cs typeface="+mn-cs"/>
                        </a:rPr>
                        <a:t>It’s important for young people to be able to talk about their problems with their parents.</a:t>
                      </a:r>
                      <a:endParaRPr lang="es-ES" sz="1600" b="0" i="0" u="none" strike="noStrike" kern="1200" baseline="0" dirty="0" smtClean="0">
                        <a:solidFill>
                          <a:schemeClr val="tx1"/>
                        </a:solidFill>
                        <a:latin typeface="+mn-lt"/>
                        <a:ea typeface="+mn-ea"/>
                        <a:cs typeface="+mn-cs"/>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r>
                        <a:rPr lang="en-GB" sz="1600" b="0" i="0" u="none" strike="noStrike" kern="1200" baseline="0" dirty="0" smtClean="0">
                          <a:solidFill>
                            <a:schemeClr val="tx1"/>
                          </a:solidFill>
                          <a:latin typeface="+mn-lt"/>
                          <a:ea typeface="+mn-ea"/>
                          <a:cs typeface="+mn-cs"/>
                        </a:rPr>
                        <a:t>One difference is that young people in England tend to leave home earlier.</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I think that parents</a:t>
                      </a:r>
                      <a:r>
                        <a:rPr lang="en-GB" sz="1600" baseline="0" dirty="0" smtClean="0"/>
                        <a:t> teach their children essential values.</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b="0" i="0" u="none" strike="noStrike" kern="1200" baseline="0" dirty="0" smtClean="0">
                          <a:solidFill>
                            <a:schemeClr val="tx1"/>
                          </a:solidFill>
                          <a:latin typeface="+mn-lt"/>
                          <a:ea typeface="+mn-ea"/>
                          <a:cs typeface="+mn-cs"/>
                        </a:rPr>
                        <a:t>I think that society is changing and the role of the family is changing too.</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Sometimes</a:t>
                      </a:r>
                      <a:r>
                        <a:rPr lang="en-GB" sz="1600" baseline="0" dirty="0" smtClean="0"/>
                        <a:t> my parents get angry with me, but they always support me in the important things.</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smtClean="0">
                          <a:solidFill>
                            <a:schemeClr val="tx1"/>
                          </a:solidFill>
                          <a:latin typeface="+mn-lt"/>
                          <a:ea typeface="+mn-ea"/>
                          <a:cs typeface="+mn-cs"/>
                        </a:rPr>
                        <a:t>In general </a:t>
                      </a:r>
                      <a:r>
                        <a:rPr lang="es-ES" sz="1600" b="0" i="0" u="none" strike="noStrike" kern="1200" baseline="0" dirty="0" err="1" smtClean="0">
                          <a:solidFill>
                            <a:schemeClr val="tx1"/>
                          </a:solidFill>
                          <a:latin typeface="+mn-lt"/>
                          <a:ea typeface="+mn-ea"/>
                          <a:cs typeface="+mn-cs"/>
                        </a:rPr>
                        <a:t>I’d</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say</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that</a:t>
                      </a:r>
                      <a:r>
                        <a:rPr lang="es-ES" sz="1600" b="0" i="0" u="none" strike="noStrike" kern="1200" baseline="0" dirty="0" smtClean="0">
                          <a:solidFill>
                            <a:schemeClr val="tx1"/>
                          </a:solidFill>
                          <a:latin typeface="+mn-lt"/>
                          <a:ea typeface="+mn-ea"/>
                          <a:cs typeface="+mn-cs"/>
                        </a:rPr>
                        <a:t> I </a:t>
                      </a:r>
                      <a:r>
                        <a:rPr lang="es-ES" sz="1600" b="0" i="0" u="none" strike="noStrike" kern="1200" baseline="0" dirty="0" err="1" smtClean="0">
                          <a:solidFill>
                            <a:schemeClr val="tx1"/>
                          </a:solidFill>
                          <a:latin typeface="+mn-lt"/>
                          <a:ea typeface="+mn-ea"/>
                          <a:cs typeface="+mn-cs"/>
                        </a:rPr>
                        <a:t>get</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on</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well</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with</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my</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parents</a:t>
                      </a:r>
                      <a:r>
                        <a:rPr lang="es-ES" sz="1600" b="0" i="0" u="none" strike="noStrike" kern="1200" baseline="0" dirty="0" smtClean="0">
                          <a:solidFill>
                            <a:schemeClr val="tx1"/>
                          </a:solidFill>
                          <a:latin typeface="+mn-lt"/>
                          <a:ea typeface="+mn-ea"/>
                          <a:cs typeface="+mn-cs"/>
                        </a:rPr>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r>
                        <a:rPr lang="en-GB" sz="1600" dirty="0" smtClean="0"/>
                        <a:t>Family can be the only stable environment</a:t>
                      </a:r>
                      <a:r>
                        <a:rPr lang="en-GB" sz="1600" baseline="0" dirty="0" smtClean="0"/>
                        <a:t> that the child knows.</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err="1" smtClean="0">
                          <a:solidFill>
                            <a:schemeClr val="tx1"/>
                          </a:solidFill>
                          <a:latin typeface="+mn-lt"/>
                          <a:ea typeface="+mn-ea"/>
                          <a:cs typeface="+mn-cs"/>
                        </a:rPr>
                        <a:t>The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most</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important</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thing</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is</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for</a:t>
                      </a:r>
                      <a:r>
                        <a:rPr lang="es-ES" sz="1600" b="0" i="0" u="none" strike="noStrike" kern="1200" baseline="0" dirty="0" smtClean="0">
                          <a:solidFill>
                            <a:schemeClr val="tx1"/>
                          </a:solidFill>
                          <a:latin typeface="+mn-lt"/>
                          <a:ea typeface="+mn-ea"/>
                          <a:cs typeface="+mn-cs"/>
                        </a:rPr>
                        <a:t> a </a:t>
                      </a:r>
                      <a:r>
                        <a:rPr lang="es-ES" sz="1600" b="0" i="0" u="none" strike="noStrike" kern="1200" baseline="0" dirty="0" err="1" smtClean="0">
                          <a:solidFill>
                            <a:schemeClr val="tx1"/>
                          </a:solidFill>
                          <a:latin typeface="+mn-lt"/>
                          <a:ea typeface="+mn-ea"/>
                          <a:cs typeface="+mn-cs"/>
                        </a:rPr>
                        <a:t>family</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to</a:t>
                      </a:r>
                      <a:r>
                        <a:rPr lang="es-ES" sz="1600" b="0" i="0" u="none" strike="noStrike" kern="1200" baseline="0" dirty="0" smtClean="0">
                          <a:solidFill>
                            <a:schemeClr val="tx1"/>
                          </a:solidFill>
                          <a:latin typeface="+mn-lt"/>
                          <a:ea typeface="+mn-ea"/>
                          <a:cs typeface="+mn-cs"/>
                        </a:rPr>
                        <a:t> share </a:t>
                      </a:r>
                      <a:r>
                        <a:rPr lang="es-ES" sz="1600" b="0" i="0" u="none" strike="noStrike" kern="1200" baseline="0" dirty="0" err="1" smtClean="0">
                          <a:solidFill>
                            <a:schemeClr val="tx1"/>
                          </a:solidFill>
                          <a:latin typeface="+mn-lt"/>
                          <a:ea typeface="+mn-ea"/>
                          <a:cs typeface="+mn-cs"/>
                        </a:rPr>
                        <a:t>love</a:t>
                      </a:r>
                      <a:r>
                        <a:rPr lang="es-ES" sz="1600" b="0" i="0" u="none" strike="noStrike" kern="1200" baseline="0" dirty="0" smtClean="0">
                          <a:solidFill>
                            <a:schemeClr val="tx1"/>
                          </a:solidFill>
                          <a:latin typeface="+mn-lt"/>
                          <a:ea typeface="+mn-ea"/>
                          <a:cs typeface="+mn-cs"/>
                        </a:rPr>
                        <a:t> and </a:t>
                      </a:r>
                      <a:r>
                        <a:rPr lang="es-ES" sz="1600" b="0" i="0" u="none" strike="noStrike" kern="1200" baseline="0" dirty="0" err="1" smtClean="0">
                          <a:solidFill>
                            <a:schemeClr val="tx1"/>
                          </a:solidFill>
                          <a:latin typeface="+mn-lt"/>
                          <a:ea typeface="+mn-ea"/>
                          <a:cs typeface="+mn-cs"/>
                        </a:rPr>
                        <a:t>communication</a:t>
                      </a:r>
                      <a:r>
                        <a:rPr lang="es-ES" sz="1600" b="0" i="0" u="none" strike="noStrike" kern="1200" baseline="0" dirty="0" smtClean="0">
                          <a:solidFill>
                            <a:schemeClr val="tx1"/>
                          </a:solidFill>
                          <a:latin typeface="+mn-lt"/>
                          <a:ea typeface="+mn-ea"/>
                          <a:cs typeface="+mn-cs"/>
                        </a:rPr>
                        <a: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In my opinion, to be a parent you need a lot of patience and understanding.</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400" dirty="0" smtClean="0"/>
                        <a:t>I think it’s ideal to have </a:t>
                      </a:r>
                      <a:r>
                        <a:rPr lang="en-GB" sz="1400" baseline="0" dirty="0" smtClean="0"/>
                        <a:t> </a:t>
                      </a:r>
                      <a:r>
                        <a:rPr lang="en-GB" sz="1400" dirty="0" smtClean="0"/>
                        <a:t>mother and father figures in a family, but</a:t>
                      </a:r>
                      <a:r>
                        <a:rPr lang="en-GB" sz="1400" baseline="0" dirty="0" smtClean="0"/>
                        <a:t> the most important is for the child to feel loved.</a:t>
                      </a:r>
                      <a:endParaRPr lang="fr-FR" sz="14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I think my parents</a:t>
                      </a:r>
                      <a:r>
                        <a:rPr lang="en-GB" sz="1600" baseline="0" dirty="0" smtClean="0"/>
                        <a:t> are fair – they’re only strict when they need to be.</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213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baseline="0" dirty="0" smtClean="0">
                          <a:solidFill>
                            <a:schemeClr val="tx1"/>
                          </a:solidFill>
                          <a:latin typeface="+mn-lt"/>
                          <a:ea typeface="+mn-ea"/>
                          <a:cs typeface="+mn-cs"/>
                        </a:rPr>
                        <a:t>I </a:t>
                      </a:r>
                      <a:r>
                        <a:rPr lang="es-ES" sz="1600" b="0" i="0" u="none" strike="noStrike" kern="1200" baseline="0" dirty="0" err="1" smtClean="0">
                          <a:solidFill>
                            <a:schemeClr val="tx1"/>
                          </a:solidFill>
                          <a:latin typeface="+mn-lt"/>
                          <a:ea typeface="+mn-ea"/>
                          <a:cs typeface="+mn-cs"/>
                        </a:rPr>
                        <a:t>believe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that</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children</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need</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to</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know</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that</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their</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parents</a:t>
                      </a:r>
                      <a:r>
                        <a:rPr lang="es-ES" sz="1600" b="0" i="0" u="none" strike="noStrike" kern="1200" baseline="0" dirty="0" smtClean="0">
                          <a:solidFill>
                            <a:schemeClr val="tx1"/>
                          </a:solidFill>
                          <a:latin typeface="+mn-lt"/>
                          <a:ea typeface="+mn-ea"/>
                          <a:cs typeface="+mn-cs"/>
                        </a:rPr>
                        <a:t> are </a:t>
                      </a:r>
                      <a:r>
                        <a:rPr lang="es-ES" sz="1600" b="0" i="0" u="none" strike="noStrike" kern="1200" baseline="0" dirty="0" err="1" smtClean="0">
                          <a:solidFill>
                            <a:schemeClr val="tx1"/>
                          </a:solidFill>
                          <a:latin typeface="+mn-lt"/>
                          <a:ea typeface="+mn-ea"/>
                          <a:cs typeface="+mn-cs"/>
                        </a:rPr>
                        <a:t>always</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there</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for</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them</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to</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rely</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on</a:t>
                      </a:r>
                      <a:r>
                        <a:rPr lang="es-ES" sz="1600" b="0" i="0" u="none" strike="noStrike" kern="1200" baseline="0" dirty="0" smtClean="0">
                          <a:solidFill>
                            <a:schemeClr val="tx1"/>
                          </a:solidFill>
                          <a:latin typeface="+mn-lt"/>
                          <a:ea typeface="+mn-ea"/>
                          <a:cs typeface="+mn-cs"/>
                        </a:rPr>
                        <a:t>.</a:t>
                      </a:r>
                      <a:endParaRPr lang="fr-FR" sz="1600"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b="0" i="0" u="none" strike="noStrike" kern="1200" baseline="0" dirty="0" smtClean="0">
                          <a:solidFill>
                            <a:schemeClr val="tx1"/>
                          </a:solidFill>
                          <a:latin typeface="+mn-lt"/>
                          <a:ea typeface="+mn-ea"/>
                          <a:cs typeface="+mn-cs"/>
                        </a:rPr>
                        <a:t>We don’t row a lot in my family – only sometimes if I want to go out late on a school night.</a:t>
                      </a:r>
                      <a:endParaRPr lang="fr-FR" sz="14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Family is, and always has been, the central pillar of society.</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s-ES" sz="1600" b="0" i="0" u="none" strike="noStrike" kern="1200" baseline="0" dirty="0" err="1" smtClean="0">
                          <a:solidFill>
                            <a:schemeClr val="tx1"/>
                          </a:solidFill>
                          <a:latin typeface="+mn-lt"/>
                          <a:ea typeface="+mn-ea"/>
                          <a:cs typeface="+mn-cs"/>
                        </a:rPr>
                        <a:t>Parents</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should</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respect</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their</a:t>
                      </a:r>
                      <a:r>
                        <a:rPr lang="es-ES" sz="1600" b="0" i="0" u="none" strike="noStrike" kern="1200" baseline="0" dirty="0" smtClean="0">
                          <a:solidFill>
                            <a:schemeClr val="tx1"/>
                          </a:solidFill>
                          <a:latin typeface="+mn-lt"/>
                          <a:ea typeface="+mn-ea"/>
                          <a:cs typeface="+mn-cs"/>
                        </a:rPr>
                        <a:t> </a:t>
                      </a:r>
                      <a:r>
                        <a:rPr lang="es-ES" sz="1600" b="0" i="0" u="none" strike="noStrike" kern="1200" baseline="0" dirty="0" err="1" smtClean="0">
                          <a:solidFill>
                            <a:schemeClr val="tx1"/>
                          </a:solidFill>
                          <a:latin typeface="+mn-lt"/>
                          <a:ea typeface="+mn-ea"/>
                          <a:cs typeface="+mn-cs"/>
                        </a:rPr>
                        <a:t>children</a:t>
                      </a:r>
                      <a:r>
                        <a:rPr lang="es-ES" sz="1600" b="0" i="0" u="none" strike="noStrike" kern="1200" baseline="0" dirty="0" smtClean="0">
                          <a:solidFill>
                            <a:schemeClr val="tx1"/>
                          </a:solidFill>
                          <a:latin typeface="+mn-lt"/>
                          <a:ea typeface="+mn-ea"/>
                          <a:cs typeface="+mn-cs"/>
                        </a:rPr>
                        <a:t> and viceversa.</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sz="1600" dirty="0" smtClean="0"/>
                        <a:t>The role of parents brings a lot of responsibility with it.</a:t>
                      </a:r>
                      <a:endParaRPr lang="fr-FR" sz="1600"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25883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noChangeArrowheads="1"/>
          </p:cNvPicPr>
          <p:nvPr/>
        </p:nvPicPr>
        <p:blipFill>
          <a:blip r:embed="rId2"/>
          <a:srcRect/>
          <a:stretch>
            <a:fillRect/>
          </a:stretch>
        </p:blipFill>
        <p:spPr bwMode="auto">
          <a:xfrm>
            <a:off x="295275" y="573088"/>
            <a:ext cx="8597900" cy="5735637"/>
          </a:xfrm>
          <a:prstGeom prst="rect">
            <a:avLst/>
          </a:prstGeom>
          <a:noFill/>
          <a:ln w="9525">
            <a:noFill/>
            <a:miter lim="800000"/>
            <a:headEnd/>
            <a:tailEnd/>
          </a:ln>
        </p:spPr>
      </p:pic>
    </p:spTree>
    <p:extLst>
      <p:ext uri="{BB962C8B-B14F-4D97-AF65-F5344CB8AC3E}">
        <p14:creationId xmlns:p14="http://schemas.microsoft.com/office/powerpoint/2010/main" val="21950303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86061459"/>
              </p:ext>
            </p:extLst>
          </p:nvPr>
        </p:nvGraphicFramePr>
        <p:xfrm>
          <a:off x="-19050" y="0"/>
          <a:ext cx="9162885" cy="6858000"/>
        </p:xfrm>
        <a:graphic>
          <a:graphicData uri="http://schemas.openxmlformats.org/drawingml/2006/table">
            <a:tbl>
              <a:tblPr firstRow="1" bandRow="1">
                <a:tableStyleId>{5940675A-B579-460E-94D1-54222C63F5DA}</a:tableStyleId>
              </a:tblPr>
              <a:tblGrid>
                <a:gridCol w="1832577"/>
                <a:gridCol w="1832577"/>
                <a:gridCol w="1832577"/>
                <a:gridCol w="1832577"/>
                <a:gridCol w="1832577"/>
              </a:tblGrid>
              <a:tr h="1714500">
                <a:tc>
                  <a:txBody>
                    <a:bodyPr/>
                    <a:lstStyle/>
                    <a:p>
                      <a:r>
                        <a:rPr lang="en-GB" dirty="0" smtClean="0"/>
                        <a:t>For me the most</a:t>
                      </a:r>
                      <a:r>
                        <a:rPr lang="en-GB" baseline="0" dirty="0" smtClean="0"/>
                        <a:t> important thing in a family is love.</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Your</a:t>
                      </a:r>
                      <a:r>
                        <a:rPr lang="en-GB" baseline="0" dirty="0" smtClean="0"/>
                        <a:t> parents help you to develop your personality.</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The</a:t>
                      </a:r>
                      <a:r>
                        <a:rPr lang="en-GB" baseline="0" dirty="0" smtClean="0"/>
                        <a:t> family creates the citizens of tomorrow.</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I don’t think that there is a</a:t>
                      </a:r>
                      <a:r>
                        <a:rPr lang="en-GB" baseline="0" dirty="0" smtClean="0"/>
                        <a:t>n insurmountable generation gap.</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r>
                        <a:rPr lang="en-GB" dirty="0" smtClean="0"/>
                        <a:t>People need to get to know each</a:t>
                      </a:r>
                      <a:r>
                        <a:rPr lang="en-GB" baseline="0" dirty="0" smtClean="0"/>
                        <a:t> other better and break down the stereotypes.</a:t>
                      </a:r>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r h="1714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mn-lt"/>
                          <a:ea typeface="+mn-ea"/>
                          <a:cs typeface="+mn-cs"/>
                        </a:rPr>
                        <a:t>You are cheating!</a:t>
                      </a:r>
                      <a:endParaRPr lang="fr-FR" sz="1800" kern="1200" dirty="0" smtClean="0">
                        <a:solidFill>
                          <a:schemeClr val="tx1"/>
                        </a:solidFill>
                        <a:effectLst/>
                        <a:latin typeface="+mn-lt"/>
                        <a:ea typeface="+mn-ea"/>
                        <a:cs typeface="+mn-cs"/>
                      </a:endParaRPr>
                    </a:p>
                    <a:p>
                      <a:endParaRPr lang="fr-FR" dirty="0" smtClean="0"/>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531400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r>
              <a:rPr lang="en-GB" b="1" smtClean="0"/>
              <a:t>Make your own…</a:t>
            </a:r>
            <a:endParaRPr lang="fr-FR" b="1" smtClean="0"/>
          </a:p>
        </p:txBody>
      </p:sp>
      <p:sp>
        <p:nvSpPr>
          <p:cNvPr id="167938" name="Text Placeholder 3"/>
          <p:cNvSpPr>
            <a:spLocks noGrp="1"/>
          </p:cNvSpPr>
          <p:nvPr>
            <p:ph type="body" idx="1"/>
          </p:nvPr>
        </p:nvSpPr>
        <p:spPr/>
        <p:txBody>
          <a:bodyPr/>
          <a:lstStyle/>
          <a:p>
            <a:r>
              <a:rPr lang="en-GB" smtClean="0"/>
              <a:t>Youth culture and concerns</a:t>
            </a:r>
            <a:endParaRPr lang="fr-FR" smtClean="0"/>
          </a:p>
        </p:txBody>
      </p:sp>
      <p:sp>
        <p:nvSpPr>
          <p:cNvPr id="167939" name="Content Placeholder 2"/>
          <p:cNvSpPr>
            <a:spLocks noGrp="1"/>
          </p:cNvSpPr>
          <p:nvPr>
            <p:ph sz="half" idx="2"/>
          </p:nvPr>
        </p:nvSpPr>
        <p:spPr/>
        <p:txBody>
          <a:bodyPr/>
          <a:lstStyle/>
          <a:p>
            <a:r>
              <a:rPr lang="de-DE" i="1" dirty="0" smtClean="0"/>
              <a:t>Young people</a:t>
            </a:r>
            <a:endParaRPr lang="de-DE" i="1" dirty="0" smtClean="0"/>
          </a:p>
          <a:p>
            <a:r>
              <a:rPr lang="en-GB" i="1" dirty="0" smtClean="0"/>
              <a:t>Technology</a:t>
            </a:r>
            <a:endParaRPr lang="fr-FR" dirty="0" smtClean="0"/>
          </a:p>
          <a:p>
            <a:r>
              <a:rPr lang="es-ES" i="1" dirty="0" err="1" smtClean="0"/>
              <a:t>Drink</a:t>
            </a:r>
            <a:r>
              <a:rPr lang="es-ES" i="1" dirty="0" smtClean="0"/>
              <a:t>, </a:t>
            </a:r>
            <a:r>
              <a:rPr lang="es-ES" i="1" dirty="0" err="1" smtClean="0"/>
              <a:t>drugs</a:t>
            </a:r>
            <a:r>
              <a:rPr lang="es-ES" i="1" dirty="0" smtClean="0"/>
              <a:t> and sex</a:t>
            </a:r>
            <a:endParaRPr lang="es-ES" i="1" dirty="0" smtClean="0"/>
          </a:p>
          <a:p>
            <a:r>
              <a:rPr lang="en-GB" i="1" dirty="0" smtClean="0"/>
              <a:t>Music and fashion</a:t>
            </a:r>
            <a:endParaRPr lang="fr-FR" dirty="0" smtClean="0"/>
          </a:p>
          <a:p>
            <a:endParaRPr lang="fr-FR" dirty="0" smtClean="0"/>
          </a:p>
          <a:p>
            <a:endParaRPr lang="fr-FR" dirty="0" smtClean="0"/>
          </a:p>
        </p:txBody>
      </p:sp>
      <p:sp>
        <p:nvSpPr>
          <p:cNvPr id="167940" name="Text Placeholder 4"/>
          <p:cNvSpPr>
            <a:spLocks noGrp="1"/>
          </p:cNvSpPr>
          <p:nvPr>
            <p:ph type="body" sz="quarter" idx="3"/>
          </p:nvPr>
        </p:nvSpPr>
        <p:spPr/>
        <p:txBody>
          <a:bodyPr/>
          <a:lstStyle/>
          <a:p>
            <a:r>
              <a:rPr lang="en-GB" smtClean="0"/>
              <a:t>Lifestyle, health &amp; fitness</a:t>
            </a:r>
            <a:endParaRPr lang="fr-FR" smtClean="0"/>
          </a:p>
        </p:txBody>
      </p:sp>
      <p:sp>
        <p:nvSpPr>
          <p:cNvPr id="167941" name="Content Placeholder 5"/>
          <p:cNvSpPr>
            <a:spLocks noGrp="1"/>
          </p:cNvSpPr>
          <p:nvPr>
            <p:ph sz="quarter" idx="4"/>
          </p:nvPr>
        </p:nvSpPr>
        <p:spPr/>
        <p:txBody>
          <a:bodyPr/>
          <a:lstStyle/>
          <a:p>
            <a:r>
              <a:rPr lang="es-ES" i="1" dirty="0" smtClean="0"/>
              <a:t>Sport</a:t>
            </a:r>
            <a:endParaRPr lang="es-ES" i="1" dirty="0" smtClean="0"/>
          </a:p>
          <a:p>
            <a:r>
              <a:rPr lang="es-ES" i="1" dirty="0" err="1" smtClean="0"/>
              <a:t>Adventure</a:t>
            </a:r>
            <a:r>
              <a:rPr lang="es-ES" i="1" dirty="0" smtClean="0"/>
              <a:t> </a:t>
            </a:r>
            <a:r>
              <a:rPr lang="es-ES" i="1" dirty="0" err="1" smtClean="0"/>
              <a:t>sports</a:t>
            </a:r>
            <a:r>
              <a:rPr lang="es-ES" i="1" dirty="0" smtClean="0"/>
              <a:t> and </a:t>
            </a:r>
            <a:r>
              <a:rPr lang="es-ES" i="1" dirty="0" err="1" smtClean="0"/>
              <a:t>fashionable</a:t>
            </a:r>
            <a:r>
              <a:rPr lang="es-ES" i="1" dirty="0" smtClean="0"/>
              <a:t> </a:t>
            </a:r>
            <a:r>
              <a:rPr lang="es-ES" i="1" dirty="0" err="1" smtClean="0"/>
              <a:t>sports</a:t>
            </a:r>
            <a:endParaRPr lang="es-ES" i="1" dirty="0" smtClean="0"/>
          </a:p>
          <a:p>
            <a:r>
              <a:rPr lang="es-ES" i="1" dirty="0"/>
              <a:t>F</a:t>
            </a:r>
            <a:r>
              <a:rPr lang="es-ES" i="1" dirty="0" smtClean="0"/>
              <a:t>ood and </a:t>
            </a:r>
            <a:r>
              <a:rPr lang="es-ES" i="1" dirty="0" err="1" smtClean="0"/>
              <a:t>diet</a:t>
            </a:r>
            <a:endParaRPr lang="es-ES" i="1" dirty="0" smtClean="0"/>
          </a:p>
          <a:p>
            <a:r>
              <a:rPr lang="en-GB" i="1" dirty="0" smtClean="0"/>
              <a:t>Health</a:t>
            </a:r>
            <a:endParaRPr lang="fr-FR" dirty="0" smtClean="0"/>
          </a:p>
          <a:p>
            <a:endParaRPr lang="fr-FR" dirty="0" smtClean="0"/>
          </a:p>
          <a:p>
            <a:endParaRPr lang="fr-FR" dirty="0" smtClean="0"/>
          </a:p>
          <a:p>
            <a:endParaRPr lang="fr-FR" dirty="0" smtClean="0"/>
          </a:p>
        </p:txBody>
      </p:sp>
    </p:spTree>
    <p:extLst>
      <p:ext uri="{BB962C8B-B14F-4D97-AF65-F5344CB8AC3E}">
        <p14:creationId xmlns:p14="http://schemas.microsoft.com/office/powerpoint/2010/main" val="29558388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51239063"/>
              </p:ext>
            </p:extLst>
          </p:nvPr>
        </p:nvGraphicFramePr>
        <p:xfrm>
          <a:off x="179388" y="188913"/>
          <a:ext cx="8856984" cy="6372114"/>
        </p:xfrm>
        <a:graphic>
          <a:graphicData uri="http://schemas.openxmlformats.org/drawingml/2006/table">
            <a:tbl>
              <a:tblPr firstRow="1" bandRow="1">
                <a:tableStyleId>{5940675A-B579-460E-94D1-54222C63F5DA}</a:tableStyleId>
              </a:tblPr>
              <a:tblGrid>
                <a:gridCol w="8856984"/>
              </a:tblGrid>
              <a:tr h="620996">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460">
                <a:tc>
                  <a:txBody>
                    <a:bodyPr/>
                    <a:lstStyle/>
                    <a:p>
                      <a:pPr algn="l" fontAlgn="auto">
                        <a:spcBef>
                          <a:spcPts val="0"/>
                        </a:spcBef>
                        <a:spcAft>
                          <a:spcPts val="0"/>
                        </a:spcAft>
                        <a:defRPr/>
                      </a:pPr>
                      <a:r>
                        <a:rPr lang="en-GB" sz="3200" b="1" dirty="0" smtClean="0">
                          <a:solidFill>
                            <a:schemeClr val="bg1"/>
                          </a:solidFill>
                        </a:rPr>
                        <a:t>Spontaneity and interaction</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595200">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74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168978" name="Text Placeholder 2"/>
          <p:cNvSpPr txBox="1">
            <a:spLocks/>
          </p:cNvSpPr>
          <p:nvPr/>
        </p:nvSpPr>
        <p:spPr bwMode="auto">
          <a:xfrm>
            <a:off x="190820" y="188640"/>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dirty="0">
                <a:solidFill>
                  <a:srgbClr val="002060"/>
                </a:solidFill>
                <a:latin typeface="Calibri" pitchFamily="34" charset="0"/>
              </a:rPr>
              <a:t>Idea </a:t>
            </a:r>
            <a:r>
              <a:rPr lang="en-GB" sz="2800" b="1" dirty="0" smtClean="0">
                <a:solidFill>
                  <a:srgbClr val="002060"/>
                </a:solidFill>
                <a:latin typeface="Calibri" pitchFamily="34" charset="0"/>
              </a:rPr>
              <a:t>11:  </a:t>
            </a:r>
            <a:r>
              <a:rPr lang="en-GB" sz="2800" b="1" dirty="0">
                <a:solidFill>
                  <a:srgbClr val="002060"/>
                </a:solidFill>
                <a:latin typeface="Calibri" pitchFamily="34" charset="0"/>
              </a:rPr>
              <a:t>Debate</a:t>
            </a:r>
            <a:endParaRPr lang="en-US" sz="2800" b="1" dirty="0">
              <a:solidFill>
                <a:srgbClr val="002060"/>
              </a:solidFill>
              <a:latin typeface="Calibri" pitchFamily="34" charset="0"/>
            </a:endParaRPr>
          </a:p>
        </p:txBody>
      </p:sp>
      <p:sp>
        <p:nvSpPr>
          <p:cNvPr id="168979"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DEBATE</a:t>
            </a:r>
            <a:endParaRPr lang="en-US" sz="4400">
              <a:latin typeface="Calibri" pitchFamily="34" charset="0"/>
            </a:endParaRPr>
          </a:p>
        </p:txBody>
      </p:sp>
      <p:pic>
        <p:nvPicPr>
          <p:cNvPr id="168980" name="Picture 2" descr="F:\WiderProfessionalRoles\AST\2010-11\Newcastle July 2011\Images\The-Speaking-Well-membership-speeches-talks-presentations-confidence-memoryremember-speeches..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92725" y="3651250"/>
            <a:ext cx="1843088" cy="1836738"/>
          </a:xfrm>
          <a:prstGeom prst="rect">
            <a:avLst/>
          </a:prstGeom>
          <a:noFill/>
          <a:ln w="9525">
            <a:noFill/>
            <a:miter lim="800000"/>
            <a:headEnd/>
            <a:tailEnd/>
          </a:ln>
        </p:spPr>
      </p:pic>
      <p:pic>
        <p:nvPicPr>
          <p:cNvPr id="168981" name="Picture 8"/>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1838325" y="3463925"/>
            <a:ext cx="3454400" cy="2589213"/>
          </a:xfrm>
          <a:prstGeom prst="rect">
            <a:avLst/>
          </a:prstGeom>
          <a:noFill/>
          <a:ln w="9525">
            <a:noFill/>
            <a:miter lim="800000"/>
            <a:headEnd/>
            <a:tailEnd/>
          </a:ln>
        </p:spPr>
      </p:pic>
    </p:spTree>
    <p:extLst>
      <p:ext uri="{BB962C8B-B14F-4D97-AF65-F5344CB8AC3E}">
        <p14:creationId xmlns:p14="http://schemas.microsoft.com/office/powerpoint/2010/main" val="39937111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extBox 3"/>
          <p:cNvSpPr txBox="1">
            <a:spLocks noChangeArrowheads="1"/>
          </p:cNvSpPr>
          <p:nvPr/>
        </p:nvSpPr>
        <p:spPr bwMode="auto">
          <a:xfrm>
            <a:off x="250825" y="188913"/>
            <a:ext cx="6481763" cy="368300"/>
          </a:xfrm>
          <a:prstGeom prst="rect">
            <a:avLst/>
          </a:prstGeom>
          <a:noFill/>
          <a:ln w="9525">
            <a:noFill/>
            <a:miter lim="800000"/>
            <a:headEnd/>
            <a:tailEnd/>
          </a:ln>
        </p:spPr>
        <p:txBody>
          <a:bodyPr>
            <a:spAutoFit/>
          </a:bodyPr>
          <a:lstStyle/>
          <a:p>
            <a:r>
              <a:rPr lang="en-GB">
                <a:latin typeface="Calibri" pitchFamily="34" charset="0"/>
              </a:rPr>
              <a:t>Los debates</a:t>
            </a:r>
          </a:p>
        </p:txBody>
      </p:sp>
      <p:sp>
        <p:nvSpPr>
          <p:cNvPr id="171010" name="TextBox 5"/>
          <p:cNvSpPr txBox="1">
            <a:spLocks noChangeArrowheads="1"/>
          </p:cNvSpPr>
          <p:nvPr/>
        </p:nvSpPr>
        <p:spPr bwMode="auto">
          <a:xfrm>
            <a:off x="250825" y="533400"/>
            <a:ext cx="8497888" cy="1570038"/>
          </a:xfrm>
          <a:prstGeom prst="rect">
            <a:avLst/>
          </a:prstGeom>
          <a:noFill/>
          <a:ln w="9525">
            <a:solidFill>
              <a:schemeClr val="tx1"/>
            </a:solidFill>
            <a:miter lim="800000"/>
            <a:headEnd/>
            <a:tailEnd/>
          </a:ln>
        </p:spPr>
        <p:txBody>
          <a:bodyPr>
            <a:spAutoFit/>
          </a:bodyPr>
          <a:lstStyle/>
          <a:p>
            <a:r>
              <a:rPr lang="en-GB" sz="1600">
                <a:latin typeface="Calibri" pitchFamily="34" charset="0"/>
              </a:rPr>
              <a:t>This term we will have 8 short debates.  Each person will have one debate where s/he defends the motion and one where s/he attacks it.  For the other 6 debates, s/he will have the role of either supporting or criticising the argument, through questions, discussion, and giving opinions.  Everyone must have prepared enough to talk in every debate.  Each person only has the major preparation role twice this term and will make a presentation of 2-3 minutes laying out their arguments for or against the motion.  Then there will be some discussion (up to 10 minutes) and finally a vote.</a:t>
            </a:r>
          </a:p>
        </p:txBody>
      </p:sp>
      <p:graphicFrame>
        <p:nvGraphicFramePr>
          <p:cNvPr id="7" name="Table 6"/>
          <p:cNvGraphicFramePr>
            <a:graphicFrameLocks noGrp="1"/>
          </p:cNvGraphicFramePr>
          <p:nvPr/>
        </p:nvGraphicFramePr>
        <p:xfrm>
          <a:off x="284163" y="2276475"/>
          <a:ext cx="8464400" cy="4447407"/>
        </p:xfrm>
        <a:graphic>
          <a:graphicData uri="http://schemas.openxmlformats.org/drawingml/2006/table">
            <a:tbl>
              <a:tblPr firstRow="1" bandRow="1">
                <a:tableStyleId>{5940675A-B579-460E-94D1-54222C63F5DA}</a:tableStyleId>
              </a:tblPr>
              <a:tblGrid>
                <a:gridCol w="1335608"/>
                <a:gridCol w="2896592"/>
                <a:gridCol w="2116100"/>
                <a:gridCol w="2116100"/>
              </a:tblGrid>
              <a:tr h="424047">
                <a:tc>
                  <a:txBody>
                    <a:bodyPr/>
                    <a:lstStyle/>
                    <a:p>
                      <a:r>
                        <a:rPr lang="en-GB" dirty="0" smtClean="0"/>
                        <a:t>Week/Date</a:t>
                      </a:r>
                      <a:endParaRPr lang="en-GB" dirty="0"/>
                    </a:p>
                  </a:txBody>
                  <a:tcPr/>
                </a:tc>
                <a:tc>
                  <a:txBody>
                    <a:bodyPr/>
                    <a:lstStyle/>
                    <a:p>
                      <a:r>
                        <a:rPr lang="en-GB" dirty="0" smtClean="0"/>
                        <a:t>Motion</a:t>
                      </a:r>
                      <a:endParaRPr lang="en-GB" dirty="0"/>
                    </a:p>
                  </a:txBody>
                  <a:tcPr/>
                </a:tc>
                <a:tc>
                  <a:txBody>
                    <a:bodyPr/>
                    <a:lstStyle/>
                    <a:p>
                      <a:r>
                        <a:rPr lang="en-GB" dirty="0" smtClean="0"/>
                        <a:t>Defending</a:t>
                      </a:r>
                      <a:endParaRPr lang="en-GB" dirty="0"/>
                    </a:p>
                  </a:txBody>
                  <a:tcPr/>
                </a:tc>
                <a:tc>
                  <a:txBody>
                    <a:bodyPr/>
                    <a:lstStyle/>
                    <a:p>
                      <a:r>
                        <a:rPr lang="en-GB" dirty="0" smtClean="0"/>
                        <a:t>Attacking</a:t>
                      </a:r>
                      <a:endParaRPr lang="en-GB" dirty="0"/>
                    </a:p>
                  </a:txBody>
                  <a:tcPr/>
                </a:tc>
              </a:tr>
              <a:tr h="424047">
                <a:tc>
                  <a:txBody>
                    <a:bodyPr/>
                    <a:lstStyle/>
                    <a:p>
                      <a:r>
                        <a:rPr lang="en-GB" sz="1200" b="0" dirty="0" err="1" smtClean="0"/>
                        <a:t>Wk</a:t>
                      </a:r>
                      <a:r>
                        <a:rPr lang="en-GB" sz="1200" b="0" dirty="0" smtClean="0"/>
                        <a:t> 2</a:t>
                      </a:r>
                      <a:br>
                        <a:rPr lang="en-GB" sz="1200" b="0" dirty="0" smtClean="0"/>
                      </a:br>
                      <a:r>
                        <a:rPr lang="en-GB" sz="1200" b="0" dirty="0" smtClean="0"/>
                        <a:t>Thurs</a:t>
                      </a:r>
                      <a:r>
                        <a:rPr lang="en-GB" sz="1200" b="0" baseline="0" dirty="0" smtClean="0"/>
                        <a:t> 12 Jan</a:t>
                      </a:r>
                      <a:endParaRPr lang="en-GB" sz="1200" b="0" dirty="0"/>
                    </a:p>
                  </a:txBody>
                  <a:tcPr/>
                </a:tc>
                <a:tc>
                  <a:txBody>
                    <a:bodyPr/>
                    <a:lstStyle/>
                    <a:p>
                      <a:r>
                        <a:rPr lang="en-GB" sz="1200" b="0" baseline="0" dirty="0" smtClean="0"/>
                        <a:t>“Un </a:t>
                      </a:r>
                      <a:r>
                        <a:rPr lang="en-GB" sz="1200" b="0" baseline="0" dirty="0" err="1" smtClean="0"/>
                        <a:t>buen</a:t>
                      </a:r>
                      <a:r>
                        <a:rPr lang="en-GB" sz="1200" b="0" baseline="0" dirty="0" smtClean="0"/>
                        <a:t> </a:t>
                      </a:r>
                      <a:r>
                        <a:rPr lang="en-GB" sz="1200" b="0" baseline="0" dirty="0" err="1" smtClean="0"/>
                        <a:t>profesor</a:t>
                      </a:r>
                      <a:r>
                        <a:rPr lang="en-GB" sz="1200" b="0" baseline="0" dirty="0" smtClean="0"/>
                        <a:t> </a:t>
                      </a:r>
                      <a:r>
                        <a:rPr lang="en-GB" sz="1200" b="0" baseline="0" dirty="0" err="1" smtClean="0"/>
                        <a:t>es</a:t>
                      </a:r>
                      <a:r>
                        <a:rPr lang="en-GB" sz="1200" b="0" baseline="0" dirty="0" smtClean="0"/>
                        <a:t> un </a:t>
                      </a:r>
                      <a:r>
                        <a:rPr lang="en-GB" sz="1200" b="0" baseline="0" dirty="0" err="1" smtClean="0"/>
                        <a:t>profesor</a:t>
                      </a:r>
                      <a:r>
                        <a:rPr lang="en-GB" sz="1200" b="0" baseline="0" dirty="0" smtClean="0"/>
                        <a:t> </a:t>
                      </a:r>
                      <a:r>
                        <a:rPr lang="en-GB" sz="1200" b="0" baseline="0" dirty="0" err="1" smtClean="0"/>
                        <a:t>estricto</a:t>
                      </a:r>
                      <a:r>
                        <a:rPr lang="en-GB" sz="1200" b="0" baseline="0" dirty="0" smtClean="0"/>
                        <a:t>”.</a:t>
                      </a:r>
                      <a:endParaRPr lang="en-GB" sz="1200" b="0" dirty="0"/>
                    </a:p>
                  </a:txBody>
                  <a:tcPr/>
                </a:tc>
                <a:tc>
                  <a:txBody>
                    <a:bodyPr/>
                    <a:lstStyle/>
                    <a:p>
                      <a:r>
                        <a:rPr lang="en-GB" sz="1200" b="0" dirty="0" smtClean="0"/>
                        <a:t>Maria (Martha, Eden, </a:t>
                      </a:r>
                      <a:r>
                        <a:rPr lang="en-GB" sz="1200" b="0" dirty="0" err="1" smtClean="0"/>
                        <a:t>Sofie</a:t>
                      </a:r>
                      <a:r>
                        <a:rPr lang="en-GB" sz="1200" b="0" dirty="0" smtClean="0"/>
                        <a:t>)</a:t>
                      </a:r>
                      <a:endParaRPr lang="en-GB" sz="1200" b="0" dirty="0"/>
                    </a:p>
                  </a:txBody>
                  <a:tcPr/>
                </a:tc>
                <a:tc>
                  <a:txBody>
                    <a:bodyPr/>
                    <a:lstStyle/>
                    <a:p>
                      <a:r>
                        <a:rPr lang="en-GB" sz="1200" b="0" dirty="0" smtClean="0"/>
                        <a:t>Freddie (Eddie, Kate, Molly)</a:t>
                      </a:r>
                      <a:endParaRPr lang="en-GB" sz="1200" b="0" dirty="0"/>
                    </a:p>
                  </a:txBody>
                  <a:tcPr/>
                </a:tc>
              </a:tr>
              <a:tr h="424047">
                <a:tc>
                  <a:txBody>
                    <a:bodyPr/>
                    <a:lstStyle/>
                    <a:p>
                      <a:r>
                        <a:rPr lang="en-GB" sz="1200" b="0" dirty="0" err="1" smtClean="0"/>
                        <a:t>Wk</a:t>
                      </a:r>
                      <a:r>
                        <a:rPr lang="en-GB" sz="1200" b="0" dirty="0" smtClean="0"/>
                        <a:t> 3  </a:t>
                      </a:r>
                      <a:br>
                        <a:rPr lang="en-GB" sz="1200" b="0" dirty="0" smtClean="0"/>
                      </a:br>
                      <a:r>
                        <a:rPr lang="en-GB" sz="1200" b="0" dirty="0" smtClean="0"/>
                        <a:t>Thurs</a:t>
                      </a:r>
                      <a:r>
                        <a:rPr lang="en-GB" sz="1200" b="0" baseline="0" dirty="0" smtClean="0"/>
                        <a:t> 19 Jan</a:t>
                      </a:r>
                      <a:endParaRPr lang="en-GB" sz="1200" b="0" dirty="0"/>
                    </a:p>
                  </a:txBody>
                  <a:tcPr/>
                </a:tc>
                <a:tc>
                  <a:txBody>
                    <a:bodyPr/>
                    <a:lstStyle/>
                    <a:p>
                      <a:r>
                        <a:rPr lang="en-GB" sz="1200" b="0" dirty="0" smtClean="0"/>
                        <a:t>“No</a:t>
                      </a:r>
                      <a:r>
                        <a:rPr lang="en-GB" sz="1200" b="0" baseline="0" dirty="0" smtClean="0"/>
                        <a:t> </a:t>
                      </a:r>
                      <a:r>
                        <a:rPr lang="en-GB" sz="1200" b="0" baseline="0" dirty="0" err="1" smtClean="0"/>
                        <a:t>hace</a:t>
                      </a:r>
                      <a:r>
                        <a:rPr lang="en-GB" sz="1200" b="0" baseline="0" dirty="0" smtClean="0"/>
                        <a:t> </a:t>
                      </a:r>
                      <a:r>
                        <a:rPr lang="en-GB" sz="1200" b="0" baseline="0" dirty="0" err="1" smtClean="0"/>
                        <a:t>falta</a:t>
                      </a:r>
                      <a:r>
                        <a:rPr lang="en-GB" sz="1200" b="0" baseline="0" dirty="0" smtClean="0"/>
                        <a:t> </a:t>
                      </a:r>
                      <a:r>
                        <a:rPr lang="en-GB" sz="1200" b="0" baseline="0" dirty="0" err="1" smtClean="0"/>
                        <a:t>aprender</a:t>
                      </a:r>
                      <a:r>
                        <a:rPr lang="en-GB" sz="1200" b="0" baseline="0" dirty="0" smtClean="0"/>
                        <a:t> los </a:t>
                      </a:r>
                      <a:r>
                        <a:rPr lang="en-GB" sz="1200" b="0" baseline="0" dirty="0" err="1" smtClean="0"/>
                        <a:t>idiomas</a:t>
                      </a:r>
                      <a:r>
                        <a:rPr lang="en-GB" sz="1200" b="0" baseline="0" dirty="0" smtClean="0"/>
                        <a:t> </a:t>
                      </a:r>
                      <a:r>
                        <a:rPr lang="en-GB" sz="1200" b="0" baseline="0" dirty="0" err="1" smtClean="0"/>
                        <a:t>extranjeros</a:t>
                      </a:r>
                      <a:r>
                        <a:rPr lang="en-GB" sz="1200" b="0" baseline="0" dirty="0" smtClean="0"/>
                        <a:t> </a:t>
                      </a:r>
                      <a:r>
                        <a:rPr lang="en-GB" sz="1200" b="0" baseline="0" dirty="0" err="1" smtClean="0"/>
                        <a:t>porque</a:t>
                      </a:r>
                      <a:r>
                        <a:rPr lang="en-GB" sz="1200" b="0" baseline="0" dirty="0" smtClean="0"/>
                        <a:t> </a:t>
                      </a:r>
                      <a:r>
                        <a:rPr lang="en-GB" sz="1200" b="0" baseline="0" dirty="0" err="1" smtClean="0"/>
                        <a:t>todo</a:t>
                      </a:r>
                      <a:r>
                        <a:rPr lang="en-GB" sz="1200" b="0" baseline="0" dirty="0" smtClean="0"/>
                        <a:t> el </a:t>
                      </a:r>
                      <a:r>
                        <a:rPr lang="en-GB" sz="1200" b="0" baseline="0" dirty="0" err="1" smtClean="0"/>
                        <a:t>mundo</a:t>
                      </a:r>
                      <a:r>
                        <a:rPr lang="en-GB" sz="1200" b="0" baseline="0" dirty="0" smtClean="0"/>
                        <a:t> </a:t>
                      </a:r>
                      <a:r>
                        <a:rPr lang="en-GB" sz="1200" b="0" baseline="0" dirty="0" err="1" smtClean="0"/>
                        <a:t>habla</a:t>
                      </a:r>
                      <a:r>
                        <a:rPr lang="en-GB" sz="1200" b="0" baseline="0" dirty="0" smtClean="0"/>
                        <a:t> </a:t>
                      </a:r>
                      <a:r>
                        <a:rPr lang="en-GB" sz="1200" b="0" baseline="0" dirty="0" err="1" smtClean="0"/>
                        <a:t>inglés</a:t>
                      </a:r>
                      <a:r>
                        <a:rPr lang="en-GB" sz="1200" b="0" baseline="0" dirty="0" smtClean="0"/>
                        <a:t>.”</a:t>
                      </a:r>
                      <a:endParaRPr lang="en-GB" sz="1200" b="0" dirty="0"/>
                    </a:p>
                  </a:txBody>
                  <a:tcPr/>
                </a:tc>
                <a:tc>
                  <a:txBody>
                    <a:bodyPr/>
                    <a:lstStyle/>
                    <a:p>
                      <a:r>
                        <a:rPr lang="en-GB" sz="1200" b="0" dirty="0" smtClean="0"/>
                        <a:t>Martha (Eddie, Freddie, Molly)</a:t>
                      </a:r>
                      <a:endParaRPr lang="en-GB" sz="1200" b="0" dirty="0"/>
                    </a:p>
                  </a:txBody>
                  <a:tcPr/>
                </a:tc>
                <a:tc>
                  <a:txBody>
                    <a:bodyPr/>
                    <a:lstStyle/>
                    <a:p>
                      <a:r>
                        <a:rPr lang="en-GB" sz="1200" b="0" dirty="0" smtClean="0"/>
                        <a:t>Kate (Maria, Eden,</a:t>
                      </a:r>
                      <a:r>
                        <a:rPr lang="en-GB" sz="1200" b="0" baseline="0" dirty="0" smtClean="0"/>
                        <a:t> </a:t>
                      </a:r>
                      <a:r>
                        <a:rPr lang="en-GB" sz="1200" b="0" baseline="0" dirty="0" err="1" smtClean="0"/>
                        <a:t>Sofie</a:t>
                      </a:r>
                      <a:r>
                        <a:rPr lang="en-GB" sz="1200" b="0" baseline="0" dirty="0" smtClean="0"/>
                        <a:t>)</a:t>
                      </a:r>
                      <a:endParaRPr lang="en-GB" sz="1200" b="0" dirty="0"/>
                    </a:p>
                  </a:txBody>
                  <a:tcPr/>
                </a:tc>
              </a:tr>
              <a:tr h="424047">
                <a:tc>
                  <a:txBody>
                    <a:bodyPr/>
                    <a:lstStyle/>
                    <a:p>
                      <a:r>
                        <a:rPr lang="en-GB" sz="1200" b="0" dirty="0" err="1" smtClean="0"/>
                        <a:t>Wk</a:t>
                      </a:r>
                      <a:r>
                        <a:rPr lang="en-GB" sz="1200" b="0" dirty="0" smtClean="0"/>
                        <a:t> 4</a:t>
                      </a:r>
                      <a:br>
                        <a:rPr lang="en-GB" sz="1200" b="0" dirty="0" smtClean="0"/>
                      </a:br>
                      <a:r>
                        <a:rPr lang="en-GB" sz="1200" b="0" dirty="0" smtClean="0"/>
                        <a:t>Thurs</a:t>
                      </a:r>
                      <a:r>
                        <a:rPr lang="en-GB" sz="1200" b="0" baseline="0" dirty="0" smtClean="0"/>
                        <a:t> 26 Jan</a:t>
                      </a:r>
                      <a:endParaRPr lang="en-GB" sz="1200" b="0" dirty="0"/>
                    </a:p>
                  </a:txBody>
                  <a:tcPr/>
                </a:tc>
                <a:tc>
                  <a:txBody>
                    <a:bodyPr/>
                    <a:lstStyle/>
                    <a:p>
                      <a:r>
                        <a:rPr lang="en-GB" sz="1200" b="0" baseline="0" dirty="0" smtClean="0"/>
                        <a:t>“El </a:t>
                      </a:r>
                      <a:r>
                        <a:rPr lang="en-GB" sz="1200" b="0" baseline="0" dirty="0" err="1" smtClean="0"/>
                        <a:t>sistema</a:t>
                      </a:r>
                      <a:r>
                        <a:rPr lang="en-GB" sz="1200" b="0" baseline="0" dirty="0" smtClean="0"/>
                        <a:t> </a:t>
                      </a:r>
                      <a:r>
                        <a:rPr lang="en-GB" sz="1200" b="0" baseline="0" dirty="0" err="1" smtClean="0"/>
                        <a:t>educativo</a:t>
                      </a:r>
                      <a:r>
                        <a:rPr lang="en-GB" sz="1200" b="0" baseline="0" dirty="0" smtClean="0"/>
                        <a:t> </a:t>
                      </a:r>
                      <a:r>
                        <a:rPr lang="en-GB" sz="1200" b="0" baseline="0" dirty="0" err="1" smtClean="0"/>
                        <a:t>español</a:t>
                      </a:r>
                      <a:r>
                        <a:rPr lang="en-GB" sz="1200" b="0" baseline="0" dirty="0" smtClean="0"/>
                        <a:t> </a:t>
                      </a:r>
                      <a:r>
                        <a:rPr lang="en-GB" sz="1200" b="0" baseline="0" dirty="0" err="1" smtClean="0"/>
                        <a:t>es</a:t>
                      </a:r>
                      <a:r>
                        <a:rPr lang="en-GB" sz="1200" b="0" baseline="0" dirty="0" smtClean="0"/>
                        <a:t> </a:t>
                      </a:r>
                      <a:r>
                        <a:rPr lang="en-GB" sz="1200" b="0" baseline="0" dirty="0" err="1" smtClean="0"/>
                        <a:t>mejor</a:t>
                      </a:r>
                      <a:r>
                        <a:rPr lang="en-GB" sz="1200" b="0" baseline="0" dirty="0" smtClean="0"/>
                        <a:t> </a:t>
                      </a:r>
                      <a:r>
                        <a:rPr lang="en-GB" sz="1200" b="0" baseline="0" dirty="0" err="1" smtClean="0"/>
                        <a:t>que</a:t>
                      </a:r>
                      <a:r>
                        <a:rPr lang="en-GB" sz="1200" b="0" baseline="0" dirty="0" smtClean="0"/>
                        <a:t> el </a:t>
                      </a:r>
                      <a:r>
                        <a:rPr lang="en-GB" sz="1200" b="0" baseline="0" dirty="0" err="1" smtClean="0"/>
                        <a:t>sistema</a:t>
                      </a:r>
                      <a:r>
                        <a:rPr lang="en-GB" sz="1200" b="0" baseline="0" dirty="0" smtClean="0"/>
                        <a:t> </a:t>
                      </a:r>
                      <a:r>
                        <a:rPr lang="en-GB" sz="1200" b="0" baseline="0" dirty="0" err="1" smtClean="0"/>
                        <a:t>inglés</a:t>
                      </a:r>
                      <a:r>
                        <a:rPr lang="en-GB" sz="1200" b="0" baseline="0" dirty="0" smtClean="0"/>
                        <a:t>.”</a:t>
                      </a:r>
                      <a:endParaRPr lang="en-GB" sz="1200" b="0" dirty="0"/>
                    </a:p>
                  </a:txBody>
                  <a:tcPr/>
                </a:tc>
                <a:tc>
                  <a:txBody>
                    <a:bodyPr/>
                    <a:lstStyle/>
                    <a:p>
                      <a:r>
                        <a:rPr lang="en-GB" sz="1200" b="0" dirty="0" smtClean="0"/>
                        <a:t>Eddy (Kate,</a:t>
                      </a:r>
                      <a:r>
                        <a:rPr lang="en-GB" sz="1200" b="0" baseline="0" dirty="0" smtClean="0"/>
                        <a:t> Eden, Maria)</a:t>
                      </a:r>
                      <a:endParaRPr lang="en-GB" sz="1200" b="0" dirty="0"/>
                    </a:p>
                  </a:txBody>
                  <a:tcPr/>
                </a:tc>
                <a:tc>
                  <a:txBody>
                    <a:bodyPr/>
                    <a:lstStyle/>
                    <a:p>
                      <a:r>
                        <a:rPr lang="en-GB" sz="1200" b="0" dirty="0" smtClean="0"/>
                        <a:t>Molly (Martha, Freddie, </a:t>
                      </a:r>
                      <a:r>
                        <a:rPr lang="en-GB" sz="1200" b="0" dirty="0" err="1" smtClean="0"/>
                        <a:t>Sofie</a:t>
                      </a:r>
                      <a:r>
                        <a:rPr lang="en-GB" sz="1200" b="0" dirty="0" smtClean="0"/>
                        <a:t>)</a:t>
                      </a:r>
                      <a:endParaRPr lang="en-GB" sz="1200" b="0" dirty="0"/>
                    </a:p>
                  </a:txBody>
                  <a:tcPr/>
                </a:tc>
              </a:tr>
              <a:tr h="424047">
                <a:tc>
                  <a:txBody>
                    <a:bodyPr/>
                    <a:lstStyle/>
                    <a:p>
                      <a:r>
                        <a:rPr lang="en-GB" sz="1200" b="0" dirty="0" err="1" smtClean="0"/>
                        <a:t>Wk</a:t>
                      </a:r>
                      <a:r>
                        <a:rPr lang="en-GB" sz="1200" b="0" dirty="0" smtClean="0"/>
                        <a:t> 6</a:t>
                      </a:r>
                      <a:br>
                        <a:rPr lang="en-GB" sz="1200" b="0" dirty="0" smtClean="0"/>
                      </a:br>
                      <a:r>
                        <a:rPr lang="en-GB" sz="1200" b="0" dirty="0" smtClean="0"/>
                        <a:t>Thurs</a:t>
                      </a:r>
                      <a:r>
                        <a:rPr lang="en-GB" sz="1200" b="0" baseline="0" dirty="0" smtClean="0"/>
                        <a:t> 9 Feb</a:t>
                      </a:r>
                      <a:endParaRPr lang="en-GB" sz="1200" b="0" dirty="0"/>
                    </a:p>
                  </a:txBody>
                  <a:tcPr/>
                </a:tc>
                <a:tc>
                  <a:txBody>
                    <a:bodyPr/>
                    <a:lstStyle/>
                    <a:p>
                      <a:r>
                        <a:rPr lang="en-GB" sz="1200" b="0" dirty="0" smtClean="0"/>
                        <a:t>“La </a:t>
                      </a:r>
                      <a:r>
                        <a:rPr lang="en-GB" sz="1200" b="0" dirty="0" err="1" smtClean="0"/>
                        <a:t>educación</a:t>
                      </a:r>
                      <a:r>
                        <a:rPr lang="en-GB" sz="1200" b="0" dirty="0" smtClean="0"/>
                        <a:t> </a:t>
                      </a:r>
                      <a:r>
                        <a:rPr lang="en-GB" sz="1200" b="0" dirty="0" err="1" smtClean="0"/>
                        <a:t>separada</a:t>
                      </a:r>
                      <a:r>
                        <a:rPr lang="en-GB" sz="1200" b="0" dirty="0" smtClean="0"/>
                        <a:t> no </a:t>
                      </a:r>
                      <a:r>
                        <a:rPr lang="en-GB" sz="1200" b="0" dirty="0" err="1" smtClean="0"/>
                        <a:t>es</a:t>
                      </a:r>
                      <a:r>
                        <a:rPr lang="en-GB" sz="1200" b="0" dirty="0" smtClean="0"/>
                        <a:t> </a:t>
                      </a:r>
                      <a:r>
                        <a:rPr lang="en-GB" sz="1200" b="0" dirty="0" err="1" smtClean="0"/>
                        <a:t>una</a:t>
                      </a:r>
                      <a:r>
                        <a:rPr lang="en-GB" sz="1200" b="0" dirty="0" smtClean="0"/>
                        <a:t> </a:t>
                      </a:r>
                      <a:r>
                        <a:rPr lang="en-GB" sz="1200" b="0" dirty="0" err="1" smtClean="0"/>
                        <a:t>educación</a:t>
                      </a:r>
                      <a:r>
                        <a:rPr lang="en-GB" sz="1200" b="0" dirty="0" smtClean="0"/>
                        <a:t> </a:t>
                      </a:r>
                      <a:r>
                        <a:rPr lang="en-GB" sz="1200" b="0" dirty="0" err="1" smtClean="0"/>
                        <a:t>buena</a:t>
                      </a:r>
                      <a:r>
                        <a:rPr lang="en-GB" sz="1200" b="0" dirty="0" smtClean="0"/>
                        <a:t>.”</a:t>
                      </a:r>
                      <a:endParaRPr lang="en-GB" sz="1200" b="0" dirty="0"/>
                    </a:p>
                  </a:txBody>
                  <a:tcPr/>
                </a:tc>
                <a:tc>
                  <a:txBody>
                    <a:bodyPr/>
                    <a:lstStyle/>
                    <a:p>
                      <a:r>
                        <a:rPr lang="en-GB" sz="1200" b="0" dirty="0" err="1" smtClean="0"/>
                        <a:t>Sofie</a:t>
                      </a:r>
                      <a:r>
                        <a:rPr lang="en-GB" sz="1200" b="0" dirty="0" smtClean="0"/>
                        <a:t> (Eddie, Molly, Kate)</a:t>
                      </a:r>
                      <a:endParaRPr lang="en-GB" sz="1200" b="0" dirty="0"/>
                    </a:p>
                  </a:txBody>
                  <a:tcPr/>
                </a:tc>
                <a:tc>
                  <a:txBody>
                    <a:bodyPr/>
                    <a:lstStyle/>
                    <a:p>
                      <a:r>
                        <a:rPr lang="en-GB" sz="1200" b="0" dirty="0" smtClean="0"/>
                        <a:t>Eden (Freddie, Martha, Maria)</a:t>
                      </a:r>
                      <a:endParaRPr lang="en-GB" sz="1200" b="0" dirty="0"/>
                    </a:p>
                  </a:txBody>
                  <a:tcPr/>
                </a:tc>
              </a:tr>
              <a:tr h="424047">
                <a:tc>
                  <a:txBody>
                    <a:bodyPr/>
                    <a:lstStyle/>
                    <a:p>
                      <a:r>
                        <a:rPr lang="en-GB" sz="1200" b="0" dirty="0" err="1" smtClean="0"/>
                        <a:t>Wk</a:t>
                      </a:r>
                      <a:r>
                        <a:rPr lang="en-GB" sz="1200" b="0" dirty="0" smtClean="0"/>
                        <a:t> 9</a:t>
                      </a:r>
                      <a:br>
                        <a:rPr lang="en-GB" sz="1200" b="0" dirty="0" smtClean="0"/>
                      </a:br>
                      <a:r>
                        <a:rPr lang="en-GB" sz="1200" b="0" dirty="0" smtClean="0"/>
                        <a:t>Thurs</a:t>
                      </a:r>
                      <a:r>
                        <a:rPr lang="en-GB" sz="1200" b="0" baseline="0" dirty="0" smtClean="0"/>
                        <a:t> 8 Mar</a:t>
                      </a:r>
                      <a:endParaRPr lang="en-GB" sz="1200" b="0" dirty="0"/>
                    </a:p>
                  </a:txBody>
                  <a:tcPr/>
                </a:tc>
                <a:tc>
                  <a:txBody>
                    <a:bodyPr/>
                    <a:lstStyle/>
                    <a:p>
                      <a:r>
                        <a:rPr lang="en-GB" sz="1200" b="0" dirty="0" smtClean="0"/>
                        <a:t>“</a:t>
                      </a:r>
                      <a:r>
                        <a:rPr lang="en-GB" sz="1200" b="0" dirty="0" err="1" smtClean="0"/>
                        <a:t>Más</a:t>
                      </a:r>
                      <a:r>
                        <a:rPr lang="en-GB" sz="1200" b="0" dirty="0" smtClean="0"/>
                        <a:t> vale la </a:t>
                      </a:r>
                      <a:r>
                        <a:rPr lang="en-GB" sz="1200" b="0" dirty="0" err="1" smtClean="0"/>
                        <a:t>pena</a:t>
                      </a:r>
                      <a:r>
                        <a:rPr lang="en-GB" sz="1200" b="0" dirty="0" smtClean="0"/>
                        <a:t> </a:t>
                      </a:r>
                      <a:r>
                        <a:rPr lang="en-GB" sz="1200" b="0" dirty="0" err="1" smtClean="0"/>
                        <a:t>trabajar</a:t>
                      </a:r>
                      <a:r>
                        <a:rPr lang="en-GB" sz="1200" b="0" dirty="0" smtClean="0"/>
                        <a:t> </a:t>
                      </a:r>
                      <a:r>
                        <a:rPr lang="en-GB" sz="1200" b="0" dirty="0" err="1" smtClean="0"/>
                        <a:t>que</a:t>
                      </a:r>
                      <a:r>
                        <a:rPr lang="en-GB" sz="1200" b="0" dirty="0" smtClean="0"/>
                        <a:t> </a:t>
                      </a:r>
                      <a:r>
                        <a:rPr lang="en-GB" sz="1200" b="0" dirty="0" err="1" smtClean="0"/>
                        <a:t>estudiar</a:t>
                      </a:r>
                      <a:r>
                        <a:rPr lang="en-GB" sz="1200" b="0" dirty="0" smtClean="0"/>
                        <a:t>.”</a:t>
                      </a:r>
                      <a:endParaRPr lang="en-GB" sz="1200" b="0" dirty="0"/>
                    </a:p>
                  </a:txBody>
                  <a:tcPr/>
                </a:tc>
                <a:tc>
                  <a:txBody>
                    <a:bodyPr/>
                    <a:lstStyle/>
                    <a:p>
                      <a:r>
                        <a:rPr lang="en-GB" sz="1200" b="0" dirty="0" smtClean="0"/>
                        <a:t>Freddie (Molly, Martha, Eden)</a:t>
                      </a:r>
                      <a:endParaRPr lang="en-GB" sz="1200" b="0" dirty="0"/>
                    </a:p>
                  </a:txBody>
                  <a:tcPr/>
                </a:tc>
                <a:tc>
                  <a:txBody>
                    <a:bodyPr/>
                    <a:lstStyle/>
                    <a:p>
                      <a:r>
                        <a:rPr lang="en-GB" sz="1200" b="0" dirty="0" smtClean="0"/>
                        <a:t>Maria (Eddie, Kate, </a:t>
                      </a:r>
                      <a:r>
                        <a:rPr lang="en-GB" sz="1200" b="0" dirty="0" err="1" smtClean="0"/>
                        <a:t>Sofie</a:t>
                      </a:r>
                      <a:r>
                        <a:rPr lang="en-GB" sz="1200" b="0" dirty="0" smtClean="0"/>
                        <a:t>)</a:t>
                      </a:r>
                      <a:endParaRPr lang="en-GB" sz="1200" b="0" dirty="0"/>
                    </a:p>
                  </a:txBody>
                  <a:tcPr/>
                </a:tc>
              </a:tr>
              <a:tr h="424047">
                <a:tc>
                  <a:txBody>
                    <a:bodyPr/>
                    <a:lstStyle/>
                    <a:p>
                      <a:r>
                        <a:rPr lang="en-GB" sz="1200" b="0" dirty="0" err="1" smtClean="0"/>
                        <a:t>Wk</a:t>
                      </a:r>
                      <a:r>
                        <a:rPr lang="en-GB" sz="1200" b="0" dirty="0" smtClean="0"/>
                        <a:t> 11</a:t>
                      </a:r>
                      <a:br>
                        <a:rPr lang="en-GB" sz="1200" b="0" dirty="0" smtClean="0"/>
                      </a:br>
                      <a:r>
                        <a:rPr lang="en-GB" sz="1200" b="0" dirty="0" smtClean="0"/>
                        <a:t>Thurs</a:t>
                      </a:r>
                      <a:r>
                        <a:rPr lang="en-GB" sz="1200" b="0" baseline="0" dirty="0" smtClean="0"/>
                        <a:t> 22 Mar</a:t>
                      </a:r>
                      <a:endParaRPr lang="en-GB" sz="12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t>“Hay </a:t>
                      </a:r>
                      <a:r>
                        <a:rPr lang="en-GB" sz="1200" b="0" dirty="0" err="1" smtClean="0"/>
                        <a:t>que</a:t>
                      </a:r>
                      <a:r>
                        <a:rPr lang="en-GB" sz="1200" b="0" dirty="0" smtClean="0"/>
                        <a:t> </a:t>
                      </a:r>
                      <a:r>
                        <a:rPr lang="en-GB" sz="1200" b="0" dirty="0" err="1" smtClean="0"/>
                        <a:t>controlar</a:t>
                      </a:r>
                      <a:r>
                        <a:rPr lang="en-GB" sz="1200" b="0" dirty="0" smtClean="0"/>
                        <a:t> la </a:t>
                      </a:r>
                      <a:r>
                        <a:rPr lang="en-GB" sz="1200" b="0" dirty="0" err="1" smtClean="0"/>
                        <a:t>venta</a:t>
                      </a:r>
                      <a:r>
                        <a:rPr lang="en-GB" sz="1200" b="0" dirty="0" smtClean="0"/>
                        <a:t> de </a:t>
                      </a:r>
                      <a:r>
                        <a:rPr lang="en-GB" sz="1200" b="0" dirty="0" err="1" smtClean="0"/>
                        <a:t>ropa</a:t>
                      </a:r>
                      <a:r>
                        <a:rPr lang="en-GB" sz="1200" b="0" dirty="0" smtClean="0"/>
                        <a:t> </a:t>
                      </a:r>
                      <a:r>
                        <a:rPr lang="en-GB" sz="1200" b="0" dirty="0" err="1" smtClean="0"/>
                        <a:t>barata</a:t>
                      </a:r>
                      <a:r>
                        <a:rPr lang="en-GB" sz="1200" b="0" dirty="0" smtClean="0"/>
                        <a:t> </a:t>
                      </a:r>
                      <a:r>
                        <a:rPr lang="en-GB" sz="1200" b="0" dirty="0" err="1" smtClean="0"/>
                        <a:t>para</a:t>
                      </a:r>
                      <a:r>
                        <a:rPr lang="en-GB" sz="1200" b="0" dirty="0" smtClean="0"/>
                        <a:t> </a:t>
                      </a:r>
                      <a:r>
                        <a:rPr lang="en-GB" sz="1200" b="0" dirty="0" err="1" smtClean="0"/>
                        <a:t>proteger</a:t>
                      </a:r>
                      <a:r>
                        <a:rPr lang="en-GB" sz="1200" b="0" dirty="0" smtClean="0"/>
                        <a:t> a los </a:t>
                      </a:r>
                      <a:r>
                        <a:rPr lang="en-GB" sz="1200" b="0" dirty="0" err="1" smtClean="0"/>
                        <a:t>niños</a:t>
                      </a:r>
                      <a:r>
                        <a:rPr lang="en-GB" sz="1200" b="0" dirty="0" smtClean="0"/>
                        <a:t> del </a:t>
                      </a:r>
                      <a:r>
                        <a:rPr lang="en-GB" sz="1200" b="0" dirty="0" err="1" smtClean="0"/>
                        <a:t>tercer</a:t>
                      </a:r>
                      <a:r>
                        <a:rPr lang="en-GB" sz="1200" b="0" dirty="0" smtClean="0"/>
                        <a:t> </a:t>
                      </a:r>
                      <a:r>
                        <a:rPr lang="en-GB" sz="1200" b="0" dirty="0" err="1" smtClean="0"/>
                        <a:t>mundo</a:t>
                      </a:r>
                      <a:r>
                        <a:rPr lang="en-GB" sz="1200" b="0" dirty="0" smtClean="0"/>
                        <a:t>.”</a:t>
                      </a:r>
                    </a:p>
                  </a:txBody>
                  <a:tcPr/>
                </a:tc>
                <a:tc>
                  <a:txBody>
                    <a:bodyPr/>
                    <a:lstStyle/>
                    <a:p>
                      <a:r>
                        <a:rPr lang="en-GB" sz="1200" b="0" dirty="0" smtClean="0"/>
                        <a:t>Molly (Martha, Kate, </a:t>
                      </a:r>
                      <a:r>
                        <a:rPr lang="en-GB" sz="1200" b="0" dirty="0" err="1" smtClean="0"/>
                        <a:t>Sofie</a:t>
                      </a:r>
                      <a:r>
                        <a:rPr lang="en-GB" sz="1200" b="0" dirty="0" smtClean="0"/>
                        <a:t>)</a:t>
                      </a:r>
                      <a:endParaRPr lang="en-GB" sz="1200" b="0" dirty="0"/>
                    </a:p>
                  </a:txBody>
                  <a:tcPr/>
                </a:tc>
                <a:tc>
                  <a:txBody>
                    <a:bodyPr/>
                    <a:lstStyle/>
                    <a:p>
                      <a:r>
                        <a:rPr lang="en-GB" sz="1200" b="0" dirty="0" smtClean="0"/>
                        <a:t>Eddy (Freddie,</a:t>
                      </a:r>
                      <a:r>
                        <a:rPr lang="en-GB" sz="1200" b="0" baseline="0" dirty="0" smtClean="0"/>
                        <a:t> Eden, Maria)</a:t>
                      </a:r>
                      <a:endParaRPr lang="en-GB" sz="1200" b="0" dirty="0"/>
                    </a:p>
                  </a:txBody>
                  <a:tcPr/>
                </a:tc>
              </a:tr>
              <a:tr h="424047">
                <a:tc>
                  <a:txBody>
                    <a:bodyPr/>
                    <a:lstStyle/>
                    <a:p>
                      <a:r>
                        <a:rPr lang="en-GB" sz="1200" b="0" dirty="0" err="1" smtClean="0"/>
                        <a:t>Wk</a:t>
                      </a:r>
                      <a:r>
                        <a:rPr lang="en-GB" sz="1200" b="0" dirty="0" smtClean="0"/>
                        <a:t> 12</a:t>
                      </a:r>
                      <a:br>
                        <a:rPr lang="en-GB" sz="1200" b="0" dirty="0" smtClean="0"/>
                      </a:br>
                      <a:r>
                        <a:rPr lang="en-GB" sz="1200" b="0" dirty="0" smtClean="0"/>
                        <a:t>Thurs</a:t>
                      </a:r>
                      <a:r>
                        <a:rPr lang="en-GB" sz="1200" b="0" baseline="0" dirty="0" smtClean="0"/>
                        <a:t> 29 Mar</a:t>
                      </a:r>
                      <a:endParaRPr lang="en-GB" sz="1200" b="0" dirty="0"/>
                    </a:p>
                  </a:txBody>
                  <a:tcPr/>
                </a:tc>
                <a:tc>
                  <a:txBody>
                    <a:bodyPr/>
                    <a:lstStyle/>
                    <a:p>
                      <a:r>
                        <a:rPr lang="en-GB" sz="1200" b="0" dirty="0" smtClean="0"/>
                        <a:t>“Los </a:t>
                      </a:r>
                      <a:r>
                        <a:rPr lang="en-GB" sz="1200" b="0" dirty="0" err="1" smtClean="0"/>
                        <a:t>que</a:t>
                      </a:r>
                      <a:r>
                        <a:rPr lang="en-GB" sz="1200" b="0" dirty="0" smtClean="0"/>
                        <a:t> no </a:t>
                      </a:r>
                      <a:r>
                        <a:rPr lang="en-GB" sz="1200" b="0" dirty="0" err="1" smtClean="0"/>
                        <a:t>trabajan</a:t>
                      </a:r>
                      <a:r>
                        <a:rPr lang="en-GB" sz="1200" b="0" dirty="0" smtClean="0"/>
                        <a:t> no </a:t>
                      </a:r>
                      <a:r>
                        <a:rPr lang="en-GB" sz="1200" b="0" dirty="0" err="1" smtClean="0"/>
                        <a:t>merecen</a:t>
                      </a:r>
                      <a:r>
                        <a:rPr lang="en-GB" sz="1200" b="0" baseline="0" dirty="0" smtClean="0"/>
                        <a:t> </a:t>
                      </a:r>
                      <a:r>
                        <a:rPr lang="en-GB" sz="1200" b="0" baseline="0" dirty="0" err="1" smtClean="0"/>
                        <a:t>ayuda</a:t>
                      </a:r>
                      <a:r>
                        <a:rPr lang="en-GB" sz="1200" b="0" baseline="0" dirty="0" smtClean="0"/>
                        <a:t> del Estado.”</a:t>
                      </a:r>
                      <a:endParaRPr lang="en-GB" sz="1200" b="0" dirty="0"/>
                    </a:p>
                  </a:txBody>
                  <a:tcPr/>
                </a:tc>
                <a:tc>
                  <a:txBody>
                    <a:bodyPr/>
                    <a:lstStyle/>
                    <a:p>
                      <a:r>
                        <a:rPr lang="en-GB" sz="1200" b="0" dirty="0" smtClean="0"/>
                        <a:t>Eden (Maria, Freddie,</a:t>
                      </a:r>
                      <a:r>
                        <a:rPr lang="en-GB" sz="1200" b="0" baseline="0" dirty="0" smtClean="0"/>
                        <a:t> Molly)</a:t>
                      </a:r>
                      <a:endParaRPr lang="en-GB" sz="1200" b="0" dirty="0"/>
                    </a:p>
                  </a:txBody>
                  <a:tcPr/>
                </a:tc>
                <a:tc>
                  <a:txBody>
                    <a:bodyPr/>
                    <a:lstStyle/>
                    <a:p>
                      <a:r>
                        <a:rPr lang="en-GB" sz="1200" b="0" dirty="0" err="1" smtClean="0"/>
                        <a:t>Sofie</a:t>
                      </a:r>
                      <a:r>
                        <a:rPr lang="en-GB" sz="1200" b="0" dirty="0" smtClean="0"/>
                        <a:t> (Martha,</a:t>
                      </a:r>
                      <a:r>
                        <a:rPr lang="en-GB" sz="1200" b="0" baseline="0" dirty="0" smtClean="0"/>
                        <a:t> Eddy, Kate)</a:t>
                      </a:r>
                      <a:endParaRPr lang="en-GB" sz="1200" b="0" dirty="0"/>
                    </a:p>
                  </a:txBody>
                  <a:tcPr/>
                </a:tc>
              </a:tr>
              <a:tr h="424047">
                <a:tc>
                  <a:txBody>
                    <a:bodyPr/>
                    <a:lstStyle/>
                    <a:p>
                      <a:r>
                        <a:rPr lang="en-GB" sz="1200" b="0" dirty="0" err="1" smtClean="0"/>
                        <a:t>Wk</a:t>
                      </a:r>
                      <a:r>
                        <a:rPr lang="en-GB" sz="1200" b="0" baseline="0" dirty="0" smtClean="0"/>
                        <a:t> 1</a:t>
                      </a:r>
                      <a:br>
                        <a:rPr lang="en-GB" sz="1200" b="0" baseline="0" dirty="0" smtClean="0"/>
                      </a:br>
                      <a:r>
                        <a:rPr lang="en-GB" sz="1200" b="0" baseline="0" dirty="0" smtClean="0"/>
                        <a:t>Thurs 18 Apr</a:t>
                      </a:r>
                      <a:endParaRPr lang="en-GB" sz="1200" b="0" dirty="0"/>
                    </a:p>
                  </a:txBody>
                  <a:tcPr/>
                </a:tc>
                <a:tc>
                  <a:txBody>
                    <a:bodyPr/>
                    <a:lstStyle/>
                    <a:p>
                      <a:r>
                        <a:rPr lang="en-GB" sz="1200" b="0" dirty="0" smtClean="0"/>
                        <a:t>“La </a:t>
                      </a:r>
                      <a:r>
                        <a:rPr lang="en-GB" sz="1200" b="0" dirty="0" err="1" smtClean="0"/>
                        <a:t>descriminación</a:t>
                      </a:r>
                      <a:r>
                        <a:rPr lang="en-GB" sz="1200" b="0" dirty="0" smtClean="0"/>
                        <a:t> </a:t>
                      </a:r>
                      <a:r>
                        <a:rPr lang="en-GB" sz="1200" b="0" dirty="0" err="1" smtClean="0"/>
                        <a:t>laboral</a:t>
                      </a:r>
                      <a:r>
                        <a:rPr lang="en-GB" sz="1200" b="0" dirty="0" smtClean="0"/>
                        <a:t> </a:t>
                      </a:r>
                      <a:r>
                        <a:rPr lang="en-GB" sz="1200" b="0" dirty="0" err="1" smtClean="0"/>
                        <a:t>ya</a:t>
                      </a:r>
                      <a:r>
                        <a:rPr lang="en-GB" sz="1200" b="0" dirty="0" smtClean="0"/>
                        <a:t> no </a:t>
                      </a:r>
                      <a:r>
                        <a:rPr lang="en-GB" sz="1200" b="0" dirty="0" err="1" smtClean="0"/>
                        <a:t>existe</a:t>
                      </a:r>
                      <a:r>
                        <a:rPr lang="en-GB" sz="1200" b="0" dirty="0" smtClean="0"/>
                        <a:t>”.</a:t>
                      </a:r>
                      <a:endParaRPr lang="en-GB" sz="1200" b="0" dirty="0"/>
                    </a:p>
                  </a:txBody>
                  <a:tcPr/>
                </a:tc>
                <a:tc>
                  <a:txBody>
                    <a:bodyPr/>
                    <a:lstStyle/>
                    <a:p>
                      <a:r>
                        <a:rPr lang="en-GB" sz="1200" b="0" dirty="0" smtClean="0"/>
                        <a:t>Kate (</a:t>
                      </a:r>
                      <a:r>
                        <a:rPr lang="en-GB" sz="1200" b="0" dirty="0" err="1" smtClean="0"/>
                        <a:t>Sofie</a:t>
                      </a:r>
                      <a:r>
                        <a:rPr lang="en-GB" sz="1200" b="0" dirty="0" smtClean="0"/>
                        <a:t>, Eddy, Molly)</a:t>
                      </a:r>
                      <a:endParaRPr lang="en-GB" sz="1200" b="0" dirty="0"/>
                    </a:p>
                  </a:txBody>
                  <a:tcPr/>
                </a:tc>
                <a:tc>
                  <a:txBody>
                    <a:bodyPr/>
                    <a:lstStyle/>
                    <a:p>
                      <a:r>
                        <a:rPr lang="en-GB" sz="1200" b="0" dirty="0" smtClean="0"/>
                        <a:t>Martha (Eden, Maria, Freddie)</a:t>
                      </a:r>
                      <a:endParaRPr lang="en-GB" sz="1200" b="0" dirty="0"/>
                    </a:p>
                  </a:txBody>
                  <a:tcPr/>
                </a:tc>
              </a:tr>
            </a:tbl>
          </a:graphicData>
        </a:graphic>
      </p:graphicFrame>
    </p:spTree>
    <p:extLst>
      <p:ext uri="{BB962C8B-B14F-4D97-AF65-F5344CB8AC3E}">
        <p14:creationId xmlns:p14="http://schemas.microsoft.com/office/powerpoint/2010/main" val="22157670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3"/>
          <p:cNvPicPr>
            <a:picLocks noChangeAspect="1"/>
          </p:cNvPicPr>
          <p:nvPr/>
        </p:nvPicPr>
        <p:blipFill>
          <a:blip r:embed="rId2"/>
          <a:srcRect/>
          <a:stretch>
            <a:fillRect/>
          </a:stretch>
        </p:blipFill>
        <p:spPr bwMode="auto">
          <a:xfrm>
            <a:off x="5364163" y="404813"/>
            <a:ext cx="3429000" cy="3429000"/>
          </a:xfrm>
          <a:prstGeom prst="rect">
            <a:avLst/>
          </a:prstGeom>
          <a:noFill/>
          <a:ln w="9525">
            <a:noFill/>
            <a:miter lim="800000"/>
            <a:headEnd/>
            <a:tailEnd/>
          </a:ln>
        </p:spPr>
      </p:pic>
      <p:pic>
        <p:nvPicPr>
          <p:cNvPr id="172034" name="Picture 4"/>
          <p:cNvPicPr>
            <a:picLocks noChangeAspect="1"/>
          </p:cNvPicPr>
          <p:nvPr/>
        </p:nvPicPr>
        <p:blipFill>
          <a:blip r:embed="rId3"/>
          <a:srcRect/>
          <a:stretch>
            <a:fillRect/>
          </a:stretch>
        </p:blipFill>
        <p:spPr bwMode="auto">
          <a:xfrm>
            <a:off x="-3175" y="-531813"/>
            <a:ext cx="3810000" cy="2857501"/>
          </a:xfrm>
          <a:prstGeom prst="rect">
            <a:avLst/>
          </a:prstGeom>
          <a:noFill/>
          <a:ln w="9525">
            <a:noFill/>
            <a:miter lim="800000"/>
            <a:headEnd/>
            <a:tailEnd/>
          </a:ln>
        </p:spPr>
      </p:pic>
      <p:sp>
        <p:nvSpPr>
          <p:cNvPr id="172035" name="Rectangle 6"/>
          <p:cNvSpPr>
            <a:spLocks noChangeArrowheads="1"/>
          </p:cNvSpPr>
          <p:nvPr/>
        </p:nvSpPr>
        <p:spPr bwMode="auto">
          <a:xfrm>
            <a:off x="247650" y="2338388"/>
            <a:ext cx="4756150" cy="923330"/>
          </a:xfrm>
          <a:prstGeom prst="rect">
            <a:avLst/>
          </a:prstGeom>
          <a:noFill/>
          <a:ln w="9525">
            <a:noFill/>
            <a:miter lim="800000"/>
            <a:headEnd/>
            <a:tailEnd/>
          </a:ln>
        </p:spPr>
        <p:txBody>
          <a:bodyPr>
            <a:spAutoFit/>
          </a:bodyPr>
          <a:lstStyle/>
          <a:p>
            <a:r>
              <a:rPr lang="en-GB" dirty="0"/>
              <a:t>A </a:t>
            </a:r>
            <a:r>
              <a:rPr lang="en-GB" b="1" dirty="0" smtClean="0"/>
              <a:t>debate </a:t>
            </a:r>
            <a:r>
              <a:rPr lang="en-GB" dirty="0" smtClean="0"/>
              <a:t>is a formal </a:t>
            </a:r>
            <a:r>
              <a:rPr lang="en-GB" dirty="0"/>
              <a:t>discussion on a particular </a:t>
            </a:r>
            <a:r>
              <a:rPr lang="en-GB" dirty="0" smtClean="0"/>
              <a:t>topic, </a:t>
            </a:r>
            <a:r>
              <a:rPr lang="en-GB" dirty="0"/>
              <a:t>in which opposing arguments are put forward.</a:t>
            </a:r>
            <a:endParaRPr lang="en-GB" dirty="0">
              <a:latin typeface="Calibri" pitchFamily="34" charset="0"/>
            </a:endParaRPr>
          </a:p>
        </p:txBody>
      </p:sp>
      <p:sp>
        <p:nvSpPr>
          <p:cNvPr id="172036" name="Rectangle 7"/>
          <p:cNvSpPr>
            <a:spLocks noChangeArrowheads="1"/>
          </p:cNvSpPr>
          <p:nvPr/>
        </p:nvSpPr>
        <p:spPr bwMode="auto">
          <a:xfrm>
            <a:off x="1230921" y="4397375"/>
            <a:ext cx="6834564" cy="1200329"/>
          </a:xfrm>
          <a:prstGeom prst="rect">
            <a:avLst/>
          </a:prstGeom>
          <a:noFill/>
          <a:ln w="9525">
            <a:noFill/>
            <a:miter lim="800000"/>
            <a:headEnd/>
            <a:tailEnd/>
          </a:ln>
        </p:spPr>
        <p:txBody>
          <a:bodyPr wrap="none">
            <a:spAutoFit/>
          </a:bodyPr>
          <a:lstStyle/>
          <a:p>
            <a:pPr algn="ctr"/>
            <a:r>
              <a:rPr lang="en-GB" sz="3600" b="1" dirty="0" smtClean="0">
                <a:latin typeface="Calibri" pitchFamily="34" charset="0"/>
              </a:rPr>
              <a:t>Theme of the debate:  </a:t>
            </a:r>
            <a:r>
              <a:rPr lang="en-GB" sz="3600" b="1" dirty="0">
                <a:latin typeface="Calibri" pitchFamily="34" charset="0"/>
              </a:rPr>
              <a:t/>
            </a:r>
            <a:br>
              <a:rPr lang="en-GB" sz="3600" b="1" dirty="0">
                <a:latin typeface="Calibri" pitchFamily="34" charset="0"/>
              </a:rPr>
            </a:br>
            <a:r>
              <a:rPr lang="en-GB" sz="3600" b="1" dirty="0" smtClean="0">
                <a:latin typeface="Calibri" pitchFamily="34" charset="0"/>
              </a:rPr>
              <a:t>“A good teacher is a strict teacher”</a:t>
            </a:r>
            <a:endParaRPr lang="en-GB" sz="3600" dirty="0">
              <a:latin typeface="Calibri" pitchFamily="34" charset="0"/>
            </a:endParaRPr>
          </a:p>
        </p:txBody>
      </p:sp>
    </p:spTree>
    <p:extLst>
      <p:ext uri="{BB962C8B-B14F-4D97-AF65-F5344CB8AC3E}">
        <p14:creationId xmlns:p14="http://schemas.microsoft.com/office/powerpoint/2010/main" val="14605350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ext Box 2"/>
          <p:cNvSpPr txBox="1">
            <a:spLocks noChangeArrowheads="1"/>
          </p:cNvSpPr>
          <p:nvPr/>
        </p:nvSpPr>
        <p:spPr bwMode="auto">
          <a:xfrm>
            <a:off x="400050" y="3500438"/>
            <a:ext cx="4953000" cy="769937"/>
          </a:xfrm>
          <a:prstGeom prst="rect">
            <a:avLst/>
          </a:prstGeom>
          <a:solidFill>
            <a:srgbClr val="FFFFCC"/>
          </a:solidFill>
          <a:ln w="9525">
            <a:noFill/>
            <a:miter lim="800000"/>
            <a:headEnd/>
            <a:tailEnd/>
          </a:ln>
        </p:spPr>
        <p:txBody>
          <a:bodyPr>
            <a:spAutoFit/>
          </a:bodyPr>
          <a:lstStyle/>
          <a:p>
            <a:pPr algn="ctr">
              <a:spcBef>
                <a:spcPct val="50000"/>
              </a:spcBef>
            </a:pPr>
            <a:r>
              <a:rPr lang="en-GB" sz="4400" b="1" dirty="0" smtClean="0">
                <a:solidFill>
                  <a:srgbClr val="002060"/>
                </a:solidFill>
                <a:latin typeface="Calibri" pitchFamily="34" charset="0"/>
                <a:ea typeface="Calibri" pitchFamily="34" charset="0"/>
                <a:cs typeface="Calibri" pitchFamily="34" charset="0"/>
              </a:rPr>
              <a:t>In my view…</a:t>
            </a:r>
            <a:endParaRPr lang="en-GB" sz="4400" b="1" noProof="1">
              <a:solidFill>
                <a:srgbClr val="002060"/>
              </a:solidFill>
              <a:latin typeface="Calibri" pitchFamily="34" charset="0"/>
              <a:ea typeface="Calibri" pitchFamily="34" charset="0"/>
              <a:cs typeface="Calibri" pitchFamily="34" charset="0"/>
            </a:endParaRPr>
          </a:p>
        </p:txBody>
      </p:sp>
      <p:sp>
        <p:nvSpPr>
          <p:cNvPr id="2051" name="AutoShape 3"/>
          <p:cNvSpPr>
            <a:spLocks noChangeArrowheads="1"/>
          </p:cNvSpPr>
          <p:nvPr/>
        </p:nvSpPr>
        <p:spPr bwMode="auto">
          <a:xfrm>
            <a:off x="6019800" y="2636838"/>
            <a:ext cx="2895600" cy="1192212"/>
          </a:xfrm>
          <a:prstGeom prst="wedgeEllipseCallout">
            <a:avLst>
              <a:gd name="adj1" fmla="val -60963"/>
              <a:gd name="adj2" fmla="val -39167"/>
            </a:avLst>
          </a:prstGeom>
          <a:solidFill>
            <a:srgbClr val="002060"/>
          </a:solidFill>
          <a:ln w="9525">
            <a:solidFill>
              <a:schemeClr val="tx1"/>
            </a:solidFill>
            <a:miter lim="800000"/>
            <a:headEnd/>
            <a:tailEnd/>
          </a:ln>
        </p:spPr>
        <p:txBody>
          <a:bodyPr/>
          <a:lstStyle/>
          <a:p>
            <a:pPr algn="ctr"/>
            <a:r>
              <a:rPr lang="en-GB" sz="3200" noProof="1" smtClean="0">
                <a:solidFill>
                  <a:srgbClr val="FFFFCC"/>
                </a:solidFill>
                <a:latin typeface="Calibri" pitchFamily="34" charset="0"/>
                <a:ea typeface="Calibri" pitchFamily="34" charset="0"/>
                <a:cs typeface="Calibri" pitchFamily="34" charset="0"/>
              </a:rPr>
              <a:t>Not at all!</a:t>
            </a:r>
            <a:endParaRPr lang="en-GB" sz="3200" noProof="1">
              <a:solidFill>
                <a:srgbClr val="FFFFCC"/>
              </a:solidFill>
              <a:latin typeface="Calibri" pitchFamily="34" charset="0"/>
              <a:ea typeface="Calibri" pitchFamily="34" charset="0"/>
              <a:cs typeface="Calibri" pitchFamily="34" charset="0"/>
            </a:endParaRPr>
          </a:p>
        </p:txBody>
      </p:sp>
      <p:sp>
        <p:nvSpPr>
          <p:cNvPr id="2053" name="AutoShape 5"/>
          <p:cNvSpPr>
            <a:spLocks noChangeArrowheads="1"/>
          </p:cNvSpPr>
          <p:nvPr/>
        </p:nvSpPr>
        <p:spPr bwMode="auto">
          <a:xfrm>
            <a:off x="3276600" y="332656"/>
            <a:ext cx="2762250" cy="1646957"/>
          </a:xfrm>
          <a:prstGeom prst="wedgeRoundRectCallout">
            <a:avLst>
              <a:gd name="adj1" fmla="val -27977"/>
              <a:gd name="adj2" fmla="val 93727"/>
              <a:gd name="adj3" fmla="val 16667"/>
            </a:avLst>
          </a:prstGeom>
          <a:solidFill>
            <a:srgbClr val="002060"/>
          </a:solidFill>
          <a:ln w="9525">
            <a:solidFill>
              <a:schemeClr val="tx1"/>
            </a:solidFill>
            <a:miter lim="800000"/>
            <a:headEnd/>
            <a:tailEnd/>
          </a:ln>
        </p:spPr>
        <p:txBody>
          <a:bodyPr/>
          <a:lstStyle/>
          <a:p>
            <a:pPr algn="ctr"/>
            <a:r>
              <a:rPr lang="en-GB" sz="3200" noProof="1" smtClean="0">
                <a:solidFill>
                  <a:srgbClr val="FFFFCC"/>
                </a:solidFill>
                <a:latin typeface="Calibri" pitchFamily="34" charset="0"/>
                <a:ea typeface="Calibri" pitchFamily="34" charset="0"/>
                <a:cs typeface="Calibri" pitchFamily="34" charset="0"/>
              </a:rPr>
              <a:t>You are 100% correct in saying…</a:t>
            </a:r>
            <a:endParaRPr lang="en-GB" sz="3200" noProof="1">
              <a:solidFill>
                <a:srgbClr val="FFFFCC"/>
              </a:solidFill>
              <a:latin typeface="Calibri" pitchFamily="34" charset="0"/>
              <a:ea typeface="Calibri" pitchFamily="34" charset="0"/>
              <a:cs typeface="Calibri" pitchFamily="34" charset="0"/>
            </a:endParaRPr>
          </a:p>
        </p:txBody>
      </p:sp>
      <p:sp>
        <p:nvSpPr>
          <p:cNvPr id="2054" name="AutoShape 6"/>
          <p:cNvSpPr>
            <a:spLocks noChangeArrowheads="1"/>
          </p:cNvSpPr>
          <p:nvPr/>
        </p:nvSpPr>
        <p:spPr bwMode="auto">
          <a:xfrm>
            <a:off x="381000" y="4941888"/>
            <a:ext cx="2819400" cy="1787525"/>
          </a:xfrm>
          <a:prstGeom prst="wedgeRoundRectCallout">
            <a:avLst>
              <a:gd name="adj1" fmla="val 38796"/>
              <a:gd name="adj2" fmla="val -69861"/>
              <a:gd name="adj3" fmla="val 16667"/>
            </a:avLst>
          </a:prstGeom>
          <a:solidFill>
            <a:srgbClr val="002060"/>
          </a:solidFill>
          <a:ln w="9525">
            <a:solidFill>
              <a:schemeClr val="tx1"/>
            </a:solidFill>
            <a:miter lim="800000"/>
            <a:headEnd/>
            <a:tailEnd/>
          </a:ln>
        </p:spPr>
        <p:txBody>
          <a:bodyPr/>
          <a:lstStyle/>
          <a:p>
            <a:pPr algn="ctr"/>
            <a:r>
              <a:rPr lang="en-GB" sz="3200" noProof="1" smtClean="0">
                <a:solidFill>
                  <a:srgbClr val="FFFFCC"/>
                </a:solidFill>
                <a:latin typeface="Calibri" pitchFamily="34" charset="0"/>
                <a:ea typeface="Calibri" pitchFamily="34" charset="0"/>
                <a:cs typeface="Calibri" pitchFamily="34" charset="0"/>
              </a:rPr>
              <a:t>I agree completely that…</a:t>
            </a:r>
            <a:endParaRPr lang="en-GB" sz="3200" noProof="1">
              <a:solidFill>
                <a:srgbClr val="FFFFCC"/>
              </a:solidFill>
              <a:latin typeface="Calibri" pitchFamily="34" charset="0"/>
              <a:ea typeface="Calibri" pitchFamily="34" charset="0"/>
              <a:cs typeface="Calibri" pitchFamily="34" charset="0"/>
            </a:endParaRPr>
          </a:p>
        </p:txBody>
      </p:sp>
      <p:sp>
        <p:nvSpPr>
          <p:cNvPr id="2055" name="AutoShape 7"/>
          <p:cNvSpPr>
            <a:spLocks noChangeArrowheads="1"/>
          </p:cNvSpPr>
          <p:nvPr/>
        </p:nvSpPr>
        <p:spPr bwMode="auto">
          <a:xfrm>
            <a:off x="6038850" y="620713"/>
            <a:ext cx="2876550" cy="1787525"/>
          </a:xfrm>
          <a:prstGeom prst="wedgeEllipseCallout">
            <a:avLst>
              <a:gd name="adj1" fmla="val -61176"/>
              <a:gd name="adj2" fmla="val 52685"/>
            </a:avLst>
          </a:prstGeom>
          <a:solidFill>
            <a:srgbClr val="002060"/>
          </a:solidFill>
          <a:ln w="9525">
            <a:solidFill>
              <a:schemeClr val="tx1"/>
            </a:solidFill>
            <a:miter lim="800000"/>
            <a:headEnd/>
            <a:tailEnd/>
          </a:ln>
        </p:spPr>
        <p:txBody>
          <a:bodyPr/>
          <a:lstStyle/>
          <a:p>
            <a:pPr algn="ctr"/>
            <a:r>
              <a:rPr lang="en-GB" sz="3200" dirty="0" smtClean="0">
                <a:solidFill>
                  <a:srgbClr val="FFFFCC"/>
                </a:solidFill>
                <a:latin typeface="Calibri" pitchFamily="34" charset="0"/>
                <a:ea typeface="Calibri" pitchFamily="34" charset="0"/>
                <a:cs typeface="Calibri" pitchFamily="34" charset="0"/>
              </a:rPr>
              <a:t>but it’s not true to say</a:t>
            </a:r>
            <a:r>
              <a:rPr lang="en-GB" sz="3200" noProof="1" smtClean="0">
                <a:solidFill>
                  <a:srgbClr val="FFFFCC"/>
                </a:solidFill>
                <a:latin typeface="Calibri" pitchFamily="34" charset="0"/>
                <a:ea typeface="Calibri" pitchFamily="34" charset="0"/>
                <a:cs typeface="Calibri" pitchFamily="34" charset="0"/>
              </a:rPr>
              <a:t>..</a:t>
            </a:r>
            <a:endParaRPr lang="en-GB" sz="3200" noProof="1">
              <a:solidFill>
                <a:srgbClr val="FFFFCC"/>
              </a:solidFill>
              <a:latin typeface="Calibri" pitchFamily="34" charset="0"/>
              <a:ea typeface="Calibri" pitchFamily="34" charset="0"/>
              <a:cs typeface="Calibri" pitchFamily="34" charset="0"/>
            </a:endParaRPr>
          </a:p>
        </p:txBody>
      </p:sp>
      <p:sp>
        <p:nvSpPr>
          <p:cNvPr id="2056" name="AutoShape 8"/>
          <p:cNvSpPr>
            <a:spLocks noChangeArrowheads="1"/>
          </p:cNvSpPr>
          <p:nvPr/>
        </p:nvSpPr>
        <p:spPr bwMode="auto">
          <a:xfrm>
            <a:off x="5715000" y="4159250"/>
            <a:ext cx="3124200" cy="1487488"/>
          </a:xfrm>
          <a:prstGeom prst="wedgeEllipseCallout">
            <a:avLst>
              <a:gd name="adj1" fmla="val -52588"/>
              <a:gd name="adj2" fmla="val -103884"/>
            </a:avLst>
          </a:prstGeom>
          <a:solidFill>
            <a:srgbClr val="002060"/>
          </a:solidFill>
          <a:ln w="9525">
            <a:solidFill>
              <a:schemeClr val="tx1"/>
            </a:solidFill>
            <a:miter lim="800000"/>
            <a:headEnd/>
            <a:tailEnd/>
          </a:ln>
        </p:spPr>
        <p:txBody>
          <a:bodyPr/>
          <a:lstStyle/>
          <a:p>
            <a:pPr algn="ctr"/>
            <a:r>
              <a:rPr lang="en-GB" sz="3200" noProof="1" smtClean="0">
                <a:solidFill>
                  <a:srgbClr val="FFFFCC"/>
                </a:solidFill>
                <a:latin typeface="Calibri" pitchFamily="34" charset="0"/>
                <a:ea typeface="Calibri" pitchFamily="34" charset="0"/>
                <a:cs typeface="Calibri" pitchFamily="34" charset="0"/>
              </a:rPr>
              <a:t>Absolutely not!</a:t>
            </a:r>
            <a:endParaRPr lang="en-GB" sz="3200" noProof="1">
              <a:solidFill>
                <a:srgbClr val="FFFFCC"/>
              </a:solidFill>
              <a:latin typeface="Calibri" pitchFamily="34" charset="0"/>
              <a:ea typeface="Calibri" pitchFamily="34" charset="0"/>
              <a:cs typeface="Calibri" pitchFamily="34" charset="0"/>
            </a:endParaRPr>
          </a:p>
        </p:txBody>
      </p:sp>
      <p:sp>
        <p:nvSpPr>
          <p:cNvPr id="2057" name="AutoShape 9"/>
          <p:cNvSpPr>
            <a:spLocks noChangeArrowheads="1"/>
          </p:cNvSpPr>
          <p:nvPr/>
        </p:nvSpPr>
        <p:spPr bwMode="auto">
          <a:xfrm>
            <a:off x="381000" y="1803400"/>
            <a:ext cx="2762250" cy="1668463"/>
          </a:xfrm>
          <a:prstGeom prst="cloudCallout">
            <a:avLst>
              <a:gd name="adj1" fmla="val 68046"/>
              <a:gd name="adj2" fmla="val 41259"/>
            </a:avLst>
          </a:prstGeom>
          <a:solidFill>
            <a:srgbClr val="002060"/>
          </a:solidFill>
          <a:ln w="9525">
            <a:solidFill>
              <a:schemeClr val="tx1"/>
            </a:solidFill>
            <a:round/>
            <a:headEnd/>
            <a:tailEnd/>
          </a:ln>
        </p:spPr>
        <p:txBody>
          <a:bodyPr anchor="ctr"/>
          <a:lstStyle/>
          <a:p>
            <a:pPr algn="ctr"/>
            <a:r>
              <a:rPr lang="en-GB" sz="2400" noProof="1" smtClean="0">
                <a:solidFill>
                  <a:srgbClr val="FFFFCC"/>
                </a:solidFill>
                <a:latin typeface="Calibri" pitchFamily="34" charset="0"/>
                <a:ea typeface="Calibri" pitchFamily="34" charset="0"/>
                <a:cs typeface="Calibri" pitchFamily="34" charset="0"/>
              </a:rPr>
              <a:t>You’ve said…but…</a:t>
            </a:r>
            <a:endParaRPr lang="en-GB" sz="2400" noProof="1">
              <a:solidFill>
                <a:srgbClr val="FFFFCC"/>
              </a:solidFill>
              <a:latin typeface="Calibri" pitchFamily="34" charset="0"/>
              <a:ea typeface="Calibri" pitchFamily="34" charset="0"/>
              <a:cs typeface="Calibri" pitchFamily="34" charset="0"/>
            </a:endParaRPr>
          </a:p>
        </p:txBody>
      </p:sp>
      <p:sp>
        <p:nvSpPr>
          <p:cNvPr id="2058" name="AutoShape 10"/>
          <p:cNvSpPr>
            <a:spLocks noChangeArrowheads="1"/>
          </p:cNvSpPr>
          <p:nvPr/>
        </p:nvSpPr>
        <p:spPr bwMode="auto">
          <a:xfrm>
            <a:off x="3543300" y="4903788"/>
            <a:ext cx="2743200" cy="1709737"/>
          </a:xfrm>
          <a:prstGeom prst="cloudCallout">
            <a:avLst>
              <a:gd name="adj1" fmla="val -51389"/>
              <a:gd name="adj2" fmla="val -61407"/>
            </a:avLst>
          </a:prstGeom>
          <a:solidFill>
            <a:srgbClr val="002060"/>
          </a:solidFill>
          <a:ln w="9525">
            <a:solidFill>
              <a:schemeClr val="tx1"/>
            </a:solidFill>
            <a:round/>
            <a:headEnd/>
            <a:tailEnd/>
          </a:ln>
        </p:spPr>
        <p:txBody>
          <a:bodyPr/>
          <a:lstStyle/>
          <a:p>
            <a:pPr algn="ctr"/>
            <a:r>
              <a:rPr lang="en-GB" sz="3200" noProof="1" smtClean="0">
                <a:solidFill>
                  <a:srgbClr val="FFFFCC"/>
                </a:solidFill>
                <a:latin typeface="Calibri" pitchFamily="34" charset="0"/>
                <a:ea typeface="Calibri" pitchFamily="34" charset="0"/>
                <a:cs typeface="Calibri" pitchFamily="34" charset="0"/>
              </a:rPr>
              <a:t>Well, it depends</a:t>
            </a:r>
            <a:endParaRPr lang="en-GB" sz="3200" noProof="1">
              <a:solidFill>
                <a:srgbClr val="FFFFCC"/>
              </a:solidFill>
              <a:latin typeface="Calibri" pitchFamily="34" charset="0"/>
              <a:ea typeface="Calibri" pitchFamily="34" charset="0"/>
              <a:cs typeface="Calibri" pitchFamily="34" charset="0"/>
            </a:endParaRPr>
          </a:p>
        </p:txBody>
      </p:sp>
      <p:sp>
        <p:nvSpPr>
          <p:cNvPr id="10" name="AutoShape 5"/>
          <p:cNvSpPr>
            <a:spLocks noChangeArrowheads="1"/>
          </p:cNvSpPr>
          <p:nvPr/>
        </p:nvSpPr>
        <p:spPr bwMode="auto">
          <a:xfrm>
            <a:off x="179388" y="146050"/>
            <a:ext cx="2438400" cy="1430338"/>
          </a:xfrm>
          <a:prstGeom prst="wedgeRoundRectCallout">
            <a:avLst>
              <a:gd name="adj1" fmla="val 67347"/>
              <a:gd name="adj2" fmla="val 36361"/>
              <a:gd name="adj3" fmla="val 16667"/>
            </a:avLst>
          </a:prstGeom>
          <a:solidFill>
            <a:srgbClr val="002060"/>
          </a:solidFill>
          <a:ln w="9525">
            <a:solidFill>
              <a:schemeClr val="tx1"/>
            </a:solidFill>
            <a:miter lim="800000"/>
            <a:headEnd/>
            <a:tailEnd/>
          </a:ln>
        </p:spPr>
        <p:txBody>
          <a:bodyPr/>
          <a:lstStyle/>
          <a:p>
            <a:pPr algn="ctr"/>
            <a:r>
              <a:rPr lang="en-GB" sz="2400" noProof="1" smtClean="0">
                <a:solidFill>
                  <a:srgbClr val="FFFFCC"/>
                </a:solidFill>
                <a:latin typeface="Calibri" pitchFamily="34" charset="0"/>
                <a:ea typeface="Calibri" pitchFamily="34" charset="0"/>
                <a:cs typeface="Calibri" pitchFamily="34" charset="0"/>
              </a:rPr>
              <a:t>If I understand you correctly, you think that.</a:t>
            </a:r>
            <a:r>
              <a:rPr lang="en-GB" sz="2800" noProof="1" smtClean="0">
                <a:solidFill>
                  <a:srgbClr val="FFFFCC"/>
                </a:solidFill>
                <a:latin typeface="Calibri" pitchFamily="34" charset="0"/>
                <a:ea typeface="Calibri" pitchFamily="34" charset="0"/>
                <a:cs typeface="Calibri" pitchFamily="34" charset="0"/>
              </a:rPr>
              <a:t>.</a:t>
            </a:r>
            <a:endParaRPr lang="en-GB" sz="2800" noProof="1">
              <a:solidFill>
                <a:srgbClr val="FFFFCC"/>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97450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nimBg="1" autoUpdateAnimBg="0"/>
      <p:bldP spid="2053" grpId="0" animBg="1" autoUpdateAnimBg="0"/>
      <p:bldP spid="2054" grpId="0" animBg="1" autoUpdateAnimBg="0"/>
      <p:bldP spid="2055" grpId="0" animBg="1" autoUpdateAnimBg="0"/>
      <p:bldP spid="2056" grpId="0" animBg="1" autoUpdateAnimBg="0"/>
      <p:bldP spid="2057" grpId="0" animBg="1" autoUpdateAnimBg="0"/>
      <p:bldP spid="2058" grpId="0" animBg="1" autoUpdateAnimBg="0"/>
      <p:bldP spid="1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29173019"/>
              </p:ext>
            </p:extLst>
          </p:nvPr>
        </p:nvGraphicFramePr>
        <p:xfrm>
          <a:off x="179388" y="188913"/>
          <a:ext cx="8856984" cy="6444122"/>
        </p:xfrm>
        <a:graphic>
          <a:graphicData uri="http://schemas.openxmlformats.org/drawingml/2006/table">
            <a:tbl>
              <a:tblPr firstRow="1" bandRow="1">
                <a:tableStyleId>{5940675A-B579-460E-94D1-54222C63F5DA}</a:tableStyleId>
              </a:tblPr>
              <a:tblGrid>
                <a:gridCol w="8856984"/>
              </a:tblGrid>
              <a:tr h="620996">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8460">
                <a:tc>
                  <a:txBody>
                    <a:bodyPr/>
                    <a:lstStyle/>
                    <a:p>
                      <a:pPr algn="l" fontAlgn="auto">
                        <a:spcBef>
                          <a:spcPts val="0"/>
                        </a:spcBef>
                        <a:spcAft>
                          <a:spcPts val="0"/>
                        </a:spcAft>
                        <a:defRPr/>
                      </a:pPr>
                      <a:r>
                        <a:rPr lang="en-GB" sz="3200" b="1" dirty="0" smtClean="0">
                          <a:solidFill>
                            <a:schemeClr val="bg1"/>
                          </a:solidFill>
                        </a:rPr>
                        <a:t>Range</a:t>
                      </a:r>
                      <a:r>
                        <a:rPr lang="en-GB" sz="3200" b="1" baseline="0" dirty="0" smtClean="0">
                          <a:solidFill>
                            <a:schemeClr val="bg1"/>
                          </a:solidFill>
                        </a:rPr>
                        <a:t> and content</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6720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7458">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80914" name="Text Placeholder 2"/>
          <p:cNvSpPr txBox="1">
            <a:spLocks/>
          </p:cNvSpPr>
          <p:nvPr/>
        </p:nvSpPr>
        <p:spPr bwMode="auto">
          <a:xfrm>
            <a:off x="179388" y="188640"/>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dirty="0">
                <a:solidFill>
                  <a:srgbClr val="002060"/>
                </a:solidFill>
                <a:latin typeface="Calibri" pitchFamily="34" charset="0"/>
              </a:rPr>
              <a:t>Idea </a:t>
            </a:r>
            <a:r>
              <a:rPr lang="en-GB" sz="2800" b="1" dirty="0" smtClean="0">
                <a:solidFill>
                  <a:srgbClr val="002060"/>
                </a:solidFill>
                <a:latin typeface="Calibri" pitchFamily="34" charset="0"/>
              </a:rPr>
              <a:t>12:   </a:t>
            </a:r>
            <a:r>
              <a:rPr lang="en-GB" sz="2800" b="1" dirty="0">
                <a:solidFill>
                  <a:srgbClr val="002060"/>
                </a:solidFill>
                <a:latin typeface="Calibri" pitchFamily="34" charset="0"/>
              </a:rPr>
              <a:t>Spend the words</a:t>
            </a:r>
            <a:endParaRPr lang="en-US" sz="2800" b="1" dirty="0">
              <a:solidFill>
                <a:srgbClr val="002060"/>
              </a:solidFill>
              <a:latin typeface="Calibri" pitchFamily="34" charset="0"/>
            </a:endParaRPr>
          </a:p>
        </p:txBody>
      </p:sp>
      <p:sp>
        <p:nvSpPr>
          <p:cNvPr id="80915"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SPEND THE WORDS</a:t>
            </a:r>
            <a:endParaRPr lang="en-US" sz="4400">
              <a:latin typeface="Calibri" pitchFamily="34" charset="0"/>
            </a:endParaRPr>
          </a:p>
        </p:txBody>
      </p:sp>
      <p:pic>
        <p:nvPicPr>
          <p:cNvPr id="80916" name="Picture 3" descr="chat"/>
          <p:cNvPicPr>
            <a:picLocks noChangeAspect="1" noChangeArrowheads="1"/>
          </p:cNvPicPr>
          <p:nvPr/>
        </p:nvPicPr>
        <p:blipFill>
          <a:blip r:embed="rId3"/>
          <a:srcRect/>
          <a:stretch>
            <a:fillRect/>
          </a:stretch>
        </p:blipFill>
        <p:spPr bwMode="auto">
          <a:xfrm>
            <a:off x="4065588" y="4508500"/>
            <a:ext cx="1257300" cy="1257300"/>
          </a:xfrm>
          <a:prstGeom prst="rect">
            <a:avLst/>
          </a:prstGeom>
          <a:noFill/>
          <a:ln w="9525">
            <a:noFill/>
            <a:miter lim="800000"/>
            <a:headEnd/>
            <a:tailEnd/>
          </a:ln>
        </p:spPr>
      </p:pic>
    </p:spTree>
    <p:extLst>
      <p:ext uri="{BB962C8B-B14F-4D97-AF65-F5344CB8AC3E}">
        <p14:creationId xmlns:p14="http://schemas.microsoft.com/office/powerpoint/2010/main" val="3254069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1" name="Group 45"/>
          <p:cNvGraphicFramePr>
            <a:graphicFrameLocks noGrp="1"/>
          </p:cNvGraphicFramePr>
          <p:nvPr>
            <p:extLst>
              <p:ext uri="{D42A27DB-BD31-4B8C-83A1-F6EECF244321}">
                <p14:modId xmlns:p14="http://schemas.microsoft.com/office/powerpoint/2010/main" val="771485099"/>
              </p:ext>
            </p:extLst>
          </p:nvPr>
        </p:nvGraphicFramePr>
        <p:xfrm>
          <a:off x="428625" y="541338"/>
          <a:ext cx="8319268" cy="5767598"/>
        </p:xfrm>
        <a:graphic>
          <a:graphicData uri="http://schemas.openxmlformats.org/drawingml/2006/table">
            <a:tbl>
              <a:tblPr/>
              <a:tblGrid>
                <a:gridCol w="2079817"/>
                <a:gridCol w="2079817"/>
                <a:gridCol w="2079817"/>
                <a:gridCol w="2079817"/>
              </a:tblGrid>
              <a:tr h="1859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yesterday</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but</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Calibri" charset="0"/>
                          <a:ea typeface="ＭＳ Ｐゴシック" charset="-128"/>
                        </a:rPr>
                        <a:t>in my view</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I </a:t>
                      </a:r>
                      <a:r>
                        <a:rPr kumimoji="0" lang="fr-FR" sz="2800" b="0" i="0" u="none" strike="noStrike" cap="none" normalizeH="0" baseline="0" dirty="0" err="1" smtClean="0">
                          <a:ln>
                            <a:noFill/>
                          </a:ln>
                          <a:solidFill>
                            <a:schemeClr val="tx1"/>
                          </a:solidFill>
                          <a:effectLst/>
                          <a:latin typeface="Calibri" charset="0"/>
                          <a:ea typeface="ＭＳ Ｐゴシック" charset="-128"/>
                        </a:rPr>
                        <a:t>think</a:t>
                      </a:r>
                      <a:r>
                        <a:rPr kumimoji="0" lang="fr-FR" sz="2800" b="0" i="0" u="none" strike="noStrike" cap="none" normalizeH="0" baseline="0" dirty="0" smtClean="0">
                          <a:ln>
                            <a:noFill/>
                          </a:ln>
                          <a:solidFill>
                            <a:schemeClr val="tx1"/>
                          </a:solidFill>
                          <a:effectLst/>
                          <a:latin typeface="Calibri" charset="0"/>
                          <a:ea typeface="ＭＳ Ｐゴシック" charset="-128"/>
                        </a:rPr>
                        <a:t> </a:t>
                      </a:r>
                      <a:r>
                        <a:rPr kumimoji="0" lang="fr-FR" sz="2800" b="0" i="0" u="none" strike="noStrike" cap="none" normalizeH="0" baseline="0" dirty="0" err="1" smtClean="0">
                          <a:ln>
                            <a:noFill/>
                          </a:ln>
                          <a:solidFill>
                            <a:schemeClr val="tx1"/>
                          </a:solidFill>
                          <a:effectLst/>
                          <a:latin typeface="Calibri" charset="0"/>
                          <a:ea typeface="ＭＳ Ｐゴシック" charset="-128"/>
                        </a:rPr>
                        <a:t>that</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1688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last weekend</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0" i="0" u="none" strike="noStrike" cap="none" normalizeH="0" baseline="0" dirty="0" smtClean="0">
                          <a:ln>
                            <a:noFill/>
                          </a:ln>
                          <a:solidFill>
                            <a:schemeClr val="tx1"/>
                          </a:solidFill>
                          <a:effectLst/>
                          <a:latin typeface="Calibri" charset="0"/>
                          <a:ea typeface="ＭＳ Ｐゴシック" charset="-128"/>
                        </a:rPr>
                        <a:t>I most like</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For </a:t>
                      </a:r>
                      <a:r>
                        <a:rPr kumimoji="0" lang="fr-FR" sz="2800" b="0" i="0" u="none" strike="noStrike" cap="none" normalizeH="0" baseline="0" dirty="0" err="1" smtClean="0">
                          <a:ln>
                            <a:noFill/>
                          </a:ln>
                          <a:solidFill>
                            <a:schemeClr val="tx1"/>
                          </a:solidFill>
                          <a:effectLst/>
                          <a:latin typeface="Calibri" charset="0"/>
                          <a:ea typeface="ＭＳ Ｐゴシック" charset="-128"/>
                        </a:rPr>
                        <a:t>example</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I </a:t>
                      </a:r>
                      <a:r>
                        <a:rPr kumimoji="0" lang="fr-FR" sz="2800" b="0" i="0" u="none" strike="noStrike" cap="none" normalizeH="0" baseline="0" dirty="0" err="1" smtClean="0">
                          <a:ln>
                            <a:noFill/>
                          </a:ln>
                          <a:solidFill>
                            <a:schemeClr val="tx1"/>
                          </a:solidFill>
                          <a:effectLst/>
                          <a:latin typeface="Calibri" charset="0"/>
                          <a:ea typeface="ＭＳ Ｐゴシック" charset="-128"/>
                        </a:rPr>
                        <a:t>used</a:t>
                      </a:r>
                      <a:r>
                        <a:rPr kumimoji="0" lang="fr-FR" sz="2800" b="0" i="0" u="none" strike="noStrike" cap="none" normalizeH="0" baseline="0" dirty="0" smtClean="0">
                          <a:ln>
                            <a:noFill/>
                          </a:ln>
                          <a:solidFill>
                            <a:schemeClr val="tx1"/>
                          </a:solidFill>
                          <a:effectLst/>
                          <a:latin typeface="Calibri" charset="0"/>
                          <a:ea typeface="ＭＳ Ｐゴシック" charset="-128"/>
                        </a:rPr>
                        <a:t> to </a:t>
                      </a:r>
                      <a:r>
                        <a:rPr kumimoji="0" lang="fr-FR" sz="2800" b="0" i="0" u="none" strike="noStrike" cap="none" normalizeH="0" baseline="0" dirty="0" err="1" smtClean="0">
                          <a:ln>
                            <a:noFill/>
                          </a:ln>
                          <a:solidFill>
                            <a:schemeClr val="tx1"/>
                          </a:solidFill>
                          <a:effectLst/>
                          <a:latin typeface="Calibri" charset="0"/>
                          <a:ea typeface="ＭＳ Ｐゴシック" charset="-128"/>
                        </a:rPr>
                        <a:t>like</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914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err="1" smtClean="0">
                          <a:ln>
                            <a:noFill/>
                          </a:ln>
                          <a:solidFill>
                            <a:schemeClr val="tx1"/>
                          </a:solidFill>
                          <a:effectLst/>
                          <a:latin typeface="Calibri" charset="0"/>
                          <a:ea typeface="ＭＳ Ｐゴシック" charset="-128"/>
                        </a:rPr>
                        <a:t>because</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I </a:t>
                      </a:r>
                      <a:r>
                        <a:rPr kumimoji="0" lang="fr-FR" sz="2800" b="0" i="0" u="none" strike="noStrike" cap="none" normalizeH="0" baseline="0" dirty="0" err="1" smtClean="0">
                          <a:ln>
                            <a:noFill/>
                          </a:ln>
                          <a:solidFill>
                            <a:schemeClr val="tx1"/>
                          </a:solidFill>
                          <a:effectLst/>
                          <a:latin typeface="Calibri" charset="0"/>
                          <a:ea typeface="ＭＳ Ｐゴシック" charset="-128"/>
                        </a:rPr>
                        <a:t>would</a:t>
                      </a:r>
                      <a:r>
                        <a:rPr kumimoji="0" lang="fr-FR" sz="2800" b="0" i="0" u="none" strike="noStrike" cap="none" normalizeH="0" baseline="0" dirty="0" smtClean="0">
                          <a:ln>
                            <a:noFill/>
                          </a:ln>
                          <a:solidFill>
                            <a:schemeClr val="tx1"/>
                          </a:solidFill>
                          <a:effectLst/>
                          <a:latin typeface="Calibri" charset="0"/>
                          <a:ea typeface="ＭＳ Ｐゴシック" charset="-128"/>
                        </a:rPr>
                        <a:t> </a:t>
                      </a:r>
                      <a:r>
                        <a:rPr kumimoji="0" lang="fr-FR" sz="2800" b="0" i="0" u="none" strike="noStrike" cap="none" normalizeH="0" baseline="0" dirty="0" err="1" smtClean="0">
                          <a:ln>
                            <a:noFill/>
                          </a:ln>
                          <a:solidFill>
                            <a:schemeClr val="tx1"/>
                          </a:solidFill>
                          <a:effectLst/>
                          <a:latin typeface="Calibri" charset="0"/>
                          <a:ea typeface="ＭＳ Ｐゴシック" charset="-128"/>
                        </a:rPr>
                        <a:t>like</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I </a:t>
                      </a:r>
                      <a:r>
                        <a:rPr kumimoji="0" lang="fr-FR" sz="2800" b="0" i="0" u="none" strike="noStrike" cap="none" normalizeH="0" baseline="0" dirty="0" err="1" smtClean="0">
                          <a:ln>
                            <a:noFill/>
                          </a:ln>
                          <a:solidFill>
                            <a:schemeClr val="tx1"/>
                          </a:solidFill>
                          <a:effectLst/>
                          <a:latin typeface="Calibri" charset="0"/>
                          <a:ea typeface="ＭＳ Ｐゴシック" charset="-128"/>
                        </a:rPr>
                        <a:t>prefer</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0" i="0" u="none" strike="noStrike" cap="none" normalizeH="0" baseline="0" dirty="0" smtClean="0">
                          <a:ln>
                            <a:noFill/>
                          </a:ln>
                          <a:solidFill>
                            <a:schemeClr val="tx1"/>
                          </a:solidFill>
                          <a:effectLst/>
                          <a:latin typeface="Calibri" charset="0"/>
                          <a:ea typeface="ＭＳ Ｐゴシック" charset="-128"/>
                        </a:rPr>
                        <a:t>I </a:t>
                      </a:r>
                      <a:r>
                        <a:rPr kumimoji="0" lang="fr-FR" sz="2800" b="0" i="0" u="none" strike="noStrike" cap="none" normalizeH="0" baseline="0" dirty="0" err="1" smtClean="0">
                          <a:ln>
                            <a:noFill/>
                          </a:ln>
                          <a:solidFill>
                            <a:schemeClr val="tx1"/>
                          </a:solidFill>
                          <a:effectLst/>
                          <a:latin typeface="Calibri" charset="0"/>
                          <a:ea typeface="ＭＳ Ｐゴシック" charset="-128"/>
                        </a:rPr>
                        <a:t>went</a:t>
                      </a:r>
                      <a:endParaRPr kumimoji="0" lang="fr-FR" sz="2800" b="0" i="0" u="none" strike="noStrike" cap="none" normalizeH="0" baseline="0" dirty="0" smtClean="0">
                        <a:ln>
                          <a:noFill/>
                        </a:ln>
                        <a:solidFill>
                          <a:schemeClr val="tx1"/>
                        </a:solidFill>
                        <a:effectLst/>
                        <a:latin typeface="Calibri" charset="0"/>
                        <a:ea typeface="ＭＳ Ｐゴシック"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9400413"/>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62362266"/>
              </p:ext>
            </p:extLst>
          </p:nvPr>
        </p:nvGraphicFramePr>
        <p:xfrm>
          <a:off x="1258888" y="1587500"/>
          <a:ext cx="6768753" cy="3096344"/>
        </p:xfrm>
        <a:graphic>
          <a:graphicData uri="http://schemas.openxmlformats.org/drawingml/2006/table">
            <a:tbl>
              <a:tblPr firstRow="1" bandRow="1">
                <a:tableStyleId>{5940675A-B579-460E-94D1-54222C63F5DA}</a:tableStyleId>
              </a:tblPr>
              <a:tblGrid>
                <a:gridCol w="2256251"/>
                <a:gridCol w="2256251"/>
                <a:gridCol w="2256251"/>
              </a:tblGrid>
              <a:tr h="843501">
                <a:tc>
                  <a:txBody>
                    <a:bodyPr/>
                    <a:lstStyle/>
                    <a:p>
                      <a:pPr algn="ctr"/>
                      <a:r>
                        <a:rPr lang="en-GB" sz="2400" dirty="0" smtClean="0"/>
                        <a:t>I like it/them a lot</a:t>
                      </a:r>
                      <a:endParaRPr lang="en-GB" sz="2400" dirty="0"/>
                    </a:p>
                  </a:txBody>
                  <a:tcPr anchor="ctr"/>
                </a:tc>
                <a:tc>
                  <a:txBody>
                    <a:bodyPr/>
                    <a:lstStyle/>
                    <a:p>
                      <a:pPr algn="ctr"/>
                      <a:r>
                        <a:rPr lang="en-GB" sz="2400" dirty="0" smtClean="0"/>
                        <a:t>it is set in</a:t>
                      </a:r>
                      <a:endParaRPr lang="en-GB" sz="2400" dirty="0"/>
                    </a:p>
                  </a:txBody>
                  <a:tcPr anchor="ctr"/>
                </a:tc>
                <a:tc>
                  <a:txBody>
                    <a:bodyPr/>
                    <a:lstStyle/>
                    <a:p>
                      <a:pPr algn="ctr"/>
                      <a:r>
                        <a:rPr lang="en-GB" sz="2400" dirty="0" smtClean="0"/>
                        <a:t>My favourite programme</a:t>
                      </a:r>
                      <a:endParaRPr lang="en-GB" sz="2400" dirty="0"/>
                    </a:p>
                  </a:txBody>
                  <a:tcPr anchor="ctr"/>
                </a:tc>
              </a:tr>
              <a:tr h="843501">
                <a:tc>
                  <a:txBody>
                    <a:bodyPr/>
                    <a:lstStyle/>
                    <a:p>
                      <a:pPr algn="ctr"/>
                      <a:r>
                        <a:rPr lang="en-GB" sz="2400" dirty="0" smtClean="0"/>
                        <a:t>entertaining</a:t>
                      </a:r>
                      <a:endParaRPr lang="en-GB" sz="2400" dirty="0"/>
                    </a:p>
                  </a:txBody>
                  <a:tcPr anchor="ctr"/>
                </a:tc>
                <a:tc>
                  <a:txBody>
                    <a:bodyPr/>
                    <a:lstStyle/>
                    <a:p>
                      <a:pPr algn="ctr"/>
                      <a:r>
                        <a:rPr lang="en-GB" sz="2400" dirty="0" smtClean="0"/>
                        <a:t>are</a:t>
                      </a:r>
                      <a:endParaRPr lang="en-GB" sz="2400" dirty="0"/>
                    </a:p>
                  </a:txBody>
                  <a:tcPr anchor="ctr"/>
                </a:tc>
                <a:tc>
                  <a:txBody>
                    <a:bodyPr/>
                    <a:lstStyle/>
                    <a:p>
                      <a:pPr algn="ctr"/>
                      <a:r>
                        <a:rPr lang="en-GB" sz="2400" dirty="0" smtClean="0"/>
                        <a:t>I prefer</a:t>
                      </a:r>
                      <a:endParaRPr lang="en-GB" sz="2400" dirty="0"/>
                    </a:p>
                  </a:txBody>
                  <a:tcPr anchor="ctr"/>
                </a:tc>
              </a:tr>
              <a:tr h="843501">
                <a:tc>
                  <a:txBody>
                    <a:bodyPr/>
                    <a:lstStyle/>
                    <a:p>
                      <a:pPr algn="ctr"/>
                      <a:r>
                        <a:rPr lang="en-GB" sz="2400" dirty="0" smtClean="0"/>
                        <a:t>because</a:t>
                      </a:r>
                      <a:endParaRPr lang="en-GB" sz="2400" dirty="0"/>
                    </a:p>
                  </a:txBody>
                  <a:tcPr anchor="ctr"/>
                </a:tc>
                <a:tc>
                  <a:txBody>
                    <a:bodyPr/>
                    <a:lstStyle/>
                    <a:p>
                      <a:pPr algn="ctr"/>
                      <a:r>
                        <a:rPr lang="en-GB" sz="2400" dirty="0" smtClean="0"/>
                        <a:t>it’s about</a:t>
                      </a:r>
                      <a:endParaRPr lang="en-GB" sz="2400" dirty="0"/>
                    </a:p>
                  </a:txBody>
                  <a:tcPr anchor="ctr"/>
                </a:tc>
                <a:tc>
                  <a:txBody>
                    <a:bodyPr/>
                    <a:lstStyle/>
                    <a:p>
                      <a:pPr algn="ctr"/>
                      <a:r>
                        <a:rPr lang="en-GB" sz="2400" dirty="0" smtClean="0"/>
                        <a:t>I don’t like it/them so much</a:t>
                      </a:r>
                      <a:endParaRPr lang="en-GB" sz="2400" dirty="0"/>
                    </a:p>
                  </a:txBody>
                  <a:tcPr anchor="ctr"/>
                </a:tc>
              </a:tr>
              <a:tr h="565841">
                <a:tc>
                  <a:txBody>
                    <a:bodyPr/>
                    <a:lstStyle/>
                    <a:p>
                      <a:pPr algn="ctr"/>
                      <a:r>
                        <a:rPr lang="en-GB" sz="2400" dirty="0" smtClean="0"/>
                        <a:t>My mum</a:t>
                      </a:r>
                      <a:endParaRPr lang="en-GB" sz="2400" dirty="0"/>
                    </a:p>
                  </a:txBody>
                  <a:tcPr anchor="ctr"/>
                </a:tc>
                <a:tc>
                  <a:txBody>
                    <a:bodyPr/>
                    <a:lstStyle/>
                    <a:p>
                      <a:pPr algn="ctr"/>
                      <a:r>
                        <a:rPr lang="en-GB" sz="2400" dirty="0" smtClean="0"/>
                        <a:t>a soap opera</a:t>
                      </a:r>
                      <a:endParaRPr lang="en-GB" sz="2400" dirty="0"/>
                    </a:p>
                  </a:txBody>
                  <a:tcPr anchor="ctr"/>
                </a:tc>
                <a:tc>
                  <a:txBody>
                    <a:bodyPr/>
                    <a:lstStyle/>
                    <a:p>
                      <a:pPr algn="ctr"/>
                      <a:r>
                        <a:rPr lang="en-GB" sz="2400" dirty="0" smtClean="0"/>
                        <a:t>stupid</a:t>
                      </a:r>
                      <a:endParaRPr lang="en-GB" sz="2400" dirty="0"/>
                    </a:p>
                  </a:txBody>
                  <a:tcPr anchor="ctr"/>
                </a:tc>
              </a:tr>
            </a:tbl>
          </a:graphicData>
        </a:graphic>
      </p:graphicFrame>
      <p:pic>
        <p:nvPicPr>
          <p:cNvPr id="85015" name="Picture 2"/>
          <p:cNvPicPr>
            <a:picLocks noChangeAspect="1"/>
          </p:cNvPicPr>
          <p:nvPr/>
        </p:nvPicPr>
        <p:blipFill>
          <a:blip r:embed="rId2"/>
          <a:srcRect/>
          <a:stretch>
            <a:fillRect/>
          </a:stretch>
        </p:blipFill>
        <p:spPr bwMode="auto">
          <a:xfrm>
            <a:off x="4787900" y="5445125"/>
            <a:ext cx="1246188" cy="1241425"/>
          </a:xfrm>
          <a:prstGeom prst="rect">
            <a:avLst/>
          </a:prstGeom>
          <a:noFill/>
          <a:ln w="9525">
            <a:noFill/>
            <a:miter lim="800000"/>
            <a:headEnd/>
            <a:tailEnd/>
          </a:ln>
        </p:spPr>
      </p:pic>
      <p:pic>
        <p:nvPicPr>
          <p:cNvPr id="85016" name="Picture 3"/>
          <p:cNvPicPr>
            <a:picLocks noChangeAspect="1"/>
          </p:cNvPicPr>
          <p:nvPr/>
        </p:nvPicPr>
        <p:blipFill>
          <a:blip r:embed="rId3"/>
          <a:srcRect/>
          <a:stretch>
            <a:fillRect/>
          </a:stretch>
        </p:blipFill>
        <p:spPr bwMode="auto">
          <a:xfrm>
            <a:off x="6804025" y="5348288"/>
            <a:ext cx="1303338" cy="1338262"/>
          </a:xfrm>
          <a:prstGeom prst="rect">
            <a:avLst/>
          </a:prstGeom>
          <a:noFill/>
          <a:ln w="9525">
            <a:noFill/>
            <a:miter lim="800000"/>
            <a:headEnd/>
            <a:tailEnd/>
          </a:ln>
        </p:spPr>
      </p:pic>
      <p:pic>
        <p:nvPicPr>
          <p:cNvPr id="85017" name="Picture 8" descr="MCj01366890000[1]"/>
          <p:cNvPicPr>
            <a:picLocks noChangeAspect="1" noChangeArrowheads="1"/>
          </p:cNvPicPr>
          <p:nvPr/>
        </p:nvPicPr>
        <p:blipFill>
          <a:blip r:embed="rId4"/>
          <a:srcRect/>
          <a:stretch>
            <a:fillRect/>
          </a:stretch>
        </p:blipFill>
        <p:spPr bwMode="auto">
          <a:xfrm>
            <a:off x="1042988" y="5510213"/>
            <a:ext cx="1377950" cy="1109662"/>
          </a:xfrm>
          <a:prstGeom prst="rect">
            <a:avLst/>
          </a:prstGeom>
          <a:noFill/>
          <a:ln w="9525">
            <a:noFill/>
            <a:miter lim="800000"/>
            <a:headEnd/>
            <a:tailEnd/>
          </a:ln>
        </p:spPr>
      </p:pic>
      <p:pic>
        <p:nvPicPr>
          <p:cNvPr id="85018" name="Picture 5" descr="MCj04077240000[1]"/>
          <p:cNvPicPr>
            <a:picLocks noChangeAspect="1" noChangeArrowheads="1"/>
          </p:cNvPicPr>
          <p:nvPr/>
        </p:nvPicPr>
        <p:blipFill>
          <a:blip r:embed="rId5"/>
          <a:srcRect/>
          <a:stretch>
            <a:fillRect/>
          </a:stretch>
        </p:blipFill>
        <p:spPr bwMode="auto">
          <a:xfrm>
            <a:off x="755650" y="188913"/>
            <a:ext cx="1123950" cy="1122362"/>
          </a:xfrm>
          <a:prstGeom prst="rect">
            <a:avLst/>
          </a:prstGeom>
          <a:noFill/>
          <a:ln w="9525">
            <a:noFill/>
            <a:miter lim="800000"/>
            <a:headEnd/>
            <a:tailEnd/>
          </a:ln>
        </p:spPr>
      </p:pic>
      <p:pic>
        <p:nvPicPr>
          <p:cNvPr id="85019" name="Picture 7" descr="cat"/>
          <p:cNvPicPr>
            <a:picLocks noChangeAspect="1" noChangeArrowheads="1"/>
          </p:cNvPicPr>
          <p:nvPr/>
        </p:nvPicPr>
        <p:blipFill>
          <a:blip r:embed="rId6"/>
          <a:srcRect/>
          <a:stretch>
            <a:fillRect/>
          </a:stretch>
        </p:blipFill>
        <p:spPr bwMode="auto">
          <a:xfrm>
            <a:off x="3059113" y="5332413"/>
            <a:ext cx="1008062" cy="1370012"/>
          </a:xfrm>
          <a:prstGeom prst="rect">
            <a:avLst/>
          </a:prstGeom>
          <a:noFill/>
          <a:ln w="9525">
            <a:noFill/>
            <a:miter lim="800000"/>
            <a:headEnd/>
            <a:tailEnd/>
          </a:ln>
        </p:spPr>
      </p:pic>
      <p:pic>
        <p:nvPicPr>
          <p:cNvPr id="85020" name="Picture 3" descr="MCj03118660000[1]"/>
          <p:cNvPicPr>
            <a:picLocks noChangeAspect="1" noChangeArrowheads="1"/>
          </p:cNvPicPr>
          <p:nvPr/>
        </p:nvPicPr>
        <p:blipFill>
          <a:blip r:embed="rId7"/>
          <a:srcRect/>
          <a:stretch>
            <a:fillRect/>
          </a:stretch>
        </p:blipFill>
        <p:spPr bwMode="auto">
          <a:xfrm>
            <a:off x="198438" y="3644900"/>
            <a:ext cx="990600" cy="990600"/>
          </a:xfrm>
          <a:prstGeom prst="rect">
            <a:avLst/>
          </a:prstGeom>
          <a:noFill/>
          <a:ln w="9525">
            <a:noFill/>
            <a:miter lim="800000"/>
            <a:headEnd/>
            <a:tailEnd/>
          </a:ln>
        </p:spPr>
      </p:pic>
      <p:pic>
        <p:nvPicPr>
          <p:cNvPr id="85021" name="Picture 5" descr="MCj01367010000[1]"/>
          <p:cNvPicPr>
            <a:picLocks noChangeAspect="1" noChangeArrowheads="1"/>
          </p:cNvPicPr>
          <p:nvPr/>
        </p:nvPicPr>
        <p:blipFill>
          <a:blip r:embed="rId8"/>
          <a:srcRect/>
          <a:stretch>
            <a:fillRect/>
          </a:stretch>
        </p:blipFill>
        <p:spPr bwMode="auto">
          <a:xfrm>
            <a:off x="8020050" y="2060575"/>
            <a:ext cx="1133475" cy="831850"/>
          </a:xfrm>
          <a:prstGeom prst="rect">
            <a:avLst/>
          </a:prstGeom>
          <a:noFill/>
          <a:ln w="9525">
            <a:noFill/>
            <a:miter lim="800000"/>
            <a:headEnd/>
            <a:tailEnd/>
          </a:ln>
        </p:spPr>
      </p:pic>
      <p:pic>
        <p:nvPicPr>
          <p:cNvPr id="85022" name="Picture 4" descr="j0396676"/>
          <p:cNvPicPr>
            <a:picLocks noChangeAspect="1" noChangeArrowheads="1"/>
          </p:cNvPicPr>
          <p:nvPr/>
        </p:nvPicPr>
        <p:blipFill>
          <a:blip r:embed="rId9"/>
          <a:srcRect/>
          <a:stretch>
            <a:fillRect/>
          </a:stretch>
        </p:blipFill>
        <p:spPr bwMode="auto">
          <a:xfrm>
            <a:off x="211138" y="1716088"/>
            <a:ext cx="977900" cy="1003300"/>
          </a:xfrm>
          <a:prstGeom prst="rect">
            <a:avLst/>
          </a:prstGeom>
          <a:noFill/>
          <a:ln w="9525">
            <a:noFill/>
            <a:miter lim="800000"/>
            <a:headEnd/>
            <a:tailEnd/>
          </a:ln>
        </p:spPr>
      </p:pic>
      <p:pic>
        <p:nvPicPr>
          <p:cNvPr id="85023" name="Picture 10" descr="MCBS01654_0000[1]"/>
          <p:cNvPicPr>
            <a:picLocks noChangeAspect="1" noChangeArrowheads="1"/>
          </p:cNvPicPr>
          <p:nvPr/>
        </p:nvPicPr>
        <p:blipFill>
          <a:blip r:embed="rId10"/>
          <a:srcRect/>
          <a:stretch>
            <a:fillRect/>
          </a:stretch>
        </p:blipFill>
        <p:spPr bwMode="auto">
          <a:xfrm>
            <a:off x="4832350" y="233363"/>
            <a:ext cx="1158875" cy="1006475"/>
          </a:xfrm>
          <a:prstGeom prst="rect">
            <a:avLst/>
          </a:prstGeom>
          <a:noFill/>
          <a:ln w="9525">
            <a:noFill/>
            <a:miter lim="800000"/>
            <a:headEnd/>
            <a:tailEnd/>
          </a:ln>
        </p:spPr>
      </p:pic>
      <p:pic>
        <p:nvPicPr>
          <p:cNvPr id="85024" name="Picture 20" descr="MMj02835800000[1]"/>
          <p:cNvPicPr>
            <a:picLocks noChangeAspect="1" noChangeArrowheads="1" noCrop="1"/>
          </p:cNvPicPr>
          <p:nvPr/>
        </p:nvPicPr>
        <p:blipFill>
          <a:blip r:embed="rId11"/>
          <a:srcRect/>
          <a:stretch>
            <a:fillRect/>
          </a:stretch>
        </p:blipFill>
        <p:spPr bwMode="auto">
          <a:xfrm>
            <a:off x="6683375" y="304800"/>
            <a:ext cx="1336675" cy="1062038"/>
          </a:xfrm>
          <a:prstGeom prst="rect">
            <a:avLst/>
          </a:prstGeom>
          <a:noFill/>
          <a:ln w="9525">
            <a:noFill/>
            <a:miter lim="800000"/>
            <a:headEnd/>
            <a:tailEnd/>
          </a:ln>
        </p:spPr>
      </p:pic>
      <p:pic>
        <p:nvPicPr>
          <p:cNvPr id="85025" name="Picture 8" descr="teletubbies"/>
          <p:cNvPicPr>
            <a:picLocks noChangeAspect="1" noChangeArrowheads="1"/>
          </p:cNvPicPr>
          <p:nvPr/>
        </p:nvPicPr>
        <p:blipFill>
          <a:blip r:embed="rId12"/>
          <a:srcRect/>
          <a:stretch>
            <a:fillRect/>
          </a:stretch>
        </p:blipFill>
        <p:spPr bwMode="auto">
          <a:xfrm>
            <a:off x="8129588" y="3500438"/>
            <a:ext cx="914400" cy="1390650"/>
          </a:xfrm>
          <a:prstGeom prst="rect">
            <a:avLst/>
          </a:prstGeom>
          <a:noFill/>
          <a:ln w="9525">
            <a:noFill/>
            <a:miter lim="800000"/>
            <a:headEnd/>
            <a:tailEnd/>
          </a:ln>
        </p:spPr>
      </p:pic>
      <p:grpSp>
        <p:nvGrpSpPr>
          <p:cNvPr id="85026" name="Group 13"/>
          <p:cNvGrpSpPr>
            <a:grpSpLocks/>
          </p:cNvGrpSpPr>
          <p:nvPr/>
        </p:nvGrpSpPr>
        <p:grpSpPr bwMode="auto">
          <a:xfrm>
            <a:off x="2665413" y="246063"/>
            <a:ext cx="1195387" cy="1008062"/>
            <a:chOff x="4377" y="1435"/>
            <a:chExt cx="1242" cy="1050"/>
          </a:xfrm>
        </p:grpSpPr>
        <p:pic>
          <p:nvPicPr>
            <p:cNvPr id="85027" name="Picture 14" descr="murder"/>
            <p:cNvPicPr>
              <a:picLocks noChangeAspect="1" noChangeArrowheads="1"/>
            </p:cNvPicPr>
            <p:nvPr/>
          </p:nvPicPr>
          <p:blipFill>
            <a:blip r:embed="rId13"/>
            <a:srcRect/>
            <a:stretch>
              <a:fillRect/>
            </a:stretch>
          </p:blipFill>
          <p:spPr bwMode="auto">
            <a:xfrm>
              <a:off x="4377" y="1616"/>
              <a:ext cx="1242" cy="869"/>
            </a:xfrm>
            <a:prstGeom prst="rect">
              <a:avLst/>
            </a:prstGeom>
            <a:noFill/>
            <a:ln w="9525">
              <a:noFill/>
              <a:miter lim="800000"/>
              <a:headEnd/>
              <a:tailEnd/>
            </a:ln>
          </p:spPr>
        </p:pic>
        <p:pic>
          <p:nvPicPr>
            <p:cNvPr id="85028" name="Picture 15" descr="3vptmmnc[1]"/>
            <p:cNvPicPr>
              <a:picLocks noChangeAspect="1" noChangeArrowheads="1"/>
            </p:cNvPicPr>
            <p:nvPr/>
          </p:nvPicPr>
          <p:blipFill>
            <a:blip r:embed="rId14"/>
            <a:srcRect/>
            <a:stretch>
              <a:fillRect/>
            </a:stretch>
          </p:blipFill>
          <p:spPr bwMode="auto">
            <a:xfrm>
              <a:off x="4604" y="1435"/>
              <a:ext cx="821" cy="589"/>
            </a:xfrm>
            <a:prstGeom prst="rect">
              <a:avLst/>
            </a:prstGeom>
            <a:noFill/>
            <a:ln w="9525">
              <a:noFill/>
              <a:miter lim="800000"/>
              <a:headEnd/>
              <a:tailEnd/>
            </a:ln>
          </p:spPr>
        </p:pic>
      </p:grpSp>
    </p:spTree>
    <p:extLst>
      <p:ext uri="{BB962C8B-B14F-4D97-AF65-F5344CB8AC3E}">
        <p14:creationId xmlns:p14="http://schemas.microsoft.com/office/powerpoint/2010/main" val="2294343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2157951"/>
              </p:ext>
            </p:extLst>
          </p:nvPr>
        </p:nvGraphicFramePr>
        <p:xfrm>
          <a:off x="395288" y="2205038"/>
          <a:ext cx="8569325" cy="4419602"/>
        </p:xfrm>
        <a:graphic>
          <a:graphicData uri="http://schemas.openxmlformats.org/drawingml/2006/table">
            <a:tbl>
              <a:tblPr/>
              <a:tblGrid>
                <a:gridCol w="1728787"/>
                <a:gridCol w="1727200"/>
                <a:gridCol w="1649413"/>
                <a:gridCol w="1714500"/>
                <a:gridCol w="1749425"/>
              </a:tblGrid>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for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harder than</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easy</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I usually get up</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there will be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you can’t</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you should</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strict</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I can’t stand</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bullying</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12001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dirty</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in my view</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clubs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I don’t like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yesterday</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last week</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England</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the rules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neither...nor</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ea typeface="+mn-ea"/>
                          <a:cs typeface="Calibri" pitchFamily="34" charset="0"/>
                        </a:rPr>
                        <a:t>I want</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048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break</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good grades</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maybe</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uniform</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2000" b="1" i="0" u="none" strike="noStrike" cap="none" normalizeH="0" baseline="0" dirty="0" smtClean="0">
                          <a:ln>
                            <a:noFill/>
                          </a:ln>
                          <a:solidFill>
                            <a:schemeClr val="bg1"/>
                          </a:solidFill>
                          <a:effectLst/>
                          <a:latin typeface="Calibri" pitchFamily="34" charset="0"/>
                          <a:cs typeface="Calibri" pitchFamily="34" charset="0"/>
                        </a:rPr>
                        <a:t>in the playground</a:t>
                      </a:r>
                      <a:endParaRPr kumimoji="0" lang="en-GB" sz="20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61614" marR="6161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88103" name="TextBox 3"/>
          <p:cNvSpPr txBox="1">
            <a:spLocks noChangeArrowheads="1"/>
          </p:cNvSpPr>
          <p:nvPr/>
        </p:nvSpPr>
        <p:spPr bwMode="auto">
          <a:xfrm>
            <a:off x="357188" y="142761"/>
            <a:ext cx="4862884" cy="2062103"/>
          </a:xfrm>
          <a:prstGeom prst="rect">
            <a:avLst/>
          </a:prstGeom>
          <a:noFill/>
          <a:ln w="9525">
            <a:noFill/>
            <a:miter lim="800000"/>
            <a:headEnd/>
            <a:tailEnd/>
          </a:ln>
        </p:spPr>
        <p:txBody>
          <a:bodyPr wrap="square">
            <a:spAutoFit/>
          </a:bodyPr>
          <a:lstStyle/>
          <a:p>
            <a:r>
              <a:rPr lang="en-GB" sz="1600" b="1" u="sng" dirty="0">
                <a:latin typeface="Calibri" pitchFamily="34" charset="0"/>
                <a:ea typeface="Calibri" pitchFamily="34" charset="0"/>
                <a:cs typeface="Calibri" pitchFamily="34" charset="0"/>
              </a:rPr>
              <a:t>Spend the Words</a:t>
            </a:r>
          </a:p>
          <a:p>
            <a:r>
              <a:rPr lang="en-GB" sz="1600" b="1" dirty="0">
                <a:latin typeface="Calibri" pitchFamily="34" charset="0"/>
                <a:ea typeface="Calibri" pitchFamily="34" charset="0"/>
                <a:cs typeface="Calibri" pitchFamily="34" charset="0"/>
              </a:rPr>
              <a:t>Take it in turns to ask and answer the same questions as before. This time, rather than speaking for as long as you can, you need to try and include the words below and ‘spend’ the words as you answer your 5 questions. Your partner will cross them off as you use them and you need to do the same for your partner. The first to use up all the words is the winner. </a:t>
            </a:r>
          </a:p>
        </p:txBody>
      </p:sp>
      <p:sp>
        <p:nvSpPr>
          <p:cNvPr id="2" name="TextBox 1"/>
          <p:cNvSpPr txBox="1"/>
          <p:nvPr/>
        </p:nvSpPr>
        <p:spPr>
          <a:xfrm>
            <a:off x="5220072" y="234514"/>
            <a:ext cx="3816424" cy="1754326"/>
          </a:xfrm>
          <a:prstGeom prst="rect">
            <a:avLst/>
          </a:prstGeom>
          <a:noFill/>
        </p:spPr>
        <p:txBody>
          <a:bodyPr wrap="square" rtlCol="0">
            <a:spAutoFit/>
          </a:bodyPr>
          <a:lstStyle/>
          <a:p>
            <a:pPr marL="285750" indent="-285750">
              <a:buFont typeface="Arial" pitchFamily="34" charset="0"/>
              <a:buChar char="•"/>
            </a:pPr>
            <a:r>
              <a:rPr lang="en-GB" dirty="0" smtClean="0"/>
              <a:t>Tell me about your morning routine</a:t>
            </a:r>
          </a:p>
          <a:p>
            <a:pPr marL="285750" indent="-285750">
              <a:buFont typeface="Arial" pitchFamily="34" charset="0"/>
              <a:buChar char="•"/>
            </a:pPr>
            <a:r>
              <a:rPr lang="en-GB" dirty="0" smtClean="0"/>
              <a:t>What is good about your school?</a:t>
            </a:r>
          </a:p>
          <a:p>
            <a:pPr marL="285750" indent="-285750">
              <a:buFont typeface="Arial" pitchFamily="34" charset="0"/>
              <a:buChar char="•"/>
            </a:pPr>
            <a:r>
              <a:rPr lang="en-GB" dirty="0" smtClean="0"/>
              <a:t>What is not so good?</a:t>
            </a:r>
          </a:p>
          <a:p>
            <a:pPr marL="285750" indent="-285750">
              <a:buFont typeface="Arial" pitchFamily="34" charset="0"/>
              <a:buChar char="•"/>
            </a:pPr>
            <a:r>
              <a:rPr lang="en-GB" dirty="0" smtClean="0"/>
              <a:t>What is the most important thing about school for you?</a:t>
            </a:r>
          </a:p>
          <a:p>
            <a:pPr marL="285750" indent="-285750">
              <a:buFont typeface="Arial" pitchFamily="34" charset="0"/>
              <a:buChar char="•"/>
            </a:pPr>
            <a:r>
              <a:rPr lang="en-GB" dirty="0" smtClean="0"/>
              <a:t>Tell me about your future plans</a:t>
            </a:r>
            <a:endParaRPr lang="fr-FR" dirty="0"/>
          </a:p>
        </p:txBody>
      </p:sp>
    </p:spTree>
    <p:extLst>
      <p:ext uri="{BB962C8B-B14F-4D97-AF65-F5344CB8AC3E}">
        <p14:creationId xmlns:p14="http://schemas.microsoft.com/office/powerpoint/2010/main" val="283318141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GB" b="1" dirty="0" smtClean="0"/>
              <a:t>A bit of drama!</a:t>
            </a:r>
            <a:endParaRPr lang="en-GB" b="1" dirty="0" smtClean="0"/>
          </a:p>
        </p:txBody>
      </p:sp>
      <p:sp>
        <p:nvSpPr>
          <p:cNvPr id="26626" name="Content Placeholder 2"/>
          <p:cNvSpPr>
            <a:spLocks noGrp="1"/>
          </p:cNvSpPr>
          <p:nvPr>
            <p:ph idx="1"/>
          </p:nvPr>
        </p:nvSpPr>
        <p:spPr>
          <a:xfrm>
            <a:off x="457200" y="1600200"/>
            <a:ext cx="8229600" cy="2620963"/>
          </a:xfrm>
        </p:spPr>
        <p:txBody>
          <a:bodyPr/>
          <a:lstStyle/>
          <a:p>
            <a:pPr marL="0" indent="0">
              <a:buFont typeface="Arial" charset="0"/>
              <a:buNone/>
            </a:pPr>
            <a:r>
              <a:rPr lang="en-GB" dirty="0" smtClean="0"/>
              <a:t>Person </a:t>
            </a:r>
            <a:r>
              <a:rPr lang="en-GB" dirty="0" smtClean="0"/>
              <a:t>1:  </a:t>
            </a:r>
            <a:r>
              <a:rPr lang="en-GB" b="1" dirty="0" smtClean="0"/>
              <a:t>What is that?</a:t>
            </a:r>
            <a:r>
              <a:rPr lang="en-GB" dirty="0" smtClean="0"/>
              <a:t/>
            </a:r>
            <a:br>
              <a:rPr lang="en-GB" dirty="0" smtClean="0"/>
            </a:br>
            <a:r>
              <a:rPr lang="en-GB" dirty="0" smtClean="0"/>
              <a:t/>
            </a:r>
            <a:br>
              <a:rPr lang="en-GB" dirty="0" smtClean="0"/>
            </a:br>
            <a:r>
              <a:rPr lang="en-GB" dirty="0" smtClean="0"/>
              <a:t>Person </a:t>
            </a:r>
            <a:r>
              <a:rPr lang="en-GB" dirty="0" smtClean="0"/>
              <a:t>2: </a:t>
            </a:r>
            <a:r>
              <a:rPr lang="en-GB" b="1" dirty="0" smtClean="0"/>
              <a:t>I don’t know.  What do you think?</a:t>
            </a:r>
            <a:r>
              <a:rPr lang="en-GB" b="1" dirty="0" smtClean="0"/>
              <a:t/>
            </a:r>
            <a:br>
              <a:rPr lang="en-GB" b="1" dirty="0" smtClean="0"/>
            </a:br>
            <a:r>
              <a:rPr lang="en-GB" dirty="0" smtClean="0"/>
              <a:t/>
            </a:r>
            <a:br>
              <a:rPr lang="en-GB" dirty="0" smtClean="0"/>
            </a:br>
            <a:r>
              <a:rPr lang="en-GB" dirty="0" smtClean="0"/>
              <a:t>Person </a:t>
            </a:r>
            <a:r>
              <a:rPr lang="en-GB" dirty="0" smtClean="0"/>
              <a:t>1: </a:t>
            </a:r>
            <a:r>
              <a:rPr lang="en-GB" b="1" dirty="0" smtClean="0"/>
              <a:t>I’ve no idea!</a:t>
            </a:r>
            <a:endParaRPr lang="en-GB" b="1" dirty="0" smtClean="0"/>
          </a:p>
        </p:txBody>
      </p:sp>
      <p:pic>
        <p:nvPicPr>
          <p:cNvPr id="1026" name="Picture 2"/>
          <p:cNvPicPr>
            <a:picLocks noChangeAspect="1" noChangeArrowheads="1"/>
          </p:cNvPicPr>
          <p:nvPr/>
        </p:nvPicPr>
        <p:blipFill>
          <a:blip r:embed="rId2"/>
          <a:srcRect/>
          <a:stretch>
            <a:fillRect/>
          </a:stretch>
        </p:blipFill>
        <p:spPr bwMode="auto">
          <a:xfrm>
            <a:off x="755650" y="5013325"/>
            <a:ext cx="896938" cy="89693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2700338" y="4913313"/>
            <a:ext cx="996950" cy="996950"/>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9563" y="4757738"/>
            <a:ext cx="1985962" cy="1152525"/>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932363" y="4879975"/>
            <a:ext cx="1050925" cy="1028700"/>
          </a:xfrm>
          <a:prstGeom prst="rect">
            <a:avLst/>
          </a:prstGeom>
          <a:noFill/>
          <a:ln w="9525">
            <a:noFill/>
            <a:miter lim="800000"/>
            <a:headEnd/>
            <a:tailEnd/>
          </a:ln>
        </p:spPr>
      </p:pic>
      <p:pic>
        <p:nvPicPr>
          <p:cNvPr id="26631" name="Picture 6"/>
          <p:cNvPicPr>
            <a:picLocks noChangeAspect="1" noChangeArrowheads="1"/>
          </p:cNvPicPr>
          <p:nvPr/>
        </p:nvPicPr>
        <p:blipFill>
          <a:blip r:embed="rId6"/>
          <a:srcRect/>
          <a:stretch>
            <a:fillRect/>
          </a:stretch>
        </p:blipFill>
        <p:spPr bwMode="auto">
          <a:xfrm>
            <a:off x="5148263" y="1412875"/>
            <a:ext cx="1112837" cy="1112838"/>
          </a:xfrm>
          <a:prstGeom prst="rect">
            <a:avLst/>
          </a:prstGeom>
          <a:noFill/>
          <a:ln w="9525">
            <a:noFill/>
            <a:miter lim="800000"/>
            <a:headEnd/>
            <a:tailEnd/>
          </a:ln>
        </p:spPr>
      </p:pic>
    </p:spTree>
    <p:extLst>
      <p:ext uri="{BB962C8B-B14F-4D97-AF65-F5344CB8AC3E}">
        <p14:creationId xmlns:p14="http://schemas.microsoft.com/office/powerpoint/2010/main" val="33983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92913642"/>
              </p:ext>
            </p:extLst>
          </p:nvPr>
        </p:nvGraphicFramePr>
        <p:xfrm>
          <a:off x="179388" y="188913"/>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Range</a:t>
                      </a:r>
                      <a:r>
                        <a:rPr lang="en-GB" sz="2800" b="1" baseline="0" dirty="0" smtClean="0">
                          <a:solidFill>
                            <a:schemeClr val="bg1"/>
                          </a:solidFill>
                        </a:rPr>
                        <a:t> and content</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95250" name="Text Placeholder 2"/>
          <p:cNvSpPr txBox="1">
            <a:spLocks/>
          </p:cNvSpPr>
          <p:nvPr/>
        </p:nvSpPr>
        <p:spPr bwMode="auto">
          <a:xfrm>
            <a:off x="179388" y="188640"/>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dirty="0">
                <a:solidFill>
                  <a:srgbClr val="002060"/>
                </a:solidFill>
                <a:latin typeface="Calibri" pitchFamily="34" charset="0"/>
              </a:rPr>
              <a:t>Idea </a:t>
            </a:r>
            <a:r>
              <a:rPr lang="en-GB" sz="2800" b="1" dirty="0" smtClean="0">
                <a:solidFill>
                  <a:srgbClr val="002060"/>
                </a:solidFill>
                <a:latin typeface="Calibri" pitchFamily="34" charset="0"/>
              </a:rPr>
              <a:t>13:  </a:t>
            </a:r>
            <a:r>
              <a:rPr lang="en-GB" sz="2800" b="1" dirty="0">
                <a:solidFill>
                  <a:srgbClr val="002060"/>
                </a:solidFill>
                <a:latin typeface="Calibri" pitchFamily="34" charset="0"/>
              </a:rPr>
              <a:t>Bingo</a:t>
            </a:r>
            <a:endParaRPr lang="en-US" sz="2800" b="1" dirty="0">
              <a:solidFill>
                <a:srgbClr val="002060"/>
              </a:solidFill>
              <a:latin typeface="Calibri" pitchFamily="34" charset="0"/>
            </a:endParaRPr>
          </a:p>
        </p:txBody>
      </p:sp>
      <p:sp>
        <p:nvSpPr>
          <p:cNvPr id="95251"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BINGO</a:t>
            </a:r>
            <a:endParaRPr lang="en-US" sz="4400">
              <a:latin typeface="Calibri" pitchFamily="34" charset="0"/>
            </a:endParaRPr>
          </a:p>
        </p:txBody>
      </p:sp>
    </p:spTree>
    <p:extLst>
      <p:ext uri="{BB962C8B-B14F-4D97-AF65-F5344CB8AC3E}">
        <p14:creationId xmlns:p14="http://schemas.microsoft.com/office/powerpoint/2010/main" val="152759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00063" y="857250"/>
          <a:ext cx="8143875" cy="5143500"/>
        </p:xfrm>
        <a:graphic>
          <a:graphicData uri="http://schemas.openxmlformats.org/drawingml/2006/table">
            <a:tbl>
              <a:tblPr firstRow="1" bandRow="1">
                <a:tableStyleId>{5940675A-B579-460E-94D1-54222C63F5DA}</a:tableStyleId>
              </a:tblPr>
              <a:tblGrid>
                <a:gridCol w="2714625"/>
                <a:gridCol w="2714625"/>
                <a:gridCol w="2714625"/>
              </a:tblGrid>
              <a:tr h="1714500">
                <a:tc>
                  <a:txBody>
                    <a:bodyPr/>
                    <a:lstStyle/>
                    <a:p>
                      <a:pPr algn="ctr"/>
                      <a:r>
                        <a:rPr lang="en-GB" sz="4800" dirty="0" smtClean="0"/>
                        <a:t>Opinion</a:t>
                      </a:r>
                      <a:endParaRPr lang="en-US" sz="4800" dirty="0"/>
                    </a:p>
                  </a:txBody>
                  <a:tcPr marL="91439" marR="91439" anchor="ctr"/>
                </a:tc>
                <a:tc>
                  <a:txBody>
                    <a:bodyPr/>
                    <a:lstStyle/>
                    <a:p>
                      <a:pPr algn="ctr"/>
                      <a:r>
                        <a:rPr lang="en-GB" sz="4800" dirty="0" smtClean="0"/>
                        <a:t>Present</a:t>
                      </a:r>
                      <a:endParaRPr lang="en-US" sz="4800" dirty="0"/>
                    </a:p>
                  </a:txBody>
                  <a:tcPr marL="91439" marR="91439" anchor="ctr"/>
                </a:tc>
                <a:tc>
                  <a:txBody>
                    <a:bodyPr/>
                    <a:lstStyle/>
                    <a:p>
                      <a:pPr algn="ctr"/>
                      <a:r>
                        <a:rPr lang="en-GB" sz="4800" dirty="0" smtClean="0"/>
                        <a:t>Future</a:t>
                      </a:r>
                      <a:endParaRPr lang="en-US" sz="4800" dirty="0"/>
                    </a:p>
                  </a:txBody>
                  <a:tcPr marL="91439" marR="91439" anchor="ctr"/>
                </a:tc>
              </a:tr>
              <a:tr h="1714500">
                <a:tc>
                  <a:txBody>
                    <a:bodyPr/>
                    <a:lstStyle/>
                    <a:p>
                      <a:pPr algn="ctr"/>
                      <a:r>
                        <a:rPr lang="en-GB" sz="4800" dirty="0" smtClean="0"/>
                        <a:t>Reason</a:t>
                      </a:r>
                      <a:endParaRPr lang="en-US" sz="4800" dirty="0"/>
                    </a:p>
                  </a:txBody>
                  <a:tcPr marL="91439" marR="91439" anchor="ctr"/>
                </a:tc>
                <a:tc>
                  <a:txBody>
                    <a:bodyPr/>
                    <a:lstStyle/>
                    <a:p>
                      <a:pPr algn="ctr"/>
                      <a:r>
                        <a:rPr lang="en-GB" sz="4400" dirty="0" smtClean="0"/>
                        <a:t>Time</a:t>
                      </a:r>
                      <a:r>
                        <a:rPr lang="en-GB" sz="4400" baseline="0" dirty="0" smtClean="0"/>
                        <a:t> expression</a:t>
                      </a:r>
                      <a:endParaRPr lang="en-US" sz="4400" dirty="0"/>
                    </a:p>
                  </a:txBody>
                  <a:tcPr marL="91439" marR="91439" anchor="ctr"/>
                </a:tc>
                <a:tc>
                  <a:txBody>
                    <a:bodyPr/>
                    <a:lstStyle/>
                    <a:p>
                      <a:pPr algn="ctr"/>
                      <a:r>
                        <a:rPr lang="en-GB" sz="4000" dirty="0" smtClean="0"/>
                        <a:t>Comparison</a:t>
                      </a:r>
                      <a:endParaRPr lang="en-US" sz="4000" dirty="0"/>
                    </a:p>
                  </a:txBody>
                  <a:tcPr marL="91439" marR="91439" anchor="ctr"/>
                </a:tc>
              </a:tr>
              <a:tr h="1714500">
                <a:tc>
                  <a:txBody>
                    <a:bodyPr/>
                    <a:lstStyle/>
                    <a:p>
                      <a:pPr algn="ctr"/>
                      <a:r>
                        <a:rPr lang="en-GB" sz="4000" dirty="0" smtClean="0"/>
                        <a:t>Complexity</a:t>
                      </a:r>
                      <a:endParaRPr lang="en-US" sz="4000" dirty="0"/>
                    </a:p>
                  </a:txBody>
                  <a:tcPr marL="91439" marR="91439" anchor="ctr"/>
                </a:tc>
                <a:tc>
                  <a:txBody>
                    <a:bodyPr/>
                    <a:lstStyle/>
                    <a:p>
                      <a:pPr algn="ctr"/>
                      <a:r>
                        <a:rPr lang="en-GB" sz="4800" dirty="0" smtClean="0"/>
                        <a:t>Past</a:t>
                      </a:r>
                      <a:endParaRPr lang="en-US" sz="4800" dirty="0"/>
                    </a:p>
                  </a:txBody>
                  <a:tcPr marL="91439" marR="91439" anchor="ctr"/>
                </a:tc>
                <a:tc>
                  <a:txBody>
                    <a:bodyPr/>
                    <a:lstStyle/>
                    <a:p>
                      <a:pPr algn="ctr"/>
                      <a:r>
                        <a:rPr lang="en-GB" sz="4800" dirty="0" smtClean="0"/>
                        <a:t>Reference to others</a:t>
                      </a:r>
                      <a:endParaRPr lang="en-US" sz="4800" dirty="0"/>
                    </a:p>
                  </a:txBody>
                  <a:tcPr marL="91439" marR="91439" anchor="ctr"/>
                </a:tc>
              </a:tr>
            </a:tbl>
          </a:graphicData>
        </a:graphic>
      </p:graphicFrame>
    </p:spTree>
    <p:extLst>
      <p:ext uri="{BB962C8B-B14F-4D97-AF65-F5344CB8AC3E}">
        <p14:creationId xmlns:p14="http://schemas.microsoft.com/office/powerpoint/2010/main" val="258062289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31653528"/>
              </p:ext>
            </p:extLst>
          </p:nvPr>
        </p:nvGraphicFramePr>
        <p:xfrm>
          <a:off x="179388" y="188913"/>
          <a:ext cx="8856984" cy="6408712"/>
        </p:xfrm>
        <a:graphic>
          <a:graphicData uri="http://schemas.openxmlformats.org/drawingml/2006/table">
            <a:tbl>
              <a:tblPr firstRow="1" bandRow="1">
                <a:tableStyleId>{5940675A-B579-460E-94D1-54222C63F5DA}</a:tableStyleId>
              </a:tblPr>
              <a:tblGrid>
                <a:gridCol w="8856984"/>
              </a:tblGrid>
              <a:tr h="614096">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0811">
                <a:tc>
                  <a:txBody>
                    <a:bodyPr/>
                    <a:lstStyle/>
                    <a:p>
                      <a:pPr algn="l" fontAlgn="auto">
                        <a:spcBef>
                          <a:spcPts val="0"/>
                        </a:spcBef>
                        <a:spcAft>
                          <a:spcPts val="0"/>
                        </a:spcAft>
                        <a:defRPr/>
                      </a:pPr>
                      <a:r>
                        <a:rPr lang="en-GB" sz="3200" b="1" dirty="0" smtClean="0">
                          <a:solidFill>
                            <a:schemeClr val="bg1"/>
                          </a:solidFill>
                        </a:rPr>
                        <a:t>Range and content</a:t>
                      </a:r>
                      <a:endParaRPr lang="en-GB" sz="2800" b="1" dirty="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51541">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62264">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
        <p:nvSpPr>
          <p:cNvPr id="89106" name="Text Placeholder 2"/>
          <p:cNvSpPr txBox="1">
            <a:spLocks/>
          </p:cNvSpPr>
          <p:nvPr/>
        </p:nvSpPr>
        <p:spPr bwMode="auto">
          <a:xfrm>
            <a:off x="179388" y="188640"/>
            <a:ext cx="7772400" cy="1500188"/>
          </a:xfrm>
          <a:prstGeom prst="rect">
            <a:avLst/>
          </a:prstGeom>
          <a:noFill/>
          <a:ln w="9525">
            <a:noFill/>
            <a:miter lim="800000"/>
            <a:headEnd/>
            <a:tailEnd/>
          </a:ln>
        </p:spPr>
        <p:txBody>
          <a:bodyPr/>
          <a:lstStyle/>
          <a:p>
            <a:pPr marL="342900" indent="-342900">
              <a:spcBef>
                <a:spcPct val="20000"/>
              </a:spcBef>
              <a:buFont typeface="Arial" charset="0"/>
              <a:buNone/>
            </a:pPr>
            <a:r>
              <a:rPr lang="en-GB" sz="2800" b="1" dirty="0">
                <a:solidFill>
                  <a:srgbClr val="002060"/>
                </a:solidFill>
                <a:latin typeface="Calibri" pitchFamily="34" charset="0"/>
              </a:rPr>
              <a:t>Idea </a:t>
            </a:r>
            <a:r>
              <a:rPr lang="en-GB" sz="2800" b="1" dirty="0" smtClean="0">
                <a:solidFill>
                  <a:srgbClr val="002060"/>
                </a:solidFill>
                <a:latin typeface="Calibri" pitchFamily="34" charset="0"/>
              </a:rPr>
              <a:t>14:  </a:t>
            </a:r>
            <a:r>
              <a:rPr lang="en-GB" sz="2800" b="1" dirty="0">
                <a:solidFill>
                  <a:srgbClr val="002060"/>
                </a:solidFill>
                <a:latin typeface="Calibri" pitchFamily="34" charset="0"/>
              </a:rPr>
              <a:t>Just a minute!</a:t>
            </a:r>
            <a:endParaRPr lang="en-US" sz="2800" b="1" dirty="0">
              <a:solidFill>
                <a:srgbClr val="002060"/>
              </a:solidFill>
              <a:latin typeface="Calibri" pitchFamily="34" charset="0"/>
            </a:endParaRPr>
          </a:p>
        </p:txBody>
      </p:sp>
      <p:sp>
        <p:nvSpPr>
          <p:cNvPr id="89107" name="Title 1"/>
          <p:cNvSpPr txBox="1">
            <a:spLocks/>
          </p:cNvSpPr>
          <p:nvPr/>
        </p:nvSpPr>
        <p:spPr bwMode="auto">
          <a:xfrm>
            <a:off x="642938" y="2571750"/>
            <a:ext cx="8058150" cy="1362075"/>
          </a:xfrm>
          <a:prstGeom prst="rect">
            <a:avLst/>
          </a:prstGeom>
          <a:noFill/>
          <a:ln w="38100">
            <a:solidFill>
              <a:srgbClr val="002060"/>
            </a:solidFill>
            <a:miter lim="800000"/>
            <a:headEnd/>
            <a:tailEnd/>
          </a:ln>
        </p:spPr>
        <p:txBody>
          <a:bodyPr anchor="ctr"/>
          <a:lstStyle/>
          <a:p>
            <a:pPr algn="ctr"/>
            <a:r>
              <a:rPr lang="en-GB" sz="4400">
                <a:latin typeface="Calibri" pitchFamily="34" charset="0"/>
              </a:rPr>
              <a:t>JUST A MINUTE! (GROUPS)</a:t>
            </a:r>
            <a:endParaRPr lang="en-US" sz="4400">
              <a:latin typeface="Calibri" pitchFamily="34" charset="0"/>
            </a:endParaRPr>
          </a:p>
        </p:txBody>
      </p:sp>
    </p:spTree>
    <p:extLst>
      <p:ext uri="{BB962C8B-B14F-4D97-AF65-F5344CB8AC3E}">
        <p14:creationId xmlns:p14="http://schemas.microsoft.com/office/powerpoint/2010/main" val="17942606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64" descr="j0297729"/>
          <p:cNvPicPr>
            <a:picLocks noChangeAspect="1" noChangeArrowheads="1"/>
          </p:cNvPicPr>
          <p:nvPr/>
        </p:nvPicPr>
        <p:blipFill>
          <a:blip r:embed="rId3"/>
          <a:srcRect/>
          <a:stretch>
            <a:fillRect/>
          </a:stretch>
        </p:blipFill>
        <p:spPr bwMode="auto">
          <a:xfrm>
            <a:off x="3276600" y="88900"/>
            <a:ext cx="1069975" cy="1252538"/>
          </a:xfrm>
          <a:prstGeom prst="rect">
            <a:avLst/>
          </a:prstGeom>
          <a:noFill/>
          <a:ln w="9525">
            <a:noFill/>
            <a:miter lim="800000"/>
            <a:headEnd/>
            <a:tailEnd/>
          </a:ln>
        </p:spPr>
      </p:pic>
      <p:pic>
        <p:nvPicPr>
          <p:cNvPr id="91138" name="Picture 160" descr="NA01458_"/>
          <p:cNvPicPr>
            <a:picLocks noChangeAspect="1" noChangeArrowheads="1"/>
          </p:cNvPicPr>
          <p:nvPr/>
        </p:nvPicPr>
        <p:blipFill>
          <a:blip r:embed="rId4"/>
          <a:srcRect/>
          <a:stretch>
            <a:fillRect/>
          </a:stretch>
        </p:blipFill>
        <p:spPr bwMode="auto">
          <a:xfrm>
            <a:off x="5292725" y="5661025"/>
            <a:ext cx="1008063" cy="903288"/>
          </a:xfrm>
          <a:prstGeom prst="rect">
            <a:avLst/>
          </a:prstGeom>
          <a:noFill/>
          <a:ln w="9525">
            <a:noFill/>
            <a:miter lim="800000"/>
            <a:headEnd/>
            <a:tailEnd/>
          </a:ln>
        </p:spPr>
      </p:pic>
      <p:sp>
        <p:nvSpPr>
          <p:cNvPr id="91139" name="AutoShape 68"/>
          <p:cNvSpPr>
            <a:spLocks noChangeArrowheads="1"/>
          </p:cNvSpPr>
          <p:nvPr/>
        </p:nvSpPr>
        <p:spPr bwMode="auto">
          <a:xfrm>
            <a:off x="3419475" y="3284538"/>
            <a:ext cx="533400" cy="457200"/>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grpSp>
        <p:nvGrpSpPr>
          <p:cNvPr id="2" name="Group 69"/>
          <p:cNvGrpSpPr>
            <a:grpSpLocks/>
          </p:cNvGrpSpPr>
          <p:nvPr/>
        </p:nvGrpSpPr>
        <p:grpSpPr bwMode="auto">
          <a:xfrm>
            <a:off x="3419475" y="3284538"/>
            <a:ext cx="533400" cy="457200"/>
            <a:chOff x="480" y="1248"/>
            <a:chExt cx="336" cy="288"/>
          </a:xfrm>
        </p:grpSpPr>
        <p:sp>
          <p:nvSpPr>
            <p:cNvPr id="91233" name="AutoShape 7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34" name="Oval 7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sp>
        <p:nvSpPr>
          <p:cNvPr id="4168" name="AutoShape 72">
            <a:hlinkClick r:id="" action="ppaction://noaction" highlightClick="1"/>
          </p:cNvPr>
          <p:cNvSpPr>
            <a:spLocks noChangeArrowheads="1"/>
          </p:cNvSpPr>
          <p:nvPr/>
        </p:nvSpPr>
        <p:spPr bwMode="auto">
          <a:xfrm>
            <a:off x="4427538" y="3068638"/>
            <a:ext cx="863600" cy="792162"/>
          </a:xfrm>
          <a:prstGeom prst="actionButtonHelp">
            <a:avLst/>
          </a:prstGeom>
          <a:solidFill>
            <a:srgbClr val="00FFFF"/>
          </a:solidFill>
          <a:ln w="9525">
            <a:noFill/>
            <a:miter lim="800000"/>
            <a:headEnd/>
            <a:tailEnd/>
          </a:ln>
        </p:spPr>
        <p:txBody>
          <a:bodyPr wrap="none" anchor="ctr"/>
          <a:lstStyle/>
          <a:p>
            <a:endParaRPr lang="en-GB">
              <a:latin typeface="Calibri" pitchFamily="34" charset="0"/>
            </a:endParaRPr>
          </a:p>
        </p:txBody>
      </p:sp>
      <p:grpSp>
        <p:nvGrpSpPr>
          <p:cNvPr id="3" name="Group 73"/>
          <p:cNvGrpSpPr>
            <a:grpSpLocks/>
          </p:cNvGrpSpPr>
          <p:nvPr/>
        </p:nvGrpSpPr>
        <p:grpSpPr bwMode="auto">
          <a:xfrm>
            <a:off x="3419475" y="3284538"/>
            <a:ext cx="533400" cy="457200"/>
            <a:chOff x="2688" y="1248"/>
            <a:chExt cx="336" cy="288"/>
          </a:xfrm>
        </p:grpSpPr>
        <p:sp>
          <p:nvSpPr>
            <p:cNvPr id="91229" name="AutoShape 74"/>
            <p:cNvSpPr>
              <a:spLocks noChangeArrowheads="1"/>
            </p:cNvSpPr>
            <p:nvPr/>
          </p:nvSpPr>
          <p:spPr bwMode="auto">
            <a:xfrm>
              <a:off x="2688"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30" name="Oval 75"/>
            <p:cNvSpPr>
              <a:spLocks noChangeArrowheads="1"/>
            </p:cNvSpPr>
            <p:nvPr/>
          </p:nvSpPr>
          <p:spPr bwMode="auto">
            <a:xfrm>
              <a:off x="27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31" name="Oval 76"/>
            <p:cNvSpPr>
              <a:spLocks noChangeArrowheads="1"/>
            </p:cNvSpPr>
            <p:nvPr/>
          </p:nvSpPr>
          <p:spPr bwMode="auto">
            <a:xfrm>
              <a:off x="2784"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32" name="Oval 77"/>
            <p:cNvSpPr>
              <a:spLocks noChangeArrowheads="1"/>
            </p:cNvSpPr>
            <p:nvPr/>
          </p:nvSpPr>
          <p:spPr bwMode="auto">
            <a:xfrm>
              <a:off x="283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4" name="Group 78"/>
          <p:cNvGrpSpPr>
            <a:grpSpLocks/>
          </p:cNvGrpSpPr>
          <p:nvPr/>
        </p:nvGrpSpPr>
        <p:grpSpPr bwMode="auto">
          <a:xfrm>
            <a:off x="3419475" y="3284538"/>
            <a:ext cx="533400" cy="457200"/>
            <a:chOff x="1584" y="1248"/>
            <a:chExt cx="336" cy="288"/>
          </a:xfrm>
        </p:grpSpPr>
        <p:sp>
          <p:nvSpPr>
            <p:cNvPr id="91226" name="AutoShape 79"/>
            <p:cNvSpPr>
              <a:spLocks noChangeArrowheads="1"/>
            </p:cNvSpPr>
            <p:nvPr/>
          </p:nvSpPr>
          <p:spPr bwMode="auto">
            <a:xfrm>
              <a:off x="158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27" name="Oval 80"/>
            <p:cNvSpPr>
              <a:spLocks noChangeArrowheads="1"/>
            </p:cNvSpPr>
            <p:nvPr/>
          </p:nvSpPr>
          <p:spPr bwMode="auto">
            <a:xfrm>
              <a:off x="1632"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8" name="Oval 81"/>
            <p:cNvSpPr>
              <a:spLocks noChangeArrowheads="1"/>
            </p:cNvSpPr>
            <p:nvPr/>
          </p:nvSpPr>
          <p:spPr bwMode="auto">
            <a:xfrm>
              <a:off x="1728"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5" name="Group 82"/>
          <p:cNvGrpSpPr>
            <a:grpSpLocks/>
          </p:cNvGrpSpPr>
          <p:nvPr/>
        </p:nvGrpSpPr>
        <p:grpSpPr bwMode="auto">
          <a:xfrm>
            <a:off x="3419475" y="3284538"/>
            <a:ext cx="533400" cy="457200"/>
            <a:chOff x="4944" y="1248"/>
            <a:chExt cx="336" cy="288"/>
          </a:xfrm>
        </p:grpSpPr>
        <p:sp>
          <p:nvSpPr>
            <p:cNvPr id="91220" name="AutoShape 83"/>
            <p:cNvSpPr>
              <a:spLocks noChangeArrowheads="1"/>
            </p:cNvSpPr>
            <p:nvPr/>
          </p:nvSpPr>
          <p:spPr bwMode="auto">
            <a:xfrm>
              <a:off x="4944"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21" name="Oval 84"/>
            <p:cNvSpPr>
              <a:spLocks noChangeArrowheads="1"/>
            </p:cNvSpPr>
            <p:nvPr/>
          </p:nvSpPr>
          <p:spPr bwMode="auto">
            <a:xfrm>
              <a:off x="4992"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2" name="Oval 85"/>
            <p:cNvSpPr>
              <a:spLocks noChangeArrowheads="1"/>
            </p:cNvSpPr>
            <p:nvPr/>
          </p:nvSpPr>
          <p:spPr bwMode="auto">
            <a:xfrm>
              <a:off x="4992"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3" name="Oval 86"/>
            <p:cNvSpPr>
              <a:spLocks noChangeArrowheads="1"/>
            </p:cNvSpPr>
            <p:nvPr/>
          </p:nvSpPr>
          <p:spPr bwMode="auto">
            <a:xfrm>
              <a:off x="5136"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4" name="Oval 87"/>
            <p:cNvSpPr>
              <a:spLocks noChangeArrowheads="1"/>
            </p:cNvSpPr>
            <p:nvPr/>
          </p:nvSpPr>
          <p:spPr bwMode="auto">
            <a:xfrm>
              <a:off x="5136"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25" name="Oval 88"/>
            <p:cNvSpPr>
              <a:spLocks noChangeArrowheads="1"/>
            </p:cNvSpPr>
            <p:nvPr/>
          </p:nvSpPr>
          <p:spPr bwMode="auto">
            <a:xfrm>
              <a:off x="5088"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6" name="Group 89"/>
          <p:cNvGrpSpPr>
            <a:grpSpLocks/>
          </p:cNvGrpSpPr>
          <p:nvPr/>
        </p:nvGrpSpPr>
        <p:grpSpPr bwMode="auto">
          <a:xfrm>
            <a:off x="3419475" y="3284538"/>
            <a:ext cx="533400" cy="457200"/>
            <a:chOff x="480" y="1248"/>
            <a:chExt cx="336" cy="288"/>
          </a:xfrm>
        </p:grpSpPr>
        <p:sp>
          <p:nvSpPr>
            <p:cNvPr id="91218" name="AutoShape 90"/>
            <p:cNvSpPr>
              <a:spLocks noChangeArrowheads="1"/>
            </p:cNvSpPr>
            <p:nvPr/>
          </p:nvSpPr>
          <p:spPr bwMode="auto">
            <a:xfrm>
              <a:off x="480"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19" name="Oval 91"/>
            <p:cNvSpPr>
              <a:spLocks noChangeArrowheads="1"/>
            </p:cNvSpPr>
            <p:nvPr/>
          </p:nvSpPr>
          <p:spPr bwMode="auto">
            <a:xfrm>
              <a:off x="576" y="13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7" name="Group 92"/>
          <p:cNvGrpSpPr>
            <a:grpSpLocks/>
          </p:cNvGrpSpPr>
          <p:nvPr/>
        </p:nvGrpSpPr>
        <p:grpSpPr bwMode="auto">
          <a:xfrm>
            <a:off x="3419475" y="3284538"/>
            <a:ext cx="533400" cy="457200"/>
            <a:chOff x="576" y="3648"/>
            <a:chExt cx="336" cy="288"/>
          </a:xfrm>
        </p:grpSpPr>
        <p:sp>
          <p:nvSpPr>
            <p:cNvPr id="91211" name="AutoShape 93"/>
            <p:cNvSpPr>
              <a:spLocks noChangeArrowheads="1"/>
            </p:cNvSpPr>
            <p:nvPr/>
          </p:nvSpPr>
          <p:spPr bwMode="auto">
            <a:xfrm>
              <a:off x="576" y="36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12" name="Oval 94"/>
            <p:cNvSpPr>
              <a:spLocks noChangeArrowheads="1"/>
            </p:cNvSpPr>
            <p:nvPr/>
          </p:nvSpPr>
          <p:spPr bwMode="auto">
            <a:xfrm>
              <a:off x="720"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3" name="Oval 95"/>
            <p:cNvSpPr>
              <a:spLocks noChangeArrowheads="1"/>
            </p:cNvSpPr>
            <p:nvPr/>
          </p:nvSpPr>
          <p:spPr bwMode="auto">
            <a:xfrm>
              <a:off x="624" y="38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4" name="Oval 96"/>
            <p:cNvSpPr>
              <a:spLocks noChangeArrowheads="1"/>
            </p:cNvSpPr>
            <p:nvPr/>
          </p:nvSpPr>
          <p:spPr bwMode="auto">
            <a:xfrm>
              <a:off x="720"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5" name="Oval 97"/>
            <p:cNvSpPr>
              <a:spLocks noChangeArrowheads="1"/>
            </p:cNvSpPr>
            <p:nvPr/>
          </p:nvSpPr>
          <p:spPr bwMode="auto">
            <a:xfrm>
              <a:off x="624" y="3792"/>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6" name="Oval 98"/>
            <p:cNvSpPr>
              <a:spLocks noChangeArrowheads="1"/>
            </p:cNvSpPr>
            <p:nvPr/>
          </p:nvSpPr>
          <p:spPr bwMode="auto">
            <a:xfrm>
              <a:off x="720"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7" name="Oval 99"/>
            <p:cNvSpPr>
              <a:spLocks noChangeArrowheads="1"/>
            </p:cNvSpPr>
            <p:nvPr/>
          </p:nvSpPr>
          <p:spPr bwMode="auto">
            <a:xfrm>
              <a:off x="624" y="37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8" name="Group 100"/>
          <p:cNvGrpSpPr>
            <a:grpSpLocks/>
          </p:cNvGrpSpPr>
          <p:nvPr/>
        </p:nvGrpSpPr>
        <p:grpSpPr bwMode="auto">
          <a:xfrm>
            <a:off x="3419475" y="3284538"/>
            <a:ext cx="533400" cy="457200"/>
            <a:chOff x="3792" y="1248"/>
            <a:chExt cx="336" cy="288"/>
          </a:xfrm>
        </p:grpSpPr>
        <p:sp>
          <p:nvSpPr>
            <p:cNvPr id="91206" name="AutoShape 101"/>
            <p:cNvSpPr>
              <a:spLocks noChangeArrowheads="1"/>
            </p:cNvSpPr>
            <p:nvPr/>
          </p:nvSpPr>
          <p:spPr bwMode="auto">
            <a:xfrm>
              <a:off x="3792" y="1248"/>
              <a:ext cx="336" cy="288"/>
            </a:xfrm>
            <a:prstGeom prst="cube">
              <a:avLst>
                <a:gd name="adj" fmla="val 25000"/>
              </a:avLst>
            </a:prstGeom>
            <a:solidFill>
              <a:schemeClr val="bg1"/>
            </a:solidFill>
            <a:ln w="9525">
              <a:solidFill>
                <a:schemeClr val="tx1"/>
              </a:solidFill>
              <a:miter lim="800000"/>
              <a:headEnd/>
              <a:tailEnd/>
            </a:ln>
          </p:spPr>
          <p:txBody>
            <a:bodyPr wrap="none" anchor="ctr"/>
            <a:lstStyle/>
            <a:p>
              <a:endParaRPr lang="en-GB">
                <a:latin typeface="Calibri" pitchFamily="34" charset="0"/>
              </a:endParaRPr>
            </a:p>
          </p:txBody>
        </p:sp>
        <p:sp>
          <p:nvSpPr>
            <p:cNvPr id="91207" name="Oval 102"/>
            <p:cNvSpPr>
              <a:spLocks noChangeArrowheads="1"/>
            </p:cNvSpPr>
            <p:nvPr/>
          </p:nvSpPr>
          <p:spPr bwMode="auto">
            <a:xfrm>
              <a:off x="3984"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08" name="Oval 103"/>
            <p:cNvSpPr>
              <a:spLocks noChangeArrowheads="1"/>
            </p:cNvSpPr>
            <p:nvPr/>
          </p:nvSpPr>
          <p:spPr bwMode="auto">
            <a:xfrm>
              <a:off x="3840" y="1440"/>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09" name="Oval 104"/>
            <p:cNvSpPr>
              <a:spLocks noChangeArrowheads="1"/>
            </p:cNvSpPr>
            <p:nvPr/>
          </p:nvSpPr>
          <p:spPr bwMode="auto">
            <a:xfrm>
              <a:off x="3984"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sp>
          <p:nvSpPr>
            <p:cNvPr id="91210" name="Oval 105"/>
            <p:cNvSpPr>
              <a:spLocks noChangeArrowheads="1"/>
            </p:cNvSpPr>
            <p:nvPr/>
          </p:nvSpPr>
          <p:spPr bwMode="auto">
            <a:xfrm>
              <a:off x="3840" y="1344"/>
              <a:ext cx="48" cy="48"/>
            </a:xfrm>
            <a:prstGeom prst="ellipse">
              <a:avLst/>
            </a:prstGeom>
            <a:solidFill>
              <a:schemeClr val="tx1"/>
            </a:solidFill>
            <a:ln w="9525">
              <a:solidFill>
                <a:schemeClr val="tx1"/>
              </a:solidFill>
              <a:round/>
              <a:headEnd/>
              <a:tailEnd/>
            </a:ln>
          </p:spPr>
          <p:txBody>
            <a:bodyPr wrap="none" anchor="ctr"/>
            <a:lstStyle/>
            <a:p>
              <a:endParaRPr lang="en-GB">
                <a:latin typeface="Calibri" pitchFamily="34" charset="0"/>
              </a:endParaRPr>
            </a:p>
          </p:txBody>
        </p:sp>
      </p:grpSp>
      <p:grpSp>
        <p:nvGrpSpPr>
          <p:cNvPr id="91148" name="Group 106"/>
          <p:cNvGrpSpPr>
            <a:grpSpLocks/>
          </p:cNvGrpSpPr>
          <p:nvPr/>
        </p:nvGrpSpPr>
        <p:grpSpPr bwMode="auto">
          <a:xfrm>
            <a:off x="228600" y="228600"/>
            <a:ext cx="8686800" cy="6400800"/>
            <a:chOff x="144" y="144"/>
            <a:chExt cx="5472" cy="4032"/>
          </a:xfrm>
        </p:grpSpPr>
        <p:sp>
          <p:nvSpPr>
            <p:cNvPr id="91166" name="AutoShape 107"/>
            <p:cNvSpPr>
              <a:spLocks noChangeArrowheads="1"/>
            </p:cNvSpPr>
            <p:nvPr/>
          </p:nvSpPr>
          <p:spPr bwMode="auto">
            <a:xfrm>
              <a:off x="144" y="144"/>
              <a:ext cx="5472" cy="4032"/>
            </a:xfrm>
            <a:prstGeom prst="roundRect">
              <a:avLst>
                <a:gd name="adj" fmla="val 16667"/>
              </a:avLst>
            </a:prstGeom>
            <a:noFill/>
            <a:ln w="38100">
              <a:solidFill>
                <a:schemeClr val="tx1"/>
              </a:solidFill>
              <a:round/>
              <a:headEnd/>
              <a:tailEnd/>
            </a:ln>
          </p:spPr>
          <p:txBody>
            <a:bodyPr wrap="none" anchor="ctr"/>
            <a:lstStyle/>
            <a:p>
              <a:endParaRPr lang="en-GB">
                <a:latin typeface="Calibri" pitchFamily="34" charset="0"/>
              </a:endParaRPr>
            </a:p>
          </p:txBody>
        </p:sp>
        <p:sp>
          <p:nvSpPr>
            <p:cNvPr id="91167" name="AutoShape 108"/>
            <p:cNvSpPr>
              <a:spLocks noChangeArrowheads="1"/>
            </p:cNvSpPr>
            <p:nvPr/>
          </p:nvSpPr>
          <p:spPr bwMode="auto">
            <a:xfrm>
              <a:off x="1008" y="864"/>
              <a:ext cx="3744" cy="2640"/>
            </a:xfrm>
            <a:prstGeom prst="roundRect">
              <a:avLst>
                <a:gd name="adj" fmla="val 16667"/>
              </a:avLst>
            </a:prstGeom>
            <a:noFill/>
            <a:ln w="38100">
              <a:solidFill>
                <a:schemeClr val="tx1"/>
              </a:solidFill>
              <a:round/>
              <a:headEnd/>
              <a:tailEnd/>
            </a:ln>
          </p:spPr>
          <p:txBody>
            <a:bodyPr wrap="none" anchor="ctr"/>
            <a:lstStyle/>
            <a:p>
              <a:endParaRPr lang="en-GB">
                <a:latin typeface="Calibri" pitchFamily="34" charset="0"/>
              </a:endParaRPr>
            </a:p>
          </p:txBody>
        </p:sp>
        <p:sp>
          <p:nvSpPr>
            <p:cNvPr id="91168" name="Line 109"/>
            <p:cNvSpPr>
              <a:spLocks noChangeShapeType="1"/>
            </p:cNvSpPr>
            <p:nvPr/>
          </p:nvSpPr>
          <p:spPr bwMode="auto">
            <a:xfrm>
              <a:off x="1200" y="144"/>
              <a:ext cx="0" cy="816"/>
            </a:xfrm>
            <a:prstGeom prst="line">
              <a:avLst/>
            </a:prstGeom>
            <a:noFill/>
            <a:ln w="38100">
              <a:solidFill>
                <a:schemeClr val="tx1"/>
              </a:solidFill>
              <a:round/>
              <a:headEnd/>
              <a:tailEnd/>
            </a:ln>
          </p:spPr>
          <p:txBody>
            <a:bodyPr/>
            <a:lstStyle/>
            <a:p>
              <a:endParaRPr lang="en-US"/>
            </a:p>
          </p:txBody>
        </p:sp>
        <p:sp>
          <p:nvSpPr>
            <p:cNvPr id="91169" name="Line 110"/>
            <p:cNvSpPr>
              <a:spLocks noChangeShapeType="1"/>
            </p:cNvSpPr>
            <p:nvPr/>
          </p:nvSpPr>
          <p:spPr bwMode="auto">
            <a:xfrm>
              <a:off x="2016" y="144"/>
              <a:ext cx="0" cy="720"/>
            </a:xfrm>
            <a:prstGeom prst="line">
              <a:avLst/>
            </a:prstGeom>
            <a:noFill/>
            <a:ln w="38100">
              <a:solidFill>
                <a:schemeClr val="tx1"/>
              </a:solidFill>
              <a:round/>
              <a:headEnd/>
              <a:tailEnd/>
            </a:ln>
          </p:spPr>
          <p:txBody>
            <a:bodyPr/>
            <a:lstStyle/>
            <a:p>
              <a:endParaRPr lang="en-US"/>
            </a:p>
          </p:txBody>
        </p:sp>
        <p:sp>
          <p:nvSpPr>
            <p:cNvPr id="91170" name="Line 111"/>
            <p:cNvSpPr>
              <a:spLocks noChangeShapeType="1"/>
            </p:cNvSpPr>
            <p:nvPr/>
          </p:nvSpPr>
          <p:spPr bwMode="auto">
            <a:xfrm>
              <a:off x="144" y="816"/>
              <a:ext cx="912" cy="288"/>
            </a:xfrm>
            <a:prstGeom prst="line">
              <a:avLst/>
            </a:prstGeom>
            <a:noFill/>
            <a:ln w="38100">
              <a:solidFill>
                <a:schemeClr val="tx1"/>
              </a:solidFill>
              <a:round/>
              <a:headEnd/>
              <a:tailEnd/>
            </a:ln>
          </p:spPr>
          <p:txBody>
            <a:bodyPr/>
            <a:lstStyle/>
            <a:p>
              <a:endParaRPr lang="en-US"/>
            </a:p>
          </p:txBody>
        </p:sp>
        <p:sp>
          <p:nvSpPr>
            <p:cNvPr id="91171" name="Line 112"/>
            <p:cNvSpPr>
              <a:spLocks noChangeShapeType="1"/>
            </p:cNvSpPr>
            <p:nvPr/>
          </p:nvSpPr>
          <p:spPr bwMode="auto">
            <a:xfrm>
              <a:off x="144" y="1680"/>
              <a:ext cx="864" cy="0"/>
            </a:xfrm>
            <a:prstGeom prst="line">
              <a:avLst/>
            </a:prstGeom>
            <a:noFill/>
            <a:ln w="38100">
              <a:solidFill>
                <a:schemeClr val="tx1"/>
              </a:solidFill>
              <a:round/>
              <a:headEnd/>
              <a:tailEnd/>
            </a:ln>
          </p:spPr>
          <p:txBody>
            <a:bodyPr/>
            <a:lstStyle/>
            <a:p>
              <a:endParaRPr lang="en-US"/>
            </a:p>
          </p:txBody>
        </p:sp>
        <p:sp>
          <p:nvSpPr>
            <p:cNvPr id="91172" name="Line 113"/>
            <p:cNvSpPr>
              <a:spLocks noChangeShapeType="1"/>
            </p:cNvSpPr>
            <p:nvPr/>
          </p:nvSpPr>
          <p:spPr bwMode="auto">
            <a:xfrm>
              <a:off x="144" y="2448"/>
              <a:ext cx="864" cy="0"/>
            </a:xfrm>
            <a:prstGeom prst="line">
              <a:avLst/>
            </a:prstGeom>
            <a:noFill/>
            <a:ln w="38100">
              <a:solidFill>
                <a:schemeClr val="tx1"/>
              </a:solidFill>
              <a:round/>
              <a:headEnd/>
              <a:tailEnd/>
            </a:ln>
          </p:spPr>
          <p:txBody>
            <a:bodyPr/>
            <a:lstStyle/>
            <a:p>
              <a:endParaRPr lang="en-US"/>
            </a:p>
          </p:txBody>
        </p:sp>
        <p:sp>
          <p:nvSpPr>
            <p:cNvPr id="91173" name="Line 114"/>
            <p:cNvSpPr>
              <a:spLocks noChangeShapeType="1"/>
            </p:cNvSpPr>
            <p:nvPr/>
          </p:nvSpPr>
          <p:spPr bwMode="auto">
            <a:xfrm flipV="1">
              <a:off x="144" y="3120"/>
              <a:ext cx="864" cy="96"/>
            </a:xfrm>
            <a:prstGeom prst="line">
              <a:avLst/>
            </a:prstGeom>
            <a:noFill/>
            <a:ln w="38100">
              <a:solidFill>
                <a:schemeClr val="tx1"/>
              </a:solidFill>
              <a:round/>
              <a:headEnd/>
              <a:tailEnd/>
            </a:ln>
          </p:spPr>
          <p:txBody>
            <a:bodyPr/>
            <a:lstStyle/>
            <a:p>
              <a:endParaRPr lang="en-US"/>
            </a:p>
          </p:txBody>
        </p:sp>
        <p:sp>
          <p:nvSpPr>
            <p:cNvPr id="91174" name="Line 115"/>
            <p:cNvSpPr>
              <a:spLocks noChangeShapeType="1"/>
            </p:cNvSpPr>
            <p:nvPr/>
          </p:nvSpPr>
          <p:spPr bwMode="auto">
            <a:xfrm flipH="1">
              <a:off x="480" y="3408"/>
              <a:ext cx="720" cy="672"/>
            </a:xfrm>
            <a:prstGeom prst="line">
              <a:avLst/>
            </a:prstGeom>
            <a:noFill/>
            <a:ln w="38100">
              <a:solidFill>
                <a:schemeClr val="tx1"/>
              </a:solidFill>
              <a:round/>
              <a:headEnd/>
              <a:tailEnd/>
            </a:ln>
          </p:spPr>
          <p:txBody>
            <a:bodyPr/>
            <a:lstStyle/>
            <a:p>
              <a:endParaRPr lang="en-US"/>
            </a:p>
          </p:txBody>
        </p:sp>
        <p:sp>
          <p:nvSpPr>
            <p:cNvPr id="91175" name="Line 116"/>
            <p:cNvSpPr>
              <a:spLocks noChangeShapeType="1"/>
            </p:cNvSpPr>
            <p:nvPr/>
          </p:nvSpPr>
          <p:spPr bwMode="auto">
            <a:xfrm>
              <a:off x="1632" y="3504"/>
              <a:ext cx="0" cy="672"/>
            </a:xfrm>
            <a:prstGeom prst="line">
              <a:avLst/>
            </a:prstGeom>
            <a:noFill/>
            <a:ln w="38100">
              <a:solidFill>
                <a:schemeClr val="tx1"/>
              </a:solidFill>
              <a:round/>
              <a:headEnd/>
              <a:tailEnd/>
            </a:ln>
          </p:spPr>
          <p:txBody>
            <a:bodyPr/>
            <a:lstStyle/>
            <a:p>
              <a:endParaRPr lang="en-US"/>
            </a:p>
          </p:txBody>
        </p:sp>
        <p:sp>
          <p:nvSpPr>
            <p:cNvPr id="91176" name="Line 117"/>
            <p:cNvSpPr>
              <a:spLocks noChangeShapeType="1"/>
            </p:cNvSpPr>
            <p:nvPr/>
          </p:nvSpPr>
          <p:spPr bwMode="auto">
            <a:xfrm>
              <a:off x="2400" y="3504"/>
              <a:ext cx="0" cy="672"/>
            </a:xfrm>
            <a:prstGeom prst="line">
              <a:avLst/>
            </a:prstGeom>
            <a:noFill/>
            <a:ln w="38100">
              <a:solidFill>
                <a:schemeClr val="tx1"/>
              </a:solidFill>
              <a:round/>
              <a:headEnd/>
              <a:tailEnd/>
            </a:ln>
          </p:spPr>
          <p:txBody>
            <a:bodyPr/>
            <a:lstStyle/>
            <a:p>
              <a:endParaRPr lang="en-US"/>
            </a:p>
          </p:txBody>
        </p:sp>
        <p:sp>
          <p:nvSpPr>
            <p:cNvPr id="91177" name="Line 118"/>
            <p:cNvSpPr>
              <a:spLocks noChangeShapeType="1"/>
            </p:cNvSpPr>
            <p:nvPr/>
          </p:nvSpPr>
          <p:spPr bwMode="auto">
            <a:xfrm>
              <a:off x="3216" y="3504"/>
              <a:ext cx="0" cy="672"/>
            </a:xfrm>
            <a:prstGeom prst="line">
              <a:avLst/>
            </a:prstGeom>
            <a:noFill/>
            <a:ln w="38100">
              <a:solidFill>
                <a:schemeClr val="tx1"/>
              </a:solidFill>
              <a:round/>
              <a:headEnd/>
              <a:tailEnd/>
            </a:ln>
          </p:spPr>
          <p:txBody>
            <a:bodyPr/>
            <a:lstStyle/>
            <a:p>
              <a:endParaRPr lang="en-US"/>
            </a:p>
          </p:txBody>
        </p:sp>
        <p:sp>
          <p:nvSpPr>
            <p:cNvPr id="91178" name="Line 119"/>
            <p:cNvSpPr>
              <a:spLocks noChangeShapeType="1"/>
            </p:cNvSpPr>
            <p:nvPr/>
          </p:nvSpPr>
          <p:spPr bwMode="auto">
            <a:xfrm>
              <a:off x="3984" y="3504"/>
              <a:ext cx="0" cy="672"/>
            </a:xfrm>
            <a:prstGeom prst="line">
              <a:avLst/>
            </a:prstGeom>
            <a:noFill/>
            <a:ln w="38100">
              <a:solidFill>
                <a:schemeClr val="tx1"/>
              </a:solidFill>
              <a:round/>
              <a:headEnd/>
              <a:tailEnd/>
            </a:ln>
          </p:spPr>
          <p:txBody>
            <a:bodyPr/>
            <a:lstStyle/>
            <a:p>
              <a:endParaRPr lang="en-US"/>
            </a:p>
          </p:txBody>
        </p:sp>
        <p:sp>
          <p:nvSpPr>
            <p:cNvPr id="91179" name="Line 120"/>
            <p:cNvSpPr>
              <a:spLocks noChangeShapeType="1"/>
            </p:cNvSpPr>
            <p:nvPr/>
          </p:nvSpPr>
          <p:spPr bwMode="auto">
            <a:xfrm>
              <a:off x="4560" y="3408"/>
              <a:ext cx="480" cy="768"/>
            </a:xfrm>
            <a:prstGeom prst="line">
              <a:avLst/>
            </a:prstGeom>
            <a:noFill/>
            <a:ln w="38100">
              <a:solidFill>
                <a:schemeClr val="tx1"/>
              </a:solidFill>
              <a:round/>
              <a:headEnd/>
              <a:tailEnd/>
            </a:ln>
          </p:spPr>
          <p:txBody>
            <a:bodyPr/>
            <a:lstStyle/>
            <a:p>
              <a:endParaRPr lang="en-US"/>
            </a:p>
          </p:txBody>
        </p:sp>
        <p:sp>
          <p:nvSpPr>
            <p:cNvPr id="91180" name="Line 121"/>
            <p:cNvSpPr>
              <a:spLocks noChangeShapeType="1"/>
            </p:cNvSpPr>
            <p:nvPr/>
          </p:nvSpPr>
          <p:spPr bwMode="auto">
            <a:xfrm>
              <a:off x="4752" y="3120"/>
              <a:ext cx="864" cy="96"/>
            </a:xfrm>
            <a:prstGeom prst="line">
              <a:avLst/>
            </a:prstGeom>
            <a:noFill/>
            <a:ln w="38100">
              <a:solidFill>
                <a:schemeClr val="tx1"/>
              </a:solidFill>
              <a:round/>
              <a:headEnd/>
              <a:tailEnd/>
            </a:ln>
          </p:spPr>
          <p:txBody>
            <a:bodyPr/>
            <a:lstStyle/>
            <a:p>
              <a:endParaRPr lang="en-US"/>
            </a:p>
          </p:txBody>
        </p:sp>
        <p:sp>
          <p:nvSpPr>
            <p:cNvPr id="91181" name="Line 122"/>
            <p:cNvSpPr>
              <a:spLocks noChangeShapeType="1"/>
            </p:cNvSpPr>
            <p:nvPr/>
          </p:nvSpPr>
          <p:spPr bwMode="auto">
            <a:xfrm>
              <a:off x="4752" y="2448"/>
              <a:ext cx="864" cy="0"/>
            </a:xfrm>
            <a:prstGeom prst="line">
              <a:avLst/>
            </a:prstGeom>
            <a:noFill/>
            <a:ln w="38100">
              <a:solidFill>
                <a:schemeClr val="tx1"/>
              </a:solidFill>
              <a:round/>
              <a:headEnd/>
              <a:tailEnd/>
            </a:ln>
          </p:spPr>
          <p:txBody>
            <a:bodyPr/>
            <a:lstStyle/>
            <a:p>
              <a:endParaRPr lang="en-US"/>
            </a:p>
          </p:txBody>
        </p:sp>
        <p:sp>
          <p:nvSpPr>
            <p:cNvPr id="91182" name="Line 123"/>
            <p:cNvSpPr>
              <a:spLocks noChangeShapeType="1"/>
            </p:cNvSpPr>
            <p:nvPr/>
          </p:nvSpPr>
          <p:spPr bwMode="auto">
            <a:xfrm>
              <a:off x="4752" y="1728"/>
              <a:ext cx="864" cy="0"/>
            </a:xfrm>
            <a:prstGeom prst="line">
              <a:avLst/>
            </a:prstGeom>
            <a:noFill/>
            <a:ln w="38100">
              <a:solidFill>
                <a:schemeClr val="tx1"/>
              </a:solidFill>
              <a:round/>
              <a:headEnd/>
              <a:tailEnd/>
            </a:ln>
          </p:spPr>
          <p:txBody>
            <a:bodyPr/>
            <a:lstStyle/>
            <a:p>
              <a:endParaRPr lang="en-US"/>
            </a:p>
          </p:txBody>
        </p:sp>
        <p:sp>
          <p:nvSpPr>
            <p:cNvPr id="91183" name="Line 124"/>
            <p:cNvSpPr>
              <a:spLocks noChangeShapeType="1"/>
            </p:cNvSpPr>
            <p:nvPr/>
          </p:nvSpPr>
          <p:spPr bwMode="auto">
            <a:xfrm flipV="1">
              <a:off x="4752" y="1008"/>
              <a:ext cx="864" cy="192"/>
            </a:xfrm>
            <a:prstGeom prst="line">
              <a:avLst/>
            </a:prstGeom>
            <a:noFill/>
            <a:ln w="38100">
              <a:solidFill>
                <a:schemeClr val="tx1"/>
              </a:solidFill>
              <a:round/>
              <a:headEnd/>
              <a:tailEnd/>
            </a:ln>
          </p:spPr>
          <p:txBody>
            <a:bodyPr/>
            <a:lstStyle/>
            <a:p>
              <a:endParaRPr lang="en-US"/>
            </a:p>
          </p:txBody>
        </p:sp>
        <p:sp>
          <p:nvSpPr>
            <p:cNvPr id="91184" name="Line 125"/>
            <p:cNvSpPr>
              <a:spLocks noChangeShapeType="1"/>
            </p:cNvSpPr>
            <p:nvPr/>
          </p:nvSpPr>
          <p:spPr bwMode="auto">
            <a:xfrm flipH="1">
              <a:off x="4416" y="144"/>
              <a:ext cx="432" cy="720"/>
            </a:xfrm>
            <a:prstGeom prst="line">
              <a:avLst/>
            </a:prstGeom>
            <a:noFill/>
            <a:ln w="38100">
              <a:solidFill>
                <a:schemeClr val="tx1"/>
              </a:solidFill>
              <a:round/>
              <a:headEnd/>
              <a:tailEnd/>
            </a:ln>
          </p:spPr>
          <p:txBody>
            <a:bodyPr/>
            <a:lstStyle/>
            <a:p>
              <a:endParaRPr lang="en-US"/>
            </a:p>
          </p:txBody>
        </p:sp>
        <p:sp>
          <p:nvSpPr>
            <p:cNvPr id="91185" name="Line 126"/>
            <p:cNvSpPr>
              <a:spLocks noChangeShapeType="1"/>
            </p:cNvSpPr>
            <p:nvPr/>
          </p:nvSpPr>
          <p:spPr bwMode="auto">
            <a:xfrm>
              <a:off x="2832" y="144"/>
              <a:ext cx="0" cy="720"/>
            </a:xfrm>
            <a:prstGeom prst="line">
              <a:avLst/>
            </a:prstGeom>
            <a:noFill/>
            <a:ln w="38100">
              <a:solidFill>
                <a:schemeClr val="tx1"/>
              </a:solidFill>
              <a:round/>
              <a:headEnd/>
              <a:tailEnd/>
            </a:ln>
          </p:spPr>
          <p:txBody>
            <a:bodyPr/>
            <a:lstStyle/>
            <a:p>
              <a:endParaRPr lang="en-US"/>
            </a:p>
          </p:txBody>
        </p:sp>
        <p:sp>
          <p:nvSpPr>
            <p:cNvPr id="91186" name="Line 127"/>
            <p:cNvSpPr>
              <a:spLocks noChangeShapeType="1"/>
            </p:cNvSpPr>
            <p:nvPr/>
          </p:nvSpPr>
          <p:spPr bwMode="auto">
            <a:xfrm>
              <a:off x="3696" y="144"/>
              <a:ext cx="0" cy="720"/>
            </a:xfrm>
            <a:prstGeom prst="line">
              <a:avLst/>
            </a:prstGeom>
            <a:noFill/>
            <a:ln w="38100">
              <a:solidFill>
                <a:schemeClr val="tx1"/>
              </a:solidFill>
              <a:round/>
              <a:headEnd/>
              <a:tailEnd/>
            </a:ln>
          </p:spPr>
          <p:txBody>
            <a:bodyPr/>
            <a:lstStyle/>
            <a:p>
              <a:endParaRPr lang="en-US"/>
            </a:p>
          </p:txBody>
        </p:sp>
        <p:sp>
          <p:nvSpPr>
            <p:cNvPr id="91187" name="WordArt 128"/>
            <p:cNvSpPr>
              <a:spLocks noChangeArrowheads="1" noChangeShapeType="1" noTextEdit="1"/>
            </p:cNvSpPr>
            <p:nvPr/>
          </p:nvSpPr>
          <p:spPr bwMode="auto">
            <a:xfrm>
              <a:off x="1056"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a:t>
              </a:r>
            </a:p>
          </p:txBody>
        </p:sp>
        <p:sp>
          <p:nvSpPr>
            <p:cNvPr id="91188" name="WordArt 129"/>
            <p:cNvSpPr>
              <a:spLocks noChangeArrowheads="1" noChangeShapeType="1" noTextEdit="1"/>
            </p:cNvSpPr>
            <p:nvPr/>
          </p:nvSpPr>
          <p:spPr bwMode="auto">
            <a:xfrm>
              <a:off x="1872"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2</a:t>
              </a:r>
            </a:p>
          </p:txBody>
        </p:sp>
        <p:sp>
          <p:nvSpPr>
            <p:cNvPr id="91189" name="WordArt 130"/>
            <p:cNvSpPr>
              <a:spLocks noChangeArrowheads="1" noChangeShapeType="1" noTextEdit="1"/>
            </p:cNvSpPr>
            <p:nvPr/>
          </p:nvSpPr>
          <p:spPr bwMode="auto">
            <a:xfrm>
              <a:off x="2688"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3</a:t>
              </a:r>
            </a:p>
          </p:txBody>
        </p:sp>
        <p:sp>
          <p:nvSpPr>
            <p:cNvPr id="91190" name="WordArt 131"/>
            <p:cNvSpPr>
              <a:spLocks noChangeArrowheads="1" noChangeShapeType="1" noTextEdit="1"/>
            </p:cNvSpPr>
            <p:nvPr/>
          </p:nvSpPr>
          <p:spPr bwMode="auto">
            <a:xfrm>
              <a:off x="3552"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4</a:t>
              </a:r>
            </a:p>
          </p:txBody>
        </p:sp>
        <p:sp>
          <p:nvSpPr>
            <p:cNvPr id="91191" name="WordArt 132"/>
            <p:cNvSpPr>
              <a:spLocks noChangeArrowheads="1" noChangeShapeType="1" noTextEdit="1"/>
            </p:cNvSpPr>
            <p:nvPr/>
          </p:nvSpPr>
          <p:spPr bwMode="auto">
            <a:xfrm>
              <a:off x="4560" y="192"/>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5</a:t>
              </a:r>
            </a:p>
          </p:txBody>
        </p:sp>
        <p:sp>
          <p:nvSpPr>
            <p:cNvPr id="91192" name="WordArt 133"/>
            <p:cNvSpPr>
              <a:spLocks noChangeArrowheads="1" noChangeShapeType="1" noTextEdit="1"/>
            </p:cNvSpPr>
            <p:nvPr/>
          </p:nvSpPr>
          <p:spPr bwMode="auto">
            <a:xfrm>
              <a:off x="5472" y="768"/>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6</a:t>
              </a:r>
            </a:p>
          </p:txBody>
        </p:sp>
        <p:sp>
          <p:nvSpPr>
            <p:cNvPr id="91193" name="WordArt 134"/>
            <p:cNvSpPr>
              <a:spLocks noChangeArrowheads="1" noChangeShapeType="1" noTextEdit="1"/>
            </p:cNvSpPr>
            <p:nvPr/>
          </p:nvSpPr>
          <p:spPr bwMode="auto">
            <a:xfrm>
              <a:off x="5472" y="1488"/>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7</a:t>
              </a:r>
            </a:p>
          </p:txBody>
        </p:sp>
        <p:sp>
          <p:nvSpPr>
            <p:cNvPr id="91194" name="WordArt 135"/>
            <p:cNvSpPr>
              <a:spLocks noChangeArrowheads="1" noChangeShapeType="1" noTextEdit="1"/>
            </p:cNvSpPr>
            <p:nvPr/>
          </p:nvSpPr>
          <p:spPr bwMode="auto">
            <a:xfrm>
              <a:off x="5472" y="2160"/>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8</a:t>
              </a:r>
            </a:p>
          </p:txBody>
        </p:sp>
        <p:sp>
          <p:nvSpPr>
            <p:cNvPr id="91195" name="WordArt 136"/>
            <p:cNvSpPr>
              <a:spLocks noChangeArrowheads="1" noChangeShapeType="1" noTextEdit="1"/>
            </p:cNvSpPr>
            <p:nvPr/>
          </p:nvSpPr>
          <p:spPr bwMode="auto">
            <a:xfrm>
              <a:off x="5472" y="2976"/>
              <a:ext cx="96"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9</a:t>
              </a:r>
            </a:p>
          </p:txBody>
        </p:sp>
        <p:sp>
          <p:nvSpPr>
            <p:cNvPr id="91196" name="WordArt 137"/>
            <p:cNvSpPr>
              <a:spLocks noChangeArrowheads="1" noChangeShapeType="1" noTextEdit="1"/>
            </p:cNvSpPr>
            <p:nvPr/>
          </p:nvSpPr>
          <p:spPr bwMode="auto">
            <a:xfrm>
              <a:off x="5040" y="3888"/>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10</a:t>
              </a:r>
            </a:p>
          </p:txBody>
        </p:sp>
        <p:sp>
          <p:nvSpPr>
            <p:cNvPr id="91197" name="WordArt 138"/>
            <p:cNvSpPr>
              <a:spLocks noChangeArrowheads="1" noChangeShapeType="1" noTextEdit="1"/>
            </p:cNvSpPr>
            <p:nvPr/>
          </p:nvSpPr>
          <p:spPr bwMode="auto">
            <a:xfrm>
              <a:off x="4032"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11</a:t>
              </a:r>
            </a:p>
          </p:txBody>
        </p:sp>
        <p:sp>
          <p:nvSpPr>
            <p:cNvPr id="91198" name="WordArt 139"/>
            <p:cNvSpPr>
              <a:spLocks noChangeArrowheads="1" noChangeShapeType="1" noTextEdit="1"/>
            </p:cNvSpPr>
            <p:nvPr/>
          </p:nvSpPr>
          <p:spPr bwMode="auto">
            <a:xfrm>
              <a:off x="3264"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12</a:t>
              </a:r>
            </a:p>
          </p:txBody>
        </p:sp>
        <p:sp>
          <p:nvSpPr>
            <p:cNvPr id="91199" name="WordArt 140"/>
            <p:cNvSpPr>
              <a:spLocks noChangeArrowheads="1" noChangeShapeType="1" noTextEdit="1"/>
            </p:cNvSpPr>
            <p:nvPr/>
          </p:nvSpPr>
          <p:spPr bwMode="auto">
            <a:xfrm>
              <a:off x="2448"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13</a:t>
              </a:r>
            </a:p>
          </p:txBody>
        </p:sp>
        <p:sp>
          <p:nvSpPr>
            <p:cNvPr id="91200" name="WordArt 141"/>
            <p:cNvSpPr>
              <a:spLocks noChangeArrowheads="1" noChangeShapeType="1" noTextEdit="1"/>
            </p:cNvSpPr>
            <p:nvPr/>
          </p:nvSpPr>
          <p:spPr bwMode="auto">
            <a:xfrm>
              <a:off x="1680"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14</a:t>
              </a:r>
            </a:p>
          </p:txBody>
        </p:sp>
        <p:sp>
          <p:nvSpPr>
            <p:cNvPr id="91201" name="WordArt 142"/>
            <p:cNvSpPr>
              <a:spLocks noChangeArrowheads="1" noChangeShapeType="1" noTextEdit="1"/>
            </p:cNvSpPr>
            <p:nvPr/>
          </p:nvSpPr>
          <p:spPr bwMode="auto">
            <a:xfrm>
              <a:off x="672" y="393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15</a:t>
              </a:r>
            </a:p>
          </p:txBody>
        </p:sp>
        <p:sp>
          <p:nvSpPr>
            <p:cNvPr id="91202" name="WordArt 143"/>
            <p:cNvSpPr>
              <a:spLocks noChangeArrowheads="1" noChangeShapeType="1" noTextEdit="1"/>
            </p:cNvSpPr>
            <p:nvPr/>
          </p:nvSpPr>
          <p:spPr bwMode="auto">
            <a:xfrm>
              <a:off x="192" y="3264"/>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16</a:t>
              </a:r>
            </a:p>
          </p:txBody>
        </p:sp>
        <p:sp>
          <p:nvSpPr>
            <p:cNvPr id="91203" name="WordArt 144"/>
            <p:cNvSpPr>
              <a:spLocks noChangeArrowheads="1" noChangeShapeType="1" noTextEdit="1"/>
            </p:cNvSpPr>
            <p:nvPr/>
          </p:nvSpPr>
          <p:spPr bwMode="auto">
            <a:xfrm>
              <a:off x="192" y="2496"/>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17</a:t>
              </a:r>
            </a:p>
          </p:txBody>
        </p:sp>
        <p:sp>
          <p:nvSpPr>
            <p:cNvPr id="91204" name="WordArt 145"/>
            <p:cNvSpPr>
              <a:spLocks noChangeArrowheads="1" noChangeShapeType="1" noTextEdit="1"/>
            </p:cNvSpPr>
            <p:nvPr/>
          </p:nvSpPr>
          <p:spPr bwMode="auto">
            <a:xfrm>
              <a:off x="192" y="1728"/>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19</a:t>
              </a:r>
            </a:p>
          </p:txBody>
        </p:sp>
        <p:sp>
          <p:nvSpPr>
            <p:cNvPr id="91205" name="WordArt 146"/>
            <p:cNvSpPr>
              <a:spLocks noChangeArrowheads="1" noChangeShapeType="1" noTextEdit="1"/>
            </p:cNvSpPr>
            <p:nvPr/>
          </p:nvSpPr>
          <p:spPr bwMode="auto">
            <a:xfrm>
              <a:off x="192" y="912"/>
              <a:ext cx="144" cy="202"/>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gradFill rotWithShape="1">
                    <a:gsLst>
                      <a:gs pos="0">
                        <a:srgbClr val="FF6600"/>
                      </a:gs>
                      <a:gs pos="100000">
                        <a:srgbClr val="FF9900"/>
                      </a:gs>
                    </a:gsLst>
                    <a:lin ang="5400000" scaled="1"/>
                  </a:gradFill>
                  <a:latin typeface="Arial Black"/>
                </a:rPr>
                <a:t>20</a:t>
              </a:r>
            </a:p>
          </p:txBody>
        </p:sp>
      </p:grpSp>
      <p:pic>
        <p:nvPicPr>
          <p:cNvPr id="91149" name="Picture 147" descr="j0354419"/>
          <p:cNvPicPr>
            <a:picLocks noChangeAspect="1" noChangeArrowheads="1" noCrop="1"/>
          </p:cNvPicPr>
          <p:nvPr/>
        </p:nvPicPr>
        <p:blipFill>
          <a:blip r:embed="rId5"/>
          <a:srcRect/>
          <a:stretch>
            <a:fillRect/>
          </a:stretch>
        </p:blipFill>
        <p:spPr bwMode="auto">
          <a:xfrm>
            <a:off x="4572000" y="-242888"/>
            <a:ext cx="1025525" cy="1600201"/>
          </a:xfrm>
          <a:prstGeom prst="rect">
            <a:avLst/>
          </a:prstGeom>
          <a:noFill/>
          <a:ln w="9525">
            <a:noFill/>
            <a:miter lim="800000"/>
            <a:headEnd/>
            <a:tailEnd/>
          </a:ln>
        </p:spPr>
      </p:pic>
      <p:pic>
        <p:nvPicPr>
          <p:cNvPr id="91150" name="Picture 148" descr="BL00582_"/>
          <p:cNvPicPr>
            <a:picLocks noChangeAspect="1" noChangeArrowheads="1"/>
          </p:cNvPicPr>
          <p:nvPr/>
        </p:nvPicPr>
        <p:blipFill>
          <a:blip r:embed="rId6"/>
          <a:srcRect/>
          <a:stretch>
            <a:fillRect/>
          </a:stretch>
        </p:blipFill>
        <p:spPr bwMode="auto">
          <a:xfrm>
            <a:off x="1435100" y="5516563"/>
            <a:ext cx="1049338" cy="1108075"/>
          </a:xfrm>
          <a:prstGeom prst="rect">
            <a:avLst/>
          </a:prstGeom>
          <a:noFill/>
          <a:ln w="9525">
            <a:noFill/>
            <a:miter lim="800000"/>
            <a:headEnd/>
            <a:tailEnd/>
          </a:ln>
        </p:spPr>
      </p:pic>
      <p:pic>
        <p:nvPicPr>
          <p:cNvPr id="91151" name="Picture 149" descr="cambridge"/>
          <p:cNvPicPr>
            <a:picLocks noChangeAspect="1" noChangeArrowheads="1"/>
          </p:cNvPicPr>
          <p:nvPr/>
        </p:nvPicPr>
        <p:blipFill>
          <a:blip r:embed="rId7"/>
          <a:srcRect/>
          <a:stretch>
            <a:fillRect/>
          </a:stretch>
        </p:blipFill>
        <p:spPr bwMode="auto">
          <a:xfrm>
            <a:off x="1979613" y="333375"/>
            <a:ext cx="941387" cy="1008063"/>
          </a:xfrm>
          <a:prstGeom prst="rect">
            <a:avLst/>
          </a:prstGeom>
          <a:noFill/>
          <a:ln w="9525">
            <a:noFill/>
            <a:miter lim="800000"/>
            <a:headEnd/>
            <a:tailEnd/>
          </a:ln>
        </p:spPr>
      </p:pic>
      <p:pic>
        <p:nvPicPr>
          <p:cNvPr id="91152" name="Picture 150" descr="NA01458_"/>
          <p:cNvPicPr>
            <a:picLocks noChangeAspect="1" noChangeArrowheads="1"/>
          </p:cNvPicPr>
          <p:nvPr/>
        </p:nvPicPr>
        <p:blipFill>
          <a:blip r:embed="rId4"/>
          <a:srcRect/>
          <a:stretch>
            <a:fillRect/>
          </a:stretch>
        </p:blipFill>
        <p:spPr bwMode="auto">
          <a:xfrm>
            <a:off x="5938838" y="242888"/>
            <a:ext cx="1225550" cy="1098550"/>
          </a:xfrm>
          <a:prstGeom prst="rect">
            <a:avLst/>
          </a:prstGeom>
          <a:noFill/>
          <a:ln w="9525">
            <a:noFill/>
            <a:miter lim="800000"/>
            <a:headEnd/>
            <a:tailEnd/>
          </a:ln>
        </p:spPr>
      </p:pic>
      <p:pic>
        <p:nvPicPr>
          <p:cNvPr id="91153" name="Picture 151" descr="j0236222"/>
          <p:cNvPicPr>
            <a:picLocks noChangeAspect="1" noChangeArrowheads="1" noCrop="1"/>
          </p:cNvPicPr>
          <p:nvPr/>
        </p:nvPicPr>
        <p:blipFill>
          <a:blip r:embed="rId8"/>
          <a:srcRect/>
          <a:stretch>
            <a:fillRect/>
          </a:stretch>
        </p:blipFill>
        <p:spPr bwMode="auto">
          <a:xfrm>
            <a:off x="6732588" y="5589588"/>
            <a:ext cx="639762" cy="1011237"/>
          </a:xfrm>
          <a:prstGeom prst="rect">
            <a:avLst/>
          </a:prstGeom>
          <a:noFill/>
          <a:ln w="9525">
            <a:noFill/>
            <a:miter lim="800000"/>
            <a:headEnd/>
            <a:tailEnd/>
          </a:ln>
        </p:spPr>
      </p:pic>
      <p:pic>
        <p:nvPicPr>
          <p:cNvPr id="91154" name="Picture 152" descr="j0396728"/>
          <p:cNvPicPr>
            <a:picLocks noChangeAspect="1" noChangeArrowheads="1"/>
          </p:cNvPicPr>
          <p:nvPr/>
        </p:nvPicPr>
        <p:blipFill>
          <a:blip r:embed="rId9"/>
          <a:srcRect/>
          <a:stretch>
            <a:fillRect/>
          </a:stretch>
        </p:blipFill>
        <p:spPr bwMode="auto">
          <a:xfrm>
            <a:off x="2917825" y="5661025"/>
            <a:ext cx="862013" cy="863600"/>
          </a:xfrm>
          <a:prstGeom prst="rect">
            <a:avLst/>
          </a:prstGeom>
          <a:noFill/>
          <a:ln w="9525">
            <a:noFill/>
            <a:miter lim="800000"/>
            <a:headEnd/>
            <a:tailEnd/>
          </a:ln>
        </p:spPr>
      </p:pic>
      <p:pic>
        <p:nvPicPr>
          <p:cNvPr id="91155" name="Picture 153" descr="j0190807"/>
          <p:cNvPicPr>
            <a:picLocks noChangeAspect="1" noChangeArrowheads="1"/>
          </p:cNvPicPr>
          <p:nvPr/>
        </p:nvPicPr>
        <p:blipFill>
          <a:blip r:embed="rId10"/>
          <a:srcRect/>
          <a:stretch>
            <a:fillRect/>
          </a:stretch>
        </p:blipFill>
        <p:spPr bwMode="auto">
          <a:xfrm>
            <a:off x="7524750" y="620713"/>
            <a:ext cx="1079500" cy="982662"/>
          </a:xfrm>
          <a:prstGeom prst="rect">
            <a:avLst/>
          </a:prstGeom>
          <a:noFill/>
          <a:ln w="9525">
            <a:noFill/>
            <a:miter lim="800000"/>
            <a:headEnd/>
            <a:tailEnd/>
          </a:ln>
        </p:spPr>
      </p:pic>
      <p:pic>
        <p:nvPicPr>
          <p:cNvPr id="91156" name="Picture 154" descr="j0137101"/>
          <p:cNvPicPr>
            <a:picLocks noChangeAspect="1" noChangeArrowheads="1"/>
          </p:cNvPicPr>
          <p:nvPr/>
        </p:nvPicPr>
        <p:blipFill>
          <a:blip r:embed="rId11"/>
          <a:srcRect/>
          <a:stretch>
            <a:fillRect/>
          </a:stretch>
        </p:blipFill>
        <p:spPr bwMode="auto">
          <a:xfrm>
            <a:off x="7678738" y="2781300"/>
            <a:ext cx="925512" cy="995363"/>
          </a:xfrm>
          <a:prstGeom prst="rect">
            <a:avLst/>
          </a:prstGeom>
          <a:noFill/>
          <a:ln w="9525">
            <a:noFill/>
            <a:miter lim="800000"/>
            <a:headEnd/>
            <a:tailEnd/>
          </a:ln>
        </p:spPr>
      </p:pic>
      <p:pic>
        <p:nvPicPr>
          <p:cNvPr id="91157" name="Picture 155" descr="BD07228_"/>
          <p:cNvPicPr>
            <a:picLocks noChangeAspect="1" noChangeArrowheads="1"/>
          </p:cNvPicPr>
          <p:nvPr/>
        </p:nvPicPr>
        <p:blipFill>
          <a:blip r:embed="rId12"/>
          <a:srcRect/>
          <a:stretch>
            <a:fillRect/>
          </a:stretch>
        </p:blipFill>
        <p:spPr bwMode="auto">
          <a:xfrm>
            <a:off x="7669213" y="5170488"/>
            <a:ext cx="1006475" cy="922337"/>
          </a:xfrm>
          <a:prstGeom prst="rect">
            <a:avLst/>
          </a:prstGeom>
          <a:noFill/>
          <a:ln w="9525">
            <a:noFill/>
            <a:miter lim="800000"/>
            <a:headEnd/>
            <a:tailEnd/>
          </a:ln>
        </p:spPr>
      </p:pic>
      <p:pic>
        <p:nvPicPr>
          <p:cNvPr id="91158" name="Picture 156" descr="j0336994"/>
          <p:cNvPicPr>
            <a:picLocks noChangeAspect="1" noChangeArrowheads="1" noCrop="1"/>
          </p:cNvPicPr>
          <p:nvPr/>
        </p:nvPicPr>
        <p:blipFill>
          <a:blip r:embed="rId13"/>
          <a:srcRect/>
          <a:stretch>
            <a:fillRect/>
          </a:stretch>
        </p:blipFill>
        <p:spPr bwMode="auto">
          <a:xfrm>
            <a:off x="7729538" y="3716338"/>
            <a:ext cx="1235075" cy="1235075"/>
          </a:xfrm>
          <a:prstGeom prst="rect">
            <a:avLst/>
          </a:prstGeom>
          <a:noFill/>
          <a:ln w="9525">
            <a:noFill/>
            <a:miter lim="800000"/>
            <a:headEnd/>
            <a:tailEnd/>
          </a:ln>
        </p:spPr>
      </p:pic>
      <p:pic>
        <p:nvPicPr>
          <p:cNvPr id="91159" name="Picture 157" descr="j0396678"/>
          <p:cNvPicPr>
            <a:picLocks noChangeAspect="1" noChangeArrowheads="1"/>
          </p:cNvPicPr>
          <p:nvPr/>
        </p:nvPicPr>
        <p:blipFill>
          <a:blip r:embed="rId14"/>
          <a:srcRect/>
          <a:stretch>
            <a:fillRect/>
          </a:stretch>
        </p:blipFill>
        <p:spPr bwMode="auto">
          <a:xfrm>
            <a:off x="4140200" y="5661025"/>
            <a:ext cx="935038" cy="792163"/>
          </a:xfrm>
          <a:prstGeom prst="rect">
            <a:avLst/>
          </a:prstGeom>
          <a:noFill/>
          <a:ln w="9525">
            <a:noFill/>
            <a:miter lim="800000"/>
            <a:headEnd/>
            <a:tailEnd/>
          </a:ln>
        </p:spPr>
      </p:pic>
      <p:pic>
        <p:nvPicPr>
          <p:cNvPr id="91160" name="Picture 158" descr="SL00673_"/>
          <p:cNvPicPr>
            <a:picLocks noChangeAspect="1" noChangeArrowheads="1"/>
          </p:cNvPicPr>
          <p:nvPr/>
        </p:nvPicPr>
        <p:blipFill>
          <a:blip r:embed="rId15"/>
          <a:srcRect/>
          <a:stretch>
            <a:fillRect/>
          </a:stretch>
        </p:blipFill>
        <p:spPr bwMode="auto">
          <a:xfrm>
            <a:off x="7596188" y="1844675"/>
            <a:ext cx="1054100" cy="846138"/>
          </a:xfrm>
          <a:prstGeom prst="rect">
            <a:avLst/>
          </a:prstGeom>
          <a:noFill/>
          <a:ln w="9525">
            <a:noFill/>
            <a:miter lim="800000"/>
            <a:headEnd/>
            <a:tailEnd/>
          </a:ln>
        </p:spPr>
      </p:pic>
      <p:pic>
        <p:nvPicPr>
          <p:cNvPr id="91161" name="Picture 159" descr="j0396676"/>
          <p:cNvPicPr>
            <a:picLocks noChangeAspect="1" noChangeArrowheads="1"/>
          </p:cNvPicPr>
          <p:nvPr/>
        </p:nvPicPr>
        <p:blipFill>
          <a:blip r:embed="rId16"/>
          <a:srcRect/>
          <a:stretch>
            <a:fillRect/>
          </a:stretch>
        </p:blipFill>
        <p:spPr bwMode="auto">
          <a:xfrm>
            <a:off x="569913" y="4005263"/>
            <a:ext cx="906462" cy="928687"/>
          </a:xfrm>
          <a:prstGeom prst="rect">
            <a:avLst/>
          </a:prstGeom>
          <a:noFill/>
          <a:ln w="9525">
            <a:noFill/>
            <a:miter lim="800000"/>
            <a:headEnd/>
            <a:tailEnd/>
          </a:ln>
        </p:spPr>
      </p:pic>
      <p:pic>
        <p:nvPicPr>
          <p:cNvPr id="91162" name="Picture 161" descr="NA01458_"/>
          <p:cNvPicPr>
            <a:picLocks noChangeAspect="1" noChangeArrowheads="1"/>
          </p:cNvPicPr>
          <p:nvPr/>
        </p:nvPicPr>
        <p:blipFill>
          <a:blip r:embed="rId4"/>
          <a:srcRect/>
          <a:stretch>
            <a:fillRect/>
          </a:stretch>
        </p:blipFill>
        <p:spPr bwMode="auto">
          <a:xfrm>
            <a:off x="539750" y="5189538"/>
            <a:ext cx="1008063" cy="903287"/>
          </a:xfrm>
          <a:prstGeom prst="rect">
            <a:avLst/>
          </a:prstGeom>
          <a:noFill/>
          <a:ln w="9525">
            <a:noFill/>
            <a:miter lim="800000"/>
            <a:headEnd/>
            <a:tailEnd/>
          </a:ln>
        </p:spPr>
      </p:pic>
      <p:pic>
        <p:nvPicPr>
          <p:cNvPr id="91163" name="Picture 162" descr="NA01458_"/>
          <p:cNvPicPr>
            <a:picLocks noChangeAspect="1" noChangeArrowheads="1"/>
          </p:cNvPicPr>
          <p:nvPr/>
        </p:nvPicPr>
        <p:blipFill>
          <a:blip r:embed="rId4"/>
          <a:srcRect/>
          <a:stretch>
            <a:fillRect/>
          </a:stretch>
        </p:blipFill>
        <p:spPr bwMode="auto">
          <a:xfrm>
            <a:off x="395288" y="1700213"/>
            <a:ext cx="1008062" cy="903287"/>
          </a:xfrm>
          <a:prstGeom prst="rect">
            <a:avLst/>
          </a:prstGeom>
          <a:noFill/>
          <a:ln w="9525">
            <a:noFill/>
            <a:miter lim="800000"/>
            <a:headEnd/>
            <a:tailEnd/>
          </a:ln>
        </p:spPr>
      </p:pic>
      <p:pic>
        <p:nvPicPr>
          <p:cNvPr id="91164" name="Picture 163" descr="j0232239"/>
          <p:cNvPicPr>
            <a:picLocks noChangeAspect="1" noChangeArrowheads="1"/>
          </p:cNvPicPr>
          <p:nvPr/>
        </p:nvPicPr>
        <p:blipFill>
          <a:blip r:embed="rId17"/>
          <a:srcRect/>
          <a:stretch>
            <a:fillRect/>
          </a:stretch>
        </p:blipFill>
        <p:spPr bwMode="auto">
          <a:xfrm>
            <a:off x="323850" y="3006725"/>
            <a:ext cx="1223963" cy="765175"/>
          </a:xfrm>
          <a:prstGeom prst="rect">
            <a:avLst/>
          </a:prstGeom>
          <a:noFill/>
          <a:ln w="9525">
            <a:noFill/>
            <a:miter lim="800000"/>
            <a:headEnd/>
            <a:tailEnd/>
          </a:ln>
        </p:spPr>
      </p:pic>
      <p:pic>
        <p:nvPicPr>
          <p:cNvPr id="91165" name="Picture 165" descr="bs01232_"/>
          <p:cNvPicPr>
            <a:picLocks noChangeAspect="1" noChangeArrowheads="1"/>
          </p:cNvPicPr>
          <p:nvPr/>
        </p:nvPicPr>
        <p:blipFill>
          <a:blip r:embed="rId18"/>
          <a:srcRect/>
          <a:stretch>
            <a:fillRect/>
          </a:stretch>
        </p:blipFill>
        <p:spPr bwMode="auto">
          <a:xfrm>
            <a:off x="682625" y="333375"/>
            <a:ext cx="936625" cy="1071563"/>
          </a:xfrm>
          <a:prstGeom prst="rect">
            <a:avLst/>
          </a:prstGeom>
          <a:noFill/>
          <a:ln w="9525">
            <a:noFill/>
            <a:miter lim="800000"/>
            <a:headEnd/>
            <a:tailEnd/>
          </a:ln>
        </p:spPr>
      </p:pic>
    </p:spTree>
    <p:extLst>
      <p:ext uri="{BB962C8B-B14F-4D97-AF65-F5344CB8AC3E}">
        <p14:creationId xmlns:p14="http://schemas.microsoft.com/office/powerpoint/2010/main" val="38504553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68"/>
                    </p:tgtEl>
                  </p:cond>
                </p:stCondLst>
                <p:endSync evt="end" delay="0">
                  <p:rtn val="all"/>
                </p:endSync>
                <p:childTnLst>
                  <p:par>
                    <p:cTn id="3" fill="hold" nodeType="clickPar">
                      <p:stCondLst>
                        <p:cond delay="0"/>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360"/>
                                          </p:val>
                                        </p:tav>
                                        <p:tav tm="100000">
                                          <p:val>
                                            <p:fltVal val="0"/>
                                          </p:val>
                                        </p:tav>
                                      </p:tavLst>
                                    </p:anim>
                                    <p:animEffect transition="in" filter="fade">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xit" presetSubtype="0" fill="hold" nodeType="clickEffect">
                                  <p:stCondLst>
                                    <p:cond delay="0"/>
                                  </p:stCondLst>
                                  <p:childTnLst>
                                    <p:animEffect transition="out" filter="dissolv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xit" presetSubtype="0" fill="hold" nodeType="clickEffect">
                                  <p:stCondLst>
                                    <p:cond delay="0"/>
                                  </p:stCondLst>
                                  <p:childTnLst>
                                    <p:animEffect transition="out" filter="dissolv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 calcmode="lin" valueType="num">
                                      <p:cBhvr>
                                        <p:cTn id="48" dur="500" fill="hold"/>
                                        <p:tgtEl>
                                          <p:spTgt spid="5"/>
                                        </p:tgtEl>
                                        <p:attrNameLst>
                                          <p:attrName>style.rotation</p:attrName>
                                        </p:attrNameLst>
                                      </p:cBhvr>
                                      <p:tavLst>
                                        <p:tav tm="0">
                                          <p:val>
                                            <p:fltVal val="360"/>
                                          </p:val>
                                        </p:tav>
                                        <p:tav tm="100000">
                                          <p:val>
                                            <p:fltVal val="0"/>
                                          </p:val>
                                        </p:tav>
                                      </p:tavLst>
                                    </p:anim>
                                    <p:animEffect transition="in" filter="fade">
                                      <p:cBhvr>
                                        <p:cTn id="49" dur="500"/>
                                        <p:tgtEl>
                                          <p:spTgt spid="5"/>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xit" presetSubtype="0" fill="hold" nodeType="clickEffect">
                                  <p:stCondLst>
                                    <p:cond delay="0"/>
                                  </p:stCondLst>
                                  <p:childTnLst>
                                    <p:animEffect transition="out" filter="dissolv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360"/>
                                          </p:val>
                                        </p:tav>
                                        <p:tav tm="100000">
                                          <p:val>
                                            <p:fltVal val="0"/>
                                          </p:val>
                                        </p:tav>
                                      </p:tavLst>
                                    </p:anim>
                                    <p:animEffect transition="in" filter="fade">
                                      <p:cBhvr>
                                        <p:cTn id="62" dur="500"/>
                                        <p:tgtEl>
                                          <p:spTgt spid="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9" presetClass="exit" presetSubtype="0" fill="hold" nodeType="clickEffect">
                                  <p:stCondLst>
                                    <p:cond delay="0"/>
                                  </p:stCondLst>
                                  <p:childTnLst>
                                    <p:animEffect transition="out" filter="dissolv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49" presetClass="entr" presetSubtype="0" decel="10000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 calcmode="lin" valueType="num">
                                      <p:cBhvr>
                                        <p:cTn id="74" dur="500" fill="hold"/>
                                        <p:tgtEl>
                                          <p:spTgt spid="7"/>
                                        </p:tgtEl>
                                        <p:attrNameLst>
                                          <p:attrName>style.rotation</p:attrName>
                                        </p:attrNameLst>
                                      </p:cBhvr>
                                      <p:tavLst>
                                        <p:tav tm="0">
                                          <p:val>
                                            <p:fltVal val="360"/>
                                          </p:val>
                                        </p:tav>
                                        <p:tav tm="100000">
                                          <p:val>
                                            <p:fltVal val="0"/>
                                          </p:val>
                                        </p:tav>
                                      </p:tavLst>
                                    </p:anim>
                                    <p:animEffect transition="in" filter="fade">
                                      <p:cBhvr>
                                        <p:cTn id="75" dur="500"/>
                                        <p:tgtEl>
                                          <p:spTgt spid="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xit" presetSubtype="0" fill="hold" nodeType="clickEffect">
                                  <p:stCondLst>
                                    <p:cond delay="0"/>
                                  </p:stCondLst>
                                  <p:childTnLst>
                                    <p:animEffect transition="out" filter="dissolv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p:cTn id="85" dur="500" fill="hold"/>
                                        <p:tgtEl>
                                          <p:spTgt spid="8"/>
                                        </p:tgtEl>
                                        <p:attrNameLst>
                                          <p:attrName>ppt_w</p:attrName>
                                        </p:attrNameLst>
                                      </p:cBhvr>
                                      <p:tavLst>
                                        <p:tav tm="0">
                                          <p:val>
                                            <p:fltVal val="0"/>
                                          </p:val>
                                        </p:tav>
                                        <p:tav tm="100000">
                                          <p:val>
                                            <p:strVal val="#ppt_w"/>
                                          </p:val>
                                        </p:tav>
                                      </p:tavLst>
                                    </p:anim>
                                    <p:anim calcmode="lin" valueType="num">
                                      <p:cBhvr>
                                        <p:cTn id="86" dur="500" fill="hold"/>
                                        <p:tgtEl>
                                          <p:spTgt spid="8"/>
                                        </p:tgtEl>
                                        <p:attrNameLst>
                                          <p:attrName>ppt_h</p:attrName>
                                        </p:attrNameLst>
                                      </p:cBhvr>
                                      <p:tavLst>
                                        <p:tav tm="0">
                                          <p:val>
                                            <p:fltVal val="0"/>
                                          </p:val>
                                        </p:tav>
                                        <p:tav tm="100000">
                                          <p:val>
                                            <p:strVal val="#ppt_h"/>
                                          </p:val>
                                        </p:tav>
                                      </p:tavLst>
                                    </p:anim>
                                    <p:anim calcmode="lin" valueType="num">
                                      <p:cBhvr>
                                        <p:cTn id="87" dur="500" fill="hold"/>
                                        <p:tgtEl>
                                          <p:spTgt spid="8"/>
                                        </p:tgtEl>
                                        <p:attrNameLst>
                                          <p:attrName>style.rotation</p:attrName>
                                        </p:attrNameLst>
                                      </p:cBhvr>
                                      <p:tavLst>
                                        <p:tav tm="0">
                                          <p:val>
                                            <p:fltVal val="360"/>
                                          </p:val>
                                        </p:tav>
                                        <p:tav tm="100000">
                                          <p:val>
                                            <p:fltVal val="0"/>
                                          </p:val>
                                        </p:tav>
                                      </p:tavLst>
                                    </p:anim>
                                    <p:animEffect transition="in" filter="fade">
                                      <p:cBhvr>
                                        <p:cTn id="88" dur="500"/>
                                        <p:tgtEl>
                                          <p:spTgt spid="8"/>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xit" presetSubtype="0" fill="hold" nodeType="clickEffect">
                                  <p:stCondLst>
                                    <p:cond delay="0"/>
                                  </p:stCondLst>
                                  <p:childTnLst>
                                    <p:animEffect transition="out" filter="dissolve">
                                      <p:cBhvr>
                                        <p:cTn id="92" dur="500"/>
                                        <p:tgtEl>
                                          <p:spTgt spid="8"/>
                                        </p:tgtEl>
                                      </p:cBhvr>
                                    </p:animEffect>
                                    <p:set>
                                      <p:cBhvr>
                                        <p:cTn id="9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43"/>
          <p:cNvSpPr>
            <a:spLocks noChangeArrowheads="1"/>
          </p:cNvSpPr>
          <p:nvPr/>
        </p:nvSpPr>
        <p:spPr bwMode="auto">
          <a:xfrm>
            <a:off x="745172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186" name="Group 35"/>
          <p:cNvGrpSpPr>
            <a:grpSpLocks/>
          </p:cNvGrpSpPr>
          <p:nvPr/>
        </p:nvGrpSpPr>
        <p:grpSpPr bwMode="auto">
          <a:xfrm>
            <a:off x="6370638" y="4149725"/>
            <a:ext cx="2592387" cy="2592388"/>
            <a:chOff x="3832" y="2432"/>
            <a:chExt cx="1633" cy="1633"/>
          </a:xfrm>
        </p:grpSpPr>
        <p:sp>
          <p:nvSpPr>
            <p:cNvPr id="93291" name="AutoShape 2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92" name="AutoShape 2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93" name="AutoShape 2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94" name="AutoShape 2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95" name="AutoShape 2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96" name="AutoShape 2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33" name="AutoShape 37"/>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4" name="AutoShape 38"/>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5" name="AutoShape 39"/>
          <p:cNvSpPr>
            <a:spLocks noChangeArrowheads="1"/>
          </p:cNvSpPr>
          <p:nvPr/>
        </p:nvSpPr>
        <p:spPr bwMode="auto">
          <a:xfrm rot="108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6" name="AutoShape 40"/>
          <p:cNvSpPr>
            <a:spLocks noChangeArrowheads="1"/>
          </p:cNvSpPr>
          <p:nvPr/>
        </p:nvSpPr>
        <p:spPr bwMode="auto">
          <a:xfrm rot="72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7" name="AutoShape 41"/>
          <p:cNvSpPr>
            <a:spLocks noChangeArrowheads="1"/>
          </p:cNvSpPr>
          <p:nvPr/>
        </p:nvSpPr>
        <p:spPr bwMode="auto">
          <a:xfrm>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38" name="AutoShape 42"/>
          <p:cNvSpPr>
            <a:spLocks noChangeArrowheads="1"/>
          </p:cNvSpPr>
          <p:nvPr/>
        </p:nvSpPr>
        <p:spPr bwMode="auto">
          <a:xfrm rot="3600000">
            <a:off x="637222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grpSp>
        <p:nvGrpSpPr>
          <p:cNvPr id="93193" name="Group 58"/>
          <p:cNvGrpSpPr>
            <a:grpSpLocks/>
          </p:cNvGrpSpPr>
          <p:nvPr/>
        </p:nvGrpSpPr>
        <p:grpSpPr bwMode="auto">
          <a:xfrm>
            <a:off x="34925" y="46038"/>
            <a:ext cx="503238" cy="503237"/>
            <a:chOff x="1202" y="1071"/>
            <a:chExt cx="1633" cy="1633"/>
          </a:xfrm>
        </p:grpSpPr>
        <p:sp>
          <p:nvSpPr>
            <p:cNvPr id="93283" name="Rectangle 44"/>
            <p:cNvSpPr>
              <a:spLocks noChangeArrowheads="1"/>
            </p:cNvSpPr>
            <p:nvPr/>
          </p:nvSpPr>
          <p:spPr bwMode="auto">
            <a:xfrm>
              <a:off x="1883" y="1706"/>
              <a:ext cx="272" cy="318"/>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84" name="Group 45"/>
            <p:cNvGrpSpPr>
              <a:grpSpLocks/>
            </p:cNvGrpSpPr>
            <p:nvPr/>
          </p:nvGrpSpPr>
          <p:grpSpPr bwMode="auto">
            <a:xfrm>
              <a:off x="1202" y="1071"/>
              <a:ext cx="1633" cy="1633"/>
              <a:chOff x="3832" y="2432"/>
              <a:chExt cx="1633" cy="1633"/>
            </a:xfrm>
          </p:grpSpPr>
          <p:sp>
            <p:nvSpPr>
              <p:cNvPr id="93285" name="AutoShape 4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86" name="AutoShape 47"/>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87" name="AutoShape 48"/>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88" name="AutoShape 4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89" name="AutoShape 50"/>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90" name="AutoShape 51"/>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grpSp>
      <p:sp>
        <p:nvSpPr>
          <p:cNvPr id="93194" name="Rectangle 59"/>
          <p:cNvSpPr>
            <a:spLocks noChangeArrowheads="1"/>
          </p:cNvSpPr>
          <p:nvPr/>
        </p:nvSpPr>
        <p:spPr bwMode="auto">
          <a:xfrm>
            <a:off x="7380288"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195" name="Group 60"/>
          <p:cNvGrpSpPr>
            <a:grpSpLocks/>
          </p:cNvGrpSpPr>
          <p:nvPr/>
        </p:nvGrpSpPr>
        <p:grpSpPr bwMode="auto">
          <a:xfrm>
            <a:off x="6299200" y="115888"/>
            <a:ext cx="2592388" cy="2592387"/>
            <a:chOff x="3832" y="2432"/>
            <a:chExt cx="1633" cy="1633"/>
          </a:xfrm>
        </p:grpSpPr>
        <p:sp>
          <p:nvSpPr>
            <p:cNvPr id="93277" name="AutoShape 61"/>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78" name="AutoShape 6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79" name="AutoShape 63"/>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80" name="AutoShape 64"/>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81" name="AutoShape 65"/>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82" name="AutoShape 6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63" name="AutoShape 67"/>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4" name="AutoShape 68"/>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5" name="AutoShape 69"/>
          <p:cNvSpPr>
            <a:spLocks noChangeArrowheads="1"/>
          </p:cNvSpPr>
          <p:nvPr/>
        </p:nvSpPr>
        <p:spPr bwMode="auto">
          <a:xfrm rot="108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6" name="AutoShape 70"/>
          <p:cNvSpPr>
            <a:spLocks noChangeArrowheads="1"/>
          </p:cNvSpPr>
          <p:nvPr/>
        </p:nvSpPr>
        <p:spPr bwMode="auto">
          <a:xfrm rot="72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7" name="AutoShape 71"/>
          <p:cNvSpPr>
            <a:spLocks noChangeArrowheads="1"/>
          </p:cNvSpPr>
          <p:nvPr/>
        </p:nvSpPr>
        <p:spPr bwMode="auto">
          <a:xfrm>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68" name="AutoShape 72"/>
          <p:cNvSpPr>
            <a:spLocks noChangeArrowheads="1"/>
          </p:cNvSpPr>
          <p:nvPr/>
        </p:nvSpPr>
        <p:spPr bwMode="auto">
          <a:xfrm rot="3600000">
            <a:off x="6300788" y="115888"/>
            <a:ext cx="2592387"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02" name="Rectangle 73"/>
          <p:cNvSpPr>
            <a:spLocks noChangeArrowheads="1"/>
          </p:cNvSpPr>
          <p:nvPr/>
        </p:nvSpPr>
        <p:spPr bwMode="auto">
          <a:xfrm>
            <a:off x="42830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03" name="Group 74"/>
          <p:cNvGrpSpPr>
            <a:grpSpLocks/>
          </p:cNvGrpSpPr>
          <p:nvPr/>
        </p:nvGrpSpPr>
        <p:grpSpPr bwMode="auto">
          <a:xfrm>
            <a:off x="3201988" y="115888"/>
            <a:ext cx="2592387" cy="2592387"/>
            <a:chOff x="3832" y="2432"/>
            <a:chExt cx="1633" cy="1633"/>
          </a:xfrm>
        </p:grpSpPr>
        <p:sp>
          <p:nvSpPr>
            <p:cNvPr id="93271" name="AutoShape 75"/>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72" name="AutoShape 76"/>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73" name="AutoShape 77"/>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74" name="AutoShape 78"/>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75" name="AutoShape 79"/>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76" name="AutoShape 8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77" name="AutoShape 81"/>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8" name="AutoShape 82"/>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79" name="AutoShape 83"/>
          <p:cNvSpPr>
            <a:spLocks noChangeArrowheads="1"/>
          </p:cNvSpPr>
          <p:nvPr/>
        </p:nvSpPr>
        <p:spPr bwMode="auto">
          <a:xfrm rot="10800000">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0" name="AutoShape 84"/>
          <p:cNvSpPr>
            <a:spLocks noChangeArrowheads="1"/>
          </p:cNvSpPr>
          <p:nvPr/>
        </p:nvSpPr>
        <p:spPr bwMode="auto">
          <a:xfrm rot="72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1" name="AutoShape 85"/>
          <p:cNvSpPr>
            <a:spLocks noChangeArrowheads="1"/>
          </p:cNvSpPr>
          <p:nvPr/>
        </p:nvSpPr>
        <p:spPr bwMode="auto">
          <a:xfrm>
            <a:off x="32035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82" name="AutoShape 86"/>
          <p:cNvSpPr>
            <a:spLocks noChangeArrowheads="1"/>
          </p:cNvSpPr>
          <p:nvPr/>
        </p:nvSpPr>
        <p:spPr bwMode="auto">
          <a:xfrm rot="3600000">
            <a:off x="32035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10" name="Rectangle 87"/>
          <p:cNvSpPr>
            <a:spLocks noChangeArrowheads="1"/>
          </p:cNvSpPr>
          <p:nvPr/>
        </p:nvSpPr>
        <p:spPr bwMode="auto">
          <a:xfrm>
            <a:off x="1260475" y="1123950"/>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11" name="Group 88"/>
          <p:cNvGrpSpPr>
            <a:grpSpLocks/>
          </p:cNvGrpSpPr>
          <p:nvPr/>
        </p:nvGrpSpPr>
        <p:grpSpPr bwMode="auto">
          <a:xfrm>
            <a:off x="179388" y="115888"/>
            <a:ext cx="2592387" cy="2592387"/>
            <a:chOff x="3832" y="2432"/>
            <a:chExt cx="1633" cy="1633"/>
          </a:xfrm>
        </p:grpSpPr>
        <p:sp>
          <p:nvSpPr>
            <p:cNvPr id="93265" name="AutoShape 89"/>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66" name="AutoShape 90"/>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67" name="AutoShape 91"/>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68" name="AutoShape 92"/>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69" name="AutoShape 93"/>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70" name="AutoShape 9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191" name="AutoShape 95"/>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2" name="AutoShape 96"/>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3" name="AutoShape 97"/>
          <p:cNvSpPr>
            <a:spLocks noChangeArrowheads="1"/>
          </p:cNvSpPr>
          <p:nvPr/>
        </p:nvSpPr>
        <p:spPr bwMode="auto">
          <a:xfrm rot="10800000">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4" name="AutoShape 98"/>
          <p:cNvSpPr>
            <a:spLocks noChangeArrowheads="1"/>
          </p:cNvSpPr>
          <p:nvPr/>
        </p:nvSpPr>
        <p:spPr bwMode="auto">
          <a:xfrm rot="72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5" name="AutoShape 99"/>
          <p:cNvSpPr>
            <a:spLocks noChangeArrowheads="1"/>
          </p:cNvSpPr>
          <p:nvPr/>
        </p:nvSpPr>
        <p:spPr bwMode="auto">
          <a:xfrm>
            <a:off x="180975" y="115888"/>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196" name="AutoShape 100"/>
          <p:cNvSpPr>
            <a:spLocks noChangeArrowheads="1"/>
          </p:cNvSpPr>
          <p:nvPr/>
        </p:nvSpPr>
        <p:spPr bwMode="auto">
          <a:xfrm rot="3600000">
            <a:off x="180975" y="115888"/>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18" name="Rectangle 101"/>
          <p:cNvSpPr>
            <a:spLocks noChangeArrowheads="1"/>
          </p:cNvSpPr>
          <p:nvPr/>
        </p:nvSpPr>
        <p:spPr bwMode="auto">
          <a:xfrm>
            <a:off x="1189038"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19" name="Group 102"/>
          <p:cNvGrpSpPr>
            <a:grpSpLocks/>
          </p:cNvGrpSpPr>
          <p:nvPr/>
        </p:nvGrpSpPr>
        <p:grpSpPr bwMode="auto">
          <a:xfrm>
            <a:off x="107950" y="4149725"/>
            <a:ext cx="2592388" cy="2592388"/>
            <a:chOff x="3832" y="2432"/>
            <a:chExt cx="1633" cy="1633"/>
          </a:xfrm>
        </p:grpSpPr>
        <p:sp>
          <p:nvSpPr>
            <p:cNvPr id="93259" name="AutoShape 103"/>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60" name="AutoShape 104"/>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61" name="AutoShape 105"/>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62" name="AutoShape 106"/>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63" name="AutoShape 107"/>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64" name="AutoShape 10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05" name="AutoShape 109"/>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6" name="AutoShape 110"/>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7" name="AutoShape 111"/>
          <p:cNvSpPr>
            <a:spLocks noChangeArrowheads="1"/>
          </p:cNvSpPr>
          <p:nvPr/>
        </p:nvSpPr>
        <p:spPr bwMode="auto">
          <a:xfrm rot="10800000">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8" name="AutoShape 112"/>
          <p:cNvSpPr>
            <a:spLocks noChangeArrowheads="1"/>
          </p:cNvSpPr>
          <p:nvPr/>
        </p:nvSpPr>
        <p:spPr bwMode="auto">
          <a:xfrm rot="72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09" name="AutoShape 113"/>
          <p:cNvSpPr>
            <a:spLocks noChangeArrowheads="1"/>
          </p:cNvSpPr>
          <p:nvPr/>
        </p:nvSpPr>
        <p:spPr bwMode="auto">
          <a:xfrm>
            <a:off x="109538" y="4149725"/>
            <a:ext cx="2592387"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10" name="AutoShape 114"/>
          <p:cNvSpPr>
            <a:spLocks noChangeArrowheads="1"/>
          </p:cNvSpPr>
          <p:nvPr/>
        </p:nvSpPr>
        <p:spPr bwMode="auto">
          <a:xfrm rot="3600000">
            <a:off x="109538" y="4149725"/>
            <a:ext cx="2592388" cy="259238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26" name="Rectangle 115"/>
          <p:cNvSpPr>
            <a:spLocks noChangeArrowheads="1"/>
          </p:cNvSpPr>
          <p:nvPr/>
        </p:nvSpPr>
        <p:spPr bwMode="auto">
          <a:xfrm>
            <a:off x="4283075" y="5157788"/>
            <a:ext cx="431800" cy="504825"/>
          </a:xfrm>
          <a:prstGeom prst="rect">
            <a:avLst/>
          </a:prstGeom>
          <a:solidFill>
            <a:schemeClr val="tx1"/>
          </a:solidFill>
          <a:ln w="9525">
            <a:solidFill>
              <a:schemeClr val="tx1"/>
            </a:solidFill>
            <a:miter lim="800000"/>
            <a:headEnd/>
            <a:tailEnd/>
          </a:ln>
        </p:spPr>
        <p:txBody>
          <a:bodyPr wrap="none" anchor="ctr"/>
          <a:lstStyle/>
          <a:p>
            <a:endParaRPr lang="en-GB">
              <a:latin typeface="Calibri" pitchFamily="34" charset="0"/>
            </a:endParaRPr>
          </a:p>
        </p:txBody>
      </p:sp>
      <p:grpSp>
        <p:nvGrpSpPr>
          <p:cNvPr id="93227" name="Group 116"/>
          <p:cNvGrpSpPr>
            <a:grpSpLocks/>
          </p:cNvGrpSpPr>
          <p:nvPr/>
        </p:nvGrpSpPr>
        <p:grpSpPr bwMode="auto">
          <a:xfrm>
            <a:off x="3201988" y="4149725"/>
            <a:ext cx="2592387" cy="2592388"/>
            <a:chOff x="3832" y="2432"/>
            <a:chExt cx="1633" cy="1633"/>
          </a:xfrm>
        </p:grpSpPr>
        <p:sp>
          <p:nvSpPr>
            <p:cNvPr id="93253" name="AutoShape 117"/>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FF"/>
            </a:solidFill>
            <a:ln w="38100">
              <a:solidFill>
                <a:srgbClr val="000000"/>
              </a:solidFill>
              <a:miter lim="800000"/>
              <a:headEnd/>
              <a:tailEnd/>
            </a:ln>
          </p:spPr>
          <p:txBody>
            <a:bodyPr/>
            <a:lstStyle/>
            <a:p>
              <a:endParaRPr lang="en-GB">
                <a:latin typeface="Calibri" pitchFamily="34" charset="0"/>
              </a:endParaRPr>
            </a:p>
          </p:txBody>
        </p:sp>
        <p:sp>
          <p:nvSpPr>
            <p:cNvPr id="93254" name="AutoShape 118"/>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996633"/>
            </a:solidFill>
            <a:ln w="38100">
              <a:solidFill>
                <a:srgbClr val="000000"/>
              </a:solidFill>
              <a:miter lim="800000"/>
              <a:headEnd/>
              <a:tailEnd/>
            </a:ln>
          </p:spPr>
          <p:txBody>
            <a:bodyPr/>
            <a:lstStyle/>
            <a:p>
              <a:endParaRPr lang="en-GB">
                <a:latin typeface="Calibri" pitchFamily="34" charset="0"/>
              </a:endParaRPr>
            </a:p>
          </p:txBody>
        </p:sp>
        <p:sp>
          <p:nvSpPr>
            <p:cNvPr id="93255" name="AutoShape 119"/>
            <p:cNvSpPr>
              <a:spLocks noChangeArrowheads="1"/>
            </p:cNvSpPr>
            <p:nvPr/>
          </p:nvSpPr>
          <p:spPr bwMode="auto">
            <a:xfrm rot="108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0000"/>
            </a:solidFill>
            <a:ln w="38100">
              <a:solidFill>
                <a:srgbClr val="000000"/>
              </a:solidFill>
              <a:miter lim="800000"/>
              <a:headEnd/>
              <a:tailEnd/>
            </a:ln>
          </p:spPr>
          <p:txBody>
            <a:bodyPr/>
            <a:lstStyle/>
            <a:p>
              <a:endParaRPr lang="en-GB">
                <a:latin typeface="Calibri" pitchFamily="34" charset="0"/>
              </a:endParaRPr>
            </a:p>
          </p:txBody>
        </p:sp>
        <p:sp>
          <p:nvSpPr>
            <p:cNvPr id="93256" name="AutoShape 120"/>
            <p:cNvSpPr>
              <a:spLocks noChangeArrowheads="1"/>
            </p:cNvSpPr>
            <p:nvPr/>
          </p:nvSpPr>
          <p:spPr bwMode="auto">
            <a:xfrm rot="72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00FF00"/>
            </a:solidFill>
            <a:ln w="38100">
              <a:solidFill>
                <a:srgbClr val="000000"/>
              </a:solidFill>
              <a:miter lim="800000"/>
              <a:headEnd/>
              <a:tailEnd/>
            </a:ln>
          </p:spPr>
          <p:txBody>
            <a:bodyPr/>
            <a:lstStyle/>
            <a:p>
              <a:endParaRPr lang="en-GB">
                <a:latin typeface="Calibri" pitchFamily="34" charset="0"/>
              </a:endParaRPr>
            </a:p>
          </p:txBody>
        </p:sp>
        <p:sp>
          <p:nvSpPr>
            <p:cNvPr id="93257" name="AutoShape 121"/>
            <p:cNvSpPr>
              <a:spLocks noChangeArrowheads="1"/>
            </p:cNvSpPr>
            <p:nvPr/>
          </p:nvSpPr>
          <p:spPr bwMode="auto">
            <a:xfrm>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3366FF"/>
            </a:solidFill>
            <a:ln w="38100">
              <a:solidFill>
                <a:srgbClr val="000000"/>
              </a:solidFill>
              <a:miter lim="800000"/>
              <a:headEnd/>
              <a:tailEnd/>
            </a:ln>
          </p:spPr>
          <p:txBody>
            <a:bodyPr/>
            <a:lstStyle/>
            <a:p>
              <a:endParaRPr lang="en-GB">
                <a:latin typeface="Calibri" pitchFamily="34" charset="0"/>
              </a:endParaRPr>
            </a:p>
          </p:txBody>
        </p:sp>
        <p:sp>
          <p:nvSpPr>
            <p:cNvPr id="93258" name="AutoShape 122"/>
            <p:cNvSpPr>
              <a:spLocks noChangeArrowheads="1"/>
            </p:cNvSpPr>
            <p:nvPr/>
          </p:nvSpPr>
          <p:spPr bwMode="auto">
            <a:xfrm rot="3600000">
              <a:off x="3832" y="2432"/>
              <a:ext cx="1633" cy="163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743 w 21600"/>
                <a:gd name="T13" fmla="*/ 0 h 21600"/>
                <a:gd name="T14" fmla="*/ 17857 w 21600"/>
                <a:gd name="T15" fmla="*/ 10119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rgbClr val="FFFF00"/>
            </a:solidFill>
            <a:ln w="38100">
              <a:solidFill>
                <a:srgbClr val="000000"/>
              </a:solidFill>
              <a:miter lim="800000"/>
              <a:headEnd/>
              <a:tailEnd/>
            </a:ln>
          </p:spPr>
          <p:txBody>
            <a:bodyPr/>
            <a:lstStyle/>
            <a:p>
              <a:endParaRPr lang="en-GB">
                <a:latin typeface="Calibri" pitchFamily="34" charset="0"/>
              </a:endParaRPr>
            </a:p>
          </p:txBody>
        </p:sp>
      </p:grpSp>
      <p:sp>
        <p:nvSpPr>
          <p:cNvPr id="4219" name="AutoShape 123"/>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0" name="AutoShape 124"/>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1" name="AutoShape 125"/>
          <p:cNvSpPr>
            <a:spLocks noChangeArrowheads="1"/>
          </p:cNvSpPr>
          <p:nvPr/>
        </p:nvSpPr>
        <p:spPr bwMode="auto">
          <a:xfrm rot="108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2" name="AutoShape 126"/>
          <p:cNvSpPr>
            <a:spLocks noChangeArrowheads="1"/>
          </p:cNvSpPr>
          <p:nvPr/>
        </p:nvSpPr>
        <p:spPr bwMode="auto">
          <a:xfrm rot="72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3" name="AutoShape 127"/>
          <p:cNvSpPr>
            <a:spLocks noChangeArrowheads="1"/>
          </p:cNvSpPr>
          <p:nvPr/>
        </p:nvSpPr>
        <p:spPr bwMode="auto">
          <a:xfrm>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4224" name="AutoShape 128"/>
          <p:cNvSpPr>
            <a:spLocks noChangeArrowheads="1"/>
          </p:cNvSpPr>
          <p:nvPr/>
        </p:nvSpPr>
        <p:spPr bwMode="auto">
          <a:xfrm rot="3600000">
            <a:off x="3203575" y="4149725"/>
            <a:ext cx="2592388" cy="259238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742 w 21600"/>
              <a:gd name="T13" fmla="*/ 0 h 21600"/>
              <a:gd name="T14" fmla="*/ 17858 w 21600"/>
              <a:gd name="T15" fmla="*/ 10114 h 21600"/>
            </a:gdLst>
            <a:ahLst/>
            <a:cxnLst>
              <a:cxn ang="T8">
                <a:pos x="T0" y="T1"/>
              </a:cxn>
              <a:cxn ang="T9">
                <a:pos x="T2" y="T3"/>
              </a:cxn>
              <a:cxn ang="T10">
                <a:pos x="T4" y="T5"/>
              </a:cxn>
              <a:cxn ang="T11">
                <a:pos x="T6" y="T7"/>
              </a:cxn>
            </a:cxnLst>
            <a:rect l="T12" t="T13" r="T14" b="T15"/>
            <a:pathLst>
              <a:path w="21600" h="21600">
                <a:moveTo>
                  <a:pt x="10350" y="10013"/>
                </a:moveTo>
                <a:cubicBezTo>
                  <a:pt x="10487" y="9935"/>
                  <a:pt x="10642" y="9893"/>
                  <a:pt x="10800" y="9894"/>
                </a:cubicBezTo>
                <a:cubicBezTo>
                  <a:pt x="10957" y="9894"/>
                  <a:pt x="11112" y="9935"/>
                  <a:pt x="11249" y="10013"/>
                </a:cubicBezTo>
                <a:lnTo>
                  <a:pt x="16160" y="1424"/>
                </a:lnTo>
                <a:cubicBezTo>
                  <a:pt x="14528" y="491"/>
                  <a:pt x="12680" y="-1"/>
                  <a:pt x="10799" y="0"/>
                </a:cubicBezTo>
                <a:cubicBezTo>
                  <a:pt x="8919" y="0"/>
                  <a:pt x="7071" y="491"/>
                  <a:pt x="5439" y="1424"/>
                </a:cubicBezTo>
                <a:close/>
              </a:path>
            </a:pathLst>
          </a:custGeom>
          <a:solidFill>
            <a:schemeClr val="bg1"/>
          </a:solidFill>
          <a:ln w="38100">
            <a:solidFill>
              <a:srgbClr val="000000"/>
            </a:solidFill>
            <a:miter lim="800000"/>
            <a:headEnd/>
            <a:tailEnd/>
          </a:ln>
        </p:spPr>
        <p:txBody>
          <a:bodyPr/>
          <a:lstStyle/>
          <a:p>
            <a:endParaRPr lang="en-GB">
              <a:latin typeface="Calibri" pitchFamily="34" charset="0"/>
            </a:endParaRPr>
          </a:p>
        </p:txBody>
      </p:sp>
      <p:sp>
        <p:nvSpPr>
          <p:cNvPr id="93234" name="WordArt 129"/>
          <p:cNvSpPr>
            <a:spLocks noChangeArrowheads="1" noChangeShapeType="1" noTextEdit="1"/>
          </p:cNvSpPr>
          <p:nvPr/>
        </p:nvSpPr>
        <p:spPr bwMode="auto">
          <a:xfrm>
            <a:off x="34925" y="20605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1</a:t>
            </a:r>
          </a:p>
        </p:txBody>
      </p:sp>
      <p:sp>
        <p:nvSpPr>
          <p:cNvPr id="93235" name="WordArt 130"/>
          <p:cNvSpPr>
            <a:spLocks noChangeArrowheads="1" noChangeShapeType="1" noTextEdit="1"/>
          </p:cNvSpPr>
          <p:nvPr/>
        </p:nvSpPr>
        <p:spPr bwMode="auto">
          <a:xfrm>
            <a:off x="3043238" y="20605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2</a:t>
            </a:r>
          </a:p>
        </p:txBody>
      </p:sp>
      <p:sp>
        <p:nvSpPr>
          <p:cNvPr id="93236" name="WordArt 131"/>
          <p:cNvSpPr>
            <a:spLocks noChangeArrowheads="1" noChangeShapeType="1" noTextEdit="1"/>
          </p:cNvSpPr>
          <p:nvPr/>
        </p:nvSpPr>
        <p:spPr bwMode="auto">
          <a:xfrm>
            <a:off x="6156325" y="2060575"/>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3</a:t>
            </a:r>
          </a:p>
        </p:txBody>
      </p:sp>
      <p:sp>
        <p:nvSpPr>
          <p:cNvPr id="93237" name="WordArt 132"/>
          <p:cNvSpPr>
            <a:spLocks noChangeArrowheads="1" noChangeShapeType="1" noTextEdit="1"/>
          </p:cNvSpPr>
          <p:nvPr/>
        </p:nvSpPr>
        <p:spPr bwMode="auto">
          <a:xfrm>
            <a:off x="34925" y="6165850"/>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4</a:t>
            </a:r>
          </a:p>
        </p:txBody>
      </p:sp>
      <p:sp>
        <p:nvSpPr>
          <p:cNvPr id="93238" name="WordArt 133"/>
          <p:cNvSpPr>
            <a:spLocks noChangeArrowheads="1" noChangeShapeType="1" noTextEdit="1"/>
          </p:cNvSpPr>
          <p:nvPr/>
        </p:nvSpPr>
        <p:spPr bwMode="auto">
          <a:xfrm>
            <a:off x="3043238" y="6165850"/>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5</a:t>
            </a:r>
          </a:p>
        </p:txBody>
      </p:sp>
      <p:sp>
        <p:nvSpPr>
          <p:cNvPr id="93239" name="WordArt 134"/>
          <p:cNvSpPr>
            <a:spLocks noChangeArrowheads="1" noChangeShapeType="1" noTextEdit="1"/>
          </p:cNvSpPr>
          <p:nvPr/>
        </p:nvSpPr>
        <p:spPr bwMode="auto">
          <a:xfrm>
            <a:off x="6300788" y="6165850"/>
            <a:ext cx="3048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rPr>
              <a:t>6</a:t>
            </a:r>
          </a:p>
        </p:txBody>
      </p:sp>
      <p:sp>
        <p:nvSpPr>
          <p:cNvPr id="93240" name="Rectangle 135">
            <a:hlinkClick r:id="" action="ppaction://hlinkshowjump?jump=nextslide"/>
          </p:cNvPr>
          <p:cNvSpPr>
            <a:spLocks noChangeArrowheads="1"/>
          </p:cNvSpPr>
          <p:nvPr/>
        </p:nvSpPr>
        <p:spPr bwMode="auto">
          <a:xfrm>
            <a:off x="107950" y="2924175"/>
            <a:ext cx="504825" cy="433388"/>
          </a:xfrm>
          <a:prstGeom prst="rect">
            <a:avLst/>
          </a:prstGeom>
          <a:solidFill>
            <a:srgbClr val="0066FF"/>
          </a:solidFill>
          <a:ln w="9525">
            <a:solidFill>
              <a:schemeClr val="tx1"/>
            </a:solidFill>
            <a:miter lim="800000"/>
            <a:headEnd/>
            <a:tailEnd/>
          </a:ln>
        </p:spPr>
        <p:txBody>
          <a:bodyPr wrap="none" anchor="ctr"/>
          <a:lstStyle/>
          <a:p>
            <a:endParaRPr lang="en-GB">
              <a:latin typeface="Calibri" pitchFamily="34" charset="0"/>
            </a:endParaRPr>
          </a:p>
        </p:txBody>
      </p:sp>
      <p:sp>
        <p:nvSpPr>
          <p:cNvPr id="93241" name="Rectangle 136">
            <a:hlinkClick r:id="rId3" action="ppaction://hlinksldjump"/>
          </p:cNvPr>
          <p:cNvSpPr>
            <a:spLocks noChangeArrowheads="1"/>
          </p:cNvSpPr>
          <p:nvPr/>
        </p:nvSpPr>
        <p:spPr bwMode="auto">
          <a:xfrm>
            <a:off x="107950" y="3500438"/>
            <a:ext cx="504825" cy="433387"/>
          </a:xfrm>
          <a:prstGeom prst="rect">
            <a:avLst/>
          </a:prstGeom>
          <a:solidFill>
            <a:srgbClr val="00FF00"/>
          </a:solidFill>
          <a:ln w="9525">
            <a:solidFill>
              <a:schemeClr val="tx1"/>
            </a:solidFill>
            <a:miter lim="800000"/>
            <a:headEnd/>
            <a:tailEnd/>
          </a:ln>
        </p:spPr>
        <p:txBody>
          <a:bodyPr wrap="none" anchor="ctr"/>
          <a:lstStyle/>
          <a:p>
            <a:endParaRPr lang="en-GB">
              <a:latin typeface="Calibri" pitchFamily="34" charset="0"/>
            </a:endParaRPr>
          </a:p>
        </p:txBody>
      </p:sp>
      <p:sp>
        <p:nvSpPr>
          <p:cNvPr id="93242" name="Rectangle 137">
            <a:hlinkClick r:id="rId4" action="ppaction://hlinksldjump"/>
          </p:cNvPr>
          <p:cNvSpPr>
            <a:spLocks noChangeArrowheads="1"/>
          </p:cNvSpPr>
          <p:nvPr/>
        </p:nvSpPr>
        <p:spPr bwMode="auto">
          <a:xfrm>
            <a:off x="2987675" y="2924175"/>
            <a:ext cx="504825" cy="433388"/>
          </a:xfrm>
          <a:prstGeom prst="rect">
            <a:avLst/>
          </a:prstGeom>
          <a:solidFill>
            <a:srgbClr val="FF3300"/>
          </a:solidFill>
          <a:ln w="9525">
            <a:solidFill>
              <a:schemeClr val="tx1"/>
            </a:solidFill>
            <a:miter lim="800000"/>
            <a:headEnd/>
            <a:tailEnd/>
          </a:ln>
        </p:spPr>
        <p:txBody>
          <a:bodyPr wrap="none" anchor="ctr"/>
          <a:lstStyle/>
          <a:p>
            <a:endParaRPr lang="en-GB">
              <a:latin typeface="Calibri" pitchFamily="34" charset="0"/>
            </a:endParaRPr>
          </a:p>
        </p:txBody>
      </p:sp>
      <p:sp>
        <p:nvSpPr>
          <p:cNvPr id="93243" name="Rectangle 138">
            <a:hlinkClick r:id="rId3" action="ppaction://hlinksldjump"/>
          </p:cNvPr>
          <p:cNvSpPr>
            <a:spLocks noChangeArrowheads="1"/>
          </p:cNvSpPr>
          <p:nvPr/>
        </p:nvSpPr>
        <p:spPr bwMode="auto">
          <a:xfrm>
            <a:off x="2987675" y="3500438"/>
            <a:ext cx="504825" cy="433387"/>
          </a:xfrm>
          <a:prstGeom prst="rect">
            <a:avLst/>
          </a:prstGeom>
          <a:solidFill>
            <a:srgbClr val="FF33CC"/>
          </a:solidFill>
          <a:ln w="9525">
            <a:solidFill>
              <a:schemeClr val="tx1"/>
            </a:solidFill>
            <a:miter lim="800000"/>
            <a:headEnd/>
            <a:tailEnd/>
          </a:ln>
        </p:spPr>
        <p:txBody>
          <a:bodyPr wrap="none" anchor="ctr"/>
          <a:lstStyle/>
          <a:p>
            <a:endParaRPr lang="en-GB">
              <a:latin typeface="Calibri" pitchFamily="34" charset="0"/>
            </a:endParaRPr>
          </a:p>
        </p:txBody>
      </p:sp>
      <p:sp>
        <p:nvSpPr>
          <p:cNvPr id="93244" name="Rectangle 139">
            <a:hlinkClick r:id="" action="ppaction://hlinkshowjump?jump=nextslide"/>
          </p:cNvPr>
          <p:cNvSpPr>
            <a:spLocks noChangeArrowheads="1"/>
          </p:cNvSpPr>
          <p:nvPr/>
        </p:nvSpPr>
        <p:spPr bwMode="auto">
          <a:xfrm>
            <a:off x="5938838" y="2924175"/>
            <a:ext cx="504825" cy="433388"/>
          </a:xfrm>
          <a:prstGeom prst="rect">
            <a:avLst/>
          </a:prstGeom>
          <a:solidFill>
            <a:srgbClr val="996633"/>
          </a:solidFill>
          <a:ln w="9525">
            <a:solidFill>
              <a:schemeClr val="tx1"/>
            </a:solidFill>
            <a:miter lim="800000"/>
            <a:headEnd/>
            <a:tailEnd/>
          </a:ln>
        </p:spPr>
        <p:txBody>
          <a:bodyPr wrap="none" anchor="ctr"/>
          <a:lstStyle/>
          <a:p>
            <a:endParaRPr lang="en-GB">
              <a:latin typeface="Calibri" pitchFamily="34" charset="0"/>
            </a:endParaRPr>
          </a:p>
        </p:txBody>
      </p:sp>
      <p:sp>
        <p:nvSpPr>
          <p:cNvPr id="93245" name="Rectangle 140">
            <a:hlinkClick r:id="rId5" action="ppaction://hlinksldjump"/>
          </p:cNvPr>
          <p:cNvSpPr>
            <a:spLocks noChangeArrowheads="1"/>
          </p:cNvSpPr>
          <p:nvPr/>
        </p:nvSpPr>
        <p:spPr bwMode="auto">
          <a:xfrm>
            <a:off x="5940425" y="3500438"/>
            <a:ext cx="504825" cy="433387"/>
          </a:xfrm>
          <a:prstGeom prst="rect">
            <a:avLst/>
          </a:prstGeom>
          <a:solidFill>
            <a:srgbClr val="FFFF00"/>
          </a:solidFill>
          <a:ln w="9525">
            <a:solidFill>
              <a:schemeClr val="tx1"/>
            </a:solidFill>
            <a:miter lim="800000"/>
            <a:headEnd/>
            <a:tailEnd/>
          </a:ln>
        </p:spPr>
        <p:txBody>
          <a:bodyPr wrap="none" anchor="ctr"/>
          <a:lstStyle/>
          <a:p>
            <a:endParaRPr lang="en-GB">
              <a:latin typeface="Calibri" pitchFamily="34" charset="0"/>
            </a:endParaRPr>
          </a:p>
        </p:txBody>
      </p:sp>
      <p:sp>
        <p:nvSpPr>
          <p:cNvPr id="93246" name="Text Box 141"/>
          <p:cNvSpPr txBox="1">
            <a:spLocks noChangeArrowheads="1"/>
          </p:cNvSpPr>
          <p:nvPr/>
        </p:nvSpPr>
        <p:spPr bwMode="auto">
          <a:xfrm>
            <a:off x="746125" y="2922588"/>
            <a:ext cx="2312988" cy="400050"/>
          </a:xfrm>
          <a:prstGeom prst="rect">
            <a:avLst/>
          </a:prstGeom>
          <a:noFill/>
          <a:ln w="9525">
            <a:noFill/>
            <a:miter lim="800000"/>
            <a:headEnd/>
            <a:tailEnd/>
          </a:ln>
        </p:spPr>
        <p:txBody>
          <a:bodyPr>
            <a:spAutoFit/>
          </a:bodyPr>
          <a:lstStyle/>
          <a:p>
            <a:pPr>
              <a:spcBef>
                <a:spcPct val="50000"/>
              </a:spcBef>
            </a:pPr>
            <a:r>
              <a:rPr lang="en-GB" sz="2000" dirty="0" smtClean="0">
                <a:latin typeface="Calibri" pitchFamily="34" charset="0"/>
              </a:rPr>
              <a:t>opinion</a:t>
            </a:r>
            <a:endParaRPr lang="en-US" sz="2000" dirty="0">
              <a:latin typeface="Calibri" pitchFamily="34" charset="0"/>
            </a:endParaRPr>
          </a:p>
        </p:txBody>
      </p:sp>
      <p:sp>
        <p:nvSpPr>
          <p:cNvPr id="93247" name="Rectangle 142"/>
          <p:cNvSpPr>
            <a:spLocks noChangeArrowheads="1"/>
          </p:cNvSpPr>
          <p:nvPr/>
        </p:nvSpPr>
        <p:spPr bwMode="auto">
          <a:xfrm>
            <a:off x="0" y="2781300"/>
            <a:ext cx="9144000" cy="1295400"/>
          </a:xfrm>
          <a:prstGeom prst="rect">
            <a:avLst/>
          </a:prstGeom>
          <a:noFill/>
          <a:ln w="38100">
            <a:solidFill>
              <a:schemeClr val="tx1"/>
            </a:solidFill>
            <a:miter lim="800000"/>
            <a:headEnd/>
            <a:tailEnd/>
          </a:ln>
        </p:spPr>
        <p:txBody>
          <a:bodyPr wrap="none" anchor="ctr"/>
          <a:lstStyle/>
          <a:p>
            <a:endParaRPr lang="en-GB">
              <a:latin typeface="Calibri" pitchFamily="34" charset="0"/>
            </a:endParaRPr>
          </a:p>
        </p:txBody>
      </p:sp>
      <p:sp>
        <p:nvSpPr>
          <p:cNvPr id="93248" name="Text Box 143"/>
          <p:cNvSpPr txBox="1">
            <a:spLocks noChangeArrowheads="1"/>
          </p:cNvSpPr>
          <p:nvPr/>
        </p:nvSpPr>
        <p:spPr bwMode="auto">
          <a:xfrm>
            <a:off x="684213" y="3536950"/>
            <a:ext cx="2592387" cy="396875"/>
          </a:xfrm>
          <a:prstGeom prst="rect">
            <a:avLst/>
          </a:prstGeom>
          <a:noFill/>
          <a:ln w="9525">
            <a:noFill/>
            <a:miter lim="800000"/>
            <a:headEnd/>
            <a:tailEnd/>
          </a:ln>
        </p:spPr>
        <p:txBody>
          <a:bodyPr>
            <a:spAutoFit/>
          </a:bodyPr>
          <a:lstStyle/>
          <a:p>
            <a:pPr>
              <a:spcBef>
                <a:spcPct val="50000"/>
              </a:spcBef>
            </a:pPr>
            <a:r>
              <a:rPr lang="en-GB" sz="2000" dirty="0" smtClean="0">
                <a:latin typeface="Calibri" pitchFamily="34" charset="0"/>
              </a:rPr>
              <a:t>future</a:t>
            </a:r>
            <a:endParaRPr lang="en-US" sz="2000" dirty="0">
              <a:latin typeface="Calibri" pitchFamily="34" charset="0"/>
            </a:endParaRPr>
          </a:p>
        </p:txBody>
      </p:sp>
      <p:sp>
        <p:nvSpPr>
          <p:cNvPr id="93249" name="Text Box 144"/>
          <p:cNvSpPr txBox="1">
            <a:spLocks noChangeArrowheads="1"/>
          </p:cNvSpPr>
          <p:nvPr/>
        </p:nvSpPr>
        <p:spPr bwMode="auto">
          <a:xfrm>
            <a:off x="3563938" y="2924175"/>
            <a:ext cx="2592387" cy="396875"/>
          </a:xfrm>
          <a:prstGeom prst="rect">
            <a:avLst/>
          </a:prstGeom>
          <a:noFill/>
          <a:ln w="9525">
            <a:noFill/>
            <a:miter lim="800000"/>
            <a:headEnd/>
            <a:tailEnd/>
          </a:ln>
        </p:spPr>
        <p:txBody>
          <a:bodyPr>
            <a:spAutoFit/>
          </a:bodyPr>
          <a:lstStyle/>
          <a:p>
            <a:pPr>
              <a:spcBef>
                <a:spcPct val="50000"/>
              </a:spcBef>
            </a:pPr>
            <a:r>
              <a:rPr lang="en-GB" sz="2000" dirty="0" smtClean="0">
                <a:latin typeface="Calibri" pitchFamily="34" charset="0"/>
              </a:rPr>
              <a:t>usually</a:t>
            </a:r>
            <a:endParaRPr lang="en-US" sz="2000" dirty="0">
              <a:latin typeface="Calibri" pitchFamily="34" charset="0"/>
            </a:endParaRPr>
          </a:p>
        </p:txBody>
      </p:sp>
      <p:sp>
        <p:nvSpPr>
          <p:cNvPr id="93250" name="Text Box 145"/>
          <p:cNvSpPr txBox="1">
            <a:spLocks noChangeArrowheads="1"/>
          </p:cNvSpPr>
          <p:nvPr/>
        </p:nvSpPr>
        <p:spPr bwMode="auto">
          <a:xfrm>
            <a:off x="3563938" y="3500438"/>
            <a:ext cx="2592387" cy="396875"/>
          </a:xfrm>
          <a:prstGeom prst="rect">
            <a:avLst/>
          </a:prstGeom>
          <a:noFill/>
          <a:ln w="9525">
            <a:noFill/>
            <a:miter lim="800000"/>
            <a:headEnd/>
            <a:tailEnd/>
          </a:ln>
        </p:spPr>
        <p:txBody>
          <a:bodyPr>
            <a:spAutoFit/>
          </a:bodyPr>
          <a:lstStyle/>
          <a:p>
            <a:pPr>
              <a:spcBef>
                <a:spcPct val="50000"/>
              </a:spcBef>
            </a:pPr>
            <a:r>
              <a:rPr lang="en-GB" sz="2000" dirty="0" smtClean="0">
                <a:latin typeface="Calibri" pitchFamily="34" charset="0"/>
              </a:rPr>
              <a:t>because</a:t>
            </a:r>
            <a:endParaRPr lang="en-US" sz="2000" dirty="0">
              <a:latin typeface="Calibri" pitchFamily="34" charset="0"/>
            </a:endParaRPr>
          </a:p>
        </p:txBody>
      </p:sp>
      <p:sp>
        <p:nvSpPr>
          <p:cNvPr id="93251" name="Text Box 146"/>
          <p:cNvSpPr txBox="1">
            <a:spLocks noChangeArrowheads="1"/>
          </p:cNvSpPr>
          <p:nvPr/>
        </p:nvSpPr>
        <p:spPr bwMode="auto">
          <a:xfrm>
            <a:off x="6516688" y="2924175"/>
            <a:ext cx="2592387" cy="396875"/>
          </a:xfrm>
          <a:prstGeom prst="rect">
            <a:avLst/>
          </a:prstGeom>
          <a:noFill/>
          <a:ln w="9525">
            <a:noFill/>
            <a:miter lim="800000"/>
            <a:headEnd/>
            <a:tailEnd/>
          </a:ln>
        </p:spPr>
        <p:txBody>
          <a:bodyPr>
            <a:spAutoFit/>
          </a:bodyPr>
          <a:lstStyle/>
          <a:p>
            <a:pPr>
              <a:spcBef>
                <a:spcPct val="50000"/>
              </a:spcBef>
            </a:pPr>
            <a:r>
              <a:rPr lang="en-GB" sz="2000" dirty="0" smtClean="0">
                <a:latin typeface="Calibri" pitchFamily="34" charset="0"/>
              </a:rPr>
              <a:t>past</a:t>
            </a:r>
            <a:endParaRPr lang="en-US" sz="2000" dirty="0">
              <a:latin typeface="Calibri" pitchFamily="34" charset="0"/>
            </a:endParaRPr>
          </a:p>
        </p:txBody>
      </p:sp>
      <p:sp>
        <p:nvSpPr>
          <p:cNvPr id="93252" name="Text Box 147"/>
          <p:cNvSpPr txBox="1">
            <a:spLocks noChangeArrowheads="1"/>
          </p:cNvSpPr>
          <p:nvPr/>
        </p:nvSpPr>
        <p:spPr bwMode="auto">
          <a:xfrm>
            <a:off x="6443663" y="3536950"/>
            <a:ext cx="2700337" cy="400050"/>
          </a:xfrm>
          <a:prstGeom prst="rect">
            <a:avLst/>
          </a:prstGeom>
          <a:noFill/>
          <a:ln w="9525">
            <a:noFill/>
            <a:miter lim="800000"/>
            <a:headEnd/>
            <a:tailEnd/>
          </a:ln>
        </p:spPr>
        <p:txBody>
          <a:bodyPr>
            <a:spAutoFit/>
          </a:bodyPr>
          <a:lstStyle/>
          <a:p>
            <a:pPr>
              <a:spcBef>
                <a:spcPct val="50000"/>
              </a:spcBef>
            </a:pPr>
            <a:r>
              <a:rPr lang="en-GB" sz="2000" dirty="0" smtClean="0">
                <a:latin typeface="Calibri" pitchFamily="34" charset="0"/>
              </a:rPr>
              <a:t>question</a:t>
            </a:r>
            <a:endParaRPr lang="en-US" sz="2000" dirty="0">
              <a:latin typeface="Calibri" pitchFamily="34" charset="0"/>
            </a:endParaRPr>
          </a:p>
        </p:txBody>
      </p:sp>
    </p:spTree>
    <p:extLst>
      <p:ext uri="{BB962C8B-B14F-4D97-AF65-F5344CB8AC3E}">
        <p14:creationId xmlns:p14="http://schemas.microsoft.com/office/powerpoint/2010/main" val="82567768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1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4137"/>
                                        </p:tgtEl>
                                      </p:cBhvr>
                                    </p:animEffect>
                                    <p:set>
                                      <p:cBhvr>
                                        <p:cTn id="7" dur="1" fill="hold">
                                          <p:stCondLst>
                                            <p:cond delay="499"/>
                                          </p:stCondLst>
                                        </p:cTn>
                                        <p:tgtEl>
                                          <p:spTgt spid="4137"/>
                                        </p:tgtEl>
                                        <p:attrNameLst>
                                          <p:attrName>style.visibility</p:attrName>
                                        </p:attrNameLst>
                                      </p:cBhvr>
                                      <p:to>
                                        <p:strVal val="hidden"/>
                                      </p:to>
                                    </p:set>
                                  </p:childTnLst>
                                </p:cTn>
                              </p:par>
                            </p:childTnLst>
                          </p:cTn>
                        </p:par>
                      </p:childTnLst>
                    </p:cTn>
                  </p:par>
                </p:childTnLst>
              </p:cTn>
              <p:nextCondLst>
                <p:cond evt="onClick" delay="0">
                  <p:tgtEl>
                    <p:spTgt spid="4137"/>
                  </p:tgtEl>
                </p:cond>
              </p:nextCondLst>
            </p:seq>
            <p:seq concurrent="1" nextAc="seek">
              <p:cTn id="8" restart="whenNotActive" fill="hold" evtFilter="cancelBubble" nodeType="interactiveSeq">
                <p:stCondLst>
                  <p:cond evt="onClick" delay="0">
                    <p:tgtEl>
                      <p:spTgt spid="413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xit" presetSubtype="4" fill="hold" grpId="0" nodeType="clickEffect">
                                  <p:stCondLst>
                                    <p:cond delay="0"/>
                                  </p:stCondLst>
                                  <p:childTnLst>
                                    <p:animEffect transition="out" filter="wipe(down)">
                                      <p:cBhvr>
                                        <p:cTn id="12" dur="500"/>
                                        <p:tgtEl>
                                          <p:spTgt spid="4138"/>
                                        </p:tgtEl>
                                      </p:cBhvr>
                                    </p:animEffect>
                                    <p:set>
                                      <p:cBhvr>
                                        <p:cTn id="13" dur="1" fill="hold">
                                          <p:stCondLst>
                                            <p:cond delay="499"/>
                                          </p:stCondLst>
                                        </p:cTn>
                                        <p:tgtEl>
                                          <p:spTgt spid="4138"/>
                                        </p:tgtEl>
                                        <p:attrNameLst>
                                          <p:attrName>style.visibility</p:attrName>
                                        </p:attrNameLst>
                                      </p:cBhvr>
                                      <p:to>
                                        <p:strVal val="hidden"/>
                                      </p:to>
                                    </p:set>
                                  </p:childTnLst>
                                </p:cTn>
                              </p:par>
                            </p:childTnLst>
                          </p:cTn>
                        </p:par>
                      </p:childTnLst>
                    </p:cTn>
                  </p:par>
                </p:childTnLst>
              </p:cTn>
              <p:nextCondLst>
                <p:cond evt="onClick" delay="0">
                  <p:tgtEl>
                    <p:spTgt spid="4138"/>
                  </p:tgtEl>
                </p:cond>
              </p:nextCondLst>
            </p:seq>
            <p:seq concurrent="1" nextAc="seek">
              <p:cTn id="14" restart="whenNotActive" fill="hold" evtFilter="cancelBubble" nodeType="interactiveSeq">
                <p:stCondLst>
                  <p:cond evt="onClick" delay="0">
                    <p:tgtEl>
                      <p:spTgt spid="413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xit" presetSubtype="4" fill="hold" grpId="0" nodeType="clickEffect">
                                  <p:stCondLst>
                                    <p:cond delay="0"/>
                                  </p:stCondLst>
                                  <p:childTnLst>
                                    <p:animEffect transition="out" filter="wipe(down)">
                                      <p:cBhvr>
                                        <p:cTn id="18" dur="500"/>
                                        <p:tgtEl>
                                          <p:spTgt spid="4136"/>
                                        </p:tgtEl>
                                      </p:cBhvr>
                                    </p:animEffect>
                                    <p:set>
                                      <p:cBhvr>
                                        <p:cTn id="19" dur="1" fill="hold">
                                          <p:stCondLst>
                                            <p:cond delay="499"/>
                                          </p:stCondLst>
                                        </p:cTn>
                                        <p:tgtEl>
                                          <p:spTgt spid="4136"/>
                                        </p:tgtEl>
                                        <p:attrNameLst>
                                          <p:attrName>style.visibility</p:attrName>
                                        </p:attrNameLst>
                                      </p:cBhvr>
                                      <p:to>
                                        <p:strVal val="hidden"/>
                                      </p:to>
                                    </p:set>
                                  </p:childTnLst>
                                </p:cTn>
                              </p:par>
                            </p:childTnLst>
                          </p:cTn>
                        </p:par>
                      </p:childTnLst>
                    </p:cTn>
                  </p:par>
                </p:childTnLst>
              </p:cTn>
              <p:nextCondLst>
                <p:cond evt="onClick" delay="0">
                  <p:tgtEl>
                    <p:spTgt spid="4136"/>
                  </p:tgtEl>
                </p:cond>
              </p:nextCondLst>
            </p:seq>
            <p:seq concurrent="1" nextAc="seek">
              <p:cTn id="20" restart="whenNotActive" fill="hold" evtFilter="cancelBubble" nodeType="interactiveSeq">
                <p:stCondLst>
                  <p:cond evt="onClick" delay="0">
                    <p:tgtEl>
                      <p:spTgt spid="413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xit" presetSubtype="4" fill="hold" grpId="0" nodeType="clickEffect">
                                  <p:stCondLst>
                                    <p:cond delay="0"/>
                                  </p:stCondLst>
                                  <p:childTnLst>
                                    <p:animEffect transition="out" filter="wipe(down)">
                                      <p:cBhvr>
                                        <p:cTn id="24" dur="500"/>
                                        <p:tgtEl>
                                          <p:spTgt spid="4135"/>
                                        </p:tgtEl>
                                      </p:cBhvr>
                                    </p:animEffect>
                                    <p:set>
                                      <p:cBhvr>
                                        <p:cTn id="25" dur="1" fill="hold">
                                          <p:stCondLst>
                                            <p:cond delay="499"/>
                                          </p:stCondLst>
                                        </p:cTn>
                                        <p:tgtEl>
                                          <p:spTgt spid="4135"/>
                                        </p:tgtEl>
                                        <p:attrNameLst>
                                          <p:attrName>style.visibility</p:attrName>
                                        </p:attrNameLst>
                                      </p:cBhvr>
                                      <p:to>
                                        <p:strVal val="hidden"/>
                                      </p:to>
                                    </p:set>
                                  </p:childTnLst>
                                </p:cTn>
                              </p:par>
                            </p:childTnLst>
                          </p:cTn>
                        </p:par>
                      </p:childTnLst>
                    </p:cTn>
                  </p:par>
                </p:childTnLst>
              </p:cTn>
              <p:nextCondLst>
                <p:cond evt="onClick" delay="0">
                  <p:tgtEl>
                    <p:spTgt spid="4135"/>
                  </p:tgtEl>
                </p:cond>
              </p:nextCondLst>
            </p:seq>
            <p:seq concurrent="1" nextAc="seek">
              <p:cTn id="26" restart="whenNotActive" fill="hold" evtFilter="cancelBubble" nodeType="interactiveSeq">
                <p:stCondLst>
                  <p:cond evt="onClick" delay="0">
                    <p:tgtEl>
                      <p:spTgt spid="413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xit" presetSubtype="4" fill="hold" grpId="0" nodeType="clickEffect">
                                  <p:stCondLst>
                                    <p:cond delay="0"/>
                                  </p:stCondLst>
                                  <p:childTnLst>
                                    <p:animEffect transition="out" filter="wipe(down)">
                                      <p:cBhvr>
                                        <p:cTn id="30" dur="500"/>
                                        <p:tgtEl>
                                          <p:spTgt spid="4133"/>
                                        </p:tgtEl>
                                      </p:cBhvr>
                                    </p:animEffect>
                                    <p:set>
                                      <p:cBhvr>
                                        <p:cTn id="31" dur="1" fill="hold">
                                          <p:stCondLst>
                                            <p:cond delay="499"/>
                                          </p:stCondLst>
                                        </p:cTn>
                                        <p:tgtEl>
                                          <p:spTgt spid="4133"/>
                                        </p:tgtEl>
                                        <p:attrNameLst>
                                          <p:attrName>style.visibility</p:attrName>
                                        </p:attrNameLst>
                                      </p:cBhvr>
                                      <p:to>
                                        <p:strVal val="hidden"/>
                                      </p:to>
                                    </p:set>
                                  </p:childTnLst>
                                </p:cTn>
                              </p:par>
                            </p:childTnLst>
                          </p:cTn>
                        </p:par>
                      </p:childTnLst>
                    </p:cTn>
                  </p:par>
                </p:childTnLst>
              </p:cTn>
              <p:nextCondLst>
                <p:cond evt="onClick" delay="0">
                  <p:tgtEl>
                    <p:spTgt spid="4133"/>
                  </p:tgtEl>
                </p:cond>
              </p:nextCondLst>
            </p:seq>
            <p:seq concurrent="1" nextAc="seek">
              <p:cTn id="32" restart="whenNotActive" fill="hold" evtFilter="cancelBubble" nodeType="interactiveSeq">
                <p:stCondLst>
                  <p:cond evt="onClick" delay="0">
                    <p:tgtEl>
                      <p:spTgt spid="413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xit" presetSubtype="4" fill="hold" grpId="0" nodeType="clickEffect">
                                  <p:stCondLst>
                                    <p:cond delay="0"/>
                                  </p:stCondLst>
                                  <p:childTnLst>
                                    <p:animEffect transition="out" filter="wipe(down)">
                                      <p:cBhvr>
                                        <p:cTn id="36" dur="500"/>
                                        <p:tgtEl>
                                          <p:spTgt spid="4134"/>
                                        </p:tgtEl>
                                      </p:cBhvr>
                                    </p:animEffect>
                                    <p:set>
                                      <p:cBhvr>
                                        <p:cTn id="37" dur="1" fill="hold">
                                          <p:stCondLst>
                                            <p:cond delay="499"/>
                                          </p:stCondLst>
                                        </p:cTn>
                                        <p:tgtEl>
                                          <p:spTgt spid="4134"/>
                                        </p:tgtEl>
                                        <p:attrNameLst>
                                          <p:attrName>style.visibility</p:attrName>
                                        </p:attrNameLst>
                                      </p:cBhvr>
                                      <p:to>
                                        <p:strVal val="hidden"/>
                                      </p:to>
                                    </p:set>
                                  </p:childTnLst>
                                </p:cTn>
                              </p:par>
                            </p:childTnLst>
                          </p:cTn>
                        </p:par>
                      </p:childTnLst>
                    </p:cTn>
                  </p:par>
                </p:childTnLst>
              </p:cTn>
              <p:nextCondLst>
                <p:cond evt="onClick" delay="0">
                  <p:tgtEl>
                    <p:spTgt spid="4134"/>
                  </p:tgtEl>
                </p:cond>
              </p:nextCondLst>
            </p:seq>
            <p:seq concurrent="1" nextAc="seek">
              <p:cTn id="38" restart="whenNotActive" fill="hold" evtFilter="cancelBubble" nodeType="interactiveSeq">
                <p:stCondLst>
                  <p:cond evt="onClick" delay="0">
                    <p:tgtEl>
                      <p:spTgt spid="416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xit" presetSubtype="4" fill="hold" grpId="0" nodeType="clickEffect">
                                  <p:stCondLst>
                                    <p:cond delay="0"/>
                                  </p:stCondLst>
                                  <p:childTnLst>
                                    <p:animEffect transition="out" filter="wipe(down)">
                                      <p:cBhvr>
                                        <p:cTn id="42" dur="500"/>
                                        <p:tgtEl>
                                          <p:spTgt spid="4167"/>
                                        </p:tgtEl>
                                      </p:cBhvr>
                                    </p:animEffect>
                                    <p:set>
                                      <p:cBhvr>
                                        <p:cTn id="43" dur="1" fill="hold">
                                          <p:stCondLst>
                                            <p:cond delay="499"/>
                                          </p:stCondLst>
                                        </p:cTn>
                                        <p:tgtEl>
                                          <p:spTgt spid="4167"/>
                                        </p:tgtEl>
                                        <p:attrNameLst>
                                          <p:attrName>style.visibility</p:attrName>
                                        </p:attrNameLst>
                                      </p:cBhvr>
                                      <p:to>
                                        <p:strVal val="hidden"/>
                                      </p:to>
                                    </p:set>
                                  </p:childTnLst>
                                </p:cTn>
                              </p:par>
                            </p:childTnLst>
                          </p:cTn>
                        </p:par>
                      </p:childTnLst>
                    </p:cTn>
                  </p:par>
                </p:childTnLst>
              </p:cTn>
              <p:nextCondLst>
                <p:cond evt="onClick" delay="0">
                  <p:tgtEl>
                    <p:spTgt spid="4167"/>
                  </p:tgtEl>
                </p:cond>
              </p:nextCondLst>
            </p:seq>
            <p:seq concurrent="1" nextAc="seek">
              <p:cTn id="44" restart="whenNotActive" fill="hold" evtFilter="cancelBubble" nodeType="interactiveSeq">
                <p:stCondLst>
                  <p:cond evt="onClick" delay="0">
                    <p:tgtEl>
                      <p:spTgt spid="4168"/>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2" presetClass="exit" presetSubtype="4" fill="hold" grpId="0" nodeType="clickEffect">
                                  <p:stCondLst>
                                    <p:cond delay="0"/>
                                  </p:stCondLst>
                                  <p:childTnLst>
                                    <p:animEffect transition="out" filter="wipe(down)">
                                      <p:cBhvr>
                                        <p:cTn id="48" dur="500"/>
                                        <p:tgtEl>
                                          <p:spTgt spid="4168"/>
                                        </p:tgtEl>
                                      </p:cBhvr>
                                    </p:animEffect>
                                    <p:set>
                                      <p:cBhvr>
                                        <p:cTn id="49" dur="1" fill="hold">
                                          <p:stCondLst>
                                            <p:cond delay="499"/>
                                          </p:stCondLst>
                                        </p:cTn>
                                        <p:tgtEl>
                                          <p:spTgt spid="4168"/>
                                        </p:tgtEl>
                                        <p:attrNameLst>
                                          <p:attrName>style.visibility</p:attrName>
                                        </p:attrNameLst>
                                      </p:cBhvr>
                                      <p:to>
                                        <p:strVal val="hidden"/>
                                      </p:to>
                                    </p:set>
                                  </p:childTnLst>
                                </p:cTn>
                              </p:par>
                            </p:childTnLst>
                          </p:cTn>
                        </p:par>
                      </p:childTnLst>
                    </p:cTn>
                  </p:par>
                </p:childTnLst>
              </p:cTn>
              <p:nextCondLst>
                <p:cond evt="onClick" delay="0">
                  <p:tgtEl>
                    <p:spTgt spid="4168"/>
                  </p:tgtEl>
                </p:cond>
              </p:nextCondLst>
            </p:seq>
            <p:seq concurrent="1" nextAc="seek">
              <p:cTn id="50" restart="whenNotActive" fill="hold" evtFilter="cancelBubble" nodeType="interactiveSeq">
                <p:stCondLst>
                  <p:cond evt="onClick" delay="0">
                    <p:tgtEl>
                      <p:spTgt spid="4166"/>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2" presetClass="exit" presetSubtype="4" fill="hold" grpId="0" nodeType="clickEffect">
                                  <p:stCondLst>
                                    <p:cond delay="0"/>
                                  </p:stCondLst>
                                  <p:childTnLst>
                                    <p:animEffect transition="out" filter="wipe(down)">
                                      <p:cBhvr>
                                        <p:cTn id="54" dur="500"/>
                                        <p:tgtEl>
                                          <p:spTgt spid="4166"/>
                                        </p:tgtEl>
                                      </p:cBhvr>
                                    </p:animEffect>
                                    <p:set>
                                      <p:cBhvr>
                                        <p:cTn id="55" dur="1" fill="hold">
                                          <p:stCondLst>
                                            <p:cond delay="499"/>
                                          </p:stCondLst>
                                        </p:cTn>
                                        <p:tgtEl>
                                          <p:spTgt spid="4166"/>
                                        </p:tgtEl>
                                        <p:attrNameLst>
                                          <p:attrName>style.visibility</p:attrName>
                                        </p:attrNameLst>
                                      </p:cBhvr>
                                      <p:to>
                                        <p:strVal val="hidden"/>
                                      </p:to>
                                    </p:set>
                                  </p:childTnLst>
                                </p:cTn>
                              </p:par>
                            </p:childTnLst>
                          </p:cTn>
                        </p:par>
                      </p:childTnLst>
                    </p:cTn>
                  </p:par>
                </p:childTnLst>
              </p:cTn>
              <p:nextCondLst>
                <p:cond evt="onClick" delay="0">
                  <p:tgtEl>
                    <p:spTgt spid="4166"/>
                  </p:tgtEl>
                </p:cond>
              </p:nextCondLst>
            </p:seq>
            <p:seq concurrent="1" nextAc="seek">
              <p:cTn id="56" restart="whenNotActive" fill="hold" evtFilter="cancelBubble" nodeType="interactiveSeq">
                <p:stCondLst>
                  <p:cond evt="onClick" delay="0">
                    <p:tgtEl>
                      <p:spTgt spid="416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22" presetClass="exit" presetSubtype="4" fill="hold" grpId="0" nodeType="clickEffect">
                                  <p:stCondLst>
                                    <p:cond delay="0"/>
                                  </p:stCondLst>
                                  <p:childTnLst>
                                    <p:animEffect transition="out" filter="wipe(down)">
                                      <p:cBhvr>
                                        <p:cTn id="60" dur="500"/>
                                        <p:tgtEl>
                                          <p:spTgt spid="4165"/>
                                        </p:tgtEl>
                                      </p:cBhvr>
                                    </p:animEffect>
                                    <p:set>
                                      <p:cBhvr>
                                        <p:cTn id="61" dur="1" fill="hold">
                                          <p:stCondLst>
                                            <p:cond delay="499"/>
                                          </p:stCondLst>
                                        </p:cTn>
                                        <p:tgtEl>
                                          <p:spTgt spid="4165"/>
                                        </p:tgtEl>
                                        <p:attrNameLst>
                                          <p:attrName>style.visibility</p:attrName>
                                        </p:attrNameLst>
                                      </p:cBhvr>
                                      <p:to>
                                        <p:strVal val="hidden"/>
                                      </p:to>
                                    </p:set>
                                  </p:childTnLst>
                                </p:cTn>
                              </p:par>
                            </p:childTnLst>
                          </p:cTn>
                        </p:par>
                      </p:childTnLst>
                    </p:cTn>
                  </p:par>
                </p:childTnLst>
              </p:cTn>
              <p:nextCondLst>
                <p:cond evt="onClick" delay="0">
                  <p:tgtEl>
                    <p:spTgt spid="4165"/>
                  </p:tgtEl>
                </p:cond>
              </p:nextCondLst>
            </p:seq>
            <p:seq concurrent="1" nextAc="seek">
              <p:cTn id="62" restart="whenNotActive" fill="hold" evtFilter="cancelBubble" nodeType="interactiveSeq">
                <p:stCondLst>
                  <p:cond evt="onClick" delay="0">
                    <p:tgtEl>
                      <p:spTgt spid="4163"/>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22" presetClass="exit" presetSubtype="4" fill="hold" grpId="0" nodeType="clickEffect">
                                  <p:stCondLst>
                                    <p:cond delay="0"/>
                                  </p:stCondLst>
                                  <p:childTnLst>
                                    <p:animEffect transition="out" filter="wipe(down)">
                                      <p:cBhvr>
                                        <p:cTn id="66" dur="500"/>
                                        <p:tgtEl>
                                          <p:spTgt spid="4163"/>
                                        </p:tgtEl>
                                      </p:cBhvr>
                                    </p:animEffect>
                                    <p:set>
                                      <p:cBhvr>
                                        <p:cTn id="67" dur="1" fill="hold">
                                          <p:stCondLst>
                                            <p:cond delay="499"/>
                                          </p:stCondLst>
                                        </p:cTn>
                                        <p:tgtEl>
                                          <p:spTgt spid="4163"/>
                                        </p:tgtEl>
                                        <p:attrNameLst>
                                          <p:attrName>style.visibility</p:attrName>
                                        </p:attrNameLst>
                                      </p:cBhvr>
                                      <p:to>
                                        <p:strVal val="hidden"/>
                                      </p:to>
                                    </p:set>
                                  </p:childTnLst>
                                </p:cTn>
                              </p:par>
                            </p:childTnLst>
                          </p:cTn>
                        </p:par>
                      </p:childTnLst>
                    </p:cTn>
                  </p:par>
                </p:childTnLst>
              </p:cTn>
              <p:nextCondLst>
                <p:cond evt="onClick" delay="0">
                  <p:tgtEl>
                    <p:spTgt spid="4163"/>
                  </p:tgtEl>
                </p:cond>
              </p:nextCondLst>
            </p:seq>
            <p:seq concurrent="1" nextAc="seek">
              <p:cTn id="68" restart="whenNotActive" fill="hold" evtFilter="cancelBubble" nodeType="interactiveSeq">
                <p:stCondLst>
                  <p:cond evt="onClick" delay="0">
                    <p:tgtEl>
                      <p:spTgt spid="4164"/>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22" presetClass="exit" presetSubtype="4" fill="hold" grpId="0" nodeType="clickEffect">
                                  <p:stCondLst>
                                    <p:cond delay="0"/>
                                  </p:stCondLst>
                                  <p:childTnLst>
                                    <p:animEffect transition="out" filter="wipe(down)">
                                      <p:cBhvr>
                                        <p:cTn id="72" dur="500"/>
                                        <p:tgtEl>
                                          <p:spTgt spid="4164"/>
                                        </p:tgtEl>
                                      </p:cBhvr>
                                    </p:animEffect>
                                    <p:set>
                                      <p:cBhvr>
                                        <p:cTn id="73" dur="1" fill="hold">
                                          <p:stCondLst>
                                            <p:cond delay="499"/>
                                          </p:stCondLst>
                                        </p:cTn>
                                        <p:tgtEl>
                                          <p:spTgt spid="4164"/>
                                        </p:tgtEl>
                                        <p:attrNameLst>
                                          <p:attrName>style.visibility</p:attrName>
                                        </p:attrNameLst>
                                      </p:cBhvr>
                                      <p:to>
                                        <p:strVal val="hidden"/>
                                      </p:to>
                                    </p:set>
                                  </p:childTnLst>
                                </p:cTn>
                              </p:par>
                            </p:childTnLst>
                          </p:cTn>
                        </p:par>
                      </p:childTnLst>
                    </p:cTn>
                  </p:par>
                </p:childTnLst>
              </p:cTn>
              <p:nextCondLst>
                <p:cond evt="onClick" delay="0">
                  <p:tgtEl>
                    <p:spTgt spid="4164"/>
                  </p:tgtEl>
                </p:cond>
              </p:nextCondLst>
            </p:seq>
            <p:seq concurrent="1" nextAc="seek">
              <p:cTn id="74" restart="whenNotActive" fill="hold" evtFilter="cancelBubble" nodeType="interactiveSeq">
                <p:stCondLst>
                  <p:cond evt="onClick" delay="0">
                    <p:tgtEl>
                      <p:spTgt spid="418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22" presetClass="exit" presetSubtype="4" fill="hold" grpId="0" nodeType="clickEffect">
                                  <p:stCondLst>
                                    <p:cond delay="0"/>
                                  </p:stCondLst>
                                  <p:childTnLst>
                                    <p:animEffect transition="out" filter="wipe(down)">
                                      <p:cBhvr>
                                        <p:cTn id="78" dur="500"/>
                                        <p:tgtEl>
                                          <p:spTgt spid="4181"/>
                                        </p:tgtEl>
                                      </p:cBhvr>
                                    </p:animEffect>
                                    <p:set>
                                      <p:cBhvr>
                                        <p:cTn id="79" dur="1" fill="hold">
                                          <p:stCondLst>
                                            <p:cond delay="499"/>
                                          </p:stCondLst>
                                        </p:cTn>
                                        <p:tgtEl>
                                          <p:spTgt spid="4181"/>
                                        </p:tgtEl>
                                        <p:attrNameLst>
                                          <p:attrName>style.visibility</p:attrName>
                                        </p:attrNameLst>
                                      </p:cBhvr>
                                      <p:to>
                                        <p:strVal val="hidden"/>
                                      </p:to>
                                    </p:set>
                                  </p:childTnLst>
                                </p:cTn>
                              </p:par>
                            </p:childTnLst>
                          </p:cTn>
                        </p:par>
                      </p:childTnLst>
                    </p:cTn>
                  </p:par>
                </p:childTnLst>
              </p:cTn>
              <p:nextCondLst>
                <p:cond evt="onClick" delay="0">
                  <p:tgtEl>
                    <p:spTgt spid="4181"/>
                  </p:tgtEl>
                </p:cond>
              </p:nextCondLst>
            </p:seq>
            <p:seq concurrent="1" nextAc="seek">
              <p:cTn id="80" restart="whenNotActive" fill="hold" evtFilter="cancelBubble" nodeType="interactiveSeq">
                <p:stCondLst>
                  <p:cond evt="onClick" delay="0">
                    <p:tgtEl>
                      <p:spTgt spid="4182"/>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22" presetClass="exit" presetSubtype="4" fill="hold" grpId="0" nodeType="clickEffect">
                                  <p:stCondLst>
                                    <p:cond delay="0"/>
                                  </p:stCondLst>
                                  <p:childTnLst>
                                    <p:animEffect transition="out" filter="wipe(down)">
                                      <p:cBhvr>
                                        <p:cTn id="84" dur="500"/>
                                        <p:tgtEl>
                                          <p:spTgt spid="4182"/>
                                        </p:tgtEl>
                                      </p:cBhvr>
                                    </p:animEffect>
                                    <p:set>
                                      <p:cBhvr>
                                        <p:cTn id="85" dur="1" fill="hold">
                                          <p:stCondLst>
                                            <p:cond delay="499"/>
                                          </p:stCondLst>
                                        </p:cTn>
                                        <p:tgtEl>
                                          <p:spTgt spid="4182"/>
                                        </p:tgtEl>
                                        <p:attrNameLst>
                                          <p:attrName>style.visibility</p:attrName>
                                        </p:attrNameLst>
                                      </p:cBhvr>
                                      <p:to>
                                        <p:strVal val="hidden"/>
                                      </p:to>
                                    </p:set>
                                  </p:childTnLst>
                                </p:cTn>
                              </p:par>
                            </p:childTnLst>
                          </p:cTn>
                        </p:par>
                      </p:childTnLst>
                    </p:cTn>
                  </p:par>
                </p:childTnLst>
              </p:cTn>
              <p:nextCondLst>
                <p:cond evt="onClick" delay="0">
                  <p:tgtEl>
                    <p:spTgt spid="4182"/>
                  </p:tgtEl>
                </p:cond>
              </p:nextCondLst>
            </p:seq>
            <p:seq concurrent="1" nextAc="seek">
              <p:cTn id="86" restart="whenNotActive" fill="hold" evtFilter="cancelBubble" nodeType="interactiveSeq">
                <p:stCondLst>
                  <p:cond evt="onClick" delay="0">
                    <p:tgtEl>
                      <p:spTgt spid="418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22" presetClass="exit" presetSubtype="4" fill="hold" grpId="0" nodeType="clickEffect">
                                  <p:stCondLst>
                                    <p:cond delay="0"/>
                                  </p:stCondLst>
                                  <p:childTnLst>
                                    <p:animEffect transition="out" filter="wipe(down)">
                                      <p:cBhvr>
                                        <p:cTn id="90" dur="500"/>
                                        <p:tgtEl>
                                          <p:spTgt spid="4180"/>
                                        </p:tgtEl>
                                      </p:cBhvr>
                                    </p:animEffect>
                                    <p:set>
                                      <p:cBhvr>
                                        <p:cTn id="91" dur="1" fill="hold">
                                          <p:stCondLst>
                                            <p:cond delay="499"/>
                                          </p:stCondLst>
                                        </p:cTn>
                                        <p:tgtEl>
                                          <p:spTgt spid="4180"/>
                                        </p:tgtEl>
                                        <p:attrNameLst>
                                          <p:attrName>style.visibility</p:attrName>
                                        </p:attrNameLst>
                                      </p:cBhvr>
                                      <p:to>
                                        <p:strVal val="hidden"/>
                                      </p:to>
                                    </p:set>
                                  </p:childTnLst>
                                </p:cTn>
                              </p:par>
                            </p:childTnLst>
                          </p:cTn>
                        </p:par>
                      </p:childTnLst>
                    </p:cTn>
                  </p:par>
                </p:childTnLst>
              </p:cTn>
              <p:nextCondLst>
                <p:cond evt="onClick" delay="0">
                  <p:tgtEl>
                    <p:spTgt spid="4180"/>
                  </p:tgtEl>
                </p:cond>
              </p:nextCondLst>
            </p:seq>
            <p:seq concurrent="1" nextAc="seek">
              <p:cTn id="92" restart="whenNotActive" fill="hold" evtFilter="cancelBubble" nodeType="interactiveSeq">
                <p:stCondLst>
                  <p:cond evt="onClick" delay="0">
                    <p:tgtEl>
                      <p:spTgt spid="417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22" presetClass="exit" presetSubtype="4" fill="hold" grpId="0" nodeType="clickEffect">
                                  <p:stCondLst>
                                    <p:cond delay="0"/>
                                  </p:stCondLst>
                                  <p:childTnLst>
                                    <p:animEffect transition="out" filter="wipe(down)">
                                      <p:cBhvr>
                                        <p:cTn id="96" dur="500"/>
                                        <p:tgtEl>
                                          <p:spTgt spid="4179"/>
                                        </p:tgtEl>
                                      </p:cBhvr>
                                    </p:animEffect>
                                    <p:set>
                                      <p:cBhvr>
                                        <p:cTn id="97" dur="1" fill="hold">
                                          <p:stCondLst>
                                            <p:cond delay="499"/>
                                          </p:stCondLst>
                                        </p:cTn>
                                        <p:tgtEl>
                                          <p:spTgt spid="4179"/>
                                        </p:tgtEl>
                                        <p:attrNameLst>
                                          <p:attrName>style.visibility</p:attrName>
                                        </p:attrNameLst>
                                      </p:cBhvr>
                                      <p:to>
                                        <p:strVal val="hidden"/>
                                      </p:to>
                                    </p:set>
                                  </p:childTnLst>
                                </p:cTn>
                              </p:par>
                            </p:childTnLst>
                          </p:cTn>
                        </p:par>
                      </p:childTnLst>
                    </p:cTn>
                  </p:par>
                </p:childTnLst>
              </p:cTn>
              <p:nextCondLst>
                <p:cond evt="onClick" delay="0">
                  <p:tgtEl>
                    <p:spTgt spid="4179"/>
                  </p:tgtEl>
                </p:cond>
              </p:nextCondLst>
            </p:seq>
            <p:seq concurrent="1" nextAc="seek">
              <p:cTn id="98" restart="whenNotActive" fill="hold" evtFilter="cancelBubble" nodeType="interactiveSeq">
                <p:stCondLst>
                  <p:cond evt="onClick" delay="0">
                    <p:tgtEl>
                      <p:spTgt spid="4177"/>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22" presetClass="exit" presetSubtype="4" fill="hold" grpId="0" nodeType="clickEffect">
                                  <p:stCondLst>
                                    <p:cond delay="0"/>
                                  </p:stCondLst>
                                  <p:childTnLst>
                                    <p:animEffect transition="out" filter="wipe(down)">
                                      <p:cBhvr>
                                        <p:cTn id="102" dur="500"/>
                                        <p:tgtEl>
                                          <p:spTgt spid="4177"/>
                                        </p:tgtEl>
                                      </p:cBhvr>
                                    </p:animEffect>
                                    <p:set>
                                      <p:cBhvr>
                                        <p:cTn id="103" dur="1" fill="hold">
                                          <p:stCondLst>
                                            <p:cond delay="499"/>
                                          </p:stCondLst>
                                        </p:cTn>
                                        <p:tgtEl>
                                          <p:spTgt spid="4177"/>
                                        </p:tgtEl>
                                        <p:attrNameLst>
                                          <p:attrName>style.visibility</p:attrName>
                                        </p:attrNameLst>
                                      </p:cBhvr>
                                      <p:to>
                                        <p:strVal val="hidden"/>
                                      </p:to>
                                    </p:set>
                                  </p:childTnLst>
                                </p:cTn>
                              </p:par>
                            </p:childTnLst>
                          </p:cTn>
                        </p:par>
                      </p:childTnLst>
                    </p:cTn>
                  </p:par>
                </p:childTnLst>
              </p:cTn>
              <p:nextCondLst>
                <p:cond evt="onClick" delay="0">
                  <p:tgtEl>
                    <p:spTgt spid="4177"/>
                  </p:tgtEl>
                </p:cond>
              </p:nextCondLst>
            </p:seq>
            <p:seq concurrent="1" nextAc="seek">
              <p:cTn id="104" restart="whenNotActive" fill="hold" evtFilter="cancelBubble" nodeType="interactiveSeq">
                <p:stCondLst>
                  <p:cond evt="onClick" delay="0">
                    <p:tgtEl>
                      <p:spTgt spid="417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2" presetClass="exit" presetSubtype="4" fill="hold" grpId="0" nodeType="clickEffect">
                                  <p:stCondLst>
                                    <p:cond delay="0"/>
                                  </p:stCondLst>
                                  <p:childTnLst>
                                    <p:animEffect transition="out" filter="wipe(down)">
                                      <p:cBhvr>
                                        <p:cTn id="108" dur="500"/>
                                        <p:tgtEl>
                                          <p:spTgt spid="4178"/>
                                        </p:tgtEl>
                                      </p:cBhvr>
                                    </p:animEffect>
                                    <p:set>
                                      <p:cBhvr>
                                        <p:cTn id="109" dur="1" fill="hold">
                                          <p:stCondLst>
                                            <p:cond delay="499"/>
                                          </p:stCondLst>
                                        </p:cTn>
                                        <p:tgtEl>
                                          <p:spTgt spid="4178"/>
                                        </p:tgtEl>
                                        <p:attrNameLst>
                                          <p:attrName>style.visibility</p:attrName>
                                        </p:attrNameLst>
                                      </p:cBhvr>
                                      <p:to>
                                        <p:strVal val="hidden"/>
                                      </p:to>
                                    </p:set>
                                  </p:childTnLst>
                                </p:cTn>
                              </p:par>
                            </p:childTnLst>
                          </p:cTn>
                        </p:par>
                      </p:childTnLst>
                    </p:cTn>
                  </p:par>
                </p:childTnLst>
              </p:cTn>
              <p:nextCondLst>
                <p:cond evt="onClick" delay="0">
                  <p:tgtEl>
                    <p:spTgt spid="4178"/>
                  </p:tgtEl>
                </p:cond>
              </p:nextCondLst>
            </p:seq>
            <p:seq concurrent="1" nextAc="seek">
              <p:cTn id="110" restart="whenNotActive" fill="hold" evtFilter="cancelBubble" nodeType="interactiveSeq">
                <p:stCondLst>
                  <p:cond evt="onClick" delay="0">
                    <p:tgtEl>
                      <p:spTgt spid="4195"/>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22" presetClass="exit" presetSubtype="4" fill="hold" grpId="0" nodeType="clickEffect">
                                  <p:stCondLst>
                                    <p:cond delay="0"/>
                                  </p:stCondLst>
                                  <p:childTnLst>
                                    <p:animEffect transition="out" filter="wipe(down)">
                                      <p:cBhvr>
                                        <p:cTn id="114" dur="500"/>
                                        <p:tgtEl>
                                          <p:spTgt spid="4195"/>
                                        </p:tgtEl>
                                      </p:cBhvr>
                                    </p:animEffect>
                                    <p:set>
                                      <p:cBhvr>
                                        <p:cTn id="115" dur="1" fill="hold">
                                          <p:stCondLst>
                                            <p:cond delay="499"/>
                                          </p:stCondLst>
                                        </p:cTn>
                                        <p:tgtEl>
                                          <p:spTgt spid="4195"/>
                                        </p:tgtEl>
                                        <p:attrNameLst>
                                          <p:attrName>style.visibility</p:attrName>
                                        </p:attrNameLst>
                                      </p:cBhvr>
                                      <p:to>
                                        <p:strVal val="hidden"/>
                                      </p:to>
                                    </p:set>
                                  </p:childTnLst>
                                </p:cTn>
                              </p:par>
                            </p:childTnLst>
                          </p:cTn>
                        </p:par>
                      </p:childTnLst>
                    </p:cTn>
                  </p:par>
                </p:childTnLst>
              </p:cTn>
              <p:nextCondLst>
                <p:cond evt="onClick" delay="0">
                  <p:tgtEl>
                    <p:spTgt spid="4195"/>
                  </p:tgtEl>
                </p:cond>
              </p:nextCondLst>
            </p:seq>
            <p:seq concurrent="1" nextAc="seek">
              <p:cTn id="116" restart="whenNotActive" fill="hold" evtFilter="cancelBubble" nodeType="interactiveSeq">
                <p:stCondLst>
                  <p:cond evt="onClick" delay="0">
                    <p:tgtEl>
                      <p:spTgt spid="419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22" presetClass="exit" presetSubtype="4" fill="hold" grpId="0" nodeType="clickEffect">
                                  <p:stCondLst>
                                    <p:cond delay="0"/>
                                  </p:stCondLst>
                                  <p:childTnLst>
                                    <p:animEffect transition="out" filter="wipe(down)">
                                      <p:cBhvr>
                                        <p:cTn id="120" dur="500"/>
                                        <p:tgtEl>
                                          <p:spTgt spid="4196"/>
                                        </p:tgtEl>
                                      </p:cBhvr>
                                    </p:animEffect>
                                    <p:set>
                                      <p:cBhvr>
                                        <p:cTn id="121" dur="1" fill="hold">
                                          <p:stCondLst>
                                            <p:cond delay="499"/>
                                          </p:stCondLst>
                                        </p:cTn>
                                        <p:tgtEl>
                                          <p:spTgt spid="4196"/>
                                        </p:tgtEl>
                                        <p:attrNameLst>
                                          <p:attrName>style.visibility</p:attrName>
                                        </p:attrNameLst>
                                      </p:cBhvr>
                                      <p:to>
                                        <p:strVal val="hidden"/>
                                      </p:to>
                                    </p:set>
                                  </p:childTnLst>
                                </p:cTn>
                              </p:par>
                            </p:childTnLst>
                          </p:cTn>
                        </p:par>
                      </p:childTnLst>
                    </p:cTn>
                  </p:par>
                </p:childTnLst>
              </p:cTn>
              <p:nextCondLst>
                <p:cond evt="onClick" delay="0">
                  <p:tgtEl>
                    <p:spTgt spid="4196"/>
                  </p:tgtEl>
                </p:cond>
              </p:nextCondLst>
            </p:seq>
            <p:seq concurrent="1" nextAc="seek">
              <p:cTn id="122" restart="whenNotActive" fill="hold" evtFilter="cancelBubble" nodeType="interactiveSeq">
                <p:stCondLst>
                  <p:cond evt="onClick" delay="0">
                    <p:tgtEl>
                      <p:spTgt spid="4194"/>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22" presetClass="exit" presetSubtype="4" fill="hold" grpId="0" nodeType="clickEffect">
                                  <p:stCondLst>
                                    <p:cond delay="0"/>
                                  </p:stCondLst>
                                  <p:childTnLst>
                                    <p:animEffect transition="out" filter="wipe(down)">
                                      <p:cBhvr>
                                        <p:cTn id="126" dur="500"/>
                                        <p:tgtEl>
                                          <p:spTgt spid="4194"/>
                                        </p:tgtEl>
                                      </p:cBhvr>
                                    </p:animEffect>
                                    <p:set>
                                      <p:cBhvr>
                                        <p:cTn id="127" dur="1" fill="hold">
                                          <p:stCondLst>
                                            <p:cond delay="499"/>
                                          </p:stCondLst>
                                        </p:cTn>
                                        <p:tgtEl>
                                          <p:spTgt spid="4194"/>
                                        </p:tgtEl>
                                        <p:attrNameLst>
                                          <p:attrName>style.visibility</p:attrName>
                                        </p:attrNameLst>
                                      </p:cBhvr>
                                      <p:to>
                                        <p:strVal val="hidden"/>
                                      </p:to>
                                    </p:set>
                                  </p:childTnLst>
                                </p:cTn>
                              </p:par>
                            </p:childTnLst>
                          </p:cTn>
                        </p:par>
                      </p:childTnLst>
                    </p:cTn>
                  </p:par>
                </p:childTnLst>
              </p:cTn>
              <p:nextCondLst>
                <p:cond evt="onClick" delay="0">
                  <p:tgtEl>
                    <p:spTgt spid="4194"/>
                  </p:tgtEl>
                </p:cond>
              </p:nextCondLst>
            </p:seq>
            <p:seq concurrent="1" nextAc="seek">
              <p:cTn id="128" restart="whenNotActive" fill="hold" evtFilter="cancelBubble" nodeType="interactiveSeq">
                <p:stCondLst>
                  <p:cond evt="onClick" delay="0">
                    <p:tgtEl>
                      <p:spTgt spid="419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22" presetClass="exit" presetSubtype="4" fill="hold" grpId="0" nodeType="clickEffect">
                                  <p:stCondLst>
                                    <p:cond delay="0"/>
                                  </p:stCondLst>
                                  <p:childTnLst>
                                    <p:animEffect transition="out" filter="wipe(down)">
                                      <p:cBhvr>
                                        <p:cTn id="132" dur="500"/>
                                        <p:tgtEl>
                                          <p:spTgt spid="4193"/>
                                        </p:tgtEl>
                                      </p:cBhvr>
                                    </p:animEffect>
                                    <p:set>
                                      <p:cBhvr>
                                        <p:cTn id="133" dur="1" fill="hold">
                                          <p:stCondLst>
                                            <p:cond delay="499"/>
                                          </p:stCondLst>
                                        </p:cTn>
                                        <p:tgtEl>
                                          <p:spTgt spid="4193"/>
                                        </p:tgtEl>
                                        <p:attrNameLst>
                                          <p:attrName>style.visibility</p:attrName>
                                        </p:attrNameLst>
                                      </p:cBhvr>
                                      <p:to>
                                        <p:strVal val="hidden"/>
                                      </p:to>
                                    </p:set>
                                  </p:childTnLst>
                                </p:cTn>
                              </p:par>
                            </p:childTnLst>
                          </p:cTn>
                        </p:par>
                      </p:childTnLst>
                    </p:cTn>
                  </p:par>
                </p:childTnLst>
              </p:cTn>
              <p:nextCondLst>
                <p:cond evt="onClick" delay="0">
                  <p:tgtEl>
                    <p:spTgt spid="4193"/>
                  </p:tgtEl>
                </p:cond>
              </p:nextCondLst>
            </p:seq>
            <p:seq concurrent="1" nextAc="seek">
              <p:cTn id="134" restart="whenNotActive" fill="hold" evtFilter="cancelBubble" nodeType="interactiveSeq">
                <p:stCondLst>
                  <p:cond evt="onClick" delay="0">
                    <p:tgtEl>
                      <p:spTgt spid="4191"/>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22" presetClass="exit" presetSubtype="4" fill="hold" grpId="0" nodeType="clickEffect">
                                  <p:stCondLst>
                                    <p:cond delay="0"/>
                                  </p:stCondLst>
                                  <p:childTnLst>
                                    <p:animEffect transition="out" filter="wipe(down)">
                                      <p:cBhvr>
                                        <p:cTn id="138" dur="500"/>
                                        <p:tgtEl>
                                          <p:spTgt spid="4191"/>
                                        </p:tgtEl>
                                      </p:cBhvr>
                                    </p:animEffect>
                                    <p:set>
                                      <p:cBhvr>
                                        <p:cTn id="139" dur="1" fill="hold">
                                          <p:stCondLst>
                                            <p:cond delay="499"/>
                                          </p:stCondLst>
                                        </p:cTn>
                                        <p:tgtEl>
                                          <p:spTgt spid="4191"/>
                                        </p:tgtEl>
                                        <p:attrNameLst>
                                          <p:attrName>style.visibility</p:attrName>
                                        </p:attrNameLst>
                                      </p:cBhvr>
                                      <p:to>
                                        <p:strVal val="hidden"/>
                                      </p:to>
                                    </p:set>
                                  </p:childTnLst>
                                </p:cTn>
                              </p:par>
                            </p:childTnLst>
                          </p:cTn>
                        </p:par>
                      </p:childTnLst>
                    </p:cTn>
                  </p:par>
                </p:childTnLst>
              </p:cTn>
              <p:nextCondLst>
                <p:cond evt="onClick" delay="0">
                  <p:tgtEl>
                    <p:spTgt spid="4191"/>
                  </p:tgtEl>
                </p:cond>
              </p:nextCondLst>
            </p:seq>
            <p:seq concurrent="1" nextAc="seek">
              <p:cTn id="140" restart="whenNotActive" fill="hold" evtFilter="cancelBubble" nodeType="interactiveSeq">
                <p:stCondLst>
                  <p:cond evt="onClick" delay="0">
                    <p:tgtEl>
                      <p:spTgt spid="4192"/>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22" presetClass="exit" presetSubtype="4" fill="hold" grpId="0" nodeType="clickEffect">
                                  <p:stCondLst>
                                    <p:cond delay="0"/>
                                  </p:stCondLst>
                                  <p:childTnLst>
                                    <p:animEffect transition="out" filter="wipe(down)">
                                      <p:cBhvr>
                                        <p:cTn id="144" dur="500"/>
                                        <p:tgtEl>
                                          <p:spTgt spid="4192"/>
                                        </p:tgtEl>
                                      </p:cBhvr>
                                    </p:animEffect>
                                    <p:set>
                                      <p:cBhvr>
                                        <p:cTn id="145" dur="1" fill="hold">
                                          <p:stCondLst>
                                            <p:cond delay="499"/>
                                          </p:stCondLst>
                                        </p:cTn>
                                        <p:tgtEl>
                                          <p:spTgt spid="4192"/>
                                        </p:tgtEl>
                                        <p:attrNameLst>
                                          <p:attrName>style.visibility</p:attrName>
                                        </p:attrNameLst>
                                      </p:cBhvr>
                                      <p:to>
                                        <p:strVal val="hidden"/>
                                      </p:to>
                                    </p:set>
                                  </p:childTnLst>
                                </p:cTn>
                              </p:par>
                            </p:childTnLst>
                          </p:cTn>
                        </p:par>
                      </p:childTnLst>
                    </p:cTn>
                  </p:par>
                </p:childTnLst>
              </p:cTn>
              <p:nextCondLst>
                <p:cond evt="onClick" delay="0">
                  <p:tgtEl>
                    <p:spTgt spid="4192"/>
                  </p:tgtEl>
                </p:cond>
              </p:nextCondLst>
            </p:seq>
            <p:seq concurrent="1" nextAc="seek">
              <p:cTn id="146" restart="whenNotActive" fill="hold" evtFilter="cancelBubble" nodeType="interactiveSeq">
                <p:stCondLst>
                  <p:cond evt="onClick" delay="0">
                    <p:tgtEl>
                      <p:spTgt spid="420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22" presetClass="exit" presetSubtype="4" fill="hold" grpId="0" nodeType="clickEffect">
                                  <p:stCondLst>
                                    <p:cond delay="0"/>
                                  </p:stCondLst>
                                  <p:childTnLst>
                                    <p:animEffect transition="out" filter="wipe(down)">
                                      <p:cBhvr>
                                        <p:cTn id="150" dur="500"/>
                                        <p:tgtEl>
                                          <p:spTgt spid="4209"/>
                                        </p:tgtEl>
                                      </p:cBhvr>
                                    </p:animEffect>
                                    <p:set>
                                      <p:cBhvr>
                                        <p:cTn id="151" dur="1" fill="hold">
                                          <p:stCondLst>
                                            <p:cond delay="499"/>
                                          </p:stCondLst>
                                        </p:cTn>
                                        <p:tgtEl>
                                          <p:spTgt spid="4209"/>
                                        </p:tgtEl>
                                        <p:attrNameLst>
                                          <p:attrName>style.visibility</p:attrName>
                                        </p:attrNameLst>
                                      </p:cBhvr>
                                      <p:to>
                                        <p:strVal val="hidden"/>
                                      </p:to>
                                    </p:set>
                                  </p:childTnLst>
                                </p:cTn>
                              </p:par>
                            </p:childTnLst>
                          </p:cTn>
                        </p:par>
                      </p:childTnLst>
                    </p:cTn>
                  </p:par>
                </p:childTnLst>
              </p:cTn>
              <p:nextCondLst>
                <p:cond evt="onClick" delay="0">
                  <p:tgtEl>
                    <p:spTgt spid="4209"/>
                  </p:tgtEl>
                </p:cond>
              </p:nextCondLst>
            </p:seq>
            <p:seq concurrent="1" nextAc="seek">
              <p:cTn id="152" restart="whenNotActive" fill="hold" evtFilter="cancelBubble" nodeType="interactiveSeq">
                <p:stCondLst>
                  <p:cond evt="onClick" delay="0">
                    <p:tgtEl>
                      <p:spTgt spid="4210"/>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22" presetClass="exit" presetSubtype="4" fill="hold" grpId="0" nodeType="clickEffect">
                                  <p:stCondLst>
                                    <p:cond delay="0"/>
                                  </p:stCondLst>
                                  <p:childTnLst>
                                    <p:animEffect transition="out" filter="wipe(down)">
                                      <p:cBhvr>
                                        <p:cTn id="156" dur="500"/>
                                        <p:tgtEl>
                                          <p:spTgt spid="4210"/>
                                        </p:tgtEl>
                                      </p:cBhvr>
                                    </p:animEffect>
                                    <p:set>
                                      <p:cBhvr>
                                        <p:cTn id="157" dur="1" fill="hold">
                                          <p:stCondLst>
                                            <p:cond delay="499"/>
                                          </p:stCondLst>
                                        </p:cTn>
                                        <p:tgtEl>
                                          <p:spTgt spid="4210"/>
                                        </p:tgtEl>
                                        <p:attrNameLst>
                                          <p:attrName>style.visibility</p:attrName>
                                        </p:attrNameLst>
                                      </p:cBhvr>
                                      <p:to>
                                        <p:strVal val="hidden"/>
                                      </p:to>
                                    </p:set>
                                  </p:childTnLst>
                                </p:cTn>
                              </p:par>
                            </p:childTnLst>
                          </p:cTn>
                        </p:par>
                      </p:childTnLst>
                    </p:cTn>
                  </p:par>
                </p:childTnLst>
              </p:cTn>
              <p:nextCondLst>
                <p:cond evt="onClick" delay="0">
                  <p:tgtEl>
                    <p:spTgt spid="4210"/>
                  </p:tgtEl>
                </p:cond>
              </p:nextCondLst>
            </p:seq>
            <p:seq concurrent="1" nextAc="seek">
              <p:cTn id="158" restart="whenNotActive" fill="hold" evtFilter="cancelBubble" nodeType="interactiveSeq">
                <p:stCondLst>
                  <p:cond evt="onClick" delay="0">
                    <p:tgtEl>
                      <p:spTgt spid="4208"/>
                    </p:tgtEl>
                  </p:cond>
                </p:stCondLst>
                <p:endSync evt="end" delay="0">
                  <p:rtn val="all"/>
                </p:endSync>
                <p:childTnLst>
                  <p:par>
                    <p:cTn id="159" fill="hold" nodeType="clickPar">
                      <p:stCondLst>
                        <p:cond delay="0"/>
                      </p:stCondLst>
                      <p:childTnLst>
                        <p:par>
                          <p:cTn id="160" fill="hold" nodeType="withGroup">
                            <p:stCondLst>
                              <p:cond delay="0"/>
                            </p:stCondLst>
                            <p:childTnLst>
                              <p:par>
                                <p:cTn id="161" presetID="22" presetClass="exit" presetSubtype="4" fill="hold" grpId="0" nodeType="clickEffect">
                                  <p:stCondLst>
                                    <p:cond delay="0"/>
                                  </p:stCondLst>
                                  <p:childTnLst>
                                    <p:animEffect transition="out" filter="wipe(down)">
                                      <p:cBhvr>
                                        <p:cTn id="162" dur="500"/>
                                        <p:tgtEl>
                                          <p:spTgt spid="4208"/>
                                        </p:tgtEl>
                                      </p:cBhvr>
                                    </p:animEffect>
                                    <p:set>
                                      <p:cBhvr>
                                        <p:cTn id="163" dur="1" fill="hold">
                                          <p:stCondLst>
                                            <p:cond delay="499"/>
                                          </p:stCondLst>
                                        </p:cTn>
                                        <p:tgtEl>
                                          <p:spTgt spid="4208"/>
                                        </p:tgtEl>
                                        <p:attrNameLst>
                                          <p:attrName>style.visibility</p:attrName>
                                        </p:attrNameLst>
                                      </p:cBhvr>
                                      <p:to>
                                        <p:strVal val="hidden"/>
                                      </p:to>
                                    </p:set>
                                  </p:childTnLst>
                                </p:cTn>
                              </p:par>
                            </p:childTnLst>
                          </p:cTn>
                        </p:par>
                      </p:childTnLst>
                    </p:cTn>
                  </p:par>
                </p:childTnLst>
              </p:cTn>
              <p:nextCondLst>
                <p:cond evt="onClick" delay="0">
                  <p:tgtEl>
                    <p:spTgt spid="4208"/>
                  </p:tgtEl>
                </p:cond>
              </p:nextCondLst>
            </p:seq>
            <p:seq concurrent="1" nextAc="seek">
              <p:cTn id="164" restart="whenNotActive" fill="hold" evtFilter="cancelBubble" nodeType="interactiveSeq">
                <p:stCondLst>
                  <p:cond evt="onClick" delay="0">
                    <p:tgtEl>
                      <p:spTgt spid="4207"/>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22" presetClass="exit" presetSubtype="4" fill="hold" grpId="0" nodeType="clickEffect">
                                  <p:stCondLst>
                                    <p:cond delay="0"/>
                                  </p:stCondLst>
                                  <p:childTnLst>
                                    <p:animEffect transition="out" filter="wipe(down)">
                                      <p:cBhvr>
                                        <p:cTn id="168" dur="500"/>
                                        <p:tgtEl>
                                          <p:spTgt spid="4207"/>
                                        </p:tgtEl>
                                      </p:cBhvr>
                                    </p:animEffect>
                                    <p:set>
                                      <p:cBhvr>
                                        <p:cTn id="169" dur="1" fill="hold">
                                          <p:stCondLst>
                                            <p:cond delay="499"/>
                                          </p:stCondLst>
                                        </p:cTn>
                                        <p:tgtEl>
                                          <p:spTgt spid="4207"/>
                                        </p:tgtEl>
                                        <p:attrNameLst>
                                          <p:attrName>style.visibility</p:attrName>
                                        </p:attrNameLst>
                                      </p:cBhvr>
                                      <p:to>
                                        <p:strVal val="hidden"/>
                                      </p:to>
                                    </p:set>
                                  </p:childTnLst>
                                </p:cTn>
                              </p:par>
                            </p:childTnLst>
                          </p:cTn>
                        </p:par>
                      </p:childTnLst>
                    </p:cTn>
                  </p:par>
                </p:childTnLst>
              </p:cTn>
              <p:nextCondLst>
                <p:cond evt="onClick" delay="0">
                  <p:tgtEl>
                    <p:spTgt spid="4207"/>
                  </p:tgtEl>
                </p:cond>
              </p:nextCondLst>
            </p:seq>
            <p:seq concurrent="1" nextAc="seek">
              <p:cTn id="170" restart="whenNotActive" fill="hold" evtFilter="cancelBubble" nodeType="interactiveSeq">
                <p:stCondLst>
                  <p:cond evt="onClick" delay="0">
                    <p:tgtEl>
                      <p:spTgt spid="4205"/>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22" presetClass="exit" presetSubtype="4" fill="hold" grpId="0" nodeType="clickEffect">
                                  <p:stCondLst>
                                    <p:cond delay="0"/>
                                  </p:stCondLst>
                                  <p:childTnLst>
                                    <p:animEffect transition="out" filter="wipe(down)">
                                      <p:cBhvr>
                                        <p:cTn id="174" dur="500"/>
                                        <p:tgtEl>
                                          <p:spTgt spid="4205"/>
                                        </p:tgtEl>
                                      </p:cBhvr>
                                    </p:animEffect>
                                    <p:set>
                                      <p:cBhvr>
                                        <p:cTn id="175" dur="1" fill="hold">
                                          <p:stCondLst>
                                            <p:cond delay="499"/>
                                          </p:stCondLst>
                                        </p:cTn>
                                        <p:tgtEl>
                                          <p:spTgt spid="4205"/>
                                        </p:tgtEl>
                                        <p:attrNameLst>
                                          <p:attrName>style.visibility</p:attrName>
                                        </p:attrNameLst>
                                      </p:cBhvr>
                                      <p:to>
                                        <p:strVal val="hidden"/>
                                      </p:to>
                                    </p:set>
                                  </p:childTnLst>
                                </p:cTn>
                              </p:par>
                            </p:childTnLst>
                          </p:cTn>
                        </p:par>
                      </p:childTnLst>
                    </p:cTn>
                  </p:par>
                </p:childTnLst>
              </p:cTn>
              <p:nextCondLst>
                <p:cond evt="onClick" delay="0">
                  <p:tgtEl>
                    <p:spTgt spid="4205"/>
                  </p:tgtEl>
                </p:cond>
              </p:nextCondLst>
            </p:seq>
            <p:seq concurrent="1" nextAc="seek">
              <p:cTn id="176" restart="whenNotActive" fill="hold" evtFilter="cancelBubble" nodeType="interactiveSeq">
                <p:stCondLst>
                  <p:cond evt="onClick" delay="0">
                    <p:tgtEl>
                      <p:spTgt spid="4206"/>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22" presetClass="exit" presetSubtype="4" fill="hold" grpId="0" nodeType="clickEffect">
                                  <p:stCondLst>
                                    <p:cond delay="0"/>
                                  </p:stCondLst>
                                  <p:childTnLst>
                                    <p:animEffect transition="out" filter="wipe(down)">
                                      <p:cBhvr>
                                        <p:cTn id="180" dur="500"/>
                                        <p:tgtEl>
                                          <p:spTgt spid="4206"/>
                                        </p:tgtEl>
                                      </p:cBhvr>
                                    </p:animEffect>
                                    <p:set>
                                      <p:cBhvr>
                                        <p:cTn id="181" dur="1" fill="hold">
                                          <p:stCondLst>
                                            <p:cond delay="499"/>
                                          </p:stCondLst>
                                        </p:cTn>
                                        <p:tgtEl>
                                          <p:spTgt spid="4206"/>
                                        </p:tgtEl>
                                        <p:attrNameLst>
                                          <p:attrName>style.visibility</p:attrName>
                                        </p:attrNameLst>
                                      </p:cBhvr>
                                      <p:to>
                                        <p:strVal val="hidden"/>
                                      </p:to>
                                    </p:set>
                                  </p:childTnLst>
                                </p:cTn>
                              </p:par>
                            </p:childTnLst>
                          </p:cTn>
                        </p:par>
                      </p:childTnLst>
                    </p:cTn>
                  </p:par>
                </p:childTnLst>
              </p:cTn>
              <p:nextCondLst>
                <p:cond evt="onClick" delay="0">
                  <p:tgtEl>
                    <p:spTgt spid="4206"/>
                  </p:tgtEl>
                </p:cond>
              </p:nextCondLst>
            </p:seq>
            <p:seq concurrent="1" nextAc="seek">
              <p:cTn id="182" restart="whenNotActive" fill="hold" evtFilter="cancelBubble" nodeType="interactiveSeq">
                <p:stCondLst>
                  <p:cond evt="onClick" delay="0">
                    <p:tgtEl>
                      <p:spTgt spid="4223"/>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22" presetClass="exit" presetSubtype="4" fill="hold" grpId="0" nodeType="clickEffect">
                                  <p:stCondLst>
                                    <p:cond delay="0"/>
                                  </p:stCondLst>
                                  <p:childTnLst>
                                    <p:animEffect transition="out" filter="wipe(down)">
                                      <p:cBhvr>
                                        <p:cTn id="186" dur="500"/>
                                        <p:tgtEl>
                                          <p:spTgt spid="4223"/>
                                        </p:tgtEl>
                                      </p:cBhvr>
                                    </p:animEffect>
                                    <p:set>
                                      <p:cBhvr>
                                        <p:cTn id="187" dur="1" fill="hold">
                                          <p:stCondLst>
                                            <p:cond delay="499"/>
                                          </p:stCondLst>
                                        </p:cTn>
                                        <p:tgtEl>
                                          <p:spTgt spid="4223"/>
                                        </p:tgtEl>
                                        <p:attrNameLst>
                                          <p:attrName>style.visibility</p:attrName>
                                        </p:attrNameLst>
                                      </p:cBhvr>
                                      <p:to>
                                        <p:strVal val="hidden"/>
                                      </p:to>
                                    </p:set>
                                  </p:childTnLst>
                                </p:cTn>
                              </p:par>
                            </p:childTnLst>
                          </p:cTn>
                        </p:par>
                      </p:childTnLst>
                    </p:cTn>
                  </p:par>
                </p:childTnLst>
              </p:cTn>
              <p:nextCondLst>
                <p:cond evt="onClick" delay="0">
                  <p:tgtEl>
                    <p:spTgt spid="4223"/>
                  </p:tgtEl>
                </p:cond>
              </p:nextCondLst>
            </p:seq>
            <p:seq concurrent="1" nextAc="seek">
              <p:cTn id="188" restart="whenNotActive" fill="hold" evtFilter="cancelBubble" nodeType="interactiveSeq">
                <p:stCondLst>
                  <p:cond evt="onClick" delay="0">
                    <p:tgtEl>
                      <p:spTgt spid="4224"/>
                    </p:tgtEl>
                  </p:cond>
                </p:stCondLst>
                <p:endSync evt="end" delay="0">
                  <p:rtn val="all"/>
                </p:endSync>
                <p:childTnLst>
                  <p:par>
                    <p:cTn id="189" fill="hold" nodeType="clickPar">
                      <p:stCondLst>
                        <p:cond delay="0"/>
                      </p:stCondLst>
                      <p:childTnLst>
                        <p:par>
                          <p:cTn id="190" fill="hold" nodeType="withGroup">
                            <p:stCondLst>
                              <p:cond delay="0"/>
                            </p:stCondLst>
                            <p:childTnLst>
                              <p:par>
                                <p:cTn id="191" presetID="22" presetClass="exit" presetSubtype="4" fill="hold" grpId="0" nodeType="clickEffect">
                                  <p:stCondLst>
                                    <p:cond delay="0"/>
                                  </p:stCondLst>
                                  <p:childTnLst>
                                    <p:animEffect transition="out" filter="wipe(down)">
                                      <p:cBhvr>
                                        <p:cTn id="192" dur="500"/>
                                        <p:tgtEl>
                                          <p:spTgt spid="4224"/>
                                        </p:tgtEl>
                                      </p:cBhvr>
                                    </p:animEffect>
                                    <p:set>
                                      <p:cBhvr>
                                        <p:cTn id="193" dur="1" fill="hold">
                                          <p:stCondLst>
                                            <p:cond delay="499"/>
                                          </p:stCondLst>
                                        </p:cTn>
                                        <p:tgtEl>
                                          <p:spTgt spid="4224"/>
                                        </p:tgtEl>
                                        <p:attrNameLst>
                                          <p:attrName>style.visibility</p:attrName>
                                        </p:attrNameLst>
                                      </p:cBhvr>
                                      <p:to>
                                        <p:strVal val="hidden"/>
                                      </p:to>
                                    </p:set>
                                  </p:childTnLst>
                                </p:cTn>
                              </p:par>
                            </p:childTnLst>
                          </p:cTn>
                        </p:par>
                      </p:childTnLst>
                    </p:cTn>
                  </p:par>
                </p:childTnLst>
              </p:cTn>
              <p:nextCondLst>
                <p:cond evt="onClick" delay="0">
                  <p:tgtEl>
                    <p:spTgt spid="4224"/>
                  </p:tgtEl>
                </p:cond>
              </p:nextCondLst>
            </p:seq>
            <p:seq concurrent="1" nextAc="seek">
              <p:cTn id="194" restart="whenNotActive" fill="hold" evtFilter="cancelBubble" nodeType="interactiveSeq">
                <p:stCondLst>
                  <p:cond evt="onClick" delay="0">
                    <p:tgtEl>
                      <p:spTgt spid="4222"/>
                    </p:tgtEl>
                  </p:cond>
                </p:stCondLst>
                <p:endSync evt="end" delay="0">
                  <p:rtn val="all"/>
                </p:endSync>
                <p:childTnLst>
                  <p:par>
                    <p:cTn id="195" fill="hold" nodeType="clickPar">
                      <p:stCondLst>
                        <p:cond delay="0"/>
                      </p:stCondLst>
                      <p:childTnLst>
                        <p:par>
                          <p:cTn id="196" fill="hold" nodeType="withGroup">
                            <p:stCondLst>
                              <p:cond delay="0"/>
                            </p:stCondLst>
                            <p:childTnLst>
                              <p:par>
                                <p:cTn id="197" presetID="22" presetClass="exit" presetSubtype="4" fill="hold" grpId="0" nodeType="clickEffect">
                                  <p:stCondLst>
                                    <p:cond delay="0"/>
                                  </p:stCondLst>
                                  <p:childTnLst>
                                    <p:animEffect transition="out" filter="wipe(down)">
                                      <p:cBhvr>
                                        <p:cTn id="198" dur="500"/>
                                        <p:tgtEl>
                                          <p:spTgt spid="4222"/>
                                        </p:tgtEl>
                                      </p:cBhvr>
                                    </p:animEffect>
                                    <p:set>
                                      <p:cBhvr>
                                        <p:cTn id="199" dur="1" fill="hold">
                                          <p:stCondLst>
                                            <p:cond delay="499"/>
                                          </p:stCondLst>
                                        </p:cTn>
                                        <p:tgtEl>
                                          <p:spTgt spid="4222"/>
                                        </p:tgtEl>
                                        <p:attrNameLst>
                                          <p:attrName>style.visibility</p:attrName>
                                        </p:attrNameLst>
                                      </p:cBhvr>
                                      <p:to>
                                        <p:strVal val="hidden"/>
                                      </p:to>
                                    </p:set>
                                  </p:childTnLst>
                                </p:cTn>
                              </p:par>
                            </p:childTnLst>
                          </p:cTn>
                        </p:par>
                      </p:childTnLst>
                    </p:cTn>
                  </p:par>
                </p:childTnLst>
              </p:cTn>
              <p:nextCondLst>
                <p:cond evt="onClick" delay="0">
                  <p:tgtEl>
                    <p:spTgt spid="4222"/>
                  </p:tgtEl>
                </p:cond>
              </p:nextCondLst>
            </p:seq>
            <p:seq concurrent="1" nextAc="seek">
              <p:cTn id="200" restart="whenNotActive" fill="hold" evtFilter="cancelBubble" nodeType="interactiveSeq">
                <p:stCondLst>
                  <p:cond evt="onClick" delay="0">
                    <p:tgtEl>
                      <p:spTgt spid="4221"/>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22" presetClass="exit" presetSubtype="4" fill="hold" grpId="0" nodeType="clickEffect">
                                  <p:stCondLst>
                                    <p:cond delay="0"/>
                                  </p:stCondLst>
                                  <p:childTnLst>
                                    <p:animEffect transition="out" filter="wipe(down)">
                                      <p:cBhvr>
                                        <p:cTn id="204" dur="500"/>
                                        <p:tgtEl>
                                          <p:spTgt spid="4221"/>
                                        </p:tgtEl>
                                      </p:cBhvr>
                                    </p:animEffect>
                                    <p:set>
                                      <p:cBhvr>
                                        <p:cTn id="205" dur="1" fill="hold">
                                          <p:stCondLst>
                                            <p:cond delay="499"/>
                                          </p:stCondLst>
                                        </p:cTn>
                                        <p:tgtEl>
                                          <p:spTgt spid="4221"/>
                                        </p:tgtEl>
                                        <p:attrNameLst>
                                          <p:attrName>style.visibility</p:attrName>
                                        </p:attrNameLst>
                                      </p:cBhvr>
                                      <p:to>
                                        <p:strVal val="hidden"/>
                                      </p:to>
                                    </p:set>
                                  </p:childTnLst>
                                </p:cTn>
                              </p:par>
                            </p:childTnLst>
                          </p:cTn>
                        </p:par>
                      </p:childTnLst>
                    </p:cTn>
                  </p:par>
                </p:childTnLst>
              </p:cTn>
              <p:nextCondLst>
                <p:cond evt="onClick" delay="0">
                  <p:tgtEl>
                    <p:spTgt spid="4221"/>
                  </p:tgtEl>
                </p:cond>
              </p:nextCondLst>
            </p:seq>
            <p:seq concurrent="1" nextAc="seek">
              <p:cTn id="206" restart="whenNotActive" fill="hold" evtFilter="cancelBubble" nodeType="interactiveSeq">
                <p:stCondLst>
                  <p:cond evt="onClick" delay="0">
                    <p:tgtEl>
                      <p:spTgt spid="4219"/>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2" presetClass="exit" presetSubtype="4" fill="hold" grpId="0" nodeType="clickEffect">
                                  <p:stCondLst>
                                    <p:cond delay="0"/>
                                  </p:stCondLst>
                                  <p:childTnLst>
                                    <p:animEffect transition="out" filter="wipe(down)">
                                      <p:cBhvr>
                                        <p:cTn id="210" dur="500"/>
                                        <p:tgtEl>
                                          <p:spTgt spid="4219"/>
                                        </p:tgtEl>
                                      </p:cBhvr>
                                    </p:animEffect>
                                    <p:set>
                                      <p:cBhvr>
                                        <p:cTn id="211" dur="1" fill="hold">
                                          <p:stCondLst>
                                            <p:cond delay="499"/>
                                          </p:stCondLst>
                                        </p:cTn>
                                        <p:tgtEl>
                                          <p:spTgt spid="4219"/>
                                        </p:tgtEl>
                                        <p:attrNameLst>
                                          <p:attrName>style.visibility</p:attrName>
                                        </p:attrNameLst>
                                      </p:cBhvr>
                                      <p:to>
                                        <p:strVal val="hidden"/>
                                      </p:to>
                                    </p:set>
                                  </p:childTnLst>
                                </p:cTn>
                              </p:par>
                            </p:childTnLst>
                          </p:cTn>
                        </p:par>
                      </p:childTnLst>
                    </p:cTn>
                  </p:par>
                </p:childTnLst>
              </p:cTn>
              <p:nextCondLst>
                <p:cond evt="onClick" delay="0">
                  <p:tgtEl>
                    <p:spTgt spid="4219"/>
                  </p:tgtEl>
                </p:cond>
              </p:nextCondLst>
            </p:seq>
            <p:seq concurrent="1" nextAc="seek">
              <p:cTn id="212" restart="whenNotActive" fill="hold" evtFilter="cancelBubble" nodeType="interactiveSeq">
                <p:stCondLst>
                  <p:cond evt="onClick" delay="0">
                    <p:tgtEl>
                      <p:spTgt spid="4220"/>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22" presetClass="exit" presetSubtype="4" fill="hold" grpId="0" nodeType="clickEffect">
                                  <p:stCondLst>
                                    <p:cond delay="0"/>
                                  </p:stCondLst>
                                  <p:childTnLst>
                                    <p:animEffect transition="out" filter="wipe(down)">
                                      <p:cBhvr>
                                        <p:cTn id="216" dur="500"/>
                                        <p:tgtEl>
                                          <p:spTgt spid="4220"/>
                                        </p:tgtEl>
                                      </p:cBhvr>
                                    </p:animEffect>
                                    <p:set>
                                      <p:cBhvr>
                                        <p:cTn id="217" dur="1" fill="hold">
                                          <p:stCondLst>
                                            <p:cond delay="499"/>
                                          </p:stCondLst>
                                        </p:cTn>
                                        <p:tgtEl>
                                          <p:spTgt spid="4220"/>
                                        </p:tgtEl>
                                        <p:attrNameLst>
                                          <p:attrName>style.visibility</p:attrName>
                                        </p:attrNameLst>
                                      </p:cBhvr>
                                      <p:to>
                                        <p:strVal val="hidden"/>
                                      </p:to>
                                    </p:set>
                                  </p:childTnLst>
                                </p:cTn>
                              </p:par>
                            </p:childTnLst>
                          </p:cTn>
                        </p:par>
                      </p:childTnLst>
                    </p:cTn>
                  </p:par>
                </p:childTnLst>
              </p:cTn>
              <p:nextCondLst>
                <p:cond evt="onClick" delay="0">
                  <p:tgtEl>
                    <p:spTgt spid="4220"/>
                  </p:tgtEl>
                </p:cond>
              </p:nextCondLst>
            </p:seq>
          </p:childTnLst>
        </p:cTn>
      </p:par>
    </p:tnLst>
    <p:bldLst>
      <p:bldP spid="4133" grpId="0" animBg="1"/>
      <p:bldP spid="4134" grpId="0" animBg="1"/>
      <p:bldP spid="4135" grpId="0" animBg="1"/>
      <p:bldP spid="4136" grpId="0" animBg="1"/>
      <p:bldP spid="4137" grpId="0" animBg="1"/>
      <p:bldP spid="4138" grpId="0" animBg="1"/>
      <p:bldP spid="4163" grpId="0" animBg="1"/>
      <p:bldP spid="4164" grpId="0" animBg="1"/>
      <p:bldP spid="4165" grpId="0" animBg="1"/>
      <p:bldP spid="4166" grpId="0" animBg="1"/>
      <p:bldP spid="4167" grpId="0" animBg="1"/>
      <p:bldP spid="4168" grpId="0" animBg="1"/>
      <p:bldP spid="4177" grpId="0" animBg="1"/>
      <p:bldP spid="4178" grpId="0" animBg="1"/>
      <p:bldP spid="4179" grpId="0" animBg="1"/>
      <p:bldP spid="4180" grpId="0" animBg="1"/>
      <p:bldP spid="4181" grpId="0" animBg="1"/>
      <p:bldP spid="4182" grpId="0" animBg="1"/>
      <p:bldP spid="4191" grpId="0" animBg="1"/>
      <p:bldP spid="4192" grpId="0" animBg="1"/>
      <p:bldP spid="4193" grpId="0" animBg="1"/>
      <p:bldP spid="4194" grpId="0" animBg="1"/>
      <p:bldP spid="4195" grpId="0" animBg="1"/>
      <p:bldP spid="4196" grpId="0" animBg="1"/>
      <p:bldP spid="4205" grpId="0" animBg="1"/>
      <p:bldP spid="4206" grpId="0" animBg="1"/>
      <p:bldP spid="4207" grpId="0" animBg="1"/>
      <p:bldP spid="4208" grpId="0" animBg="1"/>
      <p:bldP spid="4209" grpId="0" animBg="1"/>
      <p:bldP spid="4210" grpId="0" animBg="1"/>
      <p:bldP spid="4219" grpId="0" animBg="1"/>
      <p:bldP spid="4220" grpId="0" animBg="1"/>
      <p:bldP spid="4221" grpId="0" animBg="1"/>
      <p:bldP spid="4222" grpId="0" animBg="1"/>
      <p:bldP spid="4223" grpId="0" animBg="1"/>
      <p:bldP spid="42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72743616"/>
              </p:ext>
            </p:extLst>
          </p:nvPr>
        </p:nvGraphicFramePr>
        <p:xfrm>
          <a:off x="1169368" y="980728"/>
          <a:ext cx="6840760" cy="5184576"/>
        </p:xfrm>
        <a:graphic>
          <a:graphicData uri="http://schemas.openxmlformats.org/drawingml/2006/table">
            <a:tbl>
              <a:tblPr firstRow="1" bandRow="1">
                <a:tableStyleId>{5940675A-B579-460E-94D1-54222C63F5DA}</a:tableStyleId>
              </a:tblPr>
              <a:tblGrid>
                <a:gridCol w="3420380"/>
                <a:gridCol w="3420380"/>
              </a:tblGrid>
              <a:tr h="2592288">
                <a:tc>
                  <a:txBody>
                    <a:bodyPr/>
                    <a:lstStyle/>
                    <a:p>
                      <a:r>
                        <a:rPr lang="en-GB" sz="2000" dirty="0" smtClean="0"/>
                        <a:t>Describe your</a:t>
                      </a:r>
                      <a:r>
                        <a:rPr lang="en-GB" sz="2000" baseline="0" dirty="0" smtClean="0"/>
                        <a:t> school</a:t>
                      </a:r>
                      <a:r>
                        <a:rPr lang="en-GB" sz="2000" dirty="0" smtClean="0"/>
                        <a:t>.</a:t>
                      </a:r>
                      <a:endParaRPr lang="fr-FR" sz="2000" dirty="0"/>
                    </a:p>
                  </a:txBody>
                  <a:tcPr/>
                </a:tc>
                <a:tc>
                  <a:txBody>
                    <a:bodyPr/>
                    <a:lstStyle/>
                    <a:p>
                      <a:r>
                        <a:rPr lang="en-GB" sz="2000" dirty="0" smtClean="0"/>
                        <a:t>Describe your town/village</a:t>
                      </a:r>
                      <a:r>
                        <a:rPr lang="en-GB" sz="2000" baseline="0" dirty="0" smtClean="0"/>
                        <a:t>.</a:t>
                      </a:r>
                      <a:endParaRPr lang="fr-FR" sz="2000" dirty="0"/>
                    </a:p>
                  </a:txBody>
                  <a:tcPr/>
                </a:tc>
              </a:tr>
              <a:tr h="2592288">
                <a:tc>
                  <a:txBody>
                    <a:bodyPr/>
                    <a:lstStyle/>
                    <a:p>
                      <a:r>
                        <a:rPr lang="en-GB" sz="2000" dirty="0" smtClean="0"/>
                        <a:t>Describe a famous</a:t>
                      </a:r>
                      <a:r>
                        <a:rPr lang="en-GB" sz="2000" baseline="0" dirty="0" smtClean="0"/>
                        <a:t> person</a:t>
                      </a:r>
                      <a:r>
                        <a:rPr lang="en-GB" sz="2000" dirty="0" smtClean="0"/>
                        <a:t>.</a:t>
                      </a:r>
                      <a:endParaRPr lang="fr-FR" sz="2000" dirty="0"/>
                    </a:p>
                  </a:txBody>
                  <a:tcPr/>
                </a:tc>
                <a:tc>
                  <a:txBody>
                    <a:bodyPr/>
                    <a:lstStyle/>
                    <a:p>
                      <a:r>
                        <a:rPr lang="en-GB" sz="2000" dirty="0" smtClean="0"/>
                        <a:t>Describe your school.</a:t>
                      </a:r>
                      <a:endParaRPr lang="fr-FR" sz="2000" dirty="0"/>
                    </a:p>
                  </a:txBody>
                  <a:tcPr/>
                </a:tc>
              </a:tr>
            </a:tbl>
          </a:graphicData>
        </a:graphic>
      </p:graphicFrame>
      <p:sp>
        <p:nvSpPr>
          <p:cNvPr id="5" name="TextBox 4"/>
          <p:cNvSpPr txBox="1"/>
          <p:nvPr/>
        </p:nvSpPr>
        <p:spPr>
          <a:xfrm>
            <a:off x="-108520" y="188640"/>
            <a:ext cx="9396536" cy="830997"/>
          </a:xfrm>
          <a:prstGeom prst="rect">
            <a:avLst/>
          </a:prstGeom>
          <a:noFill/>
        </p:spPr>
        <p:txBody>
          <a:bodyPr wrap="square" rtlCol="0">
            <a:spAutoFit/>
          </a:bodyPr>
          <a:lstStyle/>
          <a:p>
            <a:pPr algn="ctr"/>
            <a:r>
              <a:rPr lang="en-GB" sz="2400" b="1" dirty="0" smtClean="0"/>
              <a:t>Adjective </a:t>
            </a:r>
            <a:r>
              <a:rPr lang="en-GB" sz="2400" b="1" dirty="0" smtClean="0"/>
              <a:t>– </a:t>
            </a:r>
            <a:r>
              <a:rPr lang="en-GB" sz="2400" b="1" dirty="0" smtClean="0"/>
              <a:t>Opinion </a:t>
            </a:r>
            <a:r>
              <a:rPr lang="en-GB" sz="2400" b="1" dirty="0" smtClean="0"/>
              <a:t>– </a:t>
            </a:r>
            <a:r>
              <a:rPr lang="en-GB" sz="2400" b="1" dirty="0" smtClean="0"/>
              <a:t>Reason </a:t>
            </a:r>
            <a:r>
              <a:rPr lang="en-GB" sz="2400" b="1" dirty="0" smtClean="0"/>
              <a:t>– </a:t>
            </a:r>
            <a:r>
              <a:rPr lang="en-GB" sz="2400" b="1" dirty="0" smtClean="0"/>
              <a:t>Reference to someone else </a:t>
            </a:r>
            <a:r>
              <a:rPr lang="en-GB" sz="2400" b="1" dirty="0" smtClean="0"/>
              <a:t>– </a:t>
            </a:r>
            <a:r>
              <a:rPr lang="en-GB" sz="2400" b="1" dirty="0" smtClean="0"/>
              <a:t/>
            </a:r>
            <a:br>
              <a:rPr lang="en-GB" sz="2400" b="1" dirty="0" smtClean="0"/>
            </a:br>
            <a:r>
              <a:rPr lang="en-GB" sz="2400" b="1" dirty="0" smtClean="0"/>
              <a:t>Then and now</a:t>
            </a:r>
            <a:endParaRPr lang="fr-FR" sz="2400" b="1" dirty="0"/>
          </a:p>
        </p:txBody>
      </p:sp>
    </p:spTree>
    <p:extLst>
      <p:ext uri="{BB962C8B-B14F-4D97-AF65-F5344CB8AC3E}">
        <p14:creationId xmlns:p14="http://schemas.microsoft.com/office/powerpoint/2010/main" val="20429321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78564566"/>
              </p:ext>
            </p:extLst>
          </p:nvPr>
        </p:nvGraphicFramePr>
        <p:xfrm>
          <a:off x="179388" y="188913"/>
          <a:ext cx="8856984" cy="6408712"/>
        </p:xfrm>
        <a:graphic>
          <a:graphicData uri="http://schemas.openxmlformats.org/drawingml/2006/table">
            <a:tbl>
              <a:tblPr firstRow="1" bandRow="1">
                <a:tableStyleId>{5940675A-B579-460E-94D1-54222C63F5DA}</a:tableStyleId>
              </a:tblPr>
              <a:tblGrid>
                <a:gridCol w="8856984"/>
              </a:tblGrid>
              <a:tr h="608446">
                <a:tc>
                  <a:txBody>
                    <a:bodyPr/>
                    <a:lstStyle/>
                    <a:p>
                      <a:endParaRPr lang="en-US" sz="2400" b="1" dirty="0"/>
                    </a:p>
                  </a:txBody>
                  <a:tcPr marL="91439" marR="91439" marT="45725" marB="45725" anchor="ctr">
                    <a:lnL w="19050" cap="flat" cmpd="sng" algn="ctr">
                      <a:solidFill>
                        <a:srgbClr val="00206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3506">
                <a:tc>
                  <a:txBody>
                    <a:bodyPr/>
                    <a:lstStyle/>
                    <a:p>
                      <a:pPr algn="l" fontAlgn="auto">
                        <a:spcBef>
                          <a:spcPts val="0"/>
                        </a:spcBef>
                        <a:spcAft>
                          <a:spcPts val="0"/>
                        </a:spcAft>
                        <a:defRPr/>
                      </a:pPr>
                      <a:r>
                        <a:rPr lang="en-GB" sz="2800" b="1" dirty="0" smtClean="0">
                          <a:solidFill>
                            <a:schemeClr val="bg1"/>
                          </a:solidFill>
                        </a:rPr>
                        <a:t>Reflection</a:t>
                      </a:r>
                      <a:endParaRPr lang="en-GB" sz="2000" b="1" dirty="0" smtClean="0">
                        <a:solidFill>
                          <a:schemeClr val="bg1"/>
                        </a:solidFill>
                      </a:endParaRPr>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r>
              <a:tr h="4608748">
                <a:tc>
                  <a:txBody>
                    <a:bodyPr/>
                    <a:lstStyle/>
                    <a:p>
                      <a:pPr marL="0" marR="0" indent="0" algn="l" defTabSz="914400" rtl="0" eaLnBrk="1" fontAlgn="auto" latinLnBrk="0" hangingPunct="1">
                        <a:lnSpc>
                          <a:spcPct val="150000"/>
                        </a:lnSpc>
                        <a:spcBef>
                          <a:spcPts val="0"/>
                        </a:spcBef>
                        <a:spcAft>
                          <a:spcPts val="0"/>
                        </a:spcAft>
                        <a:buClrTx/>
                        <a:buSzTx/>
                        <a:buFont typeface="Wingdings" pitchFamily="2" charset="2"/>
                        <a:buNone/>
                        <a:tabLst/>
                        <a:defRPr/>
                      </a:pPr>
                      <a:r>
                        <a:rPr lang="en-US" sz="2800" dirty="0" smtClean="0"/>
                        <a:t>Think</a:t>
                      </a:r>
                      <a:r>
                        <a:rPr lang="en-US" sz="2800" baseline="0" dirty="0" smtClean="0"/>
                        <a:t> of perhaps 2 tasks or strategies for </a:t>
                      </a:r>
                      <a:r>
                        <a:rPr lang="en-US" sz="2800" baseline="0" dirty="0" smtClean="0"/>
                        <a:t>pair/group speaking </a:t>
                      </a:r>
                      <a:r>
                        <a:rPr lang="en-US" sz="2800" baseline="0" dirty="0" smtClean="0"/>
                        <a:t>that could be incorporated into your </a:t>
                      </a:r>
                      <a:r>
                        <a:rPr lang="en-US" sz="2800" baseline="0" dirty="0" smtClean="0"/>
                        <a:t>lessons </a:t>
                      </a:r>
                      <a:r>
                        <a:rPr lang="en-US" sz="2800" baseline="0" dirty="0" smtClean="0"/>
                        <a:t>over the next two weeks.  Make a brief note of them and the topic you will need them to fit into.  </a:t>
                      </a:r>
                      <a:endParaRPr lang="en-US" sz="2800" dirty="0"/>
                    </a:p>
                  </a:txBody>
                  <a:tcPr marL="91439" marR="91439" marT="45725" marB="45725" anchor="ctr">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r h="458012">
                <a:tc>
                  <a:txBody>
                    <a:bodyPr/>
                    <a:lstStyle/>
                    <a:p>
                      <a:pPr algn="r"/>
                      <a:endParaRPr lang="en-US" sz="1600" i="1" dirty="0"/>
                    </a:p>
                  </a:txBody>
                  <a:tcPr marL="91439" marR="91439"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51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p:cNvPicPr>
            <a:picLocks noChangeAspect="1" noChangeArrowheads="1"/>
          </p:cNvPicPr>
          <p:nvPr/>
        </p:nvPicPr>
        <p:blipFill>
          <a:blip r:embed="rId2"/>
          <a:srcRect/>
          <a:stretch>
            <a:fillRect/>
          </a:stretch>
        </p:blipFill>
        <p:spPr bwMode="auto">
          <a:xfrm>
            <a:off x="295275" y="573088"/>
            <a:ext cx="8597900" cy="5735637"/>
          </a:xfrm>
          <a:prstGeom prst="rect">
            <a:avLst/>
          </a:prstGeom>
          <a:noFill/>
          <a:ln w="9525">
            <a:noFill/>
            <a:miter lim="800000"/>
            <a:headEnd/>
            <a:tailEnd/>
          </a:ln>
        </p:spPr>
      </p:pic>
    </p:spTree>
    <p:extLst>
      <p:ext uri="{BB962C8B-B14F-4D97-AF65-F5344CB8AC3E}">
        <p14:creationId xmlns:p14="http://schemas.microsoft.com/office/powerpoint/2010/main" val="1025484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GB" b="1" dirty="0" smtClean="0"/>
              <a:t>A bit of drama!</a:t>
            </a:r>
            <a:endParaRPr lang="en-GB" b="1" dirty="0" smtClean="0"/>
          </a:p>
        </p:txBody>
      </p:sp>
      <p:sp>
        <p:nvSpPr>
          <p:cNvPr id="26626" name="Content Placeholder 2"/>
          <p:cNvSpPr>
            <a:spLocks noGrp="1"/>
          </p:cNvSpPr>
          <p:nvPr>
            <p:ph idx="1"/>
          </p:nvPr>
        </p:nvSpPr>
        <p:spPr>
          <a:xfrm>
            <a:off x="457200" y="1600200"/>
            <a:ext cx="8229600" cy="2620963"/>
          </a:xfrm>
        </p:spPr>
        <p:txBody>
          <a:bodyPr/>
          <a:lstStyle/>
          <a:p>
            <a:pPr marL="0" indent="0">
              <a:buFont typeface="Arial" charset="0"/>
              <a:buNone/>
            </a:pPr>
            <a:r>
              <a:rPr lang="en-GB" dirty="0" smtClean="0"/>
              <a:t>Person </a:t>
            </a:r>
            <a:r>
              <a:rPr lang="en-GB" dirty="0" smtClean="0"/>
              <a:t>1:  </a:t>
            </a:r>
            <a:r>
              <a:rPr lang="en-GB" b="1" dirty="0" smtClean="0"/>
              <a:t>What is that?</a:t>
            </a:r>
            <a:r>
              <a:rPr lang="en-GB" dirty="0" smtClean="0"/>
              <a:t/>
            </a:r>
            <a:br>
              <a:rPr lang="en-GB" dirty="0" smtClean="0"/>
            </a:br>
            <a:r>
              <a:rPr lang="en-GB" dirty="0" smtClean="0"/>
              <a:t/>
            </a:r>
            <a:br>
              <a:rPr lang="en-GB" dirty="0" smtClean="0"/>
            </a:br>
            <a:r>
              <a:rPr lang="en-GB" dirty="0" smtClean="0"/>
              <a:t>Person </a:t>
            </a:r>
            <a:r>
              <a:rPr lang="en-GB" dirty="0" smtClean="0"/>
              <a:t>2: </a:t>
            </a:r>
            <a:r>
              <a:rPr lang="en-GB" b="1" dirty="0" smtClean="0"/>
              <a:t>I don’t know.  What do you think?</a:t>
            </a:r>
            <a:r>
              <a:rPr lang="en-GB" b="1" dirty="0" smtClean="0"/>
              <a:t/>
            </a:r>
            <a:br>
              <a:rPr lang="en-GB" b="1" dirty="0" smtClean="0"/>
            </a:br>
            <a:r>
              <a:rPr lang="en-GB" dirty="0" smtClean="0"/>
              <a:t/>
            </a:r>
            <a:br>
              <a:rPr lang="en-GB" dirty="0" smtClean="0"/>
            </a:br>
            <a:r>
              <a:rPr lang="en-GB" dirty="0" smtClean="0"/>
              <a:t>Person </a:t>
            </a:r>
            <a:r>
              <a:rPr lang="en-GB" dirty="0" smtClean="0"/>
              <a:t>1: </a:t>
            </a:r>
            <a:r>
              <a:rPr lang="en-GB" b="1" dirty="0" smtClean="0"/>
              <a:t>I’ve no idea!</a:t>
            </a:r>
            <a:endParaRPr lang="en-GB" b="1" dirty="0" smtClean="0"/>
          </a:p>
        </p:txBody>
      </p:sp>
      <p:pic>
        <p:nvPicPr>
          <p:cNvPr id="1026" name="Picture 2"/>
          <p:cNvPicPr>
            <a:picLocks noChangeAspect="1" noChangeArrowheads="1"/>
          </p:cNvPicPr>
          <p:nvPr/>
        </p:nvPicPr>
        <p:blipFill>
          <a:blip r:embed="rId2"/>
          <a:srcRect/>
          <a:stretch>
            <a:fillRect/>
          </a:stretch>
        </p:blipFill>
        <p:spPr bwMode="auto">
          <a:xfrm>
            <a:off x="755650" y="5013325"/>
            <a:ext cx="896938" cy="89693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2700338" y="4913313"/>
            <a:ext cx="996950" cy="996950"/>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9563" y="4757738"/>
            <a:ext cx="1985962" cy="1152525"/>
          </a:xfrm>
          <a:prstGeom prst="rect">
            <a:avLst/>
          </a:prstGeom>
          <a:noFill/>
          <a:ln w="9525">
            <a:noFill/>
            <a:miter lim="800000"/>
            <a:headEnd/>
            <a:tailEnd/>
          </a:ln>
        </p:spPr>
      </p:pic>
      <p:pic>
        <p:nvPicPr>
          <p:cNvPr id="1028" name="Picture 4"/>
          <p:cNvPicPr>
            <a:picLocks noChangeAspect="1" noChangeArrowheads="1"/>
          </p:cNvPicPr>
          <p:nvPr/>
        </p:nvPicPr>
        <p:blipFill>
          <a:blip r:embed="rId5"/>
          <a:srcRect/>
          <a:stretch>
            <a:fillRect/>
          </a:stretch>
        </p:blipFill>
        <p:spPr bwMode="auto">
          <a:xfrm>
            <a:off x="4932363" y="4879975"/>
            <a:ext cx="1050925" cy="1028700"/>
          </a:xfrm>
          <a:prstGeom prst="rect">
            <a:avLst/>
          </a:prstGeom>
          <a:noFill/>
          <a:ln w="9525">
            <a:noFill/>
            <a:miter lim="800000"/>
            <a:headEnd/>
            <a:tailEnd/>
          </a:ln>
        </p:spPr>
      </p:pic>
      <p:pic>
        <p:nvPicPr>
          <p:cNvPr id="26631" name="Picture 6"/>
          <p:cNvPicPr>
            <a:picLocks noChangeAspect="1" noChangeArrowheads="1"/>
          </p:cNvPicPr>
          <p:nvPr/>
        </p:nvPicPr>
        <p:blipFill>
          <a:blip r:embed="rId6"/>
          <a:srcRect/>
          <a:stretch>
            <a:fillRect/>
          </a:stretch>
        </p:blipFill>
        <p:spPr bwMode="auto">
          <a:xfrm>
            <a:off x="5148263" y="1412875"/>
            <a:ext cx="1112837" cy="1112838"/>
          </a:xfrm>
          <a:prstGeom prst="rect">
            <a:avLst/>
          </a:prstGeom>
          <a:noFill/>
          <a:ln w="9525">
            <a:noFill/>
            <a:miter lim="800000"/>
            <a:headEnd/>
            <a:tailEnd/>
          </a:ln>
        </p:spPr>
      </p:pic>
    </p:spTree>
    <p:extLst>
      <p:ext uri="{BB962C8B-B14F-4D97-AF65-F5344CB8AC3E}">
        <p14:creationId xmlns:p14="http://schemas.microsoft.com/office/powerpoint/2010/main" val="128806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a:stretch>
            <a:fillRect/>
          </a:stretch>
        </p:blipFill>
        <p:spPr bwMode="auto">
          <a:xfrm>
            <a:off x="468313" y="692150"/>
            <a:ext cx="7948612" cy="5302250"/>
          </a:xfrm>
          <a:prstGeom prst="rect">
            <a:avLst/>
          </a:prstGeom>
          <a:noFill/>
          <a:ln w="9525">
            <a:noFill/>
            <a:miter lim="800000"/>
            <a:headEnd/>
            <a:tailEnd/>
          </a:ln>
        </p:spPr>
      </p:pic>
    </p:spTree>
    <p:extLst>
      <p:ext uri="{BB962C8B-B14F-4D97-AF65-F5344CB8AC3E}">
        <p14:creationId xmlns:p14="http://schemas.microsoft.com/office/powerpoint/2010/main" val="2209011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GB" b="1" dirty="0" smtClean="0"/>
              <a:t>A bit of drama!</a:t>
            </a:r>
            <a:endParaRPr lang="en-GB" b="1" dirty="0" smtClean="0"/>
          </a:p>
        </p:txBody>
      </p:sp>
      <p:sp>
        <p:nvSpPr>
          <p:cNvPr id="3" name="Content Placeholder 2"/>
          <p:cNvSpPr>
            <a:spLocks noGrp="1"/>
          </p:cNvSpPr>
          <p:nvPr>
            <p:ph idx="1"/>
          </p:nvPr>
        </p:nvSpPr>
        <p:spPr>
          <a:xfrm>
            <a:off x="457200" y="1600200"/>
            <a:ext cx="8229600" cy="3157538"/>
          </a:xfrm>
        </p:spPr>
        <p:txBody>
          <a:bodyPr rtlCol="0">
            <a:normAutofit/>
          </a:bodyPr>
          <a:lstStyle/>
          <a:p>
            <a:pPr marL="0" indent="0" fontAlgn="auto">
              <a:spcAft>
                <a:spcPts val="0"/>
              </a:spcAft>
              <a:buFont typeface="Arial" pitchFamily="34" charset="0"/>
              <a:buNone/>
              <a:defRPr/>
            </a:pPr>
            <a:r>
              <a:rPr lang="en-GB" dirty="0" smtClean="0"/>
              <a:t>Person </a:t>
            </a:r>
            <a:r>
              <a:rPr lang="en-GB" dirty="0" smtClean="0"/>
              <a:t>1:  </a:t>
            </a:r>
            <a:r>
              <a:rPr lang="en-GB" b="1" dirty="0" smtClean="0"/>
              <a:t>What sports do you like</a:t>
            </a:r>
            <a:r>
              <a:rPr lang="en-GB" b="1" dirty="0" smtClean="0"/>
              <a:t>?</a:t>
            </a:r>
            <a:r>
              <a:rPr lang="en-GB" dirty="0" smtClean="0"/>
              <a:t/>
            </a:r>
            <a:br>
              <a:rPr lang="en-GB" dirty="0" smtClean="0"/>
            </a:br>
            <a:r>
              <a:rPr lang="en-GB" dirty="0" smtClean="0"/>
              <a:t/>
            </a:r>
            <a:br>
              <a:rPr lang="en-GB" dirty="0" smtClean="0"/>
            </a:br>
            <a:r>
              <a:rPr lang="en-GB" dirty="0" smtClean="0"/>
              <a:t>Person </a:t>
            </a:r>
            <a:r>
              <a:rPr lang="en-GB" dirty="0" smtClean="0"/>
              <a:t>2: </a:t>
            </a:r>
            <a:r>
              <a:rPr lang="en-GB" b="1" dirty="0" smtClean="0"/>
              <a:t> </a:t>
            </a:r>
            <a:r>
              <a:rPr lang="en-GB" b="1" dirty="0" err="1" smtClean="0"/>
              <a:t>Erm</a:t>
            </a:r>
            <a:r>
              <a:rPr lang="en-GB" b="1" dirty="0" smtClean="0"/>
              <a:t>…well I like water sports a lot.</a:t>
            </a:r>
            <a:br>
              <a:rPr lang="en-GB" b="1" dirty="0" smtClean="0"/>
            </a:br>
            <a:r>
              <a:rPr lang="en-GB" dirty="0" smtClean="0"/>
              <a:t/>
            </a:r>
            <a:br>
              <a:rPr lang="en-GB" dirty="0" smtClean="0"/>
            </a:br>
            <a:r>
              <a:rPr lang="en-GB" dirty="0" smtClean="0"/>
              <a:t>Person </a:t>
            </a:r>
            <a:r>
              <a:rPr lang="en-GB" dirty="0" smtClean="0"/>
              <a:t>1: </a:t>
            </a:r>
            <a:r>
              <a:rPr lang="en-GB" b="1" dirty="0" smtClean="0"/>
              <a:t>Water sports! I prefer team sports like footbal</a:t>
            </a:r>
            <a:r>
              <a:rPr lang="en-GB" b="1" dirty="0" smtClean="0"/>
              <a:t>l and hockey!</a:t>
            </a:r>
            <a:endParaRPr lang="en-GB" b="1" dirty="0"/>
          </a:p>
          <a:p>
            <a:pPr marL="0" indent="0" fontAlgn="auto">
              <a:spcAft>
                <a:spcPts val="0"/>
              </a:spcAft>
              <a:buFont typeface="Arial" pitchFamily="34" charset="0"/>
              <a:buNone/>
              <a:defRPr/>
            </a:pPr>
            <a:endParaRPr lang="en-GB" b="1" dirty="0"/>
          </a:p>
        </p:txBody>
      </p:sp>
      <p:pic>
        <p:nvPicPr>
          <p:cNvPr id="1026" name="Picture 2"/>
          <p:cNvPicPr>
            <a:picLocks noChangeAspect="1" noChangeArrowheads="1"/>
          </p:cNvPicPr>
          <p:nvPr/>
        </p:nvPicPr>
        <p:blipFill>
          <a:blip r:embed="rId2"/>
          <a:srcRect/>
          <a:stretch>
            <a:fillRect/>
          </a:stretch>
        </p:blipFill>
        <p:spPr bwMode="auto">
          <a:xfrm>
            <a:off x="1203325" y="5021263"/>
            <a:ext cx="896938" cy="896937"/>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4284663" y="4962525"/>
            <a:ext cx="995362" cy="996950"/>
          </a:xfrm>
          <a:prstGeom prst="rect">
            <a:avLst/>
          </a:prstGeom>
          <a:noFill/>
          <a:ln w="9525">
            <a:noFill/>
            <a:miter lim="800000"/>
            <a:headEnd/>
            <a:tailEnd/>
          </a:ln>
        </p:spPr>
      </p:pic>
      <p:pic>
        <p:nvPicPr>
          <p:cNvPr id="1027" name="Picture 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659563" y="4757738"/>
            <a:ext cx="1985962" cy="1152525"/>
          </a:xfrm>
          <a:prstGeom prst="rect">
            <a:avLst/>
          </a:prstGeom>
          <a:noFill/>
          <a:ln w="9525">
            <a:noFill/>
            <a:miter lim="800000"/>
            <a:headEnd/>
            <a:tailEnd/>
          </a:ln>
        </p:spPr>
      </p:pic>
      <p:pic>
        <p:nvPicPr>
          <p:cNvPr id="30726" name="Picture 6"/>
          <p:cNvPicPr>
            <a:picLocks noChangeAspect="1" noChangeArrowheads="1"/>
          </p:cNvPicPr>
          <p:nvPr/>
        </p:nvPicPr>
        <p:blipFill>
          <a:blip r:embed="rId5"/>
          <a:srcRect/>
          <a:stretch>
            <a:fillRect/>
          </a:stretch>
        </p:blipFill>
        <p:spPr bwMode="auto">
          <a:xfrm>
            <a:off x="7096125" y="1335088"/>
            <a:ext cx="1112838" cy="1112837"/>
          </a:xfrm>
          <a:prstGeom prst="rect">
            <a:avLst/>
          </a:prstGeom>
          <a:noFill/>
          <a:ln w="9525">
            <a:noFill/>
            <a:miter lim="800000"/>
            <a:headEnd/>
            <a:tailEnd/>
          </a:ln>
        </p:spPr>
      </p:pic>
      <p:pic>
        <p:nvPicPr>
          <p:cNvPr id="30727" name="Picture 8"/>
          <p:cNvPicPr>
            <a:picLocks noChangeAspect="1"/>
          </p:cNvPicPr>
          <p:nvPr/>
        </p:nvPicPr>
        <p:blipFill>
          <a:blip r:embed="rId6"/>
          <a:srcRect/>
          <a:stretch>
            <a:fillRect/>
          </a:stretch>
        </p:blipFill>
        <p:spPr bwMode="auto">
          <a:xfrm>
            <a:off x="323850" y="115888"/>
            <a:ext cx="1587500" cy="1584325"/>
          </a:xfrm>
          <a:prstGeom prst="rect">
            <a:avLst/>
          </a:prstGeom>
          <a:noFill/>
          <a:ln w="9525">
            <a:noFill/>
            <a:miter lim="800000"/>
            <a:headEnd/>
            <a:tailEnd/>
          </a:ln>
        </p:spPr>
      </p:pic>
    </p:spTree>
    <p:extLst>
      <p:ext uri="{BB962C8B-B14F-4D97-AF65-F5344CB8AC3E}">
        <p14:creationId xmlns:p14="http://schemas.microsoft.com/office/powerpoint/2010/main" val="7433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TotalTime>
  <Words>3794</Words>
  <Application>Microsoft Office PowerPoint</Application>
  <PresentationFormat>On-screen Show (4:3)</PresentationFormat>
  <Paragraphs>673</Paragraphs>
  <Slides>56</Slides>
  <Notes>33</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Talk to me!</vt:lpstr>
      <vt:lpstr>PowerPoint Presentation</vt:lpstr>
      <vt:lpstr>Warming up…</vt:lpstr>
      <vt:lpstr>PowerPoint Presentation</vt:lpstr>
      <vt:lpstr>A bit of drama!</vt:lpstr>
      <vt:lpstr>PowerPoint Presentation</vt:lpstr>
      <vt:lpstr>A bit of drama!</vt:lpstr>
      <vt:lpstr>PowerPoint Presentation</vt:lpstr>
      <vt:lpstr>A bit of drama!</vt:lpstr>
      <vt:lpstr>A bit of drama!</vt:lpstr>
      <vt:lpstr>PowerPoint Presentation</vt:lpstr>
      <vt:lpstr>A bit of drama!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CHEAT</vt:lpstr>
      <vt:lpstr>PowerPoint Presentation</vt:lpstr>
      <vt:lpstr>PowerPoint Presentation</vt:lpstr>
      <vt:lpstr>Make your 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Dawes</dc:creator>
  <cp:lastModifiedBy>Mark Dawes</cp:lastModifiedBy>
  <cp:revision>28</cp:revision>
  <dcterms:created xsi:type="dcterms:W3CDTF">2013-02-12T18:10:38Z</dcterms:created>
  <dcterms:modified xsi:type="dcterms:W3CDTF">2013-02-14T07:20:50Z</dcterms:modified>
</cp:coreProperties>
</file>