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32" r:id="rId2"/>
    <p:sldMasterId id="2147483744" r:id="rId3"/>
    <p:sldMasterId id="2147483756" r:id="rId4"/>
  </p:sldMasterIdLst>
  <p:notesMasterIdLst>
    <p:notesMasterId r:id="rId44"/>
  </p:notesMasterIdLst>
  <p:sldIdLst>
    <p:sldId id="256" r:id="rId5"/>
    <p:sldId id="258" r:id="rId6"/>
    <p:sldId id="259" r:id="rId7"/>
    <p:sldId id="260" r:id="rId8"/>
    <p:sldId id="272" r:id="rId9"/>
    <p:sldId id="273" r:id="rId10"/>
    <p:sldId id="261" r:id="rId11"/>
    <p:sldId id="262" r:id="rId12"/>
    <p:sldId id="265" r:id="rId13"/>
    <p:sldId id="311" r:id="rId14"/>
    <p:sldId id="263" r:id="rId15"/>
    <p:sldId id="264" r:id="rId16"/>
    <p:sldId id="266" r:id="rId17"/>
    <p:sldId id="267" r:id="rId18"/>
    <p:sldId id="268" r:id="rId19"/>
    <p:sldId id="269" r:id="rId20"/>
    <p:sldId id="312" r:id="rId21"/>
    <p:sldId id="303" r:id="rId22"/>
    <p:sldId id="304" r:id="rId23"/>
    <p:sldId id="305" r:id="rId24"/>
    <p:sldId id="285" r:id="rId25"/>
    <p:sldId id="289" r:id="rId26"/>
    <p:sldId id="290" r:id="rId27"/>
    <p:sldId id="291" r:id="rId28"/>
    <p:sldId id="307" r:id="rId29"/>
    <p:sldId id="306" r:id="rId30"/>
    <p:sldId id="313" r:id="rId31"/>
    <p:sldId id="308" r:id="rId32"/>
    <p:sldId id="309" r:id="rId33"/>
    <p:sldId id="310" r:id="rId34"/>
    <p:sldId id="286" r:id="rId35"/>
    <p:sldId id="287" r:id="rId36"/>
    <p:sldId id="288" r:id="rId37"/>
    <p:sldId id="292" r:id="rId38"/>
    <p:sldId id="293" r:id="rId39"/>
    <p:sldId id="294" r:id="rId40"/>
    <p:sldId id="295"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71530" autoAdjust="0"/>
  </p:normalViewPr>
  <p:slideViewPr>
    <p:cSldViewPr snapToGrid="0">
      <p:cViewPr>
        <p:scale>
          <a:sx n="77" d="100"/>
          <a:sy n="77" d="100"/>
        </p:scale>
        <p:origin x="2640" y="16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A6410-8DF2-4F4B-B5E4-B91EF76C10C8}" type="datetimeFigureOut">
              <a:rPr lang="en-GB" smtClean="0"/>
              <a:t>31/10/2015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0646C-63DC-478F-8CC9-573CB4871A24}" type="slidenum">
              <a:rPr lang="en-GB" smtClean="0"/>
              <a:t>‹#›</a:t>
            </a:fld>
            <a:endParaRPr lang="en-GB"/>
          </a:p>
        </p:txBody>
      </p:sp>
    </p:spTree>
    <p:extLst>
      <p:ext uri="{BB962C8B-B14F-4D97-AF65-F5344CB8AC3E}">
        <p14:creationId xmlns:p14="http://schemas.microsoft.com/office/powerpoint/2010/main" val="226435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Life after levels: the new face of </a:t>
            </a:r>
            <a:r>
              <a:rPr lang="en-GB" sz="1200" kern="1200" smtClean="0">
                <a:solidFill>
                  <a:schemeClr val="tx1"/>
                </a:solidFill>
                <a:effectLst/>
                <a:latin typeface="+mn-lt"/>
                <a:ea typeface="+mn-ea"/>
                <a:cs typeface="+mn-cs"/>
              </a:rPr>
              <a:t>assessment </a:t>
            </a:r>
            <a:br>
              <a:rPr lang="en-GB" sz="1200" kern="1200" smtClean="0">
                <a:solidFill>
                  <a:schemeClr val="tx1"/>
                </a:solidFill>
                <a:effectLst/>
                <a:latin typeface="+mn-lt"/>
                <a:ea typeface="+mn-ea"/>
                <a:cs typeface="+mn-cs"/>
              </a:rPr>
            </a:br>
            <a:r>
              <a:rPr lang="en-GB" sz="1200" kern="1200" smtClean="0">
                <a:solidFill>
                  <a:schemeClr val="tx1"/>
                </a:solidFill>
                <a:effectLst/>
                <a:latin typeface="+mn-lt"/>
                <a:ea typeface="+mn-ea"/>
                <a:cs typeface="+mn-cs"/>
              </a:rPr>
              <a:t>Session 1 : 10.00am -10.45am - Keynote  </a:t>
            </a:r>
            <a:br>
              <a:rPr lang="en-GB" sz="1200" kern="1200" smtClean="0">
                <a:solidFill>
                  <a:schemeClr val="tx1"/>
                </a:solidFill>
                <a:effectLst/>
                <a:latin typeface="+mn-lt"/>
                <a:ea typeface="+mn-ea"/>
                <a:cs typeface="+mn-cs"/>
              </a:rPr>
            </a:br>
            <a:r>
              <a:rPr lang="en-GB" sz="1200" b="1" kern="1200" smtClean="0">
                <a:solidFill>
                  <a:schemeClr val="tx1"/>
                </a:solidFill>
                <a:effectLst/>
                <a:latin typeface="+mn-lt"/>
                <a:ea typeface="+mn-ea"/>
                <a:cs typeface="+mn-cs"/>
              </a:rPr>
              <a:t>Life after levels: the new face of assessment</a:t>
            </a:r>
            <a:br>
              <a:rPr lang="en-GB" sz="1200" b="1" kern="1200" smtClean="0">
                <a:solidFill>
                  <a:schemeClr val="tx1"/>
                </a:solidFill>
                <a:effectLst/>
                <a:latin typeface="+mn-lt"/>
                <a:ea typeface="+mn-ea"/>
                <a:cs typeface="+mn-cs"/>
              </a:rPr>
            </a:br>
            <a:r>
              <a:rPr lang="en-GB" sz="1200" kern="1200" smtClean="0">
                <a:solidFill>
                  <a:schemeClr val="tx1"/>
                </a:solidFill>
                <a:effectLst/>
                <a:latin typeface="+mn-lt"/>
                <a:ea typeface="+mn-ea"/>
                <a:cs typeface="+mn-cs"/>
              </a:rPr>
              <a:t>Starting from the key government messages about assessment, and outlining the range of possible approaches to life after levels, this keynote focuses on one specific example for languages, which measures progression from KS2 to KS4, whilst maintaining an emphasis on assessment for learning.</a:t>
            </a:r>
          </a:p>
          <a:p>
            <a:endParaRPr lang="en-GB" dirty="0"/>
          </a:p>
        </p:txBody>
      </p:sp>
      <p:sp>
        <p:nvSpPr>
          <p:cNvPr id="4" name="Slide Number Placeholder 3"/>
          <p:cNvSpPr>
            <a:spLocks noGrp="1"/>
          </p:cNvSpPr>
          <p:nvPr>
            <p:ph type="sldNum" sz="quarter" idx="10"/>
          </p:nvPr>
        </p:nvSpPr>
        <p:spPr/>
        <p:txBody>
          <a:bodyPr/>
          <a:lstStyle/>
          <a:p>
            <a:fld id="{9900646C-63DC-478F-8CC9-573CB4871A24}" type="slidenum">
              <a:rPr lang="en-GB" smtClean="0"/>
              <a:t>1</a:t>
            </a:fld>
            <a:endParaRPr lang="en-GB"/>
          </a:p>
        </p:txBody>
      </p:sp>
    </p:spTree>
    <p:extLst>
      <p:ext uri="{BB962C8B-B14F-4D97-AF65-F5344CB8AC3E}">
        <p14:creationId xmlns:p14="http://schemas.microsoft.com/office/powerpoint/2010/main" val="385693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t>10</a:t>
            </a:fld>
            <a:endParaRPr lang="en-GB"/>
          </a:p>
        </p:txBody>
      </p:sp>
    </p:spTree>
    <p:extLst>
      <p:ext uri="{BB962C8B-B14F-4D97-AF65-F5344CB8AC3E}">
        <p14:creationId xmlns:p14="http://schemas.microsoft.com/office/powerpoint/2010/main" val="1977884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t>11</a:t>
            </a:fld>
            <a:endParaRPr lang="en-GB"/>
          </a:p>
        </p:txBody>
      </p:sp>
    </p:spTree>
    <p:extLst>
      <p:ext uri="{BB962C8B-B14F-4D97-AF65-F5344CB8AC3E}">
        <p14:creationId xmlns:p14="http://schemas.microsoft.com/office/powerpoint/2010/main" val="2803291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t>12</a:t>
            </a:fld>
            <a:endParaRPr lang="en-GB"/>
          </a:p>
        </p:txBody>
      </p:sp>
    </p:spTree>
    <p:extLst>
      <p:ext uri="{BB962C8B-B14F-4D97-AF65-F5344CB8AC3E}">
        <p14:creationId xmlns:p14="http://schemas.microsoft.com/office/powerpoint/2010/main" val="1629060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t>13</a:t>
            </a:fld>
            <a:endParaRPr lang="en-GB"/>
          </a:p>
        </p:txBody>
      </p:sp>
    </p:spTree>
    <p:extLst>
      <p:ext uri="{BB962C8B-B14F-4D97-AF65-F5344CB8AC3E}">
        <p14:creationId xmlns:p14="http://schemas.microsoft.com/office/powerpoint/2010/main" val="2308420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t>14</a:t>
            </a:fld>
            <a:endParaRPr lang="en-GB"/>
          </a:p>
        </p:txBody>
      </p:sp>
    </p:spTree>
    <p:extLst>
      <p:ext uri="{BB962C8B-B14F-4D97-AF65-F5344CB8AC3E}">
        <p14:creationId xmlns:p14="http://schemas.microsoft.com/office/powerpoint/2010/main" val="3760420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t>15</a:t>
            </a:fld>
            <a:endParaRPr lang="en-GB"/>
          </a:p>
        </p:txBody>
      </p:sp>
    </p:spTree>
    <p:extLst>
      <p:ext uri="{BB962C8B-B14F-4D97-AF65-F5344CB8AC3E}">
        <p14:creationId xmlns:p14="http://schemas.microsoft.com/office/powerpoint/2010/main" val="872650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t>16</a:t>
            </a:fld>
            <a:endParaRPr lang="en-GB"/>
          </a:p>
        </p:txBody>
      </p:sp>
    </p:spTree>
    <p:extLst>
      <p:ext uri="{BB962C8B-B14F-4D97-AF65-F5344CB8AC3E}">
        <p14:creationId xmlns:p14="http://schemas.microsoft.com/office/powerpoint/2010/main" val="1151713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t>17</a:t>
            </a:fld>
            <a:endParaRPr lang="en-GB"/>
          </a:p>
        </p:txBody>
      </p:sp>
    </p:spTree>
    <p:extLst>
      <p:ext uri="{BB962C8B-B14F-4D97-AF65-F5344CB8AC3E}">
        <p14:creationId xmlns:p14="http://schemas.microsoft.com/office/powerpoint/2010/main" val="1682982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769807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762151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t>2</a:t>
            </a:fld>
            <a:endParaRPr lang="en-GB"/>
          </a:p>
        </p:txBody>
      </p:sp>
    </p:spTree>
    <p:extLst>
      <p:ext uri="{BB962C8B-B14F-4D97-AF65-F5344CB8AC3E}">
        <p14:creationId xmlns:p14="http://schemas.microsoft.com/office/powerpoint/2010/main" val="3364344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935598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Direct people to Handout 2</a:t>
            </a:r>
            <a:endParaRPr lang="en-GB" dirty="0"/>
          </a:p>
        </p:txBody>
      </p:sp>
      <p:sp>
        <p:nvSpPr>
          <p:cNvPr id="4" name="Slide Number Placeholder 3"/>
          <p:cNvSpPr>
            <a:spLocks noGrp="1"/>
          </p:cNvSpPr>
          <p:nvPr>
            <p:ph type="sldNum" sz="quarter" idx="10"/>
          </p:nvPr>
        </p:nvSpPr>
        <p:spPr/>
        <p:txBody>
          <a:bodyPr/>
          <a:lstStyle/>
          <a:p>
            <a:fld id="{1B1AD0A8-74BF-48A5-BDD2-9D35E7647842}"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920657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230625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1333072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4020444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1908560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1291278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2443152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When everything changes at once, it’s fairly interesting!</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What is the </a:t>
            </a:r>
            <a:r>
              <a:rPr lang="en-GB" sz="1200" kern="1200" baseline="0" dirty="0" smtClean="0">
                <a:solidFill>
                  <a:schemeClr val="tx1"/>
                </a:solidFill>
                <a:effectLst/>
                <a:latin typeface="+mn-lt"/>
                <a:ea typeface="+mn-ea"/>
                <a:cs typeface="+mn-cs"/>
              </a:rPr>
              <a:t>constant that we can cling to in the face of this uncertainty?</a:t>
            </a:r>
          </a:p>
          <a:p>
            <a:r>
              <a:rPr lang="en-GB" sz="1200" kern="1200" baseline="0" dirty="0" smtClean="0">
                <a:solidFill>
                  <a:schemeClr val="tx1"/>
                </a:solidFill>
                <a:effectLst/>
                <a:latin typeface="+mn-lt"/>
                <a:ea typeface="+mn-ea"/>
                <a:cs typeface="+mn-cs"/>
              </a:rPr>
              <a:t>We need some sort of anchor….</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t>3</a:t>
            </a:fld>
            <a:endParaRPr lang="en-GB"/>
          </a:p>
        </p:txBody>
      </p:sp>
    </p:spTree>
    <p:extLst>
      <p:ext uri="{BB962C8B-B14F-4D97-AF65-F5344CB8AC3E}">
        <p14:creationId xmlns:p14="http://schemas.microsoft.com/office/powerpoint/2010/main" val="110472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first thing I looked at was the Common European Framework.  All other European</a:t>
            </a:r>
            <a:r>
              <a:rPr lang="en-GB" sz="1200" kern="1200" baseline="0" dirty="0" smtClean="0">
                <a:solidFill>
                  <a:schemeClr val="tx1"/>
                </a:solidFill>
                <a:effectLst/>
                <a:latin typeface="+mn-lt"/>
                <a:ea typeface="+mn-ea"/>
                <a:cs typeface="+mn-cs"/>
              </a:rPr>
              <a:t> countries use to measure language learning over time.</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There are some stable guided learning hours which are useful in terms of setting out what is reasonable and likely from school-based language learning.</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I set these hours up against the language learning allocations in two of the schools I work in, to get an idea.</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We’ll come back to how I used this later, but one thing I want us to take from this slide:  We are going to find it much easier to get students to the new GCSE if the statutory learning is in place at KS2…</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GLH were helpful in deciding the approximate progress we can expect during each key stage. All primary and secondary schools vary in their allocation of curriculum time for language learning, but here I have taken as a starting point 30 minutes per week in Years 3 and 4, 60 minutes in Years 5 &amp; 6, and 150 minutes per week across KS3 and KS4.  (This equates to 3 x 50 minute lessons across KS3 and KS4.  This is a rough average. In fact, our dual linguists have less and our single linguist classes have slightly more than this.)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can see from the table that, with this number of GLH, we might reasonably expect learners to achieve at least A1 competence by the end of KS2, and at least A2 by the end of Y8 (assuming the curriculum allocation hours given), making significant progress towards B1 but not reaching it by the end of Y9.  I used this information to peg the key progression points A1 and A2 within the new framework.</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A1 </a:t>
            </a:r>
            <a:r>
              <a:rPr lang="en-GB" sz="1200" kern="1200" baseline="0" dirty="0" smtClean="0">
                <a:solidFill>
                  <a:schemeClr val="tx1"/>
                </a:solidFill>
                <a:effectLst/>
                <a:latin typeface="+mn-lt"/>
                <a:ea typeface="+mn-ea"/>
                <a:cs typeface="+mn-cs"/>
              </a:rPr>
              <a:t> = Step 4 on my framework</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t>4</a:t>
            </a:fld>
            <a:endParaRPr lang="en-GB"/>
          </a:p>
        </p:txBody>
      </p:sp>
    </p:spTree>
    <p:extLst>
      <p:ext uri="{BB962C8B-B14F-4D97-AF65-F5344CB8AC3E}">
        <p14:creationId xmlns:p14="http://schemas.microsoft.com/office/powerpoint/2010/main" val="2263528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400" dirty="0" smtClean="0"/>
              <a:t>Handout</a:t>
            </a:r>
            <a:r>
              <a:rPr lang="en-GB" sz="1400" baseline="0" dirty="0" smtClean="0"/>
              <a:t> 1:  The new Programme of Study</a:t>
            </a:r>
            <a:br>
              <a:rPr lang="en-GB" sz="1400" baseline="0" dirty="0" smtClean="0"/>
            </a:br>
            <a:endParaRPr lang="en-GB" sz="1400" dirty="0" smtClean="0"/>
          </a:p>
          <a:p>
            <a:r>
              <a:rPr lang="en-GB" sz="1400" dirty="0" smtClean="0"/>
              <a:t>KS2 on the left and KS3 on the right</a:t>
            </a:r>
            <a:br>
              <a:rPr lang="en-GB" sz="1400" dirty="0" smtClean="0"/>
            </a:br>
            <a:r>
              <a:rPr lang="en-GB" sz="1400" dirty="0" smtClean="0"/>
              <a:t>Adapted to show more clearly the continuity between KS2 and KS3</a:t>
            </a:r>
            <a:br>
              <a:rPr lang="en-GB" sz="1400" dirty="0" smtClean="0"/>
            </a:br>
            <a:r>
              <a:rPr lang="en-GB" sz="1400" dirty="0" smtClean="0"/>
              <a:t/>
            </a:r>
            <a:br>
              <a:rPr lang="en-GB" sz="1400" dirty="0" smtClean="0"/>
            </a:br>
            <a:r>
              <a:rPr lang="en-GB" sz="1400" dirty="0" smtClean="0"/>
              <a:t>J</a:t>
            </a:r>
            <a:r>
              <a:rPr lang="en-GB" sz="1400" baseline="0" dirty="0" smtClean="0"/>
              <a:t>oining up KS2 and KS3 – arguably the most important piece of work we will do in our careers over the next 5 x years.    The level of responsibility for this will differ, Heads of languages in secondary schools will have an obligation to grapple with it – otherwise their learners will not reach the levels required at the end of KS4 (even though we have not see what those are, we can guess from Curriculum 14 that the standards will be tough).  But classroom teachers have the responsibility similarly to respond to what the learners in front of them know – to build on it, to notice the words, skills they already have, and not to assume a ‘from zero’ approach in Y7.  </a:t>
            </a:r>
            <a:br>
              <a:rPr lang="en-GB" sz="1400" baseline="0" dirty="0" smtClean="0"/>
            </a:br>
            <a:r>
              <a:rPr lang="en-GB" sz="1400" baseline="0" dirty="0" smtClean="0"/>
              <a:t/>
            </a:r>
            <a:br>
              <a:rPr lang="en-GB" sz="1400" baseline="0" dirty="0" smtClean="0"/>
            </a:br>
            <a:r>
              <a:rPr lang="en-GB" sz="1400" baseline="0" dirty="0" smtClean="0"/>
              <a:t>There are things we can do to make this explicit, too.  </a:t>
            </a:r>
            <a:br>
              <a:rPr lang="en-GB" sz="1400" baseline="0" dirty="0" smtClean="0"/>
            </a:br>
            <a:r>
              <a:rPr lang="en-GB" sz="1400" baseline="0" dirty="0" smtClean="0"/>
              <a:t>Group learners strategically and give them the theme for the lesson and a piece of sugar paper to write down any TL words at all that they think they might be able to make use of in that topic area.  Get them to share all of the words in the group – including teaching each other the words.</a:t>
            </a:r>
          </a:p>
          <a:p>
            <a:r>
              <a:rPr lang="en-GB" sz="1400" baseline="0" dirty="0" smtClean="0"/>
              <a:t>Welcome their previous knowledge, and make it clear that it all counts.</a:t>
            </a:r>
            <a:br>
              <a:rPr lang="en-GB" sz="1400" baseline="0" dirty="0" smtClean="0"/>
            </a:br>
            <a:endParaRPr lang="fr-FR" sz="1400" dirty="0" smtClean="0"/>
          </a:p>
          <a:p>
            <a:r>
              <a:rPr lang="en-GB" sz="1400" dirty="0" smtClean="0"/>
              <a:t>This new NC document may be minimal, but sometimes there is strength in that.  I found</a:t>
            </a:r>
            <a:r>
              <a:rPr lang="en-GB" sz="1400" baseline="0" dirty="0" smtClean="0"/>
              <a:t> that this has been the first document that I’ve been able to share with heads of primary schools to get the message across about the need for sharing a common 7-year purpose and framework.  It really hasn’t been clear enough before now.  For the first time, there is  a sense of pulling together – and a championing of the languages cause in the same way that primary and secondary have come together over literacy and numeracy – in terms of transition – </a:t>
            </a:r>
            <a:r>
              <a:rPr lang="en-GB" sz="1400" baseline="0" dirty="0" err="1" smtClean="0"/>
              <a:t>ie</a:t>
            </a:r>
            <a:r>
              <a:rPr lang="en-GB" sz="1400" baseline="0" dirty="0" smtClean="0"/>
              <a:t>. recognising the need for regular meetings and for sharing practice.  This all on one A4 page doc has been a helpful catalyst here.  </a:t>
            </a:r>
          </a:p>
          <a:p>
            <a:endParaRPr lang="en-GB" sz="1400" baseline="0" dirty="0" smtClean="0"/>
          </a:p>
          <a:p>
            <a:r>
              <a:rPr lang="en-GB" sz="1400" baseline="0" dirty="0" smtClean="0"/>
              <a:t>Let’s just take the sound-spelling link statement at KS2.</a:t>
            </a:r>
          </a:p>
          <a:p>
            <a:endParaRPr lang="en-GB" sz="1400"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A30950B-1B20-4D20-B707-A694F13979A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716010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Despite</a:t>
            </a:r>
            <a:r>
              <a:rPr lang="en-GB" baseline="0" dirty="0" smtClean="0"/>
              <a:t> (or actually because of) its brevity, the PoS document is very dense.  Here I’ve extracted the key elements further and categorised to achieve greater clarity</a:t>
            </a:r>
            <a:r>
              <a:rPr lang="en-GB" baseline="0" dirty="0" smtClean="0"/>
              <a:t>.</a:t>
            </a:r>
            <a:br>
              <a:rPr lang="en-GB" baseline="0" dirty="0" smtClean="0"/>
            </a:br>
            <a:r>
              <a:rPr lang="en-GB" baseline="0" dirty="0" smtClean="0"/>
              <a:t>Let’s imagine that students actually arrived with this knowledge for a moment…</a:t>
            </a:r>
            <a:endParaRPr lang="en-GB" dirty="0"/>
          </a:p>
        </p:txBody>
      </p:sp>
      <p:sp>
        <p:nvSpPr>
          <p:cNvPr id="4" name="Slide Number Placeholder 3"/>
          <p:cNvSpPr>
            <a:spLocks noGrp="1"/>
          </p:cNvSpPr>
          <p:nvPr>
            <p:ph type="sldNum" sz="quarter" idx="10"/>
          </p:nvPr>
        </p:nvSpPr>
        <p:spPr/>
        <p:txBody>
          <a:bodyPr/>
          <a:lstStyle/>
          <a:p>
            <a:fld id="{6F95E0B4-7B71-429D-89EF-9DCB85F57ED6}"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259241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t>7</a:t>
            </a:fld>
            <a:endParaRPr lang="en-GB"/>
          </a:p>
        </p:txBody>
      </p:sp>
    </p:spTree>
    <p:extLst>
      <p:ext uri="{BB962C8B-B14F-4D97-AF65-F5344CB8AC3E}">
        <p14:creationId xmlns:p14="http://schemas.microsoft.com/office/powerpoint/2010/main" val="3084741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a:t>
            </a:r>
            <a:r>
              <a:rPr lang="en-GB" baseline="0" dirty="0" smtClean="0"/>
              <a:t> rephrasing ‘It ‘s good to talk’ to ‘It’s bad not to talk’ can subtly alter the way we think about this.</a:t>
            </a:r>
            <a:br>
              <a:rPr lang="en-GB" baseline="0" dirty="0" smtClean="0"/>
            </a:br>
            <a:r>
              <a:rPr lang="en-GB" baseline="0" dirty="0" smtClean="0"/>
              <a:t>There’s no doubt that there are both elements of carrot (reward) and stick (negative consequences) to the issue of KS2 – KS3 languages transition.</a:t>
            </a:r>
          </a:p>
          <a:p>
            <a:r>
              <a:rPr lang="en-GB" baseline="0" dirty="0" smtClean="0"/>
              <a:t>It seems clear that, at the moment, the factors compelling us to focus our energies on transition in a concerted and consistent way are not sufficient.</a:t>
            </a:r>
            <a:br>
              <a:rPr lang="en-GB" baseline="0" dirty="0" smtClean="0"/>
            </a:br>
            <a:r>
              <a:rPr lang="en-GB" baseline="0" dirty="0" smtClean="0"/>
              <a:t>So, perhaps we need to consider a little more carefully what happens if we don’t talk…</a:t>
            </a:r>
            <a:br>
              <a:rPr lang="en-GB" baseline="0" dirty="0" smtClean="0"/>
            </a:br>
            <a:endParaRPr lang="en-GB" dirty="0" smtClean="0"/>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t>8</a:t>
            </a:fld>
            <a:endParaRPr lang="en-GB"/>
          </a:p>
        </p:txBody>
      </p:sp>
    </p:spTree>
    <p:extLst>
      <p:ext uri="{BB962C8B-B14F-4D97-AF65-F5344CB8AC3E}">
        <p14:creationId xmlns:p14="http://schemas.microsoft.com/office/powerpoint/2010/main" val="42355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t>9</a:t>
            </a:fld>
            <a:endParaRPr lang="en-GB"/>
          </a:p>
        </p:txBody>
      </p:sp>
    </p:spTree>
    <p:extLst>
      <p:ext uri="{BB962C8B-B14F-4D97-AF65-F5344CB8AC3E}">
        <p14:creationId xmlns:p14="http://schemas.microsoft.com/office/powerpoint/2010/main" val="1169291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C21F02-11DE-44DD-97F4-9520BA015EFE}" type="datetimeFigureOut">
              <a:rPr lang="en-GB" smtClean="0"/>
              <a:t>31/10/2015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318430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C21F02-11DE-44DD-97F4-9520BA015EFE}" type="datetimeFigureOut">
              <a:rPr lang="en-GB" smtClean="0"/>
              <a:t>31/10/2015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2680850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C21F02-11DE-44DD-97F4-9520BA015EFE}" type="datetimeFigureOut">
              <a:rPr lang="en-GB" smtClean="0"/>
              <a:t>31/10/2015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3391128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C9C5AB-0197-4A27-B745-B187FB8A4BE6}" type="datetimeFigureOut">
              <a:rPr lang="en-GB" smtClean="0">
                <a:solidFill>
                  <a:prstClr val="black">
                    <a:tint val="75000"/>
                  </a:prstClr>
                </a:solidFill>
              </a:rPr>
              <a:pPr/>
              <a:t>31/10/2015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C247429-C655-4849-A441-191B3CF682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9323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C9C5AB-0197-4A27-B745-B187FB8A4BE6}" type="datetimeFigureOut">
              <a:rPr lang="en-GB" smtClean="0">
                <a:solidFill>
                  <a:prstClr val="black">
                    <a:tint val="75000"/>
                  </a:prstClr>
                </a:solidFill>
              </a:rPr>
              <a:pPr/>
              <a:t>31/10/2015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C247429-C655-4849-A441-191B3CF682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3836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C9C5AB-0197-4A27-B745-B187FB8A4BE6}" type="datetimeFigureOut">
              <a:rPr lang="en-GB" smtClean="0">
                <a:solidFill>
                  <a:prstClr val="black">
                    <a:tint val="75000"/>
                  </a:prstClr>
                </a:solidFill>
              </a:rPr>
              <a:pPr/>
              <a:t>31/10/2015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C247429-C655-4849-A441-191B3CF682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7619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C9C5AB-0197-4A27-B745-B187FB8A4BE6}" type="datetimeFigureOut">
              <a:rPr lang="en-GB" smtClean="0">
                <a:solidFill>
                  <a:prstClr val="black">
                    <a:tint val="75000"/>
                  </a:prstClr>
                </a:solidFill>
              </a:rPr>
              <a:pPr/>
              <a:t>31/10/2015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C247429-C655-4849-A441-191B3CF682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5816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C9C5AB-0197-4A27-B745-B187FB8A4BE6}" type="datetimeFigureOut">
              <a:rPr lang="en-GB" smtClean="0">
                <a:solidFill>
                  <a:prstClr val="black">
                    <a:tint val="75000"/>
                  </a:prstClr>
                </a:solidFill>
              </a:rPr>
              <a:pPr/>
              <a:t>31/10/2015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C247429-C655-4849-A441-191B3CF682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0805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C9C5AB-0197-4A27-B745-B187FB8A4BE6}" type="datetimeFigureOut">
              <a:rPr lang="en-GB" smtClean="0">
                <a:solidFill>
                  <a:prstClr val="black">
                    <a:tint val="75000"/>
                  </a:prstClr>
                </a:solidFill>
              </a:rPr>
              <a:pPr/>
              <a:t>31/10/2015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C247429-C655-4849-A441-191B3CF682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7817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9C5AB-0197-4A27-B745-B187FB8A4BE6}" type="datetimeFigureOut">
              <a:rPr lang="en-GB" smtClean="0">
                <a:solidFill>
                  <a:prstClr val="black">
                    <a:tint val="75000"/>
                  </a:prstClr>
                </a:solidFill>
              </a:rPr>
              <a:pPr/>
              <a:t>31/10/2015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C247429-C655-4849-A441-191B3CF682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8101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9C5AB-0197-4A27-B745-B187FB8A4BE6}" type="datetimeFigureOut">
              <a:rPr lang="en-GB" smtClean="0">
                <a:solidFill>
                  <a:prstClr val="black">
                    <a:tint val="75000"/>
                  </a:prstClr>
                </a:solidFill>
              </a:rPr>
              <a:pPr/>
              <a:t>31/10/2015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C247429-C655-4849-A441-191B3CF682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098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C21F02-11DE-44DD-97F4-9520BA015EFE}" type="datetimeFigureOut">
              <a:rPr lang="en-GB" smtClean="0"/>
              <a:t>31/10/2015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45749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9C5AB-0197-4A27-B745-B187FB8A4BE6}" type="datetimeFigureOut">
              <a:rPr lang="en-GB" smtClean="0">
                <a:solidFill>
                  <a:prstClr val="black">
                    <a:tint val="75000"/>
                  </a:prstClr>
                </a:solidFill>
              </a:rPr>
              <a:pPr/>
              <a:t>31/10/2015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C247429-C655-4849-A441-191B3CF682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5141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C9C5AB-0197-4A27-B745-B187FB8A4BE6}" type="datetimeFigureOut">
              <a:rPr lang="en-GB" smtClean="0">
                <a:solidFill>
                  <a:prstClr val="black">
                    <a:tint val="75000"/>
                  </a:prstClr>
                </a:solidFill>
              </a:rPr>
              <a:pPr/>
              <a:t>31/10/2015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C247429-C655-4849-A441-191B3CF682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4168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C9C5AB-0197-4A27-B745-B187FB8A4BE6}" type="datetimeFigureOut">
              <a:rPr lang="en-GB" smtClean="0">
                <a:solidFill>
                  <a:prstClr val="black">
                    <a:tint val="75000"/>
                  </a:prstClr>
                </a:solidFill>
              </a:rPr>
              <a:pPr/>
              <a:t>31/10/2015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C247429-C655-4849-A441-191B3CF682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1821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173E17E-1AC5-4E65-93A4-65505A740E76}" type="datetimeFigureOut">
              <a:rPr lang="en-US"/>
              <a:pPr/>
              <a:t>10/31/2015</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2CA793B-1480-4454-B197-6BD9545B150B}" type="slidenum">
              <a:rPr lang="en-US"/>
              <a:pPr/>
              <a:t>‹#›</a:t>
            </a:fld>
            <a:endParaRPr lang="en-US"/>
          </a:p>
        </p:txBody>
      </p:sp>
    </p:spTree>
    <p:extLst>
      <p:ext uri="{BB962C8B-B14F-4D97-AF65-F5344CB8AC3E}">
        <p14:creationId xmlns:p14="http://schemas.microsoft.com/office/powerpoint/2010/main" val="273524751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5282AEB-B2A3-4D5F-9868-A8D0325E569B}" type="datetimeFigureOut">
              <a:rPr lang="en-US"/>
              <a:pPr/>
              <a:t>10/31/2015</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0888C0D-08FA-4AA8-973F-CB4D192FE25C}" type="slidenum">
              <a:rPr lang="en-US"/>
              <a:pPr/>
              <a:t>‹#›</a:t>
            </a:fld>
            <a:endParaRPr lang="en-US"/>
          </a:p>
        </p:txBody>
      </p:sp>
    </p:spTree>
    <p:extLst>
      <p:ext uri="{BB962C8B-B14F-4D97-AF65-F5344CB8AC3E}">
        <p14:creationId xmlns:p14="http://schemas.microsoft.com/office/powerpoint/2010/main" val="128775025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C7A9D97-E238-4AE5-84C4-EE252D2A0F07}" type="datetimeFigureOut">
              <a:rPr lang="en-US"/>
              <a:pPr/>
              <a:t>10/31/2015</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D2C6FA4-5158-41DD-9F66-EED17D00DFF7}" type="slidenum">
              <a:rPr lang="en-US"/>
              <a:pPr/>
              <a:t>‹#›</a:t>
            </a:fld>
            <a:endParaRPr lang="en-US"/>
          </a:p>
        </p:txBody>
      </p:sp>
    </p:spTree>
    <p:extLst>
      <p:ext uri="{BB962C8B-B14F-4D97-AF65-F5344CB8AC3E}">
        <p14:creationId xmlns:p14="http://schemas.microsoft.com/office/powerpoint/2010/main" val="69708393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0F0219D-E423-41BC-B795-8B2249480BA9}" type="datetimeFigureOut">
              <a:rPr lang="en-US"/>
              <a:pPr/>
              <a:t>10/31/2015</a:t>
            </a:fld>
            <a:endParaRPr lang="en-US"/>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D1B352F3-E625-4F95-BA21-C6842A212A19}" type="slidenum">
              <a:rPr lang="en-US"/>
              <a:pPr/>
              <a:t>‹#›</a:t>
            </a:fld>
            <a:endParaRPr lang="en-US"/>
          </a:p>
        </p:txBody>
      </p:sp>
    </p:spTree>
    <p:extLst>
      <p:ext uri="{BB962C8B-B14F-4D97-AF65-F5344CB8AC3E}">
        <p14:creationId xmlns:p14="http://schemas.microsoft.com/office/powerpoint/2010/main" val="28366367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33FC07D-7077-4E06-95B7-155A42FBF5F7}" type="datetimeFigureOut">
              <a:rPr lang="en-US"/>
              <a:pPr/>
              <a:t>10/31/2015</a:t>
            </a:fld>
            <a:endParaRPr lang="en-US"/>
          </a:p>
        </p:txBody>
      </p:sp>
      <p:sp>
        <p:nvSpPr>
          <p:cNvPr id="8" name="Footer Placeholder 4"/>
          <p:cNvSpPr>
            <a:spLocks noGrp="1"/>
          </p:cNvSpPr>
          <p:nvPr>
            <p:ph type="ftr" sz="quarter" idx="11"/>
          </p:nvPr>
        </p:nvSpPr>
        <p:spPr/>
        <p:txBody>
          <a:bodyPr/>
          <a:lstStyle>
            <a:lvl1pPr>
              <a:defRPr/>
            </a:lvl1pPr>
          </a:lstStyle>
          <a:p>
            <a:endParaRPr lang="en-GB"/>
          </a:p>
        </p:txBody>
      </p:sp>
      <p:sp>
        <p:nvSpPr>
          <p:cNvPr id="9" name="Slide Number Placeholder 5"/>
          <p:cNvSpPr>
            <a:spLocks noGrp="1"/>
          </p:cNvSpPr>
          <p:nvPr>
            <p:ph type="sldNum" sz="quarter" idx="12"/>
          </p:nvPr>
        </p:nvSpPr>
        <p:spPr/>
        <p:txBody>
          <a:bodyPr/>
          <a:lstStyle>
            <a:lvl1pPr>
              <a:defRPr/>
            </a:lvl1pPr>
          </a:lstStyle>
          <a:p>
            <a:fld id="{2F7892E1-3C9B-4442-BAFB-9BEE14D65239}" type="slidenum">
              <a:rPr lang="en-US"/>
              <a:pPr/>
              <a:t>‹#›</a:t>
            </a:fld>
            <a:endParaRPr lang="en-US"/>
          </a:p>
        </p:txBody>
      </p:sp>
    </p:spTree>
    <p:extLst>
      <p:ext uri="{BB962C8B-B14F-4D97-AF65-F5344CB8AC3E}">
        <p14:creationId xmlns:p14="http://schemas.microsoft.com/office/powerpoint/2010/main" val="286474328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AFB0247-FDF2-43BB-907E-ED598AA78467}" type="datetimeFigureOut">
              <a:rPr lang="en-US"/>
              <a:pPr/>
              <a:t>10/31/2015</a:t>
            </a:fld>
            <a:endParaRPr lang="en-US"/>
          </a:p>
        </p:txBody>
      </p:sp>
      <p:sp>
        <p:nvSpPr>
          <p:cNvPr id="4" name="Footer Placeholder 4"/>
          <p:cNvSpPr>
            <a:spLocks noGrp="1"/>
          </p:cNvSpPr>
          <p:nvPr>
            <p:ph type="ftr" sz="quarter" idx="11"/>
          </p:nvPr>
        </p:nvSpPr>
        <p:spPr/>
        <p:txBody>
          <a:bodyPr/>
          <a:lstStyle>
            <a:lvl1pPr>
              <a:defRPr/>
            </a:lvl1pPr>
          </a:lstStyle>
          <a:p>
            <a:endParaRPr lang="en-GB"/>
          </a:p>
        </p:txBody>
      </p:sp>
      <p:sp>
        <p:nvSpPr>
          <p:cNvPr id="5" name="Slide Number Placeholder 5"/>
          <p:cNvSpPr>
            <a:spLocks noGrp="1"/>
          </p:cNvSpPr>
          <p:nvPr>
            <p:ph type="sldNum" sz="quarter" idx="12"/>
          </p:nvPr>
        </p:nvSpPr>
        <p:spPr/>
        <p:txBody>
          <a:bodyPr/>
          <a:lstStyle>
            <a:lvl1pPr>
              <a:defRPr/>
            </a:lvl1pPr>
          </a:lstStyle>
          <a:p>
            <a:fld id="{780558E2-DE6B-46AB-ACBF-ECDB3E4250B5}" type="slidenum">
              <a:rPr lang="en-US"/>
              <a:pPr/>
              <a:t>‹#›</a:t>
            </a:fld>
            <a:endParaRPr lang="en-US"/>
          </a:p>
        </p:txBody>
      </p:sp>
    </p:spTree>
    <p:extLst>
      <p:ext uri="{BB962C8B-B14F-4D97-AF65-F5344CB8AC3E}">
        <p14:creationId xmlns:p14="http://schemas.microsoft.com/office/powerpoint/2010/main" val="280870944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43F89C6-83C6-49DF-8429-C1F67B617595}" type="datetimeFigureOut">
              <a:rPr lang="en-US"/>
              <a:pPr/>
              <a:t>10/31/2015</a:t>
            </a:fld>
            <a:endParaRPr lang="en-US"/>
          </a:p>
        </p:txBody>
      </p:sp>
      <p:sp>
        <p:nvSpPr>
          <p:cNvPr id="3" name="Footer Placeholder 4"/>
          <p:cNvSpPr>
            <a:spLocks noGrp="1"/>
          </p:cNvSpPr>
          <p:nvPr>
            <p:ph type="ftr" sz="quarter" idx="11"/>
          </p:nvPr>
        </p:nvSpPr>
        <p:spPr/>
        <p:txBody>
          <a:bodyPr/>
          <a:lstStyle>
            <a:lvl1pPr>
              <a:defRPr/>
            </a:lvl1pPr>
          </a:lstStyle>
          <a:p>
            <a:endParaRPr lang="en-GB"/>
          </a:p>
        </p:txBody>
      </p:sp>
      <p:sp>
        <p:nvSpPr>
          <p:cNvPr id="4" name="Slide Number Placeholder 5"/>
          <p:cNvSpPr>
            <a:spLocks noGrp="1"/>
          </p:cNvSpPr>
          <p:nvPr>
            <p:ph type="sldNum" sz="quarter" idx="12"/>
          </p:nvPr>
        </p:nvSpPr>
        <p:spPr/>
        <p:txBody>
          <a:bodyPr/>
          <a:lstStyle>
            <a:lvl1pPr>
              <a:defRPr/>
            </a:lvl1pPr>
          </a:lstStyle>
          <a:p>
            <a:fld id="{A4B85F50-8755-4EA1-A254-DE84CAAE14C7}" type="slidenum">
              <a:rPr lang="en-US"/>
              <a:pPr/>
              <a:t>‹#›</a:t>
            </a:fld>
            <a:endParaRPr lang="en-US"/>
          </a:p>
        </p:txBody>
      </p:sp>
    </p:spTree>
    <p:extLst>
      <p:ext uri="{BB962C8B-B14F-4D97-AF65-F5344CB8AC3E}">
        <p14:creationId xmlns:p14="http://schemas.microsoft.com/office/powerpoint/2010/main" val="289555059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C21F02-11DE-44DD-97F4-9520BA015EFE}" type="datetimeFigureOut">
              <a:rPr lang="en-GB" smtClean="0"/>
              <a:t>31/10/2015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2567479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DD0083C-ADC6-488B-B5F5-E0F5494CBB50}" type="datetimeFigureOut">
              <a:rPr lang="en-US"/>
              <a:pPr/>
              <a:t>10/31/2015</a:t>
            </a:fld>
            <a:endParaRPr lang="en-US"/>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F4FAA513-E4CF-470D-AF0F-C36AA3820514}" type="slidenum">
              <a:rPr lang="en-US"/>
              <a:pPr/>
              <a:t>‹#›</a:t>
            </a:fld>
            <a:endParaRPr lang="en-US"/>
          </a:p>
        </p:txBody>
      </p:sp>
    </p:spTree>
    <p:extLst>
      <p:ext uri="{BB962C8B-B14F-4D97-AF65-F5344CB8AC3E}">
        <p14:creationId xmlns:p14="http://schemas.microsoft.com/office/powerpoint/2010/main" val="410724420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B4190B8-D470-4D49-8012-EBF5F3D5BA57}" type="datetimeFigureOut">
              <a:rPr lang="en-US"/>
              <a:pPr/>
              <a:t>10/31/2015</a:t>
            </a:fld>
            <a:endParaRPr lang="en-US"/>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20C2880C-AC05-4C0A-BF9A-E4F764066234}" type="slidenum">
              <a:rPr lang="en-US"/>
              <a:pPr/>
              <a:t>‹#›</a:t>
            </a:fld>
            <a:endParaRPr lang="en-US"/>
          </a:p>
        </p:txBody>
      </p:sp>
    </p:spTree>
    <p:extLst>
      <p:ext uri="{BB962C8B-B14F-4D97-AF65-F5344CB8AC3E}">
        <p14:creationId xmlns:p14="http://schemas.microsoft.com/office/powerpoint/2010/main" val="283324485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54834B1-4EE2-4373-BDDB-C52252195F73}" type="datetimeFigureOut">
              <a:rPr lang="en-US"/>
              <a:pPr/>
              <a:t>10/31/2015</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9971FA8-597F-416E-BDA3-5682B0FC1C7F}" type="slidenum">
              <a:rPr lang="en-US"/>
              <a:pPr/>
              <a:t>‹#›</a:t>
            </a:fld>
            <a:endParaRPr lang="en-US"/>
          </a:p>
        </p:txBody>
      </p:sp>
    </p:spTree>
    <p:extLst>
      <p:ext uri="{BB962C8B-B14F-4D97-AF65-F5344CB8AC3E}">
        <p14:creationId xmlns:p14="http://schemas.microsoft.com/office/powerpoint/2010/main" val="246133997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094C97B-AC9F-4728-B3F3-C5888F200E7A}" type="datetimeFigureOut">
              <a:rPr lang="en-US"/>
              <a:pPr/>
              <a:t>10/31/2015</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5AF3BAF-BCCD-4C4E-B897-62C687D9324D}" type="slidenum">
              <a:rPr lang="en-US"/>
              <a:pPr/>
              <a:t>‹#›</a:t>
            </a:fld>
            <a:endParaRPr lang="en-US"/>
          </a:p>
        </p:txBody>
      </p:sp>
    </p:spTree>
    <p:extLst>
      <p:ext uri="{BB962C8B-B14F-4D97-AF65-F5344CB8AC3E}">
        <p14:creationId xmlns:p14="http://schemas.microsoft.com/office/powerpoint/2010/main" val="369173855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4A32F5-5A9F-4AC2-877B-D8524B802859}" type="datetimeFigureOut">
              <a:rPr lang="en-GB" smtClean="0">
                <a:solidFill>
                  <a:prstClr val="black">
                    <a:tint val="75000"/>
                  </a:prstClr>
                </a:solidFill>
              </a:rPr>
              <a:pPr/>
              <a:t>31/10/2015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9913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4A32F5-5A9F-4AC2-877B-D8524B802859}" type="datetimeFigureOut">
              <a:rPr lang="en-GB" smtClean="0">
                <a:solidFill>
                  <a:prstClr val="black">
                    <a:tint val="75000"/>
                  </a:prstClr>
                </a:solidFill>
              </a:rPr>
              <a:pPr/>
              <a:t>31/10/2015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7342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4A32F5-5A9F-4AC2-877B-D8524B802859}" type="datetimeFigureOut">
              <a:rPr lang="en-GB" smtClean="0">
                <a:solidFill>
                  <a:prstClr val="black">
                    <a:tint val="75000"/>
                  </a:prstClr>
                </a:solidFill>
              </a:rPr>
              <a:pPr/>
              <a:t>31/10/2015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9121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4A32F5-5A9F-4AC2-877B-D8524B802859}" type="datetimeFigureOut">
              <a:rPr lang="en-GB" smtClean="0">
                <a:solidFill>
                  <a:prstClr val="black">
                    <a:tint val="75000"/>
                  </a:prstClr>
                </a:solidFill>
              </a:rPr>
              <a:pPr/>
              <a:t>31/10/2015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71228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4A32F5-5A9F-4AC2-877B-D8524B802859}" type="datetimeFigureOut">
              <a:rPr lang="en-GB" smtClean="0">
                <a:solidFill>
                  <a:prstClr val="black">
                    <a:tint val="75000"/>
                  </a:prstClr>
                </a:solidFill>
              </a:rPr>
              <a:pPr/>
              <a:t>31/10/2015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52609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4A32F5-5A9F-4AC2-877B-D8524B802859}" type="datetimeFigureOut">
              <a:rPr lang="en-GB" smtClean="0">
                <a:solidFill>
                  <a:prstClr val="black">
                    <a:tint val="75000"/>
                  </a:prstClr>
                </a:solidFill>
              </a:rPr>
              <a:pPr/>
              <a:t>31/10/2015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5910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C21F02-11DE-44DD-97F4-9520BA015EFE}" type="datetimeFigureOut">
              <a:rPr lang="en-GB" smtClean="0"/>
              <a:t>31/10/2015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25318859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A32F5-5A9F-4AC2-877B-D8524B802859}" type="datetimeFigureOut">
              <a:rPr lang="en-GB" smtClean="0">
                <a:solidFill>
                  <a:prstClr val="black">
                    <a:tint val="75000"/>
                  </a:prstClr>
                </a:solidFill>
              </a:rPr>
              <a:pPr/>
              <a:t>31/10/2015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65604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A32F5-5A9F-4AC2-877B-D8524B802859}" type="datetimeFigureOut">
              <a:rPr lang="en-GB" smtClean="0">
                <a:solidFill>
                  <a:prstClr val="black">
                    <a:tint val="75000"/>
                  </a:prstClr>
                </a:solidFill>
              </a:rPr>
              <a:pPr/>
              <a:t>31/10/2015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5593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A32F5-5A9F-4AC2-877B-D8524B802859}" type="datetimeFigureOut">
              <a:rPr lang="en-GB" smtClean="0">
                <a:solidFill>
                  <a:prstClr val="black">
                    <a:tint val="75000"/>
                  </a:prstClr>
                </a:solidFill>
              </a:rPr>
              <a:pPr/>
              <a:t>31/10/2015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6090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4A32F5-5A9F-4AC2-877B-D8524B802859}" type="datetimeFigureOut">
              <a:rPr lang="en-GB" smtClean="0">
                <a:solidFill>
                  <a:prstClr val="black">
                    <a:tint val="75000"/>
                  </a:prstClr>
                </a:solidFill>
              </a:rPr>
              <a:pPr/>
              <a:t>31/10/2015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9165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4A32F5-5A9F-4AC2-877B-D8524B802859}" type="datetimeFigureOut">
              <a:rPr lang="en-GB" smtClean="0">
                <a:solidFill>
                  <a:prstClr val="black">
                    <a:tint val="75000"/>
                  </a:prstClr>
                </a:solidFill>
              </a:rPr>
              <a:pPr/>
              <a:t>31/10/2015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076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C21F02-11DE-44DD-97F4-9520BA015EFE}" type="datetimeFigureOut">
              <a:rPr lang="en-GB" smtClean="0"/>
              <a:t>31/10/2015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157319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C21F02-11DE-44DD-97F4-9520BA015EFE}" type="datetimeFigureOut">
              <a:rPr lang="en-GB" smtClean="0"/>
              <a:t>31/10/2015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354501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21F02-11DE-44DD-97F4-9520BA015EFE}" type="datetimeFigureOut">
              <a:rPr lang="en-GB" smtClean="0"/>
              <a:t>31/10/2015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398524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21F02-11DE-44DD-97F4-9520BA015EFE}" type="datetimeFigureOut">
              <a:rPr lang="en-GB" smtClean="0"/>
              <a:t>31/10/2015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427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21F02-11DE-44DD-97F4-9520BA015EFE}" type="datetimeFigureOut">
              <a:rPr lang="en-GB" smtClean="0"/>
              <a:t>31/10/2015</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104606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C21F02-11DE-44DD-97F4-9520BA015EFE}" type="datetimeFigureOut">
              <a:rPr lang="en-GB" smtClean="0"/>
              <a:t>31/10/2015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067C2E-085B-4B45-BE2D-1F9F4D867325}" type="slidenum">
              <a:rPr lang="en-GB" smtClean="0"/>
              <a:t>‹#›</a:t>
            </a:fld>
            <a:endParaRPr lang="en-GB"/>
          </a:p>
        </p:txBody>
      </p:sp>
    </p:spTree>
    <p:extLst>
      <p:ext uri="{BB962C8B-B14F-4D97-AF65-F5344CB8AC3E}">
        <p14:creationId xmlns:p14="http://schemas.microsoft.com/office/powerpoint/2010/main" val="23669217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9C5AB-0197-4A27-B745-B187FB8A4BE6}" type="datetimeFigureOut">
              <a:rPr lang="en-GB" smtClean="0">
                <a:solidFill>
                  <a:prstClr val="black">
                    <a:tint val="75000"/>
                  </a:prstClr>
                </a:solidFill>
              </a:rPr>
              <a:pPr/>
              <a:t>31/10/2015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47429-C655-4849-A441-191B3CF682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679659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C2C308C8-8E8E-4F8A-BB1A-886152F74640}" type="datetimeFigureOut">
              <a:rPr lang="en-US">
                <a:cs typeface="Arial" charset="0"/>
              </a:rPr>
              <a:pPr fontAlgn="base">
                <a:spcBef>
                  <a:spcPct val="0"/>
                </a:spcBef>
                <a:spcAft>
                  <a:spcPct val="0"/>
                </a:spcAft>
              </a:pPr>
              <a:t>10/31/2015</a:t>
            </a:fld>
            <a:endParaRPr lang="en-US">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pPr>
            <a:endParaRPr lang="en-GB">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2AF23152-9C36-42F4-A72E-1F52309F8E21}" type="slidenum">
              <a:rPr lang="en-US">
                <a:cs typeface="Arial" charset="0"/>
              </a:rPr>
              <a:pP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411686952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A32F5-5A9F-4AC2-877B-D8524B802859}" type="datetimeFigureOut">
              <a:rPr lang="en-GB" smtClean="0">
                <a:solidFill>
                  <a:prstClr val="black">
                    <a:tint val="75000"/>
                  </a:prstClr>
                </a:solidFill>
                <a:cs typeface="Arial" charset="0"/>
              </a:rPr>
              <a:pPr/>
              <a:t>31/10/2015</a:t>
            </a:fld>
            <a:endParaRPr lang="en-GB">
              <a:solidFill>
                <a:prstClr val="black">
                  <a:tint val="75000"/>
                </a:prstClr>
              </a:solidFill>
              <a:cs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cs typeface="Arial"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E31EC-FDE8-4DA8-958B-2144DBD7327B}" type="slidenum">
              <a:rPr lang="en-GB" smtClean="0">
                <a:solidFill>
                  <a:prstClr val="black">
                    <a:tint val="75000"/>
                  </a:prstClr>
                </a:solidFill>
                <a:cs typeface="Arial" charset="0"/>
              </a:rPr>
              <a:pPr/>
              <a:t>‹#›</a:t>
            </a:fld>
            <a:endParaRPr lang="en-GB">
              <a:solidFill>
                <a:prstClr val="black">
                  <a:tint val="75000"/>
                </a:prstClr>
              </a:solidFill>
              <a:cs typeface="Arial" charset="0"/>
            </a:endParaRPr>
          </a:p>
        </p:txBody>
      </p:sp>
    </p:spTree>
    <p:extLst>
      <p:ext uri="{BB962C8B-B14F-4D97-AF65-F5344CB8AC3E}">
        <p14:creationId xmlns:p14="http://schemas.microsoft.com/office/powerpoint/2010/main" val="424878573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www.rachelhawkes.com/PandT/Assessment_2015/Assess2015.php" TargetMode="External"/><Relationship Id="rId5" Type="http://schemas.openxmlformats.org/officeDocument/2006/relationships/image" Target="../media/image12.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pic>
        <p:nvPicPr>
          <p:cNvPr id="7" name="Picture 6"/>
          <p:cNvPicPr>
            <a:picLocks noChangeAspect="1"/>
          </p:cNvPicPr>
          <p:nvPr/>
        </p:nvPicPr>
        <p:blipFill>
          <a:blip r:embed="rId5"/>
          <a:stretch>
            <a:fillRect/>
          </a:stretch>
        </p:blipFill>
        <p:spPr>
          <a:xfrm>
            <a:off x="2195245" y="1699307"/>
            <a:ext cx="4718741" cy="3701669"/>
          </a:xfrm>
          <a:prstGeom prst="rect">
            <a:avLst/>
          </a:prstGeom>
        </p:spPr>
      </p:pic>
      <p:sp>
        <p:nvSpPr>
          <p:cNvPr id="2" name="TextBox 1"/>
          <p:cNvSpPr txBox="1"/>
          <p:nvPr/>
        </p:nvSpPr>
        <p:spPr>
          <a:xfrm>
            <a:off x="1358916" y="1023329"/>
            <a:ext cx="6215865" cy="769441"/>
          </a:xfrm>
          <a:prstGeom prst="rect">
            <a:avLst/>
          </a:prstGeom>
          <a:noFill/>
        </p:spPr>
        <p:txBody>
          <a:bodyPr wrap="square" rtlCol="0">
            <a:spAutoFit/>
          </a:bodyPr>
          <a:lstStyle/>
          <a:p>
            <a:pPr algn="ctr"/>
            <a:r>
              <a:rPr lang="en-GB" sz="4400" b="1" dirty="0" smtClean="0">
                <a:solidFill>
                  <a:schemeClr val="tx1">
                    <a:lumMod val="85000"/>
                    <a:lumOff val="15000"/>
                  </a:schemeClr>
                </a:solidFill>
                <a:latin typeface="Rockwell" panose="02060603020205020403" pitchFamily="18" charset="0"/>
              </a:rPr>
              <a:t>Life after levels:</a:t>
            </a:r>
            <a:endParaRPr lang="en-GB" sz="4400" b="1" dirty="0">
              <a:solidFill>
                <a:schemeClr val="tx1">
                  <a:lumMod val="85000"/>
                  <a:lumOff val="15000"/>
                </a:schemeClr>
              </a:solidFill>
              <a:latin typeface="Rockwell" panose="02060603020205020403" pitchFamily="18" charset="0"/>
            </a:endParaRPr>
          </a:p>
        </p:txBody>
      </p:sp>
      <p:sp>
        <p:nvSpPr>
          <p:cNvPr id="8" name="TextBox 7"/>
          <p:cNvSpPr txBox="1"/>
          <p:nvPr/>
        </p:nvSpPr>
        <p:spPr>
          <a:xfrm>
            <a:off x="523982" y="5343263"/>
            <a:ext cx="8283539" cy="769441"/>
          </a:xfrm>
          <a:prstGeom prst="rect">
            <a:avLst/>
          </a:prstGeom>
          <a:noFill/>
        </p:spPr>
        <p:txBody>
          <a:bodyPr wrap="square" rtlCol="0">
            <a:spAutoFit/>
          </a:bodyPr>
          <a:lstStyle/>
          <a:p>
            <a:pPr algn="ctr"/>
            <a:r>
              <a:rPr lang="en-GB" sz="4400" b="1" dirty="0">
                <a:solidFill>
                  <a:schemeClr val="tx1">
                    <a:lumMod val="85000"/>
                    <a:lumOff val="15000"/>
                  </a:schemeClr>
                </a:solidFill>
                <a:latin typeface="Rockwell" panose="02060603020205020403" pitchFamily="18" charset="0"/>
              </a:rPr>
              <a:t>t</a:t>
            </a:r>
            <a:r>
              <a:rPr lang="en-GB" sz="4400" b="1" dirty="0" smtClean="0">
                <a:solidFill>
                  <a:schemeClr val="tx1">
                    <a:lumMod val="85000"/>
                    <a:lumOff val="15000"/>
                  </a:schemeClr>
                </a:solidFill>
                <a:latin typeface="Rockwell" panose="02060603020205020403" pitchFamily="18" charset="0"/>
              </a:rPr>
              <a:t>he new face of assessment</a:t>
            </a:r>
            <a:endParaRPr lang="en-GB" sz="4400" b="1" dirty="0">
              <a:solidFill>
                <a:schemeClr val="tx1">
                  <a:lumMod val="85000"/>
                  <a:lumOff val="15000"/>
                </a:schemeClr>
              </a:solidFill>
              <a:latin typeface="Rockwell" panose="02060603020205020403" pitchFamily="18" charset="0"/>
            </a:endParaRPr>
          </a:p>
        </p:txBody>
      </p:sp>
    </p:spTree>
    <p:extLst>
      <p:ext uri="{BB962C8B-B14F-4D97-AF65-F5344CB8AC3E}">
        <p14:creationId xmlns:p14="http://schemas.microsoft.com/office/powerpoint/2010/main" val="3662136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4392" b="34360"/>
          <a:stretch/>
        </p:blipFill>
        <p:spPr>
          <a:xfrm>
            <a:off x="2146053" y="1352005"/>
            <a:ext cx="4813793" cy="50761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1" name="Title 6"/>
          <p:cNvSpPr txBox="1">
            <a:spLocks/>
          </p:cNvSpPr>
          <p:nvPr/>
        </p:nvSpPr>
        <p:spPr>
          <a:xfrm>
            <a:off x="316089" y="137841"/>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solidFill>
                  <a:schemeClr val="tx1">
                    <a:lumMod val="75000"/>
                    <a:lumOff val="25000"/>
                  </a:schemeClr>
                </a:solidFill>
                <a:latin typeface="Rockwell" panose="02060603020205020403" pitchFamily="18" charset="0"/>
                <a:cs typeface="MV Boli" panose="02000500030200090000" pitchFamily="2" charset="0"/>
              </a:rPr>
              <a:t>Y6 writing</a:t>
            </a:r>
            <a:endParaRPr lang="en-GB" dirty="0">
              <a:solidFill>
                <a:schemeClr val="tx1">
                  <a:lumMod val="75000"/>
                  <a:lumOff val="25000"/>
                </a:schemeClr>
              </a:solidFill>
              <a:latin typeface="Rockwell" panose="02060603020205020403" pitchFamily="18" charset="0"/>
              <a:cs typeface="MV Boli" panose="02000500030200090000" pitchFamily="2" charset="0"/>
            </a:endParaRPr>
          </a:p>
        </p:txBody>
      </p:sp>
    </p:spTree>
    <p:extLst>
      <p:ext uri="{BB962C8B-B14F-4D97-AF65-F5344CB8AC3E}">
        <p14:creationId xmlns:p14="http://schemas.microsoft.com/office/powerpoint/2010/main" val="423922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Rectangle 6"/>
          <p:cNvSpPr/>
          <p:nvPr/>
        </p:nvSpPr>
        <p:spPr>
          <a:xfrm>
            <a:off x="241136" y="1656233"/>
            <a:ext cx="8584661" cy="1538883"/>
          </a:xfrm>
          <a:prstGeom prst="rect">
            <a:avLst/>
          </a:prstGeom>
          <a:solidFill>
            <a:srgbClr val="002060"/>
          </a:solidFill>
          <a:ln>
            <a:solidFill>
              <a:schemeClr val="tx1"/>
            </a:solidFill>
          </a:ln>
        </p:spPr>
        <p:txBody>
          <a:bodyPr vert="horz" wrap="square" lIns="91440" tIns="45720" rIns="91440" bIns="45720">
            <a:spAutoFit/>
          </a:bodyPr>
          <a:lstStyle/>
          <a:p>
            <a:pPr algn="ctr"/>
            <a:r>
              <a:rPr lang="en-US" sz="5400" b="1" dirty="0">
                <a:ln w="1905"/>
                <a:solidFill>
                  <a:srgbClr val="FFFF00"/>
                </a:solidFill>
                <a:effectLst>
                  <a:innerShdw blurRad="69850" dist="43180" dir="5400000">
                    <a:srgbClr val="000000">
                      <a:alpha val="65000"/>
                    </a:srgbClr>
                  </a:innerShdw>
                </a:effectLst>
                <a:latin typeface="Arial Black" pitchFamily="34" charset="0"/>
              </a:rPr>
              <a:t>GCSE Grades</a:t>
            </a:r>
          </a:p>
          <a:p>
            <a:pPr algn="ctr"/>
            <a:r>
              <a:rPr lang="en-US" sz="4000" b="1" dirty="0">
                <a:ln w="1905"/>
                <a:solidFill>
                  <a:srgbClr val="FFFF00"/>
                </a:solidFill>
                <a:effectLst>
                  <a:innerShdw blurRad="69850" dist="43180" dir="5400000">
                    <a:srgbClr val="000000">
                      <a:alpha val="65000"/>
                    </a:srgbClr>
                  </a:innerShdw>
                </a:effectLst>
                <a:latin typeface="Arial Black" pitchFamily="34" charset="0"/>
              </a:rPr>
              <a:t>  </a:t>
            </a:r>
            <a:r>
              <a:rPr lang="en-US" sz="4000" b="1" dirty="0" smtClean="0">
                <a:ln w="1905"/>
                <a:solidFill>
                  <a:srgbClr val="FFFF00"/>
                </a:solidFill>
                <a:effectLst>
                  <a:innerShdw blurRad="69850" dist="43180" dir="5400000">
                    <a:srgbClr val="000000">
                      <a:alpha val="65000"/>
                    </a:srgbClr>
                  </a:innerShdw>
                </a:effectLst>
                <a:latin typeface="Arial Black" pitchFamily="34" charset="0"/>
              </a:rPr>
              <a:t>  </a:t>
            </a:r>
            <a:endParaRPr lang="en-US" sz="5400" b="1" dirty="0">
              <a:ln w="1905"/>
              <a:solidFill>
                <a:srgbClr val="FFFF00"/>
              </a:solidFill>
              <a:effectLst>
                <a:innerShdw blurRad="69850" dist="43180" dir="5400000">
                  <a:srgbClr val="000000">
                    <a:alpha val="65000"/>
                  </a:srgbClr>
                </a:innerShdw>
              </a:effectLst>
              <a:latin typeface="Arial Black" pitchFamily="34" charset="0"/>
            </a:endParaRPr>
          </a:p>
        </p:txBody>
      </p:sp>
      <p:graphicFrame>
        <p:nvGraphicFramePr>
          <p:cNvPr id="8" name="Table 7"/>
          <p:cNvGraphicFramePr>
            <a:graphicFrameLocks noGrp="1"/>
          </p:cNvGraphicFramePr>
          <p:nvPr>
            <p:extLst/>
          </p:nvPr>
        </p:nvGraphicFramePr>
        <p:xfrm>
          <a:off x="966628" y="2509059"/>
          <a:ext cx="7859169" cy="701040"/>
        </p:xfrm>
        <a:graphic>
          <a:graphicData uri="http://schemas.openxmlformats.org/drawingml/2006/table">
            <a:tbl>
              <a:tblPr firstRow="1" bandRow="1">
                <a:tableStyleId>{5C22544A-7EE6-4342-B048-85BDC9FD1C3A}</a:tableStyleId>
              </a:tblPr>
              <a:tblGrid>
                <a:gridCol w="873241"/>
                <a:gridCol w="873241"/>
                <a:gridCol w="873241"/>
                <a:gridCol w="873241"/>
                <a:gridCol w="873241"/>
                <a:gridCol w="873241"/>
                <a:gridCol w="873241"/>
                <a:gridCol w="873241"/>
                <a:gridCol w="873241"/>
              </a:tblGrid>
              <a:tr h="370840">
                <a:tc>
                  <a:txBody>
                    <a:bodyPr/>
                    <a:lstStyle/>
                    <a:p>
                      <a:pPr algn="ctr"/>
                      <a:r>
                        <a:rPr lang="en-GB" sz="4000" dirty="0" smtClean="0">
                          <a:solidFill>
                            <a:srgbClr val="FFFF00"/>
                          </a:solidFill>
                          <a:latin typeface="Arial" panose="020B0604020202020204" pitchFamily="34" charset="0"/>
                          <a:cs typeface="Arial" panose="020B0604020202020204" pitchFamily="34" charset="0"/>
                        </a:rPr>
                        <a:t>1</a:t>
                      </a:r>
                      <a:endParaRPr lang="en-GB" sz="4000" dirty="0">
                        <a:solidFill>
                          <a:srgbClr val="FFFF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r>
                        <a:rPr lang="en-GB" sz="4000" dirty="0" smtClean="0">
                          <a:solidFill>
                            <a:srgbClr val="FFFF00"/>
                          </a:solidFill>
                          <a:latin typeface="Arial" panose="020B0604020202020204" pitchFamily="34" charset="0"/>
                          <a:cs typeface="Arial" panose="020B0604020202020204" pitchFamily="34" charset="0"/>
                        </a:rPr>
                        <a:t>2</a:t>
                      </a:r>
                      <a:endParaRPr lang="en-GB" sz="4000" dirty="0">
                        <a:solidFill>
                          <a:srgbClr val="FFFF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r>
                        <a:rPr lang="en-GB" sz="4000" dirty="0" smtClean="0">
                          <a:solidFill>
                            <a:srgbClr val="FFFF00"/>
                          </a:solidFill>
                          <a:latin typeface="Arial" panose="020B0604020202020204" pitchFamily="34" charset="0"/>
                          <a:cs typeface="Arial" panose="020B0604020202020204" pitchFamily="34" charset="0"/>
                        </a:rPr>
                        <a:t>3</a:t>
                      </a:r>
                      <a:endParaRPr lang="en-GB" sz="4000" dirty="0">
                        <a:solidFill>
                          <a:srgbClr val="FFFF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r>
                        <a:rPr lang="en-GB" sz="4000" dirty="0" smtClean="0">
                          <a:solidFill>
                            <a:srgbClr val="FFFF00"/>
                          </a:solidFill>
                          <a:latin typeface="Arial" panose="020B0604020202020204" pitchFamily="34" charset="0"/>
                          <a:cs typeface="Arial" panose="020B0604020202020204" pitchFamily="34" charset="0"/>
                        </a:rPr>
                        <a:t>4</a:t>
                      </a:r>
                      <a:endParaRPr lang="en-GB" sz="4000" dirty="0">
                        <a:solidFill>
                          <a:srgbClr val="FFFF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r>
                        <a:rPr lang="en-GB" sz="4000" dirty="0" smtClean="0">
                          <a:solidFill>
                            <a:srgbClr val="FFFF00"/>
                          </a:solidFill>
                          <a:latin typeface="Arial" panose="020B0604020202020204" pitchFamily="34" charset="0"/>
                          <a:cs typeface="Arial" panose="020B0604020202020204" pitchFamily="34" charset="0"/>
                        </a:rPr>
                        <a:t>5</a:t>
                      </a:r>
                      <a:endParaRPr lang="en-GB" sz="4000" dirty="0">
                        <a:solidFill>
                          <a:srgbClr val="FFFF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r>
                        <a:rPr lang="en-GB" sz="4000" dirty="0" smtClean="0">
                          <a:solidFill>
                            <a:srgbClr val="FFFF00"/>
                          </a:solidFill>
                          <a:latin typeface="Arial" panose="020B0604020202020204" pitchFamily="34" charset="0"/>
                          <a:cs typeface="Arial" panose="020B0604020202020204" pitchFamily="34" charset="0"/>
                        </a:rPr>
                        <a:t>6</a:t>
                      </a:r>
                      <a:endParaRPr lang="en-GB" sz="4000" dirty="0">
                        <a:solidFill>
                          <a:srgbClr val="FFFF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r>
                        <a:rPr lang="en-GB" sz="4000" dirty="0" smtClean="0">
                          <a:solidFill>
                            <a:srgbClr val="FFFF00"/>
                          </a:solidFill>
                          <a:latin typeface="Arial" panose="020B0604020202020204" pitchFamily="34" charset="0"/>
                          <a:cs typeface="Arial" panose="020B0604020202020204" pitchFamily="34" charset="0"/>
                        </a:rPr>
                        <a:t>7</a:t>
                      </a:r>
                      <a:endParaRPr lang="en-GB" sz="4000" dirty="0">
                        <a:solidFill>
                          <a:srgbClr val="FFFF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r>
                        <a:rPr lang="en-GB" sz="4000" dirty="0" smtClean="0">
                          <a:solidFill>
                            <a:srgbClr val="FFFF00"/>
                          </a:solidFill>
                          <a:latin typeface="Arial" panose="020B0604020202020204" pitchFamily="34" charset="0"/>
                          <a:cs typeface="Arial" panose="020B0604020202020204" pitchFamily="34" charset="0"/>
                        </a:rPr>
                        <a:t>8</a:t>
                      </a:r>
                      <a:endParaRPr lang="en-GB" sz="4000" dirty="0">
                        <a:solidFill>
                          <a:srgbClr val="FFFF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r>
                        <a:rPr lang="en-GB" sz="4000" dirty="0" smtClean="0">
                          <a:solidFill>
                            <a:srgbClr val="FFFF00"/>
                          </a:solidFill>
                          <a:latin typeface="Arial" panose="020B0604020202020204" pitchFamily="34" charset="0"/>
                          <a:cs typeface="Arial" panose="020B0604020202020204" pitchFamily="34" charset="0"/>
                        </a:rPr>
                        <a:t>9</a:t>
                      </a:r>
                      <a:endParaRPr lang="en-GB" sz="4000" dirty="0">
                        <a:solidFill>
                          <a:srgbClr val="FFFF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r>
            </a:tbl>
          </a:graphicData>
        </a:graphic>
      </p:graphicFrame>
      <p:graphicFrame>
        <p:nvGraphicFramePr>
          <p:cNvPr id="9" name="Table 8"/>
          <p:cNvGraphicFramePr>
            <a:graphicFrameLocks noGrp="1"/>
          </p:cNvGraphicFramePr>
          <p:nvPr>
            <p:extLst/>
          </p:nvPr>
        </p:nvGraphicFramePr>
        <p:xfrm>
          <a:off x="241136" y="3392118"/>
          <a:ext cx="8584664" cy="640080"/>
        </p:xfrm>
        <a:graphic>
          <a:graphicData uri="http://schemas.openxmlformats.org/drawingml/2006/table">
            <a:tbl>
              <a:tblPr firstRow="1" bandRow="1">
                <a:tableStyleId>{5C22544A-7EE6-4342-B048-85BDC9FD1C3A}</a:tableStyleId>
              </a:tblPr>
              <a:tblGrid>
                <a:gridCol w="839519"/>
                <a:gridCol w="748145"/>
                <a:gridCol w="935182"/>
                <a:gridCol w="810491"/>
                <a:gridCol w="935182"/>
                <a:gridCol w="1184563"/>
                <a:gridCol w="1766455"/>
                <a:gridCol w="1365127"/>
              </a:tblGrid>
              <a:tr h="370840">
                <a:tc>
                  <a:txBody>
                    <a:bodyPr/>
                    <a:lstStyle/>
                    <a:p>
                      <a:pPr algn="ctr"/>
                      <a:r>
                        <a:rPr lang="en-GB" sz="3600" dirty="0" smtClean="0">
                          <a:solidFill>
                            <a:srgbClr val="FFFF00"/>
                          </a:solidFill>
                          <a:latin typeface="Arial" panose="020B0604020202020204" pitchFamily="34" charset="0"/>
                          <a:cs typeface="Arial" panose="020B0604020202020204" pitchFamily="34" charset="0"/>
                        </a:rPr>
                        <a:t>G</a:t>
                      </a:r>
                      <a:endParaRPr lang="en-GB" sz="3600" dirty="0">
                        <a:solidFill>
                          <a:srgbClr val="FFFF00"/>
                        </a:solidFill>
                        <a:latin typeface="Arial" panose="020B0604020202020204" pitchFamily="34" charset="0"/>
                        <a:cs typeface="Arial" panose="020B0604020202020204" pitchFamily="34" charset="0"/>
                      </a:endParaRPr>
                    </a:p>
                  </a:txBody>
                  <a:tcPr>
                    <a:solidFill>
                      <a:srgbClr val="002060"/>
                    </a:solidFill>
                  </a:tcPr>
                </a:tc>
                <a:tc>
                  <a:txBody>
                    <a:bodyPr/>
                    <a:lstStyle/>
                    <a:p>
                      <a:pPr algn="ctr"/>
                      <a:r>
                        <a:rPr lang="en-GB" sz="3600" dirty="0" smtClean="0">
                          <a:solidFill>
                            <a:srgbClr val="FFFF00"/>
                          </a:solidFill>
                          <a:latin typeface="Arial" panose="020B0604020202020204" pitchFamily="34" charset="0"/>
                          <a:cs typeface="Arial" panose="020B0604020202020204" pitchFamily="34" charset="0"/>
                        </a:rPr>
                        <a:t>F</a:t>
                      </a:r>
                      <a:endParaRPr lang="en-GB" sz="3600" dirty="0">
                        <a:solidFill>
                          <a:srgbClr val="FFFF00"/>
                        </a:solidFill>
                        <a:latin typeface="Arial" panose="020B0604020202020204" pitchFamily="34" charset="0"/>
                        <a:cs typeface="Arial" panose="020B0604020202020204" pitchFamily="34" charset="0"/>
                      </a:endParaRPr>
                    </a:p>
                  </a:txBody>
                  <a:tcPr>
                    <a:solidFill>
                      <a:srgbClr val="002060"/>
                    </a:solidFill>
                  </a:tcPr>
                </a:tc>
                <a:tc>
                  <a:txBody>
                    <a:bodyPr/>
                    <a:lstStyle/>
                    <a:p>
                      <a:pPr algn="ctr"/>
                      <a:r>
                        <a:rPr lang="en-GB" sz="3600" dirty="0" smtClean="0">
                          <a:solidFill>
                            <a:srgbClr val="FFFF00"/>
                          </a:solidFill>
                          <a:latin typeface="Arial" panose="020B0604020202020204" pitchFamily="34" charset="0"/>
                          <a:cs typeface="Arial" panose="020B0604020202020204" pitchFamily="34" charset="0"/>
                        </a:rPr>
                        <a:t>E</a:t>
                      </a:r>
                      <a:endParaRPr lang="en-GB" sz="3600" dirty="0">
                        <a:solidFill>
                          <a:srgbClr val="FFFF00"/>
                        </a:solidFill>
                        <a:latin typeface="Arial" panose="020B0604020202020204" pitchFamily="34" charset="0"/>
                        <a:cs typeface="Arial" panose="020B0604020202020204" pitchFamily="34" charset="0"/>
                      </a:endParaRPr>
                    </a:p>
                  </a:txBody>
                  <a:tcPr>
                    <a:solidFill>
                      <a:srgbClr val="002060"/>
                    </a:solidFill>
                  </a:tcPr>
                </a:tc>
                <a:tc>
                  <a:txBody>
                    <a:bodyPr/>
                    <a:lstStyle/>
                    <a:p>
                      <a:pPr algn="ctr"/>
                      <a:r>
                        <a:rPr lang="en-GB" sz="3600" dirty="0" smtClean="0">
                          <a:solidFill>
                            <a:srgbClr val="FFFF00"/>
                          </a:solidFill>
                          <a:latin typeface="Arial" panose="020B0604020202020204" pitchFamily="34" charset="0"/>
                          <a:cs typeface="Arial" panose="020B0604020202020204" pitchFamily="34" charset="0"/>
                        </a:rPr>
                        <a:t>D</a:t>
                      </a:r>
                      <a:endParaRPr lang="en-GB" sz="3600" dirty="0">
                        <a:solidFill>
                          <a:srgbClr val="FFFF00"/>
                        </a:solidFill>
                        <a:latin typeface="Arial" panose="020B0604020202020204" pitchFamily="34" charset="0"/>
                        <a:cs typeface="Arial" panose="020B0604020202020204" pitchFamily="34" charset="0"/>
                      </a:endParaRPr>
                    </a:p>
                  </a:txBody>
                  <a:tcPr>
                    <a:solidFill>
                      <a:srgbClr val="002060"/>
                    </a:solidFill>
                  </a:tcPr>
                </a:tc>
                <a:tc>
                  <a:txBody>
                    <a:bodyPr/>
                    <a:lstStyle/>
                    <a:p>
                      <a:pPr algn="ctr"/>
                      <a:r>
                        <a:rPr lang="en-GB" sz="3600" dirty="0" smtClean="0">
                          <a:solidFill>
                            <a:srgbClr val="FFFF00"/>
                          </a:solidFill>
                          <a:latin typeface="Arial" panose="020B0604020202020204" pitchFamily="34" charset="0"/>
                          <a:cs typeface="Arial" panose="020B0604020202020204" pitchFamily="34" charset="0"/>
                        </a:rPr>
                        <a:t>C</a:t>
                      </a:r>
                      <a:endParaRPr lang="en-GB" sz="3600" dirty="0">
                        <a:solidFill>
                          <a:srgbClr val="FFFF00"/>
                        </a:solidFill>
                        <a:latin typeface="Arial" panose="020B0604020202020204" pitchFamily="34" charset="0"/>
                        <a:cs typeface="Arial" panose="020B0604020202020204" pitchFamily="34" charset="0"/>
                      </a:endParaRPr>
                    </a:p>
                  </a:txBody>
                  <a:tcPr>
                    <a:solidFill>
                      <a:srgbClr val="002060"/>
                    </a:solidFill>
                  </a:tcPr>
                </a:tc>
                <a:tc>
                  <a:txBody>
                    <a:bodyPr/>
                    <a:lstStyle/>
                    <a:p>
                      <a:pPr algn="ctr"/>
                      <a:r>
                        <a:rPr lang="en-GB" sz="3600" dirty="0" smtClean="0">
                          <a:solidFill>
                            <a:srgbClr val="FFFF00"/>
                          </a:solidFill>
                          <a:latin typeface="Arial" panose="020B0604020202020204" pitchFamily="34" charset="0"/>
                          <a:cs typeface="Arial" panose="020B0604020202020204" pitchFamily="34" charset="0"/>
                        </a:rPr>
                        <a:t>B</a:t>
                      </a:r>
                      <a:endParaRPr lang="en-GB" sz="3600" dirty="0">
                        <a:solidFill>
                          <a:srgbClr val="FFFF00"/>
                        </a:solidFill>
                        <a:latin typeface="Arial" panose="020B0604020202020204" pitchFamily="34" charset="0"/>
                        <a:cs typeface="Arial" panose="020B0604020202020204" pitchFamily="34" charset="0"/>
                      </a:endParaRPr>
                    </a:p>
                  </a:txBody>
                  <a:tcPr>
                    <a:solidFill>
                      <a:srgbClr val="002060"/>
                    </a:solidFill>
                  </a:tcPr>
                </a:tc>
                <a:tc>
                  <a:txBody>
                    <a:bodyPr/>
                    <a:lstStyle/>
                    <a:p>
                      <a:pPr algn="ctr"/>
                      <a:r>
                        <a:rPr lang="en-GB" sz="3600" dirty="0" smtClean="0">
                          <a:solidFill>
                            <a:srgbClr val="FFFF00"/>
                          </a:solidFill>
                          <a:latin typeface="Arial" panose="020B0604020202020204" pitchFamily="34" charset="0"/>
                          <a:cs typeface="Arial" panose="020B0604020202020204" pitchFamily="34" charset="0"/>
                        </a:rPr>
                        <a:t>A</a:t>
                      </a:r>
                      <a:endParaRPr lang="en-GB" sz="3600" dirty="0">
                        <a:solidFill>
                          <a:srgbClr val="FFFF00"/>
                        </a:solidFill>
                        <a:latin typeface="Arial" panose="020B0604020202020204" pitchFamily="34" charset="0"/>
                        <a:cs typeface="Arial" panose="020B0604020202020204" pitchFamily="34" charset="0"/>
                      </a:endParaRPr>
                    </a:p>
                  </a:txBody>
                  <a:tcPr>
                    <a:solidFill>
                      <a:srgbClr val="002060"/>
                    </a:solidFill>
                  </a:tcPr>
                </a:tc>
                <a:tc>
                  <a:txBody>
                    <a:bodyPr/>
                    <a:lstStyle/>
                    <a:p>
                      <a:pPr algn="ctr"/>
                      <a:r>
                        <a:rPr lang="en-GB" sz="3600" dirty="0" smtClean="0">
                          <a:solidFill>
                            <a:srgbClr val="FFFF00"/>
                          </a:solidFill>
                          <a:latin typeface="Arial" panose="020B0604020202020204" pitchFamily="34" charset="0"/>
                          <a:cs typeface="Arial" panose="020B0604020202020204" pitchFamily="34" charset="0"/>
                        </a:rPr>
                        <a:t>A*</a:t>
                      </a:r>
                      <a:endParaRPr lang="en-GB" sz="3600" dirty="0">
                        <a:solidFill>
                          <a:srgbClr val="FFFF00"/>
                        </a:solidFill>
                        <a:latin typeface="Arial" panose="020B0604020202020204" pitchFamily="34" charset="0"/>
                        <a:cs typeface="Arial" panose="020B0604020202020204" pitchFamily="34" charset="0"/>
                      </a:endParaRPr>
                    </a:p>
                  </a:txBody>
                  <a:tcPr>
                    <a:solidFill>
                      <a:srgbClr val="002060"/>
                    </a:solidFill>
                  </a:tcPr>
                </a:tc>
              </a:tr>
            </a:tbl>
          </a:graphicData>
        </a:graphic>
      </p:graphicFrame>
      <p:sp>
        <p:nvSpPr>
          <p:cNvPr id="10" name="Rounded Rectangle 9"/>
          <p:cNvSpPr/>
          <p:nvPr/>
        </p:nvSpPr>
        <p:spPr>
          <a:xfrm>
            <a:off x="4533466" y="2535382"/>
            <a:ext cx="4292331" cy="597388"/>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17585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pic>
        <p:nvPicPr>
          <p:cNvPr id="7" name="Picture -102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213" y="1612880"/>
            <a:ext cx="8791575" cy="4867275"/>
          </a:xfrm>
          <a:prstGeom prst="rect">
            <a:avLst/>
          </a:prstGeom>
          <a:noFill/>
          <a:ln>
            <a:noFill/>
          </a:ln>
          <a:effectLst/>
          <a:extLst/>
        </p:spPr>
      </p:pic>
      <p:sp>
        <p:nvSpPr>
          <p:cNvPr id="8" name="Title 1"/>
          <p:cNvSpPr txBox="1">
            <a:spLocks/>
          </p:cNvSpPr>
          <p:nvPr/>
        </p:nvSpPr>
        <p:spPr>
          <a:xfrm>
            <a:off x="-198949" y="518094"/>
            <a:ext cx="9794212"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chemeClr val="tx1">
                    <a:lumMod val="75000"/>
                    <a:lumOff val="25000"/>
                  </a:schemeClr>
                </a:solidFill>
                <a:latin typeface="Rockwell" panose="02060603020205020403" pitchFamily="18" charset="0"/>
                <a:cs typeface="Arial" panose="020B0604020202020204" pitchFamily="34" charset="0"/>
              </a:rPr>
              <a:t>New GCSE: </a:t>
            </a:r>
            <a:r>
              <a:rPr lang="en-GB" sz="4000" b="1" dirty="0" smtClean="0">
                <a:solidFill>
                  <a:schemeClr val="tx1">
                    <a:lumMod val="75000"/>
                    <a:lumOff val="25000"/>
                  </a:schemeClr>
                </a:solidFill>
                <a:latin typeface="Rockwell" panose="02060603020205020403" pitchFamily="18" charset="0"/>
                <a:cs typeface="Arial" panose="020B0604020202020204" pitchFamily="34" charset="0"/>
              </a:rPr>
              <a:t/>
            </a:r>
            <a:br>
              <a:rPr lang="en-GB" sz="4000" b="1" dirty="0" smtClean="0">
                <a:solidFill>
                  <a:schemeClr val="tx1">
                    <a:lumMod val="75000"/>
                    <a:lumOff val="25000"/>
                  </a:schemeClr>
                </a:solidFill>
                <a:latin typeface="Rockwell" panose="02060603020205020403" pitchFamily="18" charset="0"/>
                <a:cs typeface="Arial" panose="020B0604020202020204" pitchFamily="34" charset="0"/>
              </a:rPr>
            </a:br>
            <a:r>
              <a:rPr lang="en-GB" sz="3200" b="1" dirty="0" smtClean="0">
                <a:solidFill>
                  <a:schemeClr val="tx1">
                    <a:lumMod val="75000"/>
                    <a:lumOff val="25000"/>
                  </a:schemeClr>
                </a:solidFill>
                <a:latin typeface="Rockwell" panose="02060603020205020403" pitchFamily="18" charset="0"/>
                <a:cs typeface="Arial" panose="020B0604020202020204" pitchFamily="34" charset="0"/>
              </a:rPr>
              <a:t>new </a:t>
            </a:r>
            <a:r>
              <a:rPr lang="en-GB" sz="3200" b="1" dirty="0" smtClean="0">
                <a:solidFill>
                  <a:schemeClr val="tx1">
                    <a:lumMod val="75000"/>
                    <a:lumOff val="25000"/>
                  </a:schemeClr>
                </a:solidFill>
                <a:latin typeface="Rockwell" panose="02060603020205020403" pitchFamily="18" charset="0"/>
                <a:cs typeface="Arial" panose="020B0604020202020204" pitchFamily="34" charset="0"/>
              </a:rPr>
              <a:t>grading </a:t>
            </a:r>
            <a:r>
              <a:rPr lang="en-GB" sz="3200" b="1" dirty="0" smtClean="0">
                <a:solidFill>
                  <a:schemeClr val="tx1">
                    <a:lumMod val="75000"/>
                    <a:lumOff val="25000"/>
                  </a:schemeClr>
                </a:solidFill>
                <a:latin typeface="Rockwell" panose="02060603020205020403" pitchFamily="18" charset="0"/>
                <a:cs typeface="Arial" panose="020B0604020202020204" pitchFamily="34" charset="0"/>
              </a:rPr>
              <a:t>system / </a:t>
            </a:r>
            <a:r>
              <a:rPr lang="en-GB" sz="3200" b="1" dirty="0" smtClean="0">
                <a:solidFill>
                  <a:schemeClr val="tx1">
                    <a:lumMod val="75000"/>
                    <a:lumOff val="25000"/>
                  </a:schemeClr>
                </a:solidFill>
                <a:latin typeface="Rockwell" panose="02060603020205020403" pitchFamily="18" charset="0"/>
                <a:cs typeface="Arial" panose="020B0604020202020204" pitchFamily="34" charset="0"/>
              </a:rPr>
              <a:t>new challenge </a:t>
            </a:r>
            <a:endParaRPr lang="en-GB" sz="3200" dirty="0">
              <a:solidFill>
                <a:schemeClr val="tx1">
                  <a:lumMod val="75000"/>
                  <a:lumOff val="25000"/>
                </a:schemeClr>
              </a:solidFill>
              <a:latin typeface="Rockwell" panose="02060603020205020403" pitchFamily="18" charset="0"/>
              <a:cs typeface="Arial" panose="020B0604020202020204" pitchFamily="34" charset="0"/>
            </a:endParaRPr>
          </a:p>
        </p:txBody>
      </p:sp>
      <p:cxnSp>
        <p:nvCxnSpPr>
          <p:cNvPr id="9" name="Straight Arrow Connector 8"/>
          <p:cNvCxnSpPr/>
          <p:nvPr/>
        </p:nvCxnSpPr>
        <p:spPr>
          <a:xfrm flipV="1">
            <a:off x="1115616" y="4190533"/>
            <a:ext cx="4752528" cy="576064"/>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164288" y="3758485"/>
            <a:ext cx="1584176"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78263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Rectangle 6"/>
          <p:cNvSpPr/>
          <p:nvPr/>
        </p:nvSpPr>
        <p:spPr>
          <a:xfrm>
            <a:off x="376486" y="997947"/>
            <a:ext cx="8352928" cy="1815882"/>
          </a:xfrm>
          <a:prstGeom prst="rect">
            <a:avLst/>
          </a:prstGeom>
        </p:spPr>
        <p:txBody>
          <a:bodyPr wrap="square">
            <a:spAutoFit/>
          </a:bodyPr>
          <a:lstStyle/>
          <a:p>
            <a:r>
              <a:rPr lang="en-GB" sz="2800" b="1" dirty="0">
                <a:solidFill>
                  <a:schemeClr val="tx1">
                    <a:lumMod val="75000"/>
                    <a:lumOff val="25000"/>
                  </a:schemeClr>
                </a:solidFill>
                <a:latin typeface="Rockwell" panose="02060603020205020403" pitchFamily="18" charset="0"/>
              </a:rPr>
              <a:t>KS3 Assessment</a:t>
            </a:r>
          </a:p>
          <a:p>
            <a:r>
              <a:rPr lang="en-GB" sz="2800" b="1" dirty="0">
                <a:solidFill>
                  <a:schemeClr val="tx1">
                    <a:lumMod val="75000"/>
                    <a:lumOff val="25000"/>
                  </a:schemeClr>
                </a:solidFill>
                <a:latin typeface="Rockwell" panose="02060603020205020403" pitchFamily="18" charset="0"/>
              </a:rPr>
              <a:t>Life </a:t>
            </a:r>
            <a:r>
              <a:rPr lang="en-GB" sz="2800" b="1" dirty="0" smtClean="0">
                <a:solidFill>
                  <a:schemeClr val="tx1">
                    <a:lumMod val="75000"/>
                    <a:lumOff val="25000"/>
                  </a:schemeClr>
                </a:solidFill>
                <a:latin typeface="Rockwell" panose="02060603020205020403" pitchFamily="18" charset="0"/>
              </a:rPr>
              <a:t>after </a:t>
            </a:r>
            <a:r>
              <a:rPr lang="en-GB" sz="2800" b="1" dirty="0">
                <a:solidFill>
                  <a:schemeClr val="tx1">
                    <a:lumMod val="75000"/>
                    <a:lumOff val="25000"/>
                  </a:schemeClr>
                </a:solidFill>
                <a:latin typeface="Rockwell" panose="02060603020205020403" pitchFamily="18" charset="0"/>
              </a:rPr>
              <a:t>levels …..</a:t>
            </a:r>
          </a:p>
          <a:p>
            <a:r>
              <a:rPr lang="en-GB" sz="2800" b="1" dirty="0" smtClean="0">
                <a:solidFill>
                  <a:schemeClr val="tx1">
                    <a:lumMod val="75000"/>
                    <a:lumOff val="25000"/>
                  </a:schemeClr>
                </a:solidFill>
                <a:latin typeface="Rockwell" panose="02060603020205020403" pitchFamily="18" charset="0"/>
              </a:rPr>
              <a:t>Challenges </a:t>
            </a:r>
            <a:r>
              <a:rPr lang="en-GB" sz="2800" b="1" dirty="0" smtClean="0">
                <a:solidFill>
                  <a:schemeClr val="tx1">
                    <a:lumMod val="75000"/>
                    <a:lumOff val="25000"/>
                  </a:schemeClr>
                </a:solidFill>
                <a:latin typeface="Rockwell" panose="02060603020205020403" pitchFamily="18" charset="0"/>
              </a:rPr>
              <a:t>for languages assessment:</a:t>
            </a:r>
            <a:endParaRPr lang="en-GB" sz="2800" b="1" dirty="0">
              <a:solidFill>
                <a:schemeClr val="tx1">
                  <a:lumMod val="75000"/>
                  <a:lumOff val="25000"/>
                </a:schemeClr>
              </a:solidFill>
              <a:latin typeface="Rockwell" panose="02060603020205020403" pitchFamily="18" charset="0"/>
            </a:endParaRPr>
          </a:p>
          <a:p>
            <a:endParaRPr lang="en-GB" sz="2800" b="1" dirty="0">
              <a:solidFill>
                <a:schemeClr val="tx1">
                  <a:lumMod val="75000"/>
                  <a:lumOff val="25000"/>
                </a:schemeClr>
              </a:solidFill>
              <a:latin typeface="Rockwell" panose="02060603020205020403" pitchFamily="18" charset="0"/>
            </a:endParaRPr>
          </a:p>
        </p:txBody>
      </p:sp>
      <p:sp>
        <p:nvSpPr>
          <p:cNvPr id="8" name="Rectangle 7"/>
          <p:cNvSpPr/>
          <p:nvPr/>
        </p:nvSpPr>
        <p:spPr>
          <a:xfrm>
            <a:off x="623749" y="2649868"/>
            <a:ext cx="8352928" cy="954107"/>
          </a:xfrm>
          <a:prstGeom prst="rect">
            <a:avLst/>
          </a:prstGeom>
        </p:spPr>
        <p:txBody>
          <a:bodyPr wrap="square">
            <a:spAutoFit/>
          </a:bodyPr>
          <a:lstStyle/>
          <a:p>
            <a:pPr marL="571500" indent="-571500">
              <a:buFont typeface="Arial" pitchFamily="34" charset="0"/>
              <a:buChar char="•"/>
            </a:pPr>
            <a:r>
              <a:rPr lang="en-GB" sz="2800" b="1" dirty="0" smtClean="0">
                <a:solidFill>
                  <a:schemeClr val="tx1">
                    <a:lumMod val="75000"/>
                    <a:lumOff val="25000"/>
                  </a:schemeClr>
                </a:solidFill>
                <a:latin typeface="Rockwell" panose="02060603020205020403" pitchFamily="18" charset="0"/>
              </a:rPr>
              <a:t>Accurate description of progression within the subject</a:t>
            </a:r>
            <a:endParaRPr lang="en-GB" sz="2800" b="1" dirty="0">
              <a:solidFill>
                <a:schemeClr val="tx1">
                  <a:lumMod val="75000"/>
                  <a:lumOff val="25000"/>
                </a:schemeClr>
              </a:solidFill>
              <a:latin typeface="Rockwell" panose="02060603020205020403" pitchFamily="18" charset="0"/>
            </a:endParaRPr>
          </a:p>
        </p:txBody>
      </p:sp>
      <p:sp>
        <p:nvSpPr>
          <p:cNvPr id="9" name="Rectangle 8"/>
          <p:cNvSpPr/>
          <p:nvPr/>
        </p:nvSpPr>
        <p:spPr>
          <a:xfrm>
            <a:off x="611530" y="3757864"/>
            <a:ext cx="8262624" cy="523220"/>
          </a:xfrm>
          <a:prstGeom prst="rect">
            <a:avLst/>
          </a:prstGeom>
        </p:spPr>
        <p:txBody>
          <a:bodyPr wrap="square">
            <a:spAutoFit/>
          </a:bodyPr>
          <a:lstStyle/>
          <a:p>
            <a:pPr marL="571500" indent="-571500">
              <a:buFont typeface="Arial" pitchFamily="34" charset="0"/>
              <a:buChar char="•"/>
            </a:pPr>
            <a:r>
              <a:rPr lang="en-GB" sz="2800" b="1" dirty="0" smtClean="0">
                <a:solidFill>
                  <a:schemeClr val="tx1">
                    <a:lumMod val="75000"/>
                    <a:lumOff val="25000"/>
                  </a:schemeClr>
                </a:solidFill>
                <a:latin typeface="Rockwell" panose="02060603020205020403" pitchFamily="18" charset="0"/>
              </a:rPr>
              <a:t>Joined up approach across KS2,3 and 4</a:t>
            </a:r>
            <a:endParaRPr lang="en-GB" sz="2800" b="1" dirty="0">
              <a:solidFill>
                <a:schemeClr val="tx1">
                  <a:lumMod val="75000"/>
                  <a:lumOff val="25000"/>
                </a:schemeClr>
              </a:solidFill>
              <a:latin typeface="Rockwell" panose="02060603020205020403" pitchFamily="18" charset="0"/>
            </a:endParaRPr>
          </a:p>
        </p:txBody>
      </p:sp>
      <p:sp>
        <p:nvSpPr>
          <p:cNvPr id="10" name="Rectangle 9"/>
          <p:cNvSpPr/>
          <p:nvPr/>
        </p:nvSpPr>
        <p:spPr>
          <a:xfrm>
            <a:off x="623749" y="4567113"/>
            <a:ext cx="8352928" cy="954107"/>
          </a:xfrm>
          <a:prstGeom prst="rect">
            <a:avLst/>
          </a:prstGeom>
        </p:spPr>
        <p:txBody>
          <a:bodyPr wrap="square">
            <a:spAutoFit/>
          </a:bodyPr>
          <a:lstStyle/>
          <a:p>
            <a:pPr marL="571500" indent="-571500">
              <a:buFont typeface="Arial" pitchFamily="34" charset="0"/>
              <a:buChar char="•"/>
            </a:pPr>
            <a:r>
              <a:rPr lang="en-GB" sz="2800" b="1" dirty="0" smtClean="0">
                <a:solidFill>
                  <a:schemeClr val="tx1">
                    <a:lumMod val="75000"/>
                    <a:lumOff val="25000"/>
                  </a:schemeClr>
                </a:solidFill>
                <a:latin typeface="Rockwell" panose="02060603020205020403" pitchFamily="18" charset="0"/>
              </a:rPr>
              <a:t>Assess knowledge (conceptual / content) and skills</a:t>
            </a:r>
            <a:endParaRPr lang="en-GB" sz="2800" b="1" dirty="0">
              <a:solidFill>
                <a:schemeClr val="tx1">
                  <a:lumMod val="75000"/>
                  <a:lumOff val="25000"/>
                </a:schemeClr>
              </a:solidFill>
              <a:latin typeface="Rockwell" panose="02060603020205020403" pitchFamily="18" charset="0"/>
            </a:endParaRPr>
          </a:p>
        </p:txBody>
      </p:sp>
      <p:sp>
        <p:nvSpPr>
          <p:cNvPr id="11" name="Rectangle 10"/>
          <p:cNvSpPr/>
          <p:nvPr/>
        </p:nvSpPr>
        <p:spPr>
          <a:xfrm>
            <a:off x="611560" y="5585541"/>
            <a:ext cx="8262594" cy="954107"/>
          </a:xfrm>
          <a:prstGeom prst="rect">
            <a:avLst/>
          </a:prstGeom>
        </p:spPr>
        <p:txBody>
          <a:bodyPr wrap="square">
            <a:spAutoFit/>
          </a:bodyPr>
          <a:lstStyle/>
          <a:p>
            <a:pPr marL="571500" indent="-571500">
              <a:buFont typeface="Arial" pitchFamily="34" charset="0"/>
              <a:buChar char="•"/>
            </a:pPr>
            <a:r>
              <a:rPr lang="en-GB" sz="2800" b="1" dirty="0">
                <a:solidFill>
                  <a:schemeClr val="tx1">
                    <a:lumMod val="75000"/>
                    <a:lumOff val="25000"/>
                  </a:schemeClr>
                </a:solidFill>
                <a:latin typeface="Rockwell" panose="02060603020205020403" pitchFamily="18" charset="0"/>
              </a:rPr>
              <a:t>Consistent with whole school approach</a:t>
            </a:r>
          </a:p>
          <a:p>
            <a:endParaRPr lang="en-GB" sz="2800" b="1" dirty="0">
              <a:solidFill>
                <a:schemeClr val="tx1">
                  <a:lumMod val="75000"/>
                  <a:lumOff val="25000"/>
                </a:schemeClr>
              </a:solidFill>
              <a:latin typeface="Rockwell" panose="02060603020205020403" pitchFamily="18" charset="0"/>
            </a:endParaRPr>
          </a:p>
        </p:txBody>
      </p:sp>
    </p:spTree>
    <p:extLst>
      <p:ext uri="{BB962C8B-B14F-4D97-AF65-F5344CB8AC3E}">
        <p14:creationId xmlns:p14="http://schemas.microsoft.com/office/powerpoint/2010/main" val="73532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Rectangle 6"/>
          <p:cNvSpPr/>
          <p:nvPr/>
        </p:nvSpPr>
        <p:spPr>
          <a:xfrm>
            <a:off x="323528" y="1859613"/>
            <a:ext cx="8820472" cy="2246769"/>
          </a:xfrm>
          <a:prstGeom prst="rect">
            <a:avLst/>
          </a:prstGeom>
        </p:spPr>
        <p:txBody>
          <a:bodyPr wrap="square">
            <a:spAutoFit/>
          </a:bodyPr>
          <a:lstStyle/>
          <a:p>
            <a:pPr marL="285750" indent="-285750">
              <a:buFont typeface="Arial" pitchFamily="34" charset="0"/>
              <a:buChar char="•"/>
            </a:pPr>
            <a:r>
              <a:rPr lang="en-GB" sz="2800" dirty="0">
                <a:solidFill>
                  <a:schemeClr val="tx1">
                    <a:lumMod val="75000"/>
                    <a:lumOff val="25000"/>
                  </a:schemeClr>
                </a:solidFill>
                <a:latin typeface="Rockwell" panose="02060603020205020403" pitchFamily="18" charset="0"/>
              </a:rPr>
              <a:t>schools are </a:t>
            </a:r>
            <a:r>
              <a:rPr lang="en-GB" sz="2800" b="1" dirty="0">
                <a:solidFill>
                  <a:schemeClr val="tx1">
                    <a:lumMod val="75000"/>
                    <a:lumOff val="25000"/>
                  </a:schemeClr>
                </a:solidFill>
                <a:latin typeface="Rockwell" panose="02060603020205020403" pitchFamily="18" charset="0"/>
              </a:rPr>
              <a:t>free</a:t>
            </a:r>
            <a:r>
              <a:rPr lang="en-GB" sz="2800" dirty="0">
                <a:solidFill>
                  <a:schemeClr val="tx1">
                    <a:lumMod val="75000"/>
                    <a:lumOff val="25000"/>
                  </a:schemeClr>
                </a:solidFill>
                <a:latin typeface="Rockwell" panose="02060603020205020403" pitchFamily="18" charset="0"/>
              </a:rPr>
              <a:t> to determine their own approach to assessment, data collection, achievement monitoring and reporting to parents</a:t>
            </a:r>
          </a:p>
          <a:p>
            <a:endParaRPr lang="en-GB" sz="2800" dirty="0">
              <a:solidFill>
                <a:schemeClr val="tx1">
                  <a:lumMod val="75000"/>
                  <a:lumOff val="25000"/>
                </a:schemeClr>
              </a:solidFill>
              <a:latin typeface="Rockwell" panose="02060603020205020403" pitchFamily="18" charset="0"/>
            </a:endParaRPr>
          </a:p>
          <a:p>
            <a:r>
              <a:rPr lang="en-GB" sz="2800" dirty="0">
                <a:solidFill>
                  <a:schemeClr val="tx1">
                    <a:lumMod val="75000"/>
                    <a:lumOff val="25000"/>
                  </a:schemeClr>
                </a:solidFill>
                <a:latin typeface="Rockwell" panose="02060603020205020403" pitchFamily="18" charset="0"/>
              </a:rPr>
              <a:t>	</a:t>
            </a:r>
            <a:r>
              <a:rPr lang="en-GB" sz="2800" dirty="0" smtClean="0">
                <a:solidFill>
                  <a:schemeClr val="tx1">
                    <a:lumMod val="75000"/>
                    <a:lumOff val="25000"/>
                  </a:schemeClr>
                </a:solidFill>
                <a:latin typeface="Rockwell" panose="02060603020205020403" pitchFamily="18" charset="0"/>
              </a:rPr>
              <a:t>AND: </a:t>
            </a:r>
            <a:endParaRPr lang="en-GB" sz="2800" dirty="0">
              <a:solidFill>
                <a:schemeClr val="tx1">
                  <a:lumMod val="75000"/>
                  <a:lumOff val="25000"/>
                </a:schemeClr>
              </a:solidFill>
              <a:latin typeface="Rockwell" panose="02060603020205020403" pitchFamily="18" charset="0"/>
            </a:endParaRPr>
          </a:p>
        </p:txBody>
      </p:sp>
      <p:sp>
        <p:nvSpPr>
          <p:cNvPr id="8" name="Rectangle 7"/>
          <p:cNvSpPr/>
          <p:nvPr/>
        </p:nvSpPr>
        <p:spPr>
          <a:xfrm>
            <a:off x="2458801" y="948066"/>
            <a:ext cx="4290085" cy="523220"/>
          </a:xfrm>
          <a:prstGeom prst="rect">
            <a:avLst/>
          </a:prstGeom>
        </p:spPr>
        <p:txBody>
          <a:bodyPr wrap="none">
            <a:spAutoFit/>
          </a:bodyPr>
          <a:lstStyle/>
          <a:p>
            <a:r>
              <a:rPr lang="en-GB" sz="2800" b="1" dirty="0">
                <a:solidFill>
                  <a:schemeClr val="tx1">
                    <a:lumMod val="75000"/>
                    <a:lumOff val="25000"/>
                  </a:schemeClr>
                </a:solidFill>
                <a:latin typeface="Rockwell" panose="02060603020205020403" pitchFamily="18" charset="0"/>
              </a:rPr>
              <a:t>Whole school approach</a:t>
            </a:r>
          </a:p>
        </p:txBody>
      </p:sp>
      <p:sp>
        <p:nvSpPr>
          <p:cNvPr id="9" name="Rectangle 8"/>
          <p:cNvSpPr/>
          <p:nvPr/>
        </p:nvSpPr>
        <p:spPr>
          <a:xfrm>
            <a:off x="376486" y="5245496"/>
            <a:ext cx="8352928" cy="954107"/>
          </a:xfrm>
          <a:prstGeom prst="rect">
            <a:avLst/>
          </a:prstGeom>
          <a:solidFill>
            <a:schemeClr val="tx1">
              <a:lumMod val="85000"/>
              <a:lumOff val="15000"/>
            </a:schemeClr>
          </a:solidFill>
        </p:spPr>
        <p:txBody>
          <a:bodyPr wrap="square">
            <a:spAutoFit/>
          </a:bodyPr>
          <a:lstStyle/>
          <a:p>
            <a:pPr marL="457200" indent="-457200">
              <a:buFont typeface="Arial" pitchFamily="34" charset="0"/>
              <a:buChar char="•"/>
            </a:pPr>
            <a:r>
              <a:rPr lang="en-GB" sz="2800" b="1" dirty="0">
                <a:solidFill>
                  <a:schemeClr val="bg1"/>
                </a:solidFill>
                <a:latin typeface="Rockwell" panose="02060603020205020403" pitchFamily="18" charset="0"/>
              </a:rPr>
              <a:t>individual subject specialists to describe progression within our own subjects</a:t>
            </a:r>
          </a:p>
        </p:txBody>
      </p:sp>
      <p:sp>
        <p:nvSpPr>
          <p:cNvPr id="10" name="Rectangle 9"/>
          <p:cNvSpPr/>
          <p:nvPr/>
        </p:nvSpPr>
        <p:spPr>
          <a:xfrm>
            <a:off x="323528" y="3991704"/>
            <a:ext cx="8820472" cy="954107"/>
          </a:xfrm>
          <a:prstGeom prst="rect">
            <a:avLst/>
          </a:prstGeom>
        </p:spPr>
        <p:txBody>
          <a:bodyPr wrap="square">
            <a:spAutoFit/>
          </a:bodyPr>
          <a:lstStyle/>
          <a:p>
            <a:pPr marL="285750" indent="-285750">
              <a:buFont typeface="Arial" pitchFamily="34" charset="0"/>
              <a:buChar char="•"/>
            </a:pPr>
            <a:r>
              <a:rPr lang="en-GB" sz="2800" dirty="0">
                <a:solidFill>
                  <a:schemeClr val="tx1">
                    <a:lumMod val="75000"/>
                    <a:lumOff val="25000"/>
                  </a:schemeClr>
                </a:solidFill>
                <a:latin typeface="Rockwell" panose="02060603020205020403" pitchFamily="18" charset="0"/>
              </a:rPr>
              <a:t>must publish their assessment policy for KS3 on their own school websites </a:t>
            </a:r>
            <a:r>
              <a:rPr lang="en-GB" sz="2800" b="1" dirty="0">
                <a:solidFill>
                  <a:schemeClr val="tx1">
                    <a:lumMod val="75000"/>
                    <a:lumOff val="25000"/>
                  </a:schemeClr>
                </a:solidFill>
                <a:latin typeface="Rockwell" panose="02060603020205020403" pitchFamily="18" charset="0"/>
              </a:rPr>
              <a:t>by September </a:t>
            </a:r>
            <a:r>
              <a:rPr lang="en-GB" sz="2800" b="1" dirty="0" smtClean="0">
                <a:solidFill>
                  <a:schemeClr val="tx1">
                    <a:lumMod val="75000"/>
                    <a:lumOff val="25000"/>
                  </a:schemeClr>
                </a:solidFill>
                <a:latin typeface="Rockwell" panose="02060603020205020403" pitchFamily="18" charset="0"/>
              </a:rPr>
              <a:t>2015?</a:t>
            </a:r>
            <a:r>
              <a:rPr lang="en-GB" sz="2800" dirty="0" smtClean="0">
                <a:solidFill>
                  <a:schemeClr val="tx1">
                    <a:lumMod val="75000"/>
                    <a:lumOff val="25000"/>
                  </a:schemeClr>
                </a:solidFill>
                <a:latin typeface="Rockwell" panose="02060603020205020403" pitchFamily="18" charset="0"/>
              </a:rPr>
              <a:t> </a:t>
            </a:r>
            <a:endParaRPr lang="en-GB" sz="2800" dirty="0">
              <a:solidFill>
                <a:schemeClr val="tx1">
                  <a:lumMod val="75000"/>
                  <a:lumOff val="25000"/>
                </a:schemeClr>
              </a:solidFill>
              <a:latin typeface="Rockwell" panose="02060603020205020403" pitchFamily="18" charset="0"/>
            </a:endParaRPr>
          </a:p>
        </p:txBody>
      </p:sp>
    </p:spTree>
    <p:extLst>
      <p:ext uri="{BB962C8B-B14F-4D97-AF65-F5344CB8AC3E}">
        <p14:creationId xmlns:p14="http://schemas.microsoft.com/office/powerpoint/2010/main" val="73467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pic>
        <p:nvPicPr>
          <p:cNvPr id="2" name="Picture 1"/>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a:off x="475343" y="701360"/>
            <a:ext cx="8668657" cy="577910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23" y="1704523"/>
            <a:ext cx="6239615" cy="4094747"/>
          </a:xfrm>
          <a:prstGeom prst="rect">
            <a:avLst/>
          </a:prstGeom>
        </p:spPr>
      </p:pic>
    </p:spTree>
    <p:extLst>
      <p:ext uri="{BB962C8B-B14F-4D97-AF65-F5344CB8AC3E}">
        <p14:creationId xmlns:p14="http://schemas.microsoft.com/office/powerpoint/2010/main" val="3622750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Rectangle 6"/>
          <p:cNvSpPr/>
          <p:nvPr/>
        </p:nvSpPr>
        <p:spPr>
          <a:xfrm>
            <a:off x="658303" y="1897236"/>
            <a:ext cx="8136905" cy="954107"/>
          </a:xfrm>
          <a:prstGeom prst="rect">
            <a:avLst/>
          </a:prstGeom>
        </p:spPr>
        <p:txBody>
          <a:bodyPr wrap="square">
            <a:spAutoFit/>
          </a:bodyPr>
          <a:lstStyle/>
          <a:p>
            <a:pPr marL="571500" indent="-571500">
              <a:buFont typeface="Wingdings" pitchFamily="2" charset="2"/>
              <a:buChar char="q"/>
            </a:pPr>
            <a:r>
              <a:rPr lang="en-GB" sz="2800" b="1" dirty="0">
                <a:solidFill>
                  <a:schemeClr val="tx1">
                    <a:lumMod val="75000"/>
                    <a:lumOff val="25000"/>
                  </a:schemeClr>
                </a:solidFill>
                <a:latin typeface="Rockwell" panose="02060603020205020403" pitchFamily="18" charset="0"/>
              </a:rPr>
              <a:t>based on the requirements of the new Programmes of Study at KS2 and KS3 </a:t>
            </a:r>
          </a:p>
        </p:txBody>
      </p:sp>
      <p:sp>
        <p:nvSpPr>
          <p:cNvPr id="9" name="Rectangle 8"/>
          <p:cNvSpPr/>
          <p:nvPr/>
        </p:nvSpPr>
        <p:spPr>
          <a:xfrm>
            <a:off x="658304" y="3327585"/>
            <a:ext cx="7907425" cy="1384995"/>
          </a:xfrm>
          <a:prstGeom prst="rect">
            <a:avLst/>
          </a:prstGeom>
        </p:spPr>
        <p:txBody>
          <a:bodyPr wrap="square">
            <a:spAutoFit/>
          </a:bodyPr>
          <a:lstStyle/>
          <a:p>
            <a:pPr marL="571500" indent="-571500">
              <a:buFont typeface="Wingdings" pitchFamily="2" charset="2"/>
              <a:buChar char="q"/>
              <a:tabLst>
                <a:tab pos="530225" algn="l"/>
              </a:tabLst>
            </a:pPr>
            <a:r>
              <a:rPr lang="en-GB" sz="2800" b="1" dirty="0" smtClean="0">
                <a:solidFill>
                  <a:schemeClr val="tx1">
                    <a:lumMod val="75000"/>
                    <a:lumOff val="25000"/>
                  </a:schemeClr>
                </a:solidFill>
                <a:latin typeface="Rockwell" panose="02060603020205020403" pitchFamily="18" charset="0"/>
              </a:rPr>
              <a:t>drawing </a:t>
            </a:r>
            <a:r>
              <a:rPr lang="en-GB" sz="2800" b="1" dirty="0">
                <a:solidFill>
                  <a:schemeClr val="tx1">
                    <a:lumMod val="75000"/>
                    <a:lumOff val="25000"/>
                  </a:schemeClr>
                </a:solidFill>
                <a:latin typeface="Rockwell" panose="02060603020205020403" pitchFamily="18" charset="0"/>
              </a:rPr>
              <a:t>also on </a:t>
            </a:r>
          </a:p>
          <a:p>
            <a:pPr marL="571500" indent="-41275">
              <a:buFont typeface="Arial" pitchFamily="34" charset="0"/>
              <a:buChar char="•"/>
              <a:tabLst>
                <a:tab pos="530225" algn="l"/>
              </a:tabLst>
            </a:pPr>
            <a:r>
              <a:rPr lang="en-GB" sz="2800" b="1" dirty="0">
                <a:solidFill>
                  <a:schemeClr val="tx1">
                    <a:lumMod val="75000"/>
                    <a:lumOff val="25000"/>
                  </a:schemeClr>
                </a:solidFill>
                <a:latin typeface="Rockwell" panose="02060603020205020403" pitchFamily="18" charset="0"/>
              </a:rPr>
              <a:t>	the CEFR and the Languages Ladder</a:t>
            </a:r>
          </a:p>
          <a:p>
            <a:pPr marL="571500" indent="-41275">
              <a:buFont typeface="Arial" pitchFamily="34" charset="0"/>
              <a:buChar char="•"/>
              <a:tabLst>
                <a:tab pos="530225" algn="l"/>
              </a:tabLst>
            </a:pPr>
            <a:r>
              <a:rPr lang="en-GB" sz="2800" b="1" dirty="0">
                <a:solidFill>
                  <a:schemeClr val="tx1">
                    <a:lumMod val="75000"/>
                    <a:lumOff val="25000"/>
                  </a:schemeClr>
                </a:solidFill>
                <a:latin typeface="Rockwell" panose="02060603020205020403" pitchFamily="18" charset="0"/>
              </a:rPr>
              <a:t> the KS2 and KS3 Frameworks </a:t>
            </a:r>
          </a:p>
        </p:txBody>
      </p:sp>
      <p:sp>
        <p:nvSpPr>
          <p:cNvPr id="10" name="Rectangle 9"/>
          <p:cNvSpPr/>
          <p:nvPr/>
        </p:nvSpPr>
        <p:spPr>
          <a:xfrm>
            <a:off x="658303" y="5343809"/>
            <a:ext cx="7806148" cy="954107"/>
          </a:xfrm>
          <a:prstGeom prst="rect">
            <a:avLst/>
          </a:prstGeom>
        </p:spPr>
        <p:txBody>
          <a:bodyPr wrap="square">
            <a:spAutoFit/>
          </a:bodyPr>
          <a:lstStyle/>
          <a:p>
            <a:pPr marL="571500" indent="-571500">
              <a:buFont typeface="Wingdings" pitchFamily="2" charset="2"/>
              <a:buChar char="q"/>
              <a:tabLst>
                <a:tab pos="530225" algn="l"/>
              </a:tabLst>
            </a:pPr>
            <a:r>
              <a:rPr lang="en-GB" sz="2800" b="1" dirty="0" smtClean="0">
                <a:solidFill>
                  <a:schemeClr val="tx1">
                    <a:lumMod val="75000"/>
                    <a:lumOff val="25000"/>
                  </a:schemeClr>
                </a:solidFill>
                <a:latin typeface="Rockwell" panose="02060603020205020403" pitchFamily="18" charset="0"/>
              </a:rPr>
              <a:t>attempting </a:t>
            </a:r>
            <a:r>
              <a:rPr lang="en-GB" sz="2800" b="1" dirty="0">
                <a:solidFill>
                  <a:schemeClr val="tx1">
                    <a:lumMod val="75000"/>
                    <a:lumOff val="25000"/>
                  </a:schemeClr>
                </a:solidFill>
                <a:latin typeface="Rockwell" panose="02060603020205020403" pitchFamily="18" charset="0"/>
              </a:rPr>
              <a:t>to avoid some of the pitfalls of the old NC Levels</a:t>
            </a:r>
          </a:p>
        </p:txBody>
      </p:sp>
      <p:sp>
        <p:nvSpPr>
          <p:cNvPr id="11" name="Rectangle 10"/>
          <p:cNvSpPr/>
          <p:nvPr/>
        </p:nvSpPr>
        <p:spPr>
          <a:xfrm>
            <a:off x="994363" y="1000298"/>
            <a:ext cx="6906250" cy="646331"/>
          </a:xfrm>
          <a:prstGeom prst="rect">
            <a:avLst/>
          </a:prstGeom>
        </p:spPr>
        <p:txBody>
          <a:bodyPr wrap="none">
            <a:spAutoFit/>
          </a:bodyPr>
          <a:lstStyle/>
          <a:p>
            <a:r>
              <a:rPr lang="en-GB" sz="3600" b="1" dirty="0" smtClean="0">
                <a:solidFill>
                  <a:schemeClr val="tx1">
                    <a:lumMod val="75000"/>
                    <a:lumOff val="25000"/>
                  </a:schemeClr>
                </a:solidFill>
                <a:latin typeface="Rockwell" panose="02060603020205020403" pitchFamily="18" charset="0"/>
              </a:rPr>
              <a:t>A new assessment framework</a:t>
            </a:r>
            <a:endParaRPr lang="en-GB" sz="3600" b="1" dirty="0">
              <a:solidFill>
                <a:schemeClr val="tx1">
                  <a:lumMod val="75000"/>
                  <a:lumOff val="25000"/>
                </a:schemeClr>
              </a:solidFill>
              <a:latin typeface="Rockwell" panose="02060603020205020403" pitchFamily="18" charset="0"/>
            </a:endParaRPr>
          </a:p>
        </p:txBody>
      </p:sp>
    </p:spTree>
    <p:extLst>
      <p:ext uri="{BB962C8B-B14F-4D97-AF65-F5344CB8AC3E}">
        <p14:creationId xmlns:p14="http://schemas.microsoft.com/office/powerpoint/2010/main" val="282052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11" name="Rectangle 10"/>
          <p:cNvSpPr/>
          <p:nvPr/>
        </p:nvSpPr>
        <p:spPr>
          <a:xfrm>
            <a:off x="994363" y="1000298"/>
            <a:ext cx="6906250" cy="646331"/>
          </a:xfrm>
          <a:prstGeom prst="rect">
            <a:avLst/>
          </a:prstGeom>
        </p:spPr>
        <p:txBody>
          <a:bodyPr wrap="none">
            <a:spAutoFit/>
          </a:bodyPr>
          <a:lstStyle/>
          <a:p>
            <a:r>
              <a:rPr lang="en-GB" sz="3600" b="1" dirty="0" smtClean="0">
                <a:solidFill>
                  <a:schemeClr val="tx1">
                    <a:lumMod val="75000"/>
                    <a:lumOff val="25000"/>
                  </a:schemeClr>
                </a:solidFill>
                <a:latin typeface="Rockwell" panose="02060603020205020403" pitchFamily="18" charset="0"/>
              </a:rPr>
              <a:t>A new assessment framework</a:t>
            </a:r>
            <a:endParaRPr lang="en-GB" sz="3600" b="1" dirty="0">
              <a:solidFill>
                <a:schemeClr val="tx1">
                  <a:lumMod val="75000"/>
                  <a:lumOff val="25000"/>
                </a:schemeClr>
              </a:solidFill>
              <a:latin typeface="Rockwell" panose="02060603020205020403" pitchFamily="18" charset="0"/>
            </a:endParaRPr>
          </a:p>
        </p:txBody>
      </p:sp>
      <p:sp>
        <p:nvSpPr>
          <p:cNvPr id="12" name="Rectangle 11"/>
          <p:cNvSpPr/>
          <p:nvPr/>
        </p:nvSpPr>
        <p:spPr>
          <a:xfrm>
            <a:off x="374788" y="1659329"/>
            <a:ext cx="8145399" cy="1384995"/>
          </a:xfrm>
          <a:prstGeom prst="rect">
            <a:avLst/>
          </a:prstGeom>
        </p:spPr>
        <p:txBody>
          <a:bodyPr wrap="square">
            <a:spAutoFit/>
          </a:bodyPr>
          <a:lstStyle/>
          <a:p>
            <a:pPr marL="571500" indent="-571500">
              <a:buFont typeface="Wingdings" pitchFamily="2" charset="2"/>
              <a:buChar char="q"/>
              <a:tabLst>
                <a:tab pos="530225" algn="l"/>
              </a:tabLst>
            </a:pPr>
            <a:r>
              <a:rPr lang="en-GB" sz="2800" b="1" dirty="0">
                <a:solidFill>
                  <a:schemeClr val="tx1">
                    <a:lumMod val="75000"/>
                    <a:lumOff val="25000"/>
                  </a:schemeClr>
                </a:solidFill>
                <a:latin typeface="Rockwell" panose="02060603020205020403" pitchFamily="18" charset="0"/>
              </a:rPr>
              <a:t>provides descriptors of emerging linguistic competence, as evidenced through</a:t>
            </a:r>
          </a:p>
        </p:txBody>
      </p:sp>
      <p:sp>
        <p:nvSpPr>
          <p:cNvPr id="13" name="Rectangle 12"/>
          <p:cNvSpPr/>
          <p:nvPr/>
        </p:nvSpPr>
        <p:spPr>
          <a:xfrm>
            <a:off x="755576" y="3138024"/>
            <a:ext cx="8136904" cy="1815882"/>
          </a:xfrm>
          <a:prstGeom prst="rect">
            <a:avLst/>
          </a:prstGeom>
        </p:spPr>
        <p:txBody>
          <a:bodyPr wrap="square">
            <a:spAutoFit/>
          </a:bodyPr>
          <a:lstStyle/>
          <a:p>
            <a:pPr marL="571500" indent="-571500">
              <a:buFont typeface="Arial" pitchFamily="34" charset="0"/>
              <a:buChar char="•"/>
            </a:pPr>
            <a:r>
              <a:rPr lang="en-GB" sz="2800" b="1" dirty="0">
                <a:solidFill>
                  <a:schemeClr val="tx1">
                    <a:lumMod val="75000"/>
                    <a:lumOff val="25000"/>
                  </a:schemeClr>
                </a:solidFill>
                <a:latin typeface="Rockwell" panose="02060603020205020403" pitchFamily="18" charset="0"/>
              </a:rPr>
              <a:t>performance in each of the </a:t>
            </a:r>
            <a:r>
              <a:rPr lang="en-GB" sz="2800" b="1" u="sng" dirty="0">
                <a:solidFill>
                  <a:schemeClr val="tx1">
                    <a:lumMod val="75000"/>
                    <a:lumOff val="25000"/>
                  </a:schemeClr>
                </a:solidFill>
                <a:latin typeface="Rockwell" panose="02060603020205020403" pitchFamily="18" charset="0"/>
              </a:rPr>
              <a:t>4 skills </a:t>
            </a:r>
          </a:p>
          <a:p>
            <a:pPr marL="571500" indent="-571500">
              <a:buFont typeface="Arial" pitchFamily="34" charset="0"/>
              <a:buChar char="•"/>
            </a:pPr>
            <a:r>
              <a:rPr lang="en-GB" sz="2800" b="1" dirty="0">
                <a:solidFill>
                  <a:schemeClr val="tx1">
                    <a:lumMod val="75000"/>
                    <a:lumOff val="25000"/>
                  </a:schemeClr>
                </a:solidFill>
                <a:latin typeface="Rockwell" panose="02060603020205020403" pitchFamily="18" charset="0"/>
              </a:rPr>
              <a:t>applied use of </a:t>
            </a:r>
            <a:r>
              <a:rPr lang="en-GB" sz="2800" b="1" u="sng" dirty="0">
                <a:solidFill>
                  <a:schemeClr val="tx1">
                    <a:lumMod val="75000"/>
                    <a:lumOff val="25000"/>
                  </a:schemeClr>
                </a:solidFill>
                <a:latin typeface="Rockwell" panose="02060603020205020403" pitchFamily="18" charset="0"/>
              </a:rPr>
              <a:t>grammatical</a:t>
            </a:r>
            <a:r>
              <a:rPr lang="en-GB" sz="2800" b="1" dirty="0">
                <a:solidFill>
                  <a:schemeClr val="tx1">
                    <a:lumMod val="75000"/>
                    <a:lumOff val="25000"/>
                  </a:schemeClr>
                </a:solidFill>
                <a:latin typeface="Rockwell" panose="02060603020205020403" pitchFamily="18" charset="0"/>
              </a:rPr>
              <a:t> structures</a:t>
            </a:r>
          </a:p>
          <a:p>
            <a:pPr marL="571500" indent="-571500">
              <a:buFont typeface="Arial" pitchFamily="34" charset="0"/>
              <a:buChar char="•"/>
            </a:pPr>
            <a:r>
              <a:rPr lang="en-GB" sz="2800" b="1" dirty="0">
                <a:solidFill>
                  <a:schemeClr val="tx1">
                    <a:lumMod val="75000"/>
                    <a:lumOff val="25000"/>
                  </a:schemeClr>
                </a:solidFill>
                <a:latin typeface="Rockwell" panose="02060603020205020403" pitchFamily="18" charset="0"/>
              </a:rPr>
              <a:t>supporting </a:t>
            </a:r>
            <a:r>
              <a:rPr lang="en-GB" sz="2800" b="1" u="sng" dirty="0">
                <a:solidFill>
                  <a:schemeClr val="tx1">
                    <a:lumMod val="75000"/>
                    <a:lumOff val="25000"/>
                  </a:schemeClr>
                </a:solidFill>
                <a:latin typeface="Rockwell" panose="02060603020205020403" pitchFamily="18" charset="0"/>
              </a:rPr>
              <a:t>vocabulary</a:t>
            </a:r>
            <a:r>
              <a:rPr lang="en-GB" sz="2800" b="1" dirty="0">
                <a:solidFill>
                  <a:schemeClr val="tx1">
                    <a:lumMod val="75000"/>
                    <a:lumOff val="25000"/>
                  </a:schemeClr>
                </a:solidFill>
                <a:latin typeface="Rockwell" panose="02060603020205020403" pitchFamily="18" charset="0"/>
              </a:rPr>
              <a:t> strand which describes a repertoire of knowledge </a:t>
            </a:r>
          </a:p>
        </p:txBody>
      </p:sp>
    </p:spTree>
    <p:extLst>
      <p:ext uri="{BB962C8B-B14F-4D97-AF65-F5344CB8AC3E}">
        <p14:creationId xmlns:p14="http://schemas.microsoft.com/office/powerpoint/2010/main" val="310327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Rectangle 6"/>
          <p:cNvSpPr/>
          <p:nvPr/>
        </p:nvSpPr>
        <p:spPr>
          <a:xfrm>
            <a:off x="520502" y="1424418"/>
            <a:ext cx="8064896" cy="4832092"/>
          </a:xfrm>
          <a:prstGeom prst="rect">
            <a:avLst/>
          </a:prstGeom>
        </p:spPr>
        <p:txBody>
          <a:bodyPr wrap="square">
            <a:spAutoFit/>
          </a:bodyPr>
          <a:lstStyle/>
          <a:p>
            <a:pPr algn="just"/>
            <a:r>
              <a:rPr lang="en-GB" sz="2800" b="1" i="1" dirty="0">
                <a:solidFill>
                  <a:schemeClr val="tx1">
                    <a:lumMod val="75000"/>
                    <a:lumOff val="25000"/>
                  </a:schemeClr>
                </a:solidFill>
                <a:latin typeface="Rockwell" panose="02060603020205020403" pitchFamily="18" charset="0"/>
              </a:rPr>
              <a:t>One thing I have tried to avoid is providing descriptors that can be reduced to a list of ‘things to do to reach the next level’.  </a:t>
            </a:r>
          </a:p>
          <a:p>
            <a:pPr algn="just"/>
            <a:r>
              <a:rPr lang="en-GB" sz="2800" b="1" i="1" dirty="0">
                <a:solidFill>
                  <a:schemeClr val="tx1">
                    <a:lumMod val="75000"/>
                    <a:lumOff val="25000"/>
                  </a:schemeClr>
                </a:solidFill>
                <a:latin typeface="Rockwell" panose="02060603020205020403" pitchFamily="18" charset="0"/>
              </a:rPr>
              <a:t>There is a fine line between description and prescription.  </a:t>
            </a:r>
          </a:p>
          <a:p>
            <a:pPr algn="just"/>
            <a:r>
              <a:rPr lang="en-GB" sz="2800" b="1" i="1" dirty="0">
                <a:solidFill>
                  <a:schemeClr val="tx1">
                    <a:lumMod val="75000"/>
                    <a:lumOff val="25000"/>
                  </a:schemeClr>
                </a:solidFill>
                <a:latin typeface="Rockwell" panose="02060603020205020403" pitchFamily="18" charset="0"/>
              </a:rPr>
              <a:t>That is not to say that teachers and learners should not look at the descriptors for the next step to help inform their target-setting, but that the descriptors do not provide an itemised checklist of things learners need to ‘do’ to move up to the next level.</a:t>
            </a:r>
          </a:p>
        </p:txBody>
      </p:sp>
    </p:spTree>
    <p:extLst>
      <p:ext uri="{BB962C8B-B14F-4D97-AF65-F5344CB8AC3E}">
        <p14:creationId xmlns:p14="http://schemas.microsoft.com/office/powerpoint/2010/main" val="3311779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Rectangle 6"/>
          <p:cNvSpPr/>
          <p:nvPr/>
        </p:nvSpPr>
        <p:spPr>
          <a:xfrm>
            <a:off x="348184" y="2073499"/>
            <a:ext cx="8350337" cy="584775"/>
          </a:xfrm>
          <a:prstGeom prst="rect">
            <a:avLst/>
          </a:prstGeom>
        </p:spPr>
        <p:txBody>
          <a:bodyPr wrap="square">
            <a:spAutoFit/>
          </a:bodyPr>
          <a:lstStyle/>
          <a:p>
            <a:pPr marL="571500" indent="-571500">
              <a:buFont typeface="Arial" pitchFamily="34" charset="0"/>
              <a:buChar char="•"/>
            </a:pPr>
            <a:r>
              <a:rPr lang="en-GB" sz="3200" b="1" dirty="0">
                <a:solidFill>
                  <a:schemeClr val="tx1">
                    <a:lumMod val="75000"/>
                    <a:lumOff val="25000"/>
                  </a:schemeClr>
                </a:solidFill>
                <a:latin typeface="Rockwell" panose="02060603020205020403" pitchFamily="18" charset="0"/>
              </a:rPr>
              <a:t>10 language learning steps</a:t>
            </a:r>
            <a:endParaRPr lang="en-GB" sz="3200" dirty="0">
              <a:solidFill>
                <a:schemeClr val="tx1">
                  <a:lumMod val="75000"/>
                  <a:lumOff val="25000"/>
                </a:schemeClr>
              </a:solidFill>
              <a:latin typeface="Rockwell" panose="02060603020205020403" pitchFamily="18" charset="0"/>
            </a:endParaRPr>
          </a:p>
        </p:txBody>
      </p:sp>
      <p:sp>
        <p:nvSpPr>
          <p:cNvPr id="8" name="Rectangle 7"/>
          <p:cNvSpPr/>
          <p:nvPr/>
        </p:nvSpPr>
        <p:spPr>
          <a:xfrm>
            <a:off x="216781" y="1154168"/>
            <a:ext cx="4482124" cy="584775"/>
          </a:xfrm>
          <a:prstGeom prst="rect">
            <a:avLst/>
          </a:prstGeom>
        </p:spPr>
        <p:txBody>
          <a:bodyPr wrap="none">
            <a:spAutoFit/>
          </a:bodyPr>
          <a:lstStyle/>
          <a:p>
            <a:r>
              <a:rPr lang="en-GB" sz="3200" b="1" dirty="0">
                <a:solidFill>
                  <a:schemeClr val="tx1">
                    <a:lumMod val="75000"/>
                    <a:lumOff val="25000"/>
                  </a:schemeClr>
                </a:solidFill>
                <a:latin typeface="Rockwell" panose="02060603020205020403" pitchFamily="18" charset="0"/>
              </a:rPr>
              <a:t>Framework structure</a:t>
            </a:r>
            <a:endParaRPr lang="en-GB" sz="3200" dirty="0">
              <a:solidFill>
                <a:schemeClr val="tx1">
                  <a:lumMod val="75000"/>
                  <a:lumOff val="25000"/>
                </a:schemeClr>
              </a:solidFill>
              <a:latin typeface="Rockwell" panose="02060603020205020403" pitchFamily="18" charset="0"/>
            </a:endParaRPr>
          </a:p>
        </p:txBody>
      </p:sp>
      <p:sp>
        <p:nvSpPr>
          <p:cNvPr id="9" name="Rectangle 8"/>
          <p:cNvSpPr/>
          <p:nvPr/>
        </p:nvSpPr>
        <p:spPr>
          <a:xfrm>
            <a:off x="323528" y="2793097"/>
            <a:ext cx="8638370" cy="1077218"/>
          </a:xfrm>
          <a:prstGeom prst="rect">
            <a:avLst/>
          </a:prstGeom>
        </p:spPr>
        <p:txBody>
          <a:bodyPr wrap="square">
            <a:spAutoFit/>
          </a:bodyPr>
          <a:lstStyle/>
          <a:p>
            <a:pPr marL="571500" indent="-571500">
              <a:buFont typeface="Arial" pitchFamily="34" charset="0"/>
              <a:buChar char="•"/>
            </a:pPr>
            <a:r>
              <a:rPr lang="en-GB" sz="3200" b="1" dirty="0">
                <a:solidFill>
                  <a:schemeClr val="tx1">
                    <a:lumMod val="75000"/>
                    <a:lumOff val="25000"/>
                  </a:schemeClr>
                </a:solidFill>
                <a:latin typeface="Rockwell" panose="02060603020205020403" pitchFamily="18" charset="0"/>
              </a:rPr>
              <a:t>Spaced out </a:t>
            </a:r>
            <a:r>
              <a:rPr lang="en-GB" sz="3200" b="1" dirty="0" smtClean="0">
                <a:solidFill>
                  <a:schemeClr val="tx1">
                    <a:lumMod val="75000"/>
                    <a:lumOff val="25000"/>
                  </a:schemeClr>
                </a:solidFill>
                <a:latin typeface="Rockwell" panose="02060603020205020403" pitchFamily="18" charset="0"/>
              </a:rPr>
              <a:t>over the 7 years of KS2 </a:t>
            </a:r>
            <a:r>
              <a:rPr lang="en-GB" sz="3200" b="1" dirty="0">
                <a:solidFill>
                  <a:schemeClr val="tx1">
                    <a:lumMod val="75000"/>
                    <a:lumOff val="25000"/>
                  </a:schemeClr>
                </a:solidFill>
                <a:latin typeface="Rockwell" panose="02060603020205020403" pitchFamily="18" charset="0"/>
              </a:rPr>
              <a:t>and KS3</a:t>
            </a:r>
            <a:endParaRPr lang="en-GB" sz="3200" dirty="0">
              <a:solidFill>
                <a:schemeClr val="tx1">
                  <a:lumMod val="75000"/>
                  <a:lumOff val="25000"/>
                </a:schemeClr>
              </a:solidFill>
              <a:latin typeface="Rockwell" panose="02060603020205020403"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650473173"/>
              </p:ext>
            </p:extLst>
          </p:nvPr>
        </p:nvGraphicFramePr>
        <p:xfrm>
          <a:off x="216781" y="3933056"/>
          <a:ext cx="8676457" cy="1694498"/>
        </p:xfrm>
        <a:graphic>
          <a:graphicData uri="http://schemas.openxmlformats.org/drawingml/2006/table">
            <a:tbl>
              <a:tblPr firstRow="1" firstCol="1" bandRow="1">
                <a:tableStyleId>{5C22544A-7EE6-4342-B048-85BDC9FD1C3A}</a:tableStyleId>
              </a:tblPr>
              <a:tblGrid>
                <a:gridCol w="1787981"/>
                <a:gridCol w="864096"/>
                <a:gridCol w="864096"/>
                <a:gridCol w="936104"/>
                <a:gridCol w="1271976"/>
                <a:gridCol w="984068"/>
                <a:gridCol w="984068"/>
                <a:gridCol w="984068"/>
              </a:tblGrid>
              <a:tr h="200025">
                <a:tc>
                  <a:txBody>
                    <a:bodyPr/>
                    <a:lstStyle/>
                    <a:p>
                      <a:pPr algn="ctr">
                        <a:lnSpc>
                          <a:spcPct val="107000"/>
                        </a:lnSpc>
                        <a:spcAft>
                          <a:spcPts val="0"/>
                        </a:spcAft>
                      </a:pPr>
                      <a:r>
                        <a:rPr lang="en-GB" sz="3600" dirty="0">
                          <a:effectLst/>
                          <a:latin typeface="Rockwell" panose="02060603020205020403" pitchFamily="18" charset="0"/>
                        </a:rPr>
                        <a:t>Year</a:t>
                      </a:r>
                      <a:endParaRPr lang="en-GB" sz="3200" dirty="0">
                        <a:effectLst/>
                        <a:latin typeface="Rockwell" panose="02060603020205020403" pitchFamily="18" charset="0"/>
                        <a:ea typeface="Calibri"/>
                        <a:cs typeface="Times New Roman"/>
                      </a:endParaRPr>
                    </a:p>
                  </a:txBody>
                  <a:tcPr marL="68580" marR="68580" marT="0" marB="0" anchor="b">
                    <a:solidFill>
                      <a:srgbClr val="00B0F0"/>
                    </a:solidFill>
                  </a:tcPr>
                </a:tc>
                <a:tc>
                  <a:txBody>
                    <a:bodyPr/>
                    <a:lstStyle/>
                    <a:p>
                      <a:pPr algn="ctr">
                        <a:lnSpc>
                          <a:spcPct val="107000"/>
                        </a:lnSpc>
                        <a:spcAft>
                          <a:spcPts val="0"/>
                        </a:spcAft>
                      </a:pPr>
                      <a:r>
                        <a:rPr lang="en-GB" sz="3600" dirty="0">
                          <a:effectLst/>
                          <a:latin typeface="Rockwell" panose="02060603020205020403" pitchFamily="18" charset="0"/>
                        </a:rPr>
                        <a:t>3</a:t>
                      </a:r>
                      <a:endParaRPr lang="en-GB" sz="3200" dirty="0">
                        <a:effectLst/>
                        <a:latin typeface="Rockwell" panose="02060603020205020403" pitchFamily="18" charset="0"/>
                        <a:ea typeface="Calibri"/>
                        <a:cs typeface="Times New Roman"/>
                      </a:endParaRPr>
                    </a:p>
                  </a:txBody>
                  <a:tcPr marL="68580" marR="68580" marT="0" marB="0" anchor="b">
                    <a:solidFill>
                      <a:srgbClr val="00B0F0"/>
                    </a:solidFill>
                  </a:tcPr>
                </a:tc>
                <a:tc>
                  <a:txBody>
                    <a:bodyPr/>
                    <a:lstStyle/>
                    <a:p>
                      <a:pPr algn="ctr">
                        <a:lnSpc>
                          <a:spcPct val="107000"/>
                        </a:lnSpc>
                        <a:spcAft>
                          <a:spcPts val="0"/>
                        </a:spcAft>
                      </a:pPr>
                      <a:r>
                        <a:rPr lang="en-GB" sz="3600" dirty="0">
                          <a:effectLst/>
                          <a:latin typeface="Rockwell" panose="02060603020205020403" pitchFamily="18" charset="0"/>
                        </a:rPr>
                        <a:t>4</a:t>
                      </a:r>
                      <a:endParaRPr lang="en-GB" sz="3200" dirty="0">
                        <a:effectLst/>
                        <a:latin typeface="Rockwell" panose="02060603020205020403" pitchFamily="18" charset="0"/>
                        <a:ea typeface="Calibri"/>
                        <a:cs typeface="Times New Roman"/>
                      </a:endParaRPr>
                    </a:p>
                  </a:txBody>
                  <a:tcPr marL="68580" marR="68580" marT="0" marB="0" anchor="b">
                    <a:solidFill>
                      <a:srgbClr val="00B0F0"/>
                    </a:solidFill>
                  </a:tcPr>
                </a:tc>
                <a:tc>
                  <a:txBody>
                    <a:bodyPr/>
                    <a:lstStyle/>
                    <a:p>
                      <a:pPr algn="ctr">
                        <a:lnSpc>
                          <a:spcPct val="107000"/>
                        </a:lnSpc>
                        <a:spcAft>
                          <a:spcPts val="0"/>
                        </a:spcAft>
                      </a:pPr>
                      <a:r>
                        <a:rPr lang="en-GB" sz="3600" dirty="0">
                          <a:effectLst/>
                          <a:latin typeface="Rockwell" panose="02060603020205020403" pitchFamily="18" charset="0"/>
                        </a:rPr>
                        <a:t>5</a:t>
                      </a:r>
                      <a:endParaRPr lang="en-GB" sz="3200" dirty="0">
                        <a:effectLst/>
                        <a:latin typeface="Rockwell" panose="02060603020205020403" pitchFamily="18" charset="0"/>
                        <a:ea typeface="Calibri"/>
                        <a:cs typeface="Times New Roman"/>
                      </a:endParaRPr>
                    </a:p>
                  </a:txBody>
                  <a:tcPr marL="68580" marR="68580" marT="0" marB="0" anchor="b">
                    <a:solidFill>
                      <a:srgbClr val="00B0F0"/>
                    </a:solidFill>
                  </a:tcPr>
                </a:tc>
                <a:tc>
                  <a:txBody>
                    <a:bodyPr/>
                    <a:lstStyle/>
                    <a:p>
                      <a:pPr algn="ctr">
                        <a:lnSpc>
                          <a:spcPct val="107000"/>
                        </a:lnSpc>
                        <a:spcAft>
                          <a:spcPts val="0"/>
                        </a:spcAft>
                      </a:pPr>
                      <a:r>
                        <a:rPr lang="en-GB" sz="3600" dirty="0">
                          <a:effectLst/>
                          <a:latin typeface="Rockwell" panose="02060603020205020403" pitchFamily="18" charset="0"/>
                        </a:rPr>
                        <a:t>6</a:t>
                      </a:r>
                      <a:endParaRPr lang="en-GB" sz="3200" dirty="0">
                        <a:effectLst/>
                        <a:latin typeface="Rockwell" panose="02060603020205020403" pitchFamily="18" charset="0"/>
                        <a:ea typeface="Calibri"/>
                        <a:cs typeface="Times New Roman"/>
                      </a:endParaRPr>
                    </a:p>
                  </a:txBody>
                  <a:tcPr marL="68580" marR="68580" marT="0" marB="0" anchor="b">
                    <a:solidFill>
                      <a:srgbClr val="00B0F0"/>
                    </a:solidFill>
                  </a:tcPr>
                </a:tc>
                <a:tc>
                  <a:txBody>
                    <a:bodyPr/>
                    <a:lstStyle/>
                    <a:p>
                      <a:pPr algn="ctr">
                        <a:lnSpc>
                          <a:spcPct val="107000"/>
                        </a:lnSpc>
                        <a:spcAft>
                          <a:spcPts val="0"/>
                        </a:spcAft>
                      </a:pPr>
                      <a:r>
                        <a:rPr lang="en-GB" sz="3600" dirty="0">
                          <a:effectLst/>
                          <a:latin typeface="Rockwell" panose="02060603020205020403" pitchFamily="18" charset="0"/>
                        </a:rPr>
                        <a:t>7</a:t>
                      </a:r>
                      <a:endParaRPr lang="en-GB" sz="3200" dirty="0">
                        <a:effectLst/>
                        <a:latin typeface="Rockwell" panose="02060603020205020403" pitchFamily="18" charset="0"/>
                        <a:ea typeface="Calibri"/>
                        <a:cs typeface="Times New Roman"/>
                      </a:endParaRPr>
                    </a:p>
                  </a:txBody>
                  <a:tcPr marL="68580" marR="68580" marT="0" marB="0" anchor="b">
                    <a:solidFill>
                      <a:srgbClr val="00B0F0"/>
                    </a:solidFill>
                  </a:tcPr>
                </a:tc>
                <a:tc>
                  <a:txBody>
                    <a:bodyPr/>
                    <a:lstStyle/>
                    <a:p>
                      <a:pPr algn="ctr">
                        <a:lnSpc>
                          <a:spcPct val="107000"/>
                        </a:lnSpc>
                        <a:spcAft>
                          <a:spcPts val="0"/>
                        </a:spcAft>
                      </a:pPr>
                      <a:r>
                        <a:rPr lang="en-GB" sz="3600">
                          <a:effectLst/>
                          <a:latin typeface="Rockwell" panose="02060603020205020403" pitchFamily="18" charset="0"/>
                        </a:rPr>
                        <a:t>8</a:t>
                      </a:r>
                      <a:endParaRPr lang="en-GB" sz="3200">
                        <a:effectLst/>
                        <a:latin typeface="Rockwell" panose="02060603020205020403" pitchFamily="18" charset="0"/>
                        <a:ea typeface="Calibri"/>
                        <a:cs typeface="Times New Roman"/>
                      </a:endParaRPr>
                    </a:p>
                  </a:txBody>
                  <a:tcPr marL="68580" marR="68580" marT="0" marB="0" anchor="b">
                    <a:solidFill>
                      <a:srgbClr val="00B0F0"/>
                    </a:solidFill>
                  </a:tcPr>
                </a:tc>
                <a:tc>
                  <a:txBody>
                    <a:bodyPr/>
                    <a:lstStyle/>
                    <a:p>
                      <a:pPr algn="ctr">
                        <a:lnSpc>
                          <a:spcPct val="107000"/>
                        </a:lnSpc>
                        <a:spcAft>
                          <a:spcPts val="0"/>
                        </a:spcAft>
                      </a:pPr>
                      <a:r>
                        <a:rPr lang="en-GB" sz="3600">
                          <a:effectLst/>
                          <a:latin typeface="Rockwell" panose="02060603020205020403" pitchFamily="18" charset="0"/>
                        </a:rPr>
                        <a:t>9</a:t>
                      </a:r>
                      <a:endParaRPr lang="en-GB" sz="3200">
                        <a:effectLst/>
                        <a:latin typeface="Rockwell" panose="02060603020205020403" pitchFamily="18" charset="0"/>
                        <a:ea typeface="Calibri"/>
                        <a:cs typeface="Times New Roman"/>
                      </a:endParaRPr>
                    </a:p>
                  </a:txBody>
                  <a:tcPr marL="68580" marR="68580" marT="0" marB="0" anchor="b">
                    <a:solidFill>
                      <a:srgbClr val="00B0F0"/>
                    </a:solidFill>
                  </a:tcPr>
                </a:tc>
              </a:tr>
              <a:tr h="200025">
                <a:tc>
                  <a:txBody>
                    <a:bodyPr/>
                    <a:lstStyle/>
                    <a:p>
                      <a:pPr algn="ctr">
                        <a:lnSpc>
                          <a:spcPct val="107000"/>
                        </a:lnSpc>
                        <a:spcAft>
                          <a:spcPts val="0"/>
                        </a:spcAft>
                      </a:pPr>
                      <a:r>
                        <a:rPr lang="en-GB" sz="2400">
                          <a:effectLst/>
                          <a:latin typeface="Rockwell" panose="02060603020205020403" pitchFamily="18" charset="0"/>
                        </a:rPr>
                        <a:t>Steps range KS2 &amp; KS3</a:t>
                      </a:r>
                      <a:endParaRPr lang="en-GB" sz="2000">
                        <a:effectLst/>
                        <a:latin typeface="Rockwell" panose="02060603020205020403" pitchFamily="18" charset="0"/>
                        <a:ea typeface="Calibri"/>
                        <a:cs typeface="Times New Roman"/>
                      </a:endParaRPr>
                    </a:p>
                  </a:txBody>
                  <a:tcPr marL="68580" marR="68580" marT="0" marB="0" anchor="ctr">
                    <a:solidFill>
                      <a:srgbClr val="00B0F0"/>
                    </a:solidFill>
                  </a:tcPr>
                </a:tc>
                <a:tc>
                  <a:txBody>
                    <a:bodyPr/>
                    <a:lstStyle/>
                    <a:p>
                      <a:pPr algn="ctr">
                        <a:lnSpc>
                          <a:spcPct val="107000"/>
                        </a:lnSpc>
                        <a:spcAft>
                          <a:spcPts val="0"/>
                        </a:spcAft>
                      </a:pPr>
                      <a:r>
                        <a:rPr lang="en-GB" sz="3200" dirty="0">
                          <a:effectLst/>
                          <a:latin typeface="Rockwell" panose="02060603020205020403" pitchFamily="18" charset="0"/>
                        </a:rPr>
                        <a:t>1-2</a:t>
                      </a:r>
                      <a:endParaRPr lang="en-GB" sz="2800" dirty="0">
                        <a:effectLst/>
                        <a:latin typeface="Rockwell" panose="02060603020205020403" pitchFamily="18" charset="0"/>
                        <a:ea typeface="Calibri"/>
                        <a:cs typeface="Times New Roman"/>
                      </a:endParaRPr>
                    </a:p>
                  </a:txBody>
                  <a:tcPr marL="68580" marR="68580" marT="0" marB="0" anchor="ctr">
                    <a:solidFill>
                      <a:srgbClr val="00B0F0"/>
                    </a:solidFill>
                  </a:tcPr>
                </a:tc>
                <a:tc>
                  <a:txBody>
                    <a:bodyPr/>
                    <a:lstStyle/>
                    <a:p>
                      <a:pPr algn="ctr">
                        <a:lnSpc>
                          <a:spcPct val="107000"/>
                        </a:lnSpc>
                        <a:spcAft>
                          <a:spcPts val="0"/>
                        </a:spcAft>
                      </a:pPr>
                      <a:r>
                        <a:rPr lang="en-GB" sz="3200" dirty="0">
                          <a:effectLst/>
                          <a:latin typeface="Rockwell" panose="02060603020205020403" pitchFamily="18" charset="0"/>
                        </a:rPr>
                        <a:t>1-3</a:t>
                      </a:r>
                      <a:endParaRPr lang="en-GB" sz="2800" dirty="0">
                        <a:effectLst/>
                        <a:latin typeface="Rockwell" panose="02060603020205020403" pitchFamily="18" charset="0"/>
                        <a:ea typeface="Calibri"/>
                        <a:cs typeface="Times New Roman"/>
                      </a:endParaRPr>
                    </a:p>
                  </a:txBody>
                  <a:tcPr marL="68580" marR="68580" marT="0" marB="0" anchor="ctr">
                    <a:solidFill>
                      <a:srgbClr val="00B0F0"/>
                    </a:solidFill>
                  </a:tcPr>
                </a:tc>
                <a:tc>
                  <a:txBody>
                    <a:bodyPr/>
                    <a:lstStyle/>
                    <a:p>
                      <a:pPr algn="ctr">
                        <a:lnSpc>
                          <a:spcPct val="107000"/>
                        </a:lnSpc>
                        <a:spcAft>
                          <a:spcPts val="0"/>
                        </a:spcAft>
                      </a:pPr>
                      <a:r>
                        <a:rPr lang="en-GB" sz="3200" dirty="0">
                          <a:effectLst/>
                          <a:latin typeface="Rockwell" panose="02060603020205020403" pitchFamily="18" charset="0"/>
                        </a:rPr>
                        <a:t>2-4</a:t>
                      </a:r>
                      <a:endParaRPr lang="en-GB" sz="2800" dirty="0">
                        <a:effectLst/>
                        <a:latin typeface="Rockwell" panose="02060603020205020403" pitchFamily="18" charset="0"/>
                        <a:ea typeface="Calibri"/>
                        <a:cs typeface="Times New Roman"/>
                      </a:endParaRPr>
                    </a:p>
                  </a:txBody>
                  <a:tcPr marL="68580" marR="68580" marT="0" marB="0" anchor="ctr">
                    <a:solidFill>
                      <a:srgbClr val="00B0F0"/>
                    </a:solidFill>
                  </a:tcPr>
                </a:tc>
                <a:tc>
                  <a:txBody>
                    <a:bodyPr/>
                    <a:lstStyle/>
                    <a:p>
                      <a:pPr algn="ctr">
                        <a:lnSpc>
                          <a:spcPct val="107000"/>
                        </a:lnSpc>
                        <a:spcAft>
                          <a:spcPts val="0"/>
                        </a:spcAft>
                      </a:pPr>
                      <a:r>
                        <a:rPr lang="en-GB" sz="3200" dirty="0" smtClean="0">
                          <a:effectLst/>
                          <a:latin typeface="Rockwell" panose="02060603020205020403" pitchFamily="18" charset="0"/>
                        </a:rPr>
                        <a:t>2-4</a:t>
                      </a:r>
                      <a:r>
                        <a:rPr lang="en-GB" sz="2400" dirty="0" smtClean="0">
                          <a:effectLst/>
                          <a:latin typeface="Rockwell" panose="02060603020205020403" pitchFamily="18" charset="0"/>
                        </a:rPr>
                        <a:t>(+)</a:t>
                      </a:r>
                      <a:endParaRPr lang="en-GB" sz="2000" dirty="0">
                        <a:effectLst/>
                        <a:latin typeface="Rockwell" panose="02060603020205020403" pitchFamily="18" charset="0"/>
                        <a:ea typeface="Calibri"/>
                        <a:cs typeface="Times New Roman"/>
                      </a:endParaRPr>
                    </a:p>
                  </a:txBody>
                  <a:tcPr marL="68580" marR="68580" marT="0" marB="0" anchor="ctr">
                    <a:solidFill>
                      <a:srgbClr val="00B0F0"/>
                    </a:solidFill>
                  </a:tcPr>
                </a:tc>
                <a:tc>
                  <a:txBody>
                    <a:bodyPr/>
                    <a:lstStyle/>
                    <a:p>
                      <a:pPr algn="ctr">
                        <a:lnSpc>
                          <a:spcPct val="107000"/>
                        </a:lnSpc>
                        <a:spcAft>
                          <a:spcPts val="0"/>
                        </a:spcAft>
                      </a:pPr>
                      <a:r>
                        <a:rPr lang="en-GB" sz="3200" dirty="0">
                          <a:effectLst/>
                          <a:latin typeface="Rockwell" panose="02060603020205020403" pitchFamily="18" charset="0"/>
                        </a:rPr>
                        <a:t>3-6</a:t>
                      </a:r>
                      <a:endParaRPr lang="en-GB" sz="2800" dirty="0">
                        <a:effectLst/>
                        <a:latin typeface="Rockwell" panose="02060603020205020403" pitchFamily="18" charset="0"/>
                        <a:ea typeface="Calibri"/>
                        <a:cs typeface="Times New Roman"/>
                      </a:endParaRPr>
                    </a:p>
                  </a:txBody>
                  <a:tcPr marL="68580" marR="68580" marT="0" marB="0" anchor="ctr">
                    <a:solidFill>
                      <a:srgbClr val="00B0F0"/>
                    </a:solidFill>
                  </a:tcPr>
                </a:tc>
                <a:tc>
                  <a:txBody>
                    <a:bodyPr/>
                    <a:lstStyle/>
                    <a:p>
                      <a:pPr algn="ctr">
                        <a:lnSpc>
                          <a:spcPct val="107000"/>
                        </a:lnSpc>
                        <a:spcAft>
                          <a:spcPts val="0"/>
                        </a:spcAft>
                      </a:pPr>
                      <a:r>
                        <a:rPr lang="en-GB" sz="3200" dirty="0">
                          <a:effectLst/>
                          <a:latin typeface="Rockwell" panose="02060603020205020403" pitchFamily="18" charset="0"/>
                        </a:rPr>
                        <a:t>5-8</a:t>
                      </a:r>
                      <a:endParaRPr lang="en-GB" sz="2800" dirty="0">
                        <a:effectLst/>
                        <a:latin typeface="Rockwell" panose="02060603020205020403" pitchFamily="18" charset="0"/>
                        <a:ea typeface="Calibri"/>
                        <a:cs typeface="Times New Roman"/>
                      </a:endParaRPr>
                    </a:p>
                  </a:txBody>
                  <a:tcPr marL="68580" marR="68580" marT="0" marB="0" anchor="ctr">
                    <a:solidFill>
                      <a:srgbClr val="00B0F0"/>
                    </a:solidFill>
                  </a:tcPr>
                </a:tc>
                <a:tc>
                  <a:txBody>
                    <a:bodyPr/>
                    <a:lstStyle/>
                    <a:p>
                      <a:pPr algn="ctr">
                        <a:lnSpc>
                          <a:spcPct val="107000"/>
                        </a:lnSpc>
                        <a:spcAft>
                          <a:spcPts val="0"/>
                        </a:spcAft>
                      </a:pPr>
                      <a:r>
                        <a:rPr lang="en-GB" sz="3200" dirty="0">
                          <a:effectLst/>
                          <a:latin typeface="Rockwell" panose="02060603020205020403" pitchFamily="18" charset="0"/>
                        </a:rPr>
                        <a:t>6-10</a:t>
                      </a:r>
                      <a:endParaRPr lang="en-GB" sz="2800" dirty="0">
                        <a:effectLst/>
                        <a:latin typeface="Rockwell" panose="02060603020205020403" pitchFamily="18" charset="0"/>
                        <a:ea typeface="Calibri"/>
                        <a:cs typeface="Times New Roman"/>
                      </a:endParaRPr>
                    </a:p>
                  </a:txBody>
                  <a:tcPr marL="68580" marR="68580" marT="0" marB="0" anchor="ctr">
                    <a:solidFill>
                      <a:srgbClr val="00B0F0"/>
                    </a:solidFill>
                  </a:tcPr>
                </a:tc>
              </a:tr>
            </a:tbl>
          </a:graphicData>
        </a:graphic>
      </p:graphicFrame>
    </p:spTree>
    <p:extLst>
      <p:ext uri="{BB962C8B-B14F-4D97-AF65-F5344CB8AC3E}">
        <p14:creationId xmlns:p14="http://schemas.microsoft.com/office/powerpoint/2010/main" val="322866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Title 1"/>
          <p:cNvSpPr txBox="1">
            <a:spLocks/>
          </p:cNvSpPr>
          <p:nvPr/>
        </p:nvSpPr>
        <p:spPr>
          <a:xfrm>
            <a:off x="628650" y="365126"/>
            <a:ext cx="7886700" cy="13255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b="1" dirty="0" smtClean="0">
                <a:solidFill>
                  <a:schemeClr val="tx1">
                    <a:lumMod val="85000"/>
                    <a:lumOff val="15000"/>
                  </a:schemeClr>
                </a:solidFill>
                <a:latin typeface="MV Boli" panose="02000500030200090000" pitchFamily="2" charset="0"/>
                <a:cs typeface="MV Boli" panose="02000500030200090000" pitchFamily="2" charset="0"/>
              </a:rPr>
              <a:t>No more levels…</a:t>
            </a:r>
            <a:endParaRPr lang="en-GB" b="1" dirty="0">
              <a:solidFill>
                <a:schemeClr val="tx1">
                  <a:lumMod val="85000"/>
                  <a:lumOff val="15000"/>
                </a:schemeClr>
              </a:solidFill>
              <a:latin typeface="MV Boli" panose="02000500030200090000" pitchFamily="2" charset="0"/>
              <a:cs typeface="MV Boli" panose="02000500030200090000" pitchFamily="2" charset="0"/>
            </a:endParaRPr>
          </a:p>
        </p:txBody>
      </p:sp>
      <p:sp>
        <p:nvSpPr>
          <p:cNvPr id="8" name="Content Placeholder 2"/>
          <p:cNvSpPr txBox="1">
            <a:spLocks/>
          </p:cNvSpPr>
          <p:nvPr/>
        </p:nvSpPr>
        <p:spPr>
          <a:xfrm>
            <a:off x="628650" y="2148354"/>
            <a:ext cx="7886700" cy="4351338"/>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3200" dirty="0" smtClean="0">
                <a:solidFill>
                  <a:schemeClr val="tx1">
                    <a:lumMod val="85000"/>
                    <a:lumOff val="15000"/>
                  </a:schemeClr>
                </a:solidFill>
                <a:latin typeface="Rockwell" panose="02060603020205020403" pitchFamily="18" charset="0"/>
                <a:cs typeface="Arial" panose="020B0604020202020204" pitchFamily="34" charset="0"/>
              </a:rPr>
              <a:t>In May 2013, the Secretary of State announced: ‘as part of our reforms to the national curriculum, </a:t>
            </a:r>
            <a:r>
              <a:rPr lang="en-GB" sz="3200" b="1" dirty="0" smtClean="0">
                <a:solidFill>
                  <a:schemeClr val="tx1">
                    <a:lumMod val="85000"/>
                    <a:lumOff val="15000"/>
                  </a:schemeClr>
                </a:solidFill>
                <a:latin typeface="Rockwell" panose="02060603020205020403" pitchFamily="18" charset="0"/>
                <a:cs typeface="Arial" panose="020B0604020202020204" pitchFamily="34" charset="0"/>
              </a:rPr>
              <a:t>the current system of ‘levels’ used to report children’s attainment and progress will be removed</a:t>
            </a:r>
            <a:r>
              <a:rPr lang="en-GB" sz="3200" dirty="0" smtClean="0">
                <a:solidFill>
                  <a:schemeClr val="tx1">
                    <a:lumMod val="85000"/>
                    <a:lumOff val="15000"/>
                  </a:schemeClr>
                </a:solidFill>
                <a:latin typeface="Rockwell" panose="02060603020205020403" pitchFamily="18" charset="0"/>
                <a:cs typeface="Arial" panose="020B0604020202020204" pitchFamily="34" charset="0"/>
              </a:rPr>
              <a:t>. It will not be replaced.’</a:t>
            </a:r>
            <a:endParaRPr lang="en-GB" sz="3200" dirty="0">
              <a:solidFill>
                <a:schemeClr val="tx1">
                  <a:lumMod val="85000"/>
                  <a:lumOff val="15000"/>
                </a:schemeClr>
              </a:solidFill>
              <a:latin typeface="Rockwell" panose="02060603020205020403" pitchFamily="18" charset="0"/>
              <a:cs typeface="Arial" panose="020B0604020202020204" pitchFamily="34" charset="0"/>
            </a:endParaRPr>
          </a:p>
        </p:txBody>
      </p:sp>
    </p:spTree>
    <p:extLst>
      <p:ext uri="{BB962C8B-B14F-4D97-AF65-F5344CB8AC3E}">
        <p14:creationId xmlns:p14="http://schemas.microsoft.com/office/powerpoint/2010/main" val="1309753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Rectangle 6"/>
          <p:cNvSpPr/>
          <p:nvPr/>
        </p:nvSpPr>
        <p:spPr>
          <a:xfrm>
            <a:off x="420424" y="1222376"/>
            <a:ext cx="8280920" cy="2431435"/>
          </a:xfrm>
          <a:prstGeom prst="rect">
            <a:avLst/>
          </a:prstGeom>
        </p:spPr>
        <p:txBody>
          <a:bodyPr wrap="square">
            <a:spAutoFit/>
          </a:bodyPr>
          <a:lstStyle/>
          <a:p>
            <a:r>
              <a:rPr lang="en-GB" sz="4000" b="1" dirty="0">
                <a:solidFill>
                  <a:schemeClr val="tx1">
                    <a:lumMod val="75000"/>
                    <a:lumOff val="25000"/>
                  </a:schemeClr>
                </a:solidFill>
                <a:latin typeface="Rockwell" panose="02060603020205020403" pitchFamily="18" charset="0"/>
              </a:rPr>
              <a:t>Expected Grades at GCSE </a:t>
            </a:r>
          </a:p>
          <a:p>
            <a:r>
              <a:rPr lang="en-GB" sz="3600" dirty="0">
                <a:solidFill>
                  <a:schemeClr val="tx1">
                    <a:lumMod val="75000"/>
                    <a:lumOff val="25000"/>
                  </a:schemeClr>
                </a:solidFill>
                <a:latin typeface="Rockwell" panose="02060603020205020403" pitchFamily="18" charset="0"/>
              </a:rPr>
              <a:t>Predicted range of future performance in the new GCSE exams </a:t>
            </a:r>
            <a:r>
              <a:rPr lang="en-GB" sz="2800" dirty="0">
                <a:solidFill>
                  <a:schemeClr val="tx1">
                    <a:lumMod val="75000"/>
                    <a:lumOff val="25000"/>
                  </a:schemeClr>
                </a:solidFill>
                <a:latin typeface="Rockwell" panose="02060603020205020403" pitchFamily="18" charset="0"/>
              </a:rPr>
              <a:t>(first teaching September 2016 to current </a:t>
            </a:r>
            <a:r>
              <a:rPr lang="en-GB" sz="2800" dirty="0" smtClean="0">
                <a:solidFill>
                  <a:schemeClr val="tx1">
                    <a:lumMod val="75000"/>
                    <a:lumOff val="25000"/>
                  </a:schemeClr>
                </a:solidFill>
                <a:latin typeface="Rockwell" panose="02060603020205020403" pitchFamily="18" charset="0"/>
              </a:rPr>
              <a:t>Y9)</a:t>
            </a:r>
            <a:r>
              <a:rPr lang="en-GB" sz="3600" dirty="0" smtClean="0">
                <a:solidFill>
                  <a:schemeClr val="tx1">
                    <a:lumMod val="75000"/>
                    <a:lumOff val="25000"/>
                  </a:schemeClr>
                </a:solidFill>
                <a:latin typeface="Rockwell" panose="02060603020205020403" pitchFamily="18" charset="0"/>
              </a:rPr>
              <a:t>.  </a:t>
            </a:r>
            <a:endParaRPr lang="en-GB" sz="3600" dirty="0">
              <a:solidFill>
                <a:schemeClr val="tx1">
                  <a:lumMod val="75000"/>
                  <a:lumOff val="25000"/>
                </a:schemeClr>
              </a:solidFill>
              <a:latin typeface="Rockwell" panose="02060603020205020403"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198731819"/>
              </p:ext>
            </p:extLst>
          </p:nvPr>
        </p:nvGraphicFramePr>
        <p:xfrm>
          <a:off x="240405" y="3924611"/>
          <a:ext cx="8640958" cy="1955420"/>
        </p:xfrm>
        <a:graphic>
          <a:graphicData uri="http://schemas.openxmlformats.org/drawingml/2006/table">
            <a:tbl>
              <a:tblPr firstRow="1" firstCol="1" bandRow="1">
                <a:tableStyleId>{5C22544A-7EE6-4342-B048-85BDC9FD1C3A}</a:tableStyleId>
              </a:tblPr>
              <a:tblGrid>
                <a:gridCol w="3141423"/>
                <a:gridCol w="1099907"/>
                <a:gridCol w="1099907"/>
                <a:gridCol w="1099907"/>
                <a:gridCol w="1099907"/>
                <a:gridCol w="1099907"/>
              </a:tblGrid>
              <a:tr h="245745">
                <a:tc>
                  <a:txBody>
                    <a:bodyPr/>
                    <a:lstStyle/>
                    <a:p>
                      <a:pPr algn="ctr">
                        <a:lnSpc>
                          <a:spcPct val="107000"/>
                        </a:lnSpc>
                        <a:spcAft>
                          <a:spcPts val="0"/>
                        </a:spcAft>
                      </a:pPr>
                      <a:r>
                        <a:rPr lang="en-GB" sz="3600" dirty="0">
                          <a:effectLst/>
                          <a:latin typeface="Rockwell" panose="02060603020205020403" pitchFamily="18" charset="0"/>
                        </a:rPr>
                        <a:t>Year 9 Step</a:t>
                      </a:r>
                      <a:endParaRPr lang="en-GB" sz="3200" dirty="0">
                        <a:effectLst/>
                        <a:latin typeface="Rockwell" panose="02060603020205020403" pitchFamily="18" charset="0"/>
                        <a:ea typeface="Calibri"/>
                        <a:cs typeface="Times New Roman"/>
                      </a:endParaRPr>
                    </a:p>
                  </a:txBody>
                  <a:tcPr marL="68580" marR="68580" marT="0" marB="0" anchor="ctr">
                    <a:solidFill>
                      <a:srgbClr val="00B0F0"/>
                    </a:solidFill>
                  </a:tcPr>
                </a:tc>
                <a:tc>
                  <a:txBody>
                    <a:bodyPr/>
                    <a:lstStyle/>
                    <a:p>
                      <a:pPr algn="ctr">
                        <a:lnSpc>
                          <a:spcPct val="107000"/>
                        </a:lnSpc>
                        <a:spcAft>
                          <a:spcPts val="0"/>
                        </a:spcAft>
                      </a:pPr>
                      <a:r>
                        <a:rPr lang="en-GB" sz="3600">
                          <a:effectLst/>
                          <a:latin typeface="Rockwell" panose="02060603020205020403" pitchFamily="18" charset="0"/>
                        </a:rPr>
                        <a:t>6</a:t>
                      </a:r>
                      <a:endParaRPr lang="en-GB" sz="3200">
                        <a:effectLst/>
                        <a:latin typeface="Rockwell" panose="02060603020205020403" pitchFamily="18" charset="0"/>
                        <a:ea typeface="Calibri"/>
                        <a:cs typeface="Times New Roman"/>
                      </a:endParaRPr>
                    </a:p>
                  </a:txBody>
                  <a:tcPr marL="68580" marR="68580" marT="0" marB="0" anchor="ctr">
                    <a:solidFill>
                      <a:srgbClr val="00B0F0"/>
                    </a:solidFill>
                  </a:tcPr>
                </a:tc>
                <a:tc>
                  <a:txBody>
                    <a:bodyPr/>
                    <a:lstStyle/>
                    <a:p>
                      <a:pPr algn="ctr">
                        <a:lnSpc>
                          <a:spcPct val="107000"/>
                        </a:lnSpc>
                        <a:spcAft>
                          <a:spcPts val="0"/>
                        </a:spcAft>
                      </a:pPr>
                      <a:r>
                        <a:rPr lang="en-GB" sz="3600">
                          <a:effectLst/>
                          <a:latin typeface="Rockwell" panose="02060603020205020403" pitchFamily="18" charset="0"/>
                        </a:rPr>
                        <a:t>7</a:t>
                      </a:r>
                      <a:endParaRPr lang="en-GB" sz="3200">
                        <a:effectLst/>
                        <a:latin typeface="Rockwell" panose="02060603020205020403" pitchFamily="18" charset="0"/>
                        <a:ea typeface="Calibri"/>
                        <a:cs typeface="Times New Roman"/>
                      </a:endParaRPr>
                    </a:p>
                  </a:txBody>
                  <a:tcPr marL="68580" marR="68580" marT="0" marB="0" anchor="ctr">
                    <a:solidFill>
                      <a:srgbClr val="00B0F0"/>
                    </a:solidFill>
                  </a:tcPr>
                </a:tc>
                <a:tc>
                  <a:txBody>
                    <a:bodyPr/>
                    <a:lstStyle/>
                    <a:p>
                      <a:pPr algn="ctr">
                        <a:lnSpc>
                          <a:spcPct val="107000"/>
                        </a:lnSpc>
                        <a:spcAft>
                          <a:spcPts val="0"/>
                        </a:spcAft>
                      </a:pPr>
                      <a:r>
                        <a:rPr lang="en-GB" sz="3600">
                          <a:effectLst/>
                          <a:latin typeface="Rockwell" panose="02060603020205020403" pitchFamily="18" charset="0"/>
                        </a:rPr>
                        <a:t>8</a:t>
                      </a:r>
                      <a:endParaRPr lang="en-GB" sz="3200">
                        <a:effectLst/>
                        <a:latin typeface="Rockwell" panose="02060603020205020403" pitchFamily="18" charset="0"/>
                        <a:ea typeface="Calibri"/>
                        <a:cs typeface="Times New Roman"/>
                      </a:endParaRPr>
                    </a:p>
                  </a:txBody>
                  <a:tcPr marL="68580" marR="68580" marT="0" marB="0" anchor="ctr">
                    <a:solidFill>
                      <a:srgbClr val="00B0F0"/>
                    </a:solidFill>
                  </a:tcPr>
                </a:tc>
                <a:tc>
                  <a:txBody>
                    <a:bodyPr/>
                    <a:lstStyle/>
                    <a:p>
                      <a:pPr algn="ctr">
                        <a:lnSpc>
                          <a:spcPct val="107000"/>
                        </a:lnSpc>
                        <a:spcAft>
                          <a:spcPts val="0"/>
                        </a:spcAft>
                      </a:pPr>
                      <a:r>
                        <a:rPr lang="en-GB" sz="3600">
                          <a:effectLst/>
                          <a:latin typeface="Rockwell" panose="02060603020205020403" pitchFamily="18" charset="0"/>
                        </a:rPr>
                        <a:t>9</a:t>
                      </a:r>
                      <a:endParaRPr lang="en-GB" sz="3200">
                        <a:effectLst/>
                        <a:latin typeface="Rockwell" panose="02060603020205020403" pitchFamily="18" charset="0"/>
                        <a:ea typeface="Calibri"/>
                        <a:cs typeface="Times New Roman"/>
                      </a:endParaRPr>
                    </a:p>
                  </a:txBody>
                  <a:tcPr marL="68580" marR="68580" marT="0" marB="0" anchor="ctr">
                    <a:solidFill>
                      <a:srgbClr val="00B0F0"/>
                    </a:solidFill>
                  </a:tcPr>
                </a:tc>
                <a:tc>
                  <a:txBody>
                    <a:bodyPr/>
                    <a:lstStyle/>
                    <a:p>
                      <a:pPr algn="ctr">
                        <a:lnSpc>
                          <a:spcPct val="107000"/>
                        </a:lnSpc>
                        <a:spcAft>
                          <a:spcPts val="0"/>
                        </a:spcAft>
                      </a:pPr>
                      <a:r>
                        <a:rPr lang="en-GB" sz="3600">
                          <a:effectLst/>
                          <a:latin typeface="Rockwell" panose="02060603020205020403" pitchFamily="18" charset="0"/>
                        </a:rPr>
                        <a:t>10</a:t>
                      </a:r>
                      <a:endParaRPr lang="en-GB" sz="3200">
                        <a:effectLst/>
                        <a:latin typeface="Rockwell" panose="02060603020205020403" pitchFamily="18" charset="0"/>
                        <a:ea typeface="Calibri"/>
                        <a:cs typeface="Times New Roman"/>
                      </a:endParaRPr>
                    </a:p>
                  </a:txBody>
                  <a:tcPr marL="68580" marR="68580" marT="0" marB="0" anchor="ctr">
                    <a:solidFill>
                      <a:srgbClr val="00B0F0"/>
                    </a:solidFill>
                  </a:tcPr>
                </a:tc>
              </a:tr>
              <a:tr h="245745">
                <a:tc>
                  <a:txBody>
                    <a:bodyPr/>
                    <a:lstStyle/>
                    <a:p>
                      <a:pPr algn="ctr">
                        <a:lnSpc>
                          <a:spcPct val="107000"/>
                        </a:lnSpc>
                        <a:spcAft>
                          <a:spcPts val="0"/>
                        </a:spcAft>
                      </a:pPr>
                      <a:r>
                        <a:rPr lang="en-GB" sz="4000" dirty="0">
                          <a:solidFill>
                            <a:schemeClr val="bg1"/>
                          </a:solidFill>
                          <a:effectLst/>
                          <a:latin typeface="Rockwell" panose="02060603020205020403" pitchFamily="18" charset="0"/>
                        </a:rPr>
                        <a:t>new GCSE </a:t>
                      </a:r>
                      <a:endParaRPr lang="en-GB" sz="4000" dirty="0" smtClean="0">
                        <a:solidFill>
                          <a:schemeClr val="bg1"/>
                        </a:solidFill>
                        <a:effectLst/>
                        <a:latin typeface="Rockwell" panose="02060603020205020403" pitchFamily="18" charset="0"/>
                      </a:endParaRPr>
                    </a:p>
                    <a:p>
                      <a:pPr algn="ctr">
                        <a:lnSpc>
                          <a:spcPct val="107000"/>
                        </a:lnSpc>
                        <a:spcAft>
                          <a:spcPts val="0"/>
                        </a:spcAft>
                      </a:pPr>
                      <a:r>
                        <a:rPr lang="en-GB" sz="2400" dirty="0" smtClean="0">
                          <a:effectLst/>
                          <a:latin typeface="Rockwell" panose="02060603020205020403" pitchFamily="18" charset="0"/>
                        </a:rPr>
                        <a:t>predicted </a:t>
                      </a:r>
                      <a:r>
                        <a:rPr lang="en-GB" sz="2400" dirty="0">
                          <a:effectLst/>
                          <a:latin typeface="Rockwell" panose="02060603020205020403" pitchFamily="18" charset="0"/>
                        </a:rPr>
                        <a:t>grade range</a:t>
                      </a:r>
                      <a:endParaRPr lang="en-GB" sz="2000" dirty="0">
                        <a:effectLst/>
                        <a:latin typeface="Rockwell" panose="02060603020205020403" pitchFamily="18" charset="0"/>
                        <a:ea typeface="Calibri"/>
                        <a:cs typeface="Times New Roman"/>
                      </a:endParaRPr>
                    </a:p>
                  </a:txBody>
                  <a:tcPr marL="68580" marR="68580" marT="0" marB="0" anchor="ctr">
                    <a:solidFill>
                      <a:srgbClr val="00B0F0"/>
                    </a:solidFill>
                  </a:tcPr>
                </a:tc>
                <a:tc>
                  <a:txBody>
                    <a:bodyPr/>
                    <a:lstStyle/>
                    <a:p>
                      <a:pPr algn="ctr">
                        <a:lnSpc>
                          <a:spcPct val="107000"/>
                        </a:lnSpc>
                        <a:spcAft>
                          <a:spcPts val="0"/>
                        </a:spcAft>
                      </a:pPr>
                      <a:r>
                        <a:rPr lang="en-GB" sz="3600">
                          <a:effectLst/>
                          <a:latin typeface="Rockwell" panose="02060603020205020403" pitchFamily="18" charset="0"/>
                        </a:rPr>
                        <a:t>1-4</a:t>
                      </a:r>
                      <a:endParaRPr lang="en-GB" sz="3200">
                        <a:effectLst/>
                        <a:latin typeface="Rockwell" panose="02060603020205020403" pitchFamily="18" charset="0"/>
                        <a:ea typeface="Calibri"/>
                        <a:cs typeface="Times New Roman"/>
                      </a:endParaRPr>
                    </a:p>
                  </a:txBody>
                  <a:tcPr marL="68580" marR="68580" marT="0" marB="0" anchor="ctr">
                    <a:solidFill>
                      <a:srgbClr val="00B0F0"/>
                    </a:solidFill>
                  </a:tcPr>
                </a:tc>
                <a:tc>
                  <a:txBody>
                    <a:bodyPr/>
                    <a:lstStyle/>
                    <a:p>
                      <a:pPr algn="ctr">
                        <a:lnSpc>
                          <a:spcPct val="107000"/>
                        </a:lnSpc>
                        <a:spcAft>
                          <a:spcPts val="0"/>
                        </a:spcAft>
                      </a:pPr>
                      <a:r>
                        <a:rPr lang="en-GB" sz="3600">
                          <a:effectLst/>
                          <a:latin typeface="Rockwell" panose="02060603020205020403" pitchFamily="18" charset="0"/>
                        </a:rPr>
                        <a:t>4-6</a:t>
                      </a:r>
                      <a:endParaRPr lang="en-GB" sz="3200">
                        <a:effectLst/>
                        <a:latin typeface="Rockwell" panose="02060603020205020403" pitchFamily="18" charset="0"/>
                        <a:ea typeface="Calibri"/>
                        <a:cs typeface="Times New Roman"/>
                      </a:endParaRPr>
                    </a:p>
                  </a:txBody>
                  <a:tcPr marL="68580" marR="68580" marT="0" marB="0" anchor="ctr">
                    <a:solidFill>
                      <a:srgbClr val="00B0F0"/>
                    </a:solidFill>
                  </a:tcPr>
                </a:tc>
                <a:tc>
                  <a:txBody>
                    <a:bodyPr/>
                    <a:lstStyle/>
                    <a:p>
                      <a:pPr algn="ctr">
                        <a:lnSpc>
                          <a:spcPct val="107000"/>
                        </a:lnSpc>
                        <a:spcAft>
                          <a:spcPts val="0"/>
                        </a:spcAft>
                      </a:pPr>
                      <a:r>
                        <a:rPr lang="en-GB" sz="3600">
                          <a:effectLst/>
                          <a:latin typeface="Rockwell" panose="02060603020205020403" pitchFamily="18" charset="0"/>
                        </a:rPr>
                        <a:t>6-8</a:t>
                      </a:r>
                      <a:endParaRPr lang="en-GB" sz="3200">
                        <a:effectLst/>
                        <a:latin typeface="Rockwell" panose="02060603020205020403" pitchFamily="18" charset="0"/>
                        <a:ea typeface="Calibri"/>
                        <a:cs typeface="Times New Roman"/>
                      </a:endParaRPr>
                    </a:p>
                  </a:txBody>
                  <a:tcPr marL="68580" marR="68580" marT="0" marB="0" anchor="ctr">
                    <a:solidFill>
                      <a:srgbClr val="00B0F0"/>
                    </a:solidFill>
                  </a:tcPr>
                </a:tc>
                <a:tc>
                  <a:txBody>
                    <a:bodyPr/>
                    <a:lstStyle/>
                    <a:p>
                      <a:pPr algn="ctr">
                        <a:lnSpc>
                          <a:spcPct val="107000"/>
                        </a:lnSpc>
                        <a:spcAft>
                          <a:spcPts val="0"/>
                        </a:spcAft>
                      </a:pPr>
                      <a:r>
                        <a:rPr lang="en-GB" sz="3600">
                          <a:effectLst/>
                          <a:latin typeface="Rockwell" panose="02060603020205020403" pitchFamily="18" charset="0"/>
                        </a:rPr>
                        <a:t>7-9</a:t>
                      </a:r>
                      <a:endParaRPr lang="en-GB" sz="3200">
                        <a:effectLst/>
                        <a:latin typeface="Rockwell" panose="02060603020205020403" pitchFamily="18" charset="0"/>
                        <a:ea typeface="Calibri"/>
                        <a:cs typeface="Times New Roman"/>
                      </a:endParaRPr>
                    </a:p>
                  </a:txBody>
                  <a:tcPr marL="68580" marR="68580" marT="0" marB="0" anchor="ctr">
                    <a:solidFill>
                      <a:srgbClr val="00B0F0"/>
                    </a:solidFill>
                  </a:tcPr>
                </a:tc>
                <a:tc>
                  <a:txBody>
                    <a:bodyPr/>
                    <a:lstStyle/>
                    <a:p>
                      <a:pPr algn="ctr">
                        <a:lnSpc>
                          <a:spcPct val="107000"/>
                        </a:lnSpc>
                        <a:spcAft>
                          <a:spcPts val="0"/>
                        </a:spcAft>
                      </a:pPr>
                      <a:r>
                        <a:rPr lang="en-GB" sz="3600" dirty="0">
                          <a:effectLst/>
                          <a:latin typeface="Rockwell" panose="02060603020205020403" pitchFamily="18" charset="0"/>
                        </a:rPr>
                        <a:t>8-9</a:t>
                      </a:r>
                      <a:endParaRPr lang="en-GB" sz="3200" dirty="0">
                        <a:effectLst/>
                        <a:latin typeface="Rockwell" panose="02060603020205020403" pitchFamily="18" charset="0"/>
                        <a:ea typeface="Calibri"/>
                        <a:cs typeface="Times New Roman"/>
                      </a:endParaRPr>
                    </a:p>
                  </a:txBody>
                  <a:tcPr marL="68580" marR="68580" marT="0" marB="0" anchor="ctr">
                    <a:solidFill>
                      <a:srgbClr val="00B0F0"/>
                    </a:solidFill>
                  </a:tcPr>
                </a:tc>
              </a:tr>
            </a:tbl>
          </a:graphicData>
        </a:graphic>
      </p:graphicFrame>
    </p:spTree>
    <p:extLst>
      <p:ext uri="{BB962C8B-B14F-4D97-AF65-F5344CB8AC3E}">
        <p14:creationId xmlns:p14="http://schemas.microsoft.com/office/powerpoint/2010/main" val="349080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326638"/>
            <a:ext cx="9015512" cy="6178072"/>
          </a:xfrm>
          <a:prstGeom prst="rect">
            <a:avLst/>
          </a:prstGeom>
        </p:spPr>
      </p:pic>
    </p:spTree>
    <p:extLst>
      <p:ext uri="{BB962C8B-B14F-4D97-AF65-F5344CB8AC3E}">
        <p14:creationId xmlns:p14="http://schemas.microsoft.com/office/powerpoint/2010/main" val="617548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0"/>
            <a:ext cx="4392488" cy="707886"/>
          </a:xfrm>
          <a:prstGeom prst="rect">
            <a:avLst/>
          </a:prstGeom>
          <a:noFill/>
        </p:spPr>
        <p:txBody>
          <a:bodyPr wrap="square" rtlCol="0">
            <a:spAutoFit/>
          </a:bodyPr>
          <a:lstStyle/>
          <a:p>
            <a:pPr algn="ctr"/>
            <a:r>
              <a:rPr lang="en-GB" sz="4000" dirty="0">
                <a:solidFill>
                  <a:prstClr val="black"/>
                </a:solidFill>
                <a:latin typeface="Arial Rounded MT Bold" panose="020F0704030504030204" pitchFamily="34" charset="0"/>
              </a:rPr>
              <a:t>Year 7</a:t>
            </a:r>
          </a:p>
        </p:txBody>
      </p:sp>
      <p:sp>
        <p:nvSpPr>
          <p:cNvPr id="5" name="TextBox 4"/>
          <p:cNvSpPr txBox="1"/>
          <p:nvPr/>
        </p:nvSpPr>
        <p:spPr>
          <a:xfrm>
            <a:off x="1403648" y="476672"/>
            <a:ext cx="5777989" cy="707886"/>
          </a:xfrm>
          <a:prstGeom prst="rect">
            <a:avLst/>
          </a:prstGeom>
          <a:noFill/>
        </p:spPr>
        <p:txBody>
          <a:bodyPr wrap="square" rtlCol="0">
            <a:spAutoFit/>
          </a:bodyPr>
          <a:lstStyle/>
          <a:p>
            <a:pPr algn="ctr"/>
            <a:r>
              <a:rPr lang="en-GB" sz="4000" dirty="0">
                <a:solidFill>
                  <a:prstClr val="black"/>
                </a:solidFill>
                <a:latin typeface="Segoe UI" panose="020B0502040204020203" pitchFamily="34" charset="0"/>
                <a:cs typeface="Segoe UI" panose="020B0502040204020203" pitchFamily="34" charset="0"/>
              </a:rPr>
              <a:t>Speaking</a:t>
            </a:r>
          </a:p>
        </p:txBody>
      </p:sp>
      <p:sp>
        <p:nvSpPr>
          <p:cNvPr id="6" name="Subtitle 2"/>
          <p:cNvSpPr txBox="1">
            <a:spLocks/>
          </p:cNvSpPr>
          <p:nvPr/>
        </p:nvSpPr>
        <p:spPr>
          <a:xfrm>
            <a:off x="107504" y="3217003"/>
            <a:ext cx="2160240" cy="3452357"/>
          </a:xfrm>
          <a:prstGeom prst="rect">
            <a:avLst/>
          </a:prstGeom>
          <a:solidFill>
            <a:schemeClr val="accent6">
              <a:lumMod val="20000"/>
              <a:lumOff val="80000"/>
            </a:schemeClr>
          </a:solidFill>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prstClr val="black"/>
                </a:solidFill>
              </a:rPr>
              <a:t>ask and answer simple questions on the current </a:t>
            </a:r>
            <a:r>
              <a:rPr lang="en-GB" sz="2000" dirty="0" smtClean="0">
                <a:solidFill>
                  <a:prstClr val="black"/>
                </a:solidFill>
              </a:rPr>
              <a:t>topic and for classroom talk, producing short phrases, including opinions, from memory, with good pronunciation.</a:t>
            </a:r>
            <a:endParaRPr lang="en-GB" sz="2000" dirty="0">
              <a:solidFill>
                <a:prstClr val="black"/>
              </a:solidFill>
              <a:latin typeface="Segoe UI" panose="020B0502040204020203" pitchFamily="34" charset="0"/>
              <a:cs typeface="Segoe UI" panose="020B0502040204020203" pitchFamily="34" charset="0"/>
            </a:endParaRPr>
          </a:p>
        </p:txBody>
      </p:sp>
      <p:sp>
        <p:nvSpPr>
          <p:cNvPr id="7" name="Subtitle 2"/>
          <p:cNvSpPr txBox="1">
            <a:spLocks/>
          </p:cNvSpPr>
          <p:nvPr/>
        </p:nvSpPr>
        <p:spPr>
          <a:xfrm>
            <a:off x="2237923" y="2753533"/>
            <a:ext cx="2232248" cy="3915827"/>
          </a:xfrm>
          <a:prstGeom prst="rect">
            <a:avLst/>
          </a:prstGeom>
          <a:solidFill>
            <a:schemeClr val="accent6">
              <a:lumMod val="40000"/>
              <a:lumOff val="6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5000"/>
              </a:lnSpc>
              <a:spcAft>
                <a:spcPts val="1200"/>
              </a:spcAft>
            </a:pPr>
            <a:r>
              <a:rPr lang="en-GB" sz="1800" dirty="0">
                <a:solidFill>
                  <a:prstClr val="black"/>
                </a:solidFill>
              </a:rPr>
              <a:t>ask and answer simple questions on a few </a:t>
            </a:r>
            <a:r>
              <a:rPr lang="en-GB" sz="1800" dirty="0" smtClean="0">
                <a:solidFill>
                  <a:prstClr val="black"/>
                </a:solidFill>
              </a:rPr>
              <a:t>familiar </a:t>
            </a:r>
            <a:r>
              <a:rPr lang="en-GB" sz="1800" dirty="0">
                <a:solidFill>
                  <a:prstClr val="black"/>
                </a:solidFill>
              </a:rPr>
              <a:t>topics and in classroom talk, giving opinions, using simple phrases and sentences independently, with good pronunciation, expressing opinions and responding to those of others.</a:t>
            </a:r>
            <a:endParaRPr lang="en-GB" sz="1800" dirty="0">
              <a:solidFill>
                <a:prstClr val="black"/>
              </a:solidFill>
              <a:ea typeface="Calibri" panose="020F0502020204030204" pitchFamily="34" charset="0"/>
              <a:cs typeface="Times New Roman" panose="02020603050405020304" pitchFamily="18" charset="0"/>
            </a:endParaRPr>
          </a:p>
        </p:txBody>
      </p:sp>
      <p:sp>
        <p:nvSpPr>
          <p:cNvPr id="8" name="Subtitle 2"/>
          <p:cNvSpPr txBox="1">
            <a:spLocks/>
          </p:cNvSpPr>
          <p:nvPr/>
        </p:nvSpPr>
        <p:spPr>
          <a:xfrm>
            <a:off x="4427984" y="2105461"/>
            <a:ext cx="2160240" cy="4563899"/>
          </a:xfrm>
          <a:prstGeom prst="rect">
            <a:avLst/>
          </a:prstGeom>
          <a:solidFill>
            <a:schemeClr val="accent6">
              <a:lumMod val="60000"/>
              <a:lumOff val="4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100" dirty="0">
                <a:solidFill>
                  <a:prstClr val="black"/>
                </a:solidFill>
              </a:rPr>
              <a:t>ask and answer an increasing range of questions in topic-based and classroom interaction, adapting familiar questions, and can give information </a:t>
            </a:r>
            <a:r>
              <a:rPr lang="en-GB" sz="2100" dirty="0" smtClean="0">
                <a:solidFill>
                  <a:prstClr val="black"/>
                </a:solidFill>
              </a:rPr>
              <a:t>confidently </a:t>
            </a:r>
            <a:r>
              <a:rPr lang="en-GB" sz="2100" dirty="0">
                <a:solidFill>
                  <a:prstClr val="black"/>
                </a:solidFill>
              </a:rPr>
              <a:t>from two-three recent topics. </a:t>
            </a:r>
            <a:endParaRPr lang="en-GB" sz="2100" dirty="0">
              <a:solidFill>
                <a:prstClr val="black"/>
              </a:solidFill>
              <a:latin typeface="Segoe UI" panose="020B0502040204020203" pitchFamily="34" charset="0"/>
              <a:cs typeface="Segoe UI" panose="020B0502040204020203" pitchFamily="34" charset="0"/>
            </a:endParaRPr>
          </a:p>
        </p:txBody>
      </p:sp>
      <p:sp>
        <p:nvSpPr>
          <p:cNvPr id="9" name="Subtitle 2"/>
          <p:cNvSpPr txBox="1">
            <a:spLocks/>
          </p:cNvSpPr>
          <p:nvPr/>
        </p:nvSpPr>
        <p:spPr>
          <a:xfrm>
            <a:off x="6588224" y="1391072"/>
            <a:ext cx="2304256" cy="5278288"/>
          </a:xfrm>
          <a:prstGeom prst="rect">
            <a:avLst/>
          </a:prstGeom>
          <a:solidFill>
            <a:schemeClr val="accent6">
              <a:lumMod val="75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300" dirty="0">
                <a:solidFill>
                  <a:prstClr val="black"/>
                </a:solidFill>
                <a:cs typeface="Segoe UI" panose="020B0502040204020203" pitchFamily="34" charset="0"/>
              </a:rPr>
              <a:t>i</a:t>
            </a:r>
            <a:r>
              <a:rPr lang="en-GB" sz="2300" dirty="0" smtClean="0">
                <a:solidFill>
                  <a:prstClr val="black"/>
                </a:solidFill>
                <a:cs typeface="Segoe UI" panose="020B0502040204020203" pitchFamily="34" charset="0"/>
              </a:rPr>
              <a:t>nteract across three-four topics and in classroom talk, adapting and re-combining pre-learnt language to produce spontaneous exchanges, including forming some questions, with some pauses for thinking.</a:t>
            </a:r>
            <a:endParaRPr lang="en-GB" sz="2300" dirty="0">
              <a:solidFill>
                <a:prstClr val="black"/>
              </a:solidFill>
              <a:cs typeface="Segoe UI" panose="020B0502040204020203" pitchFamily="34" charset="0"/>
            </a:endParaRPr>
          </a:p>
        </p:txBody>
      </p:sp>
      <p:sp>
        <p:nvSpPr>
          <p:cNvPr id="10" name="Horizontal Scroll 9"/>
          <p:cNvSpPr/>
          <p:nvPr/>
        </p:nvSpPr>
        <p:spPr>
          <a:xfrm>
            <a:off x="395536" y="2481212"/>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3</a:t>
            </a:r>
          </a:p>
        </p:txBody>
      </p:sp>
      <p:sp>
        <p:nvSpPr>
          <p:cNvPr id="11" name="Horizontal Scroll 10"/>
          <p:cNvSpPr/>
          <p:nvPr/>
        </p:nvSpPr>
        <p:spPr>
          <a:xfrm>
            <a:off x="2555776" y="1999714"/>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4</a:t>
            </a:r>
          </a:p>
        </p:txBody>
      </p:sp>
      <p:sp>
        <p:nvSpPr>
          <p:cNvPr id="12" name="Horizontal Scroll 11"/>
          <p:cNvSpPr/>
          <p:nvPr/>
        </p:nvSpPr>
        <p:spPr>
          <a:xfrm>
            <a:off x="4752020" y="1337194"/>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5</a:t>
            </a:r>
          </a:p>
        </p:txBody>
      </p:sp>
      <p:sp>
        <p:nvSpPr>
          <p:cNvPr id="13" name="Horizontal Scroll 12"/>
          <p:cNvSpPr/>
          <p:nvPr/>
        </p:nvSpPr>
        <p:spPr>
          <a:xfrm>
            <a:off x="7041641" y="589115"/>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6</a:t>
            </a:r>
          </a:p>
        </p:txBody>
      </p:sp>
      <p:sp>
        <p:nvSpPr>
          <p:cNvPr id="15" name="TextBox 14"/>
          <p:cNvSpPr txBox="1"/>
          <p:nvPr/>
        </p:nvSpPr>
        <p:spPr>
          <a:xfrm>
            <a:off x="179512" y="1720269"/>
            <a:ext cx="5777989" cy="707886"/>
          </a:xfrm>
          <a:prstGeom prst="rect">
            <a:avLst/>
          </a:prstGeom>
          <a:noFill/>
        </p:spPr>
        <p:txBody>
          <a:bodyPr wrap="square" rtlCol="0">
            <a:spAutoFit/>
          </a:bodyPr>
          <a:lstStyle/>
          <a:p>
            <a:r>
              <a:rPr lang="en-GB" sz="4000" b="1" dirty="0">
                <a:solidFill>
                  <a:prstClr val="black"/>
                </a:solidFill>
                <a:latin typeface="Segoe UI" panose="020B0502040204020203" pitchFamily="34" charset="0"/>
                <a:cs typeface="Segoe UI" panose="020B0502040204020203" pitchFamily="34" charset="0"/>
              </a:rPr>
              <a:t>I can: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323" y="643892"/>
            <a:ext cx="1876425" cy="1828800"/>
          </a:xfrm>
          <a:prstGeom prst="rect">
            <a:avLst/>
          </a:prstGeom>
        </p:spPr>
      </p:pic>
    </p:spTree>
    <p:extLst>
      <p:ext uri="{BB962C8B-B14F-4D97-AF65-F5344CB8AC3E}">
        <p14:creationId xmlns:p14="http://schemas.microsoft.com/office/powerpoint/2010/main" val="2392136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0"/>
            <a:ext cx="4392488" cy="707886"/>
          </a:xfrm>
          <a:prstGeom prst="rect">
            <a:avLst/>
          </a:prstGeom>
          <a:noFill/>
        </p:spPr>
        <p:txBody>
          <a:bodyPr wrap="square" rtlCol="0">
            <a:spAutoFit/>
          </a:bodyPr>
          <a:lstStyle/>
          <a:p>
            <a:pPr algn="ctr"/>
            <a:r>
              <a:rPr lang="en-GB" sz="4000" dirty="0">
                <a:solidFill>
                  <a:prstClr val="black"/>
                </a:solidFill>
                <a:latin typeface="Arial Rounded MT Bold" panose="020F0704030504030204" pitchFamily="34" charset="0"/>
              </a:rPr>
              <a:t>Year 8</a:t>
            </a:r>
          </a:p>
        </p:txBody>
      </p:sp>
      <p:sp>
        <p:nvSpPr>
          <p:cNvPr id="5" name="TextBox 4"/>
          <p:cNvSpPr txBox="1"/>
          <p:nvPr/>
        </p:nvSpPr>
        <p:spPr>
          <a:xfrm>
            <a:off x="1403648" y="476672"/>
            <a:ext cx="5777989" cy="707886"/>
          </a:xfrm>
          <a:prstGeom prst="rect">
            <a:avLst/>
          </a:prstGeom>
          <a:noFill/>
        </p:spPr>
        <p:txBody>
          <a:bodyPr wrap="square" rtlCol="0">
            <a:spAutoFit/>
          </a:bodyPr>
          <a:lstStyle/>
          <a:p>
            <a:pPr algn="ctr"/>
            <a:r>
              <a:rPr lang="en-GB" sz="4000" dirty="0">
                <a:solidFill>
                  <a:prstClr val="black"/>
                </a:solidFill>
                <a:latin typeface="Segoe UI" panose="020B0502040204020203" pitchFamily="34" charset="0"/>
                <a:cs typeface="Segoe UI" panose="020B0502040204020203" pitchFamily="34" charset="0"/>
              </a:rPr>
              <a:t>Speaking</a:t>
            </a:r>
          </a:p>
        </p:txBody>
      </p:sp>
      <p:sp>
        <p:nvSpPr>
          <p:cNvPr id="8" name="Subtitle 2"/>
          <p:cNvSpPr txBox="1">
            <a:spLocks/>
          </p:cNvSpPr>
          <p:nvPr/>
        </p:nvSpPr>
        <p:spPr>
          <a:xfrm>
            <a:off x="134035" y="3933056"/>
            <a:ext cx="2160240" cy="2816393"/>
          </a:xfrm>
          <a:prstGeom prst="rect">
            <a:avLst/>
          </a:prstGeom>
          <a:solidFill>
            <a:schemeClr val="accent1">
              <a:lumMod val="20000"/>
              <a:lumOff val="8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700" dirty="0">
                <a:solidFill>
                  <a:prstClr val="black"/>
                </a:solidFill>
              </a:rPr>
              <a:t>ask and answer an increasing range of questions in topic-based and classroom interaction, adapting familiar questions, and can give information confidently from two-three recent topics. </a:t>
            </a:r>
            <a:endParaRPr lang="en-GB" sz="1700" dirty="0">
              <a:solidFill>
                <a:prstClr val="black"/>
              </a:solidFill>
              <a:latin typeface="Segoe UI" panose="020B0502040204020203" pitchFamily="34" charset="0"/>
              <a:cs typeface="Segoe UI" panose="020B0502040204020203" pitchFamily="34" charset="0"/>
            </a:endParaRPr>
          </a:p>
        </p:txBody>
      </p:sp>
      <p:sp>
        <p:nvSpPr>
          <p:cNvPr id="9" name="Subtitle 2"/>
          <p:cNvSpPr txBox="1">
            <a:spLocks/>
          </p:cNvSpPr>
          <p:nvPr/>
        </p:nvSpPr>
        <p:spPr>
          <a:xfrm>
            <a:off x="2258271" y="3356992"/>
            <a:ext cx="2232248" cy="339245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800" dirty="0">
                <a:solidFill>
                  <a:prstClr val="black"/>
                </a:solidFill>
                <a:cs typeface="Segoe UI" panose="020B0502040204020203" pitchFamily="34" charset="0"/>
              </a:rPr>
              <a:t>interact across three-four topics and in classroom talk, adapting and re-combining pre-learnt language to produce spontaneous exchanges, including forming some questions, with some pauses for thinking.</a:t>
            </a:r>
          </a:p>
        </p:txBody>
      </p:sp>
      <p:sp>
        <p:nvSpPr>
          <p:cNvPr id="12" name="Horizontal Scroll 11"/>
          <p:cNvSpPr/>
          <p:nvPr/>
        </p:nvSpPr>
        <p:spPr>
          <a:xfrm>
            <a:off x="422067" y="3212976"/>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5</a:t>
            </a:r>
          </a:p>
        </p:txBody>
      </p:sp>
      <p:sp>
        <p:nvSpPr>
          <p:cNvPr id="13" name="Horizontal Scroll 12"/>
          <p:cNvSpPr/>
          <p:nvPr/>
        </p:nvSpPr>
        <p:spPr>
          <a:xfrm>
            <a:off x="2604743" y="2614167"/>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6</a:t>
            </a:r>
          </a:p>
        </p:txBody>
      </p:sp>
      <p:sp>
        <p:nvSpPr>
          <p:cNvPr id="15" name="TextBox 14"/>
          <p:cNvSpPr txBox="1"/>
          <p:nvPr/>
        </p:nvSpPr>
        <p:spPr>
          <a:xfrm>
            <a:off x="121566" y="2402495"/>
            <a:ext cx="5777989" cy="707886"/>
          </a:xfrm>
          <a:prstGeom prst="rect">
            <a:avLst/>
          </a:prstGeom>
          <a:noFill/>
        </p:spPr>
        <p:txBody>
          <a:bodyPr wrap="square" rtlCol="0">
            <a:spAutoFit/>
          </a:bodyPr>
          <a:lstStyle/>
          <a:p>
            <a:r>
              <a:rPr lang="en-GB" sz="4000" b="1" dirty="0">
                <a:solidFill>
                  <a:prstClr val="black"/>
                </a:solidFill>
                <a:latin typeface="Segoe UI" panose="020B0502040204020203" pitchFamily="34" charset="0"/>
                <a:cs typeface="Segoe UI" panose="020B0502040204020203" pitchFamily="34" charset="0"/>
              </a:rPr>
              <a:t>I can:</a:t>
            </a:r>
          </a:p>
        </p:txBody>
      </p:sp>
      <p:sp>
        <p:nvSpPr>
          <p:cNvPr id="14" name="Subtitle 2"/>
          <p:cNvSpPr txBox="1">
            <a:spLocks/>
          </p:cNvSpPr>
          <p:nvPr/>
        </p:nvSpPr>
        <p:spPr>
          <a:xfrm>
            <a:off x="4490519" y="2402495"/>
            <a:ext cx="2160240" cy="4346954"/>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000" dirty="0">
                <a:solidFill>
                  <a:prstClr val="black"/>
                </a:solidFill>
              </a:rPr>
              <a:t>interact confidently within </a:t>
            </a:r>
            <a:r>
              <a:rPr lang="en-GB" sz="2000" dirty="0" smtClean="0">
                <a:solidFill>
                  <a:prstClr val="black"/>
                </a:solidFill>
              </a:rPr>
              <a:t>familiar topics and in classroom talk, asking questions independently, and can express information in more than one time frame, without reference to notes, with some hesitation and/or inaccuracy.</a:t>
            </a:r>
            <a:endParaRPr lang="en-GB" sz="2000" dirty="0">
              <a:solidFill>
                <a:prstClr val="black"/>
              </a:solidFill>
              <a:latin typeface="Segoe UI" panose="020B0502040204020203" pitchFamily="34" charset="0"/>
              <a:cs typeface="Segoe UI" panose="020B0502040204020203" pitchFamily="34" charset="0"/>
            </a:endParaRPr>
          </a:p>
        </p:txBody>
      </p:sp>
      <p:sp>
        <p:nvSpPr>
          <p:cNvPr id="16" name="Subtitle 2"/>
          <p:cNvSpPr txBox="1">
            <a:spLocks/>
          </p:cNvSpPr>
          <p:nvPr/>
        </p:nvSpPr>
        <p:spPr>
          <a:xfrm>
            <a:off x="6650758" y="1460364"/>
            <a:ext cx="2385737" cy="5289085"/>
          </a:xfrm>
          <a:prstGeom prst="rect">
            <a:avLst/>
          </a:prstGeom>
          <a:solidFill>
            <a:schemeClr val="accent1">
              <a:lumMod val="75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5000"/>
              </a:lnSpc>
            </a:pPr>
            <a:r>
              <a:rPr lang="en-GB" sz="2000" dirty="0">
                <a:solidFill>
                  <a:prstClr val="white"/>
                </a:solidFill>
              </a:rPr>
              <a:t>take part in multi-exchange conversations on familiar topics, including those covered in previous years, constructing questions </a:t>
            </a:r>
            <a:r>
              <a:rPr lang="en-GB" sz="2000" dirty="0" smtClean="0">
                <a:solidFill>
                  <a:prstClr val="white"/>
                </a:solidFill>
              </a:rPr>
              <a:t>independently and using a variety of structures, with more frequent pauses with less predictable interactions.</a:t>
            </a:r>
            <a:endParaRPr lang="en-GB" sz="2000" dirty="0">
              <a:solidFill>
                <a:prstClr val="white"/>
              </a:solidFill>
              <a:ea typeface="Calibri" panose="020F0502020204030204" pitchFamily="34" charset="0"/>
              <a:cs typeface="Times New Roman" panose="02020603050405020304" pitchFamily="18" charset="0"/>
            </a:endParaRPr>
          </a:p>
        </p:txBody>
      </p:sp>
      <p:sp>
        <p:nvSpPr>
          <p:cNvPr id="17" name="Horizontal Scroll 16"/>
          <p:cNvSpPr/>
          <p:nvPr/>
        </p:nvSpPr>
        <p:spPr>
          <a:xfrm>
            <a:off x="4814555" y="1633148"/>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7</a:t>
            </a:r>
          </a:p>
        </p:txBody>
      </p:sp>
      <p:sp>
        <p:nvSpPr>
          <p:cNvPr id="18" name="Horizontal Scroll 17"/>
          <p:cNvSpPr/>
          <p:nvPr/>
        </p:nvSpPr>
        <p:spPr>
          <a:xfrm>
            <a:off x="7063644" y="715344"/>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8</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830" y="1042784"/>
            <a:ext cx="1876425" cy="1828800"/>
          </a:xfrm>
          <a:prstGeom prst="rect">
            <a:avLst/>
          </a:prstGeom>
        </p:spPr>
      </p:pic>
    </p:spTree>
    <p:extLst>
      <p:ext uri="{BB962C8B-B14F-4D97-AF65-F5344CB8AC3E}">
        <p14:creationId xmlns:p14="http://schemas.microsoft.com/office/powerpoint/2010/main" val="1236227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0"/>
            <a:ext cx="4392488" cy="707886"/>
          </a:xfrm>
          <a:prstGeom prst="rect">
            <a:avLst/>
          </a:prstGeom>
          <a:noFill/>
        </p:spPr>
        <p:txBody>
          <a:bodyPr wrap="square" rtlCol="0">
            <a:spAutoFit/>
          </a:bodyPr>
          <a:lstStyle/>
          <a:p>
            <a:pPr algn="ctr"/>
            <a:r>
              <a:rPr lang="en-GB" sz="4000" dirty="0">
                <a:solidFill>
                  <a:prstClr val="black"/>
                </a:solidFill>
                <a:latin typeface="Arial Rounded MT Bold" panose="020F0704030504030204" pitchFamily="34" charset="0"/>
              </a:rPr>
              <a:t>Year 9</a:t>
            </a:r>
          </a:p>
        </p:txBody>
      </p:sp>
      <p:sp>
        <p:nvSpPr>
          <p:cNvPr id="9" name="Subtitle 2"/>
          <p:cNvSpPr txBox="1">
            <a:spLocks/>
          </p:cNvSpPr>
          <p:nvPr/>
        </p:nvSpPr>
        <p:spPr>
          <a:xfrm>
            <a:off x="96048" y="2924944"/>
            <a:ext cx="1673200" cy="3791115"/>
          </a:xfrm>
          <a:prstGeom prst="rect">
            <a:avLst/>
          </a:prstGeom>
          <a:solidFill>
            <a:schemeClr val="accent2">
              <a:lumMod val="20000"/>
              <a:lumOff val="8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650" dirty="0">
                <a:solidFill>
                  <a:prstClr val="black"/>
                </a:solidFill>
                <a:cs typeface="Segoe UI" panose="020B0502040204020203" pitchFamily="34" charset="0"/>
              </a:rPr>
              <a:t>interact across three-four topics and in classroom talk, adapting and re-combining pre-learnt language to produce spontaneous exchanges, including forming some questions, with some pauses for thinking.</a:t>
            </a:r>
          </a:p>
        </p:txBody>
      </p:sp>
      <p:sp>
        <p:nvSpPr>
          <p:cNvPr id="13" name="Horizontal Scroll 12"/>
          <p:cNvSpPr/>
          <p:nvPr/>
        </p:nvSpPr>
        <p:spPr>
          <a:xfrm>
            <a:off x="396989" y="2263809"/>
            <a:ext cx="113345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6</a:t>
            </a:r>
          </a:p>
        </p:txBody>
      </p:sp>
      <p:sp>
        <p:nvSpPr>
          <p:cNvPr id="15" name="TextBox 14"/>
          <p:cNvSpPr txBox="1"/>
          <p:nvPr/>
        </p:nvSpPr>
        <p:spPr>
          <a:xfrm>
            <a:off x="102038" y="1493416"/>
            <a:ext cx="5777989" cy="707886"/>
          </a:xfrm>
          <a:prstGeom prst="rect">
            <a:avLst/>
          </a:prstGeom>
          <a:noFill/>
        </p:spPr>
        <p:txBody>
          <a:bodyPr wrap="square" rtlCol="0">
            <a:spAutoFit/>
          </a:bodyPr>
          <a:lstStyle/>
          <a:p>
            <a:r>
              <a:rPr lang="en-GB" sz="4000" b="1" dirty="0">
                <a:solidFill>
                  <a:prstClr val="black"/>
                </a:solidFill>
                <a:latin typeface="Segoe UI" panose="020B0502040204020203" pitchFamily="34" charset="0"/>
                <a:cs typeface="Segoe UI" panose="020B0502040204020203" pitchFamily="34" charset="0"/>
              </a:rPr>
              <a:t>I can:</a:t>
            </a:r>
          </a:p>
        </p:txBody>
      </p:sp>
      <p:sp>
        <p:nvSpPr>
          <p:cNvPr id="14" name="Subtitle 2"/>
          <p:cNvSpPr txBox="1">
            <a:spLocks/>
          </p:cNvSpPr>
          <p:nvPr/>
        </p:nvSpPr>
        <p:spPr>
          <a:xfrm>
            <a:off x="1769248" y="2564905"/>
            <a:ext cx="1680080" cy="4134434"/>
          </a:xfrm>
          <a:prstGeom prst="rect">
            <a:avLst/>
          </a:prstGeom>
          <a:solidFill>
            <a:schemeClr val="accent2">
              <a:lumMod val="40000"/>
              <a:lumOff val="6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600" dirty="0">
                <a:solidFill>
                  <a:prstClr val="black"/>
                </a:solidFill>
              </a:rPr>
              <a:t>interact confidently within familiar topics and in classroom talk, asking questions independently, and can express information in more than one time frame, without reference to notes, with some hesitation and/or inaccuracy</a:t>
            </a:r>
            <a:r>
              <a:rPr lang="en-GB" sz="1600" dirty="0" smtClean="0">
                <a:solidFill>
                  <a:prstClr val="black"/>
                </a:solidFill>
              </a:rPr>
              <a:t>.</a:t>
            </a:r>
            <a:endParaRPr lang="en-GB" sz="1600" dirty="0">
              <a:solidFill>
                <a:prstClr val="black"/>
              </a:solidFill>
              <a:latin typeface="Segoe UI" panose="020B0502040204020203" pitchFamily="34" charset="0"/>
              <a:cs typeface="Segoe UI" panose="020B0502040204020203" pitchFamily="34" charset="0"/>
            </a:endParaRPr>
          </a:p>
        </p:txBody>
      </p:sp>
      <p:sp>
        <p:nvSpPr>
          <p:cNvPr id="16" name="Subtitle 2"/>
          <p:cNvSpPr txBox="1">
            <a:spLocks/>
          </p:cNvSpPr>
          <p:nvPr/>
        </p:nvSpPr>
        <p:spPr>
          <a:xfrm>
            <a:off x="3440419" y="1853890"/>
            <a:ext cx="1788248" cy="4845449"/>
          </a:xfrm>
          <a:prstGeom prst="rect">
            <a:avLst/>
          </a:prstGeom>
          <a:solidFill>
            <a:schemeClr val="accent2">
              <a:lumMod val="60000"/>
              <a:lumOff val="4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5000"/>
              </a:lnSpc>
            </a:pPr>
            <a:r>
              <a:rPr lang="en-GB" sz="1600" dirty="0">
                <a:solidFill>
                  <a:prstClr val="black"/>
                </a:solidFill>
              </a:rPr>
              <a:t>take part in multi-exchange conversations on familiar topics, including those covered in previous years, constructing questions independently and using a variety of structures, with more frequent pauses with less predictable interactions.</a:t>
            </a:r>
            <a:endParaRPr lang="en-GB" sz="1600" dirty="0">
              <a:solidFill>
                <a:prstClr val="black"/>
              </a:solidFill>
              <a:ea typeface="Calibri" panose="020F0502020204030204" pitchFamily="34" charset="0"/>
              <a:cs typeface="Times New Roman" panose="02020603050405020304" pitchFamily="18" charset="0"/>
            </a:endParaRPr>
          </a:p>
        </p:txBody>
      </p:sp>
      <p:sp>
        <p:nvSpPr>
          <p:cNvPr id="17" name="Horizontal Scroll 16"/>
          <p:cNvSpPr/>
          <p:nvPr/>
        </p:nvSpPr>
        <p:spPr>
          <a:xfrm>
            <a:off x="2018712" y="1853890"/>
            <a:ext cx="113345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7</a:t>
            </a:r>
          </a:p>
        </p:txBody>
      </p:sp>
      <p:sp>
        <p:nvSpPr>
          <p:cNvPr id="18" name="Horizontal Scroll 17"/>
          <p:cNvSpPr/>
          <p:nvPr/>
        </p:nvSpPr>
        <p:spPr>
          <a:xfrm>
            <a:off x="3659541" y="1101714"/>
            <a:ext cx="1244822" cy="706359"/>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8</a:t>
            </a:r>
          </a:p>
        </p:txBody>
      </p:sp>
      <p:sp>
        <p:nvSpPr>
          <p:cNvPr id="19" name="Subtitle 2"/>
          <p:cNvSpPr txBox="1">
            <a:spLocks/>
          </p:cNvSpPr>
          <p:nvPr/>
        </p:nvSpPr>
        <p:spPr>
          <a:xfrm>
            <a:off x="5228667" y="1426930"/>
            <a:ext cx="1788248" cy="5289085"/>
          </a:xfrm>
          <a:prstGeom prst="rect">
            <a:avLst/>
          </a:prstGeom>
          <a:solidFill>
            <a:schemeClr val="accent2">
              <a:lumMod val="75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5000"/>
              </a:lnSpc>
            </a:pPr>
            <a:r>
              <a:rPr lang="en-GB" sz="1800" dirty="0">
                <a:solidFill>
                  <a:prstClr val="white"/>
                </a:solidFill>
              </a:rPr>
              <a:t>initiate and ask a range of questions confidently and appropriately to extend conversations (2-3 minutes) </a:t>
            </a:r>
            <a:r>
              <a:rPr lang="en-GB" sz="1800" dirty="0" smtClean="0">
                <a:solidFill>
                  <a:prstClr val="white"/>
                </a:solidFill>
              </a:rPr>
              <a:t>and can </a:t>
            </a:r>
            <a:r>
              <a:rPr lang="en-GB" sz="1800" dirty="0">
                <a:solidFill>
                  <a:prstClr val="white"/>
                </a:solidFill>
              </a:rPr>
              <a:t>give </a:t>
            </a:r>
            <a:r>
              <a:rPr lang="en-GB" sz="1800" dirty="0" smtClean="0">
                <a:solidFill>
                  <a:prstClr val="white"/>
                </a:solidFill>
              </a:rPr>
              <a:t>more </a:t>
            </a:r>
            <a:r>
              <a:rPr lang="en-GB" sz="1800" dirty="0">
                <a:solidFill>
                  <a:prstClr val="white"/>
                </a:solidFill>
              </a:rPr>
              <a:t>developed responses on a range of topics, which go beyond personal, everyday </a:t>
            </a:r>
            <a:r>
              <a:rPr lang="en-GB" sz="1800" dirty="0" smtClean="0">
                <a:solidFill>
                  <a:prstClr val="white"/>
                </a:solidFill>
              </a:rPr>
              <a:t>issues.</a:t>
            </a:r>
            <a:endParaRPr lang="en-GB" sz="1800" dirty="0">
              <a:solidFill>
                <a:prstClr val="white"/>
              </a:solidFill>
              <a:ea typeface="Calibri" panose="020F0502020204030204" pitchFamily="34" charset="0"/>
              <a:cs typeface="Times New Roman" panose="02020603050405020304" pitchFamily="18" charset="0"/>
            </a:endParaRPr>
          </a:p>
        </p:txBody>
      </p:sp>
      <p:sp>
        <p:nvSpPr>
          <p:cNvPr id="20" name="Subtitle 2"/>
          <p:cNvSpPr txBox="1">
            <a:spLocks/>
          </p:cNvSpPr>
          <p:nvPr/>
        </p:nvSpPr>
        <p:spPr>
          <a:xfrm>
            <a:off x="6948264" y="983437"/>
            <a:ext cx="1938527" cy="5732623"/>
          </a:xfrm>
          <a:prstGeom prst="rect">
            <a:avLst/>
          </a:prstGeom>
          <a:solidFill>
            <a:schemeClr val="accent2">
              <a:lumMod val="5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5000"/>
              </a:lnSpc>
            </a:pPr>
            <a:r>
              <a:rPr lang="en-GB" sz="1900" dirty="0" smtClean="0">
                <a:solidFill>
                  <a:prstClr val="white"/>
                </a:solidFill>
              </a:rPr>
              <a:t>engage </a:t>
            </a:r>
            <a:r>
              <a:rPr lang="en-GB" sz="1900" dirty="0">
                <a:solidFill>
                  <a:prstClr val="white"/>
                </a:solidFill>
              </a:rPr>
              <a:t>in longer stretches of unplanned conversation </a:t>
            </a:r>
            <a:r>
              <a:rPr lang="en-GB" sz="1900" dirty="0" smtClean="0">
                <a:solidFill>
                  <a:prstClr val="white"/>
                </a:solidFill>
              </a:rPr>
              <a:t>on the full range of KS3 topics, </a:t>
            </a:r>
            <a:r>
              <a:rPr lang="en-GB" sz="1900" dirty="0">
                <a:solidFill>
                  <a:prstClr val="white"/>
                </a:solidFill>
              </a:rPr>
              <a:t>showing the ability to cope with unexpected questions or </a:t>
            </a:r>
            <a:r>
              <a:rPr lang="en-GB" sz="1900" dirty="0" smtClean="0">
                <a:solidFill>
                  <a:prstClr val="white"/>
                </a:solidFill>
              </a:rPr>
              <a:t>responses, whilst still  pausing and/or making errors when trying out more ambitious language.</a:t>
            </a:r>
            <a:endParaRPr lang="en-GB" sz="1900" dirty="0">
              <a:solidFill>
                <a:prstClr val="white"/>
              </a:solidFill>
              <a:ea typeface="Calibri" panose="020F0502020204030204" pitchFamily="34" charset="0"/>
              <a:cs typeface="Times New Roman" panose="02020603050405020304" pitchFamily="18" charset="0"/>
            </a:endParaRPr>
          </a:p>
        </p:txBody>
      </p:sp>
      <p:sp>
        <p:nvSpPr>
          <p:cNvPr id="21" name="Horizontal Scroll 20"/>
          <p:cNvSpPr/>
          <p:nvPr/>
        </p:nvSpPr>
        <p:spPr>
          <a:xfrm>
            <a:off x="5500380" y="551621"/>
            <a:ext cx="1244822" cy="706359"/>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9</a:t>
            </a:r>
          </a:p>
        </p:txBody>
      </p:sp>
      <p:sp>
        <p:nvSpPr>
          <p:cNvPr id="22" name="Horizontal Scroll 21"/>
          <p:cNvSpPr/>
          <p:nvPr/>
        </p:nvSpPr>
        <p:spPr>
          <a:xfrm>
            <a:off x="7255645" y="277078"/>
            <a:ext cx="1370447" cy="706359"/>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10</a:t>
            </a: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206" y="438430"/>
            <a:ext cx="1876425" cy="1828800"/>
          </a:xfrm>
          <a:prstGeom prst="rect">
            <a:avLst/>
          </a:prstGeom>
        </p:spPr>
      </p:pic>
      <p:sp>
        <p:nvSpPr>
          <p:cNvPr id="24" name="TextBox 23"/>
          <p:cNvSpPr txBox="1"/>
          <p:nvPr/>
        </p:nvSpPr>
        <p:spPr>
          <a:xfrm>
            <a:off x="1323965" y="391702"/>
            <a:ext cx="5777989" cy="707886"/>
          </a:xfrm>
          <a:prstGeom prst="rect">
            <a:avLst/>
          </a:prstGeom>
          <a:noFill/>
        </p:spPr>
        <p:txBody>
          <a:bodyPr wrap="square" rtlCol="0">
            <a:spAutoFit/>
          </a:bodyPr>
          <a:lstStyle/>
          <a:p>
            <a:pPr algn="ctr"/>
            <a:r>
              <a:rPr lang="en-GB" sz="4000" dirty="0">
                <a:solidFill>
                  <a:prstClr val="black"/>
                </a:solidFill>
                <a:latin typeface="Segoe UI" panose="020B0502040204020203" pitchFamily="34" charset="0"/>
                <a:cs typeface="Segoe UI" panose="020B0502040204020203" pitchFamily="34" charset="0"/>
              </a:rPr>
              <a:t>Speaking</a:t>
            </a:r>
          </a:p>
        </p:txBody>
      </p:sp>
    </p:spTree>
    <p:extLst>
      <p:ext uri="{BB962C8B-B14F-4D97-AF65-F5344CB8AC3E}">
        <p14:creationId xmlns:p14="http://schemas.microsoft.com/office/powerpoint/2010/main" val="3979116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Rectangle 6"/>
          <p:cNvSpPr/>
          <p:nvPr/>
        </p:nvSpPr>
        <p:spPr>
          <a:xfrm>
            <a:off x="503040" y="1333372"/>
            <a:ext cx="8640960" cy="4878259"/>
          </a:xfrm>
          <a:prstGeom prst="rect">
            <a:avLst/>
          </a:prstGeom>
        </p:spPr>
        <p:txBody>
          <a:bodyPr wrap="square">
            <a:spAutoFit/>
          </a:bodyPr>
          <a:lstStyle/>
          <a:p>
            <a:r>
              <a:rPr lang="en-GB" sz="100" i="1" dirty="0">
                <a:solidFill>
                  <a:schemeClr val="tx1">
                    <a:lumMod val="75000"/>
                    <a:lumOff val="25000"/>
                  </a:schemeClr>
                </a:solidFill>
                <a:latin typeface="Rockwell" panose="02060603020205020403" pitchFamily="18" charset="0"/>
              </a:rPr>
              <a:t> </a:t>
            </a:r>
            <a:endParaRPr lang="en-GB" sz="100" dirty="0">
              <a:solidFill>
                <a:schemeClr val="tx1">
                  <a:lumMod val="75000"/>
                  <a:lumOff val="25000"/>
                </a:schemeClr>
              </a:solidFill>
              <a:latin typeface="Rockwell" panose="02060603020205020403" pitchFamily="18" charset="0"/>
            </a:endParaRPr>
          </a:p>
          <a:p>
            <a:r>
              <a:rPr lang="en-GB" sz="4000" b="1" dirty="0" smtClean="0">
                <a:solidFill>
                  <a:schemeClr val="tx1">
                    <a:lumMod val="75000"/>
                    <a:lumOff val="25000"/>
                  </a:schemeClr>
                </a:solidFill>
                <a:latin typeface="Rockwell" panose="02060603020205020403" pitchFamily="18" charset="0"/>
              </a:rPr>
              <a:t>Customising the framework</a:t>
            </a:r>
            <a:endParaRPr lang="en-GB" sz="2400" b="1" dirty="0">
              <a:solidFill>
                <a:schemeClr val="tx1">
                  <a:lumMod val="75000"/>
                  <a:lumOff val="25000"/>
                </a:schemeClr>
              </a:solidFill>
              <a:latin typeface="Rockwell" panose="02060603020205020403" pitchFamily="18" charset="0"/>
            </a:endParaRPr>
          </a:p>
          <a:p>
            <a:r>
              <a:rPr lang="en-GB" sz="4000" b="1" dirty="0">
                <a:solidFill>
                  <a:schemeClr val="tx1">
                    <a:lumMod val="75000"/>
                    <a:lumOff val="25000"/>
                  </a:schemeClr>
                </a:solidFill>
                <a:latin typeface="Rockwell" panose="02060603020205020403" pitchFamily="18" charset="0"/>
              </a:rPr>
              <a:t>From the SOW:</a:t>
            </a:r>
            <a:r>
              <a:rPr lang="en-GB" sz="2400" dirty="0">
                <a:solidFill>
                  <a:schemeClr val="tx1">
                    <a:lumMod val="75000"/>
                    <a:lumOff val="25000"/>
                  </a:schemeClr>
                </a:solidFill>
                <a:latin typeface="Rockwell" panose="02060603020205020403" pitchFamily="18" charset="0"/>
              </a:rPr>
              <a:t/>
            </a:r>
            <a:br>
              <a:rPr lang="en-GB" sz="2400" dirty="0">
                <a:solidFill>
                  <a:schemeClr val="tx1">
                    <a:lumMod val="75000"/>
                    <a:lumOff val="25000"/>
                  </a:schemeClr>
                </a:solidFill>
                <a:latin typeface="Rockwell" panose="02060603020205020403" pitchFamily="18" charset="0"/>
              </a:rPr>
            </a:br>
            <a:r>
              <a:rPr lang="en-GB" sz="2800" dirty="0">
                <a:solidFill>
                  <a:schemeClr val="tx1">
                    <a:lumMod val="75000"/>
                    <a:lumOff val="25000"/>
                  </a:schemeClr>
                </a:solidFill>
                <a:latin typeface="Rockwell" panose="02060603020205020403" pitchFamily="18" charset="0"/>
              </a:rPr>
              <a:t>1)  a list of </a:t>
            </a:r>
            <a:r>
              <a:rPr lang="en-GB" sz="3200" b="1" dirty="0">
                <a:solidFill>
                  <a:schemeClr val="tx1">
                    <a:lumMod val="75000"/>
                    <a:lumOff val="25000"/>
                  </a:schemeClr>
                </a:solidFill>
                <a:latin typeface="Rockwell" panose="02060603020205020403" pitchFamily="18" charset="0"/>
              </a:rPr>
              <a:t>200 non-cognate words </a:t>
            </a:r>
            <a:r>
              <a:rPr lang="en-GB" sz="2800" dirty="0">
                <a:solidFill>
                  <a:schemeClr val="tx1">
                    <a:lumMod val="75000"/>
                    <a:lumOff val="25000"/>
                  </a:schemeClr>
                </a:solidFill>
                <a:latin typeface="Rockwell" panose="02060603020205020403" pitchFamily="18" charset="0"/>
              </a:rPr>
              <a:t>for each language taught</a:t>
            </a:r>
          </a:p>
          <a:p>
            <a:r>
              <a:rPr lang="en-GB" sz="1100" dirty="0">
                <a:solidFill>
                  <a:schemeClr val="tx1">
                    <a:lumMod val="75000"/>
                    <a:lumOff val="25000"/>
                  </a:schemeClr>
                </a:solidFill>
                <a:latin typeface="Rockwell" panose="02060603020205020403" pitchFamily="18" charset="0"/>
              </a:rPr>
              <a:t/>
            </a:r>
            <a:br>
              <a:rPr lang="en-GB" sz="1100" dirty="0">
                <a:solidFill>
                  <a:schemeClr val="tx1">
                    <a:lumMod val="75000"/>
                    <a:lumOff val="25000"/>
                  </a:schemeClr>
                </a:solidFill>
                <a:latin typeface="Rockwell" panose="02060603020205020403" pitchFamily="18" charset="0"/>
              </a:rPr>
            </a:br>
            <a:r>
              <a:rPr lang="en-GB" sz="2800" dirty="0">
                <a:solidFill>
                  <a:schemeClr val="tx1">
                    <a:lumMod val="75000"/>
                    <a:lumOff val="25000"/>
                  </a:schemeClr>
                </a:solidFill>
                <a:latin typeface="Rockwell" panose="02060603020205020403" pitchFamily="18" charset="0"/>
              </a:rPr>
              <a:t>2)  an overview list of the </a:t>
            </a:r>
            <a:r>
              <a:rPr lang="en-GB" sz="3200" b="1" dirty="0">
                <a:solidFill>
                  <a:schemeClr val="tx1">
                    <a:lumMod val="75000"/>
                    <a:lumOff val="25000"/>
                  </a:schemeClr>
                </a:solidFill>
                <a:latin typeface="Rockwell" panose="02060603020205020403" pitchFamily="18" charset="0"/>
              </a:rPr>
              <a:t>main topics and sub-topics </a:t>
            </a:r>
            <a:r>
              <a:rPr lang="en-GB" sz="2800" dirty="0">
                <a:solidFill>
                  <a:schemeClr val="tx1">
                    <a:lumMod val="75000"/>
                    <a:lumOff val="25000"/>
                  </a:schemeClr>
                </a:solidFill>
                <a:latin typeface="Rockwell" panose="02060603020205020403" pitchFamily="18" charset="0"/>
              </a:rPr>
              <a:t>to be learnt throughout the key stage</a:t>
            </a:r>
          </a:p>
          <a:p>
            <a:r>
              <a:rPr lang="en-GB" sz="1100" dirty="0">
                <a:solidFill>
                  <a:schemeClr val="tx1">
                    <a:lumMod val="75000"/>
                    <a:lumOff val="25000"/>
                  </a:schemeClr>
                </a:solidFill>
                <a:latin typeface="Rockwell" panose="02060603020205020403" pitchFamily="18" charset="0"/>
              </a:rPr>
              <a:t/>
            </a:r>
            <a:br>
              <a:rPr lang="en-GB" sz="1100" dirty="0">
                <a:solidFill>
                  <a:schemeClr val="tx1">
                    <a:lumMod val="75000"/>
                    <a:lumOff val="25000"/>
                  </a:schemeClr>
                </a:solidFill>
                <a:latin typeface="Rockwell" panose="02060603020205020403" pitchFamily="18" charset="0"/>
              </a:rPr>
            </a:br>
            <a:r>
              <a:rPr lang="en-GB" sz="2800" dirty="0">
                <a:solidFill>
                  <a:schemeClr val="tx1">
                    <a:lumMod val="75000"/>
                    <a:lumOff val="25000"/>
                  </a:schemeClr>
                </a:solidFill>
                <a:latin typeface="Rockwell" panose="02060603020205020403" pitchFamily="18" charset="0"/>
              </a:rPr>
              <a:t>3) a list of the </a:t>
            </a:r>
            <a:r>
              <a:rPr lang="en-GB" sz="3200" b="1" dirty="0">
                <a:solidFill>
                  <a:schemeClr val="tx1">
                    <a:lumMod val="75000"/>
                    <a:lumOff val="25000"/>
                  </a:schemeClr>
                </a:solidFill>
                <a:latin typeface="Rockwell" panose="02060603020205020403" pitchFamily="18" charset="0"/>
              </a:rPr>
              <a:t>types of text </a:t>
            </a:r>
            <a:r>
              <a:rPr lang="en-GB" sz="2800" dirty="0">
                <a:solidFill>
                  <a:schemeClr val="tx1">
                    <a:lumMod val="75000"/>
                    <a:lumOff val="25000"/>
                  </a:schemeClr>
                </a:solidFill>
                <a:latin typeface="Rockwell" panose="02060603020205020403" pitchFamily="18" charset="0"/>
              </a:rPr>
              <a:t>to be included in listening and reading tasks </a:t>
            </a:r>
            <a:r>
              <a:rPr lang="en-GB" sz="2400" dirty="0">
                <a:solidFill>
                  <a:schemeClr val="tx1">
                    <a:lumMod val="75000"/>
                    <a:lumOff val="25000"/>
                  </a:schemeClr>
                </a:solidFill>
                <a:latin typeface="Rockwell" panose="02060603020205020403" pitchFamily="18" charset="0"/>
              </a:rPr>
              <a:t/>
            </a:r>
            <a:br>
              <a:rPr lang="en-GB" sz="2400" dirty="0">
                <a:solidFill>
                  <a:schemeClr val="tx1">
                    <a:lumMod val="75000"/>
                    <a:lumOff val="25000"/>
                  </a:schemeClr>
                </a:solidFill>
                <a:latin typeface="Rockwell" panose="02060603020205020403" pitchFamily="18" charset="0"/>
              </a:rPr>
            </a:br>
            <a:endParaRPr lang="en-GB" sz="2400" dirty="0">
              <a:solidFill>
                <a:schemeClr val="tx1">
                  <a:lumMod val="75000"/>
                  <a:lumOff val="25000"/>
                </a:schemeClr>
              </a:solidFill>
              <a:latin typeface="Rockwell" panose="02060603020205020403" pitchFamily="18" charset="0"/>
            </a:endParaRPr>
          </a:p>
        </p:txBody>
      </p:sp>
    </p:spTree>
    <p:extLst>
      <p:ext uri="{BB962C8B-B14F-4D97-AF65-F5344CB8AC3E}">
        <p14:creationId xmlns:p14="http://schemas.microsoft.com/office/powerpoint/2010/main" val="23036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Rectangle 6"/>
          <p:cNvSpPr/>
          <p:nvPr/>
        </p:nvSpPr>
        <p:spPr>
          <a:xfrm>
            <a:off x="337940" y="1180047"/>
            <a:ext cx="8640960" cy="4662815"/>
          </a:xfrm>
          <a:prstGeom prst="rect">
            <a:avLst/>
          </a:prstGeom>
        </p:spPr>
        <p:txBody>
          <a:bodyPr wrap="square">
            <a:spAutoFit/>
          </a:bodyPr>
          <a:lstStyle/>
          <a:p>
            <a:r>
              <a:rPr lang="en-GB" sz="100" i="1" dirty="0">
                <a:solidFill>
                  <a:schemeClr val="tx1">
                    <a:lumMod val="75000"/>
                    <a:lumOff val="25000"/>
                  </a:schemeClr>
                </a:solidFill>
                <a:latin typeface="Rockwell" panose="02060603020205020403" pitchFamily="18" charset="0"/>
              </a:rPr>
              <a:t> </a:t>
            </a:r>
            <a:endParaRPr lang="en-GB" sz="100" dirty="0">
              <a:solidFill>
                <a:schemeClr val="tx1">
                  <a:lumMod val="75000"/>
                  <a:lumOff val="25000"/>
                </a:schemeClr>
              </a:solidFill>
              <a:latin typeface="Rockwell" panose="02060603020205020403" pitchFamily="18" charset="0"/>
            </a:endParaRPr>
          </a:p>
          <a:p>
            <a:r>
              <a:rPr lang="en-GB" sz="4000" b="1" dirty="0">
                <a:solidFill>
                  <a:schemeClr val="tx1">
                    <a:lumMod val="75000"/>
                    <a:lumOff val="25000"/>
                  </a:schemeClr>
                </a:solidFill>
                <a:latin typeface="Rockwell" panose="02060603020205020403" pitchFamily="18" charset="0"/>
              </a:rPr>
              <a:t>Customising the framework</a:t>
            </a:r>
            <a:endParaRPr lang="en-GB" sz="2400" b="1" dirty="0">
              <a:solidFill>
                <a:schemeClr val="tx1">
                  <a:lumMod val="75000"/>
                  <a:lumOff val="25000"/>
                </a:schemeClr>
              </a:solidFill>
              <a:latin typeface="Rockwell" panose="02060603020205020403" pitchFamily="18" charset="0"/>
            </a:endParaRPr>
          </a:p>
          <a:p>
            <a:r>
              <a:rPr lang="en-GB" sz="2800" b="1" dirty="0" smtClean="0">
                <a:solidFill>
                  <a:schemeClr val="tx1">
                    <a:lumMod val="75000"/>
                    <a:lumOff val="25000"/>
                  </a:schemeClr>
                </a:solidFill>
                <a:latin typeface="Rockwell" panose="02060603020205020403" pitchFamily="18" charset="0"/>
              </a:rPr>
              <a:t>From </a:t>
            </a:r>
            <a:r>
              <a:rPr lang="en-GB" sz="2800" b="1" dirty="0">
                <a:solidFill>
                  <a:schemeClr val="tx1">
                    <a:lumMod val="75000"/>
                    <a:lumOff val="25000"/>
                  </a:schemeClr>
                </a:solidFill>
                <a:latin typeface="Rockwell" panose="02060603020205020403" pitchFamily="18" charset="0"/>
              </a:rPr>
              <a:t>the SOW:</a:t>
            </a:r>
            <a:r>
              <a:rPr lang="en-GB" sz="2400" dirty="0">
                <a:solidFill>
                  <a:schemeClr val="tx1">
                    <a:lumMod val="75000"/>
                    <a:lumOff val="25000"/>
                  </a:schemeClr>
                </a:solidFill>
                <a:latin typeface="Rockwell" panose="02060603020205020403" pitchFamily="18" charset="0"/>
              </a:rPr>
              <a:t/>
            </a:r>
            <a:br>
              <a:rPr lang="en-GB" sz="2400" dirty="0">
                <a:solidFill>
                  <a:schemeClr val="tx1">
                    <a:lumMod val="75000"/>
                    <a:lumOff val="25000"/>
                  </a:schemeClr>
                </a:solidFill>
                <a:latin typeface="Rockwell" panose="02060603020205020403" pitchFamily="18" charset="0"/>
              </a:rPr>
            </a:br>
            <a:r>
              <a:rPr lang="en-GB" sz="2400" dirty="0">
                <a:solidFill>
                  <a:schemeClr val="tx1">
                    <a:lumMod val="75000"/>
                    <a:lumOff val="25000"/>
                  </a:schemeClr>
                </a:solidFill>
                <a:latin typeface="Rockwell" panose="02060603020205020403" pitchFamily="18" charset="0"/>
              </a:rPr>
              <a:t/>
            </a:r>
            <a:br>
              <a:rPr lang="en-GB" sz="2400" dirty="0">
                <a:solidFill>
                  <a:schemeClr val="tx1">
                    <a:lumMod val="75000"/>
                    <a:lumOff val="25000"/>
                  </a:schemeClr>
                </a:solidFill>
                <a:latin typeface="Rockwell" panose="02060603020205020403" pitchFamily="18" charset="0"/>
              </a:rPr>
            </a:br>
            <a:r>
              <a:rPr lang="en-GB" sz="2400" dirty="0">
                <a:solidFill>
                  <a:schemeClr val="tx1">
                    <a:lumMod val="75000"/>
                    <a:lumOff val="25000"/>
                  </a:schemeClr>
                </a:solidFill>
                <a:latin typeface="Rockwell" panose="02060603020205020403" pitchFamily="18" charset="0"/>
              </a:rPr>
              <a:t>4) a list of the </a:t>
            </a:r>
            <a:r>
              <a:rPr lang="en-GB" sz="3600" b="1" dirty="0">
                <a:solidFill>
                  <a:schemeClr val="tx1">
                    <a:lumMod val="75000"/>
                    <a:lumOff val="25000"/>
                  </a:schemeClr>
                </a:solidFill>
                <a:latin typeface="Rockwell" panose="02060603020205020403" pitchFamily="18" charset="0"/>
              </a:rPr>
              <a:t>grammatical structures </a:t>
            </a:r>
            <a:r>
              <a:rPr lang="en-GB" sz="2400" dirty="0">
                <a:solidFill>
                  <a:schemeClr val="tx1">
                    <a:lumMod val="75000"/>
                    <a:lumOff val="25000"/>
                  </a:schemeClr>
                </a:solidFill>
                <a:latin typeface="Rockwell" panose="02060603020205020403" pitchFamily="18" charset="0"/>
              </a:rPr>
              <a:t>to be learnt, including when they are first introduced, subsequently re-used, and when independent use is expected. </a:t>
            </a:r>
          </a:p>
          <a:p>
            <a:r>
              <a:rPr lang="en-GB" sz="2400" dirty="0">
                <a:solidFill>
                  <a:schemeClr val="tx1">
                    <a:lumMod val="75000"/>
                    <a:lumOff val="25000"/>
                  </a:schemeClr>
                </a:solidFill>
                <a:latin typeface="Rockwell" panose="02060603020205020403" pitchFamily="18" charset="0"/>
              </a:rPr>
              <a:t>(grammar strand included within the framework itself is not as generic as it might at first sight appear, being informed by the KS2 and KS3 Spanish schemes of work in use in </a:t>
            </a:r>
            <a:r>
              <a:rPr lang="en-GB" sz="2400" dirty="0" smtClean="0">
                <a:solidFill>
                  <a:schemeClr val="tx1">
                    <a:lumMod val="75000"/>
                    <a:lumOff val="25000"/>
                  </a:schemeClr>
                </a:solidFill>
                <a:latin typeface="Rockwell" panose="02060603020205020403" pitchFamily="18" charset="0"/>
              </a:rPr>
              <a:t>our </a:t>
            </a:r>
            <a:r>
              <a:rPr lang="en-GB" sz="2400" dirty="0">
                <a:solidFill>
                  <a:schemeClr val="tx1">
                    <a:lumMod val="75000"/>
                    <a:lumOff val="25000"/>
                  </a:schemeClr>
                </a:solidFill>
                <a:latin typeface="Rockwell" panose="02060603020205020403" pitchFamily="18" charset="0"/>
              </a:rPr>
              <a:t>schools).</a:t>
            </a:r>
          </a:p>
        </p:txBody>
      </p:sp>
    </p:spTree>
    <p:extLst>
      <p:ext uri="{BB962C8B-B14F-4D97-AF65-F5344CB8AC3E}">
        <p14:creationId xmlns:p14="http://schemas.microsoft.com/office/powerpoint/2010/main" val="956918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Rectangle 6"/>
          <p:cNvSpPr/>
          <p:nvPr/>
        </p:nvSpPr>
        <p:spPr>
          <a:xfrm>
            <a:off x="376486" y="997947"/>
            <a:ext cx="8352928" cy="1815882"/>
          </a:xfrm>
          <a:prstGeom prst="rect">
            <a:avLst/>
          </a:prstGeom>
        </p:spPr>
        <p:txBody>
          <a:bodyPr wrap="square">
            <a:spAutoFit/>
          </a:bodyPr>
          <a:lstStyle/>
          <a:p>
            <a:r>
              <a:rPr lang="en-GB" sz="2800" b="1" dirty="0">
                <a:solidFill>
                  <a:prstClr val="black">
                    <a:lumMod val="75000"/>
                    <a:lumOff val="25000"/>
                  </a:prstClr>
                </a:solidFill>
                <a:latin typeface="Rockwell" panose="02060603020205020403" pitchFamily="18" charset="0"/>
              </a:rPr>
              <a:t>KS3 Assessment</a:t>
            </a:r>
          </a:p>
          <a:p>
            <a:r>
              <a:rPr lang="en-GB" sz="2800" b="1" dirty="0">
                <a:solidFill>
                  <a:prstClr val="black">
                    <a:lumMod val="75000"/>
                    <a:lumOff val="25000"/>
                  </a:prstClr>
                </a:solidFill>
                <a:latin typeface="Rockwell" panose="02060603020205020403" pitchFamily="18" charset="0"/>
              </a:rPr>
              <a:t>Life </a:t>
            </a:r>
            <a:r>
              <a:rPr lang="en-GB" sz="2800" b="1" dirty="0" smtClean="0">
                <a:solidFill>
                  <a:prstClr val="black">
                    <a:lumMod val="75000"/>
                    <a:lumOff val="25000"/>
                  </a:prstClr>
                </a:solidFill>
                <a:latin typeface="Rockwell" panose="02060603020205020403" pitchFamily="18" charset="0"/>
              </a:rPr>
              <a:t>after </a:t>
            </a:r>
            <a:r>
              <a:rPr lang="en-GB" sz="2800" b="1" dirty="0">
                <a:solidFill>
                  <a:prstClr val="black">
                    <a:lumMod val="75000"/>
                    <a:lumOff val="25000"/>
                  </a:prstClr>
                </a:solidFill>
                <a:latin typeface="Rockwell" panose="02060603020205020403" pitchFamily="18" charset="0"/>
              </a:rPr>
              <a:t>levels …..</a:t>
            </a:r>
          </a:p>
          <a:p>
            <a:r>
              <a:rPr lang="en-GB" sz="2800" b="1" dirty="0" smtClean="0">
                <a:solidFill>
                  <a:prstClr val="black">
                    <a:lumMod val="75000"/>
                    <a:lumOff val="25000"/>
                  </a:prstClr>
                </a:solidFill>
                <a:latin typeface="Rockwell" panose="02060603020205020403" pitchFamily="18" charset="0"/>
              </a:rPr>
              <a:t>Challenges for languages assessment:</a:t>
            </a:r>
            <a:endParaRPr lang="en-GB" sz="2800" b="1" dirty="0">
              <a:solidFill>
                <a:prstClr val="black">
                  <a:lumMod val="75000"/>
                  <a:lumOff val="25000"/>
                </a:prstClr>
              </a:solidFill>
              <a:latin typeface="Rockwell" panose="02060603020205020403" pitchFamily="18" charset="0"/>
            </a:endParaRPr>
          </a:p>
          <a:p>
            <a:endParaRPr lang="en-GB" sz="2800" b="1" dirty="0">
              <a:solidFill>
                <a:prstClr val="black">
                  <a:lumMod val="75000"/>
                  <a:lumOff val="25000"/>
                </a:prstClr>
              </a:solidFill>
              <a:latin typeface="Rockwell" panose="02060603020205020403" pitchFamily="18" charset="0"/>
            </a:endParaRPr>
          </a:p>
        </p:txBody>
      </p:sp>
      <p:sp>
        <p:nvSpPr>
          <p:cNvPr id="8" name="Rectangle 7"/>
          <p:cNvSpPr/>
          <p:nvPr/>
        </p:nvSpPr>
        <p:spPr>
          <a:xfrm>
            <a:off x="623749" y="2649868"/>
            <a:ext cx="8352928" cy="954107"/>
          </a:xfrm>
          <a:prstGeom prst="rect">
            <a:avLst/>
          </a:prstGeom>
        </p:spPr>
        <p:txBody>
          <a:bodyPr wrap="square">
            <a:spAutoFit/>
          </a:bodyPr>
          <a:lstStyle/>
          <a:p>
            <a:pPr marL="571500" indent="-571500">
              <a:buFont typeface="Arial" pitchFamily="34" charset="0"/>
              <a:buChar char="•"/>
            </a:pPr>
            <a:r>
              <a:rPr lang="en-GB" sz="2800" b="1" dirty="0" smtClean="0">
                <a:solidFill>
                  <a:prstClr val="black">
                    <a:lumMod val="75000"/>
                    <a:lumOff val="25000"/>
                  </a:prstClr>
                </a:solidFill>
                <a:latin typeface="Rockwell" panose="02060603020205020403" pitchFamily="18" charset="0"/>
              </a:rPr>
              <a:t>Accurate description of progression within the subject</a:t>
            </a:r>
            <a:endParaRPr lang="en-GB" sz="2800" b="1" dirty="0">
              <a:solidFill>
                <a:prstClr val="black">
                  <a:lumMod val="75000"/>
                  <a:lumOff val="25000"/>
                </a:prstClr>
              </a:solidFill>
              <a:latin typeface="Rockwell" panose="02060603020205020403" pitchFamily="18" charset="0"/>
            </a:endParaRPr>
          </a:p>
        </p:txBody>
      </p:sp>
      <p:sp>
        <p:nvSpPr>
          <p:cNvPr id="9" name="Rectangle 8"/>
          <p:cNvSpPr/>
          <p:nvPr/>
        </p:nvSpPr>
        <p:spPr>
          <a:xfrm>
            <a:off x="611530" y="3757864"/>
            <a:ext cx="8262624" cy="523220"/>
          </a:xfrm>
          <a:prstGeom prst="rect">
            <a:avLst/>
          </a:prstGeom>
        </p:spPr>
        <p:txBody>
          <a:bodyPr wrap="square">
            <a:spAutoFit/>
          </a:bodyPr>
          <a:lstStyle/>
          <a:p>
            <a:pPr marL="571500" indent="-571500">
              <a:buFont typeface="Arial" pitchFamily="34" charset="0"/>
              <a:buChar char="•"/>
            </a:pPr>
            <a:r>
              <a:rPr lang="en-GB" sz="2800" b="1" dirty="0" smtClean="0">
                <a:solidFill>
                  <a:prstClr val="black">
                    <a:lumMod val="75000"/>
                    <a:lumOff val="25000"/>
                  </a:prstClr>
                </a:solidFill>
                <a:latin typeface="Rockwell" panose="02060603020205020403" pitchFamily="18" charset="0"/>
              </a:rPr>
              <a:t>Joined up approach across KS2,3 and 4</a:t>
            </a:r>
            <a:endParaRPr lang="en-GB" sz="2800" b="1" dirty="0">
              <a:solidFill>
                <a:prstClr val="black">
                  <a:lumMod val="75000"/>
                  <a:lumOff val="25000"/>
                </a:prstClr>
              </a:solidFill>
              <a:latin typeface="Rockwell" panose="02060603020205020403" pitchFamily="18" charset="0"/>
            </a:endParaRPr>
          </a:p>
        </p:txBody>
      </p:sp>
      <p:sp>
        <p:nvSpPr>
          <p:cNvPr id="10" name="Rectangle 9"/>
          <p:cNvSpPr/>
          <p:nvPr/>
        </p:nvSpPr>
        <p:spPr>
          <a:xfrm>
            <a:off x="623749" y="4567113"/>
            <a:ext cx="8352928" cy="954107"/>
          </a:xfrm>
          <a:prstGeom prst="rect">
            <a:avLst/>
          </a:prstGeom>
        </p:spPr>
        <p:txBody>
          <a:bodyPr wrap="square">
            <a:spAutoFit/>
          </a:bodyPr>
          <a:lstStyle/>
          <a:p>
            <a:pPr marL="571500" indent="-571500">
              <a:buFont typeface="Arial" pitchFamily="34" charset="0"/>
              <a:buChar char="•"/>
            </a:pPr>
            <a:r>
              <a:rPr lang="en-GB" sz="2800" b="1" dirty="0" smtClean="0">
                <a:solidFill>
                  <a:prstClr val="black">
                    <a:lumMod val="75000"/>
                    <a:lumOff val="25000"/>
                  </a:prstClr>
                </a:solidFill>
                <a:latin typeface="Rockwell" panose="02060603020205020403" pitchFamily="18" charset="0"/>
              </a:rPr>
              <a:t>Assess knowledge (conceptual / content) and skills</a:t>
            </a:r>
            <a:endParaRPr lang="en-GB" sz="2800" b="1" dirty="0">
              <a:solidFill>
                <a:prstClr val="black">
                  <a:lumMod val="75000"/>
                  <a:lumOff val="25000"/>
                </a:prstClr>
              </a:solidFill>
              <a:latin typeface="Rockwell" panose="02060603020205020403" pitchFamily="18" charset="0"/>
            </a:endParaRPr>
          </a:p>
        </p:txBody>
      </p:sp>
      <p:sp>
        <p:nvSpPr>
          <p:cNvPr id="11" name="Rectangle 10"/>
          <p:cNvSpPr/>
          <p:nvPr/>
        </p:nvSpPr>
        <p:spPr>
          <a:xfrm>
            <a:off x="611560" y="5585541"/>
            <a:ext cx="8262594" cy="954107"/>
          </a:xfrm>
          <a:prstGeom prst="rect">
            <a:avLst/>
          </a:prstGeom>
        </p:spPr>
        <p:txBody>
          <a:bodyPr wrap="square">
            <a:spAutoFit/>
          </a:bodyPr>
          <a:lstStyle/>
          <a:p>
            <a:pPr marL="571500" indent="-571500">
              <a:buFont typeface="Arial" pitchFamily="34" charset="0"/>
              <a:buChar char="•"/>
            </a:pPr>
            <a:r>
              <a:rPr lang="en-GB" sz="2800" b="1" dirty="0">
                <a:solidFill>
                  <a:prstClr val="black">
                    <a:lumMod val="75000"/>
                    <a:lumOff val="25000"/>
                  </a:prstClr>
                </a:solidFill>
                <a:latin typeface="Rockwell" panose="02060603020205020403" pitchFamily="18" charset="0"/>
              </a:rPr>
              <a:t>Consistent with whole school approach</a:t>
            </a:r>
          </a:p>
          <a:p>
            <a:endParaRPr lang="en-GB" sz="2800" b="1" dirty="0">
              <a:solidFill>
                <a:prstClr val="black">
                  <a:lumMod val="75000"/>
                  <a:lumOff val="25000"/>
                </a:prstClr>
              </a:solidFill>
              <a:latin typeface="Rockwell" panose="02060603020205020403" pitchFamily="18" charset="0"/>
            </a:endParaRPr>
          </a:p>
        </p:txBody>
      </p:sp>
    </p:spTree>
    <p:extLst>
      <p:ext uri="{BB962C8B-B14F-4D97-AF65-F5344CB8AC3E}">
        <p14:creationId xmlns:p14="http://schemas.microsoft.com/office/powerpoint/2010/main" val="146457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2" name="Title 1"/>
          <p:cNvSpPr>
            <a:spLocks noGrp="1"/>
          </p:cNvSpPr>
          <p:nvPr>
            <p:ph type="title"/>
          </p:nvPr>
        </p:nvSpPr>
        <p:spPr>
          <a:xfrm>
            <a:off x="628650" y="1036029"/>
            <a:ext cx="7886700" cy="654660"/>
          </a:xfrm>
        </p:spPr>
        <p:txBody>
          <a:bodyPr/>
          <a:lstStyle/>
          <a:p>
            <a:r>
              <a:rPr lang="en-GB" dirty="0" smtClean="0">
                <a:solidFill>
                  <a:schemeClr val="tx1">
                    <a:lumMod val="75000"/>
                    <a:lumOff val="25000"/>
                  </a:schemeClr>
                </a:solidFill>
                <a:latin typeface="Rockwell" panose="02060603020205020403" pitchFamily="18" charset="0"/>
              </a:rPr>
              <a:t>Checklist</a:t>
            </a:r>
            <a:endParaRPr lang="en-GB" dirty="0">
              <a:solidFill>
                <a:schemeClr val="tx1">
                  <a:lumMod val="75000"/>
                  <a:lumOff val="25000"/>
                </a:schemeClr>
              </a:solidFill>
              <a:latin typeface="Rockwell" panose="02060603020205020403" pitchFamily="18" charset="0"/>
            </a:endParaRPr>
          </a:p>
        </p:txBody>
      </p:sp>
      <p:sp>
        <p:nvSpPr>
          <p:cNvPr id="3" name="Content Placeholder 2"/>
          <p:cNvSpPr>
            <a:spLocks noGrp="1"/>
          </p:cNvSpPr>
          <p:nvPr>
            <p:ph idx="1"/>
          </p:nvPr>
        </p:nvSpPr>
        <p:spPr>
          <a:xfrm>
            <a:off x="628649" y="1825625"/>
            <a:ext cx="8147215" cy="4351338"/>
          </a:xfrm>
        </p:spPr>
        <p:txBody>
          <a:bodyPr>
            <a:normAutofit/>
          </a:bodyPr>
          <a:lstStyle/>
          <a:p>
            <a:r>
              <a:rPr lang="en-GB" sz="2400" dirty="0" smtClean="0">
                <a:solidFill>
                  <a:schemeClr val="tx1">
                    <a:lumMod val="75000"/>
                    <a:lumOff val="25000"/>
                  </a:schemeClr>
                </a:solidFill>
                <a:latin typeface="Rockwell" panose="02060603020205020403" pitchFamily="18" charset="0"/>
              </a:rPr>
              <a:t>Described progression in my subject (from KS2 – KS4)</a:t>
            </a:r>
          </a:p>
          <a:p>
            <a:r>
              <a:rPr lang="en-GB" sz="2400" dirty="0" smtClean="0">
                <a:solidFill>
                  <a:schemeClr val="tx1">
                    <a:lumMod val="75000"/>
                    <a:lumOff val="25000"/>
                  </a:schemeClr>
                </a:solidFill>
                <a:latin typeface="Rockwell" panose="02060603020205020403" pitchFamily="18" charset="0"/>
              </a:rPr>
              <a:t>Cross-referenced with a recognised progression framework that has guided learning hours</a:t>
            </a:r>
          </a:p>
          <a:p>
            <a:r>
              <a:rPr lang="en-GB" sz="2400" dirty="0" smtClean="0">
                <a:solidFill>
                  <a:schemeClr val="tx1">
                    <a:lumMod val="75000"/>
                    <a:lumOff val="25000"/>
                  </a:schemeClr>
                </a:solidFill>
                <a:latin typeface="Rockwell" panose="02060603020205020403" pitchFamily="18" charset="0"/>
              </a:rPr>
              <a:t>Integrated that progression map into the new whole school assessment framework, which might have involved:</a:t>
            </a:r>
          </a:p>
        </p:txBody>
      </p:sp>
      <p:sp>
        <p:nvSpPr>
          <p:cNvPr id="7" name="Rectangle 6"/>
          <p:cNvSpPr/>
          <p:nvPr/>
        </p:nvSpPr>
        <p:spPr>
          <a:xfrm>
            <a:off x="1230087" y="4096297"/>
            <a:ext cx="7664531" cy="2554545"/>
          </a:xfrm>
          <a:prstGeom prst="rect">
            <a:avLst/>
          </a:prstGeom>
        </p:spPr>
        <p:txBody>
          <a:bodyPr wrap="square">
            <a:spAutoFit/>
          </a:bodyPr>
          <a:lstStyle/>
          <a:p>
            <a:pPr marL="285750" indent="-285750">
              <a:buFont typeface="Arial" panose="020B0604020202020204" pitchFamily="34" charset="0"/>
              <a:buChar char="•"/>
            </a:pPr>
            <a:r>
              <a:rPr lang="en-GB" sz="2000" dirty="0">
                <a:solidFill>
                  <a:schemeClr val="tx1">
                    <a:lumMod val="75000"/>
                    <a:lumOff val="25000"/>
                  </a:schemeClr>
                </a:solidFill>
                <a:latin typeface="Rockwell" panose="02060603020205020403" pitchFamily="18" charset="0"/>
              </a:rPr>
              <a:t>Breaking down overall progression into equal ‘steps’ with a notion of progress expected for the ‘more able, average and less able’ student over each year</a:t>
            </a:r>
          </a:p>
          <a:p>
            <a:pPr marL="285750" indent="-285750">
              <a:buFont typeface="Arial" panose="020B0604020202020204" pitchFamily="34" charset="0"/>
              <a:buChar char="•"/>
            </a:pPr>
            <a:r>
              <a:rPr lang="en-GB" sz="2000" dirty="0" smtClean="0">
                <a:solidFill>
                  <a:schemeClr val="tx1">
                    <a:lumMod val="75000"/>
                    <a:lumOff val="25000"/>
                  </a:schemeClr>
                </a:solidFill>
                <a:latin typeface="Rockwell" panose="02060603020205020403" pitchFamily="18" charset="0"/>
              </a:rPr>
              <a:t>Designing regular assessments that ‘test’ whether students have made (more / less than) expected progress </a:t>
            </a:r>
          </a:p>
          <a:p>
            <a:pPr marL="285750" indent="-285750">
              <a:buFont typeface="Arial" panose="020B0604020202020204" pitchFamily="34" charset="0"/>
              <a:buChar char="•"/>
            </a:pPr>
            <a:r>
              <a:rPr lang="en-GB" sz="2000" dirty="0" smtClean="0">
                <a:solidFill>
                  <a:schemeClr val="tx1">
                    <a:lumMod val="75000"/>
                    <a:lumOff val="25000"/>
                  </a:schemeClr>
                </a:solidFill>
                <a:latin typeface="Rockwell" panose="02060603020205020403" pitchFamily="18" charset="0"/>
              </a:rPr>
              <a:t>Setting assessments that rank students by percentiles that in turn generate an assessment of + = - (or verbal equivalent)</a:t>
            </a:r>
          </a:p>
          <a:p>
            <a:pPr marL="285750" indent="-285750">
              <a:buFont typeface="Arial" panose="020B0604020202020204" pitchFamily="34" charset="0"/>
              <a:buChar char="•"/>
            </a:pPr>
            <a:r>
              <a:rPr lang="en-GB" sz="2000" dirty="0" smtClean="0">
                <a:solidFill>
                  <a:schemeClr val="tx1">
                    <a:lumMod val="75000"/>
                    <a:lumOff val="25000"/>
                  </a:schemeClr>
                </a:solidFill>
                <a:latin typeface="Rockwell" panose="02060603020205020403" pitchFamily="18" charset="0"/>
              </a:rPr>
              <a:t>Generating targets and flight paths??!!</a:t>
            </a:r>
            <a:endParaRPr lang="en-GB" sz="2000" dirty="0">
              <a:solidFill>
                <a:schemeClr val="tx1">
                  <a:lumMod val="75000"/>
                  <a:lumOff val="25000"/>
                </a:schemeClr>
              </a:solidFill>
              <a:latin typeface="Rockwell" panose="02060603020205020403" pitchFamily="18" charset="0"/>
            </a:endParaRPr>
          </a:p>
        </p:txBody>
      </p:sp>
    </p:spTree>
    <p:extLst>
      <p:ext uri="{BB962C8B-B14F-4D97-AF65-F5344CB8AC3E}">
        <p14:creationId xmlns:p14="http://schemas.microsoft.com/office/powerpoint/2010/main" val="2857992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81379" y="282196"/>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pic>
        <p:nvPicPr>
          <p:cNvPr id="3" name="Picture 2"/>
          <p:cNvPicPr>
            <a:picLocks noChangeAspect="1"/>
          </p:cNvPicPr>
          <p:nvPr/>
        </p:nvPicPr>
        <p:blipFill>
          <a:blip r:embed="rId5"/>
          <a:stretch>
            <a:fillRect/>
          </a:stretch>
        </p:blipFill>
        <p:spPr>
          <a:xfrm>
            <a:off x="706355" y="1126548"/>
            <a:ext cx="7348516" cy="5367337"/>
          </a:xfrm>
          <a:prstGeom prst="rect">
            <a:avLst/>
          </a:prstGeom>
        </p:spPr>
      </p:pic>
      <p:sp>
        <p:nvSpPr>
          <p:cNvPr id="7" name="Title 1"/>
          <p:cNvSpPr txBox="1">
            <a:spLocks/>
          </p:cNvSpPr>
          <p:nvPr/>
        </p:nvSpPr>
        <p:spPr>
          <a:xfrm>
            <a:off x="150626" y="1158960"/>
            <a:ext cx="7886700" cy="654660"/>
          </a:xfrm>
          <a:prstGeom prst="rect">
            <a:avLst/>
          </a:prstGeom>
        </p:spPr>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dirty="0" smtClean="0">
                <a:solidFill>
                  <a:schemeClr val="tx1">
                    <a:lumMod val="75000"/>
                    <a:lumOff val="25000"/>
                  </a:schemeClr>
                </a:solidFill>
                <a:latin typeface="Rockwell" panose="02060603020205020403" pitchFamily="18" charset="0"/>
              </a:rPr>
              <a:t>A realistic flightpath…</a:t>
            </a:r>
            <a:endParaRPr lang="en-GB" dirty="0">
              <a:solidFill>
                <a:schemeClr val="tx1">
                  <a:lumMod val="75000"/>
                  <a:lumOff val="25000"/>
                </a:schemeClr>
              </a:solidFill>
              <a:latin typeface="Rockwell" panose="02060603020205020403" pitchFamily="18" charset="0"/>
            </a:endParaRPr>
          </a:p>
        </p:txBody>
      </p:sp>
      <p:sp>
        <p:nvSpPr>
          <p:cNvPr id="9" name="TextBox 8"/>
          <p:cNvSpPr txBox="1"/>
          <p:nvPr/>
        </p:nvSpPr>
        <p:spPr>
          <a:xfrm rot="16200000">
            <a:off x="-528581" y="3023707"/>
            <a:ext cx="2317315" cy="369332"/>
          </a:xfrm>
          <a:prstGeom prst="rect">
            <a:avLst/>
          </a:prstGeom>
          <a:noFill/>
        </p:spPr>
        <p:txBody>
          <a:bodyPr wrap="square" rtlCol="0">
            <a:spAutoFit/>
          </a:bodyPr>
          <a:lstStyle/>
          <a:p>
            <a:r>
              <a:rPr lang="en-GB" dirty="0" smtClean="0">
                <a:solidFill>
                  <a:schemeClr val="tx1">
                    <a:lumMod val="75000"/>
                    <a:lumOff val="25000"/>
                  </a:schemeClr>
                </a:solidFill>
                <a:latin typeface="Rockwell" panose="02060603020205020403" pitchFamily="18" charset="0"/>
              </a:rPr>
              <a:t>STEPS</a:t>
            </a:r>
            <a:endParaRPr lang="en-GB" dirty="0">
              <a:solidFill>
                <a:schemeClr val="tx1">
                  <a:lumMod val="75000"/>
                  <a:lumOff val="25000"/>
                </a:schemeClr>
              </a:solidFill>
              <a:latin typeface="Rockwell" panose="02060603020205020403" pitchFamily="18" charset="0"/>
            </a:endParaRPr>
          </a:p>
        </p:txBody>
      </p:sp>
      <p:sp>
        <p:nvSpPr>
          <p:cNvPr id="10" name="TextBox 9"/>
          <p:cNvSpPr txBox="1"/>
          <p:nvPr/>
        </p:nvSpPr>
        <p:spPr>
          <a:xfrm>
            <a:off x="3762314" y="6341631"/>
            <a:ext cx="2317315" cy="369332"/>
          </a:xfrm>
          <a:prstGeom prst="rect">
            <a:avLst/>
          </a:prstGeom>
          <a:noFill/>
        </p:spPr>
        <p:txBody>
          <a:bodyPr wrap="square" rtlCol="0">
            <a:spAutoFit/>
          </a:bodyPr>
          <a:lstStyle/>
          <a:p>
            <a:r>
              <a:rPr lang="en-GB" dirty="0" smtClean="0">
                <a:solidFill>
                  <a:schemeClr val="tx1">
                    <a:lumMod val="75000"/>
                    <a:lumOff val="25000"/>
                  </a:schemeClr>
                </a:solidFill>
                <a:latin typeface="Rockwell" panose="02060603020205020403" pitchFamily="18" charset="0"/>
              </a:rPr>
              <a:t>Academic year</a:t>
            </a:r>
            <a:endParaRPr lang="en-GB" dirty="0">
              <a:solidFill>
                <a:schemeClr val="tx1">
                  <a:lumMod val="75000"/>
                  <a:lumOff val="25000"/>
                </a:schemeClr>
              </a:solidFill>
              <a:latin typeface="Rockwell" panose="02060603020205020403" pitchFamily="18" charset="0"/>
            </a:endParaRPr>
          </a:p>
        </p:txBody>
      </p:sp>
      <p:sp>
        <p:nvSpPr>
          <p:cNvPr id="11" name="TextBox 10"/>
          <p:cNvSpPr txBox="1"/>
          <p:nvPr/>
        </p:nvSpPr>
        <p:spPr>
          <a:xfrm rot="16200000">
            <a:off x="6972492" y="2466892"/>
            <a:ext cx="2317315" cy="369332"/>
          </a:xfrm>
          <a:prstGeom prst="rect">
            <a:avLst/>
          </a:prstGeom>
          <a:noFill/>
        </p:spPr>
        <p:txBody>
          <a:bodyPr wrap="square" rtlCol="0">
            <a:spAutoFit/>
          </a:bodyPr>
          <a:lstStyle/>
          <a:p>
            <a:pPr algn="ctr"/>
            <a:r>
              <a:rPr lang="en-GB" dirty="0" smtClean="0">
                <a:solidFill>
                  <a:schemeClr val="tx1">
                    <a:lumMod val="75000"/>
                    <a:lumOff val="25000"/>
                  </a:schemeClr>
                </a:solidFill>
                <a:latin typeface="Rockwell" panose="02060603020205020403" pitchFamily="18" charset="0"/>
              </a:rPr>
              <a:t>GCSE grades</a:t>
            </a:r>
            <a:endParaRPr lang="en-GB" dirty="0">
              <a:solidFill>
                <a:schemeClr val="tx1">
                  <a:lumMod val="75000"/>
                  <a:lumOff val="25000"/>
                </a:schemeClr>
              </a:solidFill>
              <a:latin typeface="Rockwell" panose="02060603020205020403" pitchFamily="18" charset="0"/>
            </a:endParaRPr>
          </a:p>
        </p:txBody>
      </p:sp>
    </p:spTree>
    <p:extLst>
      <p:ext uri="{BB962C8B-B14F-4D97-AF65-F5344CB8AC3E}">
        <p14:creationId xmlns:p14="http://schemas.microsoft.com/office/powerpoint/2010/main" val="3565242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Title 1"/>
          <p:cNvSpPr>
            <a:spLocks noGrp="1"/>
          </p:cNvSpPr>
          <p:nvPr>
            <p:ph type="ctrTitle"/>
          </p:nvPr>
        </p:nvSpPr>
        <p:spPr>
          <a:xfrm>
            <a:off x="502846" y="2692807"/>
            <a:ext cx="8390756" cy="1470025"/>
          </a:xfrm>
        </p:spPr>
        <p:txBody>
          <a:bodyPr>
            <a:noAutofit/>
          </a:bodyPr>
          <a:lstStyle/>
          <a:p>
            <a:pPr algn="l"/>
            <a:r>
              <a:rPr lang="en-GB" sz="4000" b="1" dirty="0" smtClean="0">
                <a:solidFill>
                  <a:srgbClr val="00B050"/>
                </a:solidFill>
                <a:latin typeface="Rockwell" panose="02060603020205020403" pitchFamily="18" charset="0"/>
                <a:cs typeface="Arial" panose="020B0604020202020204" pitchFamily="34" charset="0"/>
              </a:rPr>
              <a:t>KS3: </a:t>
            </a:r>
            <a:r>
              <a:rPr lang="en-GB" sz="3200" b="1" dirty="0" smtClean="0">
                <a:latin typeface="Rockwell" panose="02060603020205020403" pitchFamily="18" charset="0"/>
                <a:cs typeface="Arial" panose="020B0604020202020204" pitchFamily="34" charset="0"/>
              </a:rPr>
              <a:t>Assessment </a:t>
            </a:r>
            <a:r>
              <a:rPr lang="en-GB" sz="3200" b="1" dirty="0" smtClean="0">
                <a:latin typeface="Rockwell" panose="02060603020205020403" pitchFamily="18" charset="0"/>
                <a:cs typeface="Arial" panose="020B0604020202020204" pitchFamily="34" charset="0"/>
              </a:rPr>
              <a:t>without </a:t>
            </a:r>
            <a:r>
              <a:rPr lang="en-GB" sz="3200" b="1" dirty="0" smtClean="0">
                <a:latin typeface="Rockwell" panose="02060603020205020403" pitchFamily="18" charset="0"/>
                <a:cs typeface="Arial" panose="020B0604020202020204" pitchFamily="34" charset="0"/>
              </a:rPr>
              <a:t>NC Levels  </a:t>
            </a:r>
            <a:endParaRPr lang="en-GB" sz="3600" dirty="0">
              <a:latin typeface="Rockwell" panose="02060603020205020403" pitchFamily="18" charset="0"/>
              <a:cs typeface="Arial" panose="020B0604020202020204" pitchFamily="34" charset="0"/>
            </a:endParaRPr>
          </a:p>
        </p:txBody>
      </p:sp>
      <p:sp>
        <p:nvSpPr>
          <p:cNvPr id="8" name="Title 1"/>
          <p:cNvSpPr txBox="1">
            <a:spLocks/>
          </p:cNvSpPr>
          <p:nvPr/>
        </p:nvSpPr>
        <p:spPr>
          <a:xfrm>
            <a:off x="500278" y="4419130"/>
            <a:ext cx="8323302"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smtClean="0">
                <a:solidFill>
                  <a:srgbClr val="C00000"/>
                </a:solidFill>
                <a:latin typeface="Rockwell" panose="02060603020205020403" pitchFamily="18" charset="0"/>
                <a:cs typeface="Arial" panose="020B0604020202020204" pitchFamily="34" charset="0"/>
              </a:rPr>
              <a:t>KS4: </a:t>
            </a:r>
            <a:r>
              <a:rPr lang="en-GB" sz="3200" b="1" dirty="0" smtClean="0">
                <a:solidFill>
                  <a:prstClr val="black"/>
                </a:solidFill>
                <a:latin typeface="Rockwell" panose="02060603020205020403" pitchFamily="18" charset="0"/>
                <a:cs typeface="Arial" panose="020B0604020202020204" pitchFamily="34" charset="0"/>
              </a:rPr>
              <a:t>New GCSE- new grading system  		/ new level challenge </a:t>
            </a:r>
            <a:endParaRPr lang="en-GB" sz="3200" dirty="0">
              <a:solidFill>
                <a:prstClr val="black"/>
              </a:solidFill>
              <a:latin typeface="Rockwell" panose="02060603020205020403" pitchFamily="18" charset="0"/>
              <a:cs typeface="Arial" panose="020B0604020202020204" pitchFamily="34" charset="0"/>
            </a:endParaRPr>
          </a:p>
        </p:txBody>
      </p:sp>
      <p:sp>
        <p:nvSpPr>
          <p:cNvPr id="9" name="Title 1"/>
          <p:cNvSpPr txBox="1">
            <a:spLocks/>
          </p:cNvSpPr>
          <p:nvPr/>
        </p:nvSpPr>
        <p:spPr>
          <a:xfrm>
            <a:off x="500278" y="2052055"/>
            <a:ext cx="8388424"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smtClean="0">
                <a:solidFill>
                  <a:srgbClr val="FF0000"/>
                </a:solidFill>
                <a:latin typeface="Rockwell" panose="02060603020205020403" pitchFamily="18" charset="0"/>
                <a:cs typeface="Arial" panose="020B0604020202020204" pitchFamily="34" charset="0"/>
              </a:rPr>
              <a:t>KS2: </a:t>
            </a:r>
            <a:r>
              <a:rPr lang="en-GB" sz="3200" b="1" dirty="0" smtClean="0">
                <a:solidFill>
                  <a:prstClr val="black"/>
                </a:solidFill>
                <a:latin typeface="Rockwell" panose="02060603020205020403" pitchFamily="18" charset="0"/>
                <a:cs typeface="Arial" panose="020B0604020202020204" pitchFamily="34" charset="0"/>
              </a:rPr>
              <a:t>Languages statutory Y3 to Y6</a:t>
            </a:r>
            <a:endParaRPr lang="en-GB" sz="3200" dirty="0">
              <a:solidFill>
                <a:prstClr val="black"/>
              </a:solidFill>
              <a:latin typeface="Rockwell" panose="02060603020205020403" pitchFamily="18" charset="0"/>
              <a:cs typeface="Arial" panose="020B0604020202020204" pitchFamily="34" charset="0"/>
            </a:endParaRPr>
          </a:p>
        </p:txBody>
      </p:sp>
      <p:sp>
        <p:nvSpPr>
          <p:cNvPr id="10" name="Title 1"/>
          <p:cNvSpPr txBox="1">
            <a:spLocks/>
          </p:cNvSpPr>
          <p:nvPr/>
        </p:nvSpPr>
        <p:spPr>
          <a:xfrm>
            <a:off x="320425" y="632968"/>
            <a:ext cx="7886700" cy="13255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6600" b="1" dirty="0" smtClean="0">
                <a:solidFill>
                  <a:schemeClr val="tx1">
                    <a:lumMod val="85000"/>
                    <a:lumOff val="15000"/>
                  </a:schemeClr>
                </a:solidFill>
                <a:latin typeface="MV Boli" panose="02000500030200090000" pitchFamily="2" charset="0"/>
                <a:cs typeface="MV Boli" panose="02000500030200090000" pitchFamily="2" charset="0"/>
              </a:rPr>
              <a:t>All change…!</a:t>
            </a:r>
            <a:endParaRPr lang="en-GB" sz="6600" b="1" dirty="0">
              <a:solidFill>
                <a:schemeClr val="tx1">
                  <a:lumMod val="85000"/>
                  <a:lumOff val="15000"/>
                </a:schemeClr>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949202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pic>
        <p:nvPicPr>
          <p:cNvPr id="7" name="Picture 6"/>
          <p:cNvPicPr>
            <a:picLocks noChangeAspect="1"/>
          </p:cNvPicPr>
          <p:nvPr/>
        </p:nvPicPr>
        <p:blipFill>
          <a:blip r:embed="rId5"/>
          <a:stretch>
            <a:fillRect/>
          </a:stretch>
        </p:blipFill>
        <p:spPr>
          <a:xfrm>
            <a:off x="1719170" y="1731903"/>
            <a:ext cx="5495355" cy="4510193"/>
          </a:xfrm>
          <a:prstGeom prst="rect">
            <a:avLst/>
          </a:prstGeom>
        </p:spPr>
      </p:pic>
      <p:sp>
        <p:nvSpPr>
          <p:cNvPr id="8" name="TextBox 7"/>
          <p:cNvSpPr txBox="1"/>
          <p:nvPr/>
        </p:nvSpPr>
        <p:spPr>
          <a:xfrm>
            <a:off x="1358916" y="1023329"/>
            <a:ext cx="6215865" cy="769441"/>
          </a:xfrm>
          <a:prstGeom prst="rect">
            <a:avLst/>
          </a:prstGeom>
          <a:noFill/>
        </p:spPr>
        <p:txBody>
          <a:bodyPr wrap="square" rtlCol="0">
            <a:spAutoFit/>
          </a:bodyPr>
          <a:lstStyle/>
          <a:p>
            <a:pPr algn="ctr"/>
            <a:r>
              <a:rPr lang="en-GB" sz="4400" b="1" dirty="0" smtClean="0">
                <a:solidFill>
                  <a:schemeClr val="tx1">
                    <a:lumMod val="85000"/>
                    <a:lumOff val="15000"/>
                  </a:schemeClr>
                </a:solidFill>
                <a:latin typeface="Rockwell" panose="02060603020205020403" pitchFamily="18" charset="0"/>
              </a:rPr>
              <a:t>Let’s not forget…</a:t>
            </a:r>
            <a:endParaRPr lang="en-GB" sz="4400" b="1" dirty="0">
              <a:solidFill>
                <a:schemeClr val="tx1">
                  <a:lumMod val="85000"/>
                  <a:lumOff val="15000"/>
                </a:schemeClr>
              </a:solidFill>
              <a:latin typeface="Rockwell" panose="02060603020205020403" pitchFamily="18" charset="0"/>
            </a:endParaRPr>
          </a:p>
        </p:txBody>
      </p:sp>
      <p:sp>
        <p:nvSpPr>
          <p:cNvPr id="2" name="Rectangle 1"/>
          <p:cNvSpPr/>
          <p:nvPr/>
        </p:nvSpPr>
        <p:spPr>
          <a:xfrm>
            <a:off x="1121078" y="6309073"/>
            <a:ext cx="7857821" cy="369332"/>
          </a:xfrm>
          <a:prstGeom prst="rect">
            <a:avLst/>
          </a:prstGeom>
        </p:spPr>
        <p:txBody>
          <a:bodyPr wrap="square">
            <a:spAutoFit/>
          </a:bodyPr>
          <a:lstStyle/>
          <a:p>
            <a:r>
              <a:rPr lang="en-GB" dirty="0">
                <a:hlinkClick r:id="rId6"/>
              </a:rPr>
              <a:t>http://</a:t>
            </a:r>
            <a:r>
              <a:rPr lang="en-GB" dirty="0" smtClean="0">
                <a:hlinkClick r:id="rId6"/>
              </a:rPr>
              <a:t>www.rachelhawkes.com/PandT/Assessment_2015/Assess2015.php</a:t>
            </a:r>
            <a:r>
              <a:rPr lang="en-GB" dirty="0" smtClean="0"/>
              <a:t> </a:t>
            </a:r>
            <a:endParaRPr lang="en-GB" dirty="0"/>
          </a:p>
        </p:txBody>
      </p:sp>
    </p:spTree>
    <p:extLst>
      <p:ext uri="{BB962C8B-B14F-4D97-AF65-F5344CB8AC3E}">
        <p14:creationId xmlns:p14="http://schemas.microsoft.com/office/powerpoint/2010/main" val="1957417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0"/>
            <a:ext cx="4392488" cy="707886"/>
          </a:xfrm>
          <a:prstGeom prst="rect">
            <a:avLst/>
          </a:prstGeom>
          <a:noFill/>
        </p:spPr>
        <p:txBody>
          <a:bodyPr wrap="square" rtlCol="0">
            <a:spAutoFit/>
          </a:bodyPr>
          <a:lstStyle/>
          <a:p>
            <a:pPr algn="ctr"/>
            <a:r>
              <a:rPr lang="en-GB" sz="4000" dirty="0">
                <a:solidFill>
                  <a:prstClr val="black"/>
                </a:solidFill>
                <a:latin typeface="Arial Rounded MT Bold" panose="020F0704030504030204" pitchFamily="34" charset="0"/>
              </a:rPr>
              <a:t>Year 7</a:t>
            </a:r>
          </a:p>
        </p:txBody>
      </p:sp>
      <p:sp>
        <p:nvSpPr>
          <p:cNvPr id="5" name="TextBox 4"/>
          <p:cNvSpPr txBox="1"/>
          <p:nvPr/>
        </p:nvSpPr>
        <p:spPr>
          <a:xfrm>
            <a:off x="1403648" y="476672"/>
            <a:ext cx="5777989" cy="707886"/>
          </a:xfrm>
          <a:prstGeom prst="rect">
            <a:avLst/>
          </a:prstGeom>
          <a:noFill/>
        </p:spPr>
        <p:txBody>
          <a:bodyPr wrap="square" rtlCol="0">
            <a:spAutoFit/>
          </a:bodyPr>
          <a:lstStyle/>
          <a:p>
            <a:pPr algn="ctr"/>
            <a:r>
              <a:rPr lang="en-GB" sz="4000" dirty="0">
                <a:solidFill>
                  <a:prstClr val="black"/>
                </a:solidFill>
                <a:latin typeface="Segoe UI" panose="020B0502040204020203" pitchFamily="34" charset="0"/>
                <a:cs typeface="Segoe UI" panose="020B0502040204020203" pitchFamily="34" charset="0"/>
              </a:rPr>
              <a:t>Listening &amp; Reading</a:t>
            </a:r>
          </a:p>
        </p:txBody>
      </p:sp>
      <p:sp>
        <p:nvSpPr>
          <p:cNvPr id="6" name="Subtitle 2"/>
          <p:cNvSpPr txBox="1">
            <a:spLocks/>
          </p:cNvSpPr>
          <p:nvPr/>
        </p:nvSpPr>
        <p:spPr>
          <a:xfrm>
            <a:off x="179512" y="4347844"/>
            <a:ext cx="2160240" cy="2321515"/>
          </a:xfrm>
          <a:prstGeom prst="rect">
            <a:avLst/>
          </a:prstGeom>
          <a:solidFill>
            <a:schemeClr val="accent6">
              <a:lumMod val="20000"/>
              <a:lumOff val="80000"/>
            </a:schemeClr>
          </a:solidFill>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srgbClr val="000000"/>
                </a:solidFill>
                <a:ea typeface="Times New Roman" panose="02020603050405020304" pitchFamily="18" charset="0"/>
                <a:cs typeface="Calibri" panose="020F0502020204030204" pitchFamily="34" charset="0"/>
              </a:rPr>
              <a:t>the main points of a short </a:t>
            </a:r>
            <a:r>
              <a:rPr lang="en-GB" sz="2400" dirty="0" smtClean="0">
                <a:solidFill>
                  <a:srgbClr val="000000"/>
                </a:solidFill>
                <a:ea typeface="Times New Roman" panose="02020603050405020304" pitchFamily="18" charset="0"/>
                <a:cs typeface="Calibri" panose="020F0502020204030204" pitchFamily="34" charset="0"/>
              </a:rPr>
              <a:t>passage </a:t>
            </a:r>
            <a:r>
              <a:rPr lang="en-GB" sz="2400" dirty="0">
                <a:solidFill>
                  <a:srgbClr val="000000"/>
                </a:solidFill>
                <a:ea typeface="Times New Roman" panose="02020603050405020304" pitchFamily="18" charset="0"/>
                <a:cs typeface="Calibri" panose="020F0502020204030204" pitchFamily="34" charset="0"/>
              </a:rPr>
              <a:t>made up of a few familiar words and </a:t>
            </a:r>
            <a:r>
              <a:rPr lang="en-GB" sz="2400" dirty="0" smtClean="0">
                <a:solidFill>
                  <a:srgbClr val="000000"/>
                </a:solidFill>
                <a:ea typeface="Times New Roman" panose="02020603050405020304" pitchFamily="18" charset="0"/>
                <a:cs typeface="Calibri" panose="020F0502020204030204" pitchFamily="34" charset="0"/>
              </a:rPr>
              <a:t>phrases.</a:t>
            </a:r>
            <a:endParaRPr lang="en-GB" sz="2400" dirty="0">
              <a:solidFill>
                <a:prstClr val="black"/>
              </a:solidFill>
              <a:latin typeface="Segoe UI" panose="020B0502040204020203" pitchFamily="34" charset="0"/>
              <a:cs typeface="Segoe UI" panose="020B0502040204020203" pitchFamily="34" charset="0"/>
            </a:endParaRPr>
          </a:p>
        </p:txBody>
      </p:sp>
      <p:sp>
        <p:nvSpPr>
          <p:cNvPr id="7" name="Subtitle 2"/>
          <p:cNvSpPr txBox="1">
            <a:spLocks/>
          </p:cNvSpPr>
          <p:nvPr/>
        </p:nvSpPr>
        <p:spPr>
          <a:xfrm>
            <a:off x="2267744" y="3343758"/>
            <a:ext cx="2232248" cy="3325602"/>
          </a:xfrm>
          <a:prstGeom prst="rect">
            <a:avLst/>
          </a:prstGeom>
          <a:solidFill>
            <a:schemeClr val="accent6">
              <a:lumMod val="40000"/>
              <a:lumOff val="6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400" dirty="0">
                <a:solidFill>
                  <a:srgbClr val="000000"/>
                </a:solidFill>
                <a:ea typeface="Times New Roman" panose="02020603050405020304" pitchFamily="18" charset="0"/>
                <a:cs typeface="Calibri" panose="020F0502020204030204" pitchFamily="34" charset="0"/>
              </a:rPr>
              <a:t>a short passage made up of familiar words and basic phrases concerning self, people, places or simple </a:t>
            </a:r>
            <a:r>
              <a:rPr lang="en-GB" sz="2400" dirty="0" smtClean="0">
                <a:solidFill>
                  <a:srgbClr val="000000"/>
                </a:solidFill>
                <a:ea typeface="Times New Roman" panose="02020603050405020304" pitchFamily="18" charset="0"/>
                <a:cs typeface="Calibri" panose="020F0502020204030204" pitchFamily="34" charset="0"/>
              </a:rPr>
              <a:t>actions.</a:t>
            </a:r>
            <a:endParaRPr lang="en-GB" sz="2400" dirty="0">
              <a:solidFill>
                <a:prstClr val="black"/>
              </a:solidFill>
              <a:latin typeface="Segoe UI" panose="020B0502040204020203" pitchFamily="34" charset="0"/>
              <a:cs typeface="Segoe UI" panose="020B0502040204020203" pitchFamily="34" charset="0"/>
            </a:endParaRPr>
          </a:p>
        </p:txBody>
      </p:sp>
      <p:sp>
        <p:nvSpPr>
          <p:cNvPr id="8" name="Subtitle 2"/>
          <p:cNvSpPr txBox="1">
            <a:spLocks/>
          </p:cNvSpPr>
          <p:nvPr/>
        </p:nvSpPr>
        <p:spPr>
          <a:xfrm>
            <a:off x="4499992" y="2203156"/>
            <a:ext cx="2160240" cy="4466204"/>
          </a:xfrm>
          <a:prstGeom prst="rect">
            <a:avLst/>
          </a:prstGeom>
          <a:solidFill>
            <a:schemeClr val="accent6">
              <a:lumMod val="60000"/>
              <a:lumOff val="4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000" dirty="0">
                <a:solidFill>
                  <a:prstClr val="black"/>
                </a:solidFill>
                <a:ea typeface="Calibri" panose="020F0502020204030204" pitchFamily="34" charset="0"/>
                <a:cs typeface="Times New Roman" panose="02020603050405020304" pitchFamily="18" charset="0"/>
              </a:rPr>
              <a:t>the details in a short </a:t>
            </a:r>
            <a:r>
              <a:rPr lang="en-GB" sz="2000" dirty="0" smtClean="0">
                <a:solidFill>
                  <a:prstClr val="black"/>
                </a:solidFill>
                <a:ea typeface="Calibri" panose="020F0502020204030204" pitchFamily="34" charset="0"/>
                <a:cs typeface="Times New Roman" panose="02020603050405020304" pitchFamily="18" charset="0"/>
              </a:rPr>
              <a:t>passage </a:t>
            </a:r>
            <a:r>
              <a:rPr lang="en-GB" sz="2000" dirty="0">
                <a:solidFill>
                  <a:prstClr val="black"/>
                </a:solidFill>
                <a:ea typeface="Calibri" panose="020F0502020204030204" pitchFamily="34" charset="0"/>
                <a:cs typeface="Times New Roman" panose="02020603050405020304" pitchFamily="18" charset="0"/>
              </a:rPr>
              <a:t>on a few familiar topics with predictable information contained in simple </a:t>
            </a:r>
            <a:r>
              <a:rPr lang="en-GB" sz="2000" dirty="0" smtClean="0">
                <a:solidFill>
                  <a:prstClr val="black"/>
                </a:solidFill>
                <a:ea typeface="Calibri" panose="020F0502020204030204" pitchFamily="34" charset="0"/>
                <a:cs typeface="Times New Roman" panose="02020603050405020304" pitchFamily="18" charset="0"/>
              </a:rPr>
              <a:t>sentences </a:t>
            </a:r>
            <a:r>
              <a:rPr lang="en-GB" sz="2000" dirty="0">
                <a:solidFill>
                  <a:prstClr val="black"/>
                </a:solidFill>
                <a:ea typeface="Times New Roman" panose="02020603050405020304" pitchFamily="18" charset="0"/>
                <a:cs typeface="Times New Roman" panose="02020603050405020304" pitchFamily="18" charset="0"/>
              </a:rPr>
              <a:t>with mostly familiar </a:t>
            </a:r>
            <a:r>
              <a:rPr lang="en-GB" sz="2000" dirty="0" smtClean="0">
                <a:solidFill>
                  <a:prstClr val="black"/>
                </a:solidFill>
                <a:ea typeface="Times New Roman" panose="02020603050405020304" pitchFamily="18" charset="0"/>
                <a:cs typeface="Times New Roman" panose="02020603050405020304" pitchFamily="18" charset="0"/>
              </a:rPr>
              <a:t>language, and can pick out and translate from written text individual words into English.</a:t>
            </a:r>
            <a:endParaRPr lang="en-GB" sz="2000" dirty="0">
              <a:solidFill>
                <a:prstClr val="black"/>
              </a:solidFill>
            </a:endParaRPr>
          </a:p>
          <a:p>
            <a:endParaRPr lang="en-GB" sz="2000" dirty="0">
              <a:solidFill>
                <a:prstClr val="black"/>
              </a:solidFill>
              <a:latin typeface="Segoe UI" panose="020B0502040204020203" pitchFamily="34" charset="0"/>
              <a:cs typeface="Segoe UI" panose="020B0502040204020203" pitchFamily="34" charset="0"/>
            </a:endParaRPr>
          </a:p>
        </p:txBody>
      </p:sp>
      <p:sp>
        <p:nvSpPr>
          <p:cNvPr id="9" name="Subtitle 2"/>
          <p:cNvSpPr txBox="1">
            <a:spLocks/>
          </p:cNvSpPr>
          <p:nvPr/>
        </p:nvSpPr>
        <p:spPr>
          <a:xfrm>
            <a:off x="6660232" y="1203125"/>
            <a:ext cx="2232248" cy="5466235"/>
          </a:xfrm>
          <a:prstGeom prst="rect">
            <a:avLst/>
          </a:prstGeom>
          <a:solidFill>
            <a:schemeClr val="accent6">
              <a:lumMod val="75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200" dirty="0">
                <a:solidFill>
                  <a:prstClr val="black"/>
                </a:solidFill>
                <a:ea typeface="Calibri" panose="020F0502020204030204" pitchFamily="34" charset="0"/>
                <a:cs typeface="Times New Roman" panose="02020603050405020304" pitchFamily="18" charset="0"/>
              </a:rPr>
              <a:t>p</a:t>
            </a:r>
            <a:r>
              <a:rPr lang="en-GB" sz="2200" dirty="0" smtClean="0">
                <a:solidFill>
                  <a:prstClr val="black"/>
                </a:solidFill>
                <a:ea typeface="Calibri" panose="020F0502020204030204" pitchFamily="34" charset="0"/>
                <a:cs typeface="Times New Roman" panose="02020603050405020304" pitchFamily="18" charset="0"/>
              </a:rPr>
              <a:t>assages </a:t>
            </a:r>
            <a:r>
              <a:rPr lang="en-GB" sz="2200" dirty="0">
                <a:solidFill>
                  <a:prstClr val="black"/>
                </a:solidFill>
                <a:ea typeface="Calibri" panose="020F0502020204030204" pitchFamily="34" charset="0"/>
                <a:cs typeface="Times New Roman" panose="02020603050405020304" pitchFamily="18" charset="0"/>
              </a:rPr>
              <a:t>of approx. 50 </a:t>
            </a:r>
            <a:r>
              <a:rPr lang="en-GB" sz="2200" dirty="0" smtClean="0">
                <a:solidFill>
                  <a:prstClr val="black"/>
                </a:solidFill>
                <a:ea typeface="Calibri" panose="020F0502020204030204" pitchFamily="34" charset="0"/>
                <a:cs typeface="Times New Roman" panose="02020603050405020304" pitchFamily="18" charset="0"/>
              </a:rPr>
              <a:t>words, containing predictable information drawn from several familiar topics, and can infer meaning of some unfamiliar language, translating individual words and short phrases into English.</a:t>
            </a:r>
            <a:endParaRPr lang="en-GB" sz="2200" dirty="0">
              <a:solidFill>
                <a:prstClr val="black"/>
              </a:solidFill>
              <a:latin typeface="Segoe UI" panose="020B0502040204020203" pitchFamily="34" charset="0"/>
              <a:cs typeface="Segoe UI" panose="020B0502040204020203" pitchFamily="34" charset="0"/>
            </a:endParaRPr>
          </a:p>
        </p:txBody>
      </p:sp>
      <p:sp>
        <p:nvSpPr>
          <p:cNvPr id="10" name="Horizontal Scroll 9"/>
          <p:cNvSpPr/>
          <p:nvPr/>
        </p:nvSpPr>
        <p:spPr>
          <a:xfrm>
            <a:off x="431540" y="3596063"/>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3</a:t>
            </a:r>
          </a:p>
        </p:txBody>
      </p:sp>
      <p:sp>
        <p:nvSpPr>
          <p:cNvPr id="11" name="Horizontal Scroll 10"/>
          <p:cNvSpPr/>
          <p:nvPr/>
        </p:nvSpPr>
        <p:spPr>
          <a:xfrm>
            <a:off x="2627784" y="2640938"/>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4</a:t>
            </a:r>
          </a:p>
        </p:txBody>
      </p:sp>
      <p:sp>
        <p:nvSpPr>
          <p:cNvPr id="12" name="Horizontal Scroll 11"/>
          <p:cNvSpPr/>
          <p:nvPr/>
        </p:nvSpPr>
        <p:spPr>
          <a:xfrm>
            <a:off x="4824028" y="1519934"/>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5</a:t>
            </a:r>
          </a:p>
        </p:txBody>
      </p:sp>
      <p:sp>
        <p:nvSpPr>
          <p:cNvPr id="13" name="Horizontal Scroll 12"/>
          <p:cNvSpPr/>
          <p:nvPr/>
        </p:nvSpPr>
        <p:spPr>
          <a:xfrm>
            <a:off x="7073117" y="458105"/>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6</a:t>
            </a:r>
          </a:p>
        </p:txBody>
      </p:sp>
      <p:sp>
        <p:nvSpPr>
          <p:cNvPr id="15" name="TextBox 14"/>
          <p:cNvSpPr txBox="1"/>
          <p:nvPr/>
        </p:nvSpPr>
        <p:spPr>
          <a:xfrm>
            <a:off x="85809" y="2021564"/>
            <a:ext cx="5777989" cy="707886"/>
          </a:xfrm>
          <a:prstGeom prst="rect">
            <a:avLst/>
          </a:prstGeom>
          <a:noFill/>
        </p:spPr>
        <p:txBody>
          <a:bodyPr wrap="square" rtlCol="0">
            <a:spAutoFit/>
          </a:bodyPr>
          <a:lstStyle/>
          <a:p>
            <a:r>
              <a:rPr lang="en-GB" sz="4000" b="1" dirty="0">
                <a:solidFill>
                  <a:prstClr val="black"/>
                </a:solidFill>
                <a:latin typeface="Segoe UI" panose="020B0502040204020203" pitchFamily="34" charset="0"/>
                <a:cs typeface="Segoe UI" panose="020B0502040204020203" pitchFamily="34" charset="0"/>
              </a:rPr>
              <a:t>I can understand:</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196" y="956862"/>
            <a:ext cx="1443198" cy="1443198"/>
          </a:xfrm>
          <a:prstGeom prst="rect">
            <a:avLst/>
          </a:prstGeom>
        </p:spPr>
      </p:pic>
      <p:pic>
        <p:nvPicPr>
          <p:cNvPr id="23" name="Picture 2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086661"/>
            <a:ext cx="1322381" cy="1700205"/>
          </a:xfrm>
          <a:prstGeom prst="rect">
            <a:avLst/>
          </a:prstGeom>
        </p:spPr>
      </p:pic>
    </p:spTree>
    <p:extLst>
      <p:ext uri="{BB962C8B-B14F-4D97-AF65-F5344CB8AC3E}">
        <p14:creationId xmlns:p14="http://schemas.microsoft.com/office/powerpoint/2010/main" val="2292846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0"/>
            <a:ext cx="4392488" cy="707886"/>
          </a:xfrm>
          <a:prstGeom prst="rect">
            <a:avLst/>
          </a:prstGeom>
          <a:noFill/>
        </p:spPr>
        <p:txBody>
          <a:bodyPr wrap="square" rtlCol="0">
            <a:spAutoFit/>
          </a:bodyPr>
          <a:lstStyle/>
          <a:p>
            <a:pPr algn="ctr"/>
            <a:r>
              <a:rPr lang="en-GB" sz="4000" dirty="0">
                <a:solidFill>
                  <a:prstClr val="black"/>
                </a:solidFill>
                <a:latin typeface="Arial Rounded MT Bold" panose="020F0704030504030204" pitchFamily="34" charset="0"/>
              </a:rPr>
              <a:t>Year 8</a:t>
            </a:r>
          </a:p>
        </p:txBody>
      </p:sp>
      <p:sp>
        <p:nvSpPr>
          <p:cNvPr id="5" name="TextBox 4"/>
          <p:cNvSpPr txBox="1"/>
          <p:nvPr/>
        </p:nvSpPr>
        <p:spPr>
          <a:xfrm>
            <a:off x="1403648" y="476672"/>
            <a:ext cx="5777989" cy="707886"/>
          </a:xfrm>
          <a:prstGeom prst="rect">
            <a:avLst/>
          </a:prstGeom>
          <a:noFill/>
        </p:spPr>
        <p:txBody>
          <a:bodyPr wrap="square" rtlCol="0">
            <a:spAutoFit/>
          </a:bodyPr>
          <a:lstStyle/>
          <a:p>
            <a:pPr algn="ctr"/>
            <a:r>
              <a:rPr lang="en-GB" sz="4000" dirty="0">
                <a:solidFill>
                  <a:prstClr val="black"/>
                </a:solidFill>
                <a:latin typeface="Segoe UI" panose="020B0502040204020203" pitchFamily="34" charset="0"/>
                <a:cs typeface="Segoe UI" panose="020B0502040204020203" pitchFamily="34" charset="0"/>
              </a:rPr>
              <a:t>Listening &amp; Reading</a:t>
            </a:r>
          </a:p>
        </p:txBody>
      </p:sp>
      <p:sp>
        <p:nvSpPr>
          <p:cNvPr id="8" name="Subtitle 2"/>
          <p:cNvSpPr txBox="1">
            <a:spLocks/>
          </p:cNvSpPr>
          <p:nvPr/>
        </p:nvSpPr>
        <p:spPr>
          <a:xfrm>
            <a:off x="134035" y="3933056"/>
            <a:ext cx="2160240" cy="2816393"/>
          </a:xfrm>
          <a:prstGeom prst="rect">
            <a:avLst/>
          </a:prstGeom>
          <a:solidFill>
            <a:schemeClr val="accent1">
              <a:lumMod val="20000"/>
              <a:lumOff val="8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600" dirty="0">
                <a:solidFill>
                  <a:prstClr val="black"/>
                </a:solidFill>
                <a:ea typeface="Calibri" panose="020F0502020204030204" pitchFamily="34" charset="0"/>
                <a:cs typeface="Times New Roman" panose="02020603050405020304" pitchFamily="18" charset="0"/>
              </a:rPr>
              <a:t>the details in a short </a:t>
            </a:r>
            <a:r>
              <a:rPr lang="en-GB" sz="1600" dirty="0" smtClean="0">
                <a:solidFill>
                  <a:prstClr val="black"/>
                </a:solidFill>
                <a:ea typeface="Calibri" panose="020F0502020204030204" pitchFamily="34" charset="0"/>
                <a:cs typeface="Times New Roman" panose="02020603050405020304" pitchFamily="18" charset="0"/>
              </a:rPr>
              <a:t>passage </a:t>
            </a:r>
            <a:r>
              <a:rPr lang="en-GB" sz="1600" dirty="0">
                <a:solidFill>
                  <a:prstClr val="black"/>
                </a:solidFill>
                <a:ea typeface="Calibri" panose="020F0502020204030204" pitchFamily="34" charset="0"/>
                <a:cs typeface="Times New Roman" panose="02020603050405020304" pitchFamily="18" charset="0"/>
              </a:rPr>
              <a:t>on a few familiar topics with predictable information contained in simple </a:t>
            </a:r>
            <a:r>
              <a:rPr lang="en-GB" sz="1600" dirty="0" smtClean="0">
                <a:solidFill>
                  <a:prstClr val="black"/>
                </a:solidFill>
                <a:ea typeface="Calibri" panose="020F0502020204030204" pitchFamily="34" charset="0"/>
                <a:cs typeface="Times New Roman" panose="02020603050405020304" pitchFamily="18" charset="0"/>
              </a:rPr>
              <a:t>sentences </a:t>
            </a:r>
            <a:r>
              <a:rPr lang="en-GB" sz="1600" dirty="0">
                <a:solidFill>
                  <a:prstClr val="black"/>
                </a:solidFill>
                <a:ea typeface="Times New Roman" panose="02020603050405020304" pitchFamily="18" charset="0"/>
                <a:cs typeface="Times New Roman" panose="02020603050405020304" pitchFamily="18" charset="0"/>
              </a:rPr>
              <a:t>with mostly familiar </a:t>
            </a:r>
            <a:r>
              <a:rPr lang="en-GB" sz="1600" dirty="0" smtClean="0">
                <a:solidFill>
                  <a:prstClr val="black"/>
                </a:solidFill>
                <a:ea typeface="Times New Roman" panose="02020603050405020304" pitchFamily="18" charset="0"/>
                <a:cs typeface="Times New Roman" panose="02020603050405020304" pitchFamily="18" charset="0"/>
              </a:rPr>
              <a:t>language, and can pick out and translate from written text individual words into English.</a:t>
            </a:r>
            <a:endParaRPr lang="en-GB" sz="1600" dirty="0">
              <a:solidFill>
                <a:prstClr val="black"/>
              </a:solidFill>
              <a:latin typeface="Segoe UI" panose="020B0502040204020203" pitchFamily="34" charset="0"/>
              <a:cs typeface="Segoe UI" panose="020B0502040204020203" pitchFamily="34" charset="0"/>
            </a:endParaRPr>
          </a:p>
        </p:txBody>
      </p:sp>
      <p:sp>
        <p:nvSpPr>
          <p:cNvPr id="9" name="Subtitle 2"/>
          <p:cNvSpPr txBox="1">
            <a:spLocks/>
          </p:cNvSpPr>
          <p:nvPr/>
        </p:nvSpPr>
        <p:spPr>
          <a:xfrm>
            <a:off x="2258271" y="3356992"/>
            <a:ext cx="2232248" cy="339245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800" dirty="0">
                <a:solidFill>
                  <a:prstClr val="black"/>
                </a:solidFill>
                <a:ea typeface="Calibri" panose="020F0502020204030204" pitchFamily="34" charset="0"/>
                <a:cs typeface="Times New Roman" panose="02020603050405020304" pitchFamily="18" charset="0"/>
              </a:rPr>
              <a:t>p</a:t>
            </a:r>
            <a:r>
              <a:rPr lang="en-GB" sz="1800" dirty="0" smtClean="0">
                <a:solidFill>
                  <a:prstClr val="black"/>
                </a:solidFill>
                <a:ea typeface="Calibri" panose="020F0502020204030204" pitchFamily="34" charset="0"/>
                <a:cs typeface="Times New Roman" panose="02020603050405020304" pitchFamily="18" charset="0"/>
              </a:rPr>
              <a:t>assages </a:t>
            </a:r>
            <a:r>
              <a:rPr lang="en-GB" sz="1800" dirty="0">
                <a:solidFill>
                  <a:prstClr val="black"/>
                </a:solidFill>
                <a:ea typeface="Calibri" panose="020F0502020204030204" pitchFamily="34" charset="0"/>
                <a:cs typeface="Times New Roman" panose="02020603050405020304" pitchFamily="18" charset="0"/>
              </a:rPr>
              <a:t>of approx. 50 </a:t>
            </a:r>
            <a:r>
              <a:rPr lang="en-GB" sz="1800" dirty="0" smtClean="0">
                <a:solidFill>
                  <a:prstClr val="black"/>
                </a:solidFill>
                <a:ea typeface="Calibri" panose="020F0502020204030204" pitchFamily="34" charset="0"/>
                <a:cs typeface="Times New Roman" panose="02020603050405020304" pitchFamily="18" charset="0"/>
              </a:rPr>
              <a:t>words, containing predictable information drawn from several familiar topics, and can infer meaning of some unfamiliar language, translating individual words and short phrases into English.</a:t>
            </a:r>
            <a:endParaRPr lang="en-GB" sz="1800" dirty="0">
              <a:solidFill>
                <a:prstClr val="black"/>
              </a:solidFill>
              <a:latin typeface="Segoe UI" panose="020B0502040204020203" pitchFamily="34" charset="0"/>
              <a:cs typeface="Segoe UI" panose="020B0502040204020203" pitchFamily="34" charset="0"/>
            </a:endParaRPr>
          </a:p>
        </p:txBody>
      </p:sp>
      <p:sp>
        <p:nvSpPr>
          <p:cNvPr id="12" name="Horizontal Scroll 11"/>
          <p:cNvSpPr/>
          <p:nvPr/>
        </p:nvSpPr>
        <p:spPr>
          <a:xfrm>
            <a:off x="422067" y="3212976"/>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5</a:t>
            </a:r>
          </a:p>
        </p:txBody>
      </p:sp>
      <p:sp>
        <p:nvSpPr>
          <p:cNvPr id="13" name="Horizontal Scroll 12"/>
          <p:cNvSpPr/>
          <p:nvPr/>
        </p:nvSpPr>
        <p:spPr>
          <a:xfrm>
            <a:off x="2604743" y="2614167"/>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6</a:t>
            </a:r>
          </a:p>
        </p:txBody>
      </p:sp>
      <p:sp>
        <p:nvSpPr>
          <p:cNvPr id="15" name="TextBox 14"/>
          <p:cNvSpPr txBox="1"/>
          <p:nvPr/>
        </p:nvSpPr>
        <p:spPr>
          <a:xfrm>
            <a:off x="134035" y="1957175"/>
            <a:ext cx="5777989" cy="707886"/>
          </a:xfrm>
          <a:prstGeom prst="rect">
            <a:avLst/>
          </a:prstGeom>
          <a:noFill/>
        </p:spPr>
        <p:txBody>
          <a:bodyPr wrap="square" rtlCol="0">
            <a:spAutoFit/>
          </a:bodyPr>
          <a:lstStyle/>
          <a:p>
            <a:r>
              <a:rPr lang="en-GB" sz="4000" b="1" dirty="0">
                <a:solidFill>
                  <a:prstClr val="black"/>
                </a:solidFill>
                <a:latin typeface="Segoe UI" panose="020B0502040204020203" pitchFamily="34" charset="0"/>
                <a:cs typeface="Segoe UI" panose="020B0502040204020203" pitchFamily="34" charset="0"/>
              </a:rPr>
              <a:t>I can understand:</a:t>
            </a:r>
          </a:p>
        </p:txBody>
      </p:sp>
      <p:sp>
        <p:nvSpPr>
          <p:cNvPr id="14" name="Subtitle 2"/>
          <p:cNvSpPr txBox="1">
            <a:spLocks/>
          </p:cNvSpPr>
          <p:nvPr/>
        </p:nvSpPr>
        <p:spPr>
          <a:xfrm>
            <a:off x="4490519" y="2402495"/>
            <a:ext cx="2160240" cy="4346954"/>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000" dirty="0" smtClean="0">
                <a:solidFill>
                  <a:srgbClr val="000000"/>
                </a:solidFill>
                <a:ea typeface="Times New Roman" panose="02020603050405020304" pitchFamily="18" charset="0"/>
                <a:cs typeface="Times New Roman" panose="02020603050405020304" pitchFamily="18" charset="0"/>
              </a:rPr>
              <a:t>passages </a:t>
            </a:r>
            <a:r>
              <a:rPr lang="en-GB" sz="2000" dirty="0">
                <a:solidFill>
                  <a:srgbClr val="000000"/>
                </a:solidFill>
                <a:ea typeface="Times New Roman" panose="02020603050405020304" pitchFamily="18" charset="0"/>
                <a:cs typeface="Times New Roman" panose="02020603050405020304" pitchFamily="18" charset="0"/>
              </a:rPr>
              <a:t>of approx</a:t>
            </a:r>
            <a:r>
              <a:rPr lang="en-GB" sz="2000" dirty="0" smtClean="0">
                <a:solidFill>
                  <a:srgbClr val="000000"/>
                </a:solidFill>
                <a:ea typeface="Times New Roman" panose="02020603050405020304" pitchFamily="18" charset="0"/>
                <a:cs typeface="Times New Roman" panose="02020603050405020304" pitchFamily="18" charset="0"/>
              </a:rPr>
              <a:t>. 80 </a:t>
            </a:r>
            <a:r>
              <a:rPr lang="en-GB" sz="2000" dirty="0">
                <a:solidFill>
                  <a:srgbClr val="000000"/>
                </a:solidFill>
                <a:ea typeface="Times New Roman" panose="02020603050405020304" pitchFamily="18" charset="0"/>
                <a:cs typeface="Times New Roman" panose="02020603050405020304" pitchFamily="18" charset="0"/>
              </a:rPr>
              <a:t>words, containing predictable </a:t>
            </a:r>
            <a:r>
              <a:rPr lang="en-GB" sz="2000" dirty="0" smtClean="0">
                <a:solidFill>
                  <a:srgbClr val="000000"/>
                </a:solidFill>
                <a:ea typeface="Times New Roman" panose="02020603050405020304" pitchFamily="18" charset="0"/>
                <a:cs typeface="Times New Roman" panose="02020603050405020304" pitchFamily="18" charset="0"/>
              </a:rPr>
              <a:t>information from four-five topics including a range of structures, and can infer meaning in some authentic and/or adapted texts, translating short phrases into English.</a:t>
            </a:r>
            <a:endParaRPr lang="en-GB" sz="2000" dirty="0">
              <a:solidFill>
                <a:prstClr val="black">
                  <a:tint val="75000"/>
                </a:prstClr>
              </a:solidFill>
            </a:endParaRPr>
          </a:p>
          <a:p>
            <a:pPr algn="l"/>
            <a:endParaRPr lang="en-GB" sz="2000" dirty="0">
              <a:solidFill>
                <a:prstClr val="black"/>
              </a:solidFill>
              <a:latin typeface="Segoe UI" panose="020B0502040204020203" pitchFamily="34" charset="0"/>
              <a:cs typeface="Segoe UI" panose="020B0502040204020203" pitchFamily="34" charset="0"/>
            </a:endParaRPr>
          </a:p>
        </p:txBody>
      </p:sp>
      <p:sp>
        <p:nvSpPr>
          <p:cNvPr id="16" name="Subtitle 2"/>
          <p:cNvSpPr txBox="1">
            <a:spLocks/>
          </p:cNvSpPr>
          <p:nvPr/>
        </p:nvSpPr>
        <p:spPr>
          <a:xfrm>
            <a:off x="6650758" y="1460364"/>
            <a:ext cx="2385737" cy="5289085"/>
          </a:xfrm>
          <a:prstGeom prst="rect">
            <a:avLst/>
          </a:prstGeom>
          <a:solidFill>
            <a:schemeClr val="accent1">
              <a:lumMod val="75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5000"/>
              </a:lnSpc>
            </a:pPr>
            <a:r>
              <a:rPr lang="en-GB" sz="2000" dirty="0">
                <a:solidFill>
                  <a:prstClr val="white"/>
                </a:solidFill>
              </a:rPr>
              <a:t>longer </a:t>
            </a:r>
            <a:r>
              <a:rPr lang="en-GB" sz="2000" dirty="0" smtClean="0">
                <a:solidFill>
                  <a:prstClr val="white"/>
                </a:solidFill>
              </a:rPr>
              <a:t>passages </a:t>
            </a:r>
            <a:r>
              <a:rPr lang="en-GB" sz="2000" dirty="0">
                <a:solidFill>
                  <a:prstClr val="white"/>
                </a:solidFill>
              </a:rPr>
              <a:t>of approx. 100 words, which may contain a few unpredictable </a:t>
            </a:r>
            <a:r>
              <a:rPr lang="en-GB" sz="2000" dirty="0" smtClean="0">
                <a:solidFill>
                  <a:prstClr val="white"/>
                </a:solidFill>
              </a:rPr>
              <a:t>elements, including a range of structures, and drawn from several topics including those less recently studied, and can cope with some unfamiliar language in a variety of text types.   </a:t>
            </a:r>
            <a:endParaRPr lang="en-GB" sz="2000" dirty="0">
              <a:solidFill>
                <a:prstClr val="white"/>
              </a:solidFill>
              <a:ea typeface="Calibri" panose="020F0502020204030204" pitchFamily="34" charset="0"/>
              <a:cs typeface="Times New Roman" panose="02020603050405020304" pitchFamily="18" charset="0"/>
            </a:endParaRPr>
          </a:p>
        </p:txBody>
      </p:sp>
      <p:sp>
        <p:nvSpPr>
          <p:cNvPr id="17" name="Horizontal Scroll 16"/>
          <p:cNvSpPr/>
          <p:nvPr/>
        </p:nvSpPr>
        <p:spPr>
          <a:xfrm>
            <a:off x="4814555" y="1633148"/>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7</a:t>
            </a:r>
          </a:p>
        </p:txBody>
      </p:sp>
      <p:sp>
        <p:nvSpPr>
          <p:cNvPr id="18" name="Horizontal Scroll 17"/>
          <p:cNvSpPr/>
          <p:nvPr/>
        </p:nvSpPr>
        <p:spPr>
          <a:xfrm>
            <a:off x="7063644" y="715344"/>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8</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097" y="853216"/>
            <a:ext cx="1443198" cy="1443198"/>
          </a:xfrm>
          <a:prstGeom prst="rect">
            <a:avLst/>
          </a:prstGeom>
        </p:spPr>
      </p:pic>
      <p:pic>
        <p:nvPicPr>
          <p:cNvPr id="23" name="Picture 2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273" y="1003697"/>
            <a:ext cx="1322381" cy="1700205"/>
          </a:xfrm>
          <a:prstGeom prst="rect">
            <a:avLst/>
          </a:prstGeom>
        </p:spPr>
      </p:pic>
    </p:spTree>
    <p:extLst>
      <p:ext uri="{BB962C8B-B14F-4D97-AF65-F5344CB8AC3E}">
        <p14:creationId xmlns:p14="http://schemas.microsoft.com/office/powerpoint/2010/main" val="1528322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0"/>
            <a:ext cx="4392488" cy="707886"/>
          </a:xfrm>
          <a:prstGeom prst="rect">
            <a:avLst/>
          </a:prstGeom>
          <a:noFill/>
        </p:spPr>
        <p:txBody>
          <a:bodyPr wrap="square" rtlCol="0">
            <a:spAutoFit/>
          </a:bodyPr>
          <a:lstStyle/>
          <a:p>
            <a:pPr algn="ctr"/>
            <a:r>
              <a:rPr lang="en-GB" sz="4000" dirty="0">
                <a:solidFill>
                  <a:prstClr val="black"/>
                </a:solidFill>
                <a:latin typeface="Arial Rounded MT Bold" panose="020F0704030504030204" pitchFamily="34" charset="0"/>
              </a:rPr>
              <a:t>Year 9</a:t>
            </a:r>
          </a:p>
        </p:txBody>
      </p:sp>
      <p:sp>
        <p:nvSpPr>
          <p:cNvPr id="9" name="Subtitle 2"/>
          <p:cNvSpPr txBox="1">
            <a:spLocks/>
          </p:cNvSpPr>
          <p:nvPr/>
        </p:nvSpPr>
        <p:spPr>
          <a:xfrm>
            <a:off x="96048" y="2924944"/>
            <a:ext cx="1673200" cy="3791115"/>
          </a:xfrm>
          <a:prstGeom prst="rect">
            <a:avLst/>
          </a:prstGeom>
          <a:solidFill>
            <a:schemeClr val="accent2">
              <a:lumMod val="20000"/>
              <a:lumOff val="8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600" dirty="0">
                <a:solidFill>
                  <a:prstClr val="black"/>
                </a:solidFill>
                <a:ea typeface="Calibri" panose="020F0502020204030204" pitchFamily="34" charset="0"/>
                <a:cs typeface="Times New Roman" panose="02020603050405020304" pitchFamily="18" charset="0"/>
              </a:rPr>
              <a:t>p</a:t>
            </a:r>
            <a:r>
              <a:rPr lang="en-GB" sz="1600" dirty="0" smtClean="0">
                <a:solidFill>
                  <a:prstClr val="black"/>
                </a:solidFill>
                <a:ea typeface="Calibri" panose="020F0502020204030204" pitchFamily="34" charset="0"/>
                <a:cs typeface="Times New Roman" panose="02020603050405020304" pitchFamily="18" charset="0"/>
              </a:rPr>
              <a:t>assages </a:t>
            </a:r>
            <a:r>
              <a:rPr lang="en-GB" sz="1600" dirty="0">
                <a:solidFill>
                  <a:prstClr val="black"/>
                </a:solidFill>
                <a:ea typeface="Calibri" panose="020F0502020204030204" pitchFamily="34" charset="0"/>
                <a:cs typeface="Times New Roman" panose="02020603050405020304" pitchFamily="18" charset="0"/>
              </a:rPr>
              <a:t>of approx. 50 </a:t>
            </a:r>
            <a:r>
              <a:rPr lang="en-GB" sz="1600" dirty="0" smtClean="0">
                <a:solidFill>
                  <a:prstClr val="black"/>
                </a:solidFill>
                <a:ea typeface="Calibri" panose="020F0502020204030204" pitchFamily="34" charset="0"/>
                <a:cs typeface="Times New Roman" panose="02020603050405020304" pitchFamily="18" charset="0"/>
              </a:rPr>
              <a:t>words, containing predictable information drawn from several familiar topics, and can infer meaning of some unfamiliar language, translating individual words and short phrases into English.</a:t>
            </a:r>
            <a:endParaRPr lang="en-GB" sz="1600" dirty="0">
              <a:solidFill>
                <a:prstClr val="black"/>
              </a:solidFill>
              <a:latin typeface="Segoe UI" panose="020B0502040204020203" pitchFamily="34" charset="0"/>
              <a:cs typeface="Segoe UI" panose="020B0502040204020203" pitchFamily="34" charset="0"/>
            </a:endParaRPr>
          </a:p>
        </p:txBody>
      </p:sp>
      <p:sp>
        <p:nvSpPr>
          <p:cNvPr id="13" name="Horizontal Scroll 12"/>
          <p:cNvSpPr/>
          <p:nvPr/>
        </p:nvSpPr>
        <p:spPr>
          <a:xfrm>
            <a:off x="396989" y="2263809"/>
            <a:ext cx="113345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6</a:t>
            </a:r>
          </a:p>
        </p:txBody>
      </p:sp>
      <p:sp>
        <p:nvSpPr>
          <p:cNvPr id="15" name="TextBox 14"/>
          <p:cNvSpPr txBox="1"/>
          <p:nvPr/>
        </p:nvSpPr>
        <p:spPr>
          <a:xfrm>
            <a:off x="80741" y="1348023"/>
            <a:ext cx="5777989" cy="584775"/>
          </a:xfrm>
          <a:prstGeom prst="rect">
            <a:avLst/>
          </a:prstGeom>
          <a:noFill/>
        </p:spPr>
        <p:txBody>
          <a:bodyPr wrap="square" rtlCol="0">
            <a:spAutoFit/>
          </a:bodyPr>
          <a:lstStyle/>
          <a:p>
            <a:r>
              <a:rPr lang="en-GB" sz="3200" b="1" dirty="0">
                <a:solidFill>
                  <a:prstClr val="black"/>
                </a:solidFill>
                <a:latin typeface="Segoe UI" panose="020B0502040204020203" pitchFamily="34" charset="0"/>
                <a:cs typeface="Segoe UI" panose="020B0502040204020203" pitchFamily="34" charset="0"/>
              </a:rPr>
              <a:t>I can understand:</a:t>
            </a:r>
          </a:p>
        </p:txBody>
      </p:sp>
      <p:sp>
        <p:nvSpPr>
          <p:cNvPr id="14" name="Subtitle 2"/>
          <p:cNvSpPr txBox="1">
            <a:spLocks/>
          </p:cNvSpPr>
          <p:nvPr/>
        </p:nvSpPr>
        <p:spPr>
          <a:xfrm>
            <a:off x="1769248" y="2564905"/>
            <a:ext cx="1680080" cy="4134434"/>
          </a:xfrm>
          <a:prstGeom prst="rect">
            <a:avLst/>
          </a:prstGeom>
          <a:solidFill>
            <a:schemeClr val="accent2">
              <a:lumMod val="40000"/>
              <a:lumOff val="6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600" dirty="0" smtClean="0">
                <a:solidFill>
                  <a:srgbClr val="000000"/>
                </a:solidFill>
                <a:ea typeface="Times New Roman" panose="02020603050405020304" pitchFamily="18" charset="0"/>
                <a:cs typeface="Times New Roman" panose="02020603050405020304" pitchFamily="18" charset="0"/>
              </a:rPr>
              <a:t>passages </a:t>
            </a:r>
            <a:r>
              <a:rPr lang="en-GB" sz="1600" dirty="0">
                <a:solidFill>
                  <a:srgbClr val="000000"/>
                </a:solidFill>
                <a:ea typeface="Times New Roman" panose="02020603050405020304" pitchFamily="18" charset="0"/>
                <a:cs typeface="Times New Roman" panose="02020603050405020304" pitchFamily="18" charset="0"/>
              </a:rPr>
              <a:t>of approx</a:t>
            </a:r>
            <a:r>
              <a:rPr lang="en-GB" sz="1600" dirty="0" smtClean="0">
                <a:solidFill>
                  <a:srgbClr val="000000"/>
                </a:solidFill>
                <a:ea typeface="Times New Roman" panose="02020603050405020304" pitchFamily="18" charset="0"/>
                <a:cs typeface="Times New Roman" panose="02020603050405020304" pitchFamily="18" charset="0"/>
              </a:rPr>
              <a:t>. 80 </a:t>
            </a:r>
            <a:r>
              <a:rPr lang="en-GB" sz="1600" dirty="0">
                <a:solidFill>
                  <a:srgbClr val="000000"/>
                </a:solidFill>
                <a:ea typeface="Times New Roman" panose="02020603050405020304" pitchFamily="18" charset="0"/>
                <a:cs typeface="Times New Roman" panose="02020603050405020304" pitchFamily="18" charset="0"/>
              </a:rPr>
              <a:t>words, containing predictable </a:t>
            </a:r>
            <a:r>
              <a:rPr lang="en-GB" sz="1600" dirty="0" smtClean="0">
                <a:solidFill>
                  <a:srgbClr val="000000"/>
                </a:solidFill>
                <a:ea typeface="Times New Roman" panose="02020603050405020304" pitchFamily="18" charset="0"/>
                <a:cs typeface="Times New Roman" panose="02020603050405020304" pitchFamily="18" charset="0"/>
              </a:rPr>
              <a:t>information from four-five topics including a range of structures, and can infer meaning in some authentic and/or adapted texts, translating short phrases into English.</a:t>
            </a:r>
            <a:endParaRPr lang="en-GB" sz="1600" dirty="0">
              <a:solidFill>
                <a:prstClr val="black">
                  <a:tint val="75000"/>
                </a:prstClr>
              </a:solidFill>
            </a:endParaRPr>
          </a:p>
          <a:p>
            <a:pPr algn="l"/>
            <a:endParaRPr lang="en-GB" sz="1600" dirty="0">
              <a:solidFill>
                <a:prstClr val="black"/>
              </a:solidFill>
              <a:latin typeface="Segoe UI" panose="020B0502040204020203" pitchFamily="34" charset="0"/>
              <a:cs typeface="Segoe UI" panose="020B0502040204020203" pitchFamily="34" charset="0"/>
            </a:endParaRPr>
          </a:p>
        </p:txBody>
      </p:sp>
      <p:sp>
        <p:nvSpPr>
          <p:cNvPr id="16" name="Subtitle 2"/>
          <p:cNvSpPr txBox="1">
            <a:spLocks/>
          </p:cNvSpPr>
          <p:nvPr/>
        </p:nvSpPr>
        <p:spPr>
          <a:xfrm>
            <a:off x="3440419" y="1853890"/>
            <a:ext cx="1788248" cy="4845449"/>
          </a:xfrm>
          <a:prstGeom prst="rect">
            <a:avLst/>
          </a:prstGeom>
          <a:solidFill>
            <a:schemeClr val="accent2">
              <a:lumMod val="60000"/>
              <a:lumOff val="4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5000"/>
              </a:lnSpc>
            </a:pPr>
            <a:r>
              <a:rPr lang="en-GB" sz="1600" dirty="0">
                <a:solidFill>
                  <a:prstClr val="black"/>
                </a:solidFill>
              </a:rPr>
              <a:t>longer </a:t>
            </a:r>
            <a:r>
              <a:rPr lang="en-GB" sz="1600" dirty="0" smtClean="0">
                <a:solidFill>
                  <a:prstClr val="black"/>
                </a:solidFill>
              </a:rPr>
              <a:t>passages </a:t>
            </a:r>
            <a:r>
              <a:rPr lang="en-GB" sz="1600" dirty="0">
                <a:solidFill>
                  <a:prstClr val="black"/>
                </a:solidFill>
              </a:rPr>
              <a:t>of approx. 100 words, which may contain a few unpredictable </a:t>
            </a:r>
            <a:r>
              <a:rPr lang="en-GB" sz="1600" dirty="0" smtClean="0">
                <a:solidFill>
                  <a:prstClr val="black"/>
                </a:solidFill>
              </a:rPr>
              <a:t>elements, including a range of structures, and drawn from several topics including those less recently studied, and can cope with some unfamiliar language in a variety of text types.   </a:t>
            </a:r>
            <a:endParaRPr lang="en-GB" sz="1600" dirty="0">
              <a:solidFill>
                <a:prstClr val="black"/>
              </a:solidFill>
              <a:ea typeface="Calibri" panose="020F0502020204030204" pitchFamily="34" charset="0"/>
              <a:cs typeface="Times New Roman" panose="02020603050405020304" pitchFamily="18" charset="0"/>
            </a:endParaRPr>
          </a:p>
        </p:txBody>
      </p:sp>
      <p:sp>
        <p:nvSpPr>
          <p:cNvPr id="17" name="Horizontal Scroll 16"/>
          <p:cNvSpPr/>
          <p:nvPr/>
        </p:nvSpPr>
        <p:spPr>
          <a:xfrm>
            <a:off x="2018712" y="1853890"/>
            <a:ext cx="113345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7</a:t>
            </a:r>
          </a:p>
        </p:txBody>
      </p:sp>
      <p:sp>
        <p:nvSpPr>
          <p:cNvPr id="18" name="Horizontal Scroll 17"/>
          <p:cNvSpPr/>
          <p:nvPr/>
        </p:nvSpPr>
        <p:spPr>
          <a:xfrm>
            <a:off x="3659541" y="1101714"/>
            <a:ext cx="1244822" cy="706359"/>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8</a:t>
            </a:r>
          </a:p>
        </p:txBody>
      </p:sp>
      <p:sp>
        <p:nvSpPr>
          <p:cNvPr id="19" name="Subtitle 2"/>
          <p:cNvSpPr txBox="1">
            <a:spLocks/>
          </p:cNvSpPr>
          <p:nvPr/>
        </p:nvSpPr>
        <p:spPr>
          <a:xfrm>
            <a:off x="5228667" y="1426930"/>
            <a:ext cx="1788248" cy="5289085"/>
          </a:xfrm>
          <a:prstGeom prst="rect">
            <a:avLst/>
          </a:prstGeom>
          <a:solidFill>
            <a:schemeClr val="accent2">
              <a:lumMod val="75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5000"/>
              </a:lnSpc>
            </a:pPr>
            <a:r>
              <a:rPr lang="en-GB" sz="2000" dirty="0">
                <a:solidFill>
                  <a:prstClr val="white"/>
                </a:solidFill>
              </a:rPr>
              <a:t>l</a:t>
            </a:r>
            <a:r>
              <a:rPr lang="en-GB" sz="2000" dirty="0" smtClean="0">
                <a:solidFill>
                  <a:prstClr val="white"/>
                </a:solidFill>
              </a:rPr>
              <a:t>onger, varied </a:t>
            </a:r>
            <a:r>
              <a:rPr lang="en-GB" sz="2000" dirty="0">
                <a:solidFill>
                  <a:prstClr val="white"/>
                </a:solidFill>
              </a:rPr>
              <a:t>texts of approx. 150 words, which may contain some unpredictable </a:t>
            </a:r>
            <a:r>
              <a:rPr lang="en-GB" sz="2000" dirty="0" smtClean="0">
                <a:solidFill>
                  <a:prstClr val="white"/>
                </a:solidFill>
              </a:rPr>
              <a:t>elements, different time frames and a range of structures, and can translate shorts extracts into English.</a:t>
            </a:r>
            <a:endParaRPr lang="en-GB" sz="2000" dirty="0">
              <a:solidFill>
                <a:prstClr val="white"/>
              </a:solidFill>
              <a:ea typeface="Calibri" panose="020F0502020204030204" pitchFamily="34" charset="0"/>
              <a:cs typeface="Times New Roman" panose="02020603050405020304" pitchFamily="18" charset="0"/>
            </a:endParaRPr>
          </a:p>
        </p:txBody>
      </p:sp>
      <p:sp>
        <p:nvSpPr>
          <p:cNvPr id="20" name="Subtitle 2"/>
          <p:cNvSpPr txBox="1">
            <a:spLocks/>
          </p:cNvSpPr>
          <p:nvPr/>
        </p:nvSpPr>
        <p:spPr>
          <a:xfrm>
            <a:off x="6948264" y="983437"/>
            <a:ext cx="1938527" cy="5732623"/>
          </a:xfrm>
          <a:prstGeom prst="rect">
            <a:avLst/>
          </a:prstGeom>
          <a:solidFill>
            <a:schemeClr val="accent2">
              <a:lumMod val="5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5000"/>
              </a:lnSpc>
            </a:pPr>
            <a:r>
              <a:rPr lang="en-GB" sz="2000" dirty="0">
                <a:solidFill>
                  <a:prstClr val="white"/>
                </a:solidFill>
              </a:rPr>
              <a:t>e</a:t>
            </a:r>
            <a:r>
              <a:rPr lang="en-GB" sz="2000" dirty="0" smtClean="0">
                <a:solidFill>
                  <a:prstClr val="white"/>
                </a:solidFill>
              </a:rPr>
              <a:t>xtended, varied passages </a:t>
            </a:r>
            <a:r>
              <a:rPr lang="en-GB" sz="2000" dirty="0">
                <a:solidFill>
                  <a:prstClr val="white"/>
                </a:solidFill>
              </a:rPr>
              <a:t>of approx. </a:t>
            </a:r>
            <a:r>
              <a:rPr lang="en-GB" sz="2000" dirty="0" smtClean="0">
                <a:solidFill>
                  <a:prstClr val="white"/>
                </a:solidFill>
              </a:rPr>
              <a:t>200 words</a:t>
            </a:r>
            <a:r>
              <a:rPr lang="en-GB" sz="2000" dirty="0">
                <a:solidFill>
                  <a:prstClr val="white"/>
                </a:solidFill>
              </a:rPr>
              <a:t>, which </a:t>
            </a:r>
            <a:r>
              <a:rPr lang="en-GB" sz="2000" dirty="0" smtClean="0">
                <a:solidFill>
                  <a:prstClr val="white"/>
                </a:solidFill>
              </a:rPr>
              <a:t>contain unpredictable elements, time frames, a range of structures, and drawn from any topics previously studied, and can translate short passages into English.   </a:t>
            </a:r>
            <a:endParaRPr lang="en-GB" sz="2000" dirty="0">
              <a:solidFill>
                <a:prstClr val="white"/>
              </a:solidFill>
              <a:ea typeface="Calibri" panose="020F0502020204030204" pitchFamily="34" charset="0"/>
              <a:cs typeface="Times New Roman" panose="02020603050405020304" pitchFamily="18" charset="0"/>
            </a:endParaRPr>
          </a:p>
        </p:txBody>
      </p:sp>
      <p:sp>
        <p:nvSpPr>
          <p:cNvPr id="21" name="Horizontal Scroll 20"/>
          <p:cNvSpPr/>
          <p:nvPr/>
        </p:nvSpPr>
        <p:spPr>
          <a:xfrm>
            <a:off x="5500380" y="551621"/>
            <a:ext cx="1244822" cy="706359"/>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9</a:t>
            </a:r>
          </a:p>
        </p:txBody>
      </p:sp>
      <p:sp>
        <p:nvSpPr>
          <p:cNvPr id="22" name="Horizontal Scroll 21"/>
          <p:cNvSpPr/>
          <p:nvPr/>
        </p:nvSpPr>
        <p:spPr>
          <a:xfrm>
            <a:off x="7255645" y="277078"/>
            <a:ext cx="1370447" cy="706359"/>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10</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222" y="287538"/>
            <a:ext cx="1443198" cy="1443198"/>
          </a:xfrm>
          <a:prstGeom prst="rect">
            <a:avLst/>
          </a:prstGeom>
        </p:spPr>
      </p:pic>
      <p:pic>
        <p:nvPicPr>
          <p:cNvPr id="10" name="Picture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2548" y="420079"/>
            <a:ext cx="1322381" cy="1700205"/>
          </a:xfrm>
          <a:prstGeom prst="rect">
            <a:avLst/>
          </a:prstGeom>
        </p:spPr>
      </p:pic>
      <p:sp>
        <p:nvSpPr>
          <p:cNvPr id="23" name="TextBox 22"/>
          <p:cNvSpPr txBox="1"/>
          <p:nvPr/>
        </p:nvSpPr>
        <p:spPr>
          <a:xfrm>
            <a:off x="1018539" y="493792"/>
            <a:ext cx="5777989" cy="523220"/>
          </a:xfrm>
          <a:prstGeom prst="rect">
            <a:avLst/>
          </a:prstGeom>
          <a:noFill/>
        </p:spPr>
        <p:txBody>
          <a:bodyPr wrap="square" rtlCol="0">
            <a:spAutoFit/>
          </a:bodyPr>
          <a:lstStyle/>
          <a:p>
            <a:pPr algn="ctr"/>
            <a:r>
              <a:rPr lang="en-GB" sz="2800" dirty="0">
                <a:solidFill>
                  <a:prstClr val="black"/>
                </a:solidFill>
                <a:latin typeface="Segoe UI" panose="020B0502040204020203" pitchFamily="34" charset="0"/>
                <a:cs typeface="Segoe UI" panose="020B0502040204020203" pitchFamily="34" charset="0"/>
              </a:rPr>
              <a:t>Listening &amp; Reading</a:t>
            </a:r>
          </a:p>
        </p:txBody>
      </p:sp>
    </p:spTree>
    <p:extLst>
      <p:ext uri="{BB962C8B-B14F-4D97-AF65-F5344CB8AC3E}">
        <p14:creationId xmlns:p14="http://schemas.microsoft.com/office/powerpoint/2010/main" val="4233448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0"/>
            <a:ext cx="4392488" cy="707886"/>
          </a:xfrm>
          <a:prstGeom prst="rect">
            <a:avLst/>
          </a:prstGeom>
          <a:noFill/>
        </p:spPr>
        <p:txBody>
          <a:bodyPr wrap="square" rtlCol="0">
            <a:spAutoFit/>
          </a:bodyPr>
          <a:lstStyle/>
          <a:p>
            <a:pPr algn="ctr"/>
            <a:r>
              <a:rPr lang="en-GB" sz="4000" dirty="0">
                <a:solidFill>
                  <a:prstClr val="black"/>
                </a:solidFill>
                <a:latin typeface="Arial Rounded MT Bold" panose="020F0704030504030204" pitchFamily="34" charset="0"/>
              </a:rPr>
              <a:t>Year 7</a:t>
            </a:r>
          </a:p>
        </p:txBody>
      </p:sp>
      <p:sp>
        <p:nvSpPr>
          <p:cNvPr id="5" name="TextBox 4"/>
          <p:cNvSpPr txBox="1"/>
          <p:nvPr/>
        </p:nvSpPr>
        <p:spPr>
          <a:xfrm>
            <a:off x="1403648" y="476672"/>
            <a:ext cx="5777989" cy="707886"/>
          </a:xfrm>
          <a:prstGeom prst="rect">
            <a:avLst/>
          </a:prstGeom>
          <a:noFill/>
        </p:spPr>
        <p:txBody>
          <a:bodyPr wrap="square" rtlCol="0">
            <a:spAutoFit/>
          </a:bodyPr>
          <a:lstStyle/>
          <a:p>
            <a:pPr algn="ctr"/>
            <a:r>
              <a:rPr lang="en-GB" sz="4000" dirty="0">
                <a:solidFill>
                  <a:prstClr val="black"/>
                </a:solidFill>
                <a:latin typeface="Segoe UI" panose="020B0502040204020203" pitchFamily="34" charset="0"/>
                <a:cs typeface="Segoe UI" panose="020B0502040204020203" pitchFamily="34" charset="0"/>
              </a:rPr>
              <a:t>Writing</a:t>
            </a:r>
          </a:p>
        </p:txBody>
      </p:sp>
      <p:sp>
        <p:nvSpPr>
          <p:cNvPr id="6" name="Subtitle 2"/>
          <p:cNvSpPr txBox="1">
            <a:spLocks/>
          </p:cNvSpPr>
          <p:nvPr/>
        </p:nvSpPr>
        <p:spPr>
          <a:xfrm>
            <a:off x="107504" y="3217003"/>
            <a:ext cx="2160240" cy="3452357"/>
          </a:xfrm>
          <a:prstGeom prst="rect">
            <a:avLst/>
          </a:prstGeom>
          <a:solidFill>
            <a:schemeClr val="accent6">
              <a:lumMod val="20000"/>
              <a:lumOff val="80000"/>
            </a:schemeClr>
          </a:solidFill>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prstClr val="black"/>
                </a:solidFill>
              </a:rPr>
              <a:t>write words, phrases and </a:t>
            </a:r>
            <a:r>
              <a:rPr lang="en-GB" sz="2000" dirty="0" smtClean="0">
                <a:solidFill>
                  <a:prstClr val="black"/>
                </a:solidFill>
              </a:rPr>
              <a:t>short, </a:t>
            </a:r>
            <a:r>
              <a:rPr lang="en-GB" sz="2000" dirty="0">
                <a:solidFill>
                  <a:prstClr val="black"/>
                </a:solidFill>
              </a:rPr>
              <a:t>simple sentences </a:t>
            </a:r>
            <a:r>
              <a:rPr lang="en-GB" sz="2000" dirty="0" smtClean="0">
                <a:solidFill>
                  <a:prstClr val="black"/>
                </a:solidFill>
              </a:rPr>
              <a:t>from </a:t>
            </a:r>
            <a:r>
              <a:rPr lang="en-GB" sz="2000" dirty="0">
                <a:solidFill>
                  <a:prstClr val="black"/>
                </a:solidFill>
              </a:rPr>
              <a:t>memory with understandable </a:t>
            </a:r>
            <a:r>
              <a:rPr lang="en-GB" sz="2000" dirty="0" smtClean="0">
                <a:solidFill>
                  <a:prstClr val="black"/>
                </a:solidFill>
              </a:rPr>
              <a:t>spelling, and </a:t>
            </a:r>
            <a:r>
              <a:rPr lang="en-GB" sz="2000" dirty="0">
                <a:solidFill>
                  <a:prstClr val="black"/>
                </a:solidFill>
              </a:rPr>
              <a:t>change </a:t>
            </a:r>
            <a:r>
              <a:rPr lang="en-GB" sz="2000" dirty="0" smtClean="0">
                <a:solidFill>
                  <a:prstClr val="black"/>
                </a:solidFill>
              </a:rPr>
              <a:t>some </a:t>
            </a:r>
            <a:r>
              <a:rPr lang="en-GB" sz="2000" dirty="0">
                <a:solidFill>
                  <a:prstClr val="black"/>
                </a:solidFill>
              </a:rPr>
              <a:t>elements in sentences to create new </a:t>
            </a:r>
            <a:r>
              <a:rPr lang="en-GB" sz="2000" dirty="0" smtClean="0">
                <a:solidFill>
                  <a:prstClr val="black"/>
                </a:solidFill>
              </a:rPr>
              <a:t>ones.</a:t>
            </a:r>
            <a:endParaRPr lang="en-GB" sz="2000" dirty="0">
              <a:solidFill>
                <a:prstClr val="black"/>
              </a:solidFill>
              <a:ea typeface="Calibri" panose="020F0502020204030204" pitchFamily="34" charset="0"/>
              <a:cs typeface="Times New Roman" panose="02020603050405020304" pitchFamily="18" charset="0"/>
            </a:endParaRPr>
          </a:p>
        </p:txBody>
      </p:sp>
      <p:sp>
        <p:nvSpPr>
          <p:cNvPr id="7" name="Subtitle 2"/>
          <p:cNvSpPr txBox="1">
            <a:spLocks/>
          </p:cNvSpPr>
          <p:nvPr/>
        </p:nvSpPr>
        <p:spPr>
          <a:xfrm>
            <a:off x="2237923" y="2753533"/>
            <a:ext cx="2232248" cy="3915827"/>
          </a:xfrm>
          <a:prstGeom prst="rect">
            <a:avLst/>
          </a:prstGeom>
          <a:solidFill>
            <a:schemeClr val="accent6">
              <a:lumMod val="40000"/>
              <a:lumOff val="6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5000"/>
              </a:lnSpc>
              <a:spcAft>
                <a:spcPts val="1200"/>
              </a:spcAft>
            </a:pPr>
            <a:r>
              <a:rPr lang="en-GB" sz="1800" dirty="0">
                <a:solidFill>
                  <a:prstClr val="black"/>
                </a:solidFill>
                <a:ea typeface="Calibri" panose="020F0502020204030204" pitchFamily="34" charset="0"/>
                <a:cs typeface="Times New Roman" panose="02020603050405020304" pitchFamily="18" charset="0"/>
              </a:rPr>
              <a:t>write a short, simple text from memory, using simple sentences from one familiar topic with reasonable </a:t>
            </a:r>
            <a:r>
              <a:rPr lang="en-GB" sz="1800" dirty="0" smtClean="0">
                <a:solidFill>
                  <a:prstClr val="black"/>
                </a:solidFill>
                <a:ea typeface="Calibri" panose="020F0502020204030204" pitchFamily="34" charset="0"/>
                <a:cs typeface="Times New Roman" panose="02020603050405020304" pitchFamily="18" charset="0"/>
              </a:rPr>
              <a:t>spelling, and </a:t>
            </a:r>
            <a:r>
              <a:rPr lang="en-GB" sz="1800" dirty="0" smtClean="0">
                <a:solidFill>
                  <a:prstClr val="black"/>
                </a:solidFill>
              </a:rPr>
              <a:t>can </a:t>
            </a:r>
            <a:r>
              <a:rPr lang="en-GB" sz="1800" dirty="0">
                <a:solidFill>
                  <a:prstClr val="black"/>
                </a:solidFill>
              </a:rPr>
              <a:t>write sentences on a few topics using a model, e.g. a writing frame</a:t>
            </a:r>
            <a:r>
              <a:rPr lang="en-GB" sz="1800" dirty="0">
                <a:solidFill>
                  <a:prstClr val="black">
                    <a:tint val="75000"/>
                  </a:prstClr>
                </a:solidFill>
              </a:rPr>
              <a:t>.</a:t>
            </a:r>
            <a:endParaRPr lang="en-GB" sz="2000" dirty="0">
              <a:solidFill>
                <a:prstClr val="black">
                  <a:tint val="75000"/>
                </a:prstClr>
              </a:solidFill>
              <a:ea typeface="Calibri" panose="020F0502020204030204" pitchFamily="34" charset="0"/>
              <a:cs typeface="Times New Roman" panose="02020603050405020304" pitchFamily="18" charset="0"/>
            </a:endParaRPr>
          </a:p>
          <a:p>
            <a:pPr algn="l">
              <a:lnSpc>
                <a:spcPct val="115000"/>
              </a:lnSpc>
              <a:spcAft>
                <a:spcPts val="1200"/>
              </a:spcAft>
            </a:pPr>
            <a:endParaRPr lang="en-GB" sz="1800" dirty="0">
              <a:solidFill>
                <a:prstClr val="black"/>
              </a:solidFill>
              <a:ea typeface="Calibri" panose="020F0502020204030204" pitchFamily="34" charset="0"/>
              <a:cs typeface="Times New Roman" panose="02020603050405020304" pitchFamily="18" charset="0"/>
            </a:endParaRPr>
          </a:p>
        </p:txBody>
      </p:sp>
      <p:sp>
        <p:nvSpPr>
          <p:cNvPr id="8" name="Subtitle 2"/>
          <p:cNvSpPr txBox="1">
            <a:spLocks/>
          </p:cNvSpPr>
          <p:nvPr/>
        </p:nvSpPr>
        <p:spPr>
          <a:xfrm>
            <a:off x="4427984" y="2105461"/>
            <a:ext cx="2160240" cy="4563899"/>
          </a:xfrm>
          <a:prstGeom prst="rect">
            <a:avLst/>
          </a:prstGeom>
          <a:solidFill>
            <a:schemeClr val="accent6">
              <a:lumMod val="60000"/>
              <a:lumOff val="4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000" dirty="0">
                <a:solidFill>
                  <a:prstClr val="black"/>
                </a:solidFill>
                <a:cs typeface="Segoe UI" panose="020B0502040204020203" pitchFamily="34" charset="0"/>
              </a:rPr>
              <a:t>write a paragraph from memory made up of short sentences using taught language on a few </a:t>
            </a:r>
            <a:r>
              <a:rPr lang="en-GB" sz="2000" dirty="0" smtClean="0">
                <a:solidFill>
                  <a:prstClr val="black"/>
                </a:solidFill>
                <a:cs typeface="Segoe UI" panose="020B0502040204020203" pitchFamily="34" charset="0"/>
              </a:rPr>
              <a:t>topics, (which may have some mistakes), and can </a:t>
            </a:r>
            <a:r>
              <a:rPr lang="en-GB" sz="2000" dirty="0" smtClean="0">
                <a:solidFill>
                  <a:prstClr val="black"/>
                </a:solidFill>
              </a:rPr>
              <a:t>translate </a:t>
            </a:r>
            <a:r>
              <a:rPr lang="en-GB" sz="2000" dirty="0">
                <a:solidFill>
                  <a:prstClr val="black"/>
                </a:solidFill>
              </a:rPr>
              <a:t>short phrases </a:t>
            </a:r>
            <a:r>
              <a:rPr lang="en-GB" sz="2000" dirty="0" smtClean="0">
                <a:solidFill>
                  <a:prstClr val="black"/>
                </a:solidFill>
              </a:rPr>
              <a:t>from English containing </a:t>
            </a:r>
            <a:r>
              <a:rPr lang="en-GB" sz="2000" dirty="0">
                <a:solidFill>
                  <a:prstClr val="black"/>
                </a:solidFill>
              </a:rPr>
              <a:t>all familiar language from the most recent topic.</a:t>
            </a:r>
            <a:endParaRPr lang="en-GB" sz="2000" dirty="0">
              <a:solidFill>
                <a:prstClr val="black"/>
              </a:solidFill>
              <a:ea typeface="Calibri" panose="020F0502020204030204" pitchFamily="34" charset="0"/>
              <a:cs typeface="Times New Roman" panose="02020603050405020304" pitchFamily="18" charset="0"/>
            </a:endParaRPr>
          </a:p>
          <a:p>
            <a:pPr algn="l"/>
            <a:endParaRPr lang="en-GB" sz="2100" dirty="0">
              <a:solidFill>
                <a:prstClr val="black"/>
              </a:solidFill>
              <a:cs typeface="Segoe UI" panose="020B0502040204020203" pitchFamily="34" charset="0"/>
            </a:endParaRPr>
          </a:p>
        </p:txBody>
      </p:sp>
      <p:sp>
        <p:nvSpPr>
          <p:cNvPr id="9" name="Subtitle 2"/>
          <p:cNvSpPr txBox="1">
            <a:spLocks/>
          </p:cNvSpPr>
          <p:nvPr/>
        </p:nvSpPr>
        <p:spPr>
          <a:xfrm>
            <a:off x="6588224" y="1391072"/>
            <a:ext cx="2304256" cy="5278288"/>
          </a:xfrm>
          <a:prstGeom prst="rect">
            <a:avLst/>
          </a:prstGeom>
          <a:solidFill>
            <a:schemeClr val="accent6">
              <a:lumMod val="75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000" dirty="0">
                <a:solidFill>
                  <a:prstClr val="black"/>
                </a:solidFill>
                <a:cs typeface="Segoe UI" panose="020B0502040204020203" pitchFamily="34" charset="0"/>
              </a:rPr>
              <a:t>write short paragraphs from memory on two-three topics with good </a:t>
            </a:r>
            <a:r>
              <a:rPr lang="en-GB" sz="2000" dirty="0" smtClean="0">
                <a:solidFill>
                  <a:prstClr val="black"/>
                </a:solidFill>
                <a:cs typeface="Segoe UI" panose="020B0502040204020203" pitchFamily="34" charset="0"/>
              </a:rPr>
              <a:t>accuracy, and adapt known structures (with some inaccuracy) and add new, researched language with some success, as well as translate short sentences from English across two-three topics.</a:t>
            </a:r>
            <a:r>
              <a:rPr lang="en-GB" sz="2000" dirty="0">
                <a:solidFill>
                  <a:prstClr val="black"/>
                </a:solidFill>
                <a:cs typeface="Segoe UI" panose="020B0502040204020203" pitchFamily="34" charset="0"/>
              </a:rPr>
              <a:t/>
            </a:r>
            <a:br>
              <a:rPr lang="en-GB" sz="2000" dirty="0">
                <a:solidFill>
                  <a:prstClr val="black"/>
                </a:solidFill>
                <a:cs typeface="Segoe UI" panose="020B0502040204020203" pitchFamily="34" charset="0"/>
              </a:rPr>
            </a:br>
            <a:endParaRPr lang="en-GB" sz="2000" dirty="0">
              <a:solidFill>
                <a:prstClr val="black"/>
              </a:solidFill>
              <a:cs typeface="Segoe UI" panose="020B0502040204020203" pitchFamily="34" charset="0"/>
            </a:endParaRPr>
          </a:p>
        </p:txBody>
      </p:sp>
      <p:sp>
        <p:nvSpPr>
          <p:cNvPr id="10" name="Horizontal Scroll 9"/>
          <p:cNvSpPr/>
          <p:nvPr/>
        </p:nvSpPr>
        <p:spPr>
          <a:xfrm>
            <a:off x="395536" y="2481212"/>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3</a:t>
            </a:r>
          </a:p>
        </p:txBody>
      </p:sp>
      <p:sp>
        <p:nvSpPr>
          <p:cNvPr id="11" name="Horizontal Scroll 10"/>
          <p:cNvSpPr/>
          <p:nvPr/>
        </p:nvSpPr>
        <p:spPr>
          <a:xfrm>
            <a:off x="2555776" y="1999714"/>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4</a:t>
            </a:r>
          </a:p>
        </p:txBody>
      </p:sp>
      <p:sp>
        <p:nvSpPr>
          <p:cNvPr id="12" name="Horizontal Scroll 11"/>
          <p:cNvSpPr/>
          <p:nvPr/>
        </p:nvSpPr>
        <p:spPr>
          <a:xfrm>
            <a:off x="4752020" y="1337194"/>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5</a:t>
            </a:r>
          </a:p>
        </p:txBody>
      </p:sp>
      <p:sp>
        <p:nvSpPr>
          <p:cNvPr id="13" name="Horizontal Scroll 12"/>
          <p:cNvSpPr/>
          <p:nvPr/>
        </p:nvSpPr>
        <p:spPr>
          <a:xfrm>
            <a:off x="7041641" y="589115"/>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6</a:t>
            </a:r>
          </a:p>
        </p:txBody>
      </p:sp>
      <p:sp>
        <p:nvSpPr>
          <p:cNvPr id="15" name="TextBox 14"/>
          <p:cNvSpPr txBox="1"/>
          <p:nvPr/>
        </p:nvSpPr>
        <p:spPr>
          <a:xfrm>
            <a:off x="107504" y="1839371"/>
            <a:ext cx="5777989" cy="707886"/>
          </a:xfrm>
          <a:prstGeom prst="rect">
            <a:avLst/>
          </a:prstGeom>
          <a:noFill/>
        </p:spPr>
        <p:txBody>
          <a:bodyPr wrap="square" rtlCol="0">
            <a:spAutoFit/>
          </a:bodyPr>
          <a:lstStyle/>
          <a:p>
            <a:r>
              <a:rPr lang="en-GB" sz="4000" b="1" dirty="0">
                <a:solidFill>
                  <a:prstClr val="black"/>
                </a:solidFill>
                <a:latin typeface="Segoe UI" panose="020B0502040204020203" pitchFamily="34" charset="0"/>
                <a:cs typeface="Segoe UI" panose="020B0502040204020203" pitchFamily="34" charset="0"/>
              </a:rPr>
              <a:t>I can:</a:t>
            </a:r>
          </a:p>
        </p:txBody>
      </p:sp>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853" y="451523"/>
            <a:ext cx="1795140" cy="1766838"/>
          </a:xfrm>
          <a:prstGeom prst="rect">
            <a:avLst/>
          </a:prstGeom>
        </p:spPr>
      </p:pic>
    </p:spTree>
    <p:extLst>
      <p:ext uri="{BB962C8B-B14F-4D97-AF65-F5344CB8AC3E}">
        <p14:creationId xmlns:p14="http://schemas.microsoft.com/office/powerpoint/2010/main" val="24984159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0"/>
            <a:ext cx="4392488" cy="707886"/>
          </a:xfrm>
          <a:prstGeom prst="rect">
            <a:avLst/>
          </a:prstGeom>
          <a:noFill/>
        </p:spPr>
        <p:txBody>
          <a:bodyPr wrap="square" rtlCol="0">
            <a:spAutoFit/>
          </a:bodyPr>
          <a:lstStyle/>
          <a:p>
            <a:pPr algn="ctr"/>
            <a:r>
              <a:rPr lang="en-GB" sz="4000" dirty="0">
                <a:solidFill>
                  <a:prstClr val="black"/>
                </a:solidFill>
                <a:latin typeface="Arial Rounded MT Bold" panose="020F0704030504030204" pitchFamily="34" charset="0"/>
              </a:rPr>
              <a:t>Year 8</a:t>
            </a:r>
          </a:p>
        </p:txBody>
      </p:sp>
      <p:sp>
        <p:nvSpPr>
          <p:cNvPr id="5" name="TextBox 4"/>
          <p:cNvSpPr txBox="1"/>
          <p:nvPr/>
        </p:nvSpPr>
        <p:spPr>
          <a:xfrm>
            <a:off x="1358969" y="516967"/>
            <a:ext cx="5777989" cy="707886"/>
          </a:xfrm>
          <a:prstGeom prst="rect">
            <a:avLst/>
          </a:prstGeom>
          <a:noFill/>
        </p:spPr>
        <p:txBody>
          <a:bodyPr wrap="square" rtlCol="0">
            <a:spAutoFit/>
          </a:bodyPr>
          <a:lstStyle/>
          <a:p>
            <a:pPr algn="ctr"/>
            <a:r>
              <a:rPr lang="en-GB" sz="4000" dirty="0">
                <a:solidFill>
                  <a:prstClr val="black"/>
                </a:solidFill>
                <a:latin typeface="Segoe UI" panose="020B0502040204020203" pitchFamily="34" charset="0"/>
                <a:cs typeface="Segoe UI" panose="020B0502040204020203" pitchFamily="34" charset="0"/>
              </a:rPr>
              <a:t>Writing</a:t>
            </a:r>
          </a:p>
        </p:txBody>
      </p:sp>
      <p:sp>
        <p:nvSpPr>
          <p:cNvPr id="8" name="Subtitle 2"/>
          <p:cNvSpPr txBox="1">
            <a:spLocks/>
          </p:cNvSpPr>
          <p:nvPr/>
        </p:nvSpPr>
        <p:spPr>
          <a:xfrm>
            <a:off x="134035" y="3933056"/>
            <a:ext cx="2160240" cy="2816393"/>
          </a:xfrm>
          <a:prstGeom prst="rect">
            <a:avLst/>
          </a:prstGeom>
          <a:solidFill>
            <a:schemeClr val="accent1">
              <a:lumMod val="20000"/>
              <a:lumOff val="8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600" dirty="0">
                <a:solidFill>
                  <a:prstClr val="black"/>
                </a:solidFill>
                <a:cs typeface="Segoe UI" panose="020B0502040204020203" pitchFamily="34" charset="0"/>
              </a:rPr>
              <a:t>write a paragraph from memory made up of short sentences using taught language on a few topics, (which may have some mistakes), and can translate short phrases from English containing all familiar language from the most recent topic.</a:t>
            </a:r>
          </a:p>
        </p:txBody>
      </p:sp>
      <p:sp>
        <p:nvSpPr>
          <p:cNvPr id="9" name="Subtitle 2"/>
          <p:cNvSpPr txBox="1">
            <a:spLocks/>
          </p:cNvSpPr>
          <p:nvPr/>
        </p:nvSpPr>
        <p:spPr>
          <a:xfrm>
            <a:off x="2258271" y="3356992"/>
            <a:ext cx="2232248" cy="339245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700" dirty="0">
                <a:solidFill>
                  <a:prstClr val="black"/>
                </a:solidFill>
                <a:cs typeface="Segoe UI" panose="020B0502040204020203" pitchFamily="34" charset="0"/>
              </a:rPr>
              <a:t>write short paragraphs from memory on two-three topics with good accuracy, and adapt known structures (with some inaccuracy) and add new, researched language with some success, as well as translate short sentences from English across two-three topics.</a:t>
            </a:r>
          </a:p>
        </p:txBody>
      </p:sp>
      <p:sp>
        <p:nvSpPr>
          <p:cNvPr id="12" name="Horizontal Scroll 11"/>
          <p:cNvSpPr/>
          <p:nvPr/>
        </p:nvSpPr>
        <p:spPr>
          <a:xfrm>
            <a:off x="422067" y="3212976"/>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5</a:t>
            </a:r>
          </a:p>
        </p:txBody>
      </p:sp>
      <p:sp>
        <p:nvSpPr>
          <p:cNvPr id="13" name="Horizontal Scroll 12"/>
          <p:cNvSpPr/>
          <p:nvPr/>
        </p:nvSpPr>
        <p:spPr>
          <a:xfrm>
            <a:off x="2604743" y="2614167"/>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6</a:t>
            </a:r>
          </a:p>
        </p:txBody>
      </p:sp>
      <p:sp>
        <p:nvSpPr>
          <p:cNvPr id="15" name="TextBox 14"/>
          <p:cNvSpPr txBox="1"/>
          <p:nvPr/>
        </p:nvSpPr>
        <p:spPr>
          <a:xfrm>
            <a:off x="134035" y="2353228"/>
            <a:ext cx="5777989" cy="707886"/>
          </a:xfrm>
          <a:prstGeom prst="rect">
            <a:avLst/>
          </a:prstGeom>
          <a:noFill/>
        </p:spPr>
        <p:txBody>
          <a:bodyPr wrap="square" rtlCol="0">
            <a:spAutoFit/>
          </a:bodyPr>
          <a:lstStyle/>
          <a:p>
            <a:r>
              <a:rPr lang="en-GB" sz="4000" b="1" dirty="0">
                <a:solidFill>
                  <a:prstClr val="black"/>
                </a:solidFill>
                <a:latin typeface="Segoe UI" panose="020B0502040204020203" pitchFamily="34" charset="0"/>
                <a:cs typeface="Segoe UI" panose="020B0502040204020203" pitchFamily="34" charset="0"/>
              </a:rPr>
              <a:t>I can:</a:t>
            </a:r>
          </a:p>
        </p:txBody>
      </p:sp>
      <p:sp>
        <p:nvSpPr>
          <p:cNvPr id="14" name="Subtitle 2"/>
          <p:cNvSpPr txBox="1">
            <a:spLocks/>
          </p:cNvSpPr>
          <p:nvPr/>
        </p:nvSpPr>
        <p:spPr>
          <a:xfrm>
            <a:off x="4490519" y="2402495"/>
            <a:ext cx="2160240" cy="4346954"/>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900" dirty="0">
                <a:solidFill>
                  <a:prstClr val="black"/>
                </a:solidFill>
                <a:cs typeface="Segoe UI" panose="020B0502040204020203" pitchFamily="34" charset="0"/>
              </a:rPr>
              <a:t>write from memory at greater length (e.g. 60-75 words) on one </a:t>
            </a:r>
            <a:r>
              <a:rPr lang="en-GB" sz="1900" dirty="0" smtClean="0">
                <a:solidFill>
                  <a:prstClr val="black"/>
                </a:solidFill>
                <a:cs typeface="Segoe UI" panose="020B0502040204020203" pitchFamily="34" charset="0"/>
              </a:rPr>
              <a:t>topic, using more than one time frame and a logical structure, recycling learnt language and combining with new elements to express own ideas, as well as translate a short paragraph from English.</a:t>
            </a:r>
            <a:r>
              <a:rPr lang="en-GB" sz="1900" dirty="0">
                <a:solidFill>
                  <a:prstClr val="black"/>
                </a:solidFill>
                <a:cs typeface="Segoe UI" panose="020B0502040204020203" pitchFamily="34" charset="0"/>
              </a:rPr>
              <a:t/>
            </a:r>
            <a:br>
              <a:rPr lang="en-GB" sz="1900" dirty="0">
                <a:solidFill>
                  <a:prstClr val="black"/>
                </a:solidFill>
                <a:cs typeface="Segoe UI" panose="020B0502040204020203" pitchFamily="34" charset="0"/>
              </a:rPr>
            </a:br>
            <a:endParaRPr lang="en-GB" sz="1900" dirty="0">
              <a:solidFill>
                <a:prstClr val="black"/>
              </a:solidFill>
              <a:cs typeface="Segoe UI" panose="020B0502040204020203" pitchFamily="34" charset="0"/>
            </a:endParaRPr>
          </a:p>
        </p:txBody>
      </p:sp>
      <p:sp>
        <p:nvSpPr>
          <p:cNvPr id="16" name="Subtitle 2"/>
          <p:cNvSpPr txBox="1">
            <a:spLocks/>
          </p:cNvSpPr>
          <p:nvPr/>
        </p:nvSpPr>
        <p:spPr>
          <a:xfrm>
            <a:off x="6650758" y="1460364"/>
            <a:ext cx="2385737" cy="5289085"/>
          </a:xfrm>
          <a:prstGeom prst="rect">
            <a:avLst/>
          </a:prstGeom>
          <a:solidFill>
            <a:schemeClr val="accent1">
              <a:lumMod val="75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5000"/>
              </a:lnSpc>
            </a:pPr>
            <a:r>
              <a:rPr lang="en-GB" sz="1800" dirty="0">
                <a:solidFill>
                  <a:prstClr val="white"/>
                </a:solidFill>
                <a:ea typeface="Calibri" panose="020F0502020204030204" pitchFamily="34" charset="0"/>
                <a:cs typeface="Times New Roman" panose="02020603050405020304" pitchFamily="18" charset="0"/>
              </a:rPr>
              <a:t>write text of several paragraphs from memory, using a variety of </a:t>
            </a:r>
            <a:r>
              <a:rPr lang="en-GB" sz="1800" dirty="0" smtClean="0">
                <a:solidFill>
                  <a:prstClr val="white"/>
                </a:solidFill>
                <a:ea typeface="Calibri" panose="020F0502020204030204" pitchFamily="34" charset="0"/>
                <a:cs typeface="Times New Roman" panose="02020603050405020304" pitchFamily="18" charset="0"/>
              </a:rPr>
              <a:t>structures, manipulating known structures and combining with new elements to produce new meanings, which are almost always clear, and translate a short paragraph from English, drawing on language from four-five topic areas.</a:t>
            </a:r>
            <a:endParaRPr lang="en-GB" sz="1800" dirty="0">
              <a:solidFill>
                <a:prstClr val="white"/>
              </a:solidFill>
              <a:ea typeface="Calibri" panose="020F0502020204030204" pitchFamily="34" charset="0"/>
              <a:cs typeface="Times New Roman" panose="02020603050405020304" pitchFamily="18" charset="0"/>
            </a:endParaRPr>
          </a:p>
        </p:txBody>
      </p:sp>
      <p:sp>
        <p:nvSpPr>
          <p:cNvPr id="17" name="Horizontal Scroll 16"/>
          <p:cNvSpPr/>
          <p:nvPr/>
        </p:nvSpPr>
        <p:spPr>
          <a:xfrm>
            <a:off x="4814555" y="1633148"/>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7</a:t>
            </a:r>
          </a:p>
        </p:txBody>
      </p:sp>
      <p:sp>
        <p:nvSpPr>
          <p:cNvPr id="18" name="Horizontal Scroll 17"/>
          <p:cNvSpPr/>
          <p:nvPr/>
        </p:nvSpPr>
        <p:spPr>
          <a:xfrm>
            <a:off x="7063644" y="715344"/>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8</a:t>
            </a:r>
          </a:p>
        </p:txBody>
      </p:sp>
      <p:pic>
        <p:nvPicPr>
          <p:cNvPr id="20" name="Picture 1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6525" y="1003764"/>
            <a:ext cx="1795140" cy="1766838"/>
          </a:xfrm>
          <a:prstGeom prst="rect">
            <a:avLst/>
          </a:prstGeom>
        </p:spPr>
      </p:pic>
    </p:spTree>
    <p:extLst>
      <p:ext uri="{BB962C8B-B14F-4D97-AF65-F5344CB8AC3E}">
        <p14:creationId xmlns:p14="http://schemas.microsoft.com/office/powerpoint/2010/main" val="5692683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376125" y="387017"/>
            <a:ext cx="5777989" cy="707886"/>
          </a:xfrm>
          <a:prstGeom prst="rect">
            <a:avLst/>
          </a:prstGeom>
          <a:noFill/>
        </p:spPr>
        <p:txBody>
          <a:bodyPr wrap="square" rtlCol="0">
            <a:spAutoFit/>
          </a:bodyPr>
          <a:lstStyle/>
          <a:p>
            <a:pPr algn="ctr"/>
            <a:r>
              <a:rPr lang="en-GB" sz="4000" dirty="0">
                <a:solidFill>
                  <a:prstClr val="black"/>
                </a:solidFill>
                <a:latin typeface="Segoe UI" panose="020B0502040204020203" pitchFamily="34" charset="0"/>
                <a:cs typeface="Segoe UI" panose="020B0502040204020203" pitchFamily="34" charset="0"/>
              </a:rPr>
              <a:t>Writing</a:t>
            </a:r>
          </a:p>
        </p:txBody>
      </p:sp>
      <p:sp>
        <p:nvSpPr>
          <p:cNvPr id="4" name="TextBox 3"/>
          <p:cNvSpPr txBox="1"/>
          <p:nvPr/>
        </p:nvSpPr>
        <p:spPr>
          <a:xfrm>
            <a:off x="2051719" y="-15851"/>
            <a:ext cx="4392488" cy="707886"/>
          </a:xfrm>
          <a:prstGeom prst="rect">
            <a:avLst/>
          </a:prstGeom>
          <a:noFill/>
        </p:spPr>
        <p:txBody>
          <a:bodyPr wrap="square" rtlCol="0">
            <a:spAutoFit/>
          </a:bodyPr>
          <a:lstStyle/>
          <a:p>
            <a:pPr algn="ctr"/>
            <a:r>
              <a:rPr lang="en-GB" sz="4000" dirty="0">
                <a:solidFill>
                  <a:prstClr val="black"/>
                </a:solidFill>
                <a:latin typeface="Arial Rounded MT Bold" panose="020F0704030504030204" pitchFamily="34" charset="0"/>
              </a:rPr>
              <a:t>Year 9</a:t>
            </a:r>
          </a:p>
        </p:txBody>
      </p:sp>
      <p:sp>
        <p:nvSpPr>
          <p:cNvPr id="9" name="Subtitle 2"/>
          <p:cNvSpPr txBox="1">
            <a:spLocks/>
          </p:cNvSpPr>
          <p:nvPr/>
        </p:nvSpPr>
        <p:spPr>
          <a:xfrm>
            <a:off x="96048" y="2524819"/>
            <a:ext cx="1673200" cy="4214097"/>
          </a:xfrm>
          <a:prstGeom prst="rect">
            <a:avLst/>
          </a:prstGeom>
          <a:solidFill>
            <a:schemeClr val="accent2">
              <a:lumMod val="20000"/>
              <a:lumOff val="8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600" dirty="0">
                <a:solidFill>
                  <a:prstClr val="black"/>
                </a:solidFill>
                <a:cs typeface="Segoe UI" panose="020B0502040204020203" pitchFamily="34" charset="0"/>
              </a:rPr>
              <a:t>write short paragraphs from memory on two-three topics with good accuracy, and adapt known structures (with some inaccuracy) and add new, researched language with some success, as well as translate short sentences from English across two-three topics.</a:t>
            </a:r>
          </a:p>
        </p:txBody>
      </p:sp>
      <p:sp>
        <p:nvSpPr>
          <p:cNvPr id="13" name="Horizontal Scroll 12"/>
          <p:cNvSpPr/>
          <p:nvPr/>
        </p:nvSpPr>
        <p:spPr>
          <a:xfrm>
            <a:off x="352646" y="1855386"/>
            <a:ext cx="113345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6</a:t>
            </a:r>
          </a:p>
        </p:txBody>
      </p:sp>
      <p:sp>
        <p:nvSpPr>
          <p:cNvPr id="15" name="TextBox 14"/>
          <p:cNvSpPr txBox="1"/>
          <p:nvPr/>
        </p:nvSpPr>
        <p:spPr>
          <a:xfrm>
            <a:off x="96048" y="1179800"/>
            <a:ext cx="5777989" cy="707886"/>
          </a:xfrm>
          <a:prstGeom prst="rect">
            <a:avLst/>
          </a:prstGeom>
          <a:noFill/>
        </p:spPr>
        <p:txBody>
          <a:bodyPr wrap="square" rtlCol="0">
            <a:spAutoFit/>
          </a:bodyPr>
          <a:lstStyle/>
          <a:p>
            <a:r>
              <a:rPr lang="en-GB" sz="4000" b="1" dirty="0">
                <a:solidFill>
                  <a:prstClr val="black"/>
                </a:solidFill>
                <a:latin typeface="Segoe UI" panose="020B0502040204020203" pitchFamily="34" charset="0"/>
                <a:cs typeface="Segoe UI" panose="020B0502040204020203" pitchFamily="34" charset="0"/>
              </a:rPr>
              <a:t>I can:</a:t>
            </a:r>
          </a:p>
        </p:txBody>
      </p:sp>
      <p:sp>
        <p:nvSpPr>
          <p:cNvPr id="14" name="Subtitle 2"/>
          <p:cNvSpPr txBox="1">
            <a:spLocks/>
          </p:cNvSpPr>
          <p:nvPr/>
        </p:nvSpPr>
        <p:spPr>
          <a:xfrm>
            <a:off x="1769248" y="2274420"/>
            <a:ext cx="1680080" cy="4466948"/>
          </a:xfrm>
          <a:prstGeom prst="rect">
            <a:avLst/>
          </a:prstGeom>
          <a:solidFill>
            <a:schemeClr val="accent2">
              <a:lumMod val="40000"/>
              <a:lumOff val="6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600" dirty="0">
                <a:solidFill>
                  <a:prstClr val="black"/>
                </a:solidFill>
                <a:cs typeface="Segoe UI" panose="020B0502040204020203" pitchFamily="34" charset="0"/>
              </a:rPr>
              <a:t>write from memory at greater length (e.g. 60-75 words) on one topic, using more than one time frame and a logical structure, recycling learnt language and combining with new elements to express own ideas, as well as translate a short paragraph from English.</a:t>
            </a:r>
          </a:p>
        </p:txBody>
      </p:sp>
      <p:sp>
        <p:nvSpPr>
          <p:cNvPr id="16" name="Subtitle 2"/>
          <p:cNvSpPr txBox="1">
            <a:spLocks/>
          </p:cNvSpPr>
          <p:nvPr/>
        </p:nvSpPr>
        <p:spPr>
          <a:xfrm>
            <a:off x="3440419" y="1842372"/>
            <a:ext cx="1788248" cy="4891266"/>
          </a:xfrm>
          <a:prstGeom prst="rect">
            <a:avLst/>
          </a:prstGeom>
          <a:solidFill>
            <a:schemeClr val="accent2">
              <a:lumMod val="60000"/>
              <a:lumOff val="4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5000"/>
              </a:lnSpc>
            </a:pPr>
            <a:r>
              <a:rPr lang="en-GB" sz="1550" dirty="0">
                <a:solidFill>
                  <a:prstClr val="black"/>
                </a:solidFill>
              </a:rPr>
              <a:t>write text of several paragraphs from memory, using a variety of structures, manipulating known structures and combining with new elements to produce new meanings, which are almost always clear, and </a:t>
            </a:r>
            <a:r>
              <a:rPr lang="en-GB" sz="1550" dirty="0" err="1">
                <a:solidFill>
                  <a:prstClr val="black"/>
                </a:solidFill>
              </a:rPr>
              <a:t>and</a:t>
            </a:r>
            <a:r>
              <a:rPr lang="en-GB" sz="1550" dirty="0">
                <a:solidFill>
                  <a:prstClr val="black"/>
                </a:solidFill>
              </a:rPr>
              <a:t> translate a short paragraph from English, drawing on language from four-five topic areas.</a:t>
            </a:r>
          </a:p>
        </p:txBody>
      </p:sp>
      <p:sp>
        <p:nvSpPr>
          <p:cNvPr id="17" name="Horizontal Scroll 16"/>
          <p:cNvSpPr/>
          <p:nvPr/>
        </p:nvSpPr>
        <p:spPr>
          <a:xfrm>
            <a:off x="2038105" y="1584266"/>
            <a:ext cx="113345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7</a:t>
            </a:r>
          </a:p>
        </p:txBody>
      </p:sp>
      <p:sp>
        <p:nvSpPr>
          <p:cNvPr id="18" name="Horizontal Scroll 17"/>
          <p:cNvSpPr/>
          <p:nvPr/>
        </p:nvSpPr>
        <p:spPr>
          <a:xfrm>
            <a:off x="3670231" y="1120944"/>
            <a:ext cx="1244822" cy="706359"/>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8</a:t>
            </a:r>
          </a:p>
        </p:txBody>
      </p:sp>
      <p:sp>
        <p:nvSpPr>
          <p:cNvPr id="19" name="Subtitle 2"/>
          <p:cNvSpPr txBox="1">
            <a:spLocks/>
          </p:cNvSpPr>
          <p:nvPr/>
        </p:nvSpPr>
        <p:spPr>
          <a:xfrm>
            <a:off x="5228667" y="1355830"/>
            <a:ext cx="1788248" cy="5383086"/>
          </a:xfrm>
          <a:prstGeom prst="rect">
            <a:avLst/>
          </a:prstGeom>
          <a:solidFill>
            <a:schemeClr val="accent2">
              <a:lumMod val="75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5000"/>
              </a:lnSpc>
            </a:pPr>
            <a:r>
              <a:rPr lang="en-GB" sz="1600" dirty="0">
                <a:solidFill>
                  <a:prstClr val="white"/>
                </a:solidFill>
                <a:ea typeface="Calibri" panose="020F0502020204030204" pitchFamily="34" charset="0"/>
                <a:cs typeface="Times New Roman" panose="02020603050405020304" pitchFamily="18" charset="0"/>
              </a:rPr>
              <a:t>write extended pieces of several paragraphs from </a:t>
            </a:r>
            <a:r>
              <a:rPr lang="en-GB" sz="1600" dirty="0" smtClean="0">
                <a:solidFill>
                  <a:prstClr val="white"/>
                </a:solidFill>
                <a:ea typeface="Calibri" panose="020F0502020204030204" pitchFamily="34" charset="0"/>
                <a:cs typeface="Times New Roman" panose="02020603050405020304" pitchFamily="18" charset="0"/>
              </a:rPr>
              <a:t>memory, drawn from a variety of current and previous topics, using a range of more complex structures (with some errors), and accurate straightforward language, and can translate a paragraph from English from previous and current topics.</a:t>
            </a:r>
            <a:r>
              <a:rPr lang="en-GB" sz="1600" dirty="0">
                <a:solidFill>
                  <a:prstClr val="white"/>
                </a:solidFill>
                <a:ea typeface="Calibri" panose="020F0502020204030204" pitchFamily="34" charset="0"/>
                <a:cs typeface="Times New Roman" panose="02020603050405020304" pitchFamily="18" charset="0"/>
              </a:rPr>
              <a:t/>
            </a:r>
            <a:br>
              <a:rPr lang="en-GB" sz="1600" dirty="0">
                <a:solidFill>
                  <a:prstClr val="white"/>
                </a:solidFill>
                <a:ea typeface="Calibri" panose="020F0502020204030204" pitchFamily="34" charset="0"/>
                <a:cs typeface="Times New Roman" panose="02020603050405020304" pitchFamily="18" charset="0"/>
              </a:rPr>
            </a:br>
            <a:endParaRPr lang="en-GB" sz="1600" dirty="0">
              <a:solidFill>
                <a:prstClr val="white"/>
              </a:solidFill>
              <a:ea typeface="Calibri" panose="020F0502020204030204" pitchFamily="34" charset="0"/>
              <a:cs typeface="Times New Roman" panose="02020603050405020304" pitchFamily="18" charset="0"/>
            </a:endParaRPr>
          </a:p>
        </p:txBody>
      </p:sp>
      <p:sp>
        <p:nvSpPr>
          <p:cNvPr id="20" name="Subtitle 2"/>
          <p:cNvSpPr txBox="1">
            <a:spLocks/>
          </p:cNvSpPr>
          <p:nvPr/>
        </p:nvSpPr>
        <p:spPr>
          <a:xfrm>
            <a:off x="6948264" y="1006293"/>
            <a:ext cx="1938527" cy="5732623"/>
          </a:xfrm>
          <a:prstGeom prst="rect">
            <a:avLst/>
          </a:prstGeom>
          <a:solidFill>
            <a:schemeClr val="accent2">
              <a:lumMod val="5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5000"/>
              </a:lnSpc>
            </a:pPr>
            <a:r>
              <a:rPr lang="en-GB" sz="1700" dirty="0" smtClean="0">
                <a:solidFill>
                  <a:prstClr val="white"/>
                </a:solidFill>
                <a:ea typeface="Calibri" panose="020F0502020204030204" pitchFamily="34" charset="0"/>
                <a:cs typeface="Times New Roman" panose="02020603050405020304" pitchFamily="18" charset="0"/>
              </a:rPr>
              <a:t>write </a:t>
            </a:r>
            <a:r>
              <a:rPr lang="en-GB" sz="1700" dirty="0">
                <a:solidFill>
                  <a:prstClr val="white"/>
                </a:solidFill>
                <a:ea typeface="Calibri" panose="020F0502020204030204" pitchFamily="34" charset="0"/>
                <a:cs typeface="Times New Roman" panose="02020603050405020304" pitchFamily="18" charset="0"/>
              </a:rPr>
              <a:t>a coherent piece of prose of several paragraphs from memory, using appropriate links between paragraphs, </a:t>
            </a:r>
            <a:r>
              <a:rPr lang="en-GB" sz="1700" dirty="0" smtClean="0">
                <a:solidFill>
                  <a:prstClr val="white"/>
                </a:solidFill>
                <a:ea typeface="Calibri" panose="020F0502020204030204" pitchFamily="34" charset="0"/>
                <a:cs typeface="Times New Roman" panose="02020603050405020304" pitchFamily="18" charset="0"/>
              </a:rPr>
              <a:t>using </a:t>
            </a:r>
            <a:r>
              <a:rPr lang="en-GB" sz="1700" dirty="0">
                <a:solidFill>
                  <a:prstClr val="white"/>
                </a:solidFill>
                <a:ea typeface="Calibri" panose="020F0502020204030204" pitchFamily="34" charset="0"/>
                <a:cs typeface="Times New Roman" panose="02020603050405020304" pitchFamily="18" charset="0"/>
              </a:rPr>
              <a:t>a range of vocabulary and structures, showing a growing awareness of FL syntax, and how this differs to English, </a:t>
            </a:r>
            <a:r>
              <a:rPr lang="en-GB" sz="1700" dirty="0" smtClean="0">
                <a:solidFill>
                  <a:prstClr val="white"/>
                </a:solidFill>
                <a:ea typeface="Calibri" panose="020F0502020204030204" pitchFamily="34" charset="0"/>
                <a:cs typeface="Times New Roman" panose="02020603050405020304" pitchFamily="18" charset="0"/>
              </a:rPr>
              <a:t>and </a:t>
            </a:r>
            <a:r>
              <a:rPr lang="en-GB" sz="1700" dirty="0">
                <a:solidFill>
                  <a:prstClr val="white"/>
                </a:solidFill>
                <a:ea typeface="Calibri" panose="020F0502020204030204" pitchFamily="34" charset="0"/>
                <a:cs typeface="Times New Roman" panose="02020603050405020304" pitchFamily="18" charset="0"/>
              </a:rPr>
              <a:t>can translate a paragraph from English drawn from all KS3 topics covered.</a:t>
            </a:r>
          </a:p>
        </p:txBody>
      </p:sp>
      <p:sp>
        <p:nvSpPr>
          <p:cNvPr id="21" name="Horizontal Scroll 20"/>
          <p:cNvSpPr/>
          <p:nvPr/>
        </p:nvSpPr>
        <p:spPr>
          <a:xfrm>
            <a:off x="5475524" y="624541"/>
            <a:ext cx="1244822" cy="706359"/>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9</a:t>
            </a:r>
          </a:p>
        </p:txBody>
      </p:sp>
      <p:sp>
        <p:nvSpPr>
          <p:cNvPr id="22" name="Horizontal Scroll 21"/>
          <p:cNvSpPr/>
          <p:nvPr/>
        </p:nvSpPr>
        <p:spPr>
          <a:xfrm>
            <a:off x="7255645" y="277078"/>
            <a:ext cx="1370447" cy="706359"/>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10</a:t>
            </a:r>
          </a:p>
        </p:txBody>
      </p:sp>
      <p:pic>
        <p:nvPicPr>
          <p:cNvPr id="25" name="Picture 2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8198" y="-83727"/>
            <a:ext cx="1795140" cy="1766838"/>
          </a:xfrm>
          <a:prstGeom prst="rect">
            <a:avLst/>
          </a:prstGeom>
        </p:spPr>
      </p:pic>
    </p:spTree>
    <p:extLst>
      <p:ext uri="{BB962C8B-B14F-4D97-AF65-F5344CB8AC3E}">
        <p14:creationId xmlns:p14="http://schemas.microsoft.com/office/powerpoint/2010/main" val="41169519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0"/>
            <a:ext cx="4392488" cy="707886"/>
          </a:xfrm>
          <a:prstGeom prst="rect">
            <a:avLst/>
          </a:prstGeom>
          <a:noFill/>
        </p:spPr>
        <p:txBody>
          <a:bodyPr wrap="square" rtlCol="0">
            <a:spAutoFit/>
          </a:bodyPr>
          <a:lstStyle/>
          <a:p>
            <a:pPr algn="ctr"/>
            <a:r>
              <a:rPr lang="en-GB" sz="4000" dirty="0">
                <a:solidFill>
                  <a:prstClr val="black"/>
                </a:solidFill>
                <a:latin typeface="Arial Rounded MT Bold" panose="020F0704030504030204" pitchFamily="34" charset="0"/>
              </a:rPr>
              <a:t>Year 7</a:t>
            </a:r>
          </a:p>
        </p:txBody>
      </p:sp>
      <p:sp>
        <p:nvSpPr>
          <p:cNvPr id="5" name="TextBox 4"/>
          <p:cNvSpPr txBox="1"/>
          <p:nvPr/>
        </p:nvSpPr>
        <p:spPr>
          <a:xfrm>
            <a:off x="1403648" y="476672"/>
            <a:ext cx="5777989" cy="707886"/>
          </a:xfrm>
          <a:prstGeom prst="rect">
            <a:avLst/>
          </a:prstGeom>
          <a:noFill/>
        </p:spPr>
        <p:txBody>
          <a:bodyPr wrap="square" rtlCol="0">
            <a:spAutoFit/>
          </a:bodyPr>
          <a:lstStyle/>
          <a:p>
            <a:pPr algn="ctr"/>
            <a:r>
              <a:rPr lang="en-GB" sz="4000" dirty="0">
                <a:solidFill>
                  <a:prstClr val="black"/>
                </a:solidFill>
                <a:latin typeface="Segoe UI" panose="020B0502040204020203" pitchFamily="34" charset="0"/>
                <a:cs typeface="Segoe UI" panose="020B0502040204020203" pitchFamily="34" charset="0"/>
              </a:rPr>
              <a:t>Grammar &amp; Vocabulary</a:t>
            </a:r>
          </a:p>
        </p:txBody>
      </p:sp>
      <p:sp>
        <p:nvSpPr>
          <p:cNvPr id="6" name="Subtitle 2"/>
          <p:cNvSpPr txBox="1">
            <a:spLocks/>
          </p:cNvSpPr>
          <p:nvPr/>
        </p:nvSpPr>
        <p:spPr>
          <a:xfrm>
            <a:off x="107504" y="3217003"/>
            <a:ext cx="2160240" cy="3452357"/>
          </a:xfrm>
          <a:prstGeom prst="rect">
            <a:avLst/>
          </a:prstGeom>
          <a:solidFill>
            <a:schemeClr val="accent6">
              <a:lumMod val="20000"/>
              <a:lumOff val="80000"/>
            </a:schemeClr>
          </a:solidFill>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dirty="0" smtClean="0">
                <a:solidFill>
                  <a:srgbClr val="000000"/>
                </a:solidFill>
                <a:ea typeface="Times New Roman" panose="02020603050405020304" pitchFamily="18" charset="0"/>
                <a:cs typeface="Times New Roman" panose="02020603050405020304" pitchFamily="18" charset="0"/>
              </a:rPr>
              <a:t>use </a:t>
            </a:r>
            <a:r>
              <a:rPr lang="en-GB" sz="1800" dirty="0">
                <a:solidFill>
                  <a:srgbClr val="000000"/>
                </a:solidFill>
                <a:ea typeface="Times New Roman" panose="02020603050405020304" pitchFamily="18" charset="0"/>
                <a:cs typeface="Times New Roman" panose="02020603050405020304" pitchFamily="18" charset="0"/>
              </a:rPr>
              <a:t>definite and indefinite articles, agree adjectives for number and gender, use all persons of several regular verbs in the present tense (with a writing frame) and use days of the week in simple sentence formation.</a:t>
            </a:r>
            <a:br>
              <a:rPr lang="en-GB" sz="1800" dirty="0">
                <a:solidFill>
                  <a:srgbClr val="000000"/>
                </a:solidFill>
                <a:ea typeface="Times New Roman" panose="02020603050405020304" pitchFamily="18" charset="0"/>
                <a:cs typeface="Times New Roman" panose="02020603050405020304" pitchFamily="18" charset="0"/>
              </a:rPr>
            </a:br>
            <a:endParaRPr lang="en-GB" sz="1800" dirty="0">
              <a:solidFill>
                <a:prstClr val="black"/>
              </a:solidFill>
            </a:endParaRPr>
          </a:p>
        </p:txBody>
      </p:sp>
      <p:sp>
        <p:nvSpPr>
          <p:cNvPr id="7" name="Subtitle 2"/>
          <p:cNvSpPr txBox="1">
            <a:spLocks/>
          </p:cNvSpPr>
          <p:nvPr/>
        </p:nvSpPr>
        <p:spPr>
          <a:xfrm>
            <a:off x="2237923" y="2753533"/>
            <a:ext cx="2232248" cy="3915827"/>
          </a:xfrm>
          <a:prstGeom prst="rect">
            <a:avLst/>
          </a:prstGeom>
          <a:solidFill>
            <a:schemeClr val="accent6">
              <a:lumMod val="40000"/>
              <a:lumOff val="6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5000"/>
              </a:lnSpc>
              <a:spcAft>
                <a:spcPts val="1200"/>
              </a:spcAft>
            </a:pPr>
            <a:r>
              <a:rPr lang="en-GB" sz="1800" dirty="0" smtClean="0">
                <a:solidFill>
                  <a:prstClr val="black"/>
                </a:solidFill>
              </a:rPr>
              <a:t>use </a:t>
            </a:r>
            <a:r>
              <a:rPr lang="en-GB" sz="1800" dirty="0">
                <a:solidFill>
                  <a:prstClr val="black"/>
                </a:solidFill>
              </a:rPr>
              <a:t>high-frequency verb forms, nouns, articles and adjectives to form simple </a:t>
            </a:r>
            <a:r>
              <a:rPr lang="en-GB" sz="1800" dirty="0" smtClean="0">
                <a:solidFill>
                  <a:prstClr val="black"/>
                </a:solidFill>
              </a:rPr>
              <a:t>sentences independently, and has a </a:t>
            </a:r>
            <a:r>
              <a:rPr lang="en-GB" sz="1800" dirty="0">
                <a:solidFill>
                  <a:prstClr val="black"/>
                </a:solidFill>
              </a:rPr>
              <a:t>basic repertoire of words and phrases related to people, places, things and simple actions.</a:t>
            </a:r>
            <a:endParaRPr lang="en-GB" sz="1800" dirty="0">
              <a:solidFill>
                <a:prstClr val="black"/>
              </a:solidFill>
              <a:ea typeface="Calibri" panose="020F0502020204030204" pitchFamily="34" charset="0"/>
              <a:cs typeface="Times New Roman" panose="02020603050405020304" pitchFamily="18" charset="0"/>
            </a:endParaRPr>
          </a:p>
        </p:txBody>
      </p:sp>
      <p:sp>
        <p:nvSpPr>
          <p:cNvPr id="8" name="Subtitle 2"/>
          <p:cNvSpPr txBox="1">
            <a:spLocks/>
          </p:cNvSpPr>
          <p:nvPr/>
        </p:nvSpPr>
        <p:spPr>
          <a:xfrm>
            <a:off x="4427984" y="2105461"/>
            <a:ext cx="2160240" cy="4563899"/>
          </a:xfrm>
          <a:prstGeom prst="rect">
            <a:avLst/>
          </a:prstGeom>
          <a:solidFill>
            <a:schemeClr val="accent6">
              <a:lumMod val="60000"/>
              <a:lumOff val="4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900" dirty="0" smtClean="0">
                <a:solidFill>
                  <a:srgbClr val="000000"/>
                </a:solidFill>
                <a:ea typeface="Times New Roman" panose="02020603050405020304" pitchFamily="18" charset="0"/>
                <a:cs typeface="Times New Roman" panose="02020603050405020304" pitchFamily="18" charset="0"/>
              </a:rPr>
              <a:t>use </a:t>
            </a:r>
            <a:r>
              <a:rPr lang="en-GB" sz="1900" dirty="0">
                <a:solidFill>
                  <a:srgbClr val="000000"/>
                </a:solidFill>
                <a:ea typeface="Times New Roman" panose="02020603050405020304" pitchFamily="18" charset="0"/>
                <a:cs typeface="Times New Roman" panose="02020603050405020304" pitchFamily="18" charset="0"/>
              </a:rPr>
              <a:t>nouns and adjectives, subject pronouns and present tense verbs (regular and key irregular) to generate positive and simple negative sentences independently, recalling at least 20 </a:t>
            </a:r>
            <a:r>
              <a:rPr lang="en-GB" sz="1900" dirty="0" smtClean="0">
                <a:solidFill>
                  <a:srgbClr val="000000"/>
                </a:solidFill>
                <a:ea typeface="Times New Roman" panose="02020603050405020304" pitchFamily="18" charset="0"/>
                <a:cs typeface="Times New Roman" panose="02020603050405020304" pitchFamily="18" charset="0"/>
              </a:rPr>
              <a:t>verbs, and use 50 cognate and 30 non-cognate words.</a:t>
            </a:r>
            <a:endParaRPr lang="en-GB" sz="1900" dirty="0">
              <a:solidFill>
                <a:prstClr val="black">
                  <a:tint val="75000"/>
                </a:prstClr>
              </a:solidFill>
            </a:endParaRPr>
          </a:p>
          <a:p>
            <a:pPr algn="l"/>
            <a:endParaRPr lang="en-GB" sz="1900" dirty="0">
              <a:solidFill>
                <a:prstClr val="black"/>
              </a:solidFill>
              <a:cs typeface="Segoe UI" panose="020B0502040204020203" pitchFamily="34" charset="0"/>
            </a:endParaRPr>
          </a:p>
        </p:txBody>
      </p:sp>
      <p:sp>
        <p:nvSpPr>
          <p:cNvPr id="9" name="Subtitle 2"/>
          <p:cNvSpPr txBox="1">
            <a:spLocks/>
          </p:cNvSpPr>
          <p:nvPr/>
        </p:nvSpPr>
        <p:spPr>
          <a:xfrm>
            <a:off x="6588224" y="1391072"/>
            <a:ext cx="2304256" cy="5278288"/>
          </a:xfrm>
          <a:prstGeom prst="rect">
            <a:avLst/>
          </a:prstGeom>
          <a:solidFill>
            <a:schemeClr val="accent6">
              <a:lumMod val="75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000" dirty="0">
                <a:solidFill>
                  <a:prstClr val="black"/>
                </a:solidFill>
                <a:cs typeface="Segoe UI" panose="020B0502040204020203" pitchFamily="34" charset="0"/>
              </a:rPr>
              <a:t>recall and use 30 verbs in the present tense and the simple future, use question words with more confidence to frame spontaneous questions, and use the relative pronoun ‘which’ in a variety of contexts to extend </a:t>
            </a:r>
            <a:r>
              <a:rPr lang="en-GB" sz="2000" dirty="0" smtClean="0">
                <a:solidFill>
                  <a:prstClr val="black"/>
                </a:solidFill>
                <a:cs typeface="Segoe UI" panose="020B0502040204020203" pitchFamily="34" charset="0"/>
              </a:rPr>
              <a:t>sentences, and use 80 cognate and 50 non-cognate words.</a:t>
            </a:r>
            <a:endParaRPr lang="en-GB" sz="2000" dirty="0">
              <a:solidFill>
                <a:prstClr val="black"/>
              </a:solidFill>
              <a:cs typeface="Segoe UI" panose="020B0502040204020203" pitchFamily="34" charset="0"/>
            </a:endParaRPr>
          </a:p>
        </p:txBody>
      </p:sp>
      <p:sp>
        <p:nvSpPr>
          <p:cNvPr id="10" name="Horizontal Scroll 9"/>
          <p:cNvSpPr/>
          <p:nvPr/>
        </p:nvSpPr>
        <p:spPr>
          <a:xfrm>
            <a:off x="395536" y="2481212"/>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3</a:t>
            </a:r>
          </a:p>
        </p:txBody>
      </p:sp>
      <p:sp>
        <p:nvSpPr>
          <p:cNvPr id="11" name="Horizontal Scroll 10"/>
          <p:cNvSpPr/>
          <p:nvPr/>
        </p:nvSpPr>
        <p:spPr>
          <a:xfrm>
            <a:off x="2555776" y="1999714"/>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4</a:t>
            </a:r>
          </a:p>
        </p:txBody>
      </p:sp>
      <p:sp>
        <p:nvSpPr>
          <p:cNvPr id="12" name="Horizontal Scroll 11"/>
          <p:cNvSpPr/>
          <p:nvPr/>
        </p:nvSpPr>
        <p:spPr>
          <a:xfrm>
            <a:off x="4752020" y="1337194"/>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5</a:t>
            </a:r>
          </a:p>
        </p:txBody>
      </p:sp>
      <p:sp>
        <p:nvSpPr>
          <p:cNvPr id="13" name="Horizontal Scroll 12"/>
          <p:cNvSpPr/>
          <p:nvPr/>
        </p:nvSpPr>
        <p:spPr>
          <a:xfrm>
            <a:off x="7041641" y="589115"/>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6</a:t>
            </a:r>
          </a:p>
        </p:txBody>
      </p:sp>
      <p:sp>
        <p:nvSpPr>
          <p:cNvPr id="15" name="TextBox 14"/>
          <p:cNvSpPr txBox="1"/>
          <p:nvPr/>
        </p:nvSpPr>
        <p:spPr>
          <a:xfrm>
            <a:off x="107504" y="1839371"/>
            <a:ext cx="5777989" cy="707886"/>
          </a:xfrm>
          <a:prstGeom prst="rect">
            <a:avLst/>
          </a:prstGeom>
          <a:noFill/>
        </p:spPr>
        <p:txBody>
          <a:bodyPr wrap="square" rtlCol="0">
            <a:spAutoFit/>
          </a:bodyPr>
          <a:lstStyle/>
          <a:p>
            <a:r>
              <a:rPr lang="en-GB" sz="4000" b="1" dirty="0">
                <a:solidFill>
                  <a:prstClr val="black"/>
                </a:solidFill>
                <a:latin typeface="Segoe UI" panose="020B0502040204020203" pitchFamily="34" charset="0"/>
                <a:cs typeface="Segoe UI" panose="020B0502040204020203" pitchFamily="34" charset="0"/>
              </a:rPr>
              <a:t>I can:</a:t>
            </a:r>
          </a:p>
        </p:txBody>
      </p:sp>
    </p:spTree>
    <p:extLst>
      <p:ext uri="{BB962C8B-B14F-4D97-AF65-F5344CB8AC3E}">
        <p14:creationId xmlns:p14="http://schemas.microsoft.com/office/powerpoint/2010/main" val="1769802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0"/>
            <a:ext cx="4392488" cy="707886"/>
          </a:xfrm>
          <a:prstGeom prst="rect">
            <a:avLst/>
          </a:prstGeom>
          <a:noFill/>
        </p:spPr>
        <p:txBody>
          <a:bodyPr wrap="square" rtlCol="0">
            <a:spAutoFit/>
          </a:bodyPr>
          <a:lstStyle/>
          <a:p>
            <a:pPr algn="ctr"/>
            <a:r>
              <a:rPr lang="en-GB" sz="4000" dirty="0">
                <a:solidFill>
                  <a:prstClr val="black"/>
                </a:solidFill>
                <a:latin typeface="Arial Rounded MT Bold" panose="020F0704030504030204" pitchFamily="34" charset="0"/>
              </a:rPr>
              <a:t>Year 8</a:t>
            </a:r>
          </a:p>
        </p:txBody>
      </p:sp>
      <p:sp>
        <p:nvSpPr>
          <p:cNvPr id="5" name="TextBox 4"/>
          <p:cNvSpPr txBox="1"/>
          <p:nvPr/>
        </p:nvSpPr>
        <p:spPr>
          <a:xfrm>
            <a:off x="1358969" y="516967"/>
            <a:ext cx="5777989" cy="707886"/>
          </a:xfrm>
          <a:prstGeom prst="rect">
            <a:avLst/>
          </a:prstGeom>
          <a:noFill/>
        </p:spPr>
        <p:txBody>
          <a:bodyPr wrap="square" rtlCol="0">
            <a:spAutoFit/>
          </a:bodyPr>
          <a:lstStyle/>
          <a:p>
            <a:pPr algn="ctr"/>
            <a:r>
              <a:rPr lang="en-GB" sz="4000" dirty="0">
                <a:solidFill>
                  <a:prstClr val="black"/>
                </a:solidFill>
                <a:latin typeface="Segoe UI" panose="020B0502040204020203" pitchFamily="34" charset="0"/>
                <a:cs typeface="Segoe UI" panose="020B0502040204020203" pitchFamily="34" charset="0"/>
              </a:rPr>
              <a:t>Grammar &amp; Vocabulary</a:t>
            </a:r>
          </a:p>
        </p:txBody>
      </p:sp>
      <p:sp>
        <p:nvSpPr>
          <p:cNvPr id="8" name="Subtitle 2"/>
          <p:cNvSpPr txBox="1">
            <a:spLocks/>
          </p:cNvSpPr>
          <p:nvPr/>
        </p:nvSpPr>
        <p:spPr>
          <a:xfrm>
            <a:off x="134035" y="3789040"/>
            <a:ext cx="2160240" cy="2960409"/>
          </a:xfrm>
          <a:prstGeom prst="rect">
            <a:avLst/>
          </a:prstGeom>
          <a:solidFill>
            <a:schemeClr val="accent1">
              <a:lumMod val="20000"/>
              <a:lumOff val="8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600" dirty="0">
                <a:solidFill>
                  <a:srgbClr val="000000"/>
                </a:solidFill>
                <a:ea typeface="Times New Roman" panose="02020603050405020304" pitchFamily="18" charset="0"/>
                <a:cs typeface="Times New Roman" panose="02020603050405020304" pitchFamily="18" charset="0"/>
              </a:rPr>
              <a:t>use nouns and adjectives, subject pronouns and present tense verbs (regular and key irregular) to generate positive and simple negative sentences independently, recalling at least 20 </a:t>
            </a:r>
            <a:r>
              <a:rPr lang="en-GB" sz="1600" dirty="0" smtClean="0">
                <a:solidFill>
                  <a:srgbClr val="000000"/>
                </a:solidFill>
                <a:ea typeface="Times New Roman" panose="02020603050405020304" pitchFamily="18" charset="0"/>
                <a:cs typeface="Times New Roman" panose="02020603050405020304" pitchFamily="18" charset="0"/>
              </a:rPr>
              <a:t>verbs, </a:t>
            </a:r>
            <a:r>
              <a:rPr lang="en-GB" sz="1600" dirty="0">
                <a:solidFill>
                  <a:srgbClr val="000000"/>
                </a:solidFill>
                <a:ea typeface="Times New Roman" panose="02020603050405020304" pitchFamily="18" charset="0"/>
                <a:cs typeface="Times New Roman" panose="02020603050405020304" pitchFamily="18" charset="0"/>
              </a:rPr>
              <a:t>and use 50 cognate and 30 </a:t>
            </a:r>
            <a:r>
              <a:rPr lang="en-GB" sz="1600" dirty="0" smtClean="0">
                <a:solidFill>
                  <a:srgbClr val="000000"/>
                </a:solidFill>
                <a:ea typeface="Times New Roman" panose="02020603050405020304" pitchFamily="18" charset="0"/>
                <a:cs typeface="Times New Roman" panose="02020603050405020304" pitchFamily="18" charset="0"/>
              </a:rPr>
              <a:t>non-cognate words.</a:t>
            </a:r>
            <a:endParaRPr lang="en-GB" sz="1600" dirty="0">
              <a:solidFill>
                <a:prstClr val="black">
                  <a:tint val="75000"/>
                </a:prstClr>
              </a:solidFill>
            </a:endParaRPr>
          </a:p>
          <a:p>
            <a:pPr algn="l"/>
            <a:endParaRPr lang="en-GB" sz="1600" dirty="0">
              <a:solidFill>
                <a:prstClr val="black">
                  <a:tint val="75000"/>
                </a:prstClr>
              </a:solidFill>
            </a:endParaRPr>
          </a:p>
        </p:txBody>
      </p:sp>
      <p:sp>
        <p:nvSpPr>
          <p:cNvPr id="9" name="Subtitle 2"/>
          <p:cNvSpPr txBox="1">
            <a:spLocks/>
          </p:cNvSpPr>
          <p:nvPr/>
        </p:nvSpPr>
        <p:spPr>
          <a:xfrm>
            <a:off x="2258271" y="3356992"/>
            <a:ext cx="2232248" cy="339245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700" dirty="0">
                <a:solidFill>
                  <a:prstClr val="black"/>
                </a:solidFill>
                <a:cs typeface="Segoe UI" panose="020B0502040204020203" pitchFamily="34" charset="0"/>
              </a:rPr>
              <a:t>recall and use 30 </a:t>
            </a:r>
            <a:r>
              <a:rPr lang="en-GB" sz="1700" dirty="0" smtClean="0">
                <a:solidFill>
                  <a:prstClr val="black"/>
                </a:solidFill>
                <a:cs typeface="Segoe UI" panose="020B0502040204020203" pitchFamily="34" charset="0"/>
              </a:rPr>
              <a:t>verbs in the present tense and </a:t>
            </a:r>
            <a:r>
              <a:rPr lang="en-GB" sz="1700" dirty="0">
                <a:solidFill>
                  <a:prstClr val="black"/>
                </a:solidFill>
                <a:cs typeface="Segoe UI" panose="020B0502040204020203" pitchFamily="34" charset="0"/>
              </a:rPr>
              <a:t>the simple future, use question words with more confidence to frame spontaneous questions, and use the relative pronoun ‘which’ in a variety of contexts to extend </a:t>
            </a:r>
            <a:r>
              <a:rPr lang="en-GB" sz="1700" dirty="0" smtClean="0">
                <a:solidFill>
                  <a:prstClr val="black"/>
                </a:solidFill>
                <a:cs typeface="Segoe UI" panose="020B0502040204020203" pitchFamily="34" charset="0"/>
              </a:rPr>
              <a:t>sentences, and use 80 cognate and 50 non-cognate words.</a:t>
            </a:r>
            <a:endParaRPr lang="en-GB" sz="1700" dirty="0">
              <a:solidFill>
                <a:prstClr val="black"/>
              </a:solidFill>
              <a:cs typeface="Segoe UI" panose="020B0502040204020203" pitchFamily="34" charset="0"/>
            </a:endParaRPr>
          </a:p>
        </p:txBody>
      </p:sp>
      <p:sp>
        <p:nvSpPr>
          <p:cNvPr id="12" name="Horizontal Scroll 11"/>
          <p:cNvSpPr/>
          <p:nvPr/>
        </p:nvSpPr>
        <p:spPr>
          <a:xfrm>
            <a:off x="422721" y="3101041"/>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5</a:t>
            </a:r>
          </a:p>
        </p:txBody>
      </p:sp>
      <p:sp>
        <p:nvSpPr>
          <p:cNvPr id="13" name="Horizontal Scroll 12"/>
          <p:cNvSpPr/>
          <p:nvPr/>
        </p:nvSpPr>
        <p:spPr>
          <a:xfrm>
            <a:off x="2604743" y="2614167"/>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6</a:t>
            </a:r>
          </a:p>
        </p:txBody>
      </p:sp>
      <p:sp>
        <p:nvSpPr>
          <p:cNvPr id="15" name="TextBox 14"/>
          <p:cNvSpPr txBox="1"/>
          <p:nvPr/>
        </p:nvSpPr>
        <p:spPr>
          <a:xfrm>
            <a:off x="134035" y="2353228"/>
            <a:ext cx="5777989" cy="707886"/>
          </a:xfrm>
          <a:prstGeom prst="rect">
            <a:avLst/>
          </a:prstGeom>
          <a:noFill/>
        </p:spPr>
        <p:txBody>
          <a:bodyPr wrap="square" rtlCol="0">
            <a:spAutoFit/>
          </a:bodyPr>
          <a:lstStyle/>
          <a:p>
            <a:r>
              <a:rPr lang="en-GB" sz="4000" b="1" dirty="0">
                <a:solidFill>
                  <a:prstClr val="black"/>
                </a:solidFill>
                <a:latin typeface="Segoe UI" panose="020B0502040204020203" pitchFamily="34" charset="0"/>
                <a:cs typeface="Segoe UI" panose="020B0502040204020203" pitchFamily="34" charset="0"/>
              </a:rPr>
              <a:t>I can:</a:t>
            </a:r>
          </a:p>
        </p:txBody>
      </p:sp>
      <p:sp>
        <p:nvSpPr>
          <p:cNvPr id="14" name="Subtitle 2"/>
          <p:cNvSpPr txBox="1">
            <a:spLocks/>
          </p:cNvSpPr>
          <p:nvPr/>
        </p:nvSpPr>
        <p:spPr>
          <a:xfrm>
            <a:off x="4490519" y="2402495"/>
            <a:ext cx="2160240" cy="4346954"/>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800" dirty="0">
                <a:solidFill>
                  <a:prstClr val="black"/>
                </a:solidFill>
                <a:cs typeface="Segoe UI" panose="020B0502040204020203" pitchFamily="34" charset="0"/>
              </a:rPr>
              <a:t>r</a:t>
            </a:r>
            <a:r>
              <a:rPr lang="en-GB" sz="1800" dirty="0" smtClean="0">
                <a:solidFill>
                  <a:prstClr val="black"/>
                </a:solidFill>
                <a:cs typeface="Segoe UI" panose="020B0502040204020203" pitchFamily="34" charset="0"/>
              </a:rPr>
              <a:t>ecall and use 40 verbs, form the past tense with regular and key irregular verbs, use some modal verbs in combination with infinitives, use reflexive verbs in limited contexts and use comparative forms, and use 100 cognate and 80 non-cognate words.</a:t>
            </a:r>
            <a:r>
              <a:rPr lang="en-GB" sz="1800" dirty="0">
                <a:solidFill>
                  <a:prstClr val="black"/>
                </a:solidFill>
                <a:cs typeface="Segoe UI" panose="020B0502040204020203" pitchFamily="34" charset="0"/>
              </a:rPr>
              <a:t/>
            </a:r>
            <a:br>
              <a:rPr lang="en-GB" sz="1800" dirty="0">
                <a:solidFill>
                  <a:prstClr val="black"/>
                </a:solidFill>
                <a:cs typeface="Segoe UI" panose="020B0502040204020203" pitchFamily="34" charset="0"/>
              </a:rPr>
            </a:br>
            <a:endParaRPr lang="en-GB" sz="1800" dirty="0">
              <a:solidFill>
                <a:prstClr val="black"/>
              </a:solidFill>
              <a:cs typeface="Segoe UI" panose="020B0502040204020203" pitchFamily="34" charset="0"/>
            </a:endParaRPr>
          </a:p>
        </p:txBody>
      </p:sp>
      <p:sp>
        <p:nvSpPr>
          <p:cNvPr id="16" name="Subtitle 2"/>
          <p:cNvSpPr txBox="1">
            <a:spLocks/>
          </p:cNvSpPr>
          <p:nvPr/>
        </p:nvSpPr>
        <p:spPr>
          <a:xfrm>
            <a:off x="6650758" y="1460364"/>
            <a:ext cx="2385737" cy="5289085"/>
          </a:xfrm>
          <a:prstGeom prst="rect">
            <a:avLst/>
          </a:prstGeom>
          <a:solidFill>
            <a:schemeClr val="accent1">
              <a:lumMod val="75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5000"/>
              </a:lnSpc>
            </a:pPr>
            <a:r>
              <a:rPr lang="en-GB" sz="1800" dirty="0">
                <a:solidFill>
                  <a:prstClr val="white"/>
                </a:solidFill>
                <a:ea typeface="Calibri" panose="020F0502020204030204" pitchFamily="34" charset="0"/>
                <a:cs typeface="Times New Roman" panose="02020603050405020304" pitchFamily="18" charset="0"/>
              </a:rPr>
              <a:t>r</a:t>
            </a:r>
            <a:r>
              <a:rPr lang="en-GB" sz="1800" dirty="0" smtClean="0">
                <a:solidFill>
                  <a:prstClr val="white"/>
                </a:solidFill>
                <a:ea typeface="Calibri" panose="020F0502020204030204" pitchFamily="34" charset="0"/>
                <a:cs typeface="Times New Roman" panose="02020603050405020304" pitchFamily="18" charset="0"/>
              </a:rPr>
              <a:t>ecall and use 50 verbs, selecting and forming the correct time frame, albeit with some errors, and can use several modal verb + infinitive constructions, a variety of negative forms, and superlatives, and use 100 cognate and 100 non-cognate words.</a:t>
            </a:r>
            <a:endParaRPr lang="en-GB" sz="1800" dirty="0">
              <a:solidFill>
                <a:prstClr val="white"/>
              </a:solidFill>
              <a:ea typeface="Calibri" panose="020F0502020204030204" pitchFamily="34" charset="0"/>
              <a:cs typeface="Times New Roman" panose="02020603050405020304" pitchFamily="18" charset="0"/>
            </a:endParaRPr>
          </a:p>
        </p:txBody>
      </p:sp>
      <p:sp>
        <p:nvSpPr>
          <p:cNvPr id="17" name="Horizontal Scroll 16"/>
          <p:cNvSpPr/>
          <p:nvPr/>
        </p:nvSpPr>
        <p:spPr>
          <a:xfrm>
            <a:off x="4814555" y="1633148"/>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7</a:t>
            </a:r>
          </a:p>
        </p:txBody>
      </p:sp>
      <p:sp>
        <p:nvSpPr>
          <p:cNvPr id="18" name="Horizontal Scroll 17"/>
          <p:cNvSpPr/>
          <p:nvPr/>
        </p:nvSpPr>
        <p:spPr>
          <a:xfrm>
            <a:off x="7063644" y="715344"/>
            <a:ext cx="151216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8</a:t>
            </a:r>
          </a:p>
        </p:txBody>
      </p:sp>
    </p:spTree>
    <p:extLst>
      <p:ext uri="{BB962C8B-B14F-4D97-AF65-F5344CB8AC3E}">
        <p14:creationId xmlns:p14="http://schemas.microsoft.com/office/powerpoint/2010/main" val="22655804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428823" y="311069"/>
            <a:ext cx="5777989" cy="461665"/>
          </a:xfrm>
          <a:prstGeom prst="rect">
            <a:avLst/>
          </a:prstGeom>
          <a:noFill/>
        </p:spPr>
        <p:txBody>
          <a:bodyPr wrap="square" rtlCol="0">
            <a:spAutoFit/>
          </a:bodyPr>
          <a:lstStyle/>
          <a:p>
            <a:pPr algn="ctr"/>
            <a:r>
              <a:rPr lang="en-GB" sz="2400" dirty="0">
                <a:solidFill>
                  <a:prstClr val="black"/>
                </a:solidFill>
                <a:latin typeface="Segoe UI" panose="020B0502040204020203" pitchFamily="34" charset="0"/>
                <a:cs typeface="Segoe UI" panose="020B0502040204020203" pitchFamily="34" charset="0"/>
              </a:rPr>
              <a:t>Grammar &amp; Vocabulary</a:t>
            </a:r>
          </a:p>
        </p:txBody>
      </p:sp>
      <p:sp>
        <p:nvSpPr>
          <p:cNvPr id="4" name="TextBox 3"/>
          <p:cNvSpPr txBox="1"/>
          <p:nvPr/>
        </p:nvSpPr>
        <p:spPr>
          <a:xfrm>
            <a:off x="2138299" y="-126441"/>
            <a:ext cx="4392488" cy="707886"/>
          </a:xfrm>
          <a:prstGeom prst="rect">
            <a:avLst/>
          </a:prstGeom>
          <a:noFill/>
        </p:spPr>
        <p:txBody>
          <a:bodyPr wrap="square" rtlCol="0">
            <a:spAutoFit/>
          </a:bodyPr>
          <a:lstStyle/>
          <a:p>
            <a:pPr algn="ctr"/>
            <a:r>
              <a:rPr lang="en-GB" sz="4000" dirty="0">
                <a:solidFill>
                  <a:prstClr val="black"/>
                </a:solidFill>
                <a:latin typeface="Arial Rounded MT Bold" panose="020F0704030504030204" pitchFamily="34" charset="0"/>
              </a:rPr>
              <a:t>Year 9</a:t>
            </a:r>
          </a:p>
        </p:txBody>
      </p:sp>
      <p:sp>
        <p:nvSpPr>
          <p:cNvPr id="9" name="Subtitle 2"/>
          <p:cNvSpPr txBox="1">
            <a:spLocks/>
          </p:cNvSpPr>
          <p:nvPr/>
        </p:nvSpPr>
        <p:spPr>
          <a:xfrm>
            <a:off x="96048" y="2524819"/>
            <a:ext cx="1673200" cy="4214097"/>
          </a:xfrm>
          <a:prstGeom prst="rect">
            <a:avLst/>
          </a:prstGeom>
          <a:solidFill>
            <a:schemeClr val="accent2">
              <a:lumMod val="20000"/>
              <a:lumOff val="8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500" dirty="0">
                <a:solidFill>
                  <a:prstClr val="black"/>
                </a:solidFill>
                <a:cs typeface="Segoe UI" panose="020B0502040204020203" pitchFamily="34" charset="0"/>
              </a:rPr>
              <a:t>recall and use 30 verbs in the present tense and the simple future, use question words with more confidence to frame spontaneous questions, and use the relative pronoun ‘which’ in a variety of contexts to extend </a:t>
            </a:r>
            <a:r>
              <a:rPr lang="en-GB" sz="1500" dirty="0" smtClean="0">
                <a:solidFill>
                  <a:prstClr val="black"/>
                </a:solidFill>
                <a:cs typeface="Segoe UI" panose="020B0502040204020203" pitchFamily="34" charset="0"/>
              </a:rPr>
              <a:t>sentences, </a:t>
            </a:r>
            <a:r>
              <a:rPr lang="en-GB" sz="1500" dirty="0">
                <a:solidFill>
                  <a:prstClr val="black"/>
                </a:solidFill>
                <a:cs typeface="Segoe UI" panose="020B0502040204020203" pitchFamily="34" charset="0"/>
              </a:rPr>
              <a:t>, and use 80 cognate and 50 non-cognate words.</a:t>
            </a:r>
          </a:p>
          <a:p>
            <a:pPr algn="l"/>
            <a:endParaRPr lang="en-GB" sz="1500" dirty="0">
              <a:solidFill>
                <a:prstClr val="black"/>
              </a:solidFill>
              <a:cs typeface="Segoe UI" panose="020B0502040204020203" pitchFamily="34" charset="0"/>
            </a:endParaRPr>
          </a:p>
        </p:txBody>
      </p:sp>
      <p:sp>
        <p:nvSpPr>
          <p:cNvPr id="13" name="Horizontal Scroll 12"/>
          <p:cNvSpPr/>
          <p:nvPr/>
        </p:nvSpPr>
        <p:spPr>
          <a:xfrm>
            <a:off x="352646" y="1855386"/>
            <a:ext cx="113345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6</a:t>
            </a:r>
          </a:p>
        </p:txBody>
      </p:sp>
      <p:sp>
        <p:nvSpPr>
          <p:cNvPr id="15" name="TextBox 14"/>
          <p:cNvSpPr txBox="1"/>
          <p:nvPr/>
        </p:nvSpPr>
        <p:spPr>
          <a:xfrm>
            <a:off x="96048" y="1179800"/>
            <a:ext cx="5777989" cy="707886"/>
          </a:xfrm>
          <a:prstGeom prst="rect">
            <a:avLst/>
          </a:prstGeom>
          <a:noFill/>
        </p:spPr>
        <p:txBody>
          <a:bodyPr wrap="square" rtlCol="0">
            <a:spAutoFit/>
          </a:bodyPr>
          <a:lstStyle/>
          <a:p>
            <a:r>
              <a:rPr lang="en-GB" sz="4000" b="1" dirty="0">
                <a:solidFill>
                  <a:prstClr val="black"/>
                </a:solidFill>
                <a:latin typeface="Segoe UI" panose="020B0502040204020203" pitchFamily="34" charset="0"/>
                <a:cs typeface="Segoe UI" panose="020B0502040204020203" pitchFamily="34" charset="0"/>
              </a:rPr>
              <a:t>I can:</a:t>
            </a:r>
          </a:p>
        </p:txBody>
      </p:sp>
      <p:sp>
        <p:nvSpPr>
          <p:cNvPr id="14" name="Subtitle 2"/>
          <p:cNvSpPr txBox="1">
            <a:spLocks/>
          </p:cNvSpPr>
          <p:nvPr/>
        </p:nvSpPr>
        <p:spPr>
          <a:xfrm>
            <a:off x="1769248" y="2274420"/>
            <a:ext cx="1680080" cy="4466948"/>
          </a:xfrm>
          <a:prstGeom prst="rect">
            <a:avLst/>
          </a:prstGeom>
          <a:solidFill>
            <a:schemeClr val="accent2">
              <a:lumMod val="40000"/>
              <a:lumOff val="6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600" dirty="0">
                <a:solidFill>
                  <a:prstClr val="black"/>
                </a:solidFill>
                <a:cs typeface="Segoe UI" panose="020B0502040204020203" pitchFamily="34" charset="0"/>
              </a:rPr>
              <a:t>recall and use 40 verbs, form the past tense with regular and key irregular verbs, use some modal verbs in combination with infinitives, use reflexive verbs in limited contexts and use comparative </a:t>
            </a:r>
            <a:r>
              <a:rPr lang="en-GB" sz="1600" dirty="0" smtClean="0">
                <a:solidFill>
                  <a:prstClr val="black"/>
                </a:solidFill>
                <a:cs typeface="Segoe UI" panose="020B0502040204020203" pitchFamily="34" charset="0"/>
              </a:rPr>
              <a:t>forms, </a:t>
            </a:r>
            <a:r>
              <a:rPr lang="en-GB" sz="1600" dirty="0">
                <a:solidFill>
                  <a:prstClr val="black"/>
                </a:solidFill>
                <a:cs typeface="Segoe UI" panose="020B0502040204020203" pitchFamily="34" charset="0"/>
              </a:rPr>
              <a:t>and use 100 cognate and 80 non-cognate words.</a:t>
            </a:r>
            <a:br>
              <a:rPr lang="en-GB" sz="1600" dirty="0">
                <a:solidFill>
                  <a:prstClr val="black"/>
                </a:solidFill>
                <a:cs typeface="Segoe UI" panose="020B0502040204020203" pitchFamily="34" charset="0"/>
              </a:rPr>
            </a:br>
            <a:endParaRPr lang="en-GB" sz="1600" dirty="0">
              <a:solidFill>
                <a:prstClr val="black"/>
              </a:solidFill>
              <a:cs typeface="Segoe UI" panose="020B0502040204020203" pitchFamily="34" charset="0"/>
            </a:endParaRPr>
          </a:p>
          <a:p>
            <a:pPr algn="l"/>
            <a:endParaRPr lang="en-GB" sz="1600" dirty="0">
              <a:solidFill>
                <a:prstClr val="black"/>
              </a:solidFill>
              <a:cs typeface="Segoe UI" panose="020B0502040204020203" pitchFamily="34" charset="0"/>
            </a:endParaRPr>
          </a:p>
        </p:txBody>
      </p:sp>
      <p:sp>
        <p:nvSpPr>
          <p:cNvPr id="16" name="Subtitle 2"/>
          <p:cNvSpPr txBox="1">
            <a:spLocks/>
          </p:cNvSpPr>
          <p:nvPr/>
        </p:nvSpPr>
        <p:spPr>
          <a:xfrm>
            <a:off x="3440419" y="1842372"/>
            <a:ext cx="1788248" cy="4891266"/>
          </a:xfrm>
          <a:prstGeom prst="rect">
            <a:avLst/>
          </a:prstGeom>
          <a:solidFill>
            <a:schemeClr val="accent2">
              <a:lumMod val="60000"/>
              <a:lumOff val="4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5000"/>
              </a:lnSpc>
            </a:pPr>
            <a:r>
              <a:rPr lang="en-GB" sz="1600" dirty="0">
                <a:solidFill>
                  <a:prstClr val="black"/>
                </a:solidFill>
                <a:ea typeface="Calibri" panose="020F0502020204030204" pitchFamily="34" charset="0"/>
                <a:cs typeface="Times New Roman" panose="02020603050405020304" pitchFamily="18" charset="0"/>
              </a:rPr>
              <a:t>recall and use 50 verbs, selecting and forming the correct time frame, albeit with some errors, and can use several modal verb + infinitive constructions, a variety of negative forms, and </a:t>
            </a:r>
            <a:r>
              <a:rPr lang="en-GB" sz="1600" dirty="0" smtClean="0">
                <a:solidFill>
                  <a:prstClr val="black"/>
                </a:solidFill>
                <a:ea typeface="Calibri" panose="020F0502020204030204" pitchFamily="34" charset="0"/>
                <a:cs typeface="Times New Roman" panose="02020603050405020304" pitchFamily="18" charset="0"/>
              </a:rPr>
              <a:t>superlatives, </a:t>
            </a:r>
            <a:r>
              <a:rPr lang="en-GB" sz="1600" dirty="0">
                <a:solidFill>
                  <a:prstClr val="black"/>
                </a:solidFill>
                <a:ea typeface="Calibri" panose="020F0502020204030204" pitchFamily="34" charset="0"/>
                <a:cs typeface="Times New Roman" panose="02020603050405020304" pitchFamily="18" charset="0"/>
              </a:rPr>
              <a:t>and use 100 cognate and 100 non-cognate words.</a:t>
            </a:r>
          </a:p>
          <a:p>
            <a:pPr algn="l">
              <a:lnSpc>
                <a:spcPct val="115000"/>
              </a:lnSpc>
            </a:pPr>
            <a:endParaRPr lang="en-GB" sz="1600" dirty="0">
              <a:solidFill>
                <a:prstClr val="black"/>
              </a:solidFill>
              <a:ea typeface="Calibri" panose="020F0502020204030204" pitchFamily="34" charset="0"/>
              <a:cs typeface="Times New Roman" panose="02020603050405020304" pitchFamily="18" charset="0"/>
            </a:endParaRPr>
          </a:p>
        </p:txBody>
      </p:sp>
      <p:sp>
        <p:nvSpPr>
          <p:cNvPr id="17" name="Horizontal Scroll 16"/>
          <p:cNvSpPr/>
          <p:nvPr/>
        </p:nvSpPr>
        <p:spPr>
          <a:xfrm>
            <a:off x="2038105" y="1584266"/>
            <a:ext cx="1133458" cy="648072"/>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7</a:t>
            </a:r>
          </a:p>
        </p:txBody>
      </p:sp>
      <p:sp>
        <p:nvSpPr>
          <p:cNvPr id="18" name="Horizontal Scroll 17"/>
          <p:cNvSpPr/>
          <p:nvPr/>
        </p:nvSpPr>
        <p:spPr>
          <a:xfrm>
            <a:off x="3670231" y="1120944"/>
            <a:ext cx="1244822" cy="706359"/>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8</a:t>
            </a:r>
          </a:p>
        </p:txBody>
      </p:sp>
      <p:sp>
        <p:nvSpPr>
          <p:cNvPr id="19" name="Subtitle 2"/>
          <p:cNvSpPr txBox="1">
            <a:spLocks/>
          </p:cNvSpPr>
          <p:nvPr/>
        </p:nvSpPr>
        <p:spPr>
          <a:xfrm>
            <a:off x="5228667" y="1355830"/>
            <a:ext cx="1788248" cy="5383086"/>
          </a:xfrm>
          <a:prstGeom prst="rect">
            <a:avLst/>
          </a:prstGeom>
          <a:solidFill>
            <a:schemeClr val="accent2">
              <a:lumMod val="75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5000"/>
              </a:lnSpc>
            </a:pPr>
            <a:r>
              <a:rPr lang="en-GB" sz="1600" dirty="0">
                <a:solidFill>
                  <a:prstClr val="white"/>
                </a:solidFill>
                <a:ea typeface="Calibri" panose="020F0502020204030204" pitchFamily="34" charset="0"/>
                <a:cs typeface="Times New Roman" panose="02020603050405020304" pitchFamily="18" charset="0"/>
              </a:rPr>
              <a:t>r</a:t>
            </a:r>
            <a:r>
              <a:rPr lang="en-GB" sz="1600" dirty="0" smtClean="0">
                <a:solidFill>
                  <a:prstClr val="white"/>
                </a:solidFill>
                <a:ea typeface="Calibri" panose="020F0502020204030204" pitchFamily="34" charset="0"/>
                <a:cs typeface="Times New Roman" panose="02020603050405020304" pitchFamily="18" charset="0"/>
              </a:rPr>
              <a:t>ecall and use 60 verbs, selecting and forming the correct tense with familiar and researched language, with some errors, and can form the imperative, use direct object pronouns and some conjunctions, and use 150 cognate and 125 non-cognate words.</a:t>
            </a:r>
            <a:endParaRPr lang="en-GB" sz="1600" dirty="0">
              <a:solidFill>
                <a:prstClr val="white"/>
              </a:solidFill>
              <a:ea typeface="Calibri" panose="020F0502020204030204" pitchFamily="34" charset="0"/>
              <a:cs typeface="Times New Roman" panose="02020603050405020304" pitchFamily="18" charset="0"/>
            </a:endParaRPr>
          </a:p>
        </p:txBody>
      </p:sp>
      <p:sp>
        <p:nvSpPr>
          <p:cNvPr id="20" name="Subtitle 2"/>
          <p:cNvSpPr txBox="1">
            <a:spLocks/>
          </p:cNvSpPr>
          <p:nvPr/>
        </p:nvSpPr>
        <p:spPr>
          <a:xfrm>
            <a:off x="6948264" y="1006293"/>
            <a:ext cx="1938527" cy="5732623"/>
          </a:xfrm>
          <a:prstGeom prst="rect">
            <a:avLst/>
          </a:prstGeom>
          <a:solidFill>
            <a:schemeClr val="accent2">
              <a:lumMod val="5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5000"/>
              </a:lnSpc>
            </a:pPr>
            <a:r>
              <a:rPr lang="en-GB" sz="1700" dirty="0">
                <a:solidFill>
                  <a:prstClr val="white"/>
                </a:solidFill>
                <a:ea typeface="Calibri" panose="020F0502020204030204" pitchFamily="34" charset="0"/>
                <a:cs typeface="Times New Roman" panose="02020603050405020304" pitchFamily="18" charset="0"/>
              </a:rPr>
              <a:t>r</a:t>
            </a:r>
            <a:r>
              <a:rPr lang="en-GB" sz="1700" dirty="0" smtClean="0">
                <a:solidFill>
                  <a:prstClr val="white"/>
                </a:solidFill>
                <a:ea typeface="Calibri" panose="020F0502020204030204" pitchFamily="34" charset="0"/>
                <a:cs typeface="Times New Roman" panose="02020603050405020304" pitchFamily="18" charset="0"/>
              </a:rPr>
              <a:t>ecall and use 75 verbs with reasonable accuracy in all tenses covered, can use direct object pronouns, a range of conjunctions, demonstrative adjectives and pronouns, and relative pronouns, and use 200 cognate and 150 non-cognate words.</a:t>
            </a:r>
            <a:endParaRPr lang="en-GB" sz="1700" dirty="0">
              <a:solidFill>
                <a:prstClr val="white"/>
              </a:solidFill>
              <a:ea typeface="Calibri" panose="020F0502020204030204" pitchFamily="34" charset="0"/>
              <a:cs typeface="Times New Roman" panose="02020603050405020304" pitchFamily="18" charset="0"/>
            </a:endParaRPr>
          </a:p>
        </p:txBody>
      </p:sp>
      <p:sp>
        <p:nvSpPr>
          <p:cNvPr id="21" name="Horizontal Scroll 20"/>
          <p:cNvSpPr/>
          <p:nvPr/>
        </p:nvSpPr>
        <p:spPr>
          <a:xfrm>
            <a:off x="5475524" y="624541"/>
            <a:ext cx="1244822" cy="706359"/>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9</a:t>
            </a:r>
          </a:p>
        </p:txBody>
      </p:sp>
      <p:sp>
        <p:nvSpPr>
          <p:cNvPr id="22" name="Horizontal Scroll 21"/>
          <p:cNvSpPr/>
          <p:nvPr/>
        </p:nvSpPr>
        <p:spPr>
          <a:xfrm>
            <a:off x="7255645" y="277078"/>
            <a:ext cx="1370447" cy="706359"/>
          </a:xfrm>
          <a:prstGeom prst="horizontalScroll">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Segoe UI" panose="020B0502040204020203" pitchFamily="34" charset="0"/>
                <a:cs typeface="Segoe UI" panose="020B0502040204020203" pitchFamily="34" charset="0"/>
              </a:rPr>
              <a:t>STEP 10</a:t>
            </a:r>
          </a:p>
        </p:txBody>
      </p:sp>
    </p:spTree>
    <p:extLst>
      <p:ext uri="{BB962C8B-B14F-4D97-AF65-F5344CB8AC3E}">
        <p14:creationId xmlns:p14="http://schemas.microsoft.com/office/powerpoint/2010/main" val="2168849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331137315"/>
              </p:ext>
            </p:extLst>
          </p:nvPr>
        </p:nvGraphicFramePr>
        <p:xfrm>
          <a:off x="2015794" y="1614767"/>
          <a:ext cx="5159911" cy="4239768"/>
        </p:xfrm>
        <a:graphic>
          <a:graphicData uri="http://schemas.openxmlformats.org/drawingml/2006/table">
            <a:tbl>
              <a:tblPr firstRow="1" firstCol="1" bandRow="1">
                <a:tableStyleId>{5940675A-B579-460E-94D1-54222C63F5DA}</a:tableStyleId>
              </a:tblPr>
              <a:tblGrid>
                <a:gridCol w="1123135"/>
                <a:gridCol w="1285908"/>
                <a:gridCol w="1595178"/>
                <a:gridCol w="1155690"/>
              </a:tblGrid>
              <a:tr h="190500">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Year</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Hours of tuition</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Cumulative hours</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CEFR Level</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90500">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3</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dirty="0" smtClean="0">
                          <a:effectLst/>
                          <a:latin typeface="Arial" panose="020B0604020202020204" pitchFamily="34" charset="0"/>
                          <a:cs typeface="Arial" panose="020B0604020202020204" pitchFamily="34" charset="0"/>
                        </a:rPr>
                        <a:t>19*</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19</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90500">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4</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dirty="0" smtClean="0">
                          <a:effectLst/>
                          <a:latin typeface="Arial" panose="020B0604020202020204" pitchFamily="34" charset="0"/>
                          <a:cs typeface="Arial" panose="020B0604020202020204" pitchFamily="34" charset="0"/>
                        </a:rPr>
                        <a:t>19*</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38</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90500">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5</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dirty="0" smtClean="0">
                          <a:effectLst/>
                          <a:latin typeface="Arial" panose="020B0604020202020204" pitchFamily="34" charset="0"/>
                          <a:cs typeface="Arial" panose="020B0604020202020204" pitchFamily="34" charset="0"/>
                        </a:rPr>
                        <a:t>38*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76</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90500">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6</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dirty="0" smtClean="0">
                          <a:effectLst/>
                          <a:latin typeface="Arial" panose="020B0604020202020204" pitchFamily="34" charset="0"/>
                          <a:cs typeface="Arial" panose="020B0604020202020204" pitchFamily="34" charset="0"/>
                        </a:rPr>
                        <a:t>38*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114</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A1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90500">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7</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95</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209</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A2</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90500">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8</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95</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304</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A2+</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90500">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9</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95</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399</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90500">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10</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95</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494</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B1</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90500">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11</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95</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589</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90500">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12</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190</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779</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B2</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90500">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13</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190</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969</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C1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9" name="TextBox 8"/>
          <p:cNvSpPr txBox="1"/>
          <p:nvPr/>
        </p:nvSpPr>
        <p:spPr>
          <a:xfrm>
            <a:off x="405645" y="1085197"/>
            <a:ext cx="8380207" cy="523220"/>
          </a:xfrm>
          <a:prstGeom prst="rect">
            <a:avLst/>
          </a:prstGeom>
          <a:noFill/>
        </p:spPr>
        <p:txBody>
          <a:bodyPr wrap="square" rtlCol="0">
            <a:spAutoFit/>
          </a:bodyPr>
          <a:lstStyle/>
          <a:p>
            <a:r>
              <a:rPr lang="en-GB" sz="2800" b="1" dirty="0" smtClean="0">
                <a:solidFill>
                  <a:prstClr val="black"/>
                </a:solidFill>
                <a:latin typeface="Rockwell" panose="02060603020205020403" pitchFamily="18" charset="0"/>
                <a:cs typeface="Arial" panose="020B0604020202020204" pitchFamily="34" charset="0"/>
              </a:rPr>
              <a:t>Expected Progress </a:t>
            </a:r>
            <a:r>
              <a:rPr lang="en-GB" sz="2800" b="1" dirty="0">
                <a:solidFill>
                  <a:prstClr val="black"/>
                </a:solidFill>
                <a:latin typeface="Rockwell" panose="02060603020205020403" pitchFamily="18" charset="0"/>
                <a:cs typeface="Arial" panose="020B0604020202020204" pitchFamily="34" charset="0"/>
              </a:rPr>
              <a:t>and Guided Learning Hours</a:t>
            </a:r>
          </a:p>
        </p:txBody>
      </p:sp>
      <p:sp>
        <p:nvSpPr>
          <p:cNvPr id="10" name="TextBox 9"/>
          <p:cNvSpPr txBox="1"/>
          <p:nvPr/>
        </p:nvSpPr>
        <p:spPr>
          <a:xfrm>
            <a:off x="771896" y="5854535"/>
            <a:ext cx="7647709" cy="646331"/>
          </a:xfrm>
          <a:prstGeom prst="rect">
            <a:avLst/>
          </a:prstGeom>
          <a:noFill/>
        </p:spPr>
        <p:txBody>
          <a:bodyPr wrap="square" rtlCol="0">
            <a:spAutoFit/>
          </a:bodyPr>
          <a:lstStyle/>
          <a:p>
            <a:r>
              <a:rPr lang="en-GB" i="1" dirty="0">
                <a:solidFill>
                  <a:prstClr val="black"/>
                </a:solidFill>
                <a:latin typeface="Rockwell" panose="02060603020205020403" pitchFamily="18" charset="0"/>
                <a:cs typeface="Arial" panose="020B0604020202020204" pitchFamily="34" charset="0"/>
              </a:rPr>
              <a:t>*Figures based on 30 minutes per week at Y3 and Y4, 60 minutes at Y5 and Y6</a:t>
            </a:r>
          </a:p>
        </p:txBody>
      </p:sp>
    </p:spTree>
    <p:extLst>
      <p:ext uri="{BB962C8B-B14F-4D97-AF65-F5344CB8AC3E}">
        <p14:creationId xmlns:p14="http://schemas.microsoft.com/office/powerpoint/2010/main" val="2628773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7505" y="177120"/>
          <a:ext cx="8928992" cy="6593501"/>
        </p:xfrm>
        <a:graphic>
          <a:graphicData uri="http://schemas.openxmlformats.org/drawingml/2006/table">
            <a:tbl>
              <a:tblPr firstRow="1" bandRow="1">
                <a:tableStyleId>{5940675A-B579-460E-94D1-54222C63F5DA}</a:tableStyleId>
              </a:tblPr>
              <a:tblGrid>
                <a:gridCol w="4248472"/>
                <a:gridCol w="4680520"/>
              </a:tblGrid>
              <a:tr h="6593501">
                <a:tc>
                  <a:txBody>
                    <a:bodyPr/>
                    <a:lstStyle/>
                    <a:p>
                      <a:pPr marL="0" lvl="0" indent="0" algn="l">
                        <a:buFont typeface="Wingdings" pitchFamily="2" charset="2"/>
                        <a:buNone/>
                      </a:pPr>
                      <a:r>
                        <a:rPr lang="en-GB" sz="1200" kern="1200" dirty="0" smtClean="0">
                          <a:effectLst/>
                        </a:rPr>
                        <a:t>Listening</a:t>
                      </a:r>
                    </a:p>
                    <a:p>
                      <a:pPr marL="171450" lvl="0" indent="-171450">
                        <a:buFont typeface="Wingdings" pitchFamily="2" charset="2"/>
                        <a:buChar char="§"/>
                      </a:pPr>
                      <a:r>
                        <a:rPr lang="en-GB" sz="1200" b="1" kern="1200" dirty="0" smtClean="0">
                          <a:effectLst/>
                        </a:rPr>
                        <a:t>listen attentively </a:t>
                      </a:r>
                      <a:r>
                        <a:rPr lang="en-GB" sz="1200" kern="1200" dirty="0" smtClean="0">
                          <a:effectLst/>
                        </a:rPr>
                        <a:t>to spoken language and show understanding by joining in and responding </a:t>
                      </a:r>
                    </a:p>
                    <a:p>
                      <a:pPr marL="171450" lvl="0" indent="-171450">
                        <a:buFont typeface="Wingdings" pitchFamily="2" charset="2"/>
                        <a:buChar char="§"/>
                      </a:pPr>
                      <a:r>
                        <a:rPr lang="en-GB" sz="1200" kern="1200" dirty="0" smtClean="0">
                          <a:effectLst/>
                        </a:rPr>
                        <a:t>explore the patterns and sounds of language through songs and rhymes and </a:t>
                      </a:r>
                      <a:r>
                        <a:rPr lang="en-GB" sz="1200" b="1" kern="1200" dirty="0" smtClean="0">
                          <a:effectLst/>
                        </a:rPr>
                        <a:t>link the spelling, sound and meaning of words </a:t>
                      </a:r>
                    </a:p>
                    <a:p>
                      <a:pPr marL="0" lvl="0" indent="0">
                        <a:buFont typeface="Wingdings" pitchFamily="2" charset="2"/>
                        <a:buNone/>
                      </a:pPr>
                      <a:r>
                        <a:rPr lang="en-GB" sz="1200" kern="1200" dirty="0" smtClean="0">
                          <a:effectLst/>
                        </a:rPr>
                        <a:t>Speaking</a:t>
                      </a:r>
                    </a:p>
                    <a:p>
                      <a:pPr marL="171450" lvl="0" indent="-171450">
                        <a:buFont typeface="Wingdings" pitchFamily="2" charset="2"/>
                        <a:buChar char="§"/>
                      </a:pPr>
                      <a:r>
                        <a:rPr lang="en-GB" sz="1200" b="1" kern="1200" dirty="0" smtClean="0">
                          <a:effectLst/>
                        </a:rPr>
                        <a:t>engage in conversations</a:t>
                      </a:r>
                      <a:r>
                        <a:rPr lang="en-GB" sz="1200" kern="1200" dirty="0" smtClean="0">
                          <a:effectLst/>
                        </a:rPr>
                        <a:t>; ask and answer questions; express opinions and respond to those of others; seek clarification and help* </a:t>
                      </a:r>
                    </a:p>
                    <a:p>
                      <a:pPr marL="171450" lvl="0" indent="-171450">
                        <a:buFont typeface="Wingdings" pitchFamily="2" charset="2"/>
                        <a:buChar char="§"/>
                      </a:pPr>
                      <a:r>
                        <a:rPr lang="en-GB" sz="1200" b="1" kern="1200" dirty="0" smtClean="0">
                          <a:effectLst/>
                        </a:rPr>
                        <a:t>speak in sentences, </a:t>
                      </a:r>
                      <a:r>
                        <a:rPr lang="en-GB" sz="1200" kern="1200" dirty="0" smtClean="0">
                          <a:effectLst/>
                        </a:rPr>
                        <a:t>using familiar vocabulary, phrases and basic language structures </a:t>
                      </a:r>
                    </a:p>
                    <a:p>
                      <a:pPr marL="171450" lvl="0" indent="-171450">
                        <a:buFont typeface="Wingdings" pitchFamily="2" charset="2"/>
                        <a:buChar char="§"/>
                      </a:pPr>
                      <a:r>
                        <a:rPr lang="en-GB" sz="1200" b="1" kern="1200" dirty="0" smtClean="0">
                          <a:effectLst/>
                        </a:rPr>
                        <a:t>develop accurate pronunciation and intonation </a:t>
                      </a:r>
                      <a:r>
                        <a:rPr lang="en-GB" sz="1200" kern="1200" dirty="0" smtClean="0">
                          <a:effectLst/>
                        </a:rPr>
                        <a:t>so that others understand when they are reading aloud or using familiar words and phrases* </a:t>
                      </a:r>
                    </a:p>
                    <a:p>
                      <a:pPr marL="171450" lvl="0" indent="-171450">
                        <a:buFont typeface="Wingdings" pitchFamily="2" charset="2"/>
                        <a:buChar char="§"/>
                      </a:pPr>
                      <a:r>
                        <a:rPr lang="en-GB" sz="1200" kern="1200" dirty="0" smtClean="0">
                          <a:effectLst/>
                        </a:rPr>
                        <a:t>present ideas and information orally to a range of audiences* </a:t>
                      </a:r>
                    </a:p>
                    <a:p>
                      <a:pPr marL="0" lvl="0" indent="0">
                        <a:buFont typeface="Wingdings" pitchFamily="2" charset="2"/>
                        <a:buNone/>
                      </a:pPr>
                      <a:r>
                        <a:rPr lang="en-GB" sz="1200" kern="1200" dirty="0" smtClean="0">
                          <a:effectLst/>
                        </a:rPr>
                        <a:t>Reading</a:t>
                      </a:r>
                    </a:p>
                    <a:p>
                      <a:pPr marL="171450" lvl="0" indent="-171450">
                        <a:buFont typeface="Wingdings" pitchFamily="2" charset="2"/>
                        <a:buChar char="§"/>
                      </a:pPr>
                      <a:r>
                        <a:rPr lang="en-GB" sz="1200" b="1" kern="1200" dirty="0" smtClean="0">
                          <a:effectLst/>
                        </a:rPr>
                        <a:t>read</a:t>
                      </a:r>
                      <a:r>
                        <a:rPr lang="en-GB" sz="1200" kern="1200" dirty="0" smtClean="0">
                          <a:effectLst/>
                        </a:rPr>
                        <a:t> carefully and show understanding of </a:t>
                      </a:r>
                      <a:r>
                        <a:rPr lang="en-GB" sz="1200" b="1" kern="1200" dirty="0" smtClean="0">
                          <a:effectLst/>
                        </a:rPr>
                        <a:t>words, phrases and simple writing </a:t>
                      </a:r>
                    </a:p>
                    <a:p>
                      <a:pPr marL="171450" lvl="0" indent="-171450">
                        <a:buFont typeface="Wingdings" pitchFamily="2" charset="2"/>
                        <a:buChar char="§"/>
                      </a:pPr>
                      <a:r>
                        <a:rPr lang="en-GB" sz="1200" b="1" kern="1200" dirty="0" smtClean="0">
                          <a:effectLst/>
                        </a:rPr>
                        <a:t>appreciate stories, songs, poems and rhymes in the language </a:t>
                      </a:r>
                    </a:p>
                    <a:p>
                      <a:pPr marL="171450" lvl="0" indent="-171450">
                        <a:buFont typeface="Wingdings" pitchFamily="2" charset="2"/>
                        <a:buChar char="§"/>
                      </a:pPr>
                      <a:r>
                        <a:rPr lang="en-GB" sz="1200" kern="1200" dirty="0" smtClean="0">
                          <a:effectLst/>
                        </a:rPr>
                        <a:t>broaden their vocabulary and develop their ability to understand new words that are introduced into familiar written material, including through using a dictionary </a:t>
                      </a:r>
                    </a:p>
                    <a:p>
                      <a:pPr marL="0" lvl="0" indent="0">
                        <a:buFont typeface="Wingdings" pitchFamily="2" charset="2"/>
                        <a:buNone/>
                      </a:pPr>
                      <a:r>
                        <a:rPr lang="en-GB" sz="1200" kern="1200" dirty="0" smtClean="0">
                          <a:effectLst/>
                        </a:rPr>
                        <a:t>Writing</a:t>
                      </a:r>
                    </a:p>
                    <a:p>
                      <a:pPr marL="171450" lvl="0" indent="-171450">
                        <a:buFont typeface="Wingdings" pitchFamily="2" charset="2"/>
                        <a:buChar char="§"/>
                      </a:pPr>
                      <a:r>
                        <a:rPr lang="en-GB" sz="1200" b="1" kern="1200" dirty="0" smtClean="0">
                          <a:effectLst/>
                        </a:rPr>
                        <a:t>write phrases from memory, and adapt these </a:t>
                      </a:r>
                      <a:r>
                        <a:rPr lang="en-GB" sz="1200" kern="1200" dirty="0" smtClean="0">
                          <a:effectLst/>
                        </a:rPr>
                        <a:t>to create new sentences, to express ideas clearly </a:t>
                      </a:r>
                    </a:p>
                    <a:p>
                      <a:pPr marL="171450" lvl="0" indent="-171450">
                        <a:buFont typeface="Wingdings" pitchFamily="2" charset="2"/>
                        <a:buChar char="§"/>
                      </a:pPr>
                      <a:r>
                        <a:rPr lang="en-GB" sz="1200" kern="1200" dirty="0" smtClean="0">
                          <a:effectLst/>
                        </a:rPr>
                        <a:t>describe people, places, things and actions orally* and in writing</a:t>
                      </a:r>
                    </a:p>
                    <a:p>
                      <a:pPr marL="0" lvl="0" indent="0">
                        <a:buFont typeface="Wingdings" pitchFamily="2" charset="2"/>
                        <a:buNone/>
                      </a:pPr>
                      <a:r>
                        <a:rPr lang="en-GB" sz="1200" kern="1200" dirty="0" smtClean="0">
                          <a:effectLst/>
                        </a:rPr>
                        <a:t>Grammar</a:t>
                      </a:r>
                    </a:p>
                    <a:p>
                      <a:pPr marL="171450" lvl="0" indent="-171450">
                        <a:buFont typeface="Wingdings" pitchFamily="2" charset="2"/>
                        <a:buChar char="§"/>
                      </a:pPr>
                      <a:r>
                        <a:rPr lang="en-GB" sz="1200" b="1" kern="1200" dirty="0" smtClean="0">
                          <a:effectLst/>
                        </a:rPr>
                        <a:t>understand basic grammar </a:t>
                      </a:r>
                      <a:r>
                        <a:rPr lang="en-GB" sz="1200" kern="1200" dirty="0" smtClean="0">
                          <a:effectLst/>
                        </a:rPr>
                        <a:t>appropriate to the language being studied, such as (where relevant): feminine, masculine and neuter forms and the conjugation of high-frequency verbs; key features and patterns of the language; how to apply these, for instance, to build sentences; and how these differ from or are similar to English. </a:t>
                      </a:r>
                    </a:p>
                  </a:txBody>
                  <a:tcPr/>
                </a:tc>
                <a:tc>
                  <a:txBody>
                    <a:bodyPr/>
                    <a:lstStyle/>
                    <a:p>
                      <a:pPr marL="0" lvl="0" indent="0">
                        <a:buFont typeface="Wingdings" pitchFamily="2" charset="2"/>
                        <a:buNone/>
                      </a:pPr>
                      <a:r>
                        <a:rPr lang="en-GB" sz="1200" kern="1200" dirty="0" smtClean="0">
                          <a:solidFill>
                            <a:schemeClr val="tx1"/>
                          </a:solidFill>
                          <a:effectLst/>
                          <a:latin typeface="+mn-lt"/>
                          <a:ea typeface="+mn-ea"/>
                          <a:cs typeface="+mn-cs"/>
                        </a:rPr>
                        <a:t>Listening</a:t>
                      </a:r>
                    </a:p>
                    <a:p>
                      <a:pPr marL="171450" lvl="0" indent="-171450">
                        <a:buFont typeface="Wingdings" pitchFamily="2" charset="2"/>
                        <a:buChar char="§"/>
                      </a:pPr>
                      <a:r>
                        <a:rPr lang="en-GB" sz="1200" kern="1200" dirty="0" smtClean="0">
                          <a:solidFill>
                            <a:schemeClr val="tx1"/>
                          </a:solidFill>
                          <a:effectLst/>
                          <a:latin typeface="+mn-lt"/>
                          <a:ea typeface="+mn-ea"/>
                          <a:cs typeface="+mn-cs"/>
                        </a:rPr>
                        <a:t>listen to </a:t>
                      </a:r>
                      <a:r>
                        <a:rPr lang="en-GB" sz="1200" b="1" kern="1200" dirty="0" smtClean="0">
                          <a:solidFill>
                            <a:schemeClr val="tx1"/>
                          </a:solidFill>
                          <a:effectLst/>
                          <a:latin typeface="+mn-lt"/>
                          <a:ea typeface="+mn-ea"/>
                          <a:cs typeface="+mn-cs"/>
                        </a:rPr>
                        <a:t>a variety of forms of spoken language </a:t>
                      </a:r>
                      <a:r>
                        <a:rPr lang="en-GB" sz="1200" kern="1200" dirty="0" smtClean="0">
                          <a:solidFill>
                            <a:schemeClr val="tx1"/>
                          </a:solidFill>
                          <a:effectLst/>
                          <a:latin typeface="+mn-lt"/>
                          <a:ea typeface="+mn-ea"/>
                          <a:cs typeface="+mn-cs"/>
                        </a:rPr>
                        <a:t>to obtain information and respond appropriately </a:t>
                      </a:r>
                    </a:p>
                    <a:p>
                      <a:pPr marL="171450" lvl="0" indent="-171450">
                        <a:buFont typeface="Wingdings" pitchFamily="2" charset="2"/>
                        <a:buChar char="§"/>
                      </a:pPr>
                      <a:r>
                        <a:rPr lang="en-GB" sz="1200" b="1" kern="1200" dirty="0" smtClean="0">
                          <a:solidFill>
                            <a:schemeClr val="tx1"/>
                          </a:solidFill>
                          <a:effectLst/>
                          <a:latin typeface="+mn-lt"/>
                          <a:ea typeface="+mn-ea"/>
                          <a:cs typeface="+mn-cs"/>
                        </a:rPr>
                        <a:t>transcribe</a:t>
                      </a:r>
                      <a:r>
                        <a:rPr lang="en-GB" sz="1200" kern="1200" dirty="0" smtClean="0">
                          <a:solidFill>
                            <a:schemeClr val="tx1"/>
                          </a:solidFill>
                          <a:effectLst/>
                          <a:latin typeface="+mn-lt"/>
                          <a:ea typeface="+mn-ea"/>
                          <a:cs typeface="+mn-cs"/>
                        </a:rPr>
                        <a:t> words and short sentences that they hear with increasing accuracy </a:t>
                      </a:r>
                    </a:p>
                    <a:p>
                      <a:pPr marL="0" lvl="0" indent="0">
                        <a:buFont typeface="Wingdings" pitchFamily="2" charset="2"/>
                        <a:buNone/>
                      </a:pPr>
                      <a:r>
                        <a:rPr lang="en-GB" sz="1200" kern="1200" dirty="0" smtClean="0">
                          <a:solidFill>
                            <a:schemeClr val="tx1"/>
                          </a:solidFill>
                          <a:effectLst/>
                          <a:latin typeface="+mn-lt"/>
                          <a:ea typeface="+mn-ea"/>
                          <a:cs typeface="+mn-cs"/>
                        </a:rPr>
                        <a:t>Speaking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initiate and develop conversations</a:t>
                      </a:r>
                      <a:r>
                        <a:rPr lang="en-GB" sz="1200" kern="1200" dirty="0" smtClean="0">
                          <a:solidFill>
                            <a:schemeClr val="tx1"/>
                          </a:solidFill>
                          <a:effectLst/>
                          <a:latin typeface="+mn-lt"/>
                          <a:ea typeface="+mn-ea"/>
                          <a:cs typeface="+mn-cs"/>
                        </a:rPr>
                        <a:t>, coping with unfamiliar language and unexpected responses, making use of important social conventions such as formal modes of address </a:t>
                      </a:r>
                    </a:p>
                    <a:p>
                      <a:pPr marL="171450" lvl="0" indent="-171450">
                        <a:buFont typeface="Wingdings" pitchFamily="2" charset="2"/>
                        <a:buChar char="§"/>
                      </a:pPr>
                      <a:r>
                        <a:rPr lang="en-GB" sz="1200" b="1" kern="1200" dirty="0" smtClean="0">
                          <a:solidFill>
                            <a:schemeClr val="tx1"/>
                          </a:solidFill>
                          <a:effectLst/>
                          <a:latin typeface="+mn-lt"/>
                          <a:ea typeface="+mn-ea"/>
                          <a:cs typeface="+mn-cs"/>
                        </a:rPr>
                        <a:t>express and develop ideas clearly</a:t>
                      </a:r>
                      <a:r>
                        <a:rPr lang="en-GB" sz="1200" kern="1200" dirty="0" smtClean="0">
                          <a:solidFill>
                            <a:schemeClr val="tx1"/>
                          </a:solidFill>
                          <a:effectLst/>
                          <a:latin typeface="+mn-lt"/>
                          <a:ea typeface="+mn-ea"/>
                          <a:cs typeface="+mn-cs"/>
                        </a:rPr>
                        <a:t> and with increasing accuracy, both orally and in writing </a:t>
                      </a:r>
                    </a:p>
                    <a:p>
                      <a:pPr marL="171450" lvl="0" indent="-171450">
                        <a:buFont typeface="Wingdings" pitchFamily="2" charset="2"/>
                        <a:buChar char="§"/>
                      </a:pPr>
                      <a:r>
                        <a:rPr lang="en-GB" sz="1200" b="1" kern="1200" dirty="0" smtClean="0">
                          <a:solidFill>
                            <a:schemeClr val="tx1"/>
                          </a:solidFill>
                          <a:effectLst/>
                          <a:latin typeface="+mn-lt"/>
                          <a:ea typeface="+mn-ea"/>
                          <a:cs typeface="+mn-cs"/>
                        </a:rPr>
                        <a:t>speak coherently and confidently, with increasingly accurate pronunciation and intonation </a:t>
                      </a:r>
                    </a:p>
                    <a:p>
                      <a:pPr marL="0" lvl="0" indent="0">
                        <a:buFont typeface="Wingdings" pitchFamily="2" charset="2"/>
                        <a:buNone/>
                      </a:pPr>
                      <a:r>
                        <a:rPr lang="en-GB" sz="1200" kern="1200" dirty="0" smtClean="0">
                          <a:solidFill>
                            <a:schemeClr val="tx1"/>
                          </a:solidFill>
                          <a:effectLst/>
                          <a:latin typeface="+mn-lt"/>
                          <a:ea typeface="+mn-ea"/>
                          <a:cs typeface="+mn-cs"/>
                        </a:rPr>
                        <a:t>Reading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read </a:t>
                      </a:r>
                      <a:r>
                        <a:rPr lang="en-GB" sz="1200" kern="1200" dirty="0" smtClean="0">
                          <a:solidFill>
                            <a:schemeClr val="tx1"/>
                          </a:solidFill>
                          <a:effectLst/>
                          <a:latin typeface="+mn-lt"/>
                          <a:ea typeface="+mn-ea"/>
                          <a:cs typeface="+mn-cs"/>
                        </a:rPr>
                        <a:t>and show comprehension of </a:t>
                      </a:r>
                      <a:r>
                        <a:rPr lang="en-GB" sz="1200" b="1" kern="1200" dirty="0" smtClean="0">
                          <a:solidFill>
                            <a:schemeClr val="tx1"/>
                          </a:solidFill>
                          <a:effectLst/>
                          <a:latin typeface="+mn-lt"/>
                          <a:ea typeface="+mn-ea"/>
                          <a:cs typeface="+mn-cs"/>
                        </a:rPr>
                        <a:t>original and adapted materials from a range of different sources,</a:t>
                      </a:r>
                      <a:r>
                        <a:rPr lang="en-GB" sz="1200" kern="1200" dirty="0" smtClean="0">
                          <a:solidFill>
                            <a:schemeClr val="tx1"/>
                          </a:solidFill>
                          <a:effectLst/>
                          <a:latin typeface="+mn-lt"/>
                          <a:ea typeface="+mn-ea"/>
                          <a:cs typeface="+mn-cs"/>
                        </a:rPr>
                        <a:t> understanding the purpose, important ideas and details, and </a:t>
                      </a:r>
                      <a:r>
                        <a:rPr lang="en-GB" sz="1200" b="1" kern="1200" dirty="0" smtClean="0">
                          <a:solidFill>
                            <a:schemeClr val="tx1"/>
                          </a:solidFill>
                          <a:effectLst/>
                          <a:latin typeface="+mn-lt"/>
                          <a:ea typeface="+mn-ea"/>
                          <a:cs typeface="+mn-cs"/>
                        </a:rPr>
                        <a:t>provide an accurate English translation of short, suitable material </a:t>
                      </a:r>
                    </a:p>
                    <a:p>
                      <a:pPr marL="171450" lvl="0" indent="-171450">
                        <a:buFont typeface="Wingdings" pitchFamily="2" charset="2"/>
                        <a:buChar char="§"/>
                      </a:pPr>
                      <a:r>
                        <a:rPr lang="en-GB" sz="1200" b="1" kern="1200" dirty="0" smtClean="0">
                          <a:solidFill>
                            <a:schemeClr val="tx1"/>
                          </a:solidFill>
                          <a:effectLst/>
                          <a:latin typeface="+mn-lt"/>
                          <a:ea typeface="+mn-ea"/>
                          <a:cs typeface="+mn-cs"/>
                        </a:rPr>
                        <a:t>read literary texts in the language, such as stories, songs, poems and letters, </a:t>
                      </a:r>
                      <a:r>
                        <a:rPr lang="en-GB" sz="1200" kern="1200" dirty="0" smtClean="0">
                          <a:solidFill>
                            <a:schemeClr val="tx1"/>
                          </a:solidFill>
                          <a:effectLst/>
                          <a:latin typeface="+mn-lt"/>
                          <a:ea typeface="+mn-ea"/>
                          <a:cs typeface="+mn-cs"/>
                        </a:rPr>
                        <a:t>to stimulate ideas, develop creative expression and expand understanding of the language and culture </a:t>
                      </a:r>
                    </a:p>
                    <a:p>
                      <a:pPr marL="0" lvl="0" indent="0">
                        <a:buFont typeface="Wingdings" pitchFamily="2" charset="2"/>
                        <a:buNone/>
                      </a:pPr>
                      <a:r>
                        <a:rPr lang="en-GB" sz="1200" kern="1200" dirty="0" smtClean="0">
                          <a:solidFill>
                            <a:schemeClr val="tx1"/>
                          </a:solidFill>
                          <a:effectLst/>
                          <a:latin typeface="+mn-lt"/>
                          <a:ea typeface="+mn-ea"/>
                          <a:cs typeface="+mn-cs"/>
                        </a:rPr>
                        <a:t>Writing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write prose using an increasingly wide range of grammar and vocabulary, write creatively to express their own ideas and opinions, and translate short written text accurately into the foreign language.</a:t>
                      </a:r>
                    </a:p>
                    <a:p>
                      <a:pPr marL="0" lvl="0" indent="0">
                        <a:buFont typeface="Wingdings" pitchFamily="2" charset="2"/>
                        <a:buNone/>
                      </a:pPr>
                      <a:r>
                        <a:rPr lang="en-GB" sz="1200" kern="1200" dirty="0" smtClean="0">
                          <a:solidFill>
                            <a:schemeClr val="tx1"/>
                          </a:solidFill>
                          <a:effectLst/>
                          <a:latin typeface="+mn-lt"/>
                          <a:ea typeface="+mn-ea"/>
                          <a:cs typeface="+mn-cs"/>
                        </a:rPr>
                        <a:t>Grammar</a:t>
                      </a:r>
                    </a:p>
                    <a:p>
                      <a:pPr marL="171450" lvl="0" indent="-171450">
                        <a:buFont typeface="Wingdings" pitchFamily="2" charset="2"/>
                        <a:buChar char="§"/>
                      </a:pPr>
                      <a:r>
                        <a:rPr lang="en-GB" sz="1200" b="1" kern="1200" dirty="0" smtClean="0">
                          <a:solidFill>
                            <a:schemeClr val="tx1"/>
                          </a:solidFill>
                          <a:effectLst/>
                          <a:latin typeface="+mn-lt"/>
                          <a:ea typeface="+mn-ea"/>
                          <a:cs typeface="+mn-cs"/>
                        </a:rPr>
                        <a:t>identify and use tenses </a:t>
                      </a:r>
                      <a:r>
                        <a:rPr lang="en-GB" sz="1200" kern="1200" dirty="0" smtClean="0">
                          <a:solidFill>
                            <a:schemeClr val="tx1"/>
                          </a:solidFill>
                          <a:effectLst/>
                          <a:latin typeface="+mn-lt"/>
                          <a:ea typeface="+mn-ea"/>
                          <a:cs typeface="+mn-cs"/>
                        </a:rPr>
                        <a:t>or other structures which convey the present, past, and future as appropriate to the language being studied </a:t>
                      </a:r>
                    </a:p>
                    <a:p>
                      <a:pPr marL="171450" lvl="0" indent="-171450">
                        <a:buFont typeface="Wingdings" pitchFamily="2" charset="2"/>
                        <a:buChar char="§"/>
                      </a:pPr>
                      <a:r>
                        <a:rPr lang="en-GB" sz="1200" kern="1200" dirty="0" smtClean="0">
                          <a:solidFill>
                            <a:schemeClr val="tx1"/>
                          </a:solidFill>
                          <a:effectLst/>
                          <a:latin typeface="+mn-lt"/>
                          <a:ea typeface="+mn-ea"/>
                          <a:cs typeface="+mn-cs"/>
                        </a:rPr>
                        <a:t>use and manipulate a </a:t>
                      </a:r>
                      <a:r>
                        <a:rPr lang="en-GB" sz="1200" b="1" kern="1200" dirty="0" smtClean="0">
                          <a:solidFill>
                            <a:schemeClr val="tx1"/>
                          </a:solidFill>
                          <a:effectLst/>
                          <a:latin typeface="+mn-lt"/>
                          <a:ea typeface="+mn-ea"/>
                          <a:cs typeface="+mn-cs"/>
                        </a:rPr>
                        <a:t>variety of key grammatical structures </a:t>
                      </a:r>
                      <a:r>
                        <a:rPr lang="en-GB" sz="1200" kern="1200" dirty="0" smtClean="0">
                          <a:solidFill>
                            <a:schemeClr val="tx1"/>
                          </a:solidFill>
                          <a:effectLst/>
                          <a:latin typeface="+mn-lt"/>
                          <a:ea typeface="+mn-ea"/>
                          <a:cs typeface="+mn-cs"/>
                        </a:rPr>
                        <a:t>and patterns, </a:t>
                      </a:r>
                      <a:r>
                        <a:rPr lang="en-GB" sz="1200" b="1" kern="1200" dirty="0" smtClean="0">
                          <a:solidFill>
                            <a:schemeClr val="tx1"/>
                          </a:solidFill>
                          <a:effectLst/>
                          <a:latin typeface="+mn-lt"/>
                          <a:ea typeface="+mn-ea"/>
                          <a:cs typeface="+mn-cs"/>
                        </a:rPr>
                        <a:t>including voices and moods</a:t>
                      </a:r>
                      <a:r>
                        <a:rPr lang="en-GB" sz="1200" kern="1200" dirty="0" smtClean="0">
                          <a:solidFill>
                            <a:schemeClr val="tx1"/>
                          </a:solidFill>
                          <a:effectLst/>
                          <a:latin typeface="+mn-lt"/>
                          <a:ea typeface="+mn-ea"/>
                          <a:cs typeface="+mn-cs"/>
                        </a:rPr>
                        <a:t>, as appropriate </a:t>
                      </a:r>
                    </a:p>
                    <a:p>
                      <a:pPr marL="171450" lvl="0" indent="-171450">
                        <a:buFont typeface="Wingdings" pitchFamily="2" charset="2"/>
                        <a:buChar char="§"/>
                      </a:pPr>
                      <a:r>
                        <a:rPr lang="en-GB" sz="1200" kern="1200" dirty="0" smtClean="0">
                          <a:solidFill>
                            <a:schemeClr val="tx1"/>
                          </a:solidFill>
                          <a:effectLst/>
                          <a:latin typeface="+mn-lt"/>
                          <a:ea typeface="+mn-ea"/>
                          <a:cs typeface="+mn-cs"/>
                        </a:rPr>
                        <a:t>develop and </a:t>
                      </a:r>
                      <a:r>
                        <a:rPr lang="en-GB" sz="1200" b="1" kern="1200" dirty="0" smtClean="0">
                          <a:solidFill>
                            <a:schemeClr val="tx1"/>
                          </a:solidFill>
                          <a:effectLst/>
                          <a:latin typeface="+mn-lt"/>
                          <a:ea typeface="+mn-ea"/>
                          <a:cs typeface="+mn-cs"/>
                        </a:rPr>
                        <a:t>use a wide-ranging and deepening vocabulary </a:t>
                      </a:r>
                      <a:r>
                        <a:rPr lang="en-GB" sz="1200" kern="1200" dirty="0" smtClean="0">
                          <a:solidFill>
                            <a:schemeClr val="tx1"/>
                          </a:solidFill>
                          <a:effectLst/>
                          <a:latin typeface="+mn-lt"/>
                          <a:ea typeface="+mn-ea"/>
                          <a:cs typeface="+mn-cs"/>
                        </a:rPr>
                        <a:t>that goes beyond their immediate needs and interests, allowing them to give and justify opinions and take part in discussion about wider issues </a:t>
                      </a:r>
                    </a:p>
                    <a:p>
                      <a:pPr marL="171450" lvl="0" indent="-171450">
                        <a:buFont typeface="Wingdings" pitchFamily="2" charset="2"/>
                        <a:buChar char="§"/>
                      </a:pPr>
                      <a:r>
                        <a:rPr lang="en-GB" sz="1200" kern="1200" dirty="0" smtClean="0">
                          <a:solidFill>
                            <a:schemeClr val="tx1"/>
                          </a:solidFill>
                          <a:effectLst/>
                          <a:latin typeface="+mn-lt"/>
                          <a:ea typeface="+mn-ea"/>
                          <a:cs typeface="+mn-cs"/>
                        </a:rPr>
                        <a:t>use accurate grammar, spelling and punctuation.</a:t>
                      </a:r>
                    </a:p>
                  </a:txBody>
                  <a:tcPr/>
                </a:tc>
              </a:tr>
            </a:tbl>
          </a:graphicData>
        </a:graphic>
      </p:graphicFrame>
      <p:sp>
        <p:nvSpPr>
          <p:cNvPr id="3" name="TextBox 2"/>
          <p:cNvSpPr txBox="1"/>
          <p:nvPr/>
        </p:nvSpPr>
        <p:spPr>
          <a:xfrm>
            <a:off x="3559387" y="188641"/>
            <a:ext cx="860721" cy="341919"/>
          </a:xfrm>
          <a:prstGeom prst="rect">
            <a:avLst/>
          </a:prstGeom>
          <a:noFill/>
        </p:spPr>
        <p:txBody>
          <a:bodyPr wrap="square" lIns="64291" tIns="32146" rIns="64291" bIns="32146" rtlCol="0">
            <a:spAutoFit/>
          </a:bodyPr>
          <a:lstStyle/>
          <a:p>
            <a:pPr fontAlgn="base">
              <a:spcBef>
                <a:spcPct val="0"/>
              </a:spcBef>
              <a:spcAft>
                <a:spcPct val="0"/>
              </a:spcAft>
            </a:pPr>
            <a:r>
              <a:rPr lang="en-GB" b="1" dirty="0">
                <a:solidFill>
                  <a:prstClr val="black"/>
                </a:solidFill>
                <a:latin typeface="Arial" pitchFamily="34" charset="0"/>
                <a:cs typeface="Arial" charset="0"/>
              </a:rPr>
              <a:t>KS2</a:t>
            </a:r>
            <a:endParaRPr lang="fr-FR" b="1" dirty="0">
              <a:solidFill>
                <a:prstClr val="black"/>
              </a:solidFill>
              <a:latin typeface="Arial" pitchFamily="34" charset="0"/>
              <a:cs typeface="Arial" charset="0"/>
            </a:endParaRPr>
          </a:p>
        </p:txBody>
      </p:sp>
      <p:sp>
        <p:nvSpPr>
          <p:cNvPr id="6" name="TextBox 5"/>
          <p:cNvSpPr txBox="1"/>
          <p:nvPr/>
        </p:nvSpPr>
        <p:spPr>
          <a:xfrm>
            <a:off x="8268035" y="188641"/>
            <a:ext cx="860721" cy="341919"/>
          </a:xfrm>
          <a:prstGeom prst="rect">
            <a:avLst/>
          </a:prstGeom>
          <a:noFill/>
        </p:spPr>
        <p:txBody>
          <a:bodyPr wrap="square" lIns="64291" tIns="32146" rIns="64291" bIns="32146" rtlCol="0">
            <a:spAutoFit/>
          </a:bodyPr>
          <a:lstStyle/>
          <a:p>
            <a:pPr fontAlgn="base">
              <a:spcBef>
                <a:spcPct val="0"/>
              </a:spcBef>
              <a:spcAft>
                <a:spcPct val="0"/>
              </a:spcAft>
            </a:pPr>
            <a:r>
              <a:rPr lang="en-GB" b="1" dirty="0">
                <a:solidFill>
                  <a:prstClr val="black"/>
                </a:solidFill>
                <a:latin typeface="Arial" pitchFamily="34" charset="0"/>
                <a:cs typeface="Arial" charset="0"/>
              </a:rPr>
              <a:t>KS3</a:t>
            </a:r>
            <a:endParaRPr lang="fr-FR" b="1" dirty="0">
              <a:solidFill>
                <a:prstClr val="black"/>
              </a:solidFill>
              <a:latin typeface="Arial" pitchFamily="34" charset="0"/>
              <a:cs typeface="Arial" charset="0"/>
            </a:endParaRPr>
          </a:p>
        </p:txBody>
      </p:sp>
    </p:spTree>
    <p:extLst>
      <p:ext uri="{BB962C8B-B14F-4D97-AF65-F5344CB8AC3E}">
        <p14:creationId xmlns:p14="http://schemas.microsoft.com/office/powerpoint/2010/main" val="324904139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Rounded Rectangle 1"/>
          <p:cNvSpPr/>
          <p:nvPr/>
        </p:nvSpPr>
        <p:spPr>
          <a:xfrm>
            <a:off x="172122" y="64545"/>
            <a:ext cx="4389120" cy="3324113"/>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2060"/>
                </a:solidFill>
                <a:latin typeface="Arial" panose="020B0604020202020204" pitchFamily="34" charset="0"/>
                <a:cs typeface="Arial" panose="020B0604020202020204" pitchFamily="34" charset="0"/>
              </a:rPr>
              <a:t>Listening</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Listen and show understanding by </a:t>
            </a:r>
            <a:r>
              <a:rPr lang="en-GB" b="1" dirty="0">
                <a:solidFill>
                  <a:srgbClr val="002060"/>
                </a:solidFill>
                <a:latin typeface="Arial" panose="020B0604020202020204" pitchFamily="34" charset="0"/>
                <a:cs typeface="Arial" panose="020B0604020202020204" pitchFamily="34" charset="0"/>
              </a:rPr>
              <a:t>joining in </a:t>
            </a:r>
            <a:r>
              <a:rPr lang="en-GB" dirty="0">
                <a:solidFill>
                  <a:srgbClr val="002060"/>
                </a:solidFill>
                <a:latin typeface="Arial" panose="020B0604020202020204" pitchFamily="34" charset="0"/>
                <a:cs typeface="Arial" panose="020B0604020202020204" pitchFamily="34" charset="0"/>
              </a:rPr>
              <a:t>and </a:t>
            </a:r>
            <a:r>
              <a:rPr lang="en-GB" b="1" dirty="0">
                <a:solidFill>
                  <a:srgbClr val="002060"/>
                </a:solidFill>
                <a:latin typeface="Arial" panose="020B0604020202020204" pitchFamily="34" charset="0"/>
                <a:cs typeface="Arial" panose="020B0604020202020204" pitchFamily="34" charset="0"/>
              </a:rPr>
              <a:t>responding</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2) Link the </a:t>
            </a:r>
            <a:r>
              <a:rPr lang="en-GB" b="1" dirty="0">
                <a:solidFill>
                  <a:srgbClr val="002060"/>
                </a:solidFill>
                <a:latin typeface="Arial" panose="020B0604020202020204" pitchFamily="34" charset="0"/>
                <a:cs typeface="Arial" panose="020B0604020202020204" pitchFamily="34" charset="0"/>
              </a:rPr>
              <a:t>sound, spelling </a:t>
            </a:r>
            <a:r>
              <a:rPr lang="en-GB" dirty="0">
                <a:solidFill>
                  <a:srgbClr val="002060"/>
                </a:solidFill>
                <a:latin typeface="Arial" panose="020B0604020202020204" pitchFamily="34" charset="0"/>
                <a:cs typeface="Arial" panose="020B0604020202020204" pitchFamily="34" charset="0"/>
              </a:rPr>
              <a:t>and </a:t>
            </a:r>
            <a:r>
              <a:rPr lang="en-GB" b="1" dirty="0">
                <a:solidFill>
                  <a:srgbClr val="002060"/>
                </a:solidFill>
                <a:latin typeface="Arial" panose="020B0604020202020204" pitchFamily="34" charset="0"/>
                <a:cs typeface="Arial" panose="020B0604020202020204" pitchFamily="34" charset="0"/>
              </a:rPr>
              <a:t>meaning</a:t>
            </a:r>
            <a:r>
              <a:rPr lang="en-GB" dirty="0">
                <a:solidFill>
                  <a:srgbClr val="002060"/>
                </a:solidFill>
                <a:latin typeface="Arial" panose="020B0604020202020204" pitchFamily="34" charset="0"/>
                <a:cs typeface="Arial" panose="020B0604020202020204" pitchFamily="34" charset="0"/>
              </a:rPr>
              <a:t> of words</a:t>
            </a:r>
            <a:br>
              <a:rPr lang="en-GB" dirty="0">
                <a:solidFill>
                  <a:srgbClr val="002060"/>
                </a:solidFill>
                <a:latin typeface="Arial" panose="020B0604020202020204" pitchFamily="34" charset="0"/>
                <a:cs typeface="Arial" panose="020B0604020202020204" pitchFamily="34" charset="0"/>
              </a:rPr>
            </a:br>
            <a:endParaRPr lang="en-GB" dirty="0">
              <a:solidFill>
                <a:srgbClr val="002060"/>
              </a:solidFill>
              <a:latin typeface="Arial" panose="020B0604020202020204" pitchFamily="34" charset="0"/>
              <a:cs typeface="Arial" panose="020B0604020202020204" pitchFamily="34" charset="0"/>
            </a:endParaRPr>
          </a:p>
        </p:txBody>
      </p:sp>
      <p:sp>
        <p:nvSpPr>
          <p:cNvPr id="3" name="Rounded Rectangle 2"/>
          <p:cNvSpPr/>
          <p:nvPr/>
        </p:nvSpPr>
        <p:spPr>
          <a:xfrm>
            <a:off x="4649097" y="64545"/>
            <a:ext cx="4389120" cy="3324113"/>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2060"/>
                </a:solidFill>
                <a:latin typeface="Arial" panose="020B0604020202020204" pitchFamily="34" charset="0"/>
                <a:cs typeface="Arial" panose="020B0604020202020204" pitchFamily="34" charset="0"/>
              </a:rPr>
              <a:t>Speaking</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a:t>
            </a:r>
            <a:r>
              <a:rPr lang="en-GB" b="1" dirty="0">
                <a:solidFill>
                  <a:srgbClr val="002060"/>
                </a:solidFill>
                <a:latin typeface="Arial" panose="020B0604020202020204" pitchFamily="34" charset="0"/>
                <a:cs typeface="Arial" panose="020B0604020202020204" pitchFamily="34" charset="0"/>
              </a:rPr>
              <a:t>Ask</a:t>
            </a:r>
            <a:r>
              <a:rPr lang="en-GB" dirty="0">
                <a:solidFill>
                  <a:srgbClr val="002060"/>
                </a:solidFill>
                <a:latin typeface="Arial" panose="020B0604020202020204" pitchFamily="34" charset="0"/>
                <a:cs typeface="Arial" panose="020B0604020202020204" pitchFamily="34" charset="0"/>
              </a:rPr>
              <a:t> and </a:t>
            </a:r>
            <a:r>
              <a:rPr lang="en-GB" b="1" dirty="0">
                <a:solidFill>
                  <a:srgbClr val="002060"/>
                </a:solidFill>
                <a:latin typeface="Arial" panose="020B0604020202020204" pitchFamily="34" charset="0"/>
                <a:cs typeface="Arial" panose="020B0604020202020204" pitchFamily="34" charset="0"/>
              </a:rPr>
              <a:t>answer</a:t>
            </a:r>
            <a:r>
              <a:rPr lang="en-GB" dirty="0">
                <a:solidFill>
                  <a:srgbClr val="002060"/>
                </a:solidFill>
                <a:latin typeface="Arial" panose="020B0604020202020204" pitchFamily="34" charset="0"/>
                <a:cs typeface="Arial" panose="020B0604020202020204" pitchFamily="34" charset="0"/>
              </a:rPr>
              <a:t> questions</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2) Express </a:t>
            </a:r>
            <a:r>
              <a:rPr lang="en-GB" b="1" dirty="0">
                <a:solidFill>
                  <a:srgbClr val="002060"/>
                </a:solidFill>
                <a:latin typeface="Arial" panose="020B0604020202020204" pitchFamily="34" charset="0"/>
                <a:cs typeface="Arial" panose="020B0604020202020204" pitchFamily="34" charset="0"/>
              </a:rPr>
              <a:t>opinions</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3) </a:t>
            </a:r>
            <a:r>
              <a:rPr lang="en-GB" b="1" dirty="0">
                <a:solidFill>
                  <a:srgbClr val="002060"/>
                </a:solidFill>
                <a:latin typeface="Arial" panose="020B0604020202020204" pitchFamily="34" charset="0"/>
                <a:cs typeface="Arial" panose="020B0604020202020204" pitchFamily="34" charset="0"/>
              </a:rPr>
              <a:t>Ask for clarification </a:t>
            </a:r>
            <a:r>
              <a:rPr lang="en-GB" dirty="0">
                <a:solidFill>
                  <a:srgbClr val="002060"/>
                </a:solidFill>
                <a:latin typeface="Arial" panose="020B0604020202020204" pitchFamily="34" charset="0"/>
                <a:cs typeface="Arial" panose="020B0604020202020204" pitchFamily="34" charset="0"/>
              </a:rPr>
              <a:t>and help</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4) Speak in </a:t>
            </a:r>
            <a:r>
              <a:rPr lang="en-GB" b="1" dirty="0">
                <a:solidFill>
                  <a:srgbClr val="002060"/>
                </a:solidFill>
                <a:latin typeface="Arial" panose="020B0604020202020204" pitchFamily="34" charset="0"/>
                <a:cs typeface="Arial" panose="020B0604020202020204" pitchFamily="34" charset="0"/>
              </a:rPr>
              <a:t>sentences</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5) </a:t>
            </a:r>
            <a:r>
              <a:rPr lang="en-GB" b="1" dirty="0">
                <a:solidFill>
                  <a:srgbClr val="002060"/>
                </a:solidFill>
                <a:latin typeface="Arial" panose="020B0604020202020204" pitchFamily="34" charset="0"/>
                <a:cs typeface="Arial" panose="020B0604020202020204" pitchFamily="34" charset="0"/>
              </a:rPr>
              <a:t>Describe</a:t>
            </a:r>
            <a:r>
              <a:rPr lang="en-GB" dirty="0">
                <a:solidFill>
                  <a:srgbClr val="002060"/>
                </a:solidFill>
                <a:latin typeface="Arial" panose="020B0604020202020204" pitchFamily="34" charset="0"/>
                <a:cs typeface="Arial" panose="020B0604020202020204" pitchFamily="34" charset="0"/>
              </a:rPr>
              <a:t> people, places, things</a:t>
            </a:r>
            <a:br>
              <a:rPr lang="en-GB" dirty="0">
                <a:solidFill>
                  <a:srgbClr val="002060"/>
                </a:solidFill>
                <a:latin typeface="Arial" panose="020B0604020202020204" pitchFamily="34" charset="0"/>
                <a:cs typeface="Arial" panose="020B0604020202020204" pitchFamily="34" charset="0"/>
              </a:rPr>
            </a:br>
            <a:endParaRPr lang="en-GB" dirty="0">
              <a:solidFill>
                <a:srgbClr val="002060"/>
              </a:solidFill>
              <a:latin typeface="Arial" panose="020B0604020202020204" pitchFamily="34" charset="0"/>
              <a:cs typeface="Arial" panose="020B0604020202020204" pitchFamily="34" charset="0"/>
            </a:endParaRPr>
          </a:p>
          <a:p>
            <a:endParaRPr lang="en-GB" dirty="0">
              <a:solidFill>
                <a:prstClr val="white"/>
              </a:solidFill>
            </a:endParaRPr>
          </a:p>
        </p:txBody>
      </p:sp>
      <p:sp>
        <p:nvSpPr>
          <p:cNvPr id="4" name="Rounded Rectangle 3"/>
          <p:cNvSpPr/>
          <p:nvPr/>
        </p:nvSpPr>
        <p:spPr>
          <a:xfrm>
            <a:off x="172122" y="3453206"/>
            <a:ext cx="4389120" cy="3324113"/>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r>
              <a:rPr lang="en-GB" dirty="0">
                <a:solidFill>
                  <a:srgbClr val="002060"/>
                </a:solidFill>
                <a:latin typeface="Arial" panose="020B0604020202020204" pitchFamily="34" charset="0"/>
                <a:cs typeface="Arial" panose="020B0604020202020204" pitchFamily="34" charset="0"/>
              </a:rPr>
              <a:t>Reading</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Read and show understanding of </a:t>
            </a:r>
            <a:r>
              <a:rPr lang="en-GB" b="1" dirty="0">
                <a:solidFill>
                  <a:srgbClr val="002060"/>
                </a:solidFill>
                <a:latin typeface="Arial" panose="020B0604020202020204" pitchFamily="34" charset="0"/>
                <a:cs typeface="Arial" panose="020B0604020202020204" pitchFamily="34" charset="0"/>
              </a:rPr>
              <a:t>phrases</a:t>
            </a:r>
            <a:r>
              <a:rPr lang="en-GB" dirty="0">
                <a:solidFill>
                  <a:srgbClr val="002060"/>
                </a:solidFill>
                <a:latin typeface="Arial" panose="020B0604020202020204" pitchFamily="34" charset="0"/>
                <a:cs typeface="Arial" panose="020B0604020202020204" pitchFamily="34" charset="0"/>
              </a:rPr>
              <a:t> and </a:t>
            </a:r>
            <a:r>
              <a:rPr lang="en-GB" b="1" dirty="0">
                <a:solidFill>
                  <a:srgbClr val="002060"/>
                </a:solidFill>
                <a:latin typeface="Arial" panose="020B0604020202020204" pitchFamily="34" charset="0"/>
                <a:cs typeface="Arial" panose="020B0604020202020204" pitchFamily="34" charset="0"/>
              </a:rPr>
              <a:t>simple texts</a:t>
            </a:r>
            <a:br>
              <a:rPr lang="en-GB" b="1"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2) </a:t>
            </a:r>
            <a:r>
              <a:rPr lang="en-GB" b="1" dirty="0">
                <a:solidFill>
                  <a:srgbClr val="002060"/>
                </a:solidFill>
                <a:latin typeface="Arial" panose="020B0604020202020204" pitchFamily="34" charset="0"/>
                <a:cs typeface="Arial" panose="020B0604020202020204" pitchFamily="34" charset="0"/>
              </a:rPr>
              <a:t>Read aloud </a:t>
            </a:r>
            <a:r>
              <a:rPr lang="en-GB" dirty="0">
                <a:solidFill>
                  <a:srgbClr val="002060"/>
                </a:solidFill>
                <a:latin typeface="Arial" panose="020B0604020202020204" pitchFamily="34" charset="0"/>
                <a:cs typeface="Arial" panose="020B0604020202020204" pitchFamily="34" charset="0"/>
              </a:rPr>
              <a:t>with accurate pronunciation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3) Use a </a:t>
            </a:r>
            <a:r>
              <a:rPr lang="en-GB" b="1" dirty="0">
                <a:solidFill>
                  <a:srgbClr val="002060"/>
                </a:solidFill>
                <a:latin typeface="Arial" panose="020B0604020202020204" pitchFamily="34" charset="0"/>
                <a:cs typeface="Arial" panose="020B0604020202020204" pitchFamily="34" charset="0"/>
              </a:rPr>
              <a:t>dictionary </a:t>
            </a:r>
            <a:endParaRPr lang="en-GB" b="1" dirty="0">
              <a:solidFill>
                <a:prstClr val="white"/>
              </a:solidFill>
            </a:endParaRPr>
          </a:p>
        </p:txBody>
      </p:sp>
      <p:sp>
        <p:nvSpPr>
          <p:cNvPr id="5" name="Rounded Rectangle 4"/>
          <p:cNvSpPr/>
          <p:nvPr/>
        </p:nvSpPr>
        <p:spPr>
          <a:xfrm>
            <a:off x="4649097" y="3453206"/>
            <a:ext cx="4389120" cy="3324113"/>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r>
              <a:rPr lang="en-GB" dirty="0">
                <a:solidFill>
                  <a:srgbClr val="002060"/>
                </a:solidFill>
                <a:latin typeface="Arial" panose="020B0604020202020204" pitchFamily="34" charset="0"/>
                <a:cs typeface="Arial" panose="020B0604020202020204" pitchFamily="34" charset="0"/>
              </a:rPr>
              <a:t>Writing</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Write </a:t>
            </a:r>
            <a:r>
              <a:rPr lang="en-GB" b="1" dirty="0">
                <a:solidFill>
                  <a:srgbClr val="002060"/>
                </a:solidFill>
                <a:latin typeface="Arial" panose="020B0604020202020204" pitchFamily="34" charset="0"/>
                <a:cs typeface="Arial" panose="020B0604020202020204" pitchFamily="34" charset="0"/>
              </a:rPr>
              <a:t>phrases from memory</a:t>
            </a:r>
            <a:br>
              <a:rPr lang="en-GB" b="1"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2)  </a:t>
            </a:r>
            <a:r>
              <a:rPr lang="en-GB" b="1" dirty="0">
                <a:solidFill>
                  <a:srgbClr val="002060"/>
                </a:solidFill>
                <a:latin typeface="Arial" panose="020B0604020202020204" pitchFamily="34" charset="0"/>
                <a:cs typeface="Arial" panose="020B0604020202020204" pitchFamily="34" charset="0"/>
              </a:rPr>
              <a:t>Adapt</a:t>
            </a:r>
            <a:r>
              <a:rPr lang="en-GB" dirty="0">
                <a:solidFill>
                  <a:srgbClr val="002060"/>
                </a:solidFill>
                <a:latin typeface="Arial" panose="020B0604020202020204" pitchFamily="34" charset="0"/>
                <a:cs typeface="Arial" panose="020B0604020202020204" pitchFamily="34" charset="0"/>
              </a:rPr>
              <a:t> phrases to create </a:t>
            </a:r>
            <a:r>
              <a:rPr lang="en-GB" b="1" dirty="0">
                <a:solidFill>
                  <a:srgbClr val="002060"/>
                </a:solidFill>
                <a:latin typeface="Arial" panose="020B0604020202020204" pitchFamily="34" charset="0"/>
                <a:cs typeface="Arial" panose="020B0604020202020204" pitchFamily="34" charset="0"/>
              </a:rPr>
              <a:t>new sentences.</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3) </a:t>
            </a:r>
            <a:r>
              <a:rPr lang="en-GB" b="1" dirty="0">
                <a:solidFill>
                  <a:srgbClr val="002060"/>
                </a:solidFill>
                <a:latin typeface="Arial" panose="020B0604020202020204" pitchFamily="34" charset="0"/>
                <a:cs typeface="Arial" panose="020B0604020202020204" pitchFamily="34" charset="0"/>
              </a:rPr>
              <a:t>Describe</a:t>
            </a:r>
            <a:r>
              <a:rPr lang="en-GB" dirty="0">
                <a:solidFill>
                  <a:srgbClr val="002060"/>
                </a:solidFill>
                <a:latin typeface="Arial" panose="020B0604020202020204" pitchFamily="34" charset="0"/>
                <a:cs typeface="Arial" panose="020B0604020202020204" pitchFamily="34" charset="0"/>
              </a:rPr>
              <a:t> people, places, things</a:t>
            </a:r>
          </a:p>
        </p:txBody>
      </p:sp>
      <p:sp>
        <p:nvSpPr>
          <p:cNvPr id="6" name="Rounded Rectangle 5"/>
          <p:cNvSpPr/>
          <p:nvPr/>
        </p:nvSpPr>
        <p:spPr>
          <a:xfrm>
            <a:off x="2647278" y="2077124"/>
            <a:ext cx="4003637" cy="2752163"/>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2060"/>
                </a:solidFill>
                <a:latin typeface="Arial" panose="020B0604020202020204" pitchFamily="34" charset="0"/>
                <a:cs typeface="Arial" panose="020B0604020202020204" pitchFamily="34" charset="0"/>
              </a:rPr>
              <a:t>Grammar</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a:t>
            </a:r>
            <a:r>
              <a:rPr lang="en-GB" b="1" dirty="0">
                <a:solidFill>
                  <a:srgbClr val="002060"/>
                </a:solidFill>
                <a:latin typeface="Arial" panose="020B0604020202020204" pitchFamily="34" charset="0"/>
                <a:cs typeface="Arial" panose="020B0604020202020204" pitchFamily="34" charset="0"/>
              </a:rPr>
              <a:t>Gender</a:t>
            </a:r>
            <a:r>
              <a:rPr lang="en-GB" dirty="0">
                <a:solidFill>
                  <a:srgbClr val="002060"/>
                </a:solidFill>
                <a:latin typeface="Arial" panose="020B0604020202020204" pitchFamily="34" charset="0"/>
                <a:cs typeface="Arial" panose="020B0604020202020204" pitchFamily="34" charset="0"/>
              </a:rPr>
              <a:t> of nouns</a:t>
            </a:r>
          </a:p>
          <a:p>
            <a:r>
              <a:rPr lang="en-GB" dirty="0">
                <a:solidFill>
                  <a:srgbClr val="002060"/>
                </a:solidFill>
                <a:latin typeface="Arial" panose="020B0604020202020204" pitchFamily="34" charset="0"/>
                <a:cs typeface="Arial" panose="020B0604020202020204" pitchFamily="34" charset="0"/>
              </a:rPr>
              <a:t>2) Singular and </a:t>
            </a:r>
            <a:r>
              <a:rPr lang="en-GB" b="1" dirty="0">
                <a:solidFill>
                  <a:srgbClr val="002060"/>
                </a:solidFill>
                <a:latin typeface="Arial" panose="020B0604020202020204" pitchFamily="34" charset="0"/>
                <a:cs typeface="Arial" panose="020B0604020202020204" pitchFamily="34" charset="0"/>
              </a:rPr>
              <a:t>plural forms</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3) </a:t>
            </a:r>
            <a:r>
              <a:rPr lang="en-GB" b="1" dirty="0">
                <a:solidFill>
                  <a:srgbClr val="002060"/>
                </a:solidFill>
                <a:latin typeface="Arial" panose="020B0604020202020204" pitchFamily="34" charset="0"/>
                <a:cs typeface="Arial" panose="020B0604020202020204" pitchFamily="34" charset="0"/>
              </a:rPr>
              <a:t>Adjectives</a:t>
            </a:r>
            <a:r>
              <a:rPr lang="en-GB" dirty="0">
                <a:solidFill>
                  <a:srgbClr val="002060"/>
                </a:solidFill>
                <a:latin typeface="Arial" panose="020B0604020202020204" pitchFamily="34" charset="0"/>
                <a:cs typeface="Arial" panose="020B0604020202020204" pitchFamily="34" charset="0"/>
              </a:rPr>
              <a:t> (place and agreement)</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4) Conjugation of </a:t>
            </a:r>
            <a:r>
              <a:rPr lang="en-GB" b="1" dirty="0">
                <a:solidFill>
                  <a:srgbClr val="002060"/>
                </a:solidFill>
                <a:latin typeface="Arial" panose="020B0604020202020204" pitchFamily="34" charset="0"/>
                <a:cs typeface="Arial" panose="020B0604020202020204" pitchFamily="34" charset="0"/>
              </a:rPr>
              <a:t>key verbs</a:t>
            </a:r>
            <a:br>
              <a:rPr lang="en-GB" b="1" dirty="0">
                <a:solidFill>
                  <a:srgbClr val="002060"/>
                </a:solidFill>
                <a:latin typeface="Arial" panose="020B0604020202020204" pitchFamily="34" charset="0"/>
                <a:cs typeface="Arial" panose="020B0604020202020204" pitchFamily="34" charset="0"/>
              </a:rPr>
            </a:br>
            <a:endParaRPr lang="en-GB" b="1" dirty="0">
              <a:solidFill>
                <a:prstClr val="white"/>
              </a:solidFill>
            </a:endParaRPr>
          </a:p>
        </p:txBody>
      </p:sp>
    </p:spTree>
    <p:extLst>
      <p:ext uri="{BB962C8B-B14F-4D97-AF65-F5344CB8AC3E}">
        <p14:creationId xmlns:p14="http://schemas.microsoft.com/office/powerpoint/2010/main" val="2677449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Rectangle 6"/>
          <p:cNvSpPr/>
          <p:nvPr/>
        </p:nvSpPr>
        <p:spPr>
          <a:xfrm>
            <a:off x="762000" y="2202716"/>
            <a:ext cx="8255000" cy="2062103"/>
          </a:xfrm>
          <a:prstGeom prst="rect">
            <a:avLst/>
          </a:prstGeom>
        </p:spPr>
        <p:txBody>
          <a:bodyPr wrap="square">
            <a:spAutoFit/>
          </a:bodyPr>
          <a:lstStyle/>
          <a:p>
            <a:r>
              <a:rPr lang="en-GB" sz="3200" dirty="0" smtClean="0">
                <a:solidFill>
                  <a:schemeClr val="tx1">
                    <a:lumMod val="85000"/>
                    <a:lumOff val="15000"/>
                  </a:schemeClr>
                </a:solidFill>
                <a:latin typeface="Rockwell" panose="02060603020205020403" pitchFamily="18" charset="0"/>
              </a:rPr>
              <a:t>“the </a:t>
            </a:r>
            <a:r>
              <a:rPr lang="en-GB" sz="3200" dirty="0">
                <a:solidFill>
                  <a:schemeClr val="tx1">
                    <a:lumMod val="85000"/>
                    <a:lumOff val="15000"/>
                  </a:schemeClr>
                </a:solidFill>
                <a:latin typeface="Rockwell" panose="02060603020205020403" pitchFamily="18" charset="0"/>
              </a:rPr>
              <a:t>introduction of compulsory language learning has not </a:t>
            </a:r>
            <a:r>
              <a:rPr lang="en-GB" sz="3200" dirty="0" smtClean="0">
                <a:solidFill>
                  <a:schemeClr val="tx1">
                    <a:lumMod val="85000"/>
                    <a:lumOff val="15000"/>
                  </a:schemeClr>
                </a:solidFill>
                <a:latin typeface="Rockwell" panose="02060603020205020403" pitchFamily="18" charset="0"/>
              </a:rPr>
              <a:t>yet stimulated </a:t>
            </a:r>
            <a:r>
              <a:rPr lang="en-GB" sz="3200" dirty="0">
                <a:solidFill>
                  <a:schemeClr val="tx1">
                    <a:lumMod val="85000"/>
                    <a:lumOff val="15000"/>
                  </a:schemeClr>
                </a:solidFill>
                <a:latin typeface="Rockwell" panose="02060603020205020403" pitchFamily="18" charset="0"/>
              </a:rPr>
              <a:t>increased contact between language teachers in state primary and secondary schools</a:t>
            </a:r>
            <a:r>
              <a:rPr lang="en-GB" sz="3200" dirty="0" smtClean="0">
                <a:solidFill>
                  <a:schemeClr val="tx1">
                    <a:lumMod val="85000"/>
                    <a:lumOff val="15000"/>
                  </a:schemeClr>
                </a:solidFill>
                <a:latin typeface="Rockwell" panose="02060603020205020403" pitchFamily="18" charset="0"/>
              </a:rPr>
              <a:t>.”</a:t>
            </a:r>
            <a:endParaRPr lang="en-GB" sz="3200" dirty="0">
              <a:solidFill>
                <a:schemeClr val="tx1">
                  <a:lumMod val="85000"/>
                  <a:lumOff val="15000"/>
                </a:schemeClr>
              </a:solidFill>
              <a:latin typeface="Rockwell" panose="02060603020205020403" pitchFamily="18" charset="0"/>
            </a:endParaRPr>
          </a:p>
        </p:txBody>
      </p:sp>
      <p:sp>
        <p:nvSpPr>
          <p:cNvPr id="8" name="Rectangle 7"/>
          <p:cNvSpPr/>
          <p:nvPr/>
        </p:nvSpPr>
        <p:spPr>
          <a:xfrm>
            <a:off x="4274985" y="4944258"/>
            <a:ext cx="4590359" cy="461665"/>
          </a:xfrm>
          <a:prstGeom prst="rect">
            <a:avLst/>
          </a:prstGeom>
        </p:spPr>
        <p:txBody>
          <a:bodyPr wrap="none">
            <a:spAutoFit/>
          </a:bodyPr>
          <a:lstStyle/>
          <a:p>
            <a:r>
              <a:rPr lang="en-GB" sz="2400" i="1" dirty="0" smtClean="0"/>
              <a:t>p.69, </a:t>
            </a:r>
            <a:r>
              <a:rPr lang="en-GB" sz="2400" i="1" dirty="0">
                <a:solidFill>
                  <a:schemeClr val="tx1">
                    <a:lumMod val="85000"/>
                    <a:lumOff val="15000"/>
                  </a:schemeClr>
                </a:solidFill>
              </a:rPr>
              <a:t>Language</a:t>
            </a:r>
            <a:r>
              <a:rPr lang="en-GB" sz="2400" i="1" dirty="0"/>
              <a:t> Trends Survey 2015</a:t>
            </a:r>
          </a:p>
        </p:txBody>
      </p:sp>
      <p:sp>
        <p:nvSpPr>
          <p:cNvPr id="9" name="Title 6"/>
          <p:cNvSpPr txBox="1">
            <a:spLocks/>
          </p:cNvSpPr>
          <p:nvPr/>
        </p:nvSpPr>
        <p:spPr>
          <a:xfrm>
            <a:off x="521772" y="1434335"/>
            <a:ext cx="7886700" cy="5080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smtClean="0">
                <a:solidFill>
                  <a:schemeClr val="tx1">
                    <a:lumMod val="85000"/>
                    <a:lumOff val="15000"/>
                  </a:schemeClr>
                </a:solidFill>
                <a:latin typeface="Rockwell" panose="02060603020205020403" pitchFamily="18" charset="0"/>
                <a:cs typeface="MV Boli" panose="02000500030200090000" pitchFamily="2" charset="0"/>
              </a:rPr>
              <a:t>Transition</a:t>
            </a:r>
            <a:endParaRPr lang="en-GB" sz="3600" b="1" dirty="0">
              <a:solidFill>
                <a:schemeClr val="tx1">
                  <a:lumMod val="85000"/>
                  <a:lumOff val="15000"/>
                </a:schemeClr>
              </a:solidFill>
              <a:latin typeface="Rockwell" panose="02060603020205020403" pitchFamily="18" charset="0"/>
              <a:cs typeface="MV Boli" panose="02000500030200090000" pitchFamily="2" charset="0"/>
            </a:endParaRPr>
          </a:p>
        </p:txBody>
      </p:sp>
    </p:spTree>
    <p:extLst>
      <p:ext uri="{BB962C8B-B14F-4D97-AF65-F5344CB8AC3E}">
        <p14:creationId xmlns:p14="http://schemas.microsoft.com/office/powerpoint/2010/main" val="945318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pic>
        <p:nvPicPr>
          <p:cNvPr id="9" name="Picture 8"/>
          <p:cNvPicPr>
            <a:picLocks noChangeAspect="1"/>
          </p:cNvPicPr>
          <p:nvPr/>
        </p:nvPicPr>
        <p:blipFill>
          <a:blip r:embed="rId5"/>
          <a:stretch>
            <a:fillRect/>
          </a:stretch>
        </p:blipFill>
        <p:spPr>
          <a:xfrm>
            <a:off x="2006600" y="1047751"/>
            <a:ext cx="5130799" cy="4548122"/>
          </a:xfrm>
          <a:prstGeom prst="rect">
            <a:avLst/>
          </a:prstGeom>
        </p:spPr>
      </p:pic>
      <p:sp>
        <p:nvSpPr>
          <p:cNvPr id="10" name="Rounded Rectangular Callout 9"/>
          <p:cNvSpPr/>
          <p:nvPr/>
        </p:nvSpPr>
        <p:spPr>
          <a:xfrm>
            <a:off x="5995564" y="2316163"/>
            <a:ext cx="2489200" cy="1626041"/>
          </a:xfrm>
          <a:prstGeom prst="wedgeRoundRectCallo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rgbClr val="FFC000"/>
                </a:solidFill>
                <a:latin typeface="MV Boli" panose="02000500030200090000" pitchFamily="2" charset="0"/>
                <a:cs typeface="MV Boli" panose="02000500030200090000" pitchFamily="2" charset="0"/>
              </a:rPr>
              <a:t>It’s good to talk!</a:t>
            </a:r>
            <a:endParaRPr lang="en-GB" sz="4000" b="1" dirty="0">
              <a:solidFill>
                <a:srgbClr val="FFC000"/>
              </a:solidFill>
              <a:latin typeface="MV Boli" panose="02000500030200090000" pitchFamily="2" charset="0"/>
              <a:cs typeface="MV Boli" panose="02000500030200090000" pitchFamily="2" charset="0"/>
            </a:endParaRPr>
          </a:p>
        </p:txBody>
      </p:sp>
      <p:sp>
        <p:nvSpPr>
          <p:cNvPr id="11" name="Rounded Rectangular Callout 10"/>
          <p:cNvSpPr/>
          <p:nvPr/>
        </p:nvSpPr>
        <p:spPr>
          <a:xfrm>
            <a:off x="213307" y="3162300"/>
            <a:ext cx="2489200" cy="2000251"/>
          </a:xfrm>
          <a:prstGeom prst="wedgeRoundRectCallou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bg1"/>
                </a:solidFill>
                <a:latin typeface="MV Boli" panose="02000500030200090000" pitchFamily="2" charset="0"/>
                <a:cs typeface="MV Boli" panose="02000500030200090000" pitchFamily="2" charset="0"/>
              </a:rPr>
              <a:t>It’s bad not to talk!</a:t>
            </a:r>
            <a:endParaRPr lang="en-GB" sz="4000" b="1" dirty="0">
              <a:solidFill>
                <a:schemeClr val="bg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4137040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Title 1"/>
          <p:cNvSpPr txBox="1">
            <a:spLocks/>
          </p:cNvSpPr>
          <p:nvPr/>
        </p:nvSpPr>
        <p:spPr>
          <a:xfrm>
            <a:off x="438150" y="883748"/>
            <a:ext cx="8229600" cy="11430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b="1" dirty="0" smtClean="0">
                <a:solidFill>
                  <a:schemeClr val="tx1">
                    <a:lumMod val="75000"/>
                    <a:lumOff val="25000"/>
                  </a:schemeClr>
                </a:solidFill>
                <a:latin typeface="Rockwell" panose="02060603020205020403" pitchFamily="18" charset="0"/>
                <a:cs typeface="MV Boli" panose="02000500030200090000" pitchFamily="2" charset="0"/>
              </a:rPr>
              <a:t>Transition</a:t>
            </a:r>
            <a:endParaRPr lang="en-GB" b="1" dirty="0">
              <a:solidFill>
                <a:schemeClr val="tx1">
                  <a:lumMod val="75000"/>
                  <a:lumOff val="25000"/>
                </a:schemeClr>
              </a:solidFill>
              <a:latin typeface="Rockwell" panose="02060603020205020403" pitchFamily="18" charset="0"/>
              <a:cs typeface="MV Boli" panose="02000500030200090000" pitchFamily="2" charset="0"/>
            </a:endParaRPr>
          </a:p>
        </p:txBody>
      </p:sp>
      <p:sp>
        <p:nvSpPr>
          <p:cNvPr id="8" name="Content Placeholder 2"/>
          <p:cNvSpPr txBox="1">
            <a:spLocks/>
          </p:cNvSpPr>
          <p:nvPr/>
        </p:nvSpPr>
        <p:spPr>
          <a:xfrm>
            <a:off x="552203" y="2026748"/>
            <a:ext cx="8229600" cy="452596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2400" dirty="0" smtClean="0">
                <a:solidFill>
                  <a:schemeClr val="tx1">
                    <a:lumMod val="75000"/>
                    <a:lumOff val="25000"/>
                  </a:schemeClr>
                </a:solidFill>
                <a:latin typeface="Rockwell" panose="02060603020205020403" pitchFamily="18" charset="0"/>
                <a:cs typeface="Arial" panose="020B0604020202020204" pitchFamily="34" charset="0"/>
              </a:rPr>
              <a:t>How do we (best) assess on transition going forward?</a:t>
            </a:r>
            <a:endParaRPr lang="en-GB" sz="2400" dirty="0">
              <a:solidFill>
                <a:schemeClr val="tx1">
                  <a:lumMod val="75000"/>
                  <a:lumOff val="25000"/>
                </a:schemeClr>
              </a:solidFill>
              <a:latin typeface="Rockwell" panose="02060603020205020403" pitchFamily="18" charset="0"/>
              <a:cs typeface="Arial" panose="020B0604020202020204" pitchFamily="34" charset="0"/>
            </a:endParaRPr>
          </a:p>
        </p:txBody>
      </p:sp>
      <p:sp>
        <p:nvSpPr>
          <p:cNvPr id="9" name="TextBox 8"/>
          <p:cNvSpPr txBox="1"/>
          <p:nvPr/>
        </p:nvSpPr>
        <p:spPr>
          <a:xfrm>
            <a:off x="644236" y="2722418"/>
            <a:ext cx="7626928" cy="3539430"/>
          </a:xfrm>
          <a:prstGeom prst="rect">
            <a:avLst/>
          </a:prstGeom>
          <a:noFill/>
        </p:spPr>
        <p:txBody>
          <a:bodyPr wrap="square" rtlCol="0">
            <a:spAutoFit/>
          </a:bodyPr>
          <a:lstStyle/>
          <a:p>
            <a:pPr marL="285750" indent="-285750">
              <a:buFont typeface="Wingdings" panose="05000000000000000000" pitchFamily="2" charset="2"/>
              <a:buChar char="q"/>
            </a:pPr>
            <a:r>
              <a:rPr lang="en-GB" sz="2800" dirty="0" smtClean="0">
                <a:solidFill>
                  <a:schemeClr val="tx1">
                    <a:lumMod val="75000"/>
                    <a:lumOff val="25000"/>
                  </a:schemeClr>
                </a:solidFill>
                <a:latin typeface="Rockwell" panose="02060603020205020403" pitchFamily="18" charset="0"/>
              </a:rPr>
              <a:t> A piece of writing produced in the summer term sent up to the Y7 teacher</a:t>
            </a:r>
          </a:p>
          <a:p>
            <a:pPr marL="285750" indent="-285750">
              <a:buFont typeface="Wingdings" panose="05000000000000000000" pitchFamily="2" charset="2"/>
              <a:buChar char="q"/>
            </a:pPr>
            <a:endParaRPr lang="en-GB" sz="2800" dirty="0" smtClean="0">
              <a:solidFill>
                <a:schemeClr val="tx1">
                  <a:lumMod val="75000"/>
                  <a:lumOff val="25000"/>
                </a:schemeClr>
              </a:solidFill>
              <a:latin typeface="Rockwell" panose="02060603020205020403" pitchFamily="18" charset="0"/>
            </a:endParaRPr>
          </a:p>
          <a:p>
            <a:pPr marL="285750" indent="-285750">
              <a:buFont typeface="Wingdings" panose="05000000000000000000" pitchFamily="2" charset="2"/>
              <a:buChar char="q"/>
            </a:pPr>
            <a:r>
              <a:rPr lang="en-GB" sz="2800" dirty="0" smtClean="0">
                <a:solidFill>
                  <a:schemeClr val="tx1">
                    <a:lumMod val="75000"/>
                    <a:lumOff val="25000"/>
                  </a:schemeClr>
                </a:solidFill>
                <a:latin typeface="Rockwell" panose="02060603020205020403" pitchFamily="18" charset="0"/>
              </a:rPr>
              <a:t> A language specific baseline assessment in September of Y7</a:t>
            </a:r>
          </a:p>
          <a:p>
            <a:pPr marL="285750" indent="-285750">
              <a:buFont typeface="Wingdings" panose="05000000000000000000" pitchFamily="2" charset="2"/>
              <a:buChar char="q"/>
            </a:pPr>
            <a:endParaRPr lang="en-GB" sz="2800" dirty="0" smtClean="0">
              <a:solidFill>
                <a:schemeClr val="tx1">
                  <a:lumMod val="75000"/>
                  <a:lumOff val="25000"/>
                </a:schemeClr>
              </a:solidFill>
              <a:latin typeface="Rockwell" panose="02060603020205020403" pitchFamily="18" charset="0"/>
            </a:endParaRPr>
          </a:p>
          <a:p>
            <a:pPr marL="285750" indent="-285750">
              <a:buFont typeface="Wingdings" panose="05000000000000000000" pitchFamily="2" charset="2"/>
              <a:buChar char="q"/>
            </a:pPr>
            <a:r>
              <a:rPr lang="en-GB" sz="2800" dirty="0" smtClean="0">
                <a:solidFill>
                  <a:schemeClr val="tx1">
                    <a:lumMod val="75000"/>
                    <a:lumOff val="25000"/>
                  </a:schemeClr>
                </a:solidFill>
                <a:latin typeface="Rockwell" panose="02060603020205020403" pitchFamily="18" charset="0"/>
              </a:rPr>
              <a:t> A non-language specific assessment in September of Y7</a:t>
            </a:r>
            <a:endParaRPr lang="en-GB" sz="2800" dirty="0">
              <a:solidFill>
                <a:schemeClr val="tx1">
                  <a:lumMod val="75000"/>
                  <a:lumOff val="25000"/>
                </a:schemeClr>
              </a:solidFill>
              <a:latin typeface="Rockwell" panose="02060603020205020403" pitchFamily="18" charset="0"/>
            </a:endParaRPr>
          </a:p>
        </p:txBody>
      </p:sp>
    </p:spTree>
    <p:extLst>
      <p:ext uri="{BB962C8B-B14F-4D97-AF65-F5344CB8AC3E}">
        <p14:creationId xmlns:p14="http://schemas.microsoft.com/office/powerpoint/2010/main" val="23034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TotalTime>
  <Words>3666</Words>
  <Application>Microsoft Office PowerPoint</Application>
  <PresentationFormat>On-screen Show (4:3)</PresentationFormat>
  <Paragraphs>420</Paragraphs>
  <Slides>39</Slides>
  <Notes>27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39</vt:i4>
      </vt:variant>
    </vt:vector>
  </HeadingPairs>
  <TitlesOfParts>
    <vt:vector size="53" baseType="lpstr">
      <vt:lpstr>Arial</vt:lpstr>
      <vt:lpstr>Arial Black</vt:lpstr>
      <vt:lpstr>Arial Rounded MT Bold</vt:lpstr>
      <vt:lpstr>Calibri</vt:lpstr>
      <vt:lpstr>Calibri Light</vt:lpstr>
      <vt:lpstr>MV Boli</vt:lpstr>
      <vt:lpstr>Rockwell</vt:lpstr>
      <vt:lpstr>Segoe UI</vt:lpstr>
      <vt:lpstr>Times New Roman</vt:lpstr>
      <vt:lpstr>Wingdings</vt:lpstr>
      <vt:lpstr>Office Theme</vt:lpstr>
      <vt:lpstr>2_Office Theme</vt:lpstr>
      <vt:lpstr>4_Office Theme</vt:lpstr>
      <vt:lpstr>5_Office Theme</vt:lpstr>
      <vt:lpstr>PowerPoint Presentation</vt:lpstr>
      <vt:lpstr>PowerPoint Presentation</vt:lpstr>
      <vt:lpstr>KS3: Assessment without NC Levels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55WD</cp:lastModifiedBy>
  <cp:revision>25</cp:revision>
  <dcterms:created xsi:type="dcterms:W3CDTF">2015-10-23T19:37:08Z</dcterms:created>
  <dcterms:modified xsi:type="dcterms:W3CDTF">2015-10-31T21:52:50Z</dcterms:modified>
</cp:coreProperties>
</file>