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C00"/>
    <a:srgbClr val="E5A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533" autoAdjust="0"/>
  </p:normalViewPr>
  <p:slideViewPr>
    <p:cSldViewPr snapToGrid="0">
      <p:cViewPr varScale="1">
        <p:scale>
          <a:sx n="85" d="100"/>
          <a:sy n="85" d="100"/>
        </p:scale>
        <p:origin x="24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1553D-3427-4455-AB13-B5681950D7EB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2158E-25B3-45A5-8AFD-5B98DD405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9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have revised SEIN and HABEN for homework.</a:t>
            </a:r>
            <a:br>
              <a:rPr lang="en-GB" dirty="0" smtClean="0"/>
            </a:br>
            <a:r>
              <a:rPr lang="en-GB" dirty="0" smtClean="0"/>
              <a:t>Start the lesson by narrating the story.</a:t>
            </a:r>
            <a:r>
              <a:rPr lang="en-GB" baseline="0" dirty="0" smtClean="0"/>
              <a:t>  Tell it twice through.</a:t>
            </a:r>
            <a:br>
              <a:rPr lang="en-GB" baseline="0" dirty="0" smtClean="0"/>
            </a:br>
            <a:r>
              <a:rPr lang="en-GB" baseline="0" dirty="0" smtClean="0"/>
              <a:t>Then give students the worksheet for them to complete.  This is a full lesson’s activity, but if there is any time at the end, students can complete any suitable SEIN / HABEN plenary e.g. chanting the songs, mini whiteboard translations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158E-25B3-45A5-8AFD-5B98DD4054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71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Worksheet</a:t>
            </a:r>
            <a:r>
              <a:rPr lang="en-GB" baseline="0" dirty="0" smtClean="0"/>
              <a:t> answers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158E-25B3-45A5-8AFD-5B98DD4054F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4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4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4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7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7BBB1-68CE-4FC4-BA88-01B073CDC88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5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4EDE8-F5E6-4022-9AF6-E99AD59DB0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11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90ECD-1A6A-45C6-BFA3-A7F17559ED4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5B126-FD4D-43A5-953C-2D68950FE95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E3A5-FA03-4803-86B8-C10B1D77658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78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A3F2-EB7D-4951-9580-35305275D0D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59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9D718-F02C-45D6-A37D-DD2671CA719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68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D78E4-653B-48A6-BE53-6723CB71C63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43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CBE29-1460-40AF-AD4B-D931B195155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81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AF149-406A-482E-B409-BF804684036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6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2ED00-DBD8-46F8-BF4A-43ACC33D523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36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580F9-1FF9-4EB2-805D-18CA44B2D33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9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06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2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8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948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9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2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83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561F-047F-4130-91BC-7C18DE753A6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785AB-41E7-4A53-A97B-408303B78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9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FB718B-B0B8-44FF-B4A2-FB46033B0380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6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468"/>
            <a:ext cx="9147064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1667" y="5664200"/>
            <a:ext cx="1219200" cy="287867"/>
          </a:xfrm>
          <a:prstGeom prst="roundRect">
            <a:avLst/>
          </a:prstGeom>
          <a:solidFill>
            <a:srgbClr val="B88C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49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2" y="683084"/>
            <a:ext cx="8900771" cy="53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5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" y="769655"/>
            <a:ext cx="8972427" cy="51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6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699935"/>
            <a:ext cx="9191625" cy="56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7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96"/>
            <a:ext cx="9056688" cy="57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582"/>
            <a:ext cx="9099526" cy="54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3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9" y="2698045"/>
            <a:ext cx="714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/>
              <a:t>Jetzt</a:t>
            </a:r>
            <a:r>
              <a:rPr lang="en-GB" sz="6000" b="1" dirty="0" smtClean="0"/>
              <a:t> </a:t>
            </a:r>
            <a:r>
              <a:rPr lang="en-GB" sz="6000" b="1" dirty="0" err="1" smtClean="0"/>
              <a:t>seid</a:t>
            </a:r>
            <a:r>
              <a:rPr lang="en-GB" sz="6000" b="1" dirty="0" smtClean="0"/>
              <a:t> </a:t>
            </a:r>
            <a:r>
              <a:rPr lang="en-GB" sz="6000" b="1" dirty="0" err="1" smtClean="0"/>
              <a:t>ihr</a:t>
            </a:r>
            <a:r>
              <a:rPr lang="en-GB" sz="6000" b="1" dirty="0" smtClean="0"/>
              <a:t> </a:t>
            </a:r>
            <a:r>
              <a:rPr lang="en-GB" sz="6000" b="1" dirty="0" err="1" smtClean="0"/>
              <a:t>dran</a:t>
            </a:r>
            <a:r>
              <a:rPr lang="en-GB" sz="6000" b="1" dirty="0" smtClean="0"/>
              <a:t>!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610675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4465"/>
            <a:ext cx="4896544" cy="6670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750" y="2636912"/>
            <a:ext cx="4020746" cy="2048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5973" y="331709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bist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1894" y="381301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sind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1894" y="429649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sind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077323" y="92186"/>
          <a:ext cx="3924057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8019"/>
                <a:gridCol w="1308019"/>
                <a:gridCol w="1308019"/>
              </a:tblGrid>
              <a:tr h="176788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have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678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678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678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he/she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678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937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(plural)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678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16216" y="36459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216" y="72463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6216" y="10608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07630" y="135689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6216" y="171786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7630" y="205525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are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84368" y="36459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have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74366" y="72463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have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4368" y="108467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has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84368" y="141277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have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4368" y="173274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have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84368" y="209278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have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1458" y="310880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habe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8239" y="357852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hat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32623" y="405041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habt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32452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sind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58061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ist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79664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haben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126085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ist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2529" y="126085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ist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9459" y="203933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hat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8312" y="229144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ist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7816" y="274085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bin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78473" y="294091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hast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63688" y="368997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err="1">
                <a:solidFill>
                  <a:srgbClr val="CC00CC"/>
                </a:solidFill>
                <a:latin typeface="Arial" charset="0"/>
              </a:rPr>
              <a:t>habe</a:t>
            </a:r>
            <a:endParaRPr lang="en-GB" sz="14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7930" y="386104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bist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544" y="44371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err="1">
                <a:solidFill>
                  <a:srgbClr val="CC00CC"/>
                </a:solidFill>
                <a:latin typeface="Arial" charset="0"/>
              </a:rPr>
              <a:t>haben</a:t>
            </a:r>
            <a:endParaRPr lang="en-GB" sz="16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413" y="464305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sind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6376" y="522129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seid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8788" y="547716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Habt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19337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rgbClr val="CC00CC"/>
                </a:solidFill>
                <a:latin typeface="Arial" charset="0"/>
              </a:rPr>
              <a:t>haben</a:t>
            </a:r>
            <a:endParaRPr lang="en-GB" sz="2000" b="1" dirty="0">
              <a:solidFill>
                <a:srgbClr val="CC00CC"/>
              </a:solidFill>
              <a:latin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906828"/>
            <a:ext cx="4359265" cy="182781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60003" y="5365253"/>
            <a:ext cx="960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funny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0152" y="5693186"/>
            <a:ext cx="1260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C00CC"/>
                </a:solidFill>
                <a:latin typeface="Arial" charset="0"/>
              </a:rPr>
              <a:t>in common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84168" y="6021288"/>
            <a:ext cx="960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CC00CC"/>
                </a:solidFill>
                <a:latin typeface="Arial" charset="0"/>
              </a:rPr>
              <a:t>something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84168" y="6309320"/>
            <a:ext cx="960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CC00CC"/>
                </a:solidFill>
                <a:latin typeface="Arial" charset="0"/>
              </a:rPr>
              <a:t>fear (have)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28384" y="5373216"/>
            <a:ext cx="960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CC00CC"/>
                </a:solidFill>
                <a:latin typeface="Arial" charset="0"/>
              </a:rPr>
              <a:t>all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04219" y="5661248"/>
            <a:ext cx="960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CC00CC"/>
                </a:solidFill>
                <a:latin typeface="Arial" charset="0"/>
              </a:rPr>
              <a:t>maybe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04219" y="5975142"/>
            <a:ext cx="960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CC00CC"/>
                </a:solidFill>
                <a:latin typeface="Arial" charset="0"/>
              </a:rPr>
              <a:t>not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95404" y="6309320"/>
            <a:ext cx="960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CC00CC"/>
                </a:solidFill>
                <a:latin typeface="Arial" charset="0"/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21673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790210"/>
            <a:ext cx="3590528" cy="3871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1" y="2438282"/>
            <a:ext cx="120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nothing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4018" y="2438282"/>
            <a:ext cx="1640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everything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1" y="3086354"/>
            <a:ext cx="120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4066" y="3086354"/>
            <a:ext cx="120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too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3725729"/>
            <a:ext cx="1986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a lot / much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7125" y="3649655"/>
            <a:ext cx="120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little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5261" y="4173746"/>
            <a:ext cx="120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happy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2573" y="4167360"/>
            <a:ext cx="120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sad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8618" y="242243"/>
            <a:ext cx="8096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Rockwell" panose="02060603020205020403" pitchFamily="18" charset="0"/>
              </a:rPr>
              <a:t>Being familiar with the most common </a:t>
            </a:r>
            <a:r>
              <a:rPr lang="en-GB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ckwell" panose="02060603020205020403" pitchFamily="18" charset="0"/>
              </a:rPr>
              <a:t>500</a:t>
            </a:r>
            <a:r>
              <a:rPr lang="en-GB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Rockwell" panose="02060603020205020403" pitchFamily="18" charset="0"/>
              </a:rPr>
              <a:t> words of any language generally assures that 70-80% of basic, non-specialised texts can be understood.</a:t>
            </a:r>
          </a:p>
        </p:txBody>
      </p:sp>
    </p:spTree>
    <p:extLst>
      <p:ext uri="{BB962C8B-B14F-4D97-AF65-F5344CB8AC3E}">
        <p14:creationId xmlns:p14="http://schemas.microsoft.com/office/powerpoint/2010/main" val="10047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4" y="746866"/>
            <a:ext cx="9060031" cy="54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4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" y="709139"/>
            <a:ext cx="8915399" cy="548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4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" y="684864"/>
            <a:ext cx="9033812" cy="53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9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818775"/>
            <a:ext cx="8682683" cy="49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9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25894"/>
            <a:ext cx="8904681" cy="52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9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1" y="718301"/>
            <a:ext cx="8845738" cy="52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3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8" y="685800"/>
            <a:ext cx="8978243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9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9" y="506251"/>
            <a:ext cx="8972861" cy="56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9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113</Words>
  <Application>Microsoft Office PowerPoint</Application>
  <PresentationFormat>On-screen Show (4:3)</PresentationFormat>
  <Paragraphs>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10</cp:revision>
  <dcterms:created xsi:type="dcterms:W3CDTF">2015-11-01T10:15:25Z</dcterms:created>
  <dcterms:modified xsi:type="dcterms:W3CDTF">2017-11-08T16:46:42Z</dcterms:modified>
</cp:coreProperties>
</file>