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 id="2147483756" r:id="rId5"/>
    <p:sldMasterId id="2147483768" r:id="rId6"/>
  </p:sldMasterIdLst>
  <p:notesMasterIdLst>
    <p:notesMasterId r:id="rId85"/>
  </p:notesMasterIdLst>
  <p:sldIdLst>
    <p:sldId id="256" r:id="rId7"/>
    <p:sldId id="345" r:id="rId8"/>
    <p:sldId id="338" r:id="rId9"/>
    <p:sldId id="352" r:id="rId10"/>
    <p:sldId id="346" r:id="rId11"/>
    <p:sldId id="348" r:id="rId12"/>
    <p:sldId id="349" r:id="rId13"/>
    <p:sldId id="350" r:id="rId14"/>
    <p:sldId id="351" r:id="rId15"/>
    <p:sldId id="305" r:id="rId16"/>
    <p:sldId id="306" r:id="rId17"/>
    <p:sldId id="260" r:id="rId18"/>
    <p:sldId id="258" r:id="rId19"/>
    <p:sldId id="359" r:id="rId20"/>
    <p:sldId id="360" r:id="rId21"/>
    <p:sldId id="361" r:id="rId22"/>
    <p:sldId id="342" r:id="rId23"/>
    <p:sldId id="343" r:id="rId24"/>
    <p:sldId id="259" r:id="rId25"/>
    <p:sldId id="376" r:id="rId26"/>
    <p:sldId id="375" r:id="rId27"/>
    <p:sldId id="377" r:id="rId28"/>
    <p:sldId id="321" r:id="rId29"/>
    <p:sldId id="322" r:id="rId30"/>
    <p:sldId id="323" r:id="rId31"/>
    <p:sldId id="324" r:id="rId32"/>
    <p:sldId id="325" r:id="rId33"/>
    <p:sldId id="326" r:id="rId34"/>
    <p:sldId id="327" r:id="rId35"/>
    <p:sldId id="319" r:id="rId36"/>
    <p:sldId id="320" r:id="rId37"/>
    <p:sldId id="316" r:id="rId38"/>
    <p:sldId id="317" r:id="rId39"/>
    <p:sldId id="318" r:id="rId40"/>
    <p:sldId id="353" r:id="rId41"/>
    <p:sldId id="354" r:id="rId42"/>
    <p:sldId id="355" r:id="rId43"/>
    <p:sldId id="356" r:id="rId44"/>
    <p:sldId id="357" r:id="rId45"/>
    <p:sldId id="358" r:id="rId46"/>
    <p:sldId id="336" r:id="rId47"/>
    <p:sldId id="368" r:id="rId48"/>
    <p:sldId id="287" r:id="rId49"/>
    <p:sldId id="344" r:id="rId50"/>
    <p:sldId id="328" r:id="rId51"/>
    <p:sldId id="329" r:id="rId52"/>
    <p:sldId id="330" r:id="rId53"/>
    <p:sldId id="331" r:id="rId54"/>
    <p:sldId id="370" r:id="rId55"/>
    <p:sldId id="371" r:id="rId56"/>
    <p:sldId id="372" r:id="rId57"/>
    <p:sldId id="373" r:id="rId58"/>
    <p:sldId id="339" r:id="rId59"/>
    <p:sldId id="276" r:id="rId60"/>
    <p:sldId id="277" r:id="rId61"/>
    <p:sldId id="278" r:id="rId62"/>
    <p:sldId id="279" r:id="rId63"/>
    <p:sldId id="262" r:id="rId64"/>
    <p:sldId id="263" r:id="rId65"/>
    <p:sldId id="264" r:id="rId66"/>
    <p:sldId id="265" r:id="rId67"/>
    <p:sldId id="266" r:id="rId68"/>
    <p:sldId id="267" r:id="rId69"/>
    <p:sldId id="268" r:id="rId70"/>
    <p:sldId id="269" r:id="rId71"/>
    <p:sldId id="270" r:id="rId72"/>
    <p:sldId id="271" r:id="rId73"/>
    <p:sldId id="272" r:id="rId74"/>
    <p:sldId id="273" r:id="rId75"/>
    <p:sldId id="274" r:id="rId76"/>
    <p:sldId id="275" r:id="rId77"/>
    <p:sldId id="362" r:id="rId78"/>
    <p:sldId id="365" r:id="rId79"/>
    <p:sldId id="369" r:id="rId80"/>
    <p:sldId id="366" r:id="rId81"/>
    <p:sldId id="363" r:id="rId82"/>
    <p:sldId id="374" r:id="rId83"/>
    <p:sldId id="367"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4935" autoAdjust="0"/>
  </p:normalViewPr>
  <p:slideViewPr>
    <p:cSldViewPr snapToGrid="0">
      <p:cViewPr>
        <p:scale>
          <a:sx n="98" d="100"/>
          <a:sy n="98" d="100"/>
        </p:scale>
        <p:origin x="2010" y="-6"/>
      </p:cViewPr>
      <p:guideLst/>
    </p:cSldViewPr>
  </p:slideViewPr>
  <p:notesTextViewPr>
    <p:cViewPr>
      <p:scale>
        <a:sx n="1" d="1"/>
        <a:sy n="1" d="1"/>
      </p:scale>
      <p:origin x="0" y="0"/>
    </p:cViewPr>
  </p:notesTextViewPr>
  <p:sorterViewPr>
    <p:cViewPr>
      <p:scale>
        <a:sx n="100" d="100"/>
        <a:sy n="100" d="100"/>
      </p:scale>
      <p:origin x="0" y="-132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tableStyles" Target="tableStyle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A6410-8DF2-4F4B-B5E4-B91EF76C10C8}" type="datetimeFigureOut">
              <a:rPr lang="en-GB" smtClean="0"/>
              <a:t>31/10/2015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0646C-63DC-478F-8CC9-573CB4871A24}" type="slidenum">
              <a:rPr lang="en-GB" smtClean="0"/>
              <a:t>‹#›</a:t>
            </a:fld>
            <a:endParaRPr lang="en-GB"/>
          </a:p>
        </p:txBody>
      </p:sp>
    </p:spTree>
    <p:extLst>
      <p:ext uri="{BB962C8B-B14F-4D97-AF65-F5344CB8AC3E}">
        <p14:creationId xmlns:p14="http://schemas.microsoft.com/office/powerpoint/2010/main" val="226435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Writing skills for GCSE </a:t>
            </a:r>
            <a:r>
              <a:rPr lang="en-GB" sz="1200" kern="1200" dirty="0" smtClean="0">
                <a:solidFill>
                  <a:schemeClr val="tx1"/>
                </a:solidFill>
                <a:effectLst/>
                <a:latin typeface="+mn-lt"/>
                <a:ea typeface="+mn-ea"/>
                <a:cs typeface="+mn-cs"/>
              </a:rPr>
              <a:t>(RH)</a:t>
            </a:r>
          </a:p>
          <a:p>
            <a:pPr lvl="0"/>
            <a:r>
              <a:rPr lang="en-GB" sz="1200" kern="1200" dirty="0" smtClean="0">
                <a:solidFill>
                  <a:schemeClr val="tx1"/>
                </a:solidFill>
                <a:effectLst/>
                <a:latin typeface="+mn-lt"/>
                <a:ea typeface="+mn-ea"/>
                <a:cs typeface="+mn-cs"/>
              </a:rPr>
              <a:t>Building a transferable repertoire from KS3</a:t>
            </a:r>
          </a:p>
          <a:p>
            <a:pPr lvl="0"/>
            <a:r>
              <a:rPr lang="en-GB" sz="1200" kern="1200" dirty="0" smtClean="0">
                <a:solidFill>
                  <a:schemeClr val="tx1"/>
                </a:solidFill>
                <a:effectLst/>
                <a:latin typeface="+mn-lt"/>
                <a:ea typeface="+mn-ea"/>
                <a:cs typeface="+mn-cs"/>
              </a:rPr>
              <a:t>Making the most of memory</a:t>
            </a:r>
          </a:p>
          <a:p>
            <a:pPr lvl="0"/>
            <a:r>
              <a:rPr lang="en-GB" sz="1200" kern="1200" smtClean="0">
                <a:solidFill>
                  <a:schemeClr val="tx1"/>
                </a:solidFill>
                <a:effectLst/>
                <a:latin typeface="+mn-lt"/>
                <a:ea typeface="+mn-ea"/>
                <a:cs typeface="+mn-cs"/>
              </a:rPr>
              <a:t>Developing translation skills</a:t>
            </a:r>
          </a:p>
          <a:p>
            <a:endParaRPr lang="en-GB" dirty="0"/>
          </a:p>
        </p:txBody>
      </p:sp>
      <p:sp>
        <p:nvSpPr>
          <p:cNvPr id="4" name="Slide Number Placeholder 3"/>
          <p:cNvSpPr>
            <a:spLocks noGrp="1"/>
          </p:cNvSpPr>
          <p:nvPr>
            <p:ph type="sldNum" sz="quarter" idx="10"/>
          </p:nvPr>
        </p:nvSpPr>
        <p:spPr/>
        <p:txBody>
          <a:bodyPr/>
          <a:lstStyle/>
          <a:p>
            <a:fld id="{9900646C-63DC-478F-8CC9-573CB4871A24}" type="slidenum">
              <a:rPr lang="en-GB" smtClean="0"/>
              <a:t>1</a:t>
            </a:fld>
            <a:endParaRPr lang="en-GB"/>
          </a:p>
        </p:txBody>
      </p:sp>
    </p:spTree>
    <p:extLst>
      <p:ext uri="{BB962C8B-B14F-4D97-AF65-F5344CB8AC3E}">
        <p14:creationId xmlns:p14="http://schemas.microsoft.com/office/powerpoint/2010/main" val="385693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sorts of things will you have in your toolbox?</a:t>
            </a:r>
            <a:r>
              <a:rPr lang="en-GB" baseline="0" dirty="0" smtClean="0"/>
              <a:t>  </a:t>
            </a:r>
            <a:br>
              <a:rPr lang="en-GB" baseline="0" dirty="0" smtClean="0"/>
            </a:br>
            <a:r>
              <a:rPr lang="en-GB" baseline="0" dirty="0" smtClean="0"/>
              <a:t>Key expressions like these</a:t>
            </a:r>
            <a:br>
              <a:rPr lang="en-GB" baseline="0" dirty="0" smtClean="0"/>
            </a:br>
            <a:r>
              <a:rPr lang="en-GB" baseline="0" dirty="0" smtClean="0"/>
              <a:t>Starters + infinitives as these are easy on manipulation and rich in possibilities for self-expression.</a:t>
            </a:r>
            <a:br>
              <a:rPr lang="en-GB" baseline="0" dirty="0" smtClean="0"/>
            </a:br>
            <a:r>
              <a:rPr lang="en-GB" baseline="0" dirty="0" smtClean="0"/>
              <a:t>Frequency expressions</a:t>
            </a:r>
            <a:br>
              <a:rPr lang="en-GB" baseline="0" dirty="0" smtClean="0"/>
            </a:br>
            <a:r>
              <a:rPr lang="en-GB" baseline="0" dirty="0" smtClean="0"/>
              <a:t>Time expressions</a:t>
            </a:r>
            <a:br>
              <a:rPr lang="en-GB" baseline="0" dirty="0" smtClean="0"/>
            </a:br>
            <a:r>
              <a:rPr lang="en-GB" baseline="0" dirty="0" smtClean="0"/>
              <a:t>What else?</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509277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found this year that our</a:t>
            </a:r>
            <a:r>
              <a:rPr lang="en-GB" baseline="0" dirty="0" smtClean="0"/>
              <a:t> toolkit in Spanish needs to include a few essential verbs that we can conjugate in 3 tenses.  Ultimately for my group this year it’s less important for them to learn a paradigm and manipulate accurately 100 AR </a:t>
            </a:r>
            <a:r>
              <a:rPr lang="en-GB" baseline="0" dirty="0" err="1" smtClean="0"/>
              <a:t>reg</a:t>
            </a:r>
            <a:r>
              <a:rPr lang="en-GB" baseline="0" dirty="0" smtClean="0"/>
              <a:t> verbs than it is for them to be completely happy and secure with the most useful verbs (invariably irregular).  Consistency in presentation is helpful here.</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280482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Direct people to Handout 4 – SOTB Memory</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No time to look in detail or discuss a lot, so just mention idea 5.</a:t>
            </a:r>
            <a:br>
              <a:rPr lang="en-GB" sz="1200" b="0" i="0" u="none" strike="noStrike" kern="1200" baseline="0" dirty="0" smtClean="0">
                <a:solidFill>
                  <a:schemeClr val="tx1"/>
                </a:solidFill>
                <a:latin typeface="+mn-lt"/>
                <a:ea typeface="+mn-ea"/>
                <a:cs typeface="+mn-cs"/>
              </a:rPr>
            </a:br>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5359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13</a:t>
            </a:fld>
            <a:endParaRPr lang="en-GB"/>
          </a:p>
        </p:txBody>
      </p:sp>
    </p:spTree>
    <p:extLst>
      <p:ext uri="{BB962C8B-B14F-4D97-AF65-F5344CB8AC3E}">
        <p14:creationId xmlns:p14="http://schemas.microsoft.com/office/powerpoint/2010/main" val="336434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Speed-dating</a:t>
            </a:r>
            <a:r>
              <a:rPr lang="en-GB" baseline="0" dirty="0" smtClean="0"/>
              <a:t> style test.  Assessors face the board, </a:t>
            </a:r>
            <a:r>
              <a:rPr lang="en-GB" baseline="0" dirty="0" err="1" smtClean="0"/>
              <a:t>assessees</a:t>
            </a:r>
            <a:r>
              <a:rPr lang="en-GB" baseline="0" dirty="0" smtClean="0"/>
              <a:t> face away.  Can be done orally (I do it most often like that) but mini whiteboards work too.</a:t>
            </a:r>
            <a:endParaRPr lang="en-GB" dirty="0"/>
          </a:p>
        </p:txBody>
      </p:sp>
      <p:sp>
        <p:nvSpPr>
          <p:cNvPr id="4" name="Slide Number Placeholder 3"/>
          <p:cNvSpPr>
            <a:spLocks noGrp="1"/>
          </p:cNvSpPr>
          <p:nvPr>
            <p:ph type="sldNum" sz="quarter" idx="10"/>
          </p:nvPr>
        </p:nvSpPr>
        <p:spPr/>
        <p:txBody>
          <a:bodyPr/>
          <a:lstStyle/>
          <a:p>
            <a:fld id="{D097DA8C-777D-4606-8280-35E71DF36B1E}"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864441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Marking grid for each round.  Students move on when teacher</a:t>
            </a:r>
            <a:r>
              <a:rPr lang="en-GB" baseline="0" dirty="0" smtClean="0"/>
              <a:t> gives the signal (Can play music at times too during this activity – makes it feel even more like a game).  Those assessing mark with tick or cross each attempt made.  Students see their own progress in one lesson and this is the motivation.</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49836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It is hard to get students to use what they have learnt already sometimes.  To focus them back on what is in their books, maybe choose 9 questions in the TL OR 9 phrases in English that are the equivalent of essential target language on the topic and give them the task of finding them from their books. </a:t>
            </a:r>
            <a:endParaRPr lang="en-US" smtClean="0"/>
          </a:p>
        </p:txBody>
      </p:sp>
      <p:sp>
        <p:nvSpPr>
          <p:cNvPr id="195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722A2A-028E-4074-8E6A-9181F4E438AE}" type="slidenum">
              <a:rPr lang="en-US" smtClean="0">
                <a:solidFill>
                  <a:prstClr val="black"/>
                </a:solidFill>
              </a:rPr>
              <a:pPr fontAlgn="base">
                <a:spcBef>
                  <a:spcPct val="0"/>
                </a:spcBef>
                <a:spcAft>
                  <a:spcPct val="0"/>
                </a:spcAft>
                <a:defRPr/>
              </a:pPr>
              <a:t>16</a:t>
            </a:fld>
            <a:endParaRPr lang="en-US" smtClean="0">
              <a:solidFill>
                <a:prstClr val="black"/>
              </a:solidFill>
            </a:endParaRPr>
          </a:p>
        </p:txBody>
      </p:sp>
    </p:spTree>
    <p:extLst>
      <p:ext uri="{BB962C8B-B14F-4D97-AF65-F5344CB8AC3E}">
        <p14:creationId xmlns:p14="http://schemas.microsoft.com/office/powerpoint/2010/main" val="98066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dirty="0" smtClean="0">
                <a:latin typeface="Arial" panose="020B0604020202020204" pitchFamily="34" charset="0"/>
                <a:cs typeface="Arial" panose="020B0604020202020204" pitchFamily="34" charset="0"/>
              </a:rPr>
              <a:t>Lot</a:t>
            </a:r>
            <a:r>
              <a:rPr lang="en-GB" sz="1200" baseline="0" dirty="0" smtClean="0">
                <a:latin typeface="Arial" panose="020B0604020202020204" pitchFamily="34" charset="0"/>
                <a:cs typeface="Arial" panose="020B0604020202020204" pitchFamily="34" charset="0"/>
              </a:rPr>
              <a:t>s of ideas again for this on the Handout.  These work at KS3 and KS4.  </a:t>
            </a:r>
          </a:p>
          <a:p>
            <a:pPr marL="0" indent="0">
              <a:buFont typeface="Wingdings" panose="05000000000000000000" pitchFamily="2" charset="2"/>
              <a:buNone/>
            </a:pPr>
            <a:r>
              <a:rPr lang="en-GB" sz="1200" baseline="0" dirty="0" smtClean="0">
                <a:latin typeface="Arial" panose="020B0604020202020204" pitchFamily="34" charset="0"/>
                <a:cs typeface="Arial" panose="020B0604020202020204" pitchFamily="34" charset="0"/>
              </a:rPr>
              <a:t>We will look more in detail at Translation later and at Feedback / </a:t>
            </a:r>
            <a:r>
              <a:rPr lang="en-GB" sz="1200" baseline="0" dirty="0" err="1" smtClean="0">
                <a:latin typeface="Arial" panose="020B0604020202020204" pitchFamily="34" charset="0"/>
                <a:cs typeface="Arial" panose="020B0604020202020204" pitchFamily="34" charset="0"/>
              </a:rPr>
              <a:t>Bookback</a:t>
            </a:r>
            <a:r>
              <a:rPr lang="en-GB" sz="1200" baseline="0" dirty="0" smtClean="0">
                <a:latin typeface="Arial" panose="020B0604020202020204" pitchFamily="34" charset="0"/>
                <a:cs typeface="Arial" panose="020B0604020202020204" pitchFamily="34" charset="0"/>
              </a:rPr>
              <a:t> tasks</a:t>
            </a:r>
            <a:br>
              <a:rPr lang="en-GB" sz="1200" baseline="0" dirty="0" smtClean="0">
                <a:latin typeface="Arial" panose="020B0604020202020204" pitchFamily="34" charset="0"/>
                <a:cs typeface="Arial" panose="020B0604020202020204" pitchFamily="34" charset="0"/>
              </a:rPr>
            </a:br>
            <a:r>
              <a:rPr lang="en-GB" sz="1200" baseline="0" dirty="0" smtClean="0">
                <a:latin typeface="Arial" panose="020B0604020202020204" pitchFamily="34" charset="0"/>
                <a:cs typeface="Arial" panose="020B0604020202020204" pitchFamily="34" charset="0"/>
              </a:rPr>
              <a:t>Here are just a few examples of some of the others.</a:t>
            </a:r>
            <a:br>
              <a:rPr lang="en-GB" sz="1200" baseline="0" dirty="0" smtClean="0">
                <a:latin typeface="Arial" panose="020B0604020202020204" pitchFamily="34" charset="0"/>
                <a:cs typeface="Arial" panose="020B0604020202020204" pitchFamily="34" charset="0"/>
              </a:rPr>
            </a:br>
            <a:endParaRPr lang="en-GB" sz="120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Prompt retrieval of written language by providing the words in a variety of different ways:</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1) vowels missing</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2) upside down</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3) back to front</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4) mirror image</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5) first letter of each word</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6) pictures only</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Txt </a:t>
            </a:r>
            <a:r>
              <a:rPr lang="en-GB" sz="1200" dirty="0" err="1" smtClean="0">
                <a:latin typeface="Arial" panose="020B0604020202020204" pitchFamily="34" charset="0"/>
                <a:cs typeface="Arial" panose="020B0604020202020204" pitchFamily="34" charset="0"/>
              </a:rPr>
              <a:t>Spk</a:t>
            </a:r>
            <a:r>
              <a:rPr lang="en-GB" sz="1200" dirty="0" smtClean="0">
                <a:latin typeface="Arial" panose="020B0604020202020204" pitchFamily="34" charset="0"/>
                <a:cs typeface="Arial" panose="020B0604020202020204" pitchFamily="34" charset="0"/>
              </a:rPr>
              <a:t> – provide text in a version of text speak (most usually involving the most well-known abbreviations plus omission of vowels</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Sentence auction activity (or other variations on the theme of ‘spot the mistake’)</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Gap-fill paragraphs with verbs missing (or given in the infinitive only)</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Online vocabulary learning (Vocab Express, Quizlet etc..)</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Translation from English into the target language (see the Translation handout)</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Use checklists / tick grids  - essentially a list of the expected features in the text.  Students apply them either to their own, a peer’s work or a text provided</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Peer testing – using mini whiteboards or similar</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Reference resources – teach students to use dictionaries and online reference sites to check for gender, spelling, conjugations etc..</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Ensure that students look back at previous work before starting every new piece</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Give lesson time over to ‘book back’ tasks, where students are directed to respond to previous work with further activity / learning</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19</a:t>
            </a:fld>
            <a:endParaRPr lang="en-GB"/>
          </a:p>
        </p:txBody>
      </p:sp>
    </p:spTree>
    <p:extLst>
      <p:ext uri="{BB962C8B-B14F-4D97-AF65-F5344CB8AC3E}">
        <p14:creationId xmlns:p14="http://schemas.microsoft.com/office/powerpoint/2010/main" val="1104728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C8B884-68CD-4A26-80C3-72F2DB4DF54C}" type="slidenum">
              <a:rPr lang="en-GB" altLang="en-US">
                <a:solidFill>
                  <a:srgbClr val="000000"/>
                </a:solidFill>
              </a:rPr>
              <a:pPr eaLnBrk="1" hangingPunct="1">
                <a:spcBef>
                  <a:spcPct val="0"/>
                </a:spcBef>
              </a:pPr>
              <a:t>20</a:t>
            </a:fld>
            <a:endParaRPr lang="en-GB" altLang="en-US">
              <a:solidFill>
                <a:srgbClr val="000000"/>
              </a:solidFill>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This is similar to a role play learners did 2 lessons ago, with just the 4</a:t>
            </a:r>
            <a:r>
              <a:rPr lang="en-GB" altLang="en-US" baseline="30000" smtClean="0"/>
              <a:t>th</a:t>
            </a:r>
            <a:r>
              <a:rPr lang="en-GB" altLang="en-US" smtClean="0"/>
              <a:t> question added.  It is useful reinforcement and practice. </a:t>
            </a:r>
          </a:p>
        </p:txBody>
      </p:sp>
    </p:spTree>
    <p:extLst>
      <p:ext uri="{BB962C8B-B14F-4D97-AF65-F5344CB8AC3E}">
        <p14:creationId xmlns:p14="http://schemas.microsoft.com/office/powerpoint/2010/main" val="3951279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eaLnBrk="1" hangingPunct="1"/>
            <a:fld id="{539752F1-602C-4C29-A610-4E3B3F66A185}" type="slidenum">
              <a:rPr lang="en-GB" altLang="en-US" sz="1200">
                <a:solidFill>
                  <a:srgbClr val="000000"/>
                </a:solidFill>
                <a:latin typeface="Arial" panose="020B0604020202020204" pitchFamily="34" charset="0"/>
              </a:rPr>
              <a:pPr eaLnBrk="1" hangingPunct="1"/>
              <a:t>21</a:t>
            </a:fld>
            <a:endParaRPr lang="en-GB" altLang="en-US" sz="1200">
              <a:solidFill>
                <a:srgbClr val="000000"/>
              </a:solidFill>
              <a:latin typeface="Arial" panose="020B0604020202020204" pitchFamily="34" charset="0"/>
            </a:endParaRPr>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165595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725695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Match the </a:t>
            </a:r>
            <a:r>
              <a:rPr lang="en-GB" dirty="0" err="1" smtClean="0"/>
              <a:t>txtspk</a:t>
            </a:r>
            <a:r>
              <a:rPr lang="en-GB" baseline="0" dirty="0" smtClean="0"/>
              <a:t> to the ‘proper’ Spanish.</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77601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couple of slides giving the ‘rules’ or patterns of </a:t>
            </a:r>
            <a:r>
              <a:rPr lang="en-GB" dirty="0" err="1" smtClean="0"/>
              <a:t>txtspk</a:t>
            </a:r>
            <a:r>
              <a:rPr lang="en-GB" baseline="0" dirty="0" smtClean="0"/>
              <a:t> in Spanish.  Similar to what we do in English – leave out vowels, use numbers that ‘sound’ like the word or part of the word e.g. l8r etc..</a:t>
            </a:r>
            <a:endParaRPr lang="en-GB" dirty="0" smtClean="0"/>
          </a:p>
          <a:p>
            <a:endParaRPr lang="en-GB" dirty="0" smtClean="0"/>
          </a:p>
          <a:p>
            <a:endParaRPr lang="en-GB" dirty="0" smtClean="0"/>
          </a:p>
          <a:p>
            <a:r>
              <a:rPr lang="en-GB" dirty="0" smtClean="0"/>
              <a:t>http://matadornetwork.com/abroad/global-netspeak-20-words-and-phrases-to-get-started-texting-in-spanish/</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552346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‘Say what you see’ </a:t>
            </a:r>
            <a:r>
              <a:rPr lang="en-GB" dirty="0" err="1" smtClean="0"/>
              <a:t>ess-tres</a:t>
            </a:r>
            <a:r>
              <a:rPr lang="en-GB" baseline="0" dirty="0" smtClean="0"/>
              <a:t> </a:t>
            </a:r>
            <a:r>
              <a:rPr lang="en-GB" baseline="0" dirty="0" smtClean="0">
                <a:sym typeface="Wingdings" pitchFamily="2" charset="2"/>
              </a:rPr>
              <a:t> </a:t>
            </a:r>
            <a:r>
              <a:rPr lang="en-GB" baseline="0" dirty="0" err="1" smtClean="0">
                <a:sym typeface="Wingdings" pitchFamily="2" charset="2"/>
              </a:rPr>
              <a:t>estrés</a:t>
            </a:r>
            <a:r>
              <a:rPr lang="en-GB" baseline="0" dirty="0" smtClean="0">
                <a:sym typeface="Wingdings" pitchFamily="2" charset="2"/>
              </a:rPr>
              <a:t> (stress)</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1206314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start with 100 points and take one away for each mistake, including accents!</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2230007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finish…….</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279335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similar reading text.  This time the idea is to work memory AND</a:t>
            </a:r>
            <a:r>
              <a:rPr lang="en-GB" baseline="0" dirty="0" smtClean="0"/>
              <a:t> attention to detail, first by re-writing the text as </a:t>
            </a:r>
            <a:r>
              <a:rPr lang="en-GB" baseline="0" dirty="0" err="1" smtClean="0"/>
              <a:t>textspeak</a:t>
            </a:r>
            <a:r>
              <a:rPr lang="en-GB" baseline="0" dirty="0" smtClean="0"/>
              <a:t> and then by trying to re-construct the text again and then comparing with the original version.</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797126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C0D0FCA-DE4C-4DDF-9B7F-4FA04DF2CB95}" type="slidenum">
              <a:rPr lang="en-GB" smtClean="0">
                <a:solidFill>
                  <a:prstClr val="black"/>
                </a:solidFill>
              </a:rPr>
              <a:pPr eaLnBrk="1" fontAlgn="base" hangingPunct="1">
                <a:spcBef>
                  <a:spcPct val="0"/>
                </a:spcBef>
                <a:spcAft>
                  <a:spcPct val="0"/>
                </a:spcAft>
              </a:pPr>
              <a:t>34</a:t>
            </a:fld>
            <a:endParaRPr lang="en-GB" smtClean="0">
              <a:solidFill>
                <a:prstClr val="black"/>
              </a:solidFill>
            </a:endParaRPr>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latin typeface="Arial" charset="0"/>
              </a:rPr>
              <a:t>Peer assessment before handing in homework can be very useful – students can use the tick grid OR they can do a Quality of Language check only as in this tally sheet.</a:t>
            </a:r>
            <a:endParaRPr lang="en-US" smtClean="0">
              <a:latin typeface="Arial" charset="0"/>
            </a:endParaRPr>
          </a:p>
        </p:txBody>
      </p:sp>
    </p:spTree>
    <p:extLst>
      <p:ext uri="{BB962C8B-B14F-4D97-AF65-F5344CB8AC3E}">
        <p14:creationId xmlns:p14="http://schemas.microsoft.com/office/powerpoint/2010/main" val="3091306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Again, there are more on Handout 1.  A real mixture of strategies here, that I have found helpful to use with students.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Let’s just look at a couple of them to show an example:</a:t>
            </a:r>
            <a:b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Synonyms and Antonyms</a:t>
            </a:r>
            <a:b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Harvesting</a:t>
            </a:r>
            <a:b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Functions and Themes</a:t>
            </a:r>
            <a:b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Use authentic texts, and particularly literary texts to expand students’ vocabulary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Give students a choice in their vocabulary learning (e.g. 10 core words + 10 words of choice)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Use the 80:20 ratio in all written tasks – i.e. 80% of the writing produced should be recycled language from the classroom learning, 20% should be new, researched language of choice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Push students to produce synonyms and antonyms frequently in classroom work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Insist that students use the ASL (Average Sentence Length) measure on their own written work to ensure that they are including longer, more developed sentences.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Use group writing in the classroom, allocating different roles to each person, as well as different parts of the task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Use harvesting / creative transfer – when moving on to a new topic, students first brainstorm all the language from the previous topic that could be recycled in the new one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Functions and themes – teacher prepares a grid with all the sub-themes from one overall topics and a list of the functions (question, opinion, reason, suggestion, reported speech, likes and preferences, customs, comparison, future plans, past experiences) and allocates each student a pair (one function + one sub-theme) to generate language for.  There are a lot of possible combinations and a lot of rich language is produced and then shared.</a:t>
            </a:r>
          </a:p>
          <a:p>
            <a:endParaRPr lang="en-GB" dirty="0"/>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1874627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1898092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bit</a:t>
            </a:r>
            <a:r>
              <a:rPr lang="en-GB" baseline="0" dirty="0" smtClean="0"/>
              <a:t> of a wordy one to explain but essentially it’s about getting students to think outside the box and use their language creatively.  On the right are the main sub-themes from a topic, school in this case.  On the left are various language ‘functions’.  By mixing up the combinations some creative sentences can be written that are not usually found within textbooks.</a:t>
            </a:r>
          </a:p>
          <a:p>
            <a:r>
              <a:rPr lang="en-GB" baseline="0" dirty="0" smtClean="0"/>
              <a:t>For example – </a:t>
            </a:r>
            <a:r>
              <a:rPr lang="en-GB" baseline="0" dirty="0" err="1" smtClean="0"/>
              <a:t>comparisions</a:t>
            </a:r>
            <a:r>
              <a:rPr lang="en-GB" baseline="0" dirty="0" smtClean="0"/>
              <a:t> are often drawn between subjects (G5) but not so often between future plans (G1) or school rules (G8) and yet, with a little bit of thinking, students can come up with content and language that </a:t>
            </a:r>
            <a:r>
              <a:rPr lang="en-GB" baseline="0" dirty="0" err="1" smtClean="0"/>
              <a:t>fulfills</a:t>
            </a:r>
            <a:r>
              <a:rPr lang="en-GB" baseline="0" dirty="0" smtClean="0"/>
              <a:t> on these new combinations and makes for more interesting work.</a:t>
            </a:r>
          </a:p>
          <a:p>
            <a:r>
              <a:rPr lang="en-GB" baseline="0" dirty="0" smtClean="0"/>
              <a:t>With one class I put them into groups and gave combinations.  We collated all responses electronically and after oral feedback, all students got all of the work, not just theirs, sent out to them.</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130376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smtClean="0">
                <a:solidFill>
                  <a:prstClr val="black"/>
                </a:solidFill>
                <a:latin typeface="Arial" panose="020B0604020202020204" pitchFamily="34" charset="0"/>
                <a:cs typeface="Arial" panose="020B0604020202020204" pitchFamily="34" charset="0"/>
              </a:rPr>
              <a:t>1</a:t>
            </a:r>
            <a:r>
              <a:rPr lang="en-GB" sz="1200" dirty="0" smtClean="0">
                <a:solidFill>
                  <a:prstClr val="black"/>
                </a:solidFill>
                <a:latin typeface="Arial" panose="020B0604020202020204" pitchFamily="34" charset="0"/>
                <a:cs typeface="Arial" panose="020B0604020202020204" pitchFamily="34" charset="0"/>
              </a:rPr>
              <a:t> </a:t>
            </a:r>
            <a:r>
              <a:rPr lang="en-GB" sz="1200" b="1" dirty="0" smtClean="0">
                <a:solidFill>
                  <a:prstClr val="black"/>
                </a:solidFill>
                <a:latin typeface="Arial" panose="020B0604020202020204" pitchFamily="34" charset="0"/>
                <a:cs typeface="Arial" panose="020B0604020202020204" pitchFamily="34" charset="0"/>
              </a:rPr>
              <a:t>Core structures</a:t>
            </a:r>
            <a:br>
              <a:rPr lang="en-GB" sz="1200" b="1" dirty="0" smtClean="0">
                <a:solidFill>
                  <a:prstClr val="black"/>
                </a:solidFill>
                <a:latin typeface="Arial" panose="020B0604020202020204" pitchFamily="34" charset="0"/>
                <a:cs typeface="Arial" panose="020B0604020202020204" pitchFamily="34" charset="0"/>
              </a:rPr>
            </a:br>
            <a:r>
              <a:rPr lang="en-GB" sz="1200" i="1" dirty="0" smtClean="0">
                <a:solidFill>
                  <a:prstClr val="black"/>
                </a:solidFill>
                <a:latin typeface="Arial" panose="020B0604020202020204" pitchFamily="34" charset="0"/>
                <a:cs typeface="Arial" panose="020B0604020202020204" pitchFamily="34" charset="0"/>
              </a:rPr>
              <a:t>Students need to have a bank of structures and core language that they can manipulate well across the range of contexts at GCSE. This learning begins at KS3 (or earlier if the language is studied at KS2).  Once identified this key language, made up of high-frequency verbs, adverbs, adjectives, nouns and pronouns, is introduced systematically, built up over time and then repeatedly recycled across topics so that students combine and re-combine the elements to develop what they can write (and say). It is essential that teachers keep this core language uppermost in their planning.  </a:t>
            </a:r>
          </a:p>
          <a:p>
            <a:endParaRPr lang="en-GB" sz="1200" i="1" dirty="0" smtClean="0">
              <a:solidFill>
                <a:prstClr val="black"/>
              </a:solidFill>
              <a:latin typeface="Arial" panose="020B0604020202020204" pitchFamily="34" charset="0"/>
              <a:ea typeface="SimSun" panose="02010600030101010101" pitchFamily="2" charset="-122"/>
              <a:cs typeface="Arial" panose="020B0604020202020204" pitchFamily="34" charset="0"/>
            </a:endParaRPr>
          </a:p>
          <a:p>
            <a:r>
              <a:rPr lang="en-GB" sz="1200" i="1" dirty="0" smtClean="0">
                <a:solidFill>
                  <a:prstClr val="black"/>
                </a:solidFill>
                <a:latin typeface="Arial" panose="020B0604020202020204" pitchFamily="34" charset="0"/>
                <a:ea typeface="SimSun" panose="02010600030101010101" pitchFamily="2" charset="-122"/>
                <a:cs typeface="Arial" panose="020B0604020202020204" pitchFamily="34" charset="0"/>
              </a:rPr>
              <a:t>One of the difficulties is mastery</a:t>
            </a: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 of the essentials.  Knowing things really </a:t>
            </a:r>
            <a:r>
              <a:rPr lang="en-GB" sz="1200" i="1" baseline="0" dirty="0" err="1" smtClean="0">
                <a:solidFill>
                  <a:prstClr val="black"/>
                </a:solidFill>
                <a:latin typeface="Arial" panose="020B0604020202020204" pitchFamily="34" charset="0"/>
                <a:ea typeface="SimSun" panose="02010600030101010101" pitchFamily="2" charset="-122"/>
                <a:cs typeface="Arial" panose="020B0604020202020204" pitchFamily="34" charset="0"/>
              </a:rPr>
              <a:t>really</a:t>
            </a: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 well needs a lot of encounters, and opportunities for recycling across different topic / context areas, and so as not to be boring, in different formats and task types.</a:t>
            </a:r>
          </a:p>
          <a:p>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To ensure progression towards independence within such recycling, it can be helpful to think in terms of DEUCE – Deduce, Elicit, use, Create, Evaluate.  Deduction as a point in our planning inclines us to start with the language in context, in a text, and move from text to sentence and then to word level, only to build back up again, more independently and creatively.</a:t>
            </a:r>
            <a:b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b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
            </a:r>
            <a:b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b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Let’s have a go at a task in German.  This was designed to help German learners revise SEIN and HABEN before being introduced to the Perfect Tense.  We often assume that they know these two verbs inside out by this point, but no matter how many vocab test we might have done, many still struggle with the bottom half of the verbs, can’t remember all of the pronoun meanings, confuse </a:t>
            </a:r>
            <a:r>
              <a:rPr lang="en-GB" sz="1200" i="1" baseline="0" dirty="0" err="1" smtClean="0">
                <a:solidFill>
                  <a:prstClr val="black"/>
                </a:solidFill>
                <a:latin typeface="Arial" panose="020B0604020202020204" pitchFamily="34" charset="0"/>
                <a:ea typeface="SimSun" panose="02010600030101010101" pitchFamily="2" charset="-122"/>
                <a:cs typeface="Arial" panose="020B0604020202020204" pitchFamily="34" charset="0"/>
              </a:rPr>
              <a:t>sie</a:t>
            </a: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 (they) with </a:t>
            </a:r>
            <a:r>
              <a:rPr lang="en-GB" sz="1200" i="1" baseline="0" dirty="0" err="1" smtClean="0">
                <a:solidFill>
                  <a:prstClr val="black"/>
                </a:solidFill>
                <a:latin typeface="Arial" panose="020B0604020202020204" pitchFamily="34" charset="0"/>
                <a:ea typeface="SimSun" panose="02010600030101010101" pitchFamily="2" charset="-122"/>
                <a:cs typeface="Arial" panose="020B0604020202020204" pitchFamily="34" charset="0"/>
              </a:rPr>
              <a:t>ihr</a:t>
            </a: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 (you plural) etc..</a:t>
            </a:r>
          </a:p>
          <a:p>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Stories (or other texts) can work really well for making the familiar but not 100% known just a little bit better known.</a:t>
            </a:r>
          </a:p>
          <a:p>
            <a:endPar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endParaRPr>
          </a:p>
          <a:p>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The use of stories fulfils on the essential paradigm of memory – that we remember best the things we things about, and  the more deeply we think the better we remember, so our job is to get students to think as much as possible about what the language means as many times and in as many different ways as we can.</a:t>
            </a:r>
            <a:b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b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
            </a:r>
            <a:b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b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This story has very deliberately chosen words almost exclusively in the top 500 (many in the top 100) German words.</a:t>
            </a:r>
            <a:endParaRPr lang="en-GB" sz="1400" i="1" dirty="0" smtClean="0">
              <a:solidFill>
                <a:prstClr val="black"/>
              </a:solidFill>
              <a:latin typeface="Arial" panose="020B0604020202020204" pitchFamily="34" charset="0"/>
              <a:ea typeface="SimSun" panose="02010600030101010101" pitchFamily="2" charset="-122"/>
              <a:cs typeface="Times New Roman" panose="02020603050405020304" pitchFamily="18" charset="0"/>
            </a:endParaRPr>
          </a:p>
          <a:p>
            <a:r>
              <a:rPr lang="en-GB" sz="1200" dirty="0" smtClean="0">
                <a:solidFill>
                  <a:prstClr val="black"/>
                </a:solidFill>
                <a:latin typeface="Arial" panose="020B0604020202020204" pitchFamily="34" charset="0"/>
                <a:ea typeface="SimSun" panose="02010600030101010101" pitchFamily="2" charset="-122"/>
                <a:cs typeface="Times New Roman" panose="02020603050405020304" pitchFamily="18" charset="0"/>
              </a:rPr>
              <a:t> </a:t>
            </a:r>
            <a:endParaRPr lang="en-GB" sz="1400" dirty="0" smtClean="0">
              <a:solidFill>
                <a:prstClr val="black"/>
              </a:solidFill>
              <a:latin typeface="Arial" panose="020B0604020202020204" pitchFamily="34" charset="0"/>
              <a:ea typeface="SimSun" panose="02010600030101010101" pitchFamily="2" charset="-122"/>
              <a:cs typeface="Times New Roman" panose="02020603050405020304" pitchFamily="18" charset="0"/>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3</a:t>
            </a:fld>
            <a:endParaRPr lang="en-GB"/>
          </a:p>
        </p:txBody>
      </p:sp>
    </p:spTree>
    <p:extLst>
      <p:ext uri="{BB962C8B-B14F-4D97-AF65-F5344CB8AC3E}">
        <p14:creationId xmlns:p14="http://schemas.microsoft.com/office/powerpoint/2010/main" val="880033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 the first box and then ask</a:t>
            </a:r>
            <a:r>
              <a:rPr lang="en-GB" baseline="0" dirty="0" smtClean="0"/>
              <a:t> students to complete the task.  Go through the verbs with them, making sure they have identified correctly and also know what each means.</a:t>
            </a:r>
            <a:br>
              <a:rPr lang="en-GB" baseline="0" dirty="0" smtClean="0"/>
            </a:br>
            <a:r>
              <a:rPr lang="en-GB" baseline="0" dirty="0" smtClean="0"/>
              <a:t/>
            </a:r>
            <a:br>
              <a:rPr lang="en-GB" baseline="0" dirty="0" smtClean="0"/>
            </a:br>
            <a:r>
              <a:rPr lang="en-GB" baseline="0" dirty="0" smtClean="0"/>
              <a:t>Give them a choice of </a:t>
            </a:r>
            <a:r>
              <a:rPr lang="en-GB" baseline="0" dirty="0" err="1" smtClean="0"/>
              <a:t>HW</a:t>
            </a:r>
            <a:r>
              <a:rPr lang="en-GB" baseline="0" dirty="0" smtClean="0"/>
              <a:t> task</a:t>
            </a:r>
            <a:endParaRPr lang="en-GB" dirty="0"/>
          </a:p>
        </p:txBody>
      </p:sp>
      <p:sp>
        <p:nvSpPr>
          <p:cNvPr id="4" name="Slide Number Placeholder 3"/>
          <p:cNvSpPr>
            <a:spLocks noGrp="1"/>
          </p:cNvSpPr>
          <p:nvPr>
            <p:ph type="sldNum" sz="quarter" idx="10"/>
          </p:nvPr>
        </p:nvSpPr>
        <p:spPr/>
        <p:txBody>
          <a:bodyPr/>
          <a:lstStyle/>
          <a:p>
            <a:fld id="{A7C83999-04E4-4B7A-BBF4-1CB69C862DFF}"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4228007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Easier NOT to cut this one and just cut the text cards I think</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3279373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a:t>
            </a:r>
            <a:r>
              <a:rPr lang="en-GB" baseline="0" dirty="0" smtClean="0"/>
              <a:t> on the class, this task might be approached as a reading strategy development task, asking students how they could look for clues to sort out the sequence of the story, looking for a likely beginning phrase.  Looking for links between one phrase at the next.  Looking also at the pictures to help understand the story and thinking of key Spanish words they know that might help them to match the pictures to text.  </a:t>
            </a:r>
            <a:br>
              <a:rPr lang="en-GB" baseline="0" dirty="0" smtClean="0"/>
            </a:br>
            <a:r>
              <a:rPr lang="en-GB" baseline="0" dirty="0" smtClean="0"/>
              <a:t>Quite often groups enjoy moving cards around to do this sort of task so at the end of this lesson are A4 size sheets to print and cut.  As the text is already jumbled.  Students could do their own cutting!</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1069697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a:t>
            </a:r>
            <a:r>
              <a:rPr lang="en-GB" baseline="0" dirty="0" smtClean="0"/>
              <a:t> on the class, this task might be approached as a reading strategy development task, asking students how they could look for clues to sort out the sequence of the story, looking for a likely beginning phrase.  Looking for links between one phrase at the next.  Looking also at the pictures to help understand the story and thinking of key Spanish words they know that might help them to match the pictures to text.  </a:t>
            </a:r>
            <a:br>
              <a:rPr lang="en-GB" baseline="0" dirty="0" smtClean="0"/>
            </a:br>
            <a:r>
              <a:rPr lang="en-GB" baseline="0" dirty="0" smtClean="0"/>
              <a:t>Quite often groups enjoy moving cards around to do this sort of task so at the end of this lesson are A4 size sheets to print and cut.  As the text is already jumbled.  Students could do their own cutting!</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450207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208014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www.tagxedo.com</a:t>
            </a:r>
            <a:r>
              <a:rPr lang="en-GB" baseline="0" dirty="0" smtClean="0"/>
              <a:t> </a:t>
            </a:r>
            <a:endParaRPr lang="fr-FR" dirty="0"/>
          </a:p>
        </p:txBody>
      </p:sp>
      <p:sp>
        <p:nvSpPr>
          <p:cNvPr id="4" name="Slide Number Placeholder 3"/>
          <p:cNvSpPr>
            <a:spLocks noGrp="1"/>
          </p:cNvSpPr>
          <p:nvPr>
            <p:ph type="sldNum" sz="quarter" idx="10"/>
          </p:nvPr>
        </p:nvSpPr>
        <p:spPr/>
        <p:txBody>
          <a:bodyPr/>
          <a:lstStyle/>
          <a:p>
            <a:fld id="{D0403E82-6455-45D4-AFD5-DE5632FC38D9}" type="slidenum">
              <a:rPr lang="fr-FR" smtClean="0">
                <a:solidFill>
                  <a:prstClr val="black"/>
                </a:solidFill>
              </a:rPr>
              <a:pPr/>
              <a:t>59</a:t>
            </a:fld>
            <a:endParaRPr lang="fr-FR">
              <a:solidFill>
                <a:prstClr val="black"/>
              </a:solidFill>
            </a:endParaRPr>
          </a:p>
        </p:txBody>
      </p:sp>
    </p:spTree>
    <p:extLst>
      <p:ext uri="{BB962C8B-B14F-4D97-AF65-F5344CB8AC3E}">
        <p14:creationId xmlns:p14="http://schemas.microsoft.com/office/powerpoint/2010/main" val="3509071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Gap-fill</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60</a:t>
            </a:fld>
            <a:endParaRPr lang="en-GB"/>
          </a:p>
        </p:txBody>
      </p:sp>
    </p:spTree>
    <p:extLst>
      <p:ext uri="{BB962C8B-B14F-4D97-AF65-F5344CB8AC3E}">
        <p14:creationId xmlns:p14="http://schemas.microsoft.com/office/powerpoint/2010/main" val="2337244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Parallel translation format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61</a:t>
            </a:fld>
            <a:endParaRPr lang="en-GB"/>
          </a:p>
        </p:txBody>
      </p:sp>
    </p:spTree>
    <p:extLst>
      <p:ext uri="{BB962C8B-B14F-4D97-AF65-F5344CB8AC3E}">
        <p14:creationId xmlns:p14="http://schemas.microsoft.com/office/powerpoint/2010/main" val="1692523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can be extremely valuable for students to repeat tasks, after a time interval, and at a different level.  With four different task formats, students can see their progression over time, if they attempt a more challenging version of the task the second time around.</a:t>
            </a:r>
            <a:endParaRPr lang="en-GB" sz="1200" kern="1200" dirty="0" smtClean="0">
              <a:solidFill>
                <a:schemeClr val="tx1"/>
              </a:solidFill>
              <a:effectLst/>
              <a:latin typeface="+mn-lt"/>
              <a:ea typeface="+mn-ea"/>
              <a:cs typeface="+mn-cs"/>
            </a:endParaRPr>
          </a:p>
          <a:p>
            <a:endParaRPr lang="en-GB" dirty="0" smtClean="0"/>
          </a:p>
          <a:p>
            <a:r>
              <a:rPr lang="en-GB" dirty="0" err="1" smtClean="0"/>
              <a:t>Markscheme</a:t>
            </a:r>
            <a:r>
              <a:rPr lang="en-GB" dirty="0" smtClean="0"/>
              <a:t> – 3 – 2 – 1 – 0 </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63</a:t>
            </a:fld>
            <a:endParaRPr lang="en-GB"/>
          </a:p>
        </p:txBody>
      </p:sp>
    </p:spTree>
    <p:extLst>
      <p:ext uri="{BB962C8B-B14F-4D97-AF65-F5344CB8AC3E}">
        <p14:creationId xmlns:p14="http://schemas.microsoft.com/office/powerpoint/2010/main" val="4010345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64</a:t>
            </a:fld>
            <a:endParaRPr lang="en-GB"/>
          </a:p>
        </p:txBody>
      </p:sp>
    </p:spTree>
    <p:extLst>
      <p:ext uri="{BB962C8B-B14F-4D97-AF65-F5344CB8AC3E}">
        <p14:creationId xmlns:p14="http://schemas.microsoft.com/office/powerpoint/2010/main" val="27490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It is important for us to plan for opportunities to lead students to producing these and knowingly, too.  This is knowledge that lies within KS2 literacy, so we can add TL terminology (</a:t>
            </a:r>
            <a:r>
              <a:rPr lang="en-GB" sz="1200" b="0" i="0" u="none" strike="noStrike" kern="1200" baseline="0" dirty="0" err="1" smtClean="0">
                <a:solidFill>
                  <a:schemeClr val="tx1"/>
                </a:solidFill>
                <a:latin typeface="+mn-lt"/>
                <a:ea typeface="+mn-ea"/>
                <a:cs typeface="+mn-cs"/>
              </a:rPr>
              <a:t>oración</a:t>
            </a:r>
            <a:r>
              <a:rPr lang="en-GB" sz="1200" b="0" i="0" u="none" strike="noStrike" kern="1200" baseline="0" dirty="0" smtClean="0">
                <a:solidFill>
                  <a:schemeClr val="tx1"/>
                </a:solidFill>
                <a:latin typeface="+mn-lt"/>
                <a:ea typeface="+mn-ea"/>
                <a:cs typeface="+mn-cs"/>
              </a:rPr>
              <a:t> simple, </a:t>
            </a:r>
            <a:r>
              <a:rPr lang="en-GB" sz="1200" b="0" i="0" u="none" strike="noStrike" kern="1200" baseline="0" dirty="0" err="1" smtClean="0">
                <a:solidFill>
                  <a:schemeClr val="tx1"/>
                </a:solidFill>
                <a:latin typeface="+mn-lt"/>
                <a:ea typeface="+mn-ea"/>
                <a:cs typeface="+mn-cs"/>
              </a:rPr>
              <a:t>compuesta</a:t>
            </a:r>
            <a:r>
              <a:rPr lang="en-GB" sz="1200" b="0" i="0" u="none" strike="noStrike" kern="1200" baseline="0" dirty="0" smtClean="0">
                <a:solidFill>
                  <a:schemeClr val="tx1"/>
                </a:solidFill>
                <a:latin typeface="+mn-lt"/>
                <a:ea typeface="+mn-ea"/>
                <a:cs typeface="+mn-cs"/>
              </a:rPr>
              <a:t> y </a:t>
            </a:r>
            <a:r>
              <a:rPr lang="en-GB" sz="1200" b="0" i="0" u="none" strike="noStrike" kern="1200" baseline="0" dirty="0" err="1" smtClean="0">
                <a:solidFill>
                  <a:schemeClr val="tx1"/>
                </a:solidFill>
                <a:latin typeface="+mn-lt"/>
                <a:ea typeface="+mn-ea"/>
                <a:cs typeface="+mn-cs"/>
              </a:rPr>
              <a:t>compleja</a:t>
            </a:r>
            <a:r>
              <a:rPr lang="en-GB" sz="1200" b="0" i="0" u="none" strike="noStrike" kern="1200" baseline="0" dirty="0" smtClean="0">
                <a:solidFill>
                  <a:schemeClr val="tx1"/>
                </a:solidFill>
                <a:latin typeface="+mn-lt"/>
                <a:ea typeface="+mn-ea"/>
                <a:cs typeface="+mn-cs"/>
              </a:rPr>
              <a:t>) and then devise tasks to help students create them, in whatever topic we are working on.</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Clearly – we can also use reading activities to sensitise students to the sorts of sentences we are after, but it also works well to ask them to generate sentences where they need to think about meaning.</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The 13 word sentence they produce grows from simple – compound – complex.</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There are lots more variations on the essential idea of starting with a simple sentence and growing it, here in this list.  We don’t need to look at an example of each one, (we haven’t got time, in any case!) but it might be helpful to share a couple of activities that I adapt often and which word well with KS3 and KS4 classes.</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Change one detail plenaries – give learners a statement and, using whiteboards for written version or orally, learners respond by changing a detail.  Make this more interesting by focusing the statements on a visual stimulus.</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Grow the sentence – instead of changing a statement, add something to it.  There could be a list of options, or the task could be cumulative. This can be done as a ‘consequences’ style activity, folding over and passing writing on.</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Target text – (the written equivalent of target talk) – pose a question and insist that answers have a set number of words (start with 7, 8 or 9). In subsequent rounds, set a minimum limit of 10,11,12.</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Picture description - provide a visual stimulus and ask for three statements describing the picture: two should be true and one false.</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Provide two pictures with some sentences / text describing one of them.  Students adapt these to describe the second picture.</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Adaptation tasks – for example, give students this sentence: </a:t>
            </a:r>
            <a:r>
              <a:rPr lang="en-GB" sz="1200" b="1" dirty="0" smtClean="0">
                <a:latin typeface="Arial" panose="020B0604020202020204" pitchFamily="34" charset="0"/>
                <a:cs typeface="Arial" panose="020B0604020202020204" pitchFamily="34" charset="0"/>
              </a:rPr>
              <a:t>Je </a:t>
            </a:r>
            <a:r>
              <a:rPr lang="en-GB" sz="1200" b="1" dirty="0" err="1" smtClean="0">
                <a:latin typeface="Arial" panose="020B0604020202020204" pitchFamily="34" charset="0"/>
                <a:cs typeface="Arial" panose="020B0604020202020204" pitchFamily="34" charset="0"/>
              </a:rPr>
              <a:t>joue</a:t>
            </a:r>
            <a:r>
              <a:rPr lang="en-GB" sz="1200" b="1" dirty="0" smtClean="0">
                <a:latin typeface="Arial" panose="020B0604020202020204" pitchFamily="34" charset="0"/>
                <a:cs typeface="Arial" panose="020B0604020202020204" pitchFamily="34" charset="0"/>
              </a:rPr>
              <a:t> au football avec mon frère </a:t>
            </a:r>
            <a:r>
              <a:rPr lang="en-GB" sz="1200" dirty="0" smtClean="0">
                <a:latin typeface="Arial" panose="020B0604020202020204" pitchFamily="34" charset="0"/>
                <a:cs typeface="Arial" panose="020B0604020202020204" pitchFamily="34" charset="0"/>
              </a:rPr>
              <a:t>and the following instructions: </a:t>
            </a:r>
            <a:r>
              <a:rPr lang="en-GB" sz="1200" b="1" dirty="0" smtClean="0">
                <a:latin typeface="Arial" panose="020B0604020202020204" pitchFamily="34" charset="0"/>
                <a:cs typeface="Arial" panose="020B0604020202020204" pitchFamily="34" charset="0"/>
              </a:rPr>
              <a:t/>
            </a:r>
            <a:br>
              <a:rPr lang="en-GB" sz="1200" b="1"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change the subject (je)</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change the sport</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put “mon frère” in the plural</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add one adjective</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add one time expression</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add 5 words or more to the sentence, making sure that it still makes sense at the end!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Now think of one sentence yourself and give it to your partner for them to do the same exercise!</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Pyramids – visual way to model and practise creating longer sentences for both speaking and writing.</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Mastermind – essential idea is for teacher or student to create a sentence and write it down (from the grid of options you’ve designed).  Learners create sentences in turn orally, trying to match the mastermind sentence.  Each time feedback is given, indicating how many of the 3 sentence segments are right.  </a:t>
            </a:r>
          </a:p>
          <a:p>
            <a:pPr marL="171450" indent="-171450">
              <a:buFont typeface="Wingdings" panose="05000000000000000000" pitchFamily="2" charset="2"/>
              <a:buChar char="§"/>
            </a:pPr>
            <a:r>
              <a:rPr lang="en-GB" sz="1200" dirty="0" err="1" smtClean="0">
                <a:latin typeface="Arial" panose="020B0604020202020204" pitchFamily="34" charset="0"/>
                <a:cs typeface="Arial" panose="020B0604020202020204" pitchFamily="34" charset="0"/>
              </a:rPr>
              <a:t>Wordle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Tagxedo</a:t>
            </a:r>
            <a:r>
              <a:rPr lang="en-GB" sz="1200" dirty="0" smtClean="0">
                <a:latin typeface="Arial" panose="020B0604020202020204" pitchFamily="34" charset="0"/>
                <a:cs typeface="Arial" panose="020B0604020202020204" pitchFamily="34" charset="0"/>
              </a:rPr>
              <a:t> etc. – use these tools to display words jumbled.  Students sort into categories and then use them to form sentences.</a:t>
            </a:r>
          </a:p>
          <a:p>
            <a:endParaRPr lang="en-GB" dirty="0"/>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704665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70</a:t>
            </a:fld>
            <a:endParaRPr lang="fr-FR">
              <a:solidFill>
                <a:prstClr val="black"/>
              </a:solidFill>
            </a:endParaRPr>
          </a:p>
        </p:txBody>
      </p:sp>
    </p:spTree>
    <p:extLst>
      <p:ext uri="{BB962C8B-B14F-4D97-AF65-F5344CB8AC3E}">
        <p14:creationId xmlns:p14="http://schemas.microsoft.com/office/powerpoint/2010/main" val="4065419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71</a:t>
            </a:fld>
            <a:endParaRPr lang="fr-FR">
              <a:solidFill>
                <a:prstClr val="black"/>
              </a:solidFill>
            </a:endParaRPr>
          </a:p>
        </p:txBody>
      </p:sp>
    </p:spTree>
    <p:extLst>
      <p:ext uri="{BB962C8B-B14F-4D97-AF65-F5344CB8AC3E}">
        <p14:creationId xmlns:p14="http://schemas.microsoft.com/office/powerpoint/2010/main" val="28143270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72</a:t>
            </a:fld>
            <a:endParaRPr lang="en-GB">
              <a:solidFill>
                <a:prstClr val="black"/>
              </a:solidFill>
            </a:endParaRPr>
          </a:p>
        </p:txBody>
      </p:sp>
    </p:spTree>
    <p:extLst>
      <p:ext uri="{BB962C8B-B14F-4D97-AF65-F5344CB8AC3E}">
        <p14:creationId xmlns:p14="http://schemas.microsoft.com/office/powerpoint/2010/main" val="1590765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73</a:t>
            </a:fld>
            <a:endParaRPr lang="en-GB">
              <a:solidFill>
                <a:prstClr val="black"/>
              </a:solidFill>
            </a:endParaRPr>
          </a:p>
        </p:txBody>
      </p:sp>
    </p:spTree>
    <p:extLst>
      <p:ext uri="{BB962C8B-B14F-4D97-AF65-F5344CB8AC3E}">
        <p14:creationId xmlns:p14="http://schemas.microsoft.com/office/powerpoint/2010/main" val="3675282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74</a:t>
            </a:fld>
            <a:endParaRPr lang="en-GB">
              <a:solidFill>
                <a:prstClr val="black"/>
              </a:solidFill>
            </a:endParaRPr>
          </a:p>
        </p:txBody>
      </p:sp>
    </p:spTree>
    <p:extLst>
      <p:ext uri="{BB962C8B-B14F-4D97-AF65-F5344CB8AC3E}">
        <p14:creationId xmlns:p14="http://schemas.microsoft.com/office/powerpoint/2010/main" val="2643430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75</a:t>
            </a:fld>
            <a:endParaRPr lang="en-GB">
              <a:solidFill>
                <a:prstClr val="black"/>
              </a:solidFill>
            </a:endParaRPr>
          </a:p>
        </p:txBody>
      </p:sp>
    </p:spTree>
    <p:extLst>
      <p:ext uri="{BB962C8B-B14F-4D97-AF65-F5344CB8AC3E}">
        <p14:creationId xmlns:p14="http://schemas.microsoft.com/office/powerpoint/2010/main" val="2961681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76</a:t>
            </a:fld>
            <a:endParaRPr lang="en-GB">
              <a:solidFill>
                <a:prstClr val="black"/>
              </a:solidFill>
            </a:endParaRPr>
          </a:p>
        </p:txBody>
      </p:sp>
    </p:spTree>
    <p:extLst>
      <p:ext uri="{BB962C8B-B14F-4D97-AF65-F5344CB8AC3E}">
        <p14:creationId xmlns:p14="http://schemas.microsoft.com/office/powerpoint/2010/main" val="4057418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Writing skills for GCSE </a:t>
            </a:r>
            <a:r>
              <a:rPr lang="en-GB" sz="1200" kern="1200" dirty="0" smtClean="0">
                <a:solidFill>
                  <a:schemeClr val="tx1"/>
                </a:solidFill>
                <a:effectLst/>
                <a:latin typeface="+mn-lt"/>
                <a:ea typeface="+mn-ea"/>
                <a:cs typeface="+mn-cs"/>
              </a:rPr>
              <a:t>(RH)</a:t>
            </a:r>
          </a:p>
          <a:p>
            <a:pPr lvl="0"/>
            <a:r>
              <a:rPr lang="en-GB" sz="1200" kern="1200" dirty="0" smtClean="0">
                <a:solidFill>
                  <a:schemeClr val="tx1"/>
                </a:solidFill>
                <a:effectLst/>
                <a:latin typeface="+mn-lt"/>
                <a:ea typeface="+mn-ea"/>
                <a:cs typeface="+mn-cs"/>
              </a:rPr>
              <a:t>Building a transferable repertoire from KS3</a:t>
            </a:r>
          </a:p>
          <a:p>
            <a:pPr lvl="0"/>
            <a:r>
              <a:rPr lang="en-GB" sz="1200" kern="1200" dirty="0" smtClean="0">
                <a:solidFill>
                  <a:schemeClr val="tx1"/>
                </a:solidFill>
                <a:effectLst/>
                <a:latin typeface="+mn-lt"/>
                <a:ea typeface="+mn-ea"/>
                <a:cs typeface="+mn-cs"/>
              </a:rPr>
              <a:t>Making the most of memory</a:t>
            </a:r>
          </a:p>
          <a:p>
            <a:pPr lvl="0"/>
            <a:r>
              <a:rPr lang="en-GB" sz="1200" kern="1200" smtClean="0">
                <a:solidFill>
                  <a:schemeClr val="tx1"/>
                </a:solidFill>
                <a:effectLst/>
                <a:latin typeface="+mn-lt"/>
                <a:ea typeface="+mn-ea"/>
                <a:cs typeface="+mn-cs"/>
              </a:rPr>
              <a:t>Developing translation skills</a:t>
            </a:r>
          </a:p>
          <a:p>
            <a:endParaRPr lang="en-GB" dirty="0"/>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77</a:t>
            </a:fld>
            <a:endParaRPr lang="en-GB">
              <a:solidFill>
                <a:prstClr val="black"/>
              </a:solidFill>
            </a:endParaRPr>
          </a:p>
        </p:txBody>
      </p:sp>
    </p:spTree>
    <p:extLst>
      <p:ext uri="{BB962C8B-B14F-4D97-AF65-F5344CB8AC3E}">
        <p14:creationId xmlns:p14="http://schemas.microsoft.com/office/powerpoint/2010/main" val="2009318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78</a:t>
            </a:fld>
            <a:endParaRPr lang="en-GB">
              <a:solidFill>
                <a:prstClr val="black"/>
              </a:solidFill>
            </a:endParaRPr>
          </a:p>
        </p:txBody>
      </p:sp>
    </p:spTree>
    <p:extLst>
      <p:ext uri="{BB962C8B-B14F-4D97-AF65-F5344CB8AC3E}">
        <p14:creationId xmlns:p14="http://schemas.microsoft.com/office/powerpoint/2010/main" val="155033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students are struggling with this, give them some ideas to start</a:t>
            </a:r>
            <a:r>
              <a:rPr lang="en-GB" baseline="0" dirty="0" smtClean="0"/>
              <a:t> them off.</a:t>
            </a:r>
            <a:endParaRPr lang="fr-FR" dirty="0"/>
          </a:p>
        </p:txBody>
      </p:sp>
      <p:sp>
        <p:nvSpPr>
          <p:cNvPr id="4" name="Slide Number Placeholder 3"/>
          <p:cNvSpPr>
            <a:spLocks noGrp="1"/>
          </p:cNvSpPr>
          <p:nvPr>
            <p:ph type="sldNum" sz="quarter" idx="10"/>
          </p:nvPr>
        </p:nvSpPr>
        <p:spPr/>
        <p:txBody>
          <a:bodyPr/>
          <a:lstStyle/>
          <a:p>
            <a:fld id="{1E77BC32-EA7F-4F65-A930-27B259DF45F9}"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204517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Here is a more elaborate</a:t>
            </a:r>
            <a:r>
              <a:rPr lang="en-GB" baseline="0" dirty="0" smtClean="0"/>
              <a:t>, full way of doing the same sort of thing.</a:t>
            </a:r>
            <a:endParaRPr lang="en-GB" dirty="0" smtClean="0"/>
          </a:p>
          <a:p>
            <a:endParaRPr lang="en-GB" dirty="0"/>
          </a:p>
        </p:txBody>
      </p:sp>
      <p:sp>
        <p:nvSpPr>
          <p:cNvPr id="4" name="Slide Number Placeholder 3"/>
          <p:cNvSpPr>
            <a:spLocks noGrp="1"/>
          </p:cNvSpPr>
          <p:nvPr>
            <p:ph type="sldNum" sz="quarter" idx="10"/>
          </p:nvPr>
        </p:nvSpPr>
        <p:spPr/>
        <p:txBody>
          <a:bodyPr/>
          <a:lstStyle/>
          <a:p>
            <a:fld id="{9900646C-63DC-478F-8CC9-573CB4871A24}" type="slidenum">
              <a:rPr lang="en-GB" smtClean="0"/>
              <a:t>6</a:t>
            </a:fld>
            <a:endParaRPr lang="en-GB"/>
          </a:p>
        </p:txBody>
      </p:sp>
    </p:spTree>
    <p:extLst>
      <p:ext uri="{BB962C8B-B14F-4D97-AF65-F5344CB8AC3E}">
        <p14:creationId xmlns:p14="http://schemas.microsoft.com/office/powerpoint/2010/main" val="347037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Translation sentence-building orally with Spanish FLA,</a:t>
            </a:r>
            <a:r>
              <a:rPr lang="en-GB" baseline="0" dirty="0" smtClean="0"/>
              <a:t> referring to core language sheet if/when necessary.</a:t>
            </a:r>
            <a:endParaRPr lang="fr-FR" dirty="0"/>
          </a:p>
        </p:txBody>
      </p:sp>
      <p:sp>
        <p:nvSpPr>
          <p:cNvPr id="4" name="Slide Number Placeholder 3"/>
          <p:cNvSpPr>
            <a:spLocks noGrp="1"/>
          </p:cNvSpPr>
          <p:nvPr>
            <p:ph type="sldNum" sz="quarter" idx="10"/>
          </p:nvPr>
        </p:nvSpPr>
        <p:spPr/>
        <p:txBody>
          <a:bodyPr/>
          <a:lstStyle/>
          <a:p>
            <a:fld id="{22C204EB-5000-4179-B6AE-9000FA957961}"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82174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Translation sentence-building orally with Spanish FLA,</a:t>
            </a:r>
            <a:r>
              <a:rPr lang="en-GB" baseline="0" dirty="0" smtClean="0"/>
              <a:t> referring to core language sheet if/when necessary.</a:t>
            </a:r>
            <a:endParaRPr lang="fr-FR" dirty="0"/>
          </a:p>
        </p:txBody>
      </p:sp>
      <p:sp>
        <p:nvSpPr>
          <p:cNvPr id="4" name="Slide Number Placeholder 3"/>
          <p:cNvSpPr>
            <a:spLocks noGrp="1"/>
          </p:cNvSpPr>
          <p:nvPr>
            <p:ph type="sldNum" sz="quarter" idx="10"/>
          </p:nvPr>
        </p:nvSpPr>
        <p:spPr/>
        <p:txBody>
          <a:bodyPr/>
          <a:lstStyle/>
          <a:p>
            <a:fld id="{22C204EB-5000-4179-B6AE-9000FA957961}"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311777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Translation sentence-building orally with Spanish FLA,</a:t>
            </a:r>
            <a:r>
              <a:rPr lang="en-GB" baseline="0" dirty="0" smtClean="0"/>
              <a:t> referring to core language sheet if/when necessary.</a:t>
            </a:r>
            <a:endParaRPr lang="fr-FR" dirty="0"/>
          </a:p>
        </p:txBody>
      </p:sp>
      <p:sp>
        <p:nvSpPr>
          <p:cNvPr id="4" name="Slide Number Placeholder 3"/>
          <p:cNvSpPr>
            <a:spLocks noGrp="1"/>
          </p:cNvSpPr>
          <p:nvPr>
            <p:ph type="sldNum" sz="quarter" idx="10"/>
          </p:nvPr>
        </p:nvSpPr>
        <p:spPr/>
        <p:txBody>
          <a:bodyPr/>
          <a:lstStyle/>
          <a:p>
            <a:fld id="{22C204EB-5000-4179-B6AE-9000FA957961}"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384032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C21F02-11DE-44DD-97F4-9520BA015EFE}" type="datetimeFigureOut">
              <a:rPr lang="en-GB" smtClean="0"/>
              <a:t>31/10/2015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3184307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C21F02-11DE-44DD-97F4-9520BA015EFE}" type="datetimeFigureOut">
              <a:rPr lang="en-GB" smtClean="0"/>
              <a:t>31/10/2015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2680850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C21F02-11DE-44DD-97F4-9520BA015EFE}" type="datetimeFigureOut">
              <a:rPr lang="en-GB" smtClean="0"/>
              <a:t>31/10/2015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3391128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4F45C441-DE87-4DAE-8D97-16C4481DB98E}" type="datetimeFigureOut">
              <a:rPr lang="fr-FR" smtClean="0">
                <a:solidFill>
                  <a:prstClr val="black">
                    <a:tint val="75000"/>
                  </a:prstClr>
                </a:solidFill>
              </a:rPr>
              <a:pPr/>
              <a:t>01/11/2015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76700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F45C441-DE87-4DAE-8D97-16C4481DB98E}" type="datetimeFigureOut">
              <a:rPr lang="fr-FR" smtClean="0">
                <a:solidFill>
                  <a:prstClr val="black">
                    <a:tint val="75000"/>
                  </a:prstClr>
                </a:solidFill>
              </a:rPr>
              <a:pPr/>
              <a:t>01/11/2015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36153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5C441-DE87-4DAE-8D97-16C4481DB98E}" type="datetimeFigureOut">
              <a:rPr lang="fr-FR" smtClean="0">
                <a:solidFill>
                  <a:prstClr val="black">
                    <a:tint val="75000"/>
                  </a:prstClr>
                </a:solidFill>
              </a:rPr>
              <a:pPr/>
              <a:t>01/11/2015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38131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4F45C441-DE87-4DAE-8D97-16C4481DB98E}" type="datetimeFigureOut">
              <a:rPr lang="fr-FR" smtClean="0">
                <a:solidFill>
                  <a:prstClr val="black">
                    <a:tint val="75000"/>
                  </a:prstClr>
                </a:solidFill>
              </a:rPr>
              <a:pPr/>
              <a:t>01/11/2015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54694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4F45C441-DE87-4DAE-8D97-16C4481DB98E}" type="datetimeFigureOut">
              <a:rPr lang="fr-FR" smtClean="0">
                <a:solidFill>
                  <a:prstClr val="black">
                    <a:tint val="75000"/>
                  </a:prstClr>
                </a:solidFill>
              </a:rPr>
              <a:pPr/>
              <a:t>01/11/2015</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82489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4F45C441-DE87-4DAE-8D97-16C4481DB98E}" type="datetimeFigureOut">
              <a:rPr lang="fr-FR" smtClean="0">
                <a:solidFill>
                  <a:prstClr val="black">
                    <a:tint val="75000"/>
                  </a:prstClr>
                </a:solidFill>
              </a:rPr>
              <a:pPr/>
              <a:t>01/11/2015</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30071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5C441-DE87-4DAE-8D97-16C4481DB98E}" type="datetimeFigureOut">
              <a:rPr lang="fr-FR" smtClean="0">
                <a:solidFill>
                  <a:prstClr val="black">
                    <a:tint val="75000"/>
                  </a:prstClr>
                </a:solidFill>
              </a:rPr>
              <a:pPr/>
              <a:t>01/11/2015</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80000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5C441-DE87-4DAE-8D97-16C4481DB98E}" type="datetimeFigureOut">
              <a:rPr lang="fr-FR" smtClean="0">
                <a:solidFill>
                  <a:prstClr val="black">
                    <a:tint val="75000"/>
                  </a:prstClr>
                </a:solidFill>
              </a:rPr>
              <a:pPr/>
              <a:t>01/11/2015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20401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C21F02-11DE-44DD-97F4-9520BA015EFE}" type="datetimeFigureOut">
              <a:rPr lang="en-GB" smtClean="0"/>
              <a:t>31/10/2015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45749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5C441-DE87-4DAE-8D97-16C4481DB98E}" type="datetimeFigureOut">
              <a:rPr lang="fr-FR" smtClean="0">
                <a:solidFill>
                  <a:prstClr val="black">
                    <a:tint val="75000"/>
                  </a:prstClr>
                </a:solidFill>
              </a:rPr>
              <a:pPr/>
              <a:t>01/11/2015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16714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F45C441-DE87-4DAE-8D97-16C4481DB98E}" type="datetimeFigureOut">
              <a:rPr lang="fr-FR" smtClean="0">
                <a:solidFill>
                  <a:prstClr val="black">
                    <a:tint val="75000"/>
                  </a:prstClr>
                </a:solidFill>
              </a:rPr>
              <a:pPr/>
              <a:t>01/11/2015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85622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F45C441-DE87-4DAE-8D97-16C4481DB98E}" type="datetimeFigureOut">
              <a:rPr lang="fr-FR" smtClean="0">
                <a:solidFill>
                  <a:prstClr val="black">
                    <a:tint val="75000"/>
                  </a:prstClr>
                </a:solidFill>
              </a:rPr>
              <a:pPr/>
              <a:t>01/11/2015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26378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solidFill>
                  <a:prstClr val="black">
                    <a:tint val="75000"/>
                  </a:prstClr>
                </a:solidFill>
              </a:rPr>
              <a:pPr/>
              <a:t>01/11/2015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8987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solidFill>
                  <a:prstClr val="black">
                    <a:tint val="75000"/>
                  </a:prstClr>
                </a:solidFill>
              </a:rPr>
              <a:pPr/>
              <a:t>01/11/2015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1288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ACD1A8-92F4-41AE-B781-BD971F67238D}" type="datetimeFigureOut">
              <a:rPr lang="en-GB" smtClean="0">
                <a:solidFill>
                  <a:prstClr val="black">
                    <a:tint val="75000"/>
                  </a:prstClr>
                </a:solidFill>
              </a:rPr>
              <a:pPr/>
              <a:t>01/11/2015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4566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ACD1A8-92F4-41AE-B781-BD971F67238D}" type="datetimeFigureOut">
              <a:rPr lang="en-GB" smtClean="0">
                <a:solidFill>
                  <a:prstClr val="black">
                    <a:tint val="75000"/>
                  </a:prstClr>
                </a:solidFill>
              </a:rPr>
              <a:pPr/>
              <a:t>01/11/2015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9874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ACD1A8-92F4-41AE-B781-BD971F67238D}" type="datetimeFigureOut">
              <a:rPr lang="en-GB" smtClean="0">
                <a:solidFill>
                  <a:prstClr val="black">
                    <a:tint val="75000"/>
                  </a:prstClr>
                </a:solidFill>
              </a:rPr>
              <a:pPr/>
              <a:t>01/11/2015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9727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ACD1A8-92F4-41AE-B781-BD971F67238D}" type="datetimeFigureOut">
              <a:rPr lang="en-GB" smtClean="0">
                <a:solidFill>
                  <a:prstClr val="black">
                    <a:tint val="75000"/>
                  </a:prstClr>
                </a:solidFill>
              </a:rPr>
              <a:pPr/>
              <a:t>01/11/2015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4428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CD1A8-92F4-41AE-B781-BD971F67238D}" type="datetimeFigureOut">
              <a:rPr lang="en-GB" smtClean="0">
                <a:solidFill>
                  <a:prstClr val="black">
                    <a:tint val="75000"/>
                  </a:prstClr>
                </a:solidFill>
              </a:rPr>
              <a:pPr/>
              <a:t>01/11/2015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2973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21F02-11DE-44DD-97F4-9520BA015EFE}" type="datetimeFigureOut">
              <a:rPr lang="en-GB" smtClean="0"/>
              <a:t>31/10/2015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2567479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CD1A8-92F4-41AE-B781-BD971F67238D}" type="datetimeFigureOut">
              <a:rPr lang="en-GB" smtClean="0">
                <a:solidFill>
                  <a:prstClr val="black">
                    <a:tint val="75000"/>
                  </a:prstClr>
                </a:solidFill>
              </a:rPr>
              <a:pPr/>
              <a:t>01/11/2015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3662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CD1A8-92F4-41AE-B781-BD971F67238D}" type="datetimeFigureOut">
              <a:rPr lang="en-GB" smtClean="0">
                <a:solidFill>
                  <a:prstClr val="black">
                    <a:tint val="75000"/>
                  </a:prstClr>
                </a:solidFill>
              </a:rPr>
              <a:pPr/>
              <a:t>01/11/2015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0533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solidFill>
                  <a:prstClr val="black">
                    <a:tint val="75000"/>
                  </a:prstClr>
                </a:solidFill>
              </a:rPr>
              <a:pPr/>
              <a:t>01/11/2015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9031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solidFill>
                  <a:prstClr val="black">
                    <a:tint val="75000"/>
                  </a:prstClr>
                </a:solidFill>
              </a:rPr>
              <a:pPr/>
              <a:t>01/11/2015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9707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21993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1613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69542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400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3406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6550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C21F02-11DE-44DD-97F4-9520BA015EFE}" type="datetimeFigureOut">
              <a:rPr lang="en-GB" smtClean="0"/>
              <a:t>31/10/2015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2531885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5630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6908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7754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8393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6936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111776F-A6EC-4C21-B311-9CB17FFF93E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71112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824250F-C6F5-49FE-9DE3-43CF5835D32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42362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BABE3C-3350-47E0-A2B9-D5FB8083AA9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21246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B6F0602-1DEE-4769-B906-8EE7748E5C3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784137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1FE1D76-B29E-4951-8C1C-7446526E990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7740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C21F02-11DE-44DD-97F4-9520BA015EFE}" type="datetimeFigureOut">
              <a:rPr lang="en-GB" smtClean="0"/>
              <a:t>31/10/2015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1573193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6992253-185E-4B6C-998C-FE471418DDD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1529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CF70CD8-27F9-4769-80E2-1CE63CD7C1F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958889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C0463AC-2604-42B6-A93B-E7433BD36CC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41703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92F5A0A-0EA6-47DC-B03A-5CA2AC29EDB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075793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EA13CB2-FF91-4022-9630-22BF9D9CA3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957055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04A1A6-E89B-4C59-959D-4900ABA49FA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717769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086C1F-C52E-4303-A018-D70BE430F70D}" type="datetimeFigureOut">
              <a:rPr lang="en-GB" smtClean="0">
                <a:solidFill>
                  <a:prstClr val="black">
                    <a:tint val="75000"/>
                  </a:prstClr>
                </a:solidFill>
              </a:rPr>
              <a:pPr/>
              <a:t>01/11/2015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00316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086C1F-C52E-4303-A018-D70BE430F70D}" type="datetimeFigureOut">
              <a:rPr lang="en-GB" smtClean="0">
                <a:solidFill>
                  <a:prstClr val="black">
                    <a:tint val="75000"/>
                  </a:prstClr>
                </a:solidFill>
              </a:rPr>
              <a:pPr/>
              <a:t>01/11/2015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45052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86C1F-C52E-4303-A018-D70BE430F70D}" type="datetimeFigureOut">
              <a:rPr lang="en-GB" smtClean="0">
                <a:solidFill>
                  <a:prstClr val="black">
                    <a:tint val="75000"/>
                  </a:prstClr>
                </a:solidFill>
              </a:rPr>
              <a:pPr/>
              <a:t>01/11/2015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23928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086C1F-C52E-4303-A018-D70BE430F70D}" type="datetimeFigureOut">
              <a:rPr lang="en-GB" smtClean="0">
                <a:solidFill>
                  <a:prstClr val="black">
                    <a:tint val="75000"/>
                  </a:prstClr>
                </a:solidFill>
              </a:rPr>
              <a:pPr/>
              <a:t>01/11/2015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525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C21F02-11DE-44DD-97F4-9520BA015EFE}" type="datetimeFigureOut">
              <a:rPr lang="en-GB" smtClean="0"/>
              <a:t>31/10/2015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3545015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086C1F-C52E-4303-A018-D70BE430F70D}" type="datetimeFigureOut">
              <a:rPr lang="en-GB" smtClean="0">
                <a:solidFill>
                  <a:prstClr val="black">
                    <a:tint val="75000"/>
                  </a:prstClr>
                </a:solidFill>
              </a:rPr>
              <a:pPr/>
              <a:t>01/11/2015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2488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086C1F-C52E-4303-A018-D70BE430F70D}" type="datetimeFigureOut">
              <a:rPr lang="en-GB" smtClean="0">
                <a:solidFill>
                  <a:prstClr val="black">
                    <a:tint val="75000"/>
                  </a:prstClr>
                </a:solidFill>
              </a:rPr>
              <a:pPr/>
              <a:t>01/11/2015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98804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86C1F-C52E-4303-A018-D70BE430F70D}" type="datetimeFigureOut">
              <a:rPr lang="en-GB" smtClean="0">
                <a:solidFill>
                  <a:prstClr val="black">
                    <a:tint val="75000"/>
                  </a:prstClr>
                </a:solidFill>
              </a:rPr>
              <a:pPr/>
              <a:t>01/11/2015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5217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86C1F-C52E-4303-A018-D70BE430F70D}" type="datetimeFigureOut">
              <a:rPr lang="en-GB" smtClean="0">
                <a:solidFill>
                  <a:prstClr val="black">
                    <a:tint val="75000"/>
                  </a:prstClr>
                </a:solidFill>
              </a:rPr>
              <a:pPr/>
              <a:t>01/11/2015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73269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86C1F-C52E-4303-A018-D70BE430F70D}" type="datetimeFigureOut">
              <a:rPr lang="en-GB" smtClean="0">
                <a:solidFill>
                  <a:prstClr val="black">
                    <a:tint val="75000"/>
                  </a:prstClr>
                </a:solidFill>
              </a:rPr>
              <a:pPr/>
              <a:t>01/11/2015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30279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086C1F-C52E-4303-A018-D70BE430F70D}" type="datetimeFigureOut">
              <a:rPr lang="en-GB" smtClean="0">
                <a:solidFill>
                  <a:prstClr val="black">
                    <a:tint val="75000"/>
                  </a:prstClr>
                </a:solidFill>
              </a:rPr>
              <a:pPr/>
              <a:t>01/11/2015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60774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086C1F-C52E-4303-A018-D70BE430F70D}" type="datetimeFigureOut">
              <a:rPr lang="en-GB" smtClean="0">
                <a:solidFill>
                  <a:prstClr val="black">
                    <a:tint val="75000"/>
                  </a:prstClr>
                </a:solidFill>
              </a:rPr>
              <a:pPr/>
              <a:t>01/11/2015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562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21F02-11DE-44DD-97F4-9520BA015EFE}" type="datetimeFigureOut">
              <a:rPr lang="en-GB" smtClean="0"/>
              <a:t>31/10/2015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3985240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21F02-11DE-44DD-97F4-9520BA015EFE}" type="datetimeFigureOut">
              <a:rPr lang="en-GB" smtClean="0"/>
              <a:t>31/10/2015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427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21F02-11DE-44DD-97F4-9520BA015EFE}" type="datetimeFigureOut">
              <a:rPr lang="en-GB" smtClean="0"/>
              <a:t>31/10/2015</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1046060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C21F02-11DE-44DD-97F4-9520BA015EFE}" type="datetimeFigureOut">
              <a:rPr lang="en-GB" smtClean="0"/>
              <a:t>31/10/2015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067C2E-085B-4B45-BE2D-1F9F4D867325}" type="slidenum">
              <a:rPr lang="en-GB" smtClean="0"/>
              <a:t>‹#›</a:t>
            </a:fld>
            <a:endParaRPr lang="en-GB"/>
          </a:p>
        </p:txBody>
      </p:sp>
    </p:spTree>
    <p:extLst>
      <p:ext uri="{BB962C8B-B14F-4D97-AF65-F5344CB8AC3E}">
        <p14:creationId xmlns:p14="http://schemas.microsoft.com/office/powerpoint/2010/main" val="23669217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5C441-DE87-4DAE-8D97-16C4481DB98E}" type="datetimeFigureOut">
              <a:rPr lang="fr-FR" smtClean="0">
                <a:solidFill>
                  <a:prstClr val="black">
                    <a:tint val="75000"/>
                  </a:prstClr>
                </a:solidFill>
              </a:rPr>
              <a:pPr/>
              <a:t>01/11/2015</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636075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CD1A8-92F4-41AE-B781-BD971F67238D}" type="datetimeFigureOut">
              <a:rPr lang="en-GB" smtClean="0">
                <a:solidFill>
                  <a:prstClr val="black">
                    <a:tint val="75000"/>
                  </a:prstClr>
                </a:solidFill>
              </a:rPr>
              <a:pPr/>
              <a:t>01/11/2015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3849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01004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35C855-328C-457C-A256-569744E71217}" type="slidenum">
              <a:rPr lang="en-GB" altLang="en-US" smtClean="0">
                <a:solidFill>
                  <a:srgbClr val="000000"/>
                </a:solidFill>
              </a:rPr>
              <a:pPr fontAlgn="base">
                <a:spcBef>
                  <a:spcPct val="0"/>
                </a:spcBef>
                <a:spcAft>
                  <a:spcPct val="0"/>
                </a:spcAft>
              </a:pPr>
              <a:t>‹#›</a:t>
            </a:fld>
            <a:endParaRPr lang="en-GB" altLang="en-US" smtClean="0">
              <a:solidFill>
                <a:srgbClr val="000000"/>
              </a:solidFill>
            </a:endParaRPr>
          </a:p>
        </p:txBody>
      </p:sp>
    </p:spTree>
    <p:extLst>
      <p:ext uri="{BB962C8B-B14F-4D97-AF65-F5344CB8AC3E}">
        <p14:creationId xmlns:p14="http://schemas.microsoft.com/office/powerpoint/2010/main" val="39102025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86C1F-C52E-4303-A018-D70BE430F70D}" type="datetimeFigureOut">
              <a:rPr lang="en-GB" smtClean="0">
                <a:solidFill>
                  <a:prstClr val="black">
                    <a:tint val="75000"/>
                  </a:prstClr>
                </a:solidFill>
              </a:rPr>
              <a:pPr/>
              <a:t>01/11/2015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023704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quizlet.com/30143628/vacaciones-infinitivos-flash-card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1.xml"/><Relationship Id="rId5" Type="http://schemas.openxmlformats.org/officeDocument/2006/relationships/image" Target="../media/image12.png"/><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file:///M:\WiderProfessionalRoles\LP\LP%20work%202010-11\LP%20Seminar%20-%20planning\Session2_GCSE\SuperStructures&amp;WonderfulWords.ppt#-1,1,Super structures " TargetMode="Externa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5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1.png"/><Relationship Id="rId9" Type="http://schemas.openxmlformats.org/officeDocument/2006/relationships/image" Target="../media/image34.png"/></Relationships>
</file>

<file path=ppt/slides/_rels/slide5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1.png"/><Relationship Id="rId9"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slides/_rels/slide6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qualifications.pearson.com/content/dam/pdf/GCSE/French/2016/teaching-and-learning/Approaches_to_translation.pdf" TargetMode="External"/><Relationship Id="rId5" Type="http://schemas.openxmlformats.org/officeDocument/2006/relationships/image" Target="../media/image49.png"/><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hyperlink" Target="http://www.rachelhawkes.com/PandT/2018_GCSE/2018GCSE.php" TargetMode="External"/><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410126" y="1424418"/>
            <a:ext cx="8200474" cy="3662541"/>
          </a:xfrm>
          <a:prstGeom prst="rect">
            <a:avLst/>
          </a:prstGeom>
        </p:spPr>
        <p:txBody>
          <a:bodyPr wrap="square">
            <a:spAutoFit/>
          </a:bodyPr>
          <a:lstStyle/>
          <a:p>
            <a:r>
              <a:rPr lang="en-GB" sz="4400" b="1" dirty="0" smtClean="0">
                <a:solidFill>
                  <a:prstClr val="black">
                    <a:lumMod val="75000"/>
                    <a:lumOff val="25000"/>
                  </a:prstClr>
                </a:solidFill>
                <a:latin typeface="Rockwell" panose="02060603020205020403" pitchFamily="18" charset="0"/>
                <a:ea typeface="Times New Roman" panose="02020603050405020304" pitchFamily="18" charset="0"/>
              </a:rPr>
              <a:t>Writing skills for GCSE:</a:t>
            </a:r>
            <a:r>
              <a:rPr lang="en-GB" sz="4400" b="1" dirty="0" smtClean="0">
                <a:solidFill>
                  <a:prstClr val="black">
                    <a:lumMod val="75000"/>
                    <a:lumOff val="25000"/>
                  </a:prstClr>
                </a:solidFill>
                <a:latin typeface="Rockwell" panose="02060603020205020403" pitchFamily="18" charset="0"/>
                <a:ea typeface="Times New Roman" panose="02020603050405020304" pitchFamily="18" charset="0"/>
              </a:rPr>
              <a:t/>
            </a:r>
            <a:br>
              <a:rPr lang="en-GB" sz="4400" b="1" dirty="0" smtClean="0">
                <a:solidFill>
                  <a:prstClr val="black">
                    <a:lumMod val="75000"/>
                    <a:lumOff val="25000"/>
                  </a:prstClr>
                </a:solidFill>
                <a:latin typeface="Rockwell" panose="02060603020205020403" pitchFamily="18" charset="0"/>
                <a:ea typeface="Times New Roman" panose="02020603050405020304" pitchFamily="18" charset="0"/>
              </a:rPr>
            </a:br>
            <a:endParaRPr lang="en-GB" sz="4400" b="1" dirty="0" smtClean="0">
              <a:solidFill>
                <a:prstClr val="black">
                  <a:lumMod val="75000"/>
                  <a:lumOff val="25000"/>
                </a:prstClr>
              </a:solidFill>
              <a:latin typeface="Rockwell" panose="02060603020205020403" pitchFamily="18" charset="0"/>
              <a:ea typeface="Times New Roman" panose="02020603050405020304" pitchFamily="18" charset="0"/>
            </a:endParaRPr>
          </a:p>
          <a:p>
            <a:pPr marL="571500" indent="-571500">
              <a:buFont typeface="Wingdings" panose="05000000000000000000" pitchFamily="2" charset="2"/>
              <a:buChar char="§"/>
            </a:pPr>
            <a:r>
              <a:rPr lang="en-GB" sz="3600" dirty="0" smtClean="0">
                <a:solidFill>
                  <a:prstClr val="black">
                    <a:lumMod val="75000"/>
                    <a:lumOff val="25000"/>
                  </a:prstClr>
                </a:solidFill>
                <a:latin typeface="Rockwell" panose="02060603020205020403" pitchFamily="18" charset="0"/>
              </a:rPr>
              <a:t>Building a transferable repertoire from KS3</a:t>
            </a:r>
          </a:p>
          <a:p>
            <a:pPr marL="571500" indent="-571500">
              <a:buFont typeface="Wingdings" panose="05000000000000000000" pitchFamily="2" charset="2"/>
              <a:buChar char="§"/>
            </a:pPr>
            <a:r>
              <a:rPr lang="en-GB" sz="3600" dirty="0" smtClean="0">
                <a:solidFill>
                  <a:prstClr val="black">
                    <a:lumMod val="75000"/>
                    <a:lumOff val="25000"/>
                  </a:prstClr>
                </a:solidFill>
                <a:latin typeface="Rockwell" panose="02060603020205020403" pitchFamily="18" charset="0"/>
              </a:rPr>
              <a:t>Making the most of memory</a:t>
            </a:r>
          </a:p>
          <a:p>
            <a:pPr marL="571500" indent="-571500">
              <a:buFont typeface="Wingdings" panose="05000000000000000000" pitchFamily="2" charset="2"/>
              <a:buChar char="§"/>
            </a:pPr>
            <a:r>
              <a:rPr lang="en-GB" sz="3600" dirty="0" smtClean="0">
                <a:solidFill>
                  <a:prstClr val="black">
                    <a:lumMod val="75000"/>
                    <a:lumOff val="25000"/>
                  </a:prstClr>
                </a:solidFill>
                <a:latin typeface="Rockwell" panose="02060603020205020403" pitchFamily="18" charset="0"/>
              </a:rPr>
              <a:t>Developing translation skills</a:t>
            </a:r>
            <a:endParaRPr lang="en-GB" sz="3600" dirty="0">
              <a:solidFill>
                <a:prstClr val="black">
                  <a:lumMod val="75000"/>
                  <a:lumOff val="25000"/>
                </a:prstClr>
              </a:solidFill>
              <a:latin typeface="Rockwell" panose="02060603020205020403" pitchFamily="18" charset="0"/>
            </a:endParaRPr>
          </a:p>
        </p:txBody>
      </p:sp>
    </p:spTree>
    <p:extLst>
      <p:ext uri="{BB962C8B-B14F-4D97-AF65-F5344CB8AC3E}">
        <p14:creationId xmlns:p14="http://schemas.microsoft.com/office/powerpoint/2010/main" val="3662136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0375" y="785813"/>
            <a:ext cx="314325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9"/>
          <p:cNvGraphicFramePr>
            <a:graphicFrameLocks noGrp="1"/>
          </p:cNvGraphicFramePr>
          <p:nvPr>
            <p:extLst/>
          </p:nvPr>
        </p:nvGraphicFramePr>
        <p:xfrm>
          <a:off x="1403648" y="3212976"/>
          <a:ext cx="6768752" cy="3078348"/>
        </p:xfrm>
        <a:graphic>
          <a:graphicData uri="http://schemas.openxmlformats.org/drawingml/2006/table">
            <a:tbl>
              <a:tblPr/>
              <a:tblGrid>
                <a:gridCol w="2433572"/>
                <a:gridCol w="948396"/>
                <a:gridCol w="3386784"/>
              </a:tblGrid>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Je </a:t>
                      </a:r>
                      <a:r>
                        <a:rPr kumimoji="0" lang="en-GB" sz="2000" b="1" i="0" u="none" strike="noStrike" cap="none" normalizeH="0" baseline="0" dirty="0" err="1" smtClean="0">
                          <a:ln>
                            <a:noFill/>
                          </a:ln>
                          <a:solidFill>
                            <a:schemeClr val="tx1"/>
                          </a:solidFill>
                          <a:effectLst/>
                          <a:latin typeface="Calibri" pitchFamily="34" charset="0"/>
                        </a:rPr>
                        <a:t>peux</a:t>
                      </a:r>
                      <a:r>
                        <a:rPr kumimoji="0" lang="en-GB" sz="2000" b="1" i="0" u="none" strike="noStrike" cap="none" normalizeH="0" baseline="0" dirty="0" smtClean="0">
                          <a:ln>
                            <a:noFill/>
                          </a:ln>
                          <a:solidFill>
                            <a:schemeClr val="tx1"/>
                          </a:solidFill>
                          <a:effectLst/>
                          <a:latin typeface="Calibri" pitchFamily="34" charset="0"/>
                        </a:rPr>
                        <a:t> / on </a:t>
                      </a:r>
                      <a:r>
                        <a:rPr kumimoji="0" lang="en-GB" sz="2000" b="1" i="0" u="none" strike="noStrike" cap="none" normalizeH="0" baseline="0" dirty="0" err="1" smtClean="0">
                          <a:ln>
                            <a:noFill/>
                          </a:ln>
                          <a:solidFill>
                            <a:schemeClr val="tx1"/>
                          </a:solidFill>
                          <a:effectLst/>
                          <a:latin typeface="Calibri" pitchFamily="34" charset="0"/>
                        </a:rPr>
                        <a:t>peut</a:t>
                      </a: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I can /   you/we can...</a:t>
                      </a:r>
                    </a:p>
                  </a:txBody>
                  <a:tcPr marL="91439" marR="91439" marT="45715" marB="45715" horzOverflow="overflow">
                    <a:lnL w="12700" cap="flat" cmpd="sng" algn="ctr">
                      <a:solidFill>
                        <a:schemeClr val="tx1"/>
                      </a:solidFill>
                      <a:prstDash val="sysDot"/>
                      <a:round/>
                      <a:headEnd type="none" w="med" len="med"/>
                      <a:tailEnd type="none" w="med" len="med"/>
                    </a:lnL>
                    <a:lnR>
                      <a:noFill/>
                    </a:lnR>
                    <a:lnT>
                      <a:noFill/>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Je </a:t>
                      </a:r>
                      <a:r>
                        <a:rPr kumimoji="0" lang="en-GB" sz="2000" b="1" i="0" u="none" strike="noStrike" cap="none" normalizeH="0" baseline="0" dirty="0" err="1" smtClean="0">
                          <a:ln>
                            <a:noFill/>
                          </a:ln>
                          <a:solidFill>
                            <a:schemeClr val="tx1"/>
                          </a:solidFill>
                          <a:effectLst/>
                          <a:latin typeface="Calibri" pitchFamily="34" charset="0"/>
                        </a:rPr>
                        <a:t>veux</a:t>
                      </a:r>
                      <a:r>
                        <a:rPr kumimoji="0" lang="en-GB" sz="2000" b="1" i="0" u="none" strike="noStrike" cap="none" normalizeH="0" baseline="0" dirty="0" smtClean="0">
                          <a:ln>
                            <a:noFill/>
                          </a:ln>
                          <a:solidFill>
                            <a:schemeClr val="tx1"/>
                          </a:solidFill>
                          <a:effectLst/>
                          <a:latin typeface="Calibri" pitchFamily="34" charset="0"/>
                        </a:rPr>
                        <a:t> </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want to.. </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Je </a:t>
                      </a:r>
                      <a:r>
                        <a:rPr kumimoji="0" lang="en-GB" sz="2000" b="1" i="0" u="none" strike="noStrike" cap="none" normalizeH="0" baseline="0" dirty="0" err="1" smtClean="0">
                          <a:ln>
                            <a:noFill/>
                          </a:ln>
                          <a:solidFill>
                            <a:schemeClr val="tx1"/>
                          </a:solidFill>
                          <a:effectLst/>
                          <a:latin typeface="Calibri" pitchFamily="34" charset="0"/>
                        </a:rPr>
                        <a:t>dois</a:t>
                      </a: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have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Je vais / on va</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 verb</a:t>
                      </a: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I’m going to/we’re going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70096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J’aime /je n’aime pas</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like to  / I don’t like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J’aime beaucoup</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love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Je voudrais</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would like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a:noFill/>
                    </a:lnB>
                    <a:lnTlToBr>
                      <a:noFill/>
                    </a:lnTlToBr>
                    <a:lnBlToTr>
                      <a:noFill/>
                    </a:lnBlToTr>
                    <a:noFill/>
                  </a:tcPr>
                </a:tc>
              </a:tr>
            </a:tbl>
          </a:graphicData>
        </a:graphic>
      </p:graphicFrame>
      <p:sp>
        <p:nvSpPr>
          <p:cNvPr id="112673" name="TextBox 3"/>
          <p:cNvSpPr txBox="1">
            <a:spLocks noChangeArrowheads="1"/>
          </p:cNvSpPr>
          <p:nvPr/>
        </p:nvSpPr>
        <p:spPr bwMode="auto">
          <a:xfrm>
            <a:off x="500063" y="714375"/>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a:solidFill>
                  <a:prstClr val="black"/>
                </a:solidFill>
                <a:latin typeface="Calibri" pitchFamily="34" charset="0"/>
              </a:rPr>
              <a:t>Il y a / Il y avait</a:t>
            </a:r>
            <a:endParaRPr lang="en-US" sz="2400" b="1">
              <a:solidFill>
                <a:prstClr val="black"/>
              </a:solidFill>
              <a:latin typeface="Calibri" pitchFamily="34" charset="0"/>
            </a:endParaRPr>
          </a:p>
        </p:txBody>
      </p:sp>
      <p:sp>
        <p:nvSpPr>
          <p:cNvPr id="112674" name="TextBox 4"/>
          <p:cNvSpPr txBox="1">
            <a:spLocks noChangeArrowheads="1"/>
          </p:cNvSpPr>
          <p:nvPr/>
        </p:nvSpPr>
        <p:spPr bwMode="auto">
          <a:xfrm>
            <a:off x="500063" y="1143000"/>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a:solidFill>
                  <a:prstClr val="black"/>
                </a:solidFill>
                <a:latin typeface="Calibri" pitchFamily="34" charset="0"/>
              </a:rPr>
              <a:t>C’est/ C’était</a:t>
            </a:r>
            <a:endParaRPr lang="en-US" sz="2400" b="1">
              <a:solidFill>
                <a:prstClr val="black"/>
              </a:solidFill>
              <a:latin typeface="Calibri" pitchFamily="34" charset="0"/>
            </a:endParaRPr>
          </a:p>
        </p:txBody>
      </p:sp>
      <p:sp>
        <p:nvSpPr>
          <p:cNvPr id="112675" name="TextBox 5"/>
          <p:cNvSpPr txBox="1">
            <a:spLocks noChangeArrowheads="1"/>
          </p:cNvSpPr>
          <p:nvPr/>
        </p:nvSpPr>
        <p:spPr bwMode="auto">
          <a:xfrm>
            <a:off x="6429375" y="642938"/>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a:solidFill>
                  <a:prstClr val="black"/>
                </a:solidFill>
                <a:latin typeface="Calibri" pitchFamily="34" charset="0"/>
              </a:rPr>
              <a:t>Ne…..pas</a:t>
            </a:r>
            <a:endParaRPr lang="en-US" sz="2400" b="1">
              <a:solidFill>
                <a:prstClr val="black"/>
              </a:solidFill>
              <a:latin typeface="Calibri" pitchFamily="34" charset="0"/>
            </a:endParaRPr>
          </a:p>
        </p:txBody>
      </p:sp>
    </p:spTree>
    <p:extLst>
      <p:ext uri="{BB962C8B-B14F-4D97-AF65-F5344CB8AC3E}">
        <p14:creationId xmlns:p14="http://schemas.microsoft.com/office/powerpoint/2010/main" val="2069941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Cj031186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625" y="2474048"/>
            <a:ext cx="2128475" cy="21260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5472" y="1949100"/>
            <a:ext cx="2232248" cy="584775"/>
          </a:xfrm>
          <a:prstGeom prst="rect">
            <a:avLst/>
          </a:prstGeom>
          <a:noFill/>
        </p:spPr>
        <p:txBody>
          <a:bodyPr wrap="square" rtlCol="0">
            <a:spAutoFit/>
          </a:bodyPr>
          <a:lstStyle/>
          <a:p>
            <a:pPr algn="ctr"/>
            <a:r>
              <a:rPr lang="en-GB" sz="3200" b="1" dirty="0" err="1">
                <a:solidFill>
                  <a:srgbClr val="FF0000"/>
                </a:solidFill>
              </a:rPr>
              <a:t>i</a:t>
            </a:r>
            <a:r>
              <a:rPr lang="en-GB" sz="3200" b="1" dirty="0" err="1" smtClean="0">
                <a:solidFill>
                  <a:srgbClr val="FF0000"/>
                </a:solidFill>
              </a:rPr>
              <a:t>r</a:t>
            </a:r>
            <a:r>
              <a:rPr lang="en-GB" sz="3200" b="1" dirty="0" smtClean="0">
                <a:solidFill>
                  <a:srgbClr val="FF0000"/>
                </a:solidFill>
              </a:rPr>
              <a:t> al cine</a:t>
            </a:r>
            <a:endParaRPr lang="en-GB" sz="3200" b="1" dirty="0">
              <a:solidFill>
                <a:srgbClr val="FF0000"/>
              </a:solidFill>
            </a:endParaRPr>
          </a:p>
        </p:txBody>
      </p:sp>
      <p:sp>
        <p:nvSpPr>
          <p:cNvPr id="4" name="Smiley Face 3"/>
          <p:cNvSpPr/>
          <p:nvPr/>
        </p:nvSpPr>
        <p:spPr>
          <a:xfrm>
            <a:off x="3773544" y="504915"/>
            <a:ext cx="936104" cy="864096"/>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3125472" y="1516725"/>
            <a:ext cx="2232248" cy="584775"/>
          </a:xfrm>
          <a:prstGeom prst="rect">
            <a:avLst/>
          </a:prstGeom>
          <a:noFill/>
        </p:spPr>
        <p:txBody>
          <a:bodyPr wrap="square" rtlCol="0">
            <a:spAutoFit/>
          </a:bodyPr>
          <a:lstStyle/>
          <a:p>
            <a:pPr algn="ctr"/>
            <a:r>
              <a:rPr lang="en-GB" sz="3200" b="1" dirty="0">
                <a:solidFill>
                  <a:prstClr val="black"/>
                </a:solidFill>
              </a:rPr>
              <a:t>m</a:t>
            </a:r>
            <a:r>
              <a:rPr lang="en-GB" sz="3200" b="1" dirty="0" smtClean="0">
                <a:solidFill>
                  <a:prstClr val="black"/>
                </a:solidFill>
              </a:rPr>
              <a:t>e </a:t>
            </a:r>
            <a:r>
              <a:rPr lang="en-GB" sz="3200" b="1" dirty="0" err="1" smtClean="0">
                <a:solidFill>
                  <a:prstClr val="black"/>
                </a:solidFill>
              </a:rPr>
              <a:t>gusta</a:t>
            </a:r>
            <a:endParaRPr lang="en-GB" sz="3200" b="1" dirty="0">
              <a:solidFill>
                <a:prstClr val="black"/>
              </a:solidFill>
            </a:endParaRPr>
          </a:p>
        </p:txBody>
      </p:sp>
      <p:cxnSp>
        <p:nvCxnSpPr>
          <p:cNvPr id="7" name="Straight Arrow Connector 6"/>
          <p:cNvCxnSpPr/>
          <p:nvPr/>
        </p:nvCxnSpPr>
        <p:spPr>
          <a:xfrm flipV="1">
            <a:off x="5076056" y="1633063"/>
            <a:ext cx="1728192" cy="71581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32240" y="212527"/>
            <a:ext cx="2232248" cy="584775"/>
          </a:xfrm>
          <a:prstGeom prst="rect">
            <a:avLst/>
          </a:prstGeom>
          <a:noFill/>
        </p:spPr>
        <p:txBody>
          <a:bodyPr wrap="square" rtlCol="0">
            <a:spAutoFit/>
          </a:bodyPr>
          <a:lstStyle/>
          <a:p>
            <a:pPr algn="ctr"/>
            <a:r>
              <a:rPr lang="en-GB" sz="3200" b="1" u="sng" dirty="0" err="1" smtClean="0">
                <a:solidFill>
                  <a:srgbClr val="00B050"/>
                </a:solidFill>
              </a:rPr>
              <a:t>presente</a:t>
            </a:r>
            <a:endParaRPr lang="en-GB" sz="3200" b="1" u="sng" dirty="0">
              <a:solidFill>
                <a:srgbClr val="00B050"/>
              </a:solidFill>
            </a:endParaRPr>
          </a:p>
        </p:txBody>
      </p:sp>
      <p:sp>
        <p:nvSpPr>
          <p:cNvPr id="9" name="TextBox 8"/>
          <p:cNvSpPr txBox="1"/>
          <p:nvPr/>
        </p:nvSpPr>
        <p:spPr>
          <a:xfrm>
            <a:off x="6157404" y="4020194"/>
            <a:ext cx="2232248" cy="584775"/>
          </a:xfrm>
          <a:prstGeom prst="rect">
            <a:avLst/>
          </a:prstGeom>
          <a:noFill/>
        </p:spPr>
        <p:txBody>
          <a:bodyPr wrap="square" rtlCol="0">
            <a:spAutoFit/>
          </a:bodyPr>
          <a:lstStyle/>
          <a:p>
            <a:pPr algn="ctr"/>
            <a:r>
              <a:rPr lang="en-GB" sz="3200" b="1" u="sng" dirty="0" err="1" smtClean="0">
                <a:solidFill>
                  <a:srgbClr val="00B050"/>
                </a:solidFill>
              </a:rPr>
              <a:t>pasado</a:t>
            </a:r>
            <a:endParaRPr lang="en-GB" sz="3200" b="1" u="sng" dirty="0">
              <a:solidFill>
                <a:srgbClr val="00B050"/>
              </a:solidFill>
            </a:endParaRPr>
          </a:p>
        </p:txBody>
      </p:sp>
      <p:sp>
        <p:nvSpPr>
          <p:cNvPr id="10" name="TextBox 9"/>
          <p:cNvSpPr txBox="1"/>
          <p:nvPr/>
        </p:nvSpPr>
        <p:spPr>
          <a:xfrm>
            <a:off x="258416" y="4035921"/>
            <a:ext cx="2232248" cy="584775"/>
          </a:xfrm>
          <a:prstGeom prst="rect">
            <a:avLst/>
          </a:prstGeom>
          <a:noFill/>
        </p:spPr>
        <p:txBody>
          <a:bodyPr wrap="square" rtlCol="0">
            <a:spAutoFit/>
          </a:bodyPr>
          <a:lstStyle/>
          <a:p>
            <a:pPr algn="ctr"/>
            <a:r>
              <a:rPr lang="en-GB" sz="3200" b="1" u="sng" dirty="0" err="1" smtClean="0">
                <a:solidFill>
                  <a:srgbClr val="00B050"/>
                </a:solidFill>
              </a:rPr>
              <a:t>futuro</a:t>
            </a:r>
            <a:endParaRPr lang="en-GB" sz="3200" b="1" u="sng" dirty="0">
              <a:solidFill>
                <a:srgbClr val="00B050"/>
              </a:solidFill>
            </a:endParaRPr>
          </a:p>
        </p:txBody>
      </p:sp>
      <p:sp>
        <p:nvSpPr>
          <p:cNvPr id="11" name="TextBox 10"/>
          <p:cNvSpPr txBox="1"/>
          <p:nvPr/>
        </p:nvSpPr>
        <p:spPr>
          <a:xfrm>
            <a:off x="5681248" y="784235"/>
            <a:ext cx="3462752" cy="584775"/>
          </a:xfrm>
          <a:prstGeom prst="rect">
            <a:avLst/>
          </a:prstGeom>
          <a:noFill/>
        </p:spPr>
        <p:txBody>
          <a:bodyPr wrap="square" rtlCol="0">
            <a:spAutoFit/>
          </a:bodyPr>
          <a:lstStyle/>
          <a:p>
            <a:pPr algn="ctr"/>
            <a:r>
              <a:rPr lang="en-GB" sz="3200" b="1" dirty="0" err="1" smtClean="0">
                <a:solidFill>
                  <a:prstClr val="black"/>
                </a:solidFill>
              </a:rPr>
              <a:t>Normalmente</a:t>
            </a:r>
            <a:r>
              <a:rPr lang="en-GB" sz="3200" b="1" dirty="0" smtClean="0">
                <a:solidFill>
                  <a:prstClr val="black"/>
                </a:solidFill>
              </a:rPr>
              <a:t> ..</a:t>
            </a:r>
            <a:endParaRPr lang="en-GB" sz="3200" b="1" dirty="0">
              <a:solidFill>
                <a:prstClr val="black"/>
              </a:solidFill>
            </a:endParaRPr>
          </a:p>
        </p:txBody>
      </p:sp>
      <p:sp>
        <p:nvSpPr>
          <p:cNvPr id="12" name="TextBox 11"/>
          <p:cNvSpPr txBox="1"/>
          <p:nvPr/>
        </p:nvSpPr>
        <p:spPr>
          <a:xfrm>
            <a:off x="6732240" y="1340676"/>
            <a:ext cx="2232248" cy="584775"/>
          </a:xfrm>
          <a:prstGeom prst="rect">
            <a:avLst/>
          </a:prstGeom>
          <a:noFill/>
        </p:spPr>
        <p:txBody>
          <a:bodyPr wrap="square" rtlCol="0">
            <a:spAutoFit/>
          </a:bodyPr>
          <a:lstStyle/>
          <a:p>
            <a:pPr algn="ctr"/>
            <a:r>
              <a:rPr lang="en-GB" sz="3200" b="1" dirty="0" err="1">
                <a:solidFill>
                  <a:srgbClr val="FF0000"/>
                </a:solidFill>
              </a:rPr>
              <a:t>v</a:t>
            </a:r>
            <a:r>
              <a:rPr lang="en-GB" sz="3200" b="1" dirty="0" err="1" smtClean="0">
                <a:solidFill>
                  <a:srgbClr val="FF0000"/>
                </a:solidFill>
              </a:rPr>
              <a:t>oy</a:t>
            </a:r>
            <a:r>
              <a:rPr lang="en-GB" sz="3200" b="1" dirty="0" smtClean="0">
                <a:solidFill>
                  <a:prstClr val="black"/>
                </a:solidFill>
              </a:rPr>
              <a:t> al cine</a:t>
            </a:r>
            <a:endParaRPr lang="en-GB" sz="3200" b="1" dirty="0">
              <a:solidFill>
                <a:prstClr val="black"/>
              </a:solidFill>
            </a:endParaRPr>
          </a:p>
        </p:txBody>
      </p:sp>
      <p:sp>
        <p:nvSpPr>
          <p:cNvPr id="13" name="TextBox 12"/>
          <p:cNvSpPr txBox="1"/>
          <p:nvPr/>
        </p:nvSpPr>
        <p:spPr>
          <a:xfrm>
            <a:off x="5357720" y="4600056"/>
            <a:ext cx="3462752" cy="1077218"/>
          </a:xfrm>
          <a:prstGeom prst="rect">
            <a:avLst/>
          </a:prstGeom>
          <a:noFill/>
        </p:spPr>
        <p:txBody>
          <a:bodyPr wrap="square" rtlCol="0">
            <a:spAutoFit/>
          </a:bodyPr>
          <a:lstStyle/>
          <a:p>
            <a:pPr algn="ctr"/>
            <a:r>
              <a:rPr lang="en-GB" sz="3200" b="1" dirty="0" smtClean="0">
                <a:solidFill>
                  <a:prstClr val="black"/>
                </a:solidFill>
              </a:rPr>
              <a:t>El fin de </a:t>
            </a:r>
            <a:r>
              <a:rPr lang="en-GB" sz="3200" b="1" dirty="0" err="1" smtClean="0">
                <a:solidFill>
                  <a:prstClr val="black"/>
                </a:solidFill>
              </a:rPr>
              <a:t>semana</a:t>
            </a:r>
            <a:r>
              <a:rPr lang="en-GB" sz="3200" b="1" dirty="0" smtClean="0">
                <a:solidFill>
                  <a:prstClr val="black"/>
                </a:solidFill>
              </a:rPr>
              <a:t> </a:t>
            </a:r>
            <a:r>
              <a:rPr lang="en-GB" sz="3200" b="1" dirty="0" err="1" smtClean="0">
                <a:solidFill>
                  <a:prstClr val="black"/>
                </a:solidFill>
              </a:rPr>
              <a:t>pasado</a:t>
            </a:r>
            <a:r>
              <a:rPr lang="en-GB" sz="3200" b="1" dirty="0" smtClean="0">
                <a:solidFill>
                  <a:prstClr val="black"/>
                </a:solidFill>
              </a:rPr>
              <a:t>..</a:t>
            </a:r>
            <a:endParaRPr lang="en-GB" sz="3200" b="1" dirty="0">
              <a:solidFill>
                <a:prstClr val="black"/>
              </a:solidFill>
            </a:endParaRPr>
          </a:p>
        </p:txBody>
      </p:sp>
      <p:sp>
        <p:nvSpPr>
          <p:cNvPr id="14" name="TextBox 13"/>
          <p:cNvSpPr txBox="1"/>
          <p:nvPr/>
        </p:nvSpPr>
        <p:spPr>
          <a:xfrm>
            <a:off x="6114370" y="5877272"/>
            <a:ext cx="2232248" cy="584775"/>
          </a:xfrm>
          <a:prstGeom prst="rect">
            <a:avLst/>
          </a:prstGeom>
          <a:noFill/>
        </p:spPr>
        <p:txBody>
          <a:bodyPr wrap="square" rtlCol="0">
            <a:spAutoFit/>
          </a:bodyPr>
          <a:lstStyle/>
          <a:p>
            <a:pPr algn="ctr"/>
            <a:r>
              <a:rPr lang="en-GB" sz="3200" b="1" dirty="0" err="1" smtClean="0">
                <a:solidFill>
                  <a:srgbClr val="FF0000"/>
                </a:solidFill>
              </a:rPr>
              <a:t>fui</a:t>
            </a:r>
            <a:r>
              <a:rPr lang="en-GB" sz="3200" b="1" dirty="0" smtClean="0">
                <a:solidFill>
                  <a:prstClr val="black"/>
                </a:solidFill>
              </a:rPr>
              <a:t> al cine</a:t>
            </a:r>
            <a:endParaRPr lang="en-GB" sz="3200" b="1" dirty="0">
              <a:solidFill>
                <a:prstClr val="black"/>
              </a:solidFill>
            </a:endParaRPr>
          </a:p>
        </p:txBody>
      </p:sp>
      <p:sp>
        <p:nvSpPr>
          <p:cNvPr id="15" name="TextBox 14"/>
          <p:cNvSpPr txBox="1"/>
          <p:nvPr/>
        </p:nvSpPr>
        <p:spPr>
          <a:xfrm>
            <a:off x="258416" y="4600056"/>
            <a:ext cx="3462752" cy="1077218"/>
          </a:xfrm>
          <a:prstGeom prst="rect">
            <a:avLst/>
          </a:prstGeom>
          <a:noFill/>
        </p:spPr>
        <p:txBody>
          <a:bodyPr wrap="square" rtlCol="0">
            <a:spAutoFit/>
          </a:bodyPr>
          <a:lstStyle/>
          <a:p>
            <a:pPr algn="ctr"/>
            <a:r>
              <a:rPr lang="en-GB" sz="3200" b="1" dirty="0" smtClean="0">
                <a:solidFill>
                  <a:prstClr val="black"/>
                </a:solidFill>
              </a:rPr>
              <a:t>El </a:t>
            </a:r>
            <a:r>
              <a:rPr lang="en-GB" sz="3200" b="1" dirty="0" err="1" smtClean="0">
                <a:solidFill>
                  <a:prstClr val="black"/>
                </a:solidFill>
              </a:rPr>
              <a:t>próximo</a:t>
            </a:r>
            <a:r>
              <a:rPr lang="en-GB" sz="3200" b="1" dirty="0" smtClean="0">
                <a:solidFill>
                  <a:prstClr val="black"/>
                </a:solidFill>
              </a:rPr>
              <a:t> fin de </a:t>
            </a:r>
            <a:r>
              <a:rPr lang="en-GB" sz="3200" b="1" dirty="0" err="1" smtClean="0">
                <a:solidFill>
                  <a:prstClr val="black"/>
                </a:solidFill>
              </a:rPr>
              <a:t>semana</a:t>
            </a:r>
            <a:r>
              <a:rPr lang="en-GB" sz="3200" b="1" dirty="0" smtClean="0">
                <a:solidFill>
                  <a:prstClr val="black"/>
                </a:solidFill>
              </a:rPr>
              <a:t>..</a:t>
            </a:r>
            <a:endParaRPr lang="en-GB" sz="3200" b="1" dirty="0">
              <a:solidFill>
                <a:prstClr val="black"/>
              </a:solidFill>
            </a:endParaRPr>
          </a:p>
        </p:txBody>
      </p:sp>
      <p:sp>
        <p:nvSpPr>
          <p:cNvPr id="16" name="TextBox 15"/>
          <p:cNvSpPr txBox="1"/>
          <p:nvPr/>
        </p:nvSpPr>
        <p:spPr>
          <a:xfrm>
            <a:off x="258416" y="5677274"/>
            <a:ext cx="3233992" cy="584775"/>
          </a:xfrm>
          <a:prstGeom prst="rect">
            <a:avLst/>
          </a:prstGeom>
          <a:noFill/>
        </p:spPr>
        <p:txBody>
          <a:bodyPr wrap="square" rtlCol="0">
            <a:spAutoFit/>
          </a:bodyPr>
          <a:lstStyle/>
          <a:p>
            <a:pPr algn="ctr"/>
            <a:r>
              <a:rPr lang="en-GB" sz="3200" b="1" dirty="0" err="1">
                <a:solidFill>
                  <a:srgbClr val="FF0000"/>
                </a:solidFill>
              </a:rPr>
              <a:t>v</a:t>
            </a:r>
            <a:r>
              <a:rPr lang="en-GB" sz="3200" b="1" dirty="0" err="1" smtClean="0">
                <a:solidFill>
                  <a:srgbClr val="FF0000"/>
                </a:solidFill>
              </a:rPr>
              <a:t>oy</a:t>
            </a:r>
            <a:r>
              <a:rPr lang="en-GB" sz="3200" b="1" dirty="0" smtClean="0">
                <a:solidFill>
                  <a:srgbClr val="FF0000"/>
                </a:solidFill>
              </a:rPr>
              <a:t> a </a:t>
            </a:r>
            <a:r>
              <a:rPr lang="en-GB" sz="3200" b="1" dirty="0" err="1" smtClean="0">
                <a:solidFill>
                  <a:srgbClr val="FF0000"/>
                </a:solidFill>
              </a:rPr>
              <a:t>ir</a:t>
            </a:r>
            <a:r>
              <a:rPr lang="en-GB" sz="3200" b="1" dirty="0" smtClean="0">
                <a:solidFill>
                  <a:prstClr val="black"/>
                </a:solidFill>
              </a:rPr>
              <a:t> al cine</a:t>
            </a:r>
            <a:endParaRPr lang="en-GB" sz="3200" b="1" dirty="0">
              <a:solidFill>
                <a:prstClr val="black"/>
              </a:solidFill>
            </a:endParaRPr>
          </a:p>
        </p:txBody>
      </p:sp>
      <p:graphicFrame>
        <p:nvGraphicFramePr>
          <p:cNvPr id="17" name="Table 16"/>
          <p:cNvGraphicFramePr>
            <a:graphicFrameLocks noGrp="1"/>
          </p:cNvGraphicFramePr>
          <p:nvPr>
            <p:extLst/>
          </p:nvPr>
        </p:nvGraphicFramePr>
        <p:xfrm>
          <a:off x="258416" y="149703"/>
          <a:ext cx="2867056" cy="2042160"/>
        </p:xfrm>
        <a:graphic>
          <a:graphicData uri="http://schemas.openxmlformats.org/drawingml/2006/table">
            <a:tbl>
              <a:tblPr firstRow="1" bandRow="1">
                <a:tableStyleId>{5940675A-B579-460E-94D1-54222C63F5DA}</a:tableStyleId>
              </a:tblPr>
              <a:tblGrid>
                <a:gridCol w="2867056"/>
              </a:tblGrid>
              <a:tr h="370840">
                <a:tc>
                  <a:txBody>
                    <a:bodyPr/>
                    <a:lstStyle/>
                    <a:p>
                      <a:r>
                        <a:rPr lang="en-GB" sz="2400" b="1" dirty="0" smtClean="0"/>
                        <a:t>To go to the cinema</a:t>
                      </a:r>
                      <a:endParaRPr lang="en-GB" sz="2400" b="1" dirty="0"/>
                    </a:p>
                  </a:txBody>
                  <a:tcPr/>
                </a:tc>
              </a:tr>
              <a:tr h="370840">
                <a:tc>
                  <a:txBody>
                    <a:bodyPr/>
                    <a:lstStyle/>
                    <a:p>
                      <a:r>
                        <a:rPr lang="en-GB" sz="2000" dirty="0" smtClean="0"/>
                        <a:t>I like to go/going</a:t>
                      </a:r>
                      <a:r>
                        <a:rPr lang="en-GB" sz="2000" baseline="0" dirty="0" smtClean="0"/>
                        <a:t> …</a:t>
                      </a:r>
                      <a:endParaRPr lang="en-GB" sz="2000" dirty="0"/>
                    </a:p>
                  </a:txBody>
                  <a:tcPr/>
                </a:tc>
              </a:tr>
              <a:tr h="370840">
                <a:tc>
                  <a:txBody>
                    <a:bodyPr/>
                    <a:lstStyle/>
                    <a:p>
                      <a:r>
                        <a:rPr lang="en-GB" sz="2000" dirty="0" smtClean="0"/>
                        <a:t>I</a:t>
                      </a:r>
                      <a:r>
                        <a:rPr lang="en-GB" sz="2000" baseline="0" dirty="0" smtClean="0"/>
                        <a:t> usually go…</a:t>
                      </a:r>
                      <a:endParaRPr lang="en-GB" sz="2000" dirty="0"/>
                    </a:p>
                  </a:txBody>
                  <a:tcPr/>
                </a:tc>
              </a:tr>
              <a:tr h="370840">
                <a:tc>
                  <a:txBody>
                    <a:bodyPr/>
                    <a:lstStyle/>
                    <a:p>
                      <a:r>
                        <a:rPr lang="en-GB" sz="2000" dirty="0" smtClean="0"/>
                        <a:t>I went...</a:t>
                      </a:r>
                      <a:endParaRPr lang="en-GB" sz="2000" dirty="0"/>
                    </a:p>
                  </a:txBody>
                  <a:tcPr/>
                </a:tc>
              </a:tr>
              <a:tr h="370840">
                <a:tc>
                  <a:txBody>
                    <a:bodyPr/>
                    <a:lstStyle/>
                    <a:p>
                      <a:r>
                        <a:rPr lang="en-GB" sz="2000" dirty="0" smtClean="0"/>
                        <a:t>I’m going to go…</a:t>
                      </a:r>
                      <a:endParaRPr lang="en-GB" sz="2000" dirty="0"/>
                    </a:p>
                  </a:txBody>
                  <a:tcPr/>
                </a:tc>
              </a:tr>
            </a:tbl>
          </a:graphicData>
        </a:graphic>
      </p:graphicFrame>
      <p:cxnSp>
        <p:nvCxnSpPr>
          <p:cNvPr id="18" name="Straight Arrow Connector 17"/>
          <p:cNvCxnSpPr/>
          <p:nvPr/>
        </p:nvCxnSpPr>
        <p:spPr>
          <a:xfrm>
            <a:off x="4485146" y="4976383"/>
            <a:ext cx="1815046" cy="119327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843808" y="5041208"/>
            <a:ext cx="1328956" cy="76405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552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9" name="Rectangle 8"/>
          <p:cNvSpPr/>
          <p:nvPr/>
        </p:nvSpPr>
        <p:spPr>
          <a:xfrm>
            <a:off x="261990" y="1238071"/>
            <a:ext cx="8348610" cy="584775"/>
          </a:xfrm>
          <a:prstGeom prst="rect">
            <a:avLst/>
          </a:prstGeom>
        </p:spPr>
        <p:txBody>
          <a:bodyPr wrap="square">
            <a:spAutoFit/>
          </a:bodyPr>
          <a:lstStyle/>
          <a:p>
            <a:r>
              <a:rPr lang="en-GB" sz="3200" b="1" dirty="0" smtClean="0">
                <a:solidFill>
                  <a:prstClr val="black">
                    <a:lumMod val="75000"/>
                    <a:lumOff val="25000"/>
                  </a:prstClr>
                </a:solidFill>
                <a:latin typeface="Rockwell" panose="02060603020205020403" pitchFamily="18" charset="0"/>
                <a:ea typeface="Times New Roman" panose="02020603050405020304" pitchFamily="18" charset="0"/>
              </a:rPr>
              <a:t>3  Fixing language in long-term memory</a:t>
            </a:r>
            <a:endParaRPr lang="en-GB" sz="3200" b="1" dirty="0">
              <a:solidFill>
                <a:prstClr val="black">
                  <a:lumMod val="75000"/>
                  <a:lumOff val="25000"/>
                </a:prstClr>
              </a:solidFill>
              <a:latin typeface="Rockwell" panose="02060603020205020403" pitchFamily="18" charset="0"/>
              <a:ea typeface="Times New Roman" panose="02020603050405020304" pitchFamily="18" charset="0"/>
            </a:endParaRPr>
          </a:p>
        </p:txBody>
      </p:sp>
      <p:sp>
        <p:nvSpPr>
          <p:cNvPr id="10" name="Content Placeholder 7"/>
          <p:cNvSpPr txBox="1">
            <a:spLocks/>
          </p:cNvSpPr>
          <p:nvPr/>
        </p:nvSpPr>
        <p:spPr>
          <a:xfrm>
            <a:off x="410127" y="1842564"/>
            <a:ext cx="8733873" cy="54978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Make pupils think</a:t>
            </a:r>
          </a:p>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Repetition must link to meaning</a:t>
            </a:r>
          </a:p>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Use different triggers or cues: visual, gesture, music</a:t>
            </a:r>
          </a:p>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Keep cues distinct</a:t>
            </a:r>
          </a:p>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Give students the skills to ‘know what they know’ </a:t>
            </a:r>
          </a:p>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Over learn</a:t>
            </a:r>
          </a:p>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With tricky to fix language, use mnemonics, word association, chunking, other elaboration techniques</a:t>
            </a:r>
          </a:p>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Test students as they will be tested (and encourage them to revise in the same way)</a:t>
            </a:r>
          </a:p>
        </p:txBody>
      </p:sp>
    </p:spTree>
    <p:extLst>
      <p:ext uri="{BB962C8B-B14F-4D97-AF65-F5344CB8AC3E}">
        <p14:creationId xmlns:p14="http://schemas.microsoft.com/office/powerpoint/2010/main" val="3007720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656822" y="1392266"/>
            <a:ext cx="8182377" cy="5078313"/>
          </a:xfrm>
          <a:prstGeom prst="rect">
            <a:avLst/>
          </a:prstGeom>
        </p:spPr>
        <p:txBody>
          <a:bodyPr wrap="square">
            <a:spAutoFit/>
          </a:bodyPr>
          <a:lstStyle/>
          <a:p>
            <a:pPr>
              <a:spcBef>
                <a:spcPct val="50000"/>
              </a:spcBef>
            </a:pPr>
            <a:r>
              <a:rPr lang="en-GB" altLang="en-US" sz="2400" dirty="0">
                <a:latin typeface="Rockwell" panose="02060603020205020403" pitchFamily="18" charset="0"/>
                <a:cs typeface="Arial" panose="020B0604020202020204" pitchFamily="34" charset="0"/>
              </a:rPr>
              <a:t>Look at the following list of words and give each one a number rating 1-5 based on how well you know the word.  </a:t>
            </a:r>
            <a:br>
              <a:rPr lang="en-GB" altLang="en-US" sz="2400" dirty="0">
                <a:latin typeface="Rockwell" panose="02060603020205020403" pitchFamily="18" charset="0"/>
                <a:cs typeface="Arial" panose="020B0604020202020204" pitchFamily="34" charset="0"/>
              </a:rPr>
            </a:br>
            <a:r>
              <a:rPr lang="en-GB" altLang="en-US" sz="2400" dirty="0" smtClean="0">
                <a:latin typeface="Rockwell" panose="02060603020205020403" pitchFamily="18" charset="0"/>
                <a:cs typeface="Arial" panose="020B0604020202020204" pitchFamily="34" charset="0"/>
              </a:rPr>
              <a:t/>
            </a:r>
            <a:br>
              <a:rPr lang="en-GB" altLang="en-US" sz="2400" dirty="0" smtClean="0">
                <a:latin typeface="Rockwell" panose="02060603020205020403" pitchFamily="18" charset="0"/>
                <a:cs typeface="Arial" panose="020B0604020202020204" pitchFamily="34" charset="0"/>
              </a:rPr>
            </a:br>
            <a:r>
              <a:rPr lang="en-GB" altLang="en-US" sz="2400" dirty="0" smtClean="0">
                <a:latin typeface="Rockwell" panose="02060603020205020403" pitchFamily="18" charset="0"/>
                <a:cs typeface="Arial" panose="020B0604020202020204" pitchFamily="34" charset="0"/>
              </a:rPr>
              <a:t>Look </a:t>
            </a:r>
            <a:r>
              <a:rPr lang="en-GB" altLang="en-US" sz="2400" dirty="0">
                <a:latin typeface="Rockwell" panose="02060603020205020403" pitchFamily="18" charset="0"/>
                <a:cs typeface="Arial" panose="020B0604020202020204" pitchFamily="34" charset="0"/>
              </a:rPr>
              <a:t>at the VKS (Vocabulary Knowledge Scale) below:</a:t>
            </a:r>
          </a:p>
          <a:p>
            <a:pPr>
              <a:spcBef>
                <a:spcPct val="50000"/>
              </a:spcBef>
            </a:pPr>
            <a:r>
              <a:rPr lang="en-GB" altLang="en-US" sz="2400" b="1" dirty="0">
                <a:latin typeface="Rockwell" panose="02060603020205020403" pitchFamily="18" charset="0"/>
                <a:cs typeface="Arial" panose="020B0604020202020204" pitchFamily="34" charset="0"/>
              </a:rPr>
              <a:t>1.  I don’t remember having seen this word before.</a:t>
            </a:r>
            <a:br>
              <a:rPr lang="en-GB" altLang="en-US" sz="2400" b="1" dirty="0">
                <a:latin typeface="Rockwell" panose="02060603020205020403" pitchFamily="18" charset="0"/>
                <a:cs typeface="Arial" panose="020B0604020202020204" pitchFamily="34" charset="0"/>
              </a:rPr>
            </a:br>
            <a:r>
              <a:rPr lang="en-GB" altLang="en-US" sz="2400" b="1" dirty="0">
                <a:latin typeface="Rockwell" panose="02060603020205020403" pitchFamily="18" charset="0"/>
                <a:cs typeface="Arial" panose="020B0604020202020204" pitchFamily="34" charset="0"/>
              </a:rPr>
              <a:t>2.  I have seen this word before but I don’t know what it means.</a:t>
            </a:r>
            <a:br>
              <a:rPr lang="en-GB" altLang="en-US" sz="2400" b="1" dirty="0">
                <a:latin typeface="Rockwell" panose="02060603020205020403" pitchFamily="18" charset="0"/>
                <a:cs typeface="Arial" panose="020B0604020202020204" pitchFamily="34" charset="0"/>
              </a:rPr>
            </a:br>
            <a:r>
              <a:rPr lang="en-GB" altLang="en-US" sz="2400" b="1" dirty="0">
                <a:latin typeface="Rockwell" panose="02060603020205020403" pitchFamily="18" charset="0"/>
                <a:cs typeface="Arial" panose="020B0604020202020204" pitchFamily="34" charset="0"/>
              </a:rPr>
              <a:t>3.  I have seen this word before and I think it means….</a:t>
            </a:r>
            <a:br>
              <a:rPr lang="en-GB" altLang="en-US" sz="2400" b="1" dirty="0">
                <a:latin typeface="Rockwell" panose="02060603020205020403" pitchFamily="18" charset="0"/>
                <a:cs typeface="Arial" panose="020B0604020202020204" pitchFamily="34" charset="0"/>
              </a:rPr>
            </a:br>
            <a:r>
              <a:rPr lang="en-GB" altLang="en-US" sz="2400" b="1" dirty="0">
                <a:latin typeface="Rockwell" panose="02060603020205020403" pitchFamily="18" charset="0"/>
                <a:cs typeface="Arial" panose="020B0604020202020204" pitchFamily="34" charset="0"/>
              </a:rPr>
              <a:t>4.  I know this word: it means…….</a:t>
            </a:r>
            <a:br>
              <a:rPr lang="en-GB" altLang="en-US" sz="2400" b="1" dirty="0">
                <a:latin typeface="Rockwell" panose="02060603020205020403" pitchFamily="18" charset="0"/>
                <a:cs typeface="Arial" panose="020B0604020202020204" pitchFamily="34" charset="0"/>
              </a:rPr>
            </a:br>
            <a:r>
              <a:rPr lang="en-GB" altLang="en-US" sz="2400" b="1" dirty="0">
                <a:latin typeface="Rockwell" panose="02060603020205020403" pitchFamily="18" charset="0"/>
                <a:cs typeface="Arial" panose="020B0604020202020204" pitchFamily="34" charset="0"/>
              </a:rPr>
              <a:t>5.  I can use this word in a sentence, </a:t>
            </a:r>
            <a:r>
              <a:rPr lang="en-GB" altLang="en-US" sz="2400" b="1" dirty="0" err="1">
                <a:latin typeface="Rockwell" panose="02060603020205020403" pitchFamily="18" charset="0"/>
                <a:cs typeface="Arial" panose="020B0604020202020204" pitchFamily="34" charset="0"/>
              </a:rPr>
              <a:t>e.g</a:t>
            </a:r>
            <a:r>
              <a:rPr lang="en-GB" altLang="en-US" sz="2400" b="1" dirty="0">
                <a:latin typeface="Rockwell" panose="02060603020205020403" pitchFamily="18" charset="0"/>
                <a:cs typeface="Arial" panose="020B0604020202020204" pitchFamily="34" charset="0"/>
              </a:rPr>
              <a:t>……….</a:t>
            </a:r>
            <a:br>
              <a:rPr lang="en-GB" altLang="en-US" sz="2400" b="1" dirty="0">
                <a:latin typeface="Rockwell" panose="02060603020205020403" pitchFamily="18" charset="0"/>
                <a:cs typeface="Arial" panose="020B0604020202020204" pitchFamily="34" charset="0"/>
              </a:rPr>
            </a:br>
            <a:r>
              <a:rPr lang="en-GB" altLang="en-US" sz="1600" dirty="0">
                <a:latin typeface="Rockwell" panose="02060603020205020403" pitchFamily="18" charset="0"/>
                <a:cs typeface="Arial" panose="020B0604020202020204" pitchFamily="34" charset="0"/>
              </a:rPr>
              <a:t/>
            </a:r>
            <a:br>
              <a:rPr lang="en-GB" altLang="en-US" sz="1600" dirty="0">
                <a:latin typeface="Rockwell" panose="02060603020205020403" pitchFamily="18" charset="0"/>
                <a:cs typeface="Arial" panose="020B0604020202020204" pitchFamily="34" charset="0"/>
              </a:rPr>
            </a:br>
            <a:r>
              <a:rPr lang="en-GB" altLang="en-US" sz="1600" dirty="0">
                <a:latin typeface="Rockwell" panose="02060603020205020403" pitchFamily="18" charset="0"/>
                <a:cs typeface="Arial" panose="020B0604020202020204" pitchFamily="34" charset="0"/>
              </a:rPr>
              <a:t>(ref: </a:t>
            </a:r>
            <a:r>
              <a:rPr lang="en-GB" altLang="en-US" sz="1600" dirty="0" err="1">
                <a:latin typeface="Rockwell" panose="02060603020205020403" pitchFamily="18" charset="0"/>
                <a:cs typeface="Arial" panose="020B0604020202020204" pitchFamily="34" charset="0"/>
              </a:rPr>
              <a:t>Wesche</a:t>
            </a:r>
            <a:r>
              <a:rPr lang="en-GB" altLang="en-US" sz="1600" dirty="0">
                <a:latin typeface="Rockwell" panose="02060603020205020403" pitchFamily="18" charset="0"/>
                <a:cs typeface="Arial" panose="020B0604020202020204" pitchFamily="34" charset="0"/>
              </a:rPr>
              <a:t> M &amp; </a:t>
            </a:r>
            <a:r>
              <a:rPr lang="en-GB" altLang="en-US" sz="1600" dirty="0" err="1">
                <a:latin typeface="Rockwell" panose="02060603020205020403" pitchFamily="18" charset="0"/>
                <a:cs typeface="Arial" panose="020B0604020202020204" pitchFamily="34" charset="0"/>
              </a:rPr>
              <a:t>Paribakht</a:t>
            </a:r>
            <a:r>
              <a:rPr lang="en-GB" altLang="en-US" sz="1600" dirty="0">
                <a:latin typeface="Rockwell" panose="02060603020205020403" pitchFamily="18" charset="0"/>
                <a:cs typeface="Arial" panose="020B0604020202020204" pitchFamily="34" charset="0"/>
              </a:rPr>
              <a:t> T.S. (1996) “Assessing second language vocabulary knowledge: depth versus breadth”, The Canadian Modern Language Review 53, 1:28)</a:t>
            </a:r>
            <a:endParaRPr lang="en-GB" altLang="en-US" sz="1600" b="1" dirty="0">
              <a:latin typeface="Rockwell" panose="02060603020205020403" pitchFamily="18" charset="0"/>
              <a:cs typeface="Arial" panose="020B0604020202020204" pitchFamily="34" charset="0"/>
            </a:endParaRPr>
          </a:p>
        </p:txBody>
      </p:sp>
    </p:spTree>
    <p:extLst>
      <p:ext uri="{BB962C8B-B14F-4D97-AF65-F5344CB8AC3E}">
        <p14:creationId xmlns:p14="http://schemas.microsoft.com/office/powerpoint/2010/main" val="1309753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51518" y="188640"/>
          <a:ext cx="8568954" cy="6070077"/>
        </p:xfrm>
        <a:graphic>
          <a:graphicData uri="http://schemas.openxmlformats.org/drawingml/2006/table">
            <a:tbl>
              <a:tblPr firstRow="1" bandRow="1">
                <a:tableStyleId>{5940675A-B579-460E-94D1-54222C63F5DA}</a:tableStyleId>
              </a:tblPr>
              <a:tblGrid>
                <a:gridCol w="846316"/>
                <a:gridCol w="3491056"/>
                <a:gridCol w="4231582"/>
              </a:tblGrid>
              <a:tr h="290832">
                <a:tc>
                  <a:txBody>
                    <a:bodyPr/>
                    <a:lstStyle/>
                    <a:p>
                      <a:pPr algn="ctr"/>
                      <a:r>
                        <a:rPr lang="en-GB" sz="1600" dirty="0" smtClean="0"/>
                        <a:t>1</a:t>
                      </a:r>
                      <a:endParaRPr lang="en-GB" sz="1600" dirty="0"/>
                    </a:p>
                  </a:txBody>
                  <a:tcPr anchor="ctr"/>
                </a:tc>
                <a:tc>
                  <a:txBody>
                    <a:bodyPr/>
                    <a:lstStyle/>
                    <a:p>
                      <a:pPr algn="l"/>
                      <a:r>
                        <a:rPr lang="en-GB" dirty="0" smtClean="0"/>
                        <a:t>I like comedies </a:t>
                      </a:r>
                      <a:endParaRPr lang="en-GB" dirty="0"/>
                    </a:p>
                  </a:txBody>
                  <a:tcPr anchor="ctr"/>
                </a:tc>
                <a:tc>
                  <a:txBody>
                    <a:bodyPr/>
                    <a:lstStyle/>
                    <a:p>
                      <a:pPr algn="l" eaLnBrk="1" hangingPunct="1">
                        <a:spcBef>
                          <a:spcPct val="50000"/>
                        </a:spcBef>
                      </a:pPr>
                      <a:r>
                        <a:rPr lang="en-GB" sz="1800" dirty="0" smtClean="0"/>
                        <a:t>me </a:t>
                      </a:r>
                      <a:r>
                        <a:rPr lang="en-GB" sz="1800" dirty="0" err="1" smtClean="0"/>
                        <a:t>gustan</a:t>
                      </a:r>
                      <a:r>
                        <a:rPr lang="en-GB" sz="1800" dirty="0" smtClean="0"/>
                        <a:t> </a:t>
                      </a:r>
                      <a:r>
                        <a:rPr lang="en-GB" sz="1800" dirty="0" err="1" smtClean="0"/>
                        <a:t>las</a:t>
                      </a:r>
                      <a:r>
                        <a:rPr lang="en-GB" sz="1800" dirty="0" smtClean="0"/>
                        <a:t> </a:t>
                      </a:r>
                      <a:r>
                        <a:rPr lang="en-GB" sz="1800" dirty="0" err="1" smtClean="0"/>
                        <a:t>comedias</a:t>
                      </a:r>
                      <a:endParaRPr lang="en-GB" sz="1800" dirty="0"/>
                    </a:p>
                  </a:txBody>
                  <a:tcPr anchor="ctr"/>
                </a:tc>
              </a:tr>
              <a:tr h="290832">
                <a:tc>
                  <a:txBody>
                    <a:bodyPr/>
                    <a:lstStyle/>
                    <a:p>
                      <a:pPr algn="ctr"/>
                      <a:r>
                        <a:rPr lang="en-GB" sz="1600" dirty="0" smtClean="0"/>
                        <a:t>2</a:t>
                      </a:r>
                      <a:endParaRPr lang="en-GB" sz="1600" dirty="0"/>
                    </a:p>
                  </a:txBody>
                  <a:tcPr anchor="ctr"/>
                </a:tc>
                <a:tc>
                  <a:txBody>
                    <a:bodyPr/>
                    <a:lstStyle/>
                    <a:p>
                      <a:pPr algn="l"/>
                      <a:r>
                        <a:rPr lang="en-GB" dirty="0" smtClean="0"/>
                        <a:t>because they make me laugh</a:t>
                      </a:r>
                      <a:endParaRPr lang="en-GB" dirty="0"/>
                    </a:p>
                  </a:txBody>
                  <a:tcPr anchor="ctr"/>
                </a:tc>
                <a:tc>
                  <a:txBody>
                    <a:bodyPr/>
                    <a:lstStyle/>
                    <a:p>
                      <a:pPr algn="l"/>
                      <a:r>
                        <a:rPr lang="en-GB" dirty="0" err="1" smtClean="0"/>
                        <a:t>porque</a:t>
                      </a:r>
                      <a:r>
                        <a:rPr lang="en-GB" dirty="0" smtClean="0"/>
                        <a:t> me </a:t>
                      </a:r>
                      <a:r>
                        <a:rPr lang="en-GB" dirty="0" err="1" smtClean="0"/>
                        <a:t>hacen</a:t>
                      </a:r>
                      <a:r>
                        <a:rPr lang="en-GB" dirty="0" smtClean="0"/>
                        <a:t> </a:t>
                      </a:r>
                      <a:r>
                        <a:rPr lang="en-GB" dirty="0" err="1" smtClean="0"/>
                        <a:t>reír</a:t>
                      </a:r>
                      <a:endParaRPr lang="en-GB" dirty="0"/>
                    </a:p>
                  </a:txBody>
                  <a:tcPr anchor="ctr"/>
                </a:tc>
              </a:tr>
              <a:tr h="290832">
                <a:tc>
                  <a:txBody>
                    <a:bodyPr/>
                    <a:lstStyle/>
                    <a:p>
                      <a:pPr algn="ctr"/>
                      <a:r>
                        <a:rPr lang="en-GB" sz="1600" dirty="0" smtClean="0"/>
                        <a:t>3</a:t>
                      </a:r>
                      <a:endParaRPr lang="en-GB" sz="1600" dirty="0"/>
                    </a:p>
                  </a:txBody>
                  <a:tcPr anchor="ctr"/>
                </a:tc>
                <a:tc>
                  <a:txBody>
                    <a:bodyPr/>
                    <a:lstStyle/>
                    <a:p>
                      <a:pPr algn="l"/>
                      <a:r>
                        <a:rPr lang="en-GB" dirty="0" smtClean="0"/>
                        <a:t>I like horror films</a:t>
                      </a:r>
                      <a:endParaRPr lang="en-GB" dirty="0"/>
                    </a:p>
                  </a:txBody>
                  <a:tcPr anchor="ctr"/>
                </a:tc>
                <a:tc>
                  <a:txBody>
                    <a:bodyPr/>
                    <a:lstStyle/>
                    <a:p>
                      <a:pPr algn="l"/>
                      <a:r>
                        <a:rPr lang="en-GB" dirty="0" smtClean="0"/>
                        <a:t>me </a:t>
                      </a:r>
                      <a:r>
                        <a:rPr lang="en-GB" dirty="0" err="1" smtClean="0"/>
                        <a:t>gustan</a:t>
                      </a:r>
                      <a:r>
                        <a:rPr lang="en-GB" dirty="0" smtClean="0"/>
                        <a:t> </a:t>
                      </a:r>
                      <a:r>
                        <a:rPr lang="en-GB" dirty="0" err="1" smtClean="0"/>
                        <a:t>las</a:t>
                      </a:r>
                      <a:r>
                        <a:rPr lang="en-GB" dirty="0" smtClean="0"/>
                        <a:t> </a:t>
                      </a:r>
                      <a:r>
                        <a:rPr lang="en-GB" dirty="0" err="1" smtClean="0"/>
                        <a:t>películas</a:t>
                      </a:r>
                      <a:r>
                        <a:rPr lang="en-GB" baseline="0" dirty="0" smtClean="0"/>
                        <a:t> de terror</a:t>
                      </a:r>
                      <a:endParaRPr lang="en-GB" dirty="0"/>
                    </a:p>
                  </a:txBody>
                  <a:tcPr anchor="ctr"/>
                </a:tc>
              </a:tr>
              <a:tr h="2908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because they make</a:t>
                      </a:r>
                      <a:r>
                        <a:rPr lang="en-GB" baseline="0" dirty="0" smtClean="0"/>
                        <a:t> me scared</a:t>
                      </a:r>
                      <a:endParaRPr lang="en-GB" dirty="0" smtClean="0"/>
                    </a:p>
                  </a:txBody>
                  <a:tcPr anchor="ctr"/>
                </a:tc>
                <a:tc>
                  <a:txBody>
                    <a:bodyPr/>
                    <a:lstStyle/>
                    <a:p>
                      <a:pPr algn="l" eaLnBrk="1" hangingPunct="1">
                        <a:spcBef>
                          <a:spcPct val="50000"/>
                        </a:spcBef>
                      </a:pPr>
                      <a:r>
                        <a:rPr lang="en-GB" sz="1800" dirty="0" err="1" smtClean="0"/>
                        <a:t>porque</a:t>
                      </a:r>
                      <a:r>
                        <a:rPr lang="en-GB" sz="1800" dirty="0" smtClean="0"/>
                        <a:t> me </a:t>
                      </a:r>
                      <a:r>
                        <a:rPr lang="en-GB" sz="1800" dirty="0" err="1" smtClean="0"/>
                        <a:t>dan</a:t>
                      </a:r>
                      <a:r>
                        <a:rPr lang="en-GB" sz="1800" dirty="0" smtClean="0"/>
                        <a:t> </a:t>
                      </a:r>
                      <a:r>
                        <a:rPr lang="en-GB" sz="1800" dirty="0" err="1" smtClean="0"/>
                        <a:t>miedo</a:t>
                      </a:r>
                      <a:endParaRPr lang="en-GB" sz="1800" dirty="0"/>
                    </a:p>
                  </a:txBody>
                  <a:tcPr anchor="ctr"/>
                </a:tc>
              </a:tr>
              <a:tr h="290832">
                <a:tc>
                  <a:txBody>
                    <a:bodyPr/>
                    <a:lstStyle/>
                    <a:p>
                      <a:pPr algn="ctr"/>
                      <a:r>
                        <a:rPr lang="en-GB" sz="1600" dirty="0" smtClean="0"/>
                        <a:t>5</a:t>
                      </a:r>
                      <a:endParaRPr lang="en-GB" sz="1600" dirty="0"/>
                    </a:p>
                  </a:txBody>
                  <a:tcPr anchor="ctr"/>
                </a:tc>
                <a:tc>
                  <a:txBody>
                    <a:bodyPr/>
                    <a:lstStyle/>
                    <a:p>
                      <a:pPr algn="l"/>
                      <a:r>
                        <a:rPr lang="en-GB" dirty="0" smtClean="0"/>
                        <a:t>my mum</a:t>
                      </a:r>
                      <a:r>
                        <a:rPr lang="en-GB" baseline="0" dirty="0" smtClean="0"/>
                        <a:t> loves soap operas</a:t>
                      </a:r>
                      <a:endParaRPr lang="en-GB" dirty="0"/>
                    </a:p>
                  </a:txBody>
                  <a:tcPr anchor="ctr"/>
                </a:tc>
                <a:tc>
                  <a:txBody>
                    <a:bodyPr/>
                    <a:lstStyle/>
                    <a:p>
                      <a:pPr algn="l" eaLnBrk="1" hangingPunct="1">
                        <a:spcBef>
                          <a:spcPct val="50000"/>
                        </a:spcBef>
                      </a:pPr>
                      <a:r>
                        <a:rPr lang="en-GB" sz="1800" dirty="0" smtClean="0"/>
                        <a:t>a mi </a:t>
                      </a:r>
                      <a:r>
                        <a:rPr lang="en-GB" sz="1800" dirty="0" err="1" smtClean="0"/>
                        <a:t>madre</a:t>
                      </a:r>
                      <a:r>
                        <a:rPr lang="en-GB" sz="1800" baseline="0" dirty="0" smtClean="0"/>
                        <a:t> le </a:t>
                      </a:r>
                      <a:r>
                        <a:rPr lang="en-GB" sz="1800" baseline="0" dirty="0" err="1" smtClean="0"/>
                        <a:t>encantan</a:t>
                      </a:r>
                      <a:r>
                        <a:rPr lang="en-GB" sz="1800" baseline="0" dirty="0" smtClean="0"/>
                        <a:t> </a:t>
                      </a:r>
                      <a:r>
                        <a:rPr lang="en-GB" sz="1800" baseline="0" dirty="0" err="1" smtClean="0"/>
                        <a:t>las</a:t>
                      </a:r>
                      <a:r>
                        <a:rPr lang="en-GB" sz="1800" baseline="0" dirty="0" smtClean="0"/>
                        <a:t> </a:t>
                      </a:r>
                      <a:r>
                        <a:rPr lang="en-GB" sz="1800" baseline="0" dirty="0" err="1" smtClean="0"/>
                        <a:t>telenovelas</a:t>
                      </a:r>
                      <a:endParaRPr lang="en-GB" sz="1800" dirty="0"/>
                    </a:p>
                  </a:txBody>
                  <a:tcPr anchor="ctr"/>
                </a:tc>
              </a:tr>
              <a:tr h="290832">
                <a:tc>
                  <a:txBody>
                    <a:bodyPr/>
                    <a:lstStyle/>
                    <a:p>
                      <a:pPr algn="ctr"/>
                      <a:r>
                        <a:rPr lang="en-GB" sz="1600" dirty="0" smtClean="0"/>
                        <a:t>6</a:t>
                      </a:r>
                      <a:endParaRPr lang="en-GB" sz="1600" dirty="0"/>
                    </a:p>
                  </a:txBody>
                  <a:tcPr anchor="ctr"/>
                </a:tc>
                <a:tc>
                  <a:txBody>
                    <a:bodyPr/>
                    <a:lstStyle/>
                    <a:p>
                      <a:pPr algn="l"/>
                      <a:r>
                        <a:rPr lang="en-GB" dirty="0" smtClean="0"/>
                        <a:t>like </a:t>
                      </a:r>
                      <a:r>
                        <a:rPr lang="en-GB" dirty="0" err="1" smtClean="0"/>
                        <a:t>Eastenders</a:t>
                      </a:r>
                      <a:r>
                        <a:rPr lang="en-GB" dirty="0" smtClean="0"/>
                        <a:t> for</a:t>
                      </a:r>
                      <a:r>
                        <a:rPr lang="en-GB" baseline="0" dirty="0" smtClean="0"/>
                        <a:t> example</a:t>
                      </a:r>
                      <a:endParaRPr lang="en-GB" dirty="0"/>
                    </a:p>
                  </a:txBody>
                  <a:tcPr anchor="ctr"/>
                </a:tc>
                <a:tc>
                  <a:txBody>
                    <a:bodyPr/>
                    <a:lstStyle/>
                    <a:p>
                      <a:pPr algn="l" eaLnBrk="1" hangingPunct="1">
                        <a:spcBef>
                          <a:spcPct val="50000"/>
                        </a:spcBef>
                      </a:pPr>
                      <a:r>
                        <a:rPr lang="en-GB" sz="1800" dirty="0" err="1" smtClean="0"/>
                        <a:t>como</a:t>
                      </a:r>
                      <a:r>
                        <a:rPr lang="en-GB" sz="1800" dirty="0" smtClean="0"/>
                        <a:t> </a:t>
                      </a:r>
                      <a:r>
                        <a:rPr lang="en-GB" sz="1800" dirty="0" err="1" smtClean="0"/>
                        <a:t>Eastenders</a:t>
                      </a:r>
                      <a:r>
                        <a:rPr lang="en-GB" sz="1800" baseline="0" dirty="0" smtClean="0"/>
                        <a:t> </a:t>
                      </a:r>
                      <a:r>
                        <a:rPr lang="en-GB" sz="1800" baseline="0" dirty="0" err="1" smtClean="0"/>
                        <a:t>por</a:t>
                      </a:r>
                      <a:r>
                        <a:rPr lang="en-GB" sz="1800" baseline="0" dirty="0" smtClean="0"/>
                        <a:t> </a:t>
                      </a:r>
                      <a:r>
                        <a:rPr lang="en-GB" sz="1800" baseline="0" dirty="0" err="1" smtClean="0"/>
                        <a:t>ejemplo</a:t>
                      </a:r>
                      <a:endParaRPr lang="en-GB" sz="1800" dirty="0"/>
                    </a:p>
                  </a:txBody>
                  <a:tcPr anchor="ctr"/>
                </a:tc>
              </a:tr>
              <a:tr h="313573">
                <a:tc>
                  <a:txBody>
                    <a:bodyPr/>
                    <a:lstStyle/>
                    <a:p>
                      <a:pPr algn="ctr"/>
                      <a:r>
                        <a:rPr lang="en-GB" sz="1600" dirty="0" smtClean="0"/>
                        <a:t>7</a:t>
                      </a:r>
                      <a:endParaRPr lang="en-GB" sz="1600" dirty="0"/>
                    </a:p>
                  </a:txBody>
                  <a:tcPr anchor="ctr"/>
                </a:tc>
                <a:tc>
                  <a:txBody>
                    <a:bodyPr/>
                    <a:lstStyle/>
                    <a:p>
                      <a:pPr algn="l"/>
                      <a:r>
                        <a:rPr lang="en-GB" dirty="0" smtClean="0"/>
                        <a:t>my dad likes sports programmes</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smtClean="0"/>
                        <a:t>a mi padre le </a:t>
                      </a:r>
                      <a:r>
                        <a:rPr lang="en-GB" sz="1800" dirty="0" err="1" smtClean="0"/>
                        <a:t>gustan</a:t>
                      </a:r>
                      <a:r>
                        <a:rPr lang="en-GB" sz="1800" dirty="0" smtClean="0"/>
                        <a:t> los </a:t>
                      </a:r>
                      <a:r>
                        <a:rPr lang="en-GB" sz="1800" dirty="0" err="1" smtClean="0"/>
                        <a:t>programas</a:t>
                      </a:r>
                      <a:r>
                        <a:rPr lang="en-GB" sz="1800" dirty="0" smtClean="0"/>
                        <a:t> de </a:t>
                      </a:r>
                      <a:r>
                        <a:rPr lang="en-GB" sz="1800" dirty="0" err="1" smtClean="0"/>
                        <a:t>deportes</a:t>
                      </a:r>
                      <a:endParaRPr lang="en-GB" sz="1800" dirty="0" smtClean="0"/>
                    </a:p>
                  </a:txBody>
                  <a:tcPr anchor="ctr"/>
                </a:tc>
              </a:tr>
              <a:tr h="400797">
                <a:tc>
                  <a:txBody>
                    <a:bodyPr/>
                    <a:lstStyle/>
                    <a:p>
                      <a:pPr algn="ctr"/>
                      <a:r>
                        <a:rPr lang="en-GB" sz="1600" dirty="0" smtClean="0"/>
                        <a:t>8</a:t>
                      </a:r>
                      <a:endParaRPr lang="en-GB" sz="1600" dirty="0"/>
                    </a:p>
                  </a:txBody>
                  <a:tcPr anchor="ctr"/>
                </a:tc>
                <a:tc>
                  <a:txBody>
                    <a:bodyPr/>
                    <a:lstStyle/>
                    <a:p>
                      <a:pPr algn="l"/>
                      <a:r>
                        <a:rPr lang="en-GB" dirty="0" smtClean="0"/>
                        <a:t>my favourite programme</a:t>
                      </a:r>
                      <a:r>
                        <a:rPr lang="en-GB" baseline="0" dirty="0" smtClean="0"/>
                        <a:t> is Educating Essex</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smtClean="0"/>
                        <a:t>mi </a:t>
                      </a:r>
                      <a:r>
                        <a:rPr lang="en-GB" sz="1800" dirty="0" err="1" smtClean="0"/>
                        <a:t>programa</a:t>
                      </a:r>
                      <a:r>
                        <a:rPr lang="en-GB" sz="1800" dirty="0" smtClean="0"/>
                        <a:t> </a:t>
                      </a:r>
                      <a:r>
                        <a:rPr lang="en-GB" sz="1800" dirty="0" err="1" smtClean="0"/>
                        <a:t>favorito</a:t>
                      </a:r>
                      <a:r>
                        <a:rPr lang="en-GB" sz="1800" baseline="0" dirty="0" smtClean="0"/>
                        <a:t> </a:t>
                      </a:r>
                      <a:r>
                        <a:rPr lang="en-GB" sz="1800" baseline="0" dirty="0" err="1" smtClean="0"/>
                        <a:t>es</a:t>
                      </a:r>
                      <a:r>
                        <a:rPr lang="en-GB" sz="1800" baseline="0" dirty="0" smtClean="0"/>
                        <a:t> Educating Essex</a:t>
                      </a:r>
                      <a:endParaRPr lang="en-GB" sz="1800" dirty="0" smtClean="0"/>
                    </a:p>
                  </a:txBody>
                  <a:tcPr anchor="ctr"/>
                </a:tc>
              </a:tr>
              <a:tr h="290832">
                <a:tc>
                  <a:txBody>
                    <a:bodyPr/>
                    <a:lstStyle/>
                    <a:p>
                      <a:pPr algn="ctr"/>
                      <a:r>
                        <a:rPr lang="en-GB" sz="1600" dirty="0" smtClean="0"/>
                        <a:t>9</a:t>
                      </a:r>
                      <a:endParaRPr lang="en-GB" sz="1600" dirty="0"/>
                    </a:p>
                  </a:txBody>
                  <a:tcPr anchor="ctr"/>
                </a:tc>
                <a:tc>
                  <a:txBody>
                    <a:bodyPr/>
                    <a:lstStyle/>
                    <a:p>
                      <a:pPr algn="l"/>
                      <a:r>
                        <a:rPr lang="en-GB" dirty="0" smtClean="0"/>
                        <a:t>it is a reality show</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err="1" smtClean="0"/>
                        <a:t>es</a:t>
                      </a:r>
                      <a:r>
                        <a:rPr lang="en-GB" sz="1800" dirty="0" smtClean="0"/>
                        <a:t> un </a:t>
                      </a:r>
                      <a:r>
                        <a:rPr lang="en-GB" sz="1800" dirty="0" err="1" smtClean="0"/>
                        <a:t>programa</a:t>
                      </a:r>
                      <a:r>
                        <a:rPr lang="en-GB" sz="1800" dirty="0" smtClean="0"/>
                        <a:t> de </a:t>
                      </a:r>
                      <a:r>
                        <a:rPr lang="en-GB" sz="1800" dirty="0" err="1" smtClean="0"/>
                        <a:t>tele-realidad</a:t>
                      </a:r>
                      <a:endParaRPr lang="en-GB" sz="1800" dirty="0" smtClean="0"/>
                    </a:p>
                  </a:txBody>
                  <a:tcPr anchor="ctr"/>
                </a:tc>
              </a:tr>
              <a:tr h="400797">
                <a:tc>
                  <a:txBody>
                    <a:bodyPr/>
                    <a:lstStyle/>
                    <a:p>
                      <a:pPr algn="ctr"/>
                      <a:r>
                        <a:rPr lang="en-GB" sz="1600" dirty="0" smtClean="0"/>
                        <a:t>10</a:t>
                      </a:r>
                      <a:endParaRPr lang="en-GB" sz="1600" dirty="0"/>
                    </a:p>
                  </a:txBody>
                  <a:tcPr anchor="ctr"/>
                </a:tc>
                <a:tc>
                  <a:txBody>
                    <a:bodyPr/>
                    <a:lstStyle/>
                    <a:p>
                      <a:pPr algn="l"/>
                      <a:r>
                        <a:rPr lang="en-GB" dirty="0" smtClean="0"/>
                        <a:t>it takes</a:t>
                      </a:r>
                      <a:r>
                        <a:rPr lang="en-GB" baseline="0" dirty="0" smtClean="0"/>
                        <a:t> place in Essex in England</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err="1" smtClean="0"/>
                        <a:t>tiene</a:t>
                      </a:r>
                      <a:r>
                        <a:rPr lang="en-GB" sz="1800" dirty="0" smtClean="0"/>
                        <a:t> </a:t>
                      </a:r>
                      <a:r>
                        <a:rPr lang="en-GB" sz="1800" dirty="0" err="1" smtClean="0"/>
                        <a:t>lugar</a:t>
                      </a:r>
                      <a:r>
                        <a:rPr lang="en-GB" sz="1800" dirty="0" smtClean="0"/>
                        <a:t> en</a:t>
                      </a:r>
                      <a:r>
                        <a:rPr lang="en-GB" sz="1800" baseline="0" dirty="0" smtClean="0"/>
                        <a:t> Essex en </a:t>
                      </a:r>
                      <a:r>
                        <a:rPr lang="en-GB" sz="1800" baseline="0" dirty="0" err="1" smtClean="0"/>
                        <a:t>Inglaterra</a:t>
                      </a:r>
                      <a:endParaRPr lang="en-GB" sz="1800" dirty="0" smtClean="0"/>
                    </a:p>
                  </a:txBody>
                  <a:tcPr anchor="ctr"/>
                </a:tc>
              </a:tr>
              <a:tr h="290832">
                <a:tc>
                  <a:txBody>
                    <a:bodyPr/>
                    <a:lstStyle/>
                    <a:p>
                      <a:pPr algn="ctr"/>
                      <a:r>
                        <a:rPr lang="en-GB" sz="1600" dirty="0" smtClean="0"/>
                        <a:t>11</a:t>
                      </a:r>
                      <a:endParaRPr lang="en-GB" sz="1600" dirty="0"/>
                    </a:p>
                  </a:txBody>
                  <a:tcPr anchor="ctr"/>
                </a:tc>
                <a:tc>
                  <a:txBody>
                    <a:bodyPr/>
                    <a:lstStyle/>
                    <a:p>
                      <a:pPr algn="l"/>
                      <a:r>
                        <a:rPr lang="en-GB" dirty="0" smtClean="0"/>
                        <a:t>it’s about life in a school</a:t>
                      </a:r>
                      <a:endParaRPr lang="en-GB" dirty="0"/>
                    </a:p>
                  </a:txBody>
                  <a:tcPr anchor="ctr"/>
                </a:tc>
                <a:tc>
                  <a:txBody>
                    <a:bodyPr/>
                    <a:lstStyle/>
                    <a:p>
                      <a:pPr algn="l" eaLnBrk="1" hangingPunct="1">
                        <a:spcBef>
                          <a:spcPct val="50000"/>
                        </a:spcBef>
                      </a:pPr>
                      <a:r>
                        <a:rPr lang="en-GB" sz="1800" dirty="0" err="1" smtClean="0"/>
                        <a:t>trata</a:t>
                      </a:r>
                      <a:r>
                        <a:rPr lang="en-GB" sz="1800" dirty="0" smtClean="0"/>
                        <a:t> de la </a:t>
                      </a:r>
                      <a:r>
                        <a:rPr lang="en-GB" sz="1800" dirty="0" err="1" smtClean="0"/>
                        <a:t>vida</a:t>
                      </a:r>
                      <a:r>
                        <a:rPr lang="en-GB" sz="1800" baseline="0" dirty="0" smtClean="0"/>
                        <a:t> en un </a:t>
                      </a:r>
                      <a:r>
                        <a:rPr lang="en-GB" sz="1800" baseline="0" dirty="0" err="1" smtClean="0"/>
                        <a:t>colegio</a:t>
                      </a:r>
                      <a:endParaRPr lang="en-GB" sz="1800" dirty="0"/>
                    </a:p>
                  </a:txBody>
                  <a:tcPr anchor="ctr"/>
                </a:tc>
              </a:tr>
              <a:tr h="290832">
                <a:tc>
                  <a:txBody>
                    <a:bodyPr/>
                    <a:lstStyle/>
                    <a:p>
                      <a:pPr algn="ctr"/>
                      <a:r>
                        <a:rPr lang="en-GB" sz="1600" dirty="0" smtClean="0"/>
                        <a:t>12</a:t>
                      </a:r>
                      <a:endParaRPr lang="en-GB" sz="1600" dirty="0"/>
                    </a:p>
                  </a:txBody>
                  <a:tcPr anchor="ctr"/>
                </a:tc>
                <a:tc>
                  <a:txBody>
                    <a:bodyPr/>
                    <a:lstStyle/>
                    <a:p>
                      <a:pPr algn="l"/>
                      <a:r>
                        <a:rPr lang="en-GB" dirty="0" smtClean="0"/>
                        <a:t>it’s a programme</a:t>
                      </a:r>
                      <a:r>
                        <a:rPr lang="en-GB" baseline="0" dirty="0" smtClean="0"/>
                        <a:t> for teenagers</a:t>
                      </a:r>
                      <a:endParaRPr lang="en-GB" dirty="0"/>
                    </a:p>
                  </a:txBody>
                  <a:tcPr anchor="ctr"/>
                </a:tc>
                <a:tc>
                  <a:txBody>
                    <a:bodyPr/>
                    <a:lstStyle/>
                    <a:p>
                      <a:pPr algn="l" eaLnBrk="1" hangingPunct="1">
                        <a:spcBef>
                          <a:spcPct val="50000"/>
                        </a:spcBef>
                      </a:pPr>
                      <a:r>
                        <a:rPr lang="en-GB" sz="1800" dirty="0" err="1" smtClean="0"/>
                        <a:t>es</a:t>
                      </a:r>
                      <a:r>
                        <a:rPr lang="en-GB" sz="1800" dirty="0" smtClean="0"/>
                        <a:t> un </a:t>
                      </a:r>
                      <a:r>
                        <a:rPr lang="en-GB" sz="1800" dirty="0" err="1" smtClean="0"/>
                        <a:t>programa</a:t>
                      </a:r>
                      <a:r>
                        <a:rPr lang="en-GB" sz="1800" baseline="0" dirty="0" smtClean="0"/>
                        <a:t> </a:t>
                      </a:r>
                      <a:r>
                        <a:rPr lang="en-GB" sz="1800" baseline="0" dirty="0" err="1" smtClean="0"/>
                        <a:t>para</a:t>
                      </a:r>
                      <a:r>
                        <a:rPr lang="en-GB" sz="1800" baseline="0" dirty="0" smtClean="0"/>
                        <a:t> los </a:t>
                      </a:r>
                      <a:r>
                        <a:rPr lang="en-GB" sz="1800" baseline="0" dirty="0" err="1" smtClean="0"/>
                        <a:t>jóvenes</a:t>
                      </a:r>
                      <a:endParaRPr lang="en-GB" sz="1800" dirty="0"/>
                    </a:p>
                  </a:txBody>
                  <a:tcPr anchor="ctr"/>
                </a:tc>
              </a:tr>
              <a:tr h="290832">
                <a:tc>
                  <a:txBody>
                    <a:bodyPr/>
                    <a:lstStyle/>
                    <a:p>
                      <a:pPr algn="ctr"/>
                      <a:r>
                        <a:rPr lang="en-GB" sz="1600" dirty="0" smtClean="0"/>
                        <a:t>13</a:t>
                      </a:r>
                      <a:endParaRPr lang="en-GB" sz="1600" dirty="0"/>
                    </a:p>
                  </a:txBody>
                  <a:tcPr anchor="ctr"/>
                </a:tc>
                <a:tc>
                  <a:txBody>
                    <a:bodyPr/>
                    <a:lstStyle/>
                    <a:p>
                      <a:pPr algn="l"/>
                      <a:r>
                        <a:rPr lang="en-GB" dirty="0" smtClean="0"/>
                        <a:t>I prefer watching </a:t>
                      </a:r>
                      <a:r>
                        <a:rPr lang="en-GB" dirty="0" err="1" smtClean="0"/>
                        <a:t>tv</a:t>
                      </a:r>
                      <a:endParaRPr lang="en-GB" dirty="0"/>
                    </a:p>
                  </a:txBody>
                  <a:tcPr anchor="ctr"/>
                </a:tc>
                <a:tc>
                  <a:txBody>
                    <a:bodyPr/>
                    <a:lstStyle/>
                    <a:p>
                      <a:pPr algn="l" eaLnBrk="1" hangingPunct="1">
                        <a:spcBef>
                          <a:spcPct val="50000"/>
                        </a:spcBef>
                      </a:pPr>
                      <a:r>
                        <a:rPr lang="en-GB" sz="1800" dirty="0" err="1" smtClean="0"/>
                        <a:t>prefiero</a:t>
                      </a:r>
                      <a:r>
                        <a:rPr lang="en-GB" sz="1800" dirty="0" smtClean="0"/>
                        <a:t> </a:t>
                      </a:r>
                      <a:r>
                        <a:rPr lang="en-GB" sz="1800" dirty="0" err="1" smtClean="0"/>
                        <a:t>ver</a:t>
                      </a:r>
                      <a:r>
                        <a:rPr lang="en-GB" sz="1800" dirty="0" smtClean="0"/>
                        <a:t> la </a:t>
                      </a:r>
                      <a:r>
                        <a:rPr lang="en-GB" sz="1800" dirty="0" err="1" smtClean="0"/>
                        <a:t>tele</a:t>
                      </a:r>
                      <a:endParaRPr lang="en-GB" sz="1800" dirty="0"/>
                    </a:p>
                  </a:txBody>
                  <a:tcPr anchor="ctr"/>
                </a:tc>
              </a:tr>
              <a:tr h="290832">
                <a:tc>
                  <a:txBody>
                    <a:bodyPr/>
                    <a:lstStyle/>
                    <a:p>
                      <a:pPr algn="ctr"/>
                      <a:r>
                        <a:rPr lang="en-GB" sz="1600" dirty="0" smtClean="0"/>
                        <a:t>14</a:t>
                      </a:r>
                      <a:endParaRPr lang="en-GB" sz="1600" dirty="0"/>
                    </a:p>
                  </a:txBody>
                  <a:tcPr anchor="ctr"/>
                </a:tc>
                <a:tc>
                  <a:txBody>
                    <a:bodyPr/>
                    <a:lstStyle/>
                    <a:p>
                      <a:pPr algn="l"/>
                      <a:r>
                        <a:rPr lang="en-GB" dirty="0" smtClean="0"/>
                        <a:t>because it</a:t>
                      </a:r>
                      <a:r>
                        <a:rPr lang="en-GB" baseline="0" dirty="0" smtClean="0"/>
                        <a:t> is cheaper than…</a:t>
                      </a:r>
                      <a:endParaRPr lang="en-GB" dirty="0"/>
                    </a:p>
                  </a:txBody>
                  <a:tcPr anchor="ctr"/>
                </a:tc>
                <a:tc>
                  <a:txBody>
                    <a:bodyPr/>
                    <a:lstStyle/>
                    <a:p>
                      <a:pPr algn="l" eaLnBrk="1" hangingPunct="1">
                        <a:spcBef>
                          <a:spcPct val="50000"/>
                        </a:spcBef>
                      </a:pPr>
                      <a:r>
                        <a:rPr lang="en-GB" sz="1800" dirty="0" err="1" smtClean="0"/>
                        <a:t>porque</a:t>
                      </a:r>
                      <a:r>
                        <a:rPr lang="en-GB" sz="1800" dirty="0" smtClean="0"/>
                        <a:t> </a:t>
                      </a:r>
                      <a:r>
                        <a:rPr lang="en-GB" sz="1800" dirty="0" err="1" smtClean="0"/>
                        <a:t>es</a:t>
                      </a:r>
                      <a:r>
                        <a:rPr lang="en-GB" sz="1800" dirty="0" smtClean="0"/>
                        <a:t> </a:t>
                      </a:r>
                      <a:r>
                        <a:rPr lang="en-GB" sz="1800" dirty="0" err="1" smtClean="0"/>
                        <a:t>más</a:t>
                      </a:r>
                      <a:r>
                        <a:rPr lang="en-GB" sz="1800" dirty="0" smtClean="0"/>
                        <a:t> </a:t>
                      </a:r>
                      <a:r>
                        <a:rPr lang="en-GB" sz="1800" dirty="0" err="1" smtClean="0"/>
                        <a:t>barato</a:t>
                      </a:r>
                      <a:r>
                        <a:rPr lang="en-GB" sz="1800" dirty="0" smtClean="0"/>
                        <a:t> </a:t>
                      </a:r>
                      <a:r>
                        <a:rPr lang="en-GB" sz="1800" dirty="0" err="1" smtClean="0"/>
                        <a:t>que</a:t>
                      </a:r>
                      <a:endParaRPr lang="en-GB" sz="1800" dirty="0"/>
                    </a:p>
                  </a:txBody>
                  <a:tcPr anchor="ctr"/>
                </a:tc>
              </a:tr>
              <a:tr h="290832">
                <a:tc>
                  <a:txBody>
                    <a:bodyPr/>
                    <a:lstStyle/>
                    <a:p>
                      <a:pPr algn="ctr"/>
                      <a:r>
                        <a:rPr lang="en-GB" sz="1600" dirty="0" smtClean="0"/>
                        <a:t>15</a:t>
                      </a:r>
                      <a:endParaRPr lang="en-GB" sz="1600" dirty="0"/>
                    </a:p>
                  </a:txBody>
                  <a:tcPr anchor="ctr"/>
                </a:tc>
                <a:tc>
                  <a:txBody>
                    <a:bodyPr/>
                    <a:lstStyle/>
                    <a:p>
                      <a:pPr algn="l"/>
                      <a:r>
                        <a:rPr lang="en-GB" dirty="0" smtClean="0"/>
                        <a:t>going to the cinema</a:t>
                      </a:r>
                      <a:endParaRPr lang="en-GB" dirty="0"/>
                    </a:p>
                  </a:txBody>
                  <a:tcPr anchor="ctr"/>
                </a:tc>
                <a:tc>
                  <a:txBody>
                    <a:bodyPr/>
                    <a:lstStyle/>
                    <a:p>
                      <a:pPr algn="l" eaLnBrk="1" hangingPunct="1">
                        <a:spcBef>
                          <a:spcPct val="50000"/>
                        </a:spcBef>
                      </a:pPr>
                      <a:r>
                        <a:rPr lang="en-GB" sz="1800" dirty="0" err="1" smtClean="0"/>
                        <a:t>ir</a:t>
                      </a:r>
                      <a:r>
                        <a:rPr lang="en-GB" sz="1800" dirty="0" smtClean="0"/>
                        <a:t> al cine</a:t>
                      </a:r>
                      <a:endParaRPr lang="en-GB" sz="1800" dirty="0"/>
                    </a:p>
                  </a:txBody>
                  <a:tcPr anchor="ctr"/>
                </a:tc>
              </a:tr>
            </a:tbl>
          </a:graphicData>
        </a:graphic>
      </p:graphicFrame>
    </p:spTree>
    <p:extLst>
      <p:ext uri="{BB962C8B-B14F-4D97-AF65-F5344CB8AC3E}">
        <p14:creationId xmlns:p14="http://schemas.microsoft.com/office/powerpoint/2010/main" val="3595744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79512" y="836712"/>
          <a:ext cx="4248471" cy="5954760"/>
        </p:xfrm>
        <a:graphic>
          <a:graphicData uri="http://schemas.openxmlformats.org/drawingml/2006/table">
            <a:tbl>
              <a:tblPr firstRow="1" bandRow="1">
                <a:tableStyleId>{5940675A-B579-460E-94D1-54222C63F5DA}</a:tableStyleId>
              </a:tblPr>
              <a:tblGrid>
                <a:gridCol w="720080"/>
                <a:gridCol w="2158038"/>
                <a:gridCol w="325648"/>
                <a:gridCol w="348235"/>
                <a:gridCol w="348235"/>
                <a:gridCol w="348235"/>
              </a:tblGrid>
              <a:tr h="322354">
                <a:tc>
                  <a:txBody>
                    <a:bodyPr/>
                    <a:lstStyle/>
                    <a:p>
                      <a:pPr algn="ctr"/>
                      <a:r>
                        <a:rPr lang="en-GB" sz="1800" dirty="0" smtClean="0"/>
                        <a:t>1</a:t>
                      </a:r>
                      <a:endParaRPr lang="en-GB" sz="1800" dirty="0"/>
                    </a:p>
                  </a:txBody>
                  <a:tcPr anchor="ctr"/>
                </a:tc>
                <a:tc>
                  <a:txBody>
                    <a:bodyPr/>
                    <a:lstStyle/>
                    <a:p>
                      <a:pPr algn="l"/>
                      <a:r>
                        <a:rPr lang="en-GB" sz="1200" dirty="0" smtClean="0"/>
                        <a:t>I like comedies </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2</a:t>
                      </a:r>
                      <a:endParaRPr lang="en-GB" sz="1800" dirty="0"/>
                    </a:p>
                  </a:txBody>
                  <a:tcPr anchor="ctr"/>
                </a:tc>
                <a:tc>
                  <a:txBody>
                    <a:bodyPr/>
                    <a:lstStyle/>
                    <a:p>
                      <a:pPr algn="l"/>
                      <a:r>
                        <a:rPr lang="en-GB" sz="1200" dirty="0" smtClean="0"/>
                        <a:t>because they make me laugh</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algn="ctr"/>
                      <a:r>
                        <a:rPr lang="en-GB" sz="1800" dirty="0" smtClean="0"/>
                        <a:t>3</a:t>
                      </a:r>
                      <a:endParaRPr lang="en-GB" sz="1800" dirty="0"/>
                    </a:p>
                  </a:txBody>
                  <a:tcPr anchor="ctr"/>
                </a:tc>
                <a:tc>
                  <a:txBody>
                    <a:bodyPr/>
                    <a:lstStyle/>
                    <a:p>
                      <a:pPr algn="l"/>
                      <a:r>
                        <a:rPr lang="en-GB" sz="1200" dirty="0" smtClean="0"/>
                        <a:t>I like horror films</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because they make</a:t>
                      </a:r>
                      <a:r>
                        <a:rPr lang="en-GB" sz="1200" baseline="0" dirty="0" smtClean="0"/>
                        <a:t> me scared</a:t>
                      </a:r>
                      <a:endParaRPr lang="en-GB" sz="1200" dirty="0" smtClean="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5</a:t>
                      </a:r>
                      <a:endParaRPr lang="en-GB" sz="1800" dirty="0"/>
                    </a:p>
                  </a:txBody>
                  <a:tcPr anchor="ctr"/>
                </a:tc>
                <a:tc>
                  <a:txBody>
                    <a:bodyPr/>
                    <a:lstStyle/>
                    <a:p>
                      <a:pPr algn="l"/>
                      <a:r>
                        <a:rPr lang="en-GB" sz="1200" dirty="0" smtClean="0"/>
                        <a:t>my mum</a:t>
                      </a:r>
                      <a:r>
                        <a:rPr lang="en-GB" sz="1200" baseline="0" dirty="0" smtClean="0"/>
                        <a:t> loves soap operas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6</a:t>
                      </a:r>
                      <a:endParaRPr lang="en-GB" sz="1800" dirty="0"/>
                    </a:p>
                  </a:txBody>
                  <a:tcPr anchor="ctr"/>
                </a:tc>
                <a:tc>
                  <a:txBody>
                    <a:bodyPr/>
                    <a:lstStyle/>
                    <a:p>
                      <a:pPr algn="l"/>
                      <a:r>
                        <a:rPr lang="en-GB" sz="1200" dirty="0" smtClean="0"/>
                        <a:t>like </a:t>
                      </a:r>
                      <a:r>
                        <a:rPr lang="en-GB" sz="1200" dirty="0" err="1" smtClean="0"/>
                        <a:t>Eastenders</a:t>
                      </a:r>
                      <a:r>
                        <a:rPr lang="en-GB" sz="1200" dirty="0" smtClean="0"/>
                        <a:t> for</a:t>
                      </a:r>
                      <a:r>
                        <a:rPr lang="en-GB" sz="1200" baseline="0" dirty="0" smtClean="0"/>
                        <a:t> example</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7</a:t>
                      </a:r>
                      <a:endParaRPr lang="en-GB" sz="1800" dirty="0"/>
                    </a:p>
                  </a:txBody>
                  <a:tcPr anchor="ctr"/>
                </a:tc>
                <a:tc>
                  <a:txBody>
                    <a:bodyPr/>
                    <a:lstStyle/>
                    <a:p>
                      <a:pPr algn="l"/>
                      <a:r>
                        <a:rPr lang="en-GB" sz="1200" dirty="0" smtClean="0"/>
                        <a:t>my dad likes sports programmes</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8</a:t>
                      </a:r>
                      <a:endParaRPr lang="en-GB" sz="1800" dirty="0"/>
                    </a:p>
                  </a:txBody>
                  <a:tcPr anchor="ctr"/>
                </a:tc>
                <a:tc>
                  <a:txBody>
                    <a:bodyPr/>
                    <a:lstStyle/>
                    <a:p>
                      <a:pPr algn="l"/>
                      <a:r>
                        <a:rPr lang="en-GB" sz="1200" dirty="0" smtClean="0"/>
                        <a:t>my favourite programme</a:t>
                      </a:r>
                      <a:r>
                        <a:rPr lang="en-GB" sz="1200" baseline="0" dirty="0" smtClean="0"/>
                        <a:t> is Educating Essex</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9</a:t>
                      </a:r>
                      <a:endParaRPr lang="en-GB" sz="1800" dirty="0"/>
                    </a:p>
                  </a:txBody>
                  <a:tcPr anchor="ctr"/>
                </a:tc>
                <a:tc>
                  <a:txBody>
                    <a:bodyPr/>
                    <a:lstStyle/>
                    <a:p>
                      <a:pPr algn="l"/>
                      <a:r>
                        <a:rPr lang="en-GB" sz="1200" dirty="0" smtClean="0"/>
                        <a:t>it is a reality show</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10</a:t>
                      </a:r>
                      <a:endParaRPr lang="en-GB" sz="1800" dirty="0"/>
                    </a:p>
                  </a:txBody>
                  <a:tcPr anchor="ctr"/>
                </a:tc>
                <a:tc>
                  <a:txBody>
                    <a:bodyPr/>
                    <a:lstStyle/>
                    <a:p>
                      <a:pPr algn="l"/>
                      <a:r>
                        <a:rPr lang="en-GB" sz="1200" dirty="0" smtClean="0"/>
                        <a:t>it takes</a:t>
                      </a:r>
                      <a:r>
                        <a:rPr lang="en-GB" sz="1200" baseline="0" dirty="0" smtClean="0"/>
                        <a:t> place in Essex in England</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11</a:t>
                      </a:r>
                      <a:endParaRPr lang="en-GB" sz="1800" dirty="0"/>
                    </a:p>
                  </a:txBody>
                  <a:tcPr anchor="ctr"/>
                </a:tc>
                <a:tc>
                  <a:txBody>
                    <a:bodyPr/>
                    <a:lstStyle/>
                    <a:p>
                      <a:pPr algn="l"/>
                      <a:r>
                        <a:rPr lang="en-GB" sz="1200" dirty="0" smtClean="0"/>
                        <a:t>it’s about life in a school</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12</a:t>
                      </a:r>
                      <a:endParaRPr lang="en-GB" sz="1800" dirty="0"/>
                    </a:p>
                  </a:txBody>
                  <a:tcPr anchor="ctr"/>
                </a:tc>
                <a:tc>
                  <a:txBody>
                    <a:bodyPr/>
                    <a:lstStyle/>
                    <a:p>
                      <a:pPr algn="l"/>
                      <a:r>
                        <a:rPr lang="en-GB" sz="1200" dirty="0" smtClean="0"/>
                        <a:t>it’s a programme</a:t>
                      </a:r>
                      <a:r>
                        <a:rPr lang="en-GB" sz="1200" baseline="0" dirty="0" smtClean="0"/>
                        <a:t> for teenagers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13</a:t>
                      </a:r>
                      <a:endParaRPr lang="en-GB" sz="1800" dirty="0"/>
                    </a:p>
                  </a:txBody>
                  <a:tcPr anchor="ctr"/>
                </a:tc>
                <a:tc>
                  <a:txBody>
                    <a:bodyPr/>
                    <a:lstStyle/>
                    <a:p>
                      <a:pPr algn="l"/>
                      <a:r>
                        <a:rPr lang="en-GB" sz="1200" dirty="0" smtClean="0"/>
                        <a:t>I prefer watching </a:t>
                      </a:r>
                      <a:r>
                        <a:rPr lang="en-GB" sz="1200" dirty="0" err="1" smtClean="0"/>
                        <a:t>tv</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14</a:t>
                      </a:r>
                      <a:endParaRPr lang="en-GB" sz="1800" dirty="0"/>
                    </a:p>
                  </a:txBody>
                  <a:tcPr anchor="ctr"/>
                </a:tc>
                <a:tc>
                  <a:txBody>
                    <a:bodyPr/>
                    <a:lstStyle/>
                    <a:p>
                      <a:pPr algn="l"/>
                      <a:r>
                        <a:rPr lang="en-GB" sz="1200" dirty="0" smtClean="0"/>
                        <a:t>because it</a:t>
                      </a:r>
                      <a:r>
                        <a:rPr lang="en-GB" sz="1200" baseline="0" dirty="0" smtClean="0"/>
                        <a:t> is cheaper than…</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15</a:t>
                      </a:r>
                      <a:endParaRPr lang="en-GB" sz="1800" dirty="0"/>
                    </a:p>
                  </a:txBody>
                  <a:tcPr anchor="ctr"/>
                </a:tc>
                <a:tc>
                  <a:txBody>
                    <a:bodyPr/>
                    <a:lstStyle/>
                    <a:p>
                      <a:pPr algn="l"/>
                      <a:r>
                        <a:rPr lang="en-GB" sz="1200" dirty="0" smtClean="0"/>
                        <a:t>going to the cinema</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bl>
          </a:graphicData>
        </a:graphic>
      </p:graphicFrame>
      <p:sp>
        <p:nvSpPr>
          <p:cNvPr id="2" name="TextBox 1"/>
          <p:cNvSpPr txBox="1"/>
          <p:nvPr/>
        </p:nvSpPr>
        <p:spPr>
          <a:xfrm>
            <a:off x="179512" y="323364"/>
            <a:ext cx="4032448" cy="369332"/>
          </a:xfrm>
          <a:prstGeom prst="rect">
            <a:avLst/>
          </a:prstGeom>
          <a:noFill/>
        </p:spPr>
        <p:txBody>
          <a:bodyPr wrap="square" rtlCol="0">
            <a:spAutoFit/>
          </a:bodyPr>
          <a:lstStyle/>
          <a:p>
            <a:r>
              <a:rPr lang="en-GB" dirty="0" err="1" smtClean="0">
                <a:solidFill>
                  <a:prstClr val="black"/>
                </a:solidFill>
              </a:rPr>
              <a:t>Nombre</a:t>
            </a:r>
            <a:r>
              <a:rPr lang="en-GB" dirty="0" smtClean="0">
                <a:solidFill>
                  <a:prstClr val="black"/>
                </a:solidFill>
              </a:rPr>
              <a:t>: _________________________</a:t>
            </a:r>
            <a:endParaRPr lang="en-GB" dirty="0">
              <a:solidFill>
                <a:prstClr val="black"/>
              </a:solidFill>
            </a:endParaRPr>
          </a:p>
        </p:txBody>
      </p:sp>
      <p:graphicFrame>
        <p:nvGraphicFramePr>
          <p:cNvPr id="6" name="Table 5"/>
          <p:cNvGraphicFramePr>
            <a:graphicFrameLocks noGrp="1"/>
          </p:cNvGraphicFramePr>
          <p:nvPr>
            <p:extLst/>
          </p:nvPr>
        </p:nvGraphicFramePr>
        <p:xfrm>
          <a:off x="4788025" y="846004"/>
          <a:ext cx="4248471" cy="5954760"/>
        </p:xfrm>
        <a:graphic>
          <a:graphicData uri="http://schemas.openxmlformats.org/drawingml/2006/table">
            <a:tbl>
              <a:tblPr firstRow="1" bandRow="1">
                <a:tableStyleId>{5940675A-B579-460E-94D1-54222C63F5DA}</a:tableStyleId>
              </a:tblPr>
              <a:tblGrid>
                <a:gridCol w="720080"/>
                <a:gridCol w="2158038"/>
                <a:gridCol w="325648"/>
                <a:gridCol w="348235"/>
                <a:gridCol w="348235"/>
                <a:gridCol w="348235"/>
              </a:tblGrid>
              <a:tr h="322354">
                <a:tc>
                  <a:txBody>
                    <a:bodyPr/>
                    <a:lstStyle/>
                    <a:p>
                      <a:pPr algn="ctr"/>
                      <a:r>
                        <a:rPr lang="en-GB" sz="1800" dirty="0" smtClean="0"/>
                        <a:t>1</a:t>
                      </a:r>
                      <a:endParaRPr lang="en-GB" sz="1800" dirty="0"/>
                    </a:p>
                  </a:txBody>
                  <a:tcPr anchor="ctr"/>
                </a:tc>
                <a:tc>
                  <a:txBody>
                    <a:bodyPr/>
                    <a:lstStyle/>
                    <a:p>
                      <a:pPr algn="l"/>
                      <a:r>
                        <a:rPr lang="en-GB" sz="1200" dirty="0" smtClean="0"/>
                        <a:t>I like comedies </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2</a:t>
                      </a:r>
                      <a:endParaRPr lang="en-GB" sz="1800" dirty="0"/>
                    </a:p>
                  </a:txBody>
                  <a:tcPr anchor="ctr"/>
                </a:tc>
                <a:tc>
                  <a:txBody>
                    <a:bodyPr/>
                    <a:lstStyle/>
                    <a:p>
                      <a:pPr algn="l"/>
                      <a:r>
                        <a:rPr lang="en-GB" sz="1200" dirty="0" smtClean="0"/>
                        <a:t>because they make me laugh</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algn="ctr"/>
                      <a:r>
                        <a:rPr lang="en-GB" sz="1800" dirty="0" smtClean="0"/>
                        <a:t>3</a:t>
                      </a:r>
                      <a:endParaRPr lang="en-GB" sz="1800" dirty="0"/>
                    </a:p>
                  </a:txBody>
                  <a:tcPr anchor="ctr"/>
                </a:tc>
                <a:tc>
                  <a:txBody>
                    <a:bodyPr/>
                    <a:lstStyle/>
                    <a:p>
                      <a:pPr algn="l"/>
                      <a:r>
                        <a:rPr lang="en-GB" sz="1200" dirty="0" smtClean="0"/>
                        <a:t>I like horror films</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because they make</a:t>
                      </a:r>
                      <a:r>
                        <a:rPr lang="en-GB" sz="1200" baseline="0" dirty="0" smtClean="0"/>
                        <a:t> me scared</a:t>
                      </a:r>
                      <a:endParaRPr lang="en-GB" sz="1200" dirty="0" smtClean="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5</a:t>
                      </a:r>
                      <a:endParaRPr lang="en-GB" sz="1800" dirty="0"/>
                    </a:p>
                  </a:txBody>
                  <a:tcPr anchor="ctr"/>
                </a:tc>
                <a:tc>
                  <a:txBody>
                    <a:bodyPr/>
                    <a:lstStyle/>
                    <a:p>
                      <a:pPr algn="l"/>
                      <a:r>
                        <a:rPr lang="en-GB" sz="1200" dirty="0" smtClean="0"/>
                        <a:t>my mum</a:t>
                      </a:r>
                      <a:r>
                        <a:rPr lang="en-GB" sz="1200" baseline="0" dirty="0" smtClean="0"/>
                        <a:t> loves soap operas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6</a:t>
                      </a:r>
                      <a:endParaRPr lang="en-GB" sz="1800" dirty="0"/>
                    </a:p>
                  </a:txBody>
                  <a:tcPr anchor="ctr"/>
                </a:tc>
                <a:tc>
                  <a:txBody>
                    <a:bodyPr/>
                    <a:lstStyle/>
                    <a:p>
                      <a:pPr algn="l"/>
                      <a:r>
                        <a:rPr lang="en-GB" sz="1200" dirty="0" smtClean="0"/>
                        <a:t>like </a:t>
                      </a:r>
                      <a:r>
                        <a:rPr lang="en-GB" sz="1200" dirty="0" err="1" smtClean="0"/>
                        <a:t>Eastenders</a:t>
                      </a:r>
                      <a:r>
                        <a:rPr lang="en-GB" sz="1200" dirty="0" smtClean="0"/>
                        <a:t> for</a:t>
                      </a:r>
                      <a:r>
                        <a:rPr lang="en-GB" sz="1200" baseline="0" dirty="0" smtClean="0"/>
                        <a:t> example</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7</a:t>
                      </a:r>
                      <a:endParaRPr lang="en-GB" sz="1800" dirty="0"/>
                    </a:p>
                  </a:txBody>
                  <a:tcPr anchor="ctr"/>
                </a:tc>
                <a:tc>
                  <a:txBody>
                    <a:bodyPr/>
                    <a:lstStyle/>
                    <a:p>
                      <a:pPr algn="l"/>
                      <a:r>
                        <a:rPr lang="en-GB" sz="1200" dirty="0" smtClean="0"/>
                        <a:t>my dad likes sports programmes</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8</a:t>
                      </a:r>
                      <a:endParaRPr lang="en-GB" sz="1800" dirty="0"/>
                    </a:p>
                  </a:txBody>
                  <a:tcPr anchor="ctr"/>
                </a:tc>
                <a:tc>
                  <a:txBody>
                    <a:bodyPr/>
                    <a:lstStyle/>
                    <a:p>
                      <a:pPr algn="l"/>
                      <a:r>
                        <a:rPr lang="en-GB" sz="1200" dirty="0" smtClean="0"/>
                        <a:t>my favourite programme</a:t>
                      </a:r>
                      <a:r>
                        <a:rPr lang="en-GB" sz="1200" baseline="0" dirty="0" smtClean="0"/>
                        <a:t> is Educating Essex</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9</a:t>
                      </a:r>
                      <a:endParaRPr lang="en-GB" sz="1800" dirty="0"/>
                    </a:p>
                  </a:txBody>
                  <a:tcPr anchor="ctr"/>
                </a:tc>
                <a:tc>
                  <a:txBody>
                    <a:bodyPr/>
                    <a:lstStyle/>
                    <a:p>
                      <a:pPr algn="l"/>
                      <a:r>
                        <a:rPr lang="en-GB" sz="1200" dirty="0" smtClean="0"/>
                        <a:t>it is a reality show</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10</a:t>
                      </a:r>
                      <a:endParaRPr lang="en-GB" sz="1800" dirty="0"/>
                    </a:p>
                  </a:txBody>
                  <a:tcPr anchor="ctr"/>
                </a:tc>
                <a:tc>
                  <a:txBody>
                    <a:bodyPr/>
                    <a:lstStyle/>
                    <a:p>
                      <a:pPr algn="l"/>
                      <a:r>
                        <a:rPr lang="en-GB" sz="1200" dirty="0" smtClean="0"/>
                        <a:t>it takes</a:t>
                      </a:r>
                      <a:r>
                        <a:rPr lang="en-GB" sz="1200" baseline="0" dirty="0" smtClean="0"/>
                        <a:t> place in Essex in England</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11</a:t>
                      </a:r>
                      <a:endParaRPr lang="en-GB" sz="1800" dirty="0"/>
                    </a:p>
                  </a:txBody>
                  <a:tcPr anchor="ctr"/>
                </a:tc>
                <a:tc>
                  <a:txBody>
                    <a:bodyPr/>
                    <a:lstStyle/>
                    <a:p>
                      <a:pPr algn="l"/>
                      <a:r>
                        <a:rPr lang="en-GB" sz="1200" dirty="0" smtClean="0"/>
                        <a:t>it’s about life in a school</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12</a:t>
                      </a:r>
                      <a:endParaRPr lang="en-GB" sz="1800" dirty="0"/>
                    </a:p>
                  </a:txBody>
                  <a:tcPr anchor="ctr"/>
                </a:tc>
                <a:tc>
                  <a:txBody>
                    <a:bodyPr/>
                    <a:lstStyle/>
                    <a:p>
                      <a:pPr algn="l"/>
                      <a:r>
                        <a:rPr lang="en-GB" sz="1200" dirty="0" smtClean="0"/>
                        <a:t>it’s a programme</a:t>
                      </a:r>
                      <a:r>
                        <a:rPr lang="en-GB" sz="1200" baseline="0" dirty="0" smtClean="0"/>
                        <a:t> for teenagers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13</a:t>
                      </a:r>
                      <a:endParaRPr lang="en-GB" sz="1800" dirty="0"/>
                    </a:p>
                  </a:txBody>
                  <a:tcPr anchor="ctr"/>
                </a:tc>
                <a:tc>
                  <a:txBody>
                    <a:bodyPr/>
                    <a:lstStyle/>
                    <a:p>
                      <a:pPr algn="l"/>
                      <a:r>
                        <a:rPr lang="en-GB" sz="1200" dirty="0" smtClean="0"/>
                        <a:t>I prefer watching </a:t>
                      </a:r>
                      <a:r>
                        <a:rPr lang="en-GB" sz="1200" dirty="0" err="1" smtClean="0"/>
                        <a:t>tv</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14</a:t>
                      </a:r>
                      <a:endParaRPr lang="en-GB" sz="1800" dirty="0"/>
                    </a:p>
                  </a:txBody>
                  <a:tcPr anchor="ctr"/>
                </a:tc>
                <a:tc>
                  <a:txBody>
                    <a:bodyPr/>
                    <a:lstStyle/>
                    <a:p>
                      <a:pPr algn="l"/>
                      <a:r>
                        <a:rPr lang="en-GB" sz="1200" dirty="0" smtClean="0"/>
                        <a:t>because it</a:t>
                      </a:r>
                      <a:r>
                        <a:rPr lang="en-GB" sz="1200" baseline="0" dirty="0" smtClean="0"/>
                        <a:t> is cheaper than…</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15</a:t>
                      </a:r>
                      <a:endParaRPr lang="en-GB" sz="1800" dirty="0"/>
                    </a:p>
                  </a:txBody>
                  <a:tcPr anchor="ctr"/>
                </a:tc>
                <a:tc>
                  <a:txBody>
                    <a:bodyPr/>
                    <a:lstStyle/>
                    <a:p>
                      <a:pPr algn="l"/>
                      <a:r>
                        <a:rPr lang="en-GB" sz="1200" dirty="0" smtClean="0"/>
                        <a:t>going to the cinema</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bl>
          </a:graphicData>
        </a:graphic>
      </p:graphicFrame>
      <p:sp>
        <p:nvSpPr>
          <p:cNvPr id="7" name="TextBox 6"/>
          <p:cNvSpPr txBox="1"/>
          <p:nvPr/>
        </p:nvSpPr>
        <p:spPr>
          <a:xfrm>
            <a:off x="4788025" y="332656"/>
            <a:ext cx="4032448" cy="369332"/>
          </a:xfrm>
          <a:prstGeom prst="rect">
            <a:avLst/>
          </a:prstGeom>
          <a:noFill/>
        </p:spPr>
        <p:txBody>
          <a:bodyPr wrap="square" rtlCol="0">
            <a:spAutoFit/>
          </a:bodyPr>
          <a:lstStyle/>
          <a:p>
            <a:r>
              <a:rPr lang="en-GB" dirty="0" err="1" smtClean="0">
                <a:solidFill>
                  <a:prstClr val="black"/>
                </a:solidFill>
              </a:rPr>
              <a:t>Nombre</a:t>
            </a:r>
            <a:r>
              <a:rPr lang="en-GB" dirty="0" smtClean="0">
                <a:solidFill>
                  <a:prstClr val="black"/>
                </a:solidFill>
              </a:rPr>
              <a:t>: _________________________</a:t>
            </a:r>
            <a:endParaRPr lang="en-GB" dirty="0">
              <a:solidFill>
                <a:prstClr val="black"/>
              </a:solidFill>
            </a:endParaRPr>
          </a:p>
        </p:txBody>
      </p:sp>
    </p:spTree>
    <p:extLst>
      <p:ext uri="{BB962C8B-B14F-4D97-AF65-F5344CB8AC3E}">
        <p14:creationId xmlns:p14="http://schemas.microsoft.com/office/powerpoint/2010/main" val="4209107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63" y="428625"/>
          <a:ext cx="8286750" cy="6000750"/>
        </p:xfrm>
        <a:graphic>
          <a:graphicData uri="http://schemas.openxmlformats.org/drawingml/2006/table">
            <a:tbl>
              <a:tblPr firstRow="1" bandRow="1">
                <a:tableStyleId>{5940675A-B579-460E-94D1-54222C63F5DA}</a:tableStyleId>
              </a:tblPr>
              <a:tblGrid>
                <a:gridCol w="2762250"/>
                <a:gridCol w="2762250"/>
                <a:gridCol w="2762250"/>
              </a:tblGrid>
              <a:tr h="2000250">
                <a:tc>
                  <a:txBody>
                    <a:bodyPr/>
                    <a:lstStyle/>
                    <a:p>
                      <a:endParaRPr lang="en-US" sz="1800" dirty="0"/>
                    </a:p>
                  </a:txBody>
                  <a:tcPr marL="91439" marR="91439"/>
                </a:tc>
                <a:tc>
                  <a:txBody>
                    <a:bodyPr/>
                    <a:lstStyle/>
                    <a:p>
                      <a:endParaRPr lang="en-US" sz="1800"/>
                    </a:p>
                  </a:txBody>
                  <a:tcPr marL="91439" marR="91439"/>
                </a:tc>
                <a:tc>
                  <a:txBody>
                    <a:bodyPr/>
                    <a:lstStyle/>
                    <a:p>
                      <a:endParaRPr lang="en-US" sz="1800"/>
                    </a:p>
                  </a:txBody>
                  <a:tcPr marL="91439" marR="91439"/>
                </a:tc>
              </a:tr>
              <a:tr h="2000250">
                <a:tc>
                  <a:txBody>
                    <a:bodyPr/>
                    <a:lstStyle/>
                    <a:p>
                      <a:endParaRPr lang="en-US" sz="1800" dirty="0"/>
                    </a:p>
                  </a:txBody>
                  <a:tcPr marL="91439" marR="91439"/>
                </a:tc>
                <a:tc>
                  <a:txBody>
                    <a:bodyPr/>
                    <a:lstStyle/>
                    <a:p>
                      <a:endParaRPr lang="en-US" sz="1800"/>
                    </a:p>
                  </a:txBody>
                  <a:tcPr marL="91439" marR="91439"/>
                </a:tc>
                <a:tc>
                  <a:txBody>
                    <a:bodyPr/>
                    <a:lstStyle/>
                    <a:p>
                      <a:endParaRPr lang="en-US" sz="1800"/>
                    </a:p>
                  </a:txBody>
                  <a:tcPr marL="91439" marR="91439"/>
                </a:tc>
              </a:tr>
              <a:tr h="2000250">
                <a:tc>
                  <a:txBody>
                    <a:bodyPr/>
                    <a:lstStyle/>
                    <a:p>
                      <a:endParaRPr lang="en-US" sz="1800"/>
                    </a:p>
                  </a:txBody>
                  <a:tcPr marL="91439" marR="91439"/>
                </a:tc>
                <a:tc>
                  <a:txBody>
                    <a:bodyPr/>
                    <a:lstStyle/>
                    <a:p>
                      <a:endParaRPr lang="en-US" sz="1800" dirty="0"/>
                    </a:p>
                  </a:txBody>
                  <a:tcPr marL="91439" marR="91439"/>
                </a:tc>
                <a:tc>
                  <a:txBody>
                    <a:bodyPr/>
                    <a:lstStyle/>
                    <a:p>
                      <a:endParaRPr lang="en-US" sz="1800" dirty="0"/>
                    </a:p>
                  </a:txBody>
                  <a:tcPr marL="91439" marR="91439"/>
                </a:tc>
              </a:tr>
            </a:tbl>
          </a:graphicData>
        </a:graphic>
      </p:graphicFrame>
      <p:sp>
        <p:nvSpPr>
          <p:cNvPr id="4" name="Rectangle 3"/>
          <p:cNvSpPr/>
          <p:nvPr/>
        </p:nvSpPr>
        <p:spPr>
          <a:xfrm>
            <a:off x="500063" y="1643063"/>
            <a:ext cx="8286750" cy="785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500063" y="3500438"/>
            <a:ext cx="8286750" cy="928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500063" y="5429250"/>
            <a:ext cx="8286750" cy="1000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0855" name="TextBox 17"/>
          <p:cNvSpPr txBox="1">
            <a:spLocks noChangeArrowheads="1"/>
          </p:cNvSpPr>
          <p:nvPr/>
        </p:nvSpPr>
        <p:spPr bwMode="auto">
          <a:xfrm>
            <a:off x="571500" y="500063"/>
            <a:ext cx="2571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prstClr val="black"/>
                </a:solidFill>
                <a:latin typeface="Calibri" pitchFamily="34" charset="0"/>
              </a:rPr>
              <a:t>1.  My school is a mixed comprehensive school.</a:t>
            </a:r>
            <a:endParaRPr lang="en-US" sz="2000">
              <a:solidFill>
                <a:prstClr val="black"/>
              </a:solidFill>
              <a:latin typeface="Calibri" pitchFamily="34" charset="0"/>
            </a:endParaRPr>
          </a:p>
        </p:txBody>
      </p:sp>
      <p:sp>
        <p:nvSpPr>
          <p:cNvPr id="120856"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solidFill>
                  <a:prstClr val="black"/>
                </a:solidFill>
                <a:latin typeface="Futura Md" pitchFamily="34" charset="0"/>
              </a:rPr>
              <a:t>Rachel Hawkes</a:t>
            </a:r>
            <a:endParaRPr lang="en-US" sz="1400">
              <a:solidFill>
                <a:prstClr val="black"/>
              </a:solidFill>
              <a:latin typeface="Futura Md" pitchFamily="34" charset="0"/>
            </a:endParaRPr>
          </a:p>
        </p:txBody>
      </p:sp>
      <p:pic>
        <p:nvPicPr>
          <p:cNvPr id="120857"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58" name="TextBox 17"/>
          <p:cNvSpPr txBox="1">
            <a:spLocks noChangeArrowheads="1"/>
          </p:cNvSpPr>
          <p:nvPr/>
        </p:nvSpPr>
        <p:spPr bwMode="auto">
          <a:xfrm>
            <a:off x="3286125" y="500063"/>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prstClr val="black"/>
                </a:solidFill>
                <a:latin typeface="Calibri" pitchFamily="34" charset="0"/>
              </a:rPr>
              <a:t>2.  The subject I most like is maths because I always get good marks.</a:t>
            </a:r>
            <a:endParaRPr lang="en-US" sz="2000">
              <a:solidFill>
                <a:prstClr val="black"/>
              </a:solidFill>
              <a:latin typeface="Calibri" pitchFamily="34" charset="0"/>
            </a:endParaRPr>
          </a:p>
        </p:txBody>
      </p:sp>
      <p:sp>
        <p:nvSpPr>
          <p:cNvPr id="120859" name="TextBox 18"/>
          <p:cNvSpPr txBox="1">
            <a:spLocks noChangeArrowheads="1"/>
          </p:cNvSpPr>
          <p:nvPr/>
        </p:nvSpPr>
        <p:spPr bwMode="auto">
          <a:xfrm>
            <a:off x="6072188" y="500063"/>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prstClr val="black"/>
                </a:solidFill>
                <a:latin typeface="Calibri" pitchFamily="34" charset="0"/>
              </a:rPr>
              <a:t>3.  My ideal teacher has a sense of humour and always wants to help us.</a:t>
            </a:r>
            <a:endParaRPr lang="en-US" sz="2000">
              <a:solidFill>
                <a:prstClr val="black"/>
              </a:solidFill>
              <a:latin typeface="Calibri" pitchFamily="34" charset="0"/>
            </a:endParaRPr>
          </a:p>
        </p:txBody>
      </p:sp>
      <p:sp>
        <p:nvSpPr>
          <p:cNvPr id="120860" name="TextBox 19"/>
          <p:cNvSpPr txBox="1">
            <a:spLocks noChangeArrowheads="1"/>
          </p:cNvSpPr>
          <p:nvPr/>
        </p:nvSpPr>
        <p:spPr bwMode="auto">
          <a:xfrm>
            <a:off x="500063" y="2428875"/>
            <a:ext cx="2714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solidFill>
                  <a:prstClr val="black"/>
                </a:solidFill>
                <a:latin typeface="Calibri" pitchFamily="34" charset="0"/>
              </a:rPr>
              <a:t>4.  The school rules are important but too strict – for example you can’t wear coats inside the building.</a:t>
            </a:r>
            <a:endParaRPr lang="en-US" sz="1600">
              <a:solidFill>
                <a:prstClr val="black"/>
              </a:solidFill>
              <a:latin typeface="Calibri" pitchFamily="34" charset="0"/>
            </a:endParaRPr>
          </a:p>
        </p:txBody>
      </p:sp>
      <p:sp>
        <p:nvSpPr>
          <p:cNvPr id="120861" name="TextBox 20"/>
          <p:cNvSpPr txBox="1">
            <a:spLocks noChangeArrowheads="1"/>
          </p:cNvSpPr>
          <p:nvPr/>
        </p:nvSpPr>
        <p:spPr bwMode="auto">
          <a:xfrm>
            <a:off x="3286125" y="2428875"/>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prstClr val="black"/>
                </a:solidFill>
                <a:latin typeface="Calibri" pitchFamily="34" charset="0"/>
              </a:rPr>
              <a:t>5.  The biggest problem at my school is the stress of exams.</a:t>
            </a:r>
            <a:endParaRPr lang="en-US" sz="2000">
              <a:solidFill>
                <a:prstClr val="black"/>
              </a:solidFill>
              <a:latin typeface="Calibri" pitchFamily="34" charset="0"/>
            </a:endParaRPr>
          </a:p>
        </p:txBody>
      </p:sp>
      <p:sp>
        <p:nvSpPr>
          <p:cNvPr id="120862" name="TextBox 21"/>
          <p:cNvSpPr txBox="1">
            <a:spLocks noChangeArrowheads="1"/>
          </p:cNvSpPr>
          <p:nvPr/>
        </p:nvSpPr>
        <p:spPr bwMode="auto">
          <a:xfrm>
            <a:off x="6000750" y="2428875"/>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prstClr val="black"/>
                </a:solidFill>
                <a:latin typeface="Calibri" pitchFamily="34" charset="0"/>
              </a:rPr>
              <a:t>6.  After school there’s a lot to do.  I usually do dance club on Tuesdays.</a:t>
            </a:r>
            <a:endParaRPr lang="en-US" sz="2000">
              <a:solidFill>
                <a:prstClr val="black"/>
              </a:solidFill>
              <a:latin typeface="Calibri" pitchFamily="34" charset="0"/>
            </a:endParaRPr>
          </a:p>
        </p:txBody>
      </p:sp>
      <p:sp>
        <p:nvSpPr>
          <p:cNvPr id="120863" name="TextBox 22"/>
          <p:cNvSpPr txBox="1">
            <a:spLocks noChangeArrowheads="1"/>
          </p:cNvSpPr>
          <p:nvPr/>
        </p:nvSpPr>
        <p:spPr bwMode="auto">
          <a:xfrm>
            <a:off x="500063" y="4357688"/>
            <a:ext cx="27146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solidFill>
                  <a:prstClr val="black"/>
                </a:solidFill>
                <a:latin typeface="Calibri" pitchFamily="34" charset="0"/>
              </a:rPr>
              <a:t>7.  My primary school was much smaller than this school.  I was able to walk there everyday.</a:t>
            </a:r>
            <a:endParaRPr lang="en-US" sz="1600">
              <a:solidFill>
                <a:prstClr val="black"/>
              </a:solidFill>
              <a:latin typeface="Calibri" pitchFamily="34" charset="0"/>
            </a:endParaRPr>
          </a:p>
        </p:txBody>
      </p:sp>
      <p:sp>
        <p:nvSpPr>
          <p:cNvPr id="120864" name="TextBox 23"/>
          <p:cNvSpPr txBox="1">
            <a:spLocks noChangeArrowheads="1"/>
          </p:cNvSpPr>
          <p:nvPr/>
        </p:nvSpPr>
        <p:spPr bwMode="auto">
          <a:xfrm>
            <a:off x="3286125" y="4429125"/>
            <a:ext cx="2714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solidFill>
                  <a:prstClr val="black"/>
                </a:solidFill>
                <a:latin typeface="Calibri" pitchFamily="34" charset="0"/>
              </a:rPr>
              <a:t>8.  Last year I did work experience for 2 weeks.  I had a good time and learnt a lot.</a:t>
            </a:r>
            <a:endParaRPr lang="en-US" sz="1600">
              <a:solidFill>
                <a:prstClr val="black"/>
              </a:solidFill>
              <a:latin typeface="Calibri" pitchFamily="34" charset="0"/>
            </a:endParaRPr>
          </a:p>
        </p:txBody>
      </p:sp>
      <p:sp>
        <p:nvSpPr>
          <p:cNvPr id="120865" name="TextBox 24"/>
          <p:cNvSpPr txBox="1">
            <a:spLocks noChangeArrowheads="1"/>
          </p:cNvSpPr>
          <p:nvPr/>
        </p:nvSpPr>
        <p:spPr bwMode="auto">
          <a:xfrm>
            <a:off x="6000750" y="4429125"/>
            <a:ext cx="2714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solidFill>
                  <a:prstClr val="black"/>
                </a:solidFill>
                <a:latin typeface="Calibri" pitchFamily="34" charset="0"/>
              </a:rPr>
              <a:t>9.  Next year I plan to do A levels.  I want to study English, Spanish and Maths.</a:t>
            </a:r>
            <a:endParaRPr lang="en-US" sz="1600">
              <a:solidFill>
                <a:prstClr val="black"/>
              </a:solidFill>
              <a:latin typeface="Calibri" pitchFamily="34" charset="0"/>
            </a:endParaRPr>
          </a:p>
        </p:txBody>
      </p:sp>
    </p:spTree>
    <p:extLst>
      <p:ext uri="{BB962C8B-B14F-4D97-AF65-F5344CB8AC3E}">
        <p14:creationId xmlns:p14="http://schemas.microsoft.com/office/powerpoint/2010/main" val="4023320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99592" y="1268760"/>
            <a:ext cx="7776864" cy="2215991"/>
          </a:xfrm>
          <a:prstGeom prst="rect">
            <a:avLst/>
          </a:prstGeom>
          <a:noFill/>
          <a:scene3d>
            <a:camera prst="orthographicFront">
              <a:rot lat="1200000" lon="0" rev="0"/>
            </a:camera>
            <a:lightRig rig="threePt" dir="t"/>
          </a:scene3d>
        </p:spPr>
        <p:txBody>
          <a:bodyPr wrap="square" rtlCol="0">
            <a:spAutoFit/>
          </a:bodyPr>
          <a:lstStyle/>
          <a:p>
            <a:pPr algn="ctr"/>
            <a:r>
              <a:rPr lang="en-GB" sz="13800" dirty="0" smtClean="0">
                <a:solidFill>
                  <a:prstClr val="black"/>
                </a:solidFill>
                <a:latin typeface="AR CENA" panose="02000000000000000000" pitchFamily="2" charset="0"/>
              </a:rPr>
              <a:t>classroom</a:t>
            </a:r>
            <a:endParaRPr lang="en-GB" sz="13800" dirty="0">
              <a:solidFill>
                <a:prstClr val="black"/>
              </a:solidFill>
              <a:latin typeface="AR CENA" panose="02000000000000000000" pitchFamily="2" charset="0"/>
            </a:endParaRPr>
          </a:p>
        </p:txBody>
      </p:sp>
      <p:sp>
        <p:nvSpPr>
          <p:cNvPr id="4" name="Rectangle 3"/>
          <p:cNvSpPr/>
          <p:nvPr/>
        </p:nvSpPr>
        <p:spPr>
          <a:xfrm>
            <a:off x="251520" y="6021288"/>
            <a:ext cx="8640960" cy="461665"/>
          </a:xfrm>
          <a:prstGeom prst="rect">
            <a:avLst/>
          </a:prstGeom>
        </p:spPr>
        <p:txBody>
          <a:bodyPr wrap="square">
            <a:spAutoFit/>
          </a:bodyPr>
          <a:lstStyle/>
          <a:p>
            <a:pPr algn="ctr"/>
            <a:r>
              <a:rPr lang="en-GB" sz="2400" dirty="0" smtClean="0">
                <a:solidFill>
                  <a:prstClr val="black"/>
                </a:solidFill>
                <a:hlinkClick r:id="rId2"/>
              </a:rPr>
              <a:t>http://quizlet.com/30143628/vacaciones-infinitivos-flash-cards/</a:t>
            </a:r>
            <a:r>
              <a:rPr lang="en-GB" sz="2400" dirty="0" smtClean="0">
                <a:solidFill>
                  <a:prstClr val="black"/>
                </a:solidFill>
              </a:rPr>
              <a:t> </a:t>
            </a:r>
            <a:endParaRPr lang="en-GB" sz="2400" dirty="0">
              <a:solidFill>
                <a:prstClr val="black"/>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057" y="4399447"/>
            <a:ext cx="4451886" cy="1613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0800000">
            <a:off x="839131" y="260648"/>
            <a:ext cx="7776864" cy="2215991"/>
          </a:xfrm>
          <a:prstGeom prst="rect">
            <a:avLst/>
          </a:prstGeom>
          <a:noFill/>
          <a:scene3d>
            <a:camera prst="orthographicFront">
              <a:rot lat="1200000" lon="0" rev="0"/>
            </a:camera>
            <a:lightRig rig="threePt" dir="t"/>
          </a:scene3d>
        </p:spPr>
        <p:txBody>
          <a:bodyPr wrap="square" rtlCol="0">
            <a:spAutoFit/>
          </a:bodyPr>
          <a:lstStyle/>
          <a:p>
            <a:pPr algn="ctr"/>
            <a:r>
              <a:rPr lang="en-GB" sz="13800" dirty="0" smtClean="0">
                <a:solidFill>
                  <a:prstClr val="black"/>
                </a:solidFill>
                <a:latin typeface="AR CENA" panose="02000000000000000000" pitchFamily="2" charset="0"/>
              </a:rPr>
              <a:t>flipped</a:t>
            </a:r>
            <a:endParaRPr lang="en-GB" sz="13800" dirty="0">
              <a:solidFill>
                <a:prstClr val="black"/>
              </a:solidFill>
              <a:latin typeface="AR CENA" panose="02000000000000000000" pitchFamily="2" charset="0"/>
            </a:endParaRPr>
          </a:p>
        </p:txBody>
      </p:sp>
      <p:pic>
        <p:nvPicPr>
          <p:cNvPr id="409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276778"/>
            <a:ext cx="1911403" cy="185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099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8575" y="6435725"/>
            <a:ext cx="5732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solidFill>
                  <a:prstClr val="black"/>
                </a:solidFill>
                <a:latin typeface="Bodoni MT" pitchFamily="18" charset="0"/>
              </a:rPr>
              <a:t>de vacaciones          on holiday     </a:t>
            </a:r>
          </a:p>
        </p:txBody>
      </p:sp>
      <p:pic>
        <p:nvPicPr>
          <p:cNvPr id="5" name="Picture 7" descr="j04127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6550025"/>
            <a:ext cx="468313" cy="307975"/>
          </a:xfrm>
          <a:prstGeom prst="rect">
            <a:avLst/>
          </a:prstGeom>
          <a:noFill/>
          <a:extLst>
            <a:ext uri="{909E8E84-426E-40DD-AFC4-6F175D3DCCD1}">
              <a14:hiddenFill xmlns:a14="http://schemas.microsoft.com/office/drawing/2010/main">
                <a:solidFill>
                  <a:srgbClr val="FFFFFF"/>
                </a:solidFill>
              </a14:hiddenFill>
            </a:ext>
          </a:extLst>
        </p:spPr>
      </p:pic>
      <p:sp>
        <p:nvSpPr>
          <p:cNvPr id="6" name="Line 8"/>
          <p:cNvSpPr>
            <a:spLocks noChangeShapeType="1"/>
          </p:cNvSpPr>
          <p:nvPr/>
        </p:nvSpPr>
        <p:spPr bwMode="auto">
          <a:xfrm>
            <a:off x="0" y="6453188"/>
            <a:ext cx="9144000"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graphicFrame>
        <p:nvGraphicFramePr>
          <p:cNvPr id="7" name="Table 6"/>
          <p:cNvGraphicFramePr>
            <a:graphicFrameLocks noGrp="1"/>
          </p:cNvGraphicFramePr>
          <p:nvPr>
            <p:extLst/>
          </p:nvPr>
        </p:nvGraphicFramePr>
        <p:xfrm>
          <a:off x="467544" y="1246976"/>
          <a:ext cx="8352928" cy="4846320"/>
        </p:xfrm>
        <a:graphic>
          <a:graphicData uri="http://schemas.openxmlformats.org/drawingml/2006/table">
            <a:tbl>
              <a:tblPr firstRow="1" bandRow="1">
                <a:tableStyleId>{E8B1032C-EA38-4F05-BA0D-38AFFFC7BED3}</a:tableStyleId>
              </a:tblPr>
              <a:tblGrid>
                <a:gridCol w="4176464"/>
                <a:gridCol w="4176464"/>
              </a:tblGrid>
              <a:tr h="370840">
                <a:tc>
                  <a:txBody>
                    <a:bodyPr/>
                    <a:lstStyle/>
                    <a:p>
                      <a:r>
                        <a:rPr lang="en-GB" sz="2400" b="0" dirty="0" smtClean="0"/>
                        <a:t>I visited Spain.</a:t>
                      </a:r>
                      <a:endParaRPr lang="en-GB" sz="2400" b="0" dirty="0"/>
                    </a:p>
                  </a:txBody>
                  <a:tcPr/>
                </a:tc>
                <a:tc>
                  <a:txBody>
                    <a:bodyPr/>
                    <a:lstStyle/>
                    <a:p>
                      <a:r>
                        <a:rPr lang="en-GB" sz="2400" b="0" dirty="0" err="1" smtClean="0"/>
                        <a:t>Visité</a:t>
                      </a:r>
                      <a:r>
                        <a:rPr lang="en-GB" sz="2400" b="0" baseline="0" dirty="0" smtClean="0"/>
                        <a:t> </a:t>
                      </a:r>
                      <a:r>
                        <a:rPr lang="en-GB" sz="2400" b="0" baseline="0" dirty="0" err="1" smtClean="0"/>
                        <a:t>España</a:t>
                      </a:r>
                      <a:r>
                        <a:rPr lang="en-GB" sz="2400" b="0" baseline="0" dirty="0" smtClean="0"/>
                        <a:t>.</a:t>
                      </a:r>
                      <a:endParaRPr lang="en-GB" sz="2400" b="0" dirty="0"/>
                    </a:p>
                  </a:txBody>
                  <a:tcPr/>
                </a:tc>
              </a:tr>
              <a:tr h="370840">
                <a:tc>
                  <a:txBody>
                    <a:bodyPr/>
                    <a:lstStyle/>
                    <a:p>
                      <a:r>
                        <a:rPr lang="en-GB" sz="2400" dirty="0" smtClean="0"/>
                        <a:t>First, I swam in the sea.</a:t>
                      </a:r>
                      <a:endParaRPr lang="en-GB" sz="2400" dirty="0"/>
                    </a:p>
                  </a:txBody>
                  <a:tcPr/>
                </a:tc>
                <a:tc>
                  <a:txBody>
                    <a:bodyPr/>
                    <a:lstStyle/>
                    <a:p>
                      <a:endParaRPr lang="en-GB" sz="2400"/>
                    </a:p>
                  </a:txBody>
                  <a:tcPr/>
                </a:tc>
              </a:tr>
              <a:tr h="370840">
                <a:tc>
                  <a:txBody>
                    <a:bodyPr/>
                    <a:lstStyle/>
                    <a:p>
                      <a:r>
                        <a:rPr lang="en-GB" sz="2400" dirty="0" smtClean="0"/>
                        <a:t>Then I listened</a:t>
                      </a:r>
                      <a:r>
                        <a:rPr lang="en-GB" sz="2400" baseline="0" dirty="0" smtClean="0"/>
                        <a:t> to music on the beach.</a:t>
                      </a:r>
                      <a:endParaRPr lang="en-GB" sz="2400" dirty="0"/>
                    </a:p>
                  </a:txBody>
                  <a:tcPr/>
                </a:tc>
                <a:tc>
                  <a:txBody>
                    <a:bodyPr/>
                    <a:lstStyle/>
                    <a:p>
                      <a:endParaRPr lang="en-GB" sz="2400"/>
                    </a:p>
                  </a:txBody>
                  <a:tcPr/>
                </a:tc>
              </a:tr>
              <a:tr h="370840">
                <a:tc>
                  <a:txBody>
                    <a:bodyPr/>
                    <a:lstStyle/>
                    <a:p>
                      <a:r>
                        <a:rPr lang="en-GB" sz="2400" dirty="0" smtClean="0"/>
                        <a:t>One day, I</a:t>
                      </a:r>
                      <a:r>
                        <a:rPr lang="en-GB" sz="2400" baseline="0" dirty="0" smtClean="0"/>
                        <a:t> went for a cycle ride.</a:t>
                      </a:r>
                      <a:endParaRPr lang="en-GB" sz="2400" dirty="0"/>
                    </a:p>
                  </a:txBody>
                  <a:tcPr/>
                </a:tc>
                <a:tc>
                  <a:txBody>
                    <a:bodyPr/>
                    <a:lstStyle/>
                    <a:p>
                      <a:endParaRPr lang="en-GB" sz="2400"/>
                    </a:p>
                  </a:txBody>
                  <a:tcPr/>
                </a:tc>
              </a:tr>
              <a:tr h="370840">
                <a:tc>
                  <a:txBody>
                    <a:bodyPr/>
                    <a:lstStyle/>
                    <a:p>
                      <a:r>
                        <a:rPr lang="en-GB" sz="2400" dirty="0" smtClean="0"/>
                        <a:t>I sunbathed</a:t>
                      </a:r>
                      <a:r>
                        <a:rPr lang="en-GB" sz="2400" baseline="0" dirty="0" smtClean="0"/>
                        <a:t> everyday.</a:t>
                      </a:r>
                      <a:endParaRPr lang="en-GB" sz="2400" dirty="0"/>
                    </a:p>
                  </a:txBody>
                  <a:tcPr/>
                </a:tc>
                <a:tc>
                  <a:txBody>
                    <a:bodyPr/>
                    <a:lstStyle/>
                    <a:p>
                      <a:endParaRPr lang="en-GB" sz="2400"/>
                    </a:p>
                  </a:txBody>
                  <a:tcPr/>
                </a:tc>
              </a:tr>
              <a:tr h="370840">
                <a:tc>
                  <a:txBody>
                    <a:bodyPr/>
                    <a:lstStyle/>
                    <a:p>
                      <a:r>
                        <a:rPr lang="en-GB" sz="2400" dirty="0" smtClean="0"/>
                        <a:t>In the evening,</a:t>
                      </a:r>
                      <a:r>
                        <a:rPr lang="en-GB" sz="2400" baseline="0" dirty="0" smtClean="0"/>
                        <a:t> </a:t>
                      </a:r>
                      <a:r>
                        <a:rPr lang="en-GB" sz="2400" dirty="0" smtClean="0"/>
                        <a:t>I danced</a:t>
                      </a:r>
                      <a:r>
                        <a:rPr lang="en-GB" sz="2400" baseline="0" dirty="0" smtClean="0"/>
                        <a:t> in the disco.</a:t>
                      </a:r>
                      <a:endParaRPr lang="en-GB" sz="2400" dirty="0"/>
                    </a:p>
                  </a:txBody>
                  <a:tcPr/>
                </a:tc>
                <a:tc>
                  <a:txBody>
                    <a:bodyPr/>
                    <a:lstStyle/>
                    <a:p>
                      <a:endParaRPr lang="en-GB" sz="2400"/>
                    </a:p>
                  </a:txBody>
                  <a:tcPr/>
                </a:tc>
              </a:tr>
              <a:tr h="370840">
                <a:tc>
                  <a:txBody>
                    <a:bodyPr/>
                    <a:lstStyle/>
                    <a:p>
                      <a:r>
                        <a:rPr lang="en-GB" sz="2400" dirty="0" smtClean="0"/>
                        <a:t>I played with new friends.</a:t>
                      </a:r>
                      <a:endParaRPr lang="en-GB" sz="2400" dirty="0"/>
                    </a:p>
                  </a:txBody>
                  <a:tcPr/>
                </a:tc>
                <a:tc>
                  <a:txBody>
                    <a:bodyPr/>
                    <a:lstStyle/>
                    <a:p>
                      <a:endParaRPr lang="en-GB" sz="2400" dirty="0"/>
                    </a:p>
                  </a:txBody>
                  <a:tcPr/>
                </a:tc>
              </a:tr>
              <a:tr h="370840">
                <a:tc>
                  <a:txBody>
                    <a:bodyPr/>
                    <a:lstStyle/>
                    <a:p>
                      <a:r>
                        <a:rPr lang="en-GB" sz="2400" dirty="0" smtClean="0"/>
                        <a:t>I took lots of photos.</a:t>
                      </a:r>
                      <a:endParaRPr lang="en-GB" sz="2400" dirty="0"/>
                    </a:p>
                  </a:txBody>
                  <a:tcPr/>
                </a:tc>
                <a:tc>
                  <a:txBody>
                    <a:bodyPr/>
                    <a:lstStyle/>
                    <a:p>
                      <a:endParaRPr lang="en-GB" sz="2400" dirty="0"/>
                    </a:p>
                  </a:txBody>
                  <a:tcPr/>
                </a:tc>
              </a:tr>
              <a:tr h="370840">
                <a:tc>
                  <a:txBody>
                    <a:bodyPr/>
                    <a:lstStyle/>
                    <a:p>
                      <a:r>
                        <a:rPr lang="en-GB" sz="2400" dirty="0" smtClean="0"/>
                        <a:t>I relaxed.</a:t>
                      </a:r>
                      <a:endParaRPr lang="en-GB" sz="2400" dirty="0"/>
                    </a:p>
                  </a:txBody>
                  <a:tcPr/>
                </a:tc>
                <a:tc>
                  <a:txBody>
                    <a:bodyPr/>
                    <a:lstStyle/>
                    <a:p>
                      <a:endParaRPr lang="en-GB" sz="2400" dirty="0"/>
                    </a:p>
                  </a:txBody>
                  <a:tcPr/>
                </a:tc>
              </a:tr>
            </a:tbl>
          </a:graphicData>
        </a:graphic>
      </p:graphicFrame>
      <p:sp>
        <p:nvSpPr>
          <p:cNvPr id="8" name="TextBox 7"/>
          <p:cNvSpPr txBox="1"/>
          <p:nvPr/>
        </p:nvSpPr>
        <p:spPr>
          <a:xfrm>
            <a:off x="4572000" y="692696"/>
            <a:ext cx="2952328" cy="461665"/>
          </a:xfrm>
          <a:prstGeom prst="rect">
            <a:avLst/>
          </a:prstGeom>
          <a:noFill/>
        </p:spPr>
        <p:txBody>
          <a:bodyPr wrap="square" rtlCol="0">
            <a:spAutoFit/>
          </a:bodyPr>
          <a:lstStyle/>
          <a:p>
            <a:r>
              <a:rPr lang="en-GB" sz="2400" b="1" dirty="0" smtClean="0">
                <a:solidFill>
                  <a:prstClr val="black"/>
                </a:solidFill>
              </a:rPr>
              <a:t>El </a:t>
            </a:r>
            <a:r>
              <a:rPr lang="en-GB" sz="2400" b="1" dirty="0" err="1" smtClean="0">
                <a:solidFill>
                  <a:prstClr val="black"/>
                </a:solidFill>
              </a:rPr>
              <a:t>verano</a:t>
            </a:r>
            <a:r>
              <a:rPr lang="en-GB" sz="2400" b="1" dirty="0" smtClean="0">
                <a:solidFill>
                  <a:prstClr val="black"/>
                </a:solidFill>
              </a:rPr>
              <a:t> </a:t>
            </a:r>
            <a:r>
              <a:rPr lang="en-GB" sz="2400" b="1" dirty="0" err="1" smtClean="0">
                <a:solidFill>
                  <a:prstClr val="black"/>
                </a:solidFill>
              </a:rPr>
              <a:t>pasado</a:t>
            </a:r>
            <a:r>
              <a:rPr lang="en-GB" sz="2400" b="1" dirty="0" smtClean="0">
                <a:solidFill>
                  <a:prstClr val="black"/>
                </a:solidFill>
              </a:rPr>
              <a:t>…</a:t>
            </a:r>
            <a:endParaRPr lang="en-GB" sz="2400" b="1" dirty="0">
              <a:solidFill>
                <a:prstClr val="black"/>
              </a:solidFill>
            </a:endParaRPr>
          </a:p>
        </p:txBody>
      </p:sp>
      <p:sp>
        <p:nvSpPr>
          <p:cNvPr id="9" name="TextBox 8"/>
          <p:cNvSpPr txBox="1"/>
          <p:nvPr/>
        </p:nvSpPr>
        <p:spPr>
          <a:xfrm>
            <a:off x="1619672" y="722313"/>
            <a:ext cx="2952328" cy="461665"/>
          </a:xfrm>
          <a:prstGeom prst="rect">
            <a:avLst/>
          </a:prstGeom>
          <a:noFill/>
        </p:spPr>
        <p:txBody>
          <a:bodyPr wrap="square" rtlCol="0">
            <a:spAutoFit/>
          </a:bodyPr>
          <a:lstStyle/>
          <a:p>
            <a:r>
              <a:rPr lang="en-GB" sz="2400" b="1" dirty="0" smtClean="0">
                <a:solidFill>
                  <a:prstClr val="black"/>
                </a:solidFill>
              </a:rPr>
              <a:t>Last summer…</a:t>
            </a:r>
            <a:endParaRPr lang="en-GB" sz="2400" b="1" dirty="0">
              <a:solidFill>
                <a:prstClr val="black"/>
              </a:solidFill>
            </a:endParaRPr>
          </a:p>
        </p:txBody>
      </p:sp>
    </p:spTree>
    <p:extLst>
      <p:ext uri="{BB962C8B-B14F-4D97-AF65-F5344CB8AC3E}">
        <p14:creationId xmlns:p14="http://schemas.microsoft.com/office/powerpoint/2010/main" val="1663585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8" name="Rectangle 7"/>
          <p:cNvSpPr/>
          <p:nvPr/>
        </p:nvSpPr>
        <p:spPr>
          <a:xfrm>
            <a:off x="261990" y="1238071"/>
            <a:ext cx="7679933" cy="584775"/>
          </a:xfrm>
          <a:prstGeom prst="rect">
            <a:avLst/>
          </a:prstGeom>
        </p:spPr>
        <p:txBody>
          <a:bodyPr wrap="square">
            <a:spAutoFit/>
          </a:bodyPr>
          <a:lstStyle/>
          <a:p>
            <a:r>
              <a:rPr lang="en-GB" sz="3200" b="1" dirty="0" smtClean="0">
                <a:solidFill>
                  <a:prstClr val="black">
                    <a:lumMod val="75000"/>
                    <a:lumOff val="25000"/>
                  </a:prstClr>
                </a:solidFill>
                <a:latin typeface="Rockwell" panose="02060603020205020403" pitchFamily="18" charset="0"/>
                <a:ea typeface="Times New Roman" panose="02020603050405020304" pitchFamily="18" charset="0"/>
              </a:rPr>
              <a:t>4  Develop accuracy</a:t>
            </a:r>
            <a:endParaRPr lang="en-GB" sz="3200" b="1" dirty="0">
              <a:solidFill>
                <a:prstClr val="black">
                  <a:lumMod val="75000"/>
                  <a:lumOff val="25000"/>
                </a:prstClr>
              </a:solidFill>
              <a:latin typeface="Rockwell" panose="02060603020205020403" pitchFamily="18" charset="0"/>
              <a:ea typeface="Times New Roman" panose="02020603050405020304" pitchFamily="18" charset="0"/>
            </a:endParaRPr>
          </a:p>
        </p:txBody>
      </p:sp>
      <p:sp>
        <p:nvSpPr>
          <p:cNvPr id="9" name="Content Placeholder 7"/>
          <p:cNvSpPr txBox="1">
            <a:spLocks/>
          </p:cNvSpPr>
          <p:nvPr/>
        </p:nvSpPr>
        <p:spPr>
          <a:xfrm>
            <a:off x="410127" y="2241873"/>
            <a:ext cx="8733873" cy="54978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Cues and prompts</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Txt </a:t>
            </a:r>
            <a:r>
              <a:rPr lang="en-GB" sz="3200" dirty="0" err="1" smtClean="0">
                <a:solidFill>
                  <a:schemeClr val="tx1">
                    <a:lumMod val="75000"/>
                    <a:lumOff val="25000"/>
                  </a:schemeClr>
                </a:solidFill>
                <a:latin typeface="Rockwell" panose="02060603020205020403" pitchFamily="18" charset="0"/>
              </a:rPr>
              <a:t>Spk</a:t>
            </a:r>
            <a:endParaRPr lang="en-GB" sz="3200" dirty="0" smtClean="0">
              <a:solidFill>
                <a:schemeClr val="tx1">
                  <a:lumMod val="75000"/>
                  <a:lumOff val="25000"/>
                </a:schemeClr>
              </a:solidFill>
              <a:latin typeface="Rockwell" panose="02060603020205020403" pitchFamily="18" charset="0"/>
            </a:endParaRP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Sentence auction</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Tick grids and peer assessment</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Reference resources</a:t>
            </a:r>
          </a:p>
        </p:txBody>
      </p:sp>
    </p:spTree>
    <p:extLst>
      <p:ext uri="{BB962C8B-B14F-4D97-AF65-F5344CB8AC3E}">
        <p14:creationId xmlns:p14="http://schemas.microsoft.com/office/powerpoint/2010/main" val="1949202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Title 1"/>
          <p:cNvSpPr txBox="1">
            <a:spLocks/>
          </p:cNvSpPr>
          <p:nvPr/>
        </p:nvSpPr>
        <p:spPr>
          <a:xfrm>
            <a:off x="338208" y="902634"/>
            <a:ext cx="8644270" cy="1450757"/>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b="1" dirty="0" smtClean="0">
                <a:solidFill>
                  <a:schemeClr val="tx1">
                    <a:lumMod val="75000"/>
                    <a:lumOff val="25000"/>
                  </a:schemeClr>
                </a:solidFill>
                <a:latin typeface="Rockwell" panose="02060603020205020403" pitchFamily="18" charset="0"/>
                <a:ea typeface="Segoe UI Black" panose="020B0A02040204020203" pitchFamily="34" charset="0"/>
                <a:cs typeface="Segoe UI Black" panose="020B0A02040204020203" pitchFamily="34" charset="0"/>
              </a:rPr>
              <a:t>Writing: ideas for teaching</a:t>
            </a:r>
            <a:br>
              <a:rPr lang="en-GB" b="1" dirty="0" smtClean="0">
                <a:solidFill>
                  <a:schemeClr val="tx1">
                    <a:lumMod val="75000"/>
                    <a:lumOff val="25000"/>
                  </a:schemeClr>
                </a:solidFill>
                <a:latin typeface="Rockwell" panose="02060603020205020403" pitchFamily="18" charset="0"/>
                <a:ea typeface="Segoe UI Black" panose="020B0A02040204020203" pitchFamily="34" charset="0"/>
                <a:cs typeface="Segoe UI Black" panose="020B0A02040204020203" pitchFamily="34" charset="0"/>
              </a:rPr>
            </a:br>
            <a:r>
              <a:rPr lang="en-GB" sz="3600" b="1" dirty="0" smtClean="0">
                <a:solidFill>
                  <a:schemeClr val="tx1">
                    <a:lumMod val="75000"/>
                    <a:lumOff val="25000"/>
                  </a:schemeClr>
                </a:solidFill>
                <a:latin typeface="Rockwell" panose="02060603020205020403" pitchFamily="18" charset="0"/>
                <a:cs typeface="Arial" panose="020B0604020202020204" pitchFamily="34" charset="0"/>
              </a:rPr>
              <a:t>Students need to:</a:t>
            </a:r>
            <a:endParaRPr lang="en-GB" sz="3600" b="1" dirty="0">
              <a:solidFill>
                <a:schemeClr val="tx1">
                  <a:lumMod val="75000"/>
                  <a:lumOff val="25000"/>
                </a:schemeClr>
              </a:solidFill>
              <a:latin typeface="Rockwell" panose="02060603020205020403" pitchFamily="18" charset="0"/>
              <a:ea typeface="Segoe UI Black" panose="020B0A02040204020203" pitchFamily="34" charset="0"/>
              <a:cs typeface="Segoe UI Black" panose="020B0A02040204020203" pitchFamily="34" charset="0"/>
            </a:endParaRPr>
          </a:p>
        </p:txBody>
      </p:sp>
      <p:sp>
        <p:nvSpPr>
          <p:cNvPr id="8" name="Content Placeholder 6"/>
          <p:cNvSpPr txBox="1">
            <a:spLocks/>
          </p:cNvSpPr>
          <p:nvPr/>
        </p:nvSpPr>
        <p:spPr>
          <a:xfrm>
            <a:off x="447849" y="2416980"/>
            <a:ext cx="8424988" cy="493145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buFont typeface="Wingdings" panose="05000000000000000000" pitchFamily="2" charset="2"/>
              <a:buChar char="§"/>
            </a:pPr>
            <a:r>
              <a:rPr lang="en-GB" sz="2400" dirty="0" smtClean="0">
                <a:solidFill>
                  <a:schemeClr val="tx1">
                    <a:lumMod val="75000"/>
                    <a:lumOff val="25000"/>
                  </a:schemeClr>
                </a:solidFill>
                <a:latin typeface="Rockwell" panose="02060603020205020403" pitchFamily="18" charset="0"/>
                <a:cs typeface="Arial" panose="020B0604020202020204" pitchFamily="34" charset="0"/>
              </a:rPr>
              <a:t> know how to form simple, compound and complex sentences</a:t>
            </a:r>
          </a:p>
          <a:p>
            <a:pPr algn="l">
              <a:lnSpc>
                <a:spcPct val="100000"/>
              </a:lnSpc>
              <a:buFont typeface="Wingdings" panose="05000000000000000000" pitchFamily="2" charset="2"/>
              <a:buChar char="§"/>
            </a:pPr>
            <a:r>
              <a:rPr lang="en-GB" sz="2400" dirty="0" smtClean="0">
                <a:solidFill>
                  <a:schemeClr val="tx1">
                    <a:lumMod val="75000"/>
                    <a:lumOff val="25000"/>
                  </a:schemeClr>
                </a:solidFill>
                <a:latin typeface="Rockwell" panose="02060603020205020403" pitchFamily="18" charset="0"/>
                <a:cs typeface="Arial" panose="020B0604020202020204" pitchFamily="34" charset="0"/>
              </a:rPr>
              <a:t> have a bank of structures and core language that they can manipulate well across a the range of contexts at GCSE</a:t>
            </a:r>
          </a:p>
          <a:p>
            <a:pPr algn="l">
              <a:lnSpc>
                <a:spcPct val="100000"/>
              </a:lnSpc>
              <a:buFont typeface="Wingdings" panose="05000000000000000000" pitchFamily="2" charset="2"/>
              <a:buChar char="§"/>
            </a:pPr>
            <a:r>
              <a:rPr lang="en-GB" sz="2400" dirty="0" smtClean="0">
                <a:solidFill>
                  <a:schemeClr val="tx1">
                    <a:lumMod val="75000"/>
                    <a:lumOff val="25000"/>
                  </a:schemeClr>
                </a:solidFill>
                <a:latin typeface="Rockwell" panose="02060603020205020403" pitchFamily="18" charset="0"/>
                <a:cs typeface="Arial" panose="020B0604020202020204" pitchFamily="34" charset="0"/>
              </a:rPr>
              <a:t> have language stored in long-term memory</a:t>
            </a:r>
          </a:p>
          <a:p>
            <a:pPr algn="l">
              <a:lnSpc>
                <a:spcPct val="100000"/>
              </a:lnSpc>
              <a:buFont typeface="Wingdings" panose="05000000000000000000" pitchFamily="2" charset="2"/>
              <a:buChar char="§"/>
            </a:pPr>
            <a:r>
              <a:rPr lang="en-GB" sz="2400" dirty="0" smtClean="0">
                <a:solidFill>
                  <a:schemeClr val="tx1">
                    <a:lumMod val="75000"/>
                    <a:lumOff val="25000"/>
                  </a:schemeClr>
                </a:solidFill>
                <a:latin typeface="Rockwell" panose="02060603020205020403" pitchFamily="18" charset="0"/>
                <a:cs typeface="Arial" panose="020B0604020202020204" pitchFamily="34" charset="0"/>
              </a:rPr>
              <a:t> be attentive to detail, able to spot and correct errors</a:t>
            </a:r>
          </a:p>
          <a:p>
            <a:pPr algn="l">
              <a:lnSpc>
                <a:spcPct val="100000"/>
              </a:lnSpc>
              <a:buFont typeface="Wingdings" panose="05000000000000000000" pitchFamily="2" charset="2"/>
              <a:buChar char="§"/>
            </a:pPr>
            <a:r>
              <a:rPr lang="en-GB" sz="2400" dirty="0" smtClean="0">
                <a:solidFill>
                  <a:schemeClr val="tx1">
                    <a:lumMod val="75000"/>
                    <a:lumOff val="25000"/>
                  </a:schemeClr>
                </a:solidFill>
                <a:latin typeface="Rockwell" panose="02060603020205020403" pitchFamily="18" charset="0"/>
                <a:cs typeface="Arial" panose="020B0604020202020204" pitchFamily="34" charset="0"/>
              </a:rPr>
              <a:t> vary vocabulary and structures</a:t>
            </a:r>
          </a:p>
          <a:p>
            <a:pPr algn="l">
              <a:lnSpc>
                <a:spcPct val="100000"/>
              </a:lnSpc>
              <a:buFont typeface="Wingdings" panose="05000000000000000000" pitchFamily="2" charset="2"/>
              <a:buChar char="§"/>
            </a:pPr>
            <a:r>
              <a:rPr lang="en-GB" sz="2400" dirty="0" smtClean="0">
                <a:solidFill>
                  <a:schemeClr val="tx1">
                    <a:lumMod val="75000"/>
                    <a:lumOff val="25000"/>
                  </a:schemeClr>
                </a:solidFill>
                <a:latin typeface="Rockwell" panose="02060603020205020403" pitchFamily="18" charset="0"/>
                <a:cs typeface="Arial" panose="020B0604020202020204" pitchFamily="34" charset="0"/>
              </a:rPr>
              <a:t> write for different purposes, showing an awareness of style and register</a:t>
            </a:r>
            <a:endParaRPr lang="en-GB" sz="2400" dirty="0">
              <a:solidFill>
                <a:schemeClr val="tx1">
                  <a:lumMod val="75000"/>
                  <a:lumOff val="25000"/>
                </a:schemeClr>
              </a:solidFill>
              <a:latin typeface="Rockwell" panose="02060603020205020403" pitchFamily="18" charset="0"/>
              <a:cs typeface="Arial" panose="020B0604020202020204" pitchFamily="34" charset="0"/>
            </a:endParaRPr>
          </a:p>
        </p:txBody>
      </p:sp>
    </p:spTree>
    <p:extLst>
      <p:ext uri="{BB962C8B-B14F-4D97-AF65-F5344CB8AC3E}">
        <p14:creationId xmlns:p14="http://schemas.microsoft.com/office/powerpoint/2010/main" val="2104848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Untitled-idiomas-o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89138"/>
            <a:ext cx="3222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3"/>
          <p:cNvSpPr>
            <a:spLocks noChangeArrowheads="1" noChangeShapeType="1" noTextEdit="1"/>
          </p:cNvSpPr>
          <p:nvPr/>
        </p:nvSpPr>
        <p:spPr bwMode="auto">
          <a:xfrm>
            <a:off x="2124075" y="692150"/>
            <a:ext cx="608013" cy="9032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mtClean="0">
                <a:ln w="9525">
                  <a:solidFill>
                    <a:srgbClr val="000000"/>
                  </a:solidFill>
                  <a:round/>
                  <a:headEnd/>
                  <a:tailEnd/>
                </a:ln>
                <a:solidFill>
                  <a:srgbClr val="666699"/>
                </a:solidFill>
                <a:latin typeface="Arial Black" panose="020B0A04020102020204" pitchFamily="34" charset="0"/>
              </a:rPr>
              <a:t>A</a:t>
            </a:r>
          </a:p>
        </p:txBody>
      </p:sp>
      <p:sp>
        <p:nvSpPr>
          <p:cNvPr id="14340" name="WordArt 4"/>
          <p:cNvSpPr>
            <a:spLocks noChangeArrowheads="1" noChangeShapeType="1" noTextEdit="1"/>
          </p:cNvSpPr>
          <p:nvPr/>
        </p:nvSpPr>
        <p:spPr bwMode="auto">
          <a:xfrm>
            <a:off x="6948488" y="765175"/>
            <a:ext cx="608012" cy="9032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mtClean="0">
                <a:ln w="9525">
                  <a:solidFill>
                    <a:srgbClr val="000000"/>
                  </a:solidFill>
                  <a:round/>
                  <a:headEnd/>
                  <a:tailEnd/>
                </a:ln>
                <a:solidFill>
                  <a:srgbClr val="666699"/>
                </a:solidFill>
                <a:latin typeface="Arial Black" panose="020B0A04020102020204" pitchFamily="34" charset="0"/>
              </a:rPr>
              <a:t>B</a:t>
            </a:r>
          </a:p>
        </p:txBody>
      </p:sp>
      <p:sp>
        <p:nvSpPr>
          <p:cNvPr id="14341" name="Line 5"/>
          <p:cNvSpPr>
            <a:spLocks noChangeShapeType="1"/>
          </p:cNvSpPr>
          <p:nvPr/>
        </p:nvSpPr>
        <p:spPr bwMode="auto">
          <a:xfrm>
            <a:off x="4572000" y="0"/>
            <a:ext cx="0"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srgbClr val="000000"/>
              </a:solidFill>
            </a:endParaRPr>
          </a:p>
        </p:txBody>
      </p:sp>
      <p:sp>
        <p:nvSpPr>
          <p:cNvPr id="14342" name="Text Box 6"/>
          <p:cNvSpPr txBox="1">
            <a:spLocks noChangeArrowheads="1"/>
          </p:cNvSpPr>
          <p:nvPr/>
        </p:nvSpPr>
        <p:spPr bwMode="auto">
          <a:xfrm>
            <a:off x="4824413" y="2135188"/>
            <a:ext cx="4140200" cy="2157412"/>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US" altLang="en-US" sz="2400" smtClean="0">
                <a:solidFill>
                  <a:srgbClr val="000000"/>
                </a:solidFill>
                <a:cs typeface="Arial" panose="020B0604020202020204" pitchFamily="34" charset="0"/>
              </a:rPr>
              <a:t>¿C……. t… l……………?</a:t>
            </a:r>
          </a:p>
          <a:p>
            <a:pPr eaLnBrk="1" fontAlgn="base" hangingPunct="1">
              <a:spcBef>
                <a:spcPct val="50000"/>
              </a:spcBef>
              <a:spcAft>
                <a:spcPct val="0"/>
              </a:spcAft>
              <a:buFontTx/>
              <a:buNone/>
            </a:pPr>
            <a:r>
              <a:rPr lang="en-US" altLang="en-US" sz="2400" smtClean="0">
                <a:solidFill>
                  <a:srgbClr val="000000"/>
                </a:solidFill>
                <a:cs typeface="Arial" panose="020B0604020202020204" pitchFamily="34" charset="0"/>
              </a:rPr>
              <a:t>¿D..  d…….. e……..?</a:t>
            </a:r>
          </a:p>
          <a:p>
            <a:pPr eaLnBrk="1" fontAlgn="base" hangingPunct="1">
              <a:spcBef>
                <a:spcPct val="50000"/>
              </a:spcBef>
              <a:spcAft>
                <a:spcPct val="0"/>
              </a:spcAft>
              <a:buFontTx/>
              <a:buNone/>
            </a:pPr>
            <a:r>
              <a:rPr lang="en-US" altLang="en-US" sz="2400" smtClean="0">
                <a:solidFill>
                  <a:srgbClr val="000000"/>
                </a:solidFill>
                <a:cs typeface="Arial" panose="020B0604020202020204" pitchFamily="34" charset="0"/>
              </a:rPr>
              <a:t>¿C….  e.. t.  n………………?</a:t>
            </a:r>
          </a:p>
          <a:p>
            <a:pPr eaLnBrk="1" fontAlgn="base" hangingPunct="1">
              <a:spcBef>
                <a:spcPct val="50000"/>
              </a:spcBef>
              <a:spcAft>
                <a:spcPct val="0"/>
              </a:spcAft>
              <a:buFontTx/>
              <a:buNone/>
            </a:pPr>
            <a:r>
              <a:rPr lang="en-US" altLang="en-US" sz="2400" smtClean="0">
                <a:solidFill>
                  <a:srgbClr val="000000"/>
                </a:solidFill>
                <a:cs typeface="Arial" panose="020B0604020202020204" pitchFamily="34" charset="0"/>
              </a:rPr>
              <a:t>¿Q… i………. h……….?</a:t>
            </a:r>
          </a:p>
        </p:txBody>
      </p:sp>
      <p:grpSp>
        <p:nvGrpSpPr>
          <p:cNvPr id="14343" name="Group 7"/>
          <p:cNvGrpSpPr>
            <a:grpSpLocks/>
          </p:cNvGrpSpPr>
          <p:nvPr/>
        </p:nvGrpSpPr>
        <p:grpSpPr bwMode="auto">
          <a:xfrm>
            <a:off x="2700338" y="4292600"/>
            <a:ext cx="1666875" cy="1657350"/>
            <a:chOff x="1837" y="2704"/>
            <a:chExt cx="914" cy="862"/>
          </a:xfrm>
        </p:grpSpPr>
        <p:pic>
          <p:nvPicPr>
            <p:cNvPr id="14347" name="Picture 8" descr="Wales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7" y="2891"/>
              <a:ext cx="914"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WordArt 9"/>
            <p:cNvSpPr>
              <a:spLocks noChangeArrowheads="1" noChangeShapeType="1" noTextEdit="1"/>
            </p:cNvSpPr>
            <p:nvPr/>
          </p:nvSpPr>
          <p:spPr bwMode="auto">
            <a:xfrm>
              <a:off x="2472" y="2704"/>
              <a:ext cx="192" cy="40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mtClean="0">
                  <a:ln w="9525">
                    <a:solidFill>
                      <a:srgbClr val="000000"/>
                    </a:solidFill>
                    <a:round/>
                    <a:headEnd/>
                    <a:tailEnd/>
                  </a:ln>
                  <a:solidFill>
                    <a:srgbClr val="00CCFF"/>
                  </a:solidFill>
                  <a:latin typeface="Arial Black" panose="020B0A04020102020204" pitchFamily="34" charset="0"/>
                </a:rPr>
                <a:t>1</a:t>
              </a:r>
            </a:p>
          </p:txBody>
        </p:sp>
      </p:grpSp>
      <p:grpSp>
        <p:nvGrpSpPr>
          <p:cNvPr id="14344" name="Group 10"/>
          <p:cNvGrpSpPr>
            <a:grpSpLocks/>
          </p:cNvGrpSpPr>
          <p:nvPr/>
        </p:nvGrpSpPr>
        <p:grpSpPr bwMode="auto">
          <a:xfrm>
            <a:off x="395288" y="4508500"/>
            <a:ext cx="1368425" cy="1512888"/>
            <a:chOff x="340" y="2931"/>
            <a:chExt cx="710" cy="702"/>
          </a:xfrm>
        </p:grpSpPr>
        <p:pic>
          <p:nvPicPr>
            <p:cNvPr id="14345" name="Picture 11" descr="flag-Sp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3158"/>
              <a:ext cx="71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WordArt 12"/>
            <p:cNvSpPr>
              <a:spLocks noChangeArrowheads="1" noChangeShapeType="1" noTextEdit="1"/>
            </p:cNvSpPr>
            <p:nvPr/>
          </p:nvSpPr>
          <p:spPr bwMode="auto">
            <a:xfrm>
              <a:off x="839" y="2931"/>
              <a:ext cx="192" cy="40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mtClean="0">
                  <a:ln w="9525">
                    <a:solidFill>
                      <a:srgbClr val="000000"/>
                    </a:solidFill>
                    <a:round/>
                    <a:headEnd/>
                    <a:tailEnd/>
                  </a:ln>
                  <a:solidFill>
                    <a:srgbClr val="00CCFF"/>
                  </a:solidFill>
                  <a:latin typeface="Arial Black" panose="020B0A04020102020204" pitchFamily="34" charset="0"/>
                </a:rPr>
                <a:t>2</a:t>
              </a:r>
            </a:p>
          </p:txBody>
        </p:sp>
      </p:grpSp>
    </p:spTree>
    <p:extLst>
      <p:ext uri="{BB962C8B-B14F-4D97-AF65-F5344CB8AC3E}">
        <p14:creationId xmlns:p14="http://schemas.microsoft.com/office/powerpoint/2010/main" val="4203624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rot="10800000">
            <a:off x="395288" y="333375"/>
            <a:ext cx="8497887" cy="8239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fontAlgn="base" hangingPunct="1">
              <a:spcBef>
                <a:spcPct val="50000"/>
              </a:spcBef>
              <a:spcAft>
                <a:spcPct val="0"/>
              </a:spcAft>
            </a:pPr>
            <a:r>
              <a:rPr lang="en-GB" altLang="en-US" sz="4800" b="1" dirty="0" smtClean="0">
                <a:solidFill>
                  <a:srgbClr val="FFFFFF"/>
                </a:solidFill>
              </a:rPr>
              <a:t>¿</a:t>
            </a:r>
            <a:r>
              <a:rPr lang="en-GB" altLang="en-US" sz="4800" b="1" dirty="0" err="1" smtClean="0">
                <a:solidFill>
                  <a:srgbClr val="FFFFFF"/>
                </a:solidFill>
              </a:rPr>
              <a:t>Adónde</a:t>
            </a:r>
            <a:r>
              <a:rPr lang="en-GB" altLang="en-US" sz="4800" b="1" dirty="0" smtClean="0">
                <a:solidFill>
                  <a:srgbClr val="FFFFFF"/>
                </a:solidFill>
              </a:rPr>
              <a:t> </a:t>
            </a:r>
            <a:r>
              <a:rPr lang="en-GB" altLang="en-US" sz="4800" b="1" dirty="0" err="1" smtClean="0">
                <a:solidFill>
                  <a:srgbClr val="FFFFFF"/>
                </a:solidFill>
              </a:rPr>
              <a:t>fuiste</a:t>
            </a:r>
            <a:r>
              <a:rPr lang="en-GB" altLang="en-US" sz="4800" b="1" dirty="0" smtClean="0">
                <a:solidFill>
                  <a:srgbClr val="FFFFFF"/>
                </a:solidFill>
              </a:rPr>
              <a:t> de </a:t>
            </a:r>
            <a:r>
              <a:rPr lang="en-GB" altLang="en-US" sz="4800" b="1" dirty="0" err="1" smtClean="0">
                <a:solidFill>
                  <a:srgbClr val="FFFFFF"/>
                </a:solidFill>
              </a:rPr>
              <a:t>vacaciones</a:t>
            </a:r>
            <a:r>
              <a:rPr lang="en-GB" altLang="en-US" sz="4800" b="1" dirty="0" smtClean="0">
                <a:solidFill>
                  <a:srgbClr val="FFFFFF"/>
                </a:solidFill>
              </a:rPr>
              <a:t>?</a:t>
            </a:r>
            <a:endParaRPr lang="en-GB" altLang="en-US" sz="4800" dirty="0" smtClean="0">
              <a:solidFill>
                <a:srgbClr val="FFFFFF"/>
              </a:solidFill>
            </a:endParaRPr>
          </a:p>
        </p:txBody>
      </p:sp>
      <p:sp>
        <p:nvSpPr>
          <p:cNvPr id="4099" name="Text Box 5"/>
          <p:cNvSpPr txBox="1">
            <a:spLocks noChangeArrowheads="1"/>
          </p:cNvSpPr>
          <p:nvPr/>
        </p:nvSpPr>
        <p:spPr bwMode="auto">
          <a:xfrm>
            <a:off x="395288" y="1268413"/>
            <a:ext cx="8497887" cy="823912"/>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fontAlgn="base" hangingPunct="1">
              <a:spcBef>
                <a:spcPct val="50000"/>
              </a:spcBef>
              <a:spcAft>
                <a:spcPct val="0"/>
              </a:spcAft>
            </a:pPr>
            <a:r>
              <a:rPr lang="en-GB" altLang="en-US" sz="4800" b="1" dirty="0" err="1" smtClean="0">
                <a:solidFill>
                  <a:srgbClr val="FFFFFF"/>
                </a:solidFill>
              </a:rPr>
              <a:t>Fui</a:t>
            </a:r>
            <a:r>
              <a:rPr lang="en-GB" altLang="en-US" sz="4800" b="1" dirty="0" smtClean="0">
                <a:solidFill>
                  <a:srgbClr val="FFFFFF"/>
                </a:solidFill>
              </a:rPr>
              <a:t> a…………….con….</a:t>
            </a:r>
            <a:endParaRPr lang="en-GB" altLang="en-US" sz="4800" dirty="0" smtClean="0">
              <a:solidFill>
                <a:srgbClr val="FFFFFF"/>
              </a:solidFill>
            </a:endParaRPr>
          </a:p>
        </p:txBody>
      </p:sp>
      <p:sp>
        <p:nvSpPr>
          <p:cNvPr id="4100" name="Text Box 6"/>
          <p:cNvSpPr txBox="1">
            <a:spLocks noChangeArrowheads="1"/>
          </p:cNvSpPr>
          <p:nvPr/>
        </p:nvSpPr>
        <p:spPr bwMode="auto">
          <a:xfrm rot="10800000">
            <a:off x="395288" y="2533650"/>
            <a:ext cx="8497887" cy="8239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fontAlgn="base" hangingPunct="1">
              <a:spcBef>
                <a:spcPct val="50000"/>
              </a:spcBef>
              <a:spcAft>
                <a:spcPct val="0"/>
              </a:spcAft>
            </a:pPr>
            <a:r>
              <a:rPr lang="en-GB" altLang="en-US" sz="4800" b="1" dirty="0" smtClean="0">
                <a:solidFill>
                  <a:srgbClr val="FFFFFF"/>
                </a:solidFill>
              </a:rPr>
              <a:t>¿</a:t>
            </a:r>
            <a:r>
              <a:rPr lang="en-GB" altLang="en-US" sz="4800" b="1" dirty="0" err="1" smtClean="0">
                <a:solidFill>
                  <a:srgbClr val="FFFFFF"/>
                </a:solidFill>
              </a:rPr>
              <a:t>Cuándo</a:t>
            </a:r>
            <a:r>
              <a:rPr lang="en-GB" altLang="en-US" sz="4800" b="1" dirty="0" smtClean="0">
                <a:solidFill>
                  <a:srgbClr val="FFFFFF"/>
                </a:solidFill>
              </a:rPr>
              <a:t> </a:t>
            </a:r>
            <a:r>
              <a:rPr lang="en-GB" altLang="en-US" sz="4800" b="1" dirty="0" err="1" smtClean="0">
                <a:solidFill>
                  <a:srgbClr val="FFFFFF"/>
                </a:solidFill>
              </a:rPr>
              <a:t>fuiste</a:t>
            </a:r>
            <a:r>
              <a:rPr lang="en-GB" altLang="en-US" sz="4800" b="1" dirty="0" smtClean="0">
                <a:solidFill>
                  <a:srgbClr val="FFFFFF"/>
                </a:solidFill>
              </a:rPr>
              <a:t>?</a:t>
            </a:r>
            <a:endParaRPr lang="en-GB" altLang="en-US" sz="4800" dirty="0" smtClean="0">
              <a:solidFill>
                <a:srgbClr val="FFFFFF"/>
              </a:solidFill>
            </a:endParaRPr>
          </a:p>
        </p:txBody>
      </p:sp>
      <p:sp>
        <p:nvSpPr>
          <p:cNvPr id="4101" name="Text Box 7"/>
          <p:cNvSpPr txBox="1">
            <a:spLocks noChangeArrowheads="1"/>
          </p:cNvSpPr>
          <p:nvPr/>
        </p:nvSpPr>
        <p:spPr bwMode="auto">
          <a:xfrm>
            <a:off x="395288" y="3468688"/>
            <a:ext cx="8497887" cy="823912"/>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fontAlgn="base" hangingPunct="1">
              <a:spcBef>
                <a:spcPct val="50000"/>
              </a:spcBef>
              <a:spcAft>
                <a:spcPct val="0"/>
              </a:spcAft>
            </a:pPr>
            <a:r>
              <a:rPr lang="en-GB" altLang="en-US" sz="4800" b="1" dirty="0" err="1" smtClean="0">
                <a:solidFill>
                  <a:srgbClr val="FFFFFF"/>
                </a:solidFill>
              </a:rPr>
              <a:t>Fui</a:t>
            </a:r>
            <a:r>
              <a:rPr lang="en-GB" altLang="en-US" sz="4800" b="1" dirty="0" smtClean="0">
                <a:solidFill>
                  <a:srgbClr val="FFFFFF"/>
                </a:solidFill>
              </a:rPr>
              <a:t> </a:t>
            </a:r>
            <a:r>
              <a:rPr lang="en-GB" altLang="en-US" sz="4800" b="1" dirty="0" err="1" smtClean="0">
                <a:solidFill>
                  <a:srgbClr val="FFFFFF"/>
                </a:solidFill>
              </a:rPr>
              <a:t>en</a:t>
            </a:r>
            <a:r>
              <a:rPr lang="en-GB" altLang="en-US" sz="4800" b="1" dirty="0" smtClean="0">
                <a:solidFill>
                  <a:srgbClr val="FFFFFF"/>
                </a:solidFill>
              </a:rPr>
              <a:t>…</a:t>
            </a:r>
            <a:endParaRPr lang="en-GB" altLang="en-US" sz="4800" dirty="0" smtClean="0">
              <a:solidFill>
                <a:srgbClr val="FFFFFF"/>
              </a:solidFill>
            </a:endParaRPr>
          </a:p>
        </p:txBody>
      </p:sp>
      <p:sp>
        <p:nvSpPr>
          <p:cNvPr id="4102" name="Text Box 8"/>
          <p:cNvSpPr txBox="1">
            <a:spLocks noChangeArrowheads="1"/>
          </p:cNvSpPr>
          <p:nvPr/>
        </p:nvSpPr>
        <p:spPr bwMode="auto">
          <a:xfrm rot="10800000">
            <a:off x="323850" y="4695825"/>
            <a:ext cx="8499475" cy="8239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fontAlgn="base" hangingPunct="1">
              <a:spcBef>
                <a:spcPct val="50000"/>
              </a:spcBef>
              <a:spcAft>
                <a:spcPct val="0"/>
              </a:spcAft>
            </a:pPr>
            <a:r>
              <a:rPr lang="en-GB" altLang="en-US" sz="4800" b="1" dirty="0" smtClean="0">
                <a:solidFill>
                  <a:srgbClr val="FFFFFF"/>
                </a:solidFill>
              </a:rPr>
              <a:t>¿</a:t>
            </a:r>
            <a:r>
              <a:rPr lang="en-GB" altLang="en-US" sz="4800" b="1" dirty="0" err="1" smtClean="0">
                <a:solidFill>
                  <a:srgbClr val="FFFFFF"/>
                </a:solidFill>
              </a:rPr>
              <a:t>Cómo</a:t>
            </a:r>
            <a:r>
              <a:rPr lang="en-GB" altLang="en-US" sz="4800" b="1" dirty="0" smtClean="0">
                <a:solidFill>
                  <a:srgbClr val="FFFFFF"/>
                </a:solidFill>
              </a:rPr>
              <a:t> </a:t>
            </a:r>
            <a:r>
              <a:rPr lang="en-GB" altLang="en-US" sz="4800" b="1" dirty="0" err="1" smtClean="0">
                <a:solidFill>
                  <a:srgbClr val="FFFFFF"/>
                </a:solidFill>
              </a:rPr>
              <a:t>fuiste</a:t>
            </a:r>
            <a:r>
              <a:rPr lang="en-GB" altLang="en-US" sz="4800" b="1" dirty="0" smtClean="0">
                <a:solidFill>
                  <a:srgbClr val="FFFFFF"/>
                </a:solidFill>
              </a:rPr>
              <a:t>?</a:t>
            </a:r>
            <a:endParaRPr lang="en-GB" altLang="en-US" sz="4800" dirty="0" smtClean="0">
              <a:solidFill>
                <a:srgbClr val="FFFFFF"/>
              </a:solidFill>
            </a:endParaRPr>
          </a:p>
        </p:txBody>
      </p:sp>
      <p:sp>
        <p:nvSpPr>
          <p:cNvPr id="4103" name="Text Box 9"/>
          <p:cNvSpPr txBox="1">
            <a:spLocks noChangeArrowheads="1"/>
          </p:cNvSpPr>
          <p:nvPr/>
        </p:nvSpPr>
        <p:spPr bwMode="auto">
          <a:xfrm>
            <a:off x="323850" y="5629275"/>
            <a:ext cx="8497888" cy="82391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fontAlgn="base" hangingPunct="1">
              <a:spcBef>
                <a:spcPct val="50000"/>
              </a:spcBef>
              <a:spcAft>
                <a:spcPct val="0"/>
              </a:spcAft>
            </a:pPr>
            <a:r>
              <a:rPr lang="en-GB" altLang="en-US" sz="4800" b="1" dirty="0" err="1" smtClean="0">
                <a:solidFill>
                  <a:srgbClr val="FFFFFF"/>
                </a:solidFill>
              </a:rPr>
              <a:t>Fui</a:t>
            </a:r>
            <a:r>
              <a:rPr lang="en-GB" altLang="en-US" sz="4800" b="1" dirty="0" smtClean="0">
                <a:solidFill>
                  <a:srgbClr val="FFFFFF"/>
                </a:solidFill>
              </a:rPr>
              <a:t> ……………..</a:t>
            </a:r>
            <a:endParaRPr lang="en-GB" altLang="en-US" sz="4800" dirty="0" smtClean="0">
              <a:solidFill>
                <a:srgbClr val="FFFFFF"/>
              </a:solidFill>
            </a:endParaRPr>
          </a:p>
        </p:txBody>
      </p:sp>
    </p:spTree>
    <p:extLst>
      <p:ext uri="{BB962C8B-B14F-4D97-AF65-F5344CB8AC3E}">
        <p14:creationId xmlns:p14="http://schemas.microsoft.com/office/powerpoint/2010/main" val="1604792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 action="ppaction://noaction">
              <a:snd r:embed="rId2" name="domingo.wav"/>
            </a:hlinkClick>
          </p:cNvPr>
          <p:cNvSpPr txBox="1"/>
          <p:nvPr/>
        </p:nvSpPr>
        <p:spPr>
          <a:xfrm>
            <a:off x="323528" y="260648"/>
            <a:ext cx="8424936" cy="769441"/>
          </a:xfrm>
          <a:prstGeom prst="rect">
            <a:avLst/>
          </a:prstGeom>
          <a:solidFill>
            <a:srgbClr val="7030A0"/>
          </a:solidFill>
          <a:scene3d>
            <a:camera prst="orthographicFront">
              <a:rot lat="0" lon="10800000" rev="0"/>
            </a:camera>
            <a:lightRig rig="threePt" dir="t"/>
          </a:scene3d>
          <a:sp3d/>
        </p:spPr>
        <p:txBody>
          <a:bodyPr wrap="square" rtlCol="0">
            <a:spAutoFit/>
          </a:bodyPr>
          <a:lstStyle/>
          <a:p>
            <a:r>
              <a:rPr lang="en-GB" sz="4400" dirty="0" smtClean="0">
                <a:solidFill>
                  <a:srgbClr val="FFC000"/>
                </a:solidFill>
              </a:rPr>
              <a:t>Lo </a:t>
            </a:r>
            <a:r>
              <a:rPr lang="en-GB" sz="4400" dirty="0" err="1" smtClean="0">
                <a:solidFill>
                  <a:srgbClr val="FFC000"/>
                </a:solidFill>
              </a:rPr>
              <a:t>pasé</a:t>
            </a:r>
            <a:r>
              <a:rPr lang="en-GB" sz="4400" dirty="0" smtClean="0">
                <a:solidFill>
                  <a:srgbClr val="FFC000"/>
                </a:solidFill>
              </a:rPr>
              <a:t> </a:t>
            </a:r>
            <a:r>
              <a:rPr lang="en-GB" sz="4400" dirty="0" err="1" smtClean="0">
                <a:solidFill>
                  <a:srgbClr val="FFC000"/>
                </a:solidFill>
              </a:rPr>
              <a:t>bomba</a:t>
            </a:r>
            <a:r>
              <a:rPr lang="en-GB" sz="4400" dirty="0" smtClean="0">
                <a:solidFill>
                  <a:srgbClr val="FFC000"/>
                </a:solidFill>
              </a:rPr>
              <a:t>…</a:t>
            </a:r>
            <a:endParaRPr lang="en-GB" dirty="0">
              <a:solidFill>
                <a:srgbClr val="FFC000"/>
              </a:solidFill>
            </a:endParaRPr>
          </a:p>
        </p:txBody>
      </p:sp>
      <p:sp>
        <p:nvSpPr>
          <p:cNvPr id="3" name="TextBox 2">
            <a:hlinkClick r:id="" action="ppaction://noaction">
              <a:snd r:embed="rId2" name="domingo.wav"/>
            </a:hlinkClick>
          </p:cNvPr>
          <p:cNvSpPr txBox="1"/>
          <p:nvPr/>
        </p:nvSpPr>
        <p:spPr>
          <a:xfrm>
            <a:off x="323528" y="2060848"/>
            <a:ext cx="8424936" cy="769441"/>
          </a:xfrm>
          <a:prstGeom prst="rect">
            <a:avLst/>
          </a:prstGeom>
          <a:solidFill>
            <a:srgbClr val="7030A0"/>
          </a:solidFill>
          <a:scene3d>
            <a:camera prst="orthographicFront">
              <a:rot lat="0" lon="10800000" rev="0"/>
            </a:camera>
            <a:lightRig rig="threePt" dir="t"/>
          </a:scene3d>
          <a:sp3d/>
        </p:spPr>
        <p:txBody>
          <a:bodyPr wrap="square" rtlCol="0">
            <a:spAutoFit/>
          </a:bodyPr>
          <a:lstStyle/>
          <a:p>
            <a:r>
              <a:rPr lang="en-GB" sz="4400" dirty="0" smtClean="0">
                <a:solidFill>
                  <a:srgbClr val="FFC000"/>
                </a:solidFill>
              </a:rPr>
              <a:t>Lo que </a:t>
            </a:r>
            <a:r>
              <a:rPr lang="en-GB" sz="4400" dirty="0" err="1" smtClean="0">
                <a:solidFill>
                  <a:srgbClr val="FFC000"/>
                </a:solidFill>
              </a:rPr>
              <a:t>más</a:t>
            </a:r>
            <a:r>
              <a:rPr lang="en-GB" sz="4400" dirty="0" smtClean="0">
                <a:solidFill>
                  <a:srgbClr val="FFC000"/>
                </a:solidFill>
              </a:rPr>
              <a:t> me gusto </a:t>
            </a:r>
            <a:r>
              <a:rPr lang="en-GB" sz="4400" dirty="0" err="1" smtClean="0">
                <a:solidFill>
                  <a:srgbClr val="FFC000"/>
                </a:solidFill>
              </a:rPr>
              <a:t>fue</a:t>
            </a:r>
            <a:r>
              <a:rPr lang="en-GB" sz="4400" dirty="0" smtClean="0">
                <a:solidFill>
                  <a:srgbClr val="FFC000"/>
                </a:solidFill>
              </a:rPr>
              <a:t>…</a:t>
            </a:r>
            <a:endParaRPr lang="en-GB" dirty="0">
              <a:solidFill>
                <a:srgbClr val="FFC000"/>
              </a:solidFill>
            </a:endParaRPr>
          </a:p>
        </p:txBody>
      </p:sp>
      <p:sp>
        <p:nvSpPr>
          <p:cNvPr id="4" name="TextBox 3">
            <a:hlinkClick r:id="" action="ppaction://noaction">
              <a:snd r:embed="rId2" name="domingo.wav"/>
            </a:hlinkClick>
          </p:cNvPr>
          <p:cNvSpPr txBox="1"/>
          <p:nvPr/>
        </p:nvSpPr>
        <p:spPr>
          <a:xfrm>
            <a:off x="333038" y="3573016"/>
            <a:ext cx="8424936" cy="707886"/>
          </a:xfrm>
          <a:prstGeom prst="rect">
            <a:avLst/>
          </a:prstGeom>
          <a:solidFill>
            <a:srgbClr val="7030A0"/>
          </a:solidFill>
          <a:scene3d>
            <a:camera prst="orthographicFront">
              <a:rot lat="0" lon="10800000" rev="0"/>
            </a:camera>
            <a:lightRig rig="threePt" dir="t"/>
          </a:scene3d>
          <a:sp3d/>
        </p:spPr>
        <p:txBody>
          <a:bodyPr wrap="square" rtlCol="0">
            <a:spAutoFit/>
          </a:bodyPr>
          <a:lstStyle/>
          <a:p>
            <a:r>
              <a:rPr lang="en-GB" sz="4000" dirty="0" smtClean="0">
                <a:solidFill>
                  <a:srgbClr val="FFC000"/>
                </a:solidFill>
              </a:rPr>
              <a:t>Sin embargo, un </a:t>
            </a:r>
            <a:r>
              <a:rPr lang="en-GB" sz="4000" dirty="0" err="1" smtClean="0">
                <a:solidFill>
                  <a:srgbClr val="FFC000"/>
                </a:solidFill>
              </a:rPr>
              <a:t>inconveniente</a:t>
            </a:r>
            <a:r>
              <a:rPr lang="en-GB" sz="4000" dirty="0" smtClean="0">
                <a:solidFill>
                  <a:srgbClr val="FFC000"/>
                </a:solidFill>
              </a:rPr>
              <a:t> </a:t>
            </a:r>
            <a:r>
              <a:rPr lang="en-GB" sz="4000" dirty="0" err="1" smtClean="0">
                <a:solidFill>
                  <a:srgbClr val="FFC000"/>
                </a:solidFill>
              </a:rPr>
              <a:t>fue</a:t>
            </a:r>
            <a:r>
              <a:rPr lang="en-GB" sz="4000" dirty="0" smtClean="0">
                <a:solidFill>
                  <a:srgbClr val="FFC000"/>
                </a:solidFill>
              </a:rPr>
              <a:t>…</a:t>
            </a:r>
            <a:endParaRPr lang="en-GB" sz="1600" dirty="0">
              <a:solidFill>
                <a:srgbClr val="FFC000"/>
              </a:solidFill>
            </a:endParaRPr>
          </a:p>
        </p:txBody>
      </p:sp>
      <p:sp>
        <p:nvSpPr>
          <p:cNvPr id="5" name="TextBox 4">
            <a:hlinkClick r:id="" action="ppaction://noaction">
              <a:snd r:embed="rId2" name="domingo.wav"/>
            </a:hlinkClick>
          </p:cNvPr>
          <p:cNvSpPr txBox="1"/>
          <p:nvPr/>
        </p:nvSpPr>
        <p:spPr>
          <a:xfrm>
            <a:off x="333038" y="4988788"/>
            <a:ext cx="8424936" cy="769441"/>
          </a:xfrm>
          <a:prstGeom prst="rect">
            <a:avLst/>
          </a:prstGeom>
          <a:solidFill>
            <a:srgbClr val="7030A0"/>
          </a:solidFill>
          <a:scene3d>
            <a:camera prst="orthographicFront">
              <a:rot lat="0" lon="10800000" rev="0"/>
            </a:camera>
            <a:lightRig rig="threePt" dir="t"/>
          </a:scene3d>
          <a:sp3d/>
        </p:spPr>
        <p:txBody>
          <a:bodyPr wrap="square" rtlCol="0" anchor="ctr">
            <a:spAutoFit/>
          </a:bodyPr>
          <a:lstStyle/>
          <a:p>
            <a:r>
              <a:rPr lang="en-GB" sz="3200" dirty="0" smtClean="0">
                <a:solidFill>
                  <a:srgbClr val="FFC000"/>
                </a:solidFill>
              </a:rPr>
              <a:t>Al fin y al </a:t>
            </a:r>
            <a:r>
              <a:rPr lang="en-GB" sz="3200" dirty="0" err="1" smtClean="0">
                <a:solidFill>
                  <a:srgbClr val="FFC000"/>
                </a:solidFill>
              </a:rPr>
              <a:t>cabo</a:t>
            </a:r>
            <a:r>
              <a:rPr lang="en-GB" sz="3200" dirty="0" smtClean="0">
                <a:solidFill>
                  <a:srgbClr val="FFC000"/>
                </a:solidFill>
              </a:rPr>
              <a:t> </a:t>
            </a:r>
            <a:r>
              <a:rPr lang="en-GB" sz="3200" dirty="0" err="1" smtClean="0">
                <a:solidFill>
                  <a:srgbClr val="FFC000"/>
                </a:solidFill>
              </a:rPr>
              <a:t>fue</a:t>
            </a:r>
            <a:r>
              <a:rPr lang="en-GB" sz="3200" dirty="0" smtClean="0">
                <a:solidFill>
                  <a:srgbClr val="FFC000"/>
                </a:solidFill>
              </a:rPr>
              <a:t> </a:t>
            </a:r>
            <a:r>
              <a:rPr lang="en-GB" sz="3200" dirty="0" err="1" smtClean="0">
                <a:solidFill>
                  <a:srgbClr val="FFC000"/>
                </a:solidFill>
              </a:rPr>
              <a:t>una</a:t>
            </a:r>
            <a:r>
              <a:rPr lang="en-GB" sz="3200" dirty="0" smtClean="0">
                <a:solidFill>
                  <a:srgbClr val="FFC000"/>
                </a:solidFill>
              </a:rPr>
              <a:t> </a:t>
            </a:r>
            <a:r>
              <a:rPr lang="en-GB" sz="3200" dirty="0" err="1" smtClean="0">
                <a:solidFill>
                  <a:srgbClr val="FFC000"/>
                </a:solidFill>
              </a:rPr>
              <a:t>experiencia</a:t>
            </a:r>
            <a:r>
              <a:rPr lang="en-GB" sz="3200" dirty="0" smtClean="0">
                <a:solidFill>
                  <a:srgbClr val="FFC000"/>
                </a:solidFill>
              </a:rPr>
              <a:t> </a:t>
            </a:r>
            <a:r>
              <a:rPr lang="en-GB" sz="3200" dirty="0" err="1" smtClean="0">
                <a:solidFill>
                  <a:srgbClr val="FFC000"/>
                </a:solidFill>
              </a:rPr>
              <a:t>inolvidable</a:t>
            </a:r>
            <a:r>
              <a:rPr lang="en-GB" sz="3200" dirty="0" smtClean="0">
                <a:solidFill>
                  <a:srgbClr val="FFC000"/>
                </a:solidFill>
              </a:rPr>
              <a:t>.</a:t>
            </a:r>
          </a:p>
          <a:p>
            <a:endParaRPr lang="en-GB" sz="1200" dirty="0">
              <a:solidFill>
                <a:srgbClr val="FFC000"/>
              </a:solidFill>
            </a:endParaRPr>
          </a:p>
        </p:txBody>
      </p:sp>
      <p:sp>
        <p:nvSpPr>
          <p:cNvPr id="6" name="TextBox 5">
            <a:hlinkClick r:id="" action="ppaction://noaction">
              <a:snd r:embed="rId2" name="domingo.wav"/>
            </a:hlinkClick>
          </p:cNvPr>
          <p:cNvSpPr txBox="1"/>
          <p:nvPr/>
        </p:nvSpPr>
        <p:spPr>
          <a:xfrm>
            <a:off x="333038" y="1005826"/>
            <a:ext cx="8424936" cy="769441"/>
          </a:xfrm>
          <a:prstGeom prst="rect">
            <a:avLst/>
          </a:prstGeom>
          <a:solidFill>
            <a:srgbClr val="00B050"/>
          </a:solidFill>
        </p:spPr>
        <p:txBody>
          <a:bodyPr wrap="square" rtlCol="0">
            <a:spAutoFit/>
          </a:bodyPr>
          <a:lstStyle/>
          <a:p>
            <a:r>
              <a:rPr lang="en-GB" sz="4400" b="1" dirty="0" smtClean="0">
                <a:solidFill>
                  <a:prstClr val="black"/>
                </a:solidFill>
              </a:rPr>
              <a:t>Lo </a:t>
            </a:r>
            <a:r>
              <a:rPr lang="en-GB" sz="4400" b="1" dirty="0" err="1" smtClean="0">
                <a:solidFill>
                  <a:prstClr val="black"/>
                </a:solidFill>
              </a:rPr>
              <a:t>pasé</a:t>
            </a:r>
            <a:r>
              <a:rPr lang="en-GB" sz="4400" b="1" dirty="0" smtClean="0">
                <a:solidFill>
                  <a:prstClr val="black"/>
                </a:solidFill>
              </a:rPr>
              <a:t> </a:t>
            </a:r>
            <a:r>
              <a:rPr lang="en-GB" sz="4400" b="1" dirty="0" err="1" smtClean="0">
                <a:solidFill>
                  <a:prstClr val="black"/>
                </a:solidFill>
              </a:rPr>
              <a:t>bomba</a:t>
            </a:r>
            <a:r>
              <a:rPr lang="en-GB" sz="4400" b="1" dirty="0" smtClean="0">
                <a:solidFill>
                  <a:prstClr val="black"/>
                </a:solidFill>
              </a:rPr>
              <a:t>…</a:t>
            </a:r>
            <a:endParaRPr lang="en-GB" b="1" dirty="0">
              <a:solidFill>
                <a:prstClr val="black"/>
              </a:solidFill>
            </a:endParaRPr>
          </a:p>
        </p:txBody>
      </p:sp>
      <p:sp>
        <p:nvSpPr>
          <p:cNvPr id="7" name="TextBox 6">
            <a:hlinkClick r:id="" action="ppaction://noaction">
              <a:snd r:embed="rId2" name="domingo.wav"/>
            </a:hlinkClick>
          </p:cNvPr>
          <p:cNvSpPr txBox="1"/>
          <p:nvPr/>
        </p:nvSpPr>
        <p:spPr>
          <a:xfrm>
            <a:off x="333038" y="2830289"/>
            <a:ext cx="8424936" cy="769441"/>
          </a:xfrm>
          <a:prstGeom prst="rect">
            <a:avLst/>
          </a:prstGeom>
          <a:solidFill>
            <a:srgbClr val="00B050"/>
          </a:solidFill>
        </p:spPr>
        <p:txBody>
          <a:bodyPr wrap="square" rtlCol="0">
            <a:spAutoFit/>
          </a:bodyPr>
          <a:lstStyle/>
          <a:p>
            <a:r>
              <a:rPr lang="en-GB" sz="4400" b="1" dirty="0" smtClean="0">
                <a:solidFill>
                  <a:prstClr val="black"/>
                </a:solidFill>
              </a:rPr>
              <a:t>Lo que </a:t>
            </a:r>
            <a:r>
              <a:rPr lang="en-GB" sz="4400" b="1" dirty="0" err="1" smtClean="0">
                <a:solidFill>
                  <a:prstClr val="black"/>
                </a:solidFill>
              </a:rPr>
              <a:t>más</a:t>
            </a:r>
            <a:r>
              <a:rPr lang="en-GB" sz="4400" b="1" dirty="0" smtClean="0">
                <a:solidFill>
                  <a:prstClr val="black"/>
                </a:solidFill>
              </a:rPr>
              <a:t> me </a:t>
            </a:r>
            <a:r>
              <a:rPr lang="en-GB" sz="4400" b="1" dirty="0" err="1" smtClean="0">
                <a:solidFill>
                  <a:prstClr val="black"/>
                </a:solidFill>
              </a:rPr>
              <a:t>gustó</a:t>
            </a:r>
            <a:r>
              <a:rPr lang="en-GB" sz="4400" b="1" dirty="0" smtClean="0">
                <a:solidFill>
                  <a:prstClr val="black"/>
                </a:solidFill>
              </a:rPr>
              <a:t> </a:t>
            </a:r>
            <a:r>
              <a:rPr lang="en-GB" sz="4400" b="1" dirty="0" err="1" smtClean="0">
                <a:solidFill>
                  <a:prstClr val="black"/>
                </a:solidFill>
              </a:rPr>
              <a:t>fue</a:t>
            </a:r>
            <a:r>
              <a:rPr lang="en-GB" sz="4400" b="1" dirty="0" smtClean="0">
                <a:solidFill>
                  <a:prstClr val="black"/>
                </a:solidFill>
              </a:rPr>
              <a:t>…</a:t>
            </a:r>
            <a:endParaRPr lang="en-GB" b="1" dirty="0">
              <a:solidFill>
                <a:prstClr val="black"/>
              </a:solidFill>
            </a:endParaRPr>
          </a:p>
        </p:txBody>
      </p:sp>
      <p:sp>
        <p:nvSpPr>
          <p:cNvPr id="8" name="TextBox 7">
            <a:hlinkClick r:id="" action="ppaction://noaction">
              <a:snd r:embed="rId2" name="domingo.wav"/>
            </a:hlinkClick>
          </p:cNvPr>
          <p:cNvSpPr txBox="1"/>
          <p:nvPr/>
        </p:nvSpPr>
        <p:spPr>
          <a:xfrm>
            <a:off x="333038" y="4280902"/>
            <a:ext cx="8424936" cy="707886"/>
          </a:xfrm>
          <a:prstGeom prst="rect">
            <a:avLst/>
          </a:prstGeom>
          <a:solidFill>
            <a:srgbClr val="00B050"/>
          </a:solidFill>
        </p:spPr>
        <p:txBody>
          <a:bodyPr wrap="square" rtlCol="0">
            <a:spAutoFit/>
          </a:bodyPr>
          <a:lstStyle/>
          <a:p>
            <a:r>
              <a:rPr lang="en-GB" sz="4000" b="1" dirty="0" smtClean="0">
                <a:solidFill>
                  <a:prstClr val="black"/>
                </a:solidFill>
              </a:rPr>
              <a:t>Sin embargo, un </a:t>
            </a:r>
            <a:r>
              <a:rPr lang="en-GB" sz="4000" b="1" dirty="0" err="1" smtClean="0">
                <a:solidFill>
                  <a:prstClr val="black"/>
                </a:solidFill>
              </a:rPr>
              <a:t>inconveniente</a:t>
            </a:r>
            <a:r>
              <a:rPr lang="en-GB" sz="4000" b="1" dirty="0" smtClean="0">
                <a:solidFill>
                  <a:prstClr val="black"/>
                </a:solidFill>
              </a:rPr>
              <a:t> </a:t>
            </a:r>
            <a:r>
              <a:rPr lang="en-GB" sz="4000" b="1" dirty="0" err="1" smtClean="0">
                <a:solidFill>
                  <a:prstClr val="black"/>
                </a:solidFill>
              </a:rPr>
              <a:t>fue</a:t>
            </a:r>
            <a:r>
              <a:rPr lang="en-GB" sz="4000" b="1" dirty="0" smtClean="0">
                <a:solidFill>
                  <a:prstClr val="black"/>
                </a:solidFill>
              </a:rPr>
              <a:t>…</a:t>
            </a:r>
            <a:endParaRPr lang="en-GB" sz="1600" b="1" dirty="0">
              <a:solidFill>
                <a:prstClr val="black"/>
              </a:solidFill>
            </a:endParaRPr>
          </a:p>
        </p:txBody>
      </p:sp>
      <p:sp>
        <p:nvSpPr>
          <p:cNvPr id="9" name="TextBox 8">
            <a:hlinkClick r:id="" action="ppaction://noaction">
              <a:snd r:embed="rId2" name="domingo.wav"/>
            </a:hlinkClick>
          </p:cNvPr>
          <p:cNvSpPr txBox="1"/>
          <p:nvPr/>
        </p:nvSpPr>
        <p:spPr>
          <a:xfrm>
            <a:off x="333038" y="5758229"/>
            <a:ext cx="8424936" cy="584775"/>
          </a:xfrm>
          <a:prstGeom prst="rect">
            <a:avLst/>
          </a:prstGeom>
          <a:solidFill>
            <a:srgbClr val="00B050"/>
          </a:solidFill>
        </p:spPr>
        <p:txBody>
          <a:bodyPr wrap="square" rtlCol="0">
            <a:spAutoFit/>
          </a:bodyPr>
          <a:lstStyle/>
          <a:p>
            <a:r>
              <a:rPr lang="en-GB" sz="3200" b="1" dirty="0" smtClean="0">
                <a:solidFill>
                  <a:prstClr val="black"/>
                </a:solidFill>
              </a:rPr>
              <a:t>Al fin y al </a:t>
            </a:r>
            <a:r>
              <a:rPr lang="en-GB" sz="3200" b="1" dirty="0" err="1" smtClean="0">
                <a:solidFill>
                  <a:prstClr val="black"/>
                </a:solidFill>
              </a:rPr>
              <a:t>cabo</a:t>
            </a:r>
            <a:r>
              <a:rPr lang="en-GB" sz="3200" b="1" dirty="0" smtClean="0">
                <a:solidFill>
                  <a:prstClr val="black"/>
                </a:solidFill>
              </a:rPr>
              <a:t> </a:t>
            </a:r>
            <a:r>
              <a:rPr lang="en-GB" sz="3200" b="1" dirty="0" err="1" smtClean="0">
                <a:solidFill>
                  <a:prstClr val="black"/>
                </a:solidFill>
              </a:rPr>
              <a:t>fue</a:t>
            </a:r>
            <a:r>
              <a:rPr lang="en-GB" sz="3200" b="1" dirty="0" smtClean="0">
                <a:solidFill>
                  <a:prstClr val="black"/>
                </a:solidFill>
              </a:rPr>
              <a:t> </a:t>
            </a:r>
            <a:r>
              <a:rPr lang="en-GB" sz="3200" b="1" dirty="0" err="1" smtClean="0">
                <a:solidFill>
                  <a:prstClr val="black"/>
                </a:solidFill>
              </a:rPr>
              <a:t>una</a:t>
            </a:r>
            <a:r>
              <a:rPr lang="en-GB" sz="3200" b="1" dirty="0" smtClean="0">
                <a:solidFill>
                  <a:prstClr val="black"/>
                </a:solidFill>
              </a:rPr>
              <a:t> </a:t>
            </a:r>
            <a:r>
              <a:rPr lang="en-GB" sz="3200" b="1" dirty="0" err="1" smtClean="0">
                <a:solidFill>
                  <a:prstClr val="black"/>
                </a:solidFill>
              </a:rPr>
              <a:t>experiencia</a:t>
            </a:r>
            <a:r>
              <a:rPr lang="en-GB" sz="3200" b="1" dirty="0" smtClean="0">
                <a:solidFill>
                  <a:prstClr val="black"/>
                </a:solidFill>
              </a:rPr>
              <a:t> </a:t>
            </a:r>
            <a:r>
              <a:rPr lang="en-GB" sz="3200" b="1" dirty="0" err="1" smtClean="0">
                <a:solidFill>
                  <a:prstClr val="black"/>
                </a:solidFill>
              </a:rPr>
              <a:t>inolvidable</a:t>
            </a:r>
            <a:r>
              <a:rPr lang="en-GB" sz="3200" b="1" dirty="0" smtClean="0">
                <a:solidFill>
                  <a:prstClr val="black"/>
                </a:solidFill>
              </a:rPr>
              <a:t>.</a:t>
            </a:r>
            <a:endParaRPr lang="en-GB" sz="1200" b="1" dirty="0">
              <a:solidFill>
                <a:prstClr val="black"/>
              </a:solidFill>
            </a:endParaRPr>
          </a:p>
        </p:txBody>
      </p:sp>
    </p:spTree>
    <p:extLst>
      <p:ext uri="{BB962C8B-B14F-4D97-AF65-F5344CB8AC3E}">
        <p14:creationId xmlns:p14="http://schemas.microsoft.com/office/powerpoint/2010/main" val="395720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640960" cy="646331"/>
          </a:xfrm>
          <a:prstGeom prst="rect">
            <a:avLst/>
          </a:prstGeom>
          <a:solidFill>
            <a:schemeClr val="tx1">
              <a:lumMod val="85000"/>
              <a:lumOff val="15000"/>
            </a:schemeClr>
          </a:solidFill>
        </p:spPr>
        <p:txBody>
          <a:bodyPr wrap="square" rtlCol="0">
            <a:spAutoFit/>
          </a:bodyPr>
          <a:lstStyle/>
          <a:p>
            <a:pPr algn="ctr"/>
            <a:r>
              <a:rPr lang="en-GB" sz="3600" b="1" dirty="0" smtClean="0">
                <a:solidFill>
                  <a:srgbClr val="FFFFCC"/>
                </a:solidFill>
              </a:rPr>
              <a:t>¿</a:t>
            </a:r>
            <a:r>
              <a:rPr lang="en-GB" sz="3600" b="1" dirty="0" err="1" smtClean="0">
                <a:solidFill>
                  <a:srgbClr val="FFFFCC"/>
                </a:solidFill>
              </a:rPr>
              <a:t>Cómo</a:t>
            </a:r>
            <a:r>
              <a:rPr lang="en-GB" sz="3600" b="1" dirty="0" smtClean="0">
                <a:solidFill>
                  <a:srgbClr val="FFFFCC"/>
                </a:solidFill>
              </a:rPr>
              <a:t> </a:t>
            </a:r>
            <a:r>
              <a:rPr lang="en-GB" sz="3600" b="1" dirty="0" err="1" smtClean="0">
                <a:solidFill>
                  <a:srgbClr val="FFFFCC"/>
                </a:solidFill>
              </a:rPr>
              <a:t>mandar</a:t>
            </a:r>
            <a:r>
              <a:rPr lang="en-GB" sz="3600" b="1" dirty="0" smtClean="0">
                <a:solidFill>
                  <a:srgbClr val="FFFFCC"/>
                </a:solidFill>
              </a:rPr>
              <a:t> un SMS en </a:t>
            </a:r>
            <a:r>
              <a:rPr lang="en-GB" sz="3600" b="1" dirty="0" err="1" smtClean="0">
                <a:solidFill>
                  <a:srgbClr val="FFFFCC"/>
                </a:solidFill>
              </a:rPr>
              <a:t>español</a:t>
            </a:r>
            <a:r>
              <a:rPr lang="en-GB" sz="3600" b="1" dirty="0" smtClean="0">
                <a:solidFill>
                  <a:srgbClr val="FFFFCC"/>
                </a:solidFill>
              </a:rPr>
              <a:t>?</a:t>
            </a:r>
            <a:endParaRPr lang="en-GB" sz="3600" b="1" dirty="0">
              <a:solidFill>
                <a:srgbClr val="FFFFCC"/>
              </a:solidFill>
            </a:endParaRPr>
          </a:p>
        </p:txBody>
      </p:sp>
      <p:sp>
        <p:nvSpPr>
          <p:cNvPr id="3" name="Oval 2"/>
          <p:cNvSpPr/>
          <p:nvPr/>
        </p:nvSpPr>
        <p:spPr>
          <a:xfrm>
            <a:off x="539552" y="14127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black">
                    <a:lumMod val="85000"/>
                    <a:lumOff val="15000"/>
                  </a:prstClr>
                </a:solidFill>
              </a:rPr>
              <a:t>a2</a:t>
            </a:r>
            <a:endParaRPr lang="en-GB" sz="5400" b="1" dirty="0">
              <a:solidFill>
                <a:prstClr val="black">
                  <a:lumMod val="85000"/>
                  <a:lumOff val="15000"/>
                </a:prstClr>
              </a:solidFill>
            </a:endParaRPr>
          </a:p>
        </p:txBody>
      </p:sp>
      <p:graphicFrame>
        <p:nvGraphicFramePr>
          <p:cNvPr id="4" name="Table 3"/>
          <p:cNvGraphicFramePr>
            <a:graphicFrameLocks noGrp="1"/>
          </p:cNvGraphicFramePr>
          <p:nvPr>
            <p:extLst/>
          </p:nvPr>
        </p:nvGraphicFramePr>
        <p:xfrm>
          <a:off x="2939988" y="1308368"/>
          <a:ext cx="3120008" cy="4784928"/>
        </p:xfrm>
        <a:graphic>
          <a:graphicData uri="http://schemas.openxmlformats.org/drawingml/2006/table">
            <a:tbl>
              <a:tblPr firstRow="1" bandRow="1">
                <a:tableStyleId>{5C22544A-7EE6-4342-B048-85BDC9FD1C3A}</a:tableStyleId>
              </a:tblPr>
              <a:tblGrid>
                <a:gridCol w="3120008"/>
              </a:tblGrid>
              <a:tr h="797488">
                <a:tc>
                  <a:txBody>
                    <a:bodyPr/>
                    <a:lstStyle/>
                    <a:p>
                      <a:pPr algn="ctr"/>
                      <a:r>
                        <a:rPr lang="en-GB" sz="2800" b="1" dirty="0" smtClean="0">
                          <a:solidFill>
                            <a:srgbClr val="FFFFCC"/>
                          </a:solidFill>
                        </a:rPr>
                        <a:t>¿</a:t>
                      </a:r>
                      <a:r>
                        <a:rPr lang="en-GB" sz="2800" b="1" dirty="0" err="1" smtClean="0">
                          <a:solidFill>
                            <a:srgbClr val="FFFFCC"/>
                          </a:solidFill>
                        </a:rPr>
                        <a:t>Estás</a:t>
                      </a:r>
                      <a:r>
                        <a:rPr lang="en-GB" sz="2800" b="1" dirty="0" smtClean="0">
                          <a:solidFill>
                            <a:srgbClr val="FFFFCC"/>
                          </a:solidFill>
                        </a:rPr>
                        <a:t> </a:t>
                      </a:r>
                      <a:r>
                        <a:rPr lang="en-GB" sz="2800" b="1" dirty="0" err="1" smtClean="0">
                          <a:solidFill>
                            <a:srgbClr val="FFFFCC"/>
                          </a:solidFill>
                        </a:rPr>
                        <a:t>bien</a:t>
                      </a:r>
                      <a:r>
                        <a:rPr lang="en-GB" sz="2800" b="1" dirty="0" smtClean="0">
                          <a:solidFill>
                            <a:srgbClr val="FFFFCC"/>
                          </a:solidFill>
                        </a:rPr>
                        <a:t>?</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saludos</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adiós</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smtClean="0">
                          <a:solidFill>
                            <a:srgbClr val="FFFFCC"/>
                          </a:solidFill>
                        </a:rPr>
                        <a:t>hasta </a:t>
                      </a:r>
                      <a:r>
                        <a:rPr lang="en-GB" sz="2800" b="1" dirty="0" err="1" smtClean="0">
                          <a:solidFill>
                            <a:srgbClr val="FFFFCC"/>
                          </a:solidFill>
                        </a:rPr>
                        <a:t>luego</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besos</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por</a:t>
                      </a:r>
                      <a:r>
                        <a:rPr lang="en-GB" sz="2800" b="1" dirty="0" smtClean="0">
                          <a:solidFill>
                            <a:srgbClr val="FFFFCC"/>
                          </a:solidFill>
                        </a:rPr>
                        <a:t> </a:t>
                      </a:r>
                      <a:r>
                        <a:rPr lang="en-GB" sz="2800" b="1" dirty="0" err="1" smtClean="0">
                          <a:solidFill>
                            <a:srgbClr val="FFFFCC"/>
                          </a:solidFill>
                        </a:rPr>
                        <a:t>favor</a:t>
                      </a:r>
                      <a:endParaRPr lang="en-GB" sz="2800" b="1" dirty="0">
                        <a:solidFill>
                          <a:srgbClr val="FFFFCC"/>
                        </a:solidFill>
                      </a:endParaRPr>
                    </a:p>
                  </a:txBody>
                  <a:tcPr anchor="ctr">
                    <a:solidFill>
                      <a:schemeClr val="tx1">
                        <a:lumMod val="85000"/>
                        <a:lumOff val="15000"/>
                      </a:schemeClr>
                    </a:solidFill>
                  </a:tcPr>
                </a:tc>
              </a:tr>
            </a:tbl>
          </a:graphicData>
        </a:graphic>
      </p:graphicFrame>
      <p:sp>
        <p:nvSpPr>
          <p:cNvPr id="5" name="Oval 4"/>
          <p:cNvSpPr/>
          <p:nvPr/>
        </p:nvSpPr>
        <p:spPr>
          <a:xfrm>
            <a:off x="6660232" y="14127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black">
                    <a:lumMod val="85000"/>
                    <a:lumOff val="15000"/>
                  </a:prstClr>
                </a:solidFill>
              </a:rPr>
              <a:t>hl</a:t>
            </a:r>
            <a:endParaRPr lang="en-GB" sz="5400" b="1" dirty="0">
              <a:solidFill>
                <a:prstClr val="black">
                  <a:lumMod val="85000"/>
                  <a:lumOff val="15000"/>
                </a:prstClr>
              </a:solidFill>
            </a:endParaRPr>
          </a:p>
        </p:txBody>
      </p:sp>
      <p:sp>
        <p:nvSpPr>
          <p:cNvPr id="6" name="Oval 5"/>
          <p:cNvSpPr/>
          <p:nvPr/>
        </p:nvSpPr>
        <p:spPr>
          <a:xfrm>
            <a:off x="324704" y="3080088"/>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prstClr val="black">
                    <a:lumMod val="85000"/>
                    <a:lumOff val="15000"/>
                  </a:prstClr>
                </a:solidFill>
              </a:rPr>
              <a:t>xfa</a:t>
            </a:r>
            <a:endParaRPr lang="en-GB" sz="5400" b="1" dirty="0">
              <a:solidFill>
                <a:prstClr val="black">
                  <a:lumMod val="85000"/>
                  <a:lumOff val="15000"/>
                </a:prstClr>
              </a:solidFill>
            </a:endParaRPr>
          </a:p>
        </p:txBody>
      </p:sp>
      <p:sp>
        <p:nvSpPr>
          <p:cNvPr id="7" name="Oval 6"/>
          <p:cNvSpPr/>
          <p:nvPr/>
        </p:nvSpPr>
        <p:spPr>
          <a:xfrm>
            <a:off x="539552" y="4869160"/>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prstClr val="black">
                    <a:lumMod val="85000"/>
                    <a:lumOff val="15000"/>
                  </a:prstClr>
                </a:solidFill>
              </a:rPr>
              <a:t>t</a:t>
            </a:r>
            <a:r>
              <a:rPr lang="en-GB" sz="2800" b="1" dirty="0" err="1" smtClean="0">
                <a:solidFill>
                  <a:prstClr val="black">
                    <a:lumMod val="85000"/>
                    <a:lumOff val="15000"/>
                  </a:prstClr>
                </a:solidFill>
              </a:rPr>
              <a:t>as</a:t>
            </a:r>
            <a:r>
              <a:rPr lang="en-GB" sz="2800" b="1" dirty="0" smtClean="0">
                <a:solidFill>
                  <a:prstClr val="black">
                    <a:lumMod val="85000"/>
                    <a:lumOff val="15000"/>
                  </a:prstClr>
                </a:solidFill>
              </a:rPr>
              <a:t> OK?</a:t>
            </a:r>
            <a:endParaRPr lang="en-GB" sz="2800" b="1" dirty="0">
              <a:solidFill>
                <a:prstClr val="black">
                  <a:lumMod val="85000"/>
                  <a:lumOff val="15000"/>
                </a:prstClr>
              </a:solidFill>
            </a:endParaRPr>
          </a:p>
        </p:txBody>
      </p:sp>
      <p:sp>
        <p:nvSpPr>
          <p:cNvPr id="8" name="Oval 7"/>
          <p:cNvSpPr/>
          <p:nvPr/>
        </p:nvSpPr>
        <p:spPr>
          <a:xfrm>
            <a:off x="6660232" y="3099540"/>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prstClr val="black">
                    <a:lumMod val="85000"/>
                    <a:lumOff val="15000"/>
                  </a:prstClr>
                </a:solidFill>
              </a:rPr>
              <a:t>salu2</a:t>
            </a:r>
            <a:endParaRPr lang="en-GB" sz="3600" b="1" dirty="0">
              <a:solidFill>
                <a:prstClr val="black">
                  <a:lumMod val="85000"/>
                  <a:lumOff val="15000"/>
                </a:prstClr>
              </a:solidFill>
            </a:endParaRPr>
          </a:p>
        </p:txBody>
      </p:sp>
      <p:sp>
        <p:nvSpPr>
          <p:cNvPr id="9" name="Oval 8"/>
          <p:cNvSpPr/>
          <p:nvPr/>
        </p:nvSpPr>
        <p:spPr>
          <a:xfrm>
            <a:off x="6670556" y="50131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prstClr val="black">
                    <a:lumMod val="85000"/>
                    <a:lumOff val="15000"/>
                  </a:prstClr>
                </a:solidFill>
              </a:rPr>
              <a:t>bs</a:t>
            </a:r>
            <a:endParaRPr lang="en-GB" sz="5400" b="1" dirty="0">
              <a:solidFill>
                <a:prstClr val="black">
                  <a:lumMod val="85000"/>
                  <a:lumOff val="15000"/>
                </a:prstClr>
              </a:solidFill>
            </a:endParaRPr>
          </a:p>
        </p:txBody>
      </p:sp>
      <p:sp>
        <p:nvSpPr>
          <p:cNvPr id="10" name="Rectangle 9"/>
          <p:cNvSpPr/>
          <p:nvPr/>
        </p:nvSpPr>
        <p:spPr>
          <a:xfrm>
            <a:off x="2843808" y="1203750"/>
            <a:ext cx="3312368" cy="4968552"/>
          </a:xfrm>
          <a:prstGeom prst="rect">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2" name="Straight Arrow Connector 11"/>
          <p:cNvCxnSpPr>
            <a:stCxn id="3" idx="6"/>
          </p:cNvCxnSpPr>
          <p:nvPr/>
        </p:nvCxnSpPr>
        <p:spPr>
          <a:xfrm>
            <a:off x="2339752" y="1916832"/>
            <a:ext cx="576064" cy="136815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6"/>
          </p:cNvCxnSpPr>
          <p:nvPr/>
        </p:nvCxnSpPr>
        <p:spPr>
          <a:xfrm>
            <a:off x="2124904" y="3584144"/>
            <a:ext cx="790912" cy="20771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339752" y="1772816"/>
            <a:ext cx="576064" cy="3600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84168" y="1916832"/>
            <a:ext cx="576064" cy="21908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084168" y="2420888"/>
            <a:ext cx="576064" cy="122413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940152" y="4869160"/>
            <a:ext cx="718964" cy="6206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570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640960" cy="646331"/>
          </a:xfrm>
          <a:prstGeom prst="rect">
            <a:avLst/>
          </a:prstGeom>
          <a:solidFill>
            <a:schemeClr val="tx1">
              <a:lumMod val="85000"/>
              <a:lumOff val="15000"/>
            </a:schemeClr>
          </a:solidFill>
        </p:spPr>
        <p:txBody>
          <a:bodyPr wrap="square" rtlCol="0">
            <a:spAutoFit/>
          </a:bodyPr>
          <a:lstStyle/>
          <a:p>
            <a:pPr algn="ctr"/>
            <a:r>
              <a:rPr lang="en-GB" sz="3600" b="1" dirty="0" smtClean="0">
                <a:solidFill>
                  <a:srgbClr val="FFFFCC"/>
                </a:solidFill>
              </a:rPr>
              <a:t>¿</a:t>
            </a:r>
            <a:r>
              <a:rPr lang="en-GB" sz="3600" b="1" dirty="0" err="1" smtClean="0">
                <a:solidFill>
                  <a:srgbClr val="FFFFCC"/>
                </a:solidFill>
              </a:rPr>
              <a:t>Cómo</a:t>
            </a:r>
            <a:r>
              <a:rPr lang="en-GB" sz="3600" b="1" dirty="0" smtClean="0">
                <a:solidFill>
                  <a:srgbClr val="FFFFCC"/>
                </a:solidFill>
              </a:rPr>
              <a:t> </a:t>
            </a:r>
            <a:r>
              <a:rPr lang="en-GB" sz="3600" b="1" dirty="0" err="1" smtClean="0">
                <a:solidFill>
                  <a:srgbClr val="FFFFCC"/>
                </a:solidFill>
              </a:rPr>
              <a:t>mandar</a:t>
            </a:r>
            <a:r>
              <a:rPr lang="en-GB" sz="3600" b="1" dirty="0" smtClean="0">
                <a:solidFill>
                  <a:srgbClr val="FFFFCC"/>
                </a:solidFill>
              </a:rPr>
              <a:t> un SMS en </a:t>
            </a:r>
            <a:r>
              <a:rPr lang="en-GB" sz="3600" b="1" dirty="0" err="1" smtClean="0">
                <a:solidFill>
                  <a:srgbClr val="FFFFCC"/>
                </a:solidFill>
              </a:rPr>
              <a:t>español</a:t>
            </a:r>
            <a:r>
              <a:rPr lang="en-GB" sz="3600" b="1" dirty="0" smtClean="0">
                <a:solidFill>
                  <a:srgbClr val="FFFFCC"/>
                </a:solidFill>
              </a:rPr>
              <a:t>?</a:t>
            </a:r>
            <a:endParaRPr lang="en-GB" sz="3600" b="1" dirty="0">
              <a:solidFill>
                <a:srgbClr val="FFFFCC"/>
              </a:solidFill>
            </a:endParaRPr>
          </a:p>
        </p:txBody>
      </p:sp>
      <p:sp>
        <p:nvSpPr>
          <p:cNvPr id="3" name="TextBox 2"/>
          <p:cNvSpPr txBox="1"/>
          <p:nvPr/>
        </p:nvSpPr>
        <p:spPr>
          <a:xfrm>
            <a:off x="179512" y="1124744"/>
            <a:ext cx="8892480" cy="523220"/>
          </a:xfrm>
          <a:prstGeom prst="rect">
            <a:avLst/>
          </a:prstGeom>
          <a:solidFill>
            <a:schemeClr val="tx1">
              <a:lumMod val="85000"/>
              <a:lumOff val="15000"/>
            </a:schemeClr>
          </a:solidFill>
        </p:spPr>
        <p:txBody>
          <a:bodyPr wrap="square" rtlCol="0">
            <a:spAutoFit/>
          </a:bodyPr>
          <a:lstStyle/>
          <a:p>
            <a:r>
              <a:rPr lang="en-GB" sz="2800" dirty="0" smtClean="0">
                <a:solidFill>
                  <a:srgbClr val="FFFFCC"/>
                </a:solidFill>
              </a:rPr>
              <a:t>1.  ‘e’, ‘</a:t>
            </a:r>
            <a:r>
              <a:rPr lang="en-GB" sz="2800" dirty="0" err="1" smtClean="0">
                <a:solidFill>
                  <a:srgbClr val="FFFFCC"/>
                </a:solidFill>
              </a:rPr>
              <a:t>es</a:t>
            </a:r>
            <a:r>
              <a:rPr lang="en-GB" sz="2800" dirty="0" smtClean="0">
                <a:solidFill>
                  <a:srgbClr val="FFFFCC"/>
                </a:solidFill>
              </a:rPr>
              <a:t>’ y la ‘d’ entre </a:t>
            </a:r>
            <a:r>
              <a:rPr lang="en-GB" sz="2800" dirty="0" err="1" smtClean="0">
                <a:solidFill>
                  <a:srgbClr val="FFFFCC"/>
                </a:solidFill>
              </a:rPr>
              <a:t>vocales</a:t>
            </a:r>
            <a:r>
              <a:rPr lang="en-GB" sz="2800" dirty="0" smtClean="0">
                <a:solidFill>
                  <a:srgbClr val="FFFFCC"/>
                </a:solidFill>
              </a:rPr>
              <a:t> </a:t>
            </a:r>
            <a:r>
              <a:rPr lang="en-GB" sz="2800" dirty="0" err="1" smtClean="0">
                <a:solidFill>
                  <a:srgbClr val="FFFFCC"/>
                </a:solidFill>
              </a:rPr>
              <a:t>desaparecen</a:t>
            </a:r>
            <a:endParaRPr lang="en-GB" sz="2800" dirty="0">
              <a:solidFill>
                <a:srgbClr val="FFFFCC"/>
              </a:solidFill>
            </a:endParaRPr>
          </a:p>
        </p:txBody>
      </p:sp>
      <p:sp>
        <p:nvSpPr>
          <p:cNvPr id="4" name="TextBox 3"/>
          <p:cNvSpPr txBox="1"/>
          <p:nvPr/>
        </p:nvSpPr>
        <p:spPr>
          <a:xfrm>
            <a:off x="107504" y="1753652"/>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ejemplo</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estoy</a:t>
            </a:r>
            <a:r>
              <a:rPr lang="en-GB" sz="2800" dirty="0" smtClean="0">
                <a:solidFill>
                  <a:prstClr val="black">
                    <a:lumMod val="85000"/>
                    <a:lumOff val="15000"/>
                  </a:prstClr>
                </a:solidFill>
              </a:rPr>
              <a:t> </a:t>
            </a:r>
            <a:r>
              <a:rPr lang="en-GB" sz="2800" dirty="0" smtClean="0">
                <a:solidFill>
                  <a:prstClr val="black">
                    <a:lumMod val="85000"/>
                    <a:lumOff val="15000"/>
                  </a:prstClr>
                </a:solidFill>
                <a:sym typeface="Wingdings" pitchFamily="2" charset="2"/>
              </a:rPr>
              <a:t> toy/</a:t>
            </a:r>
            <a:r>
              <a:rPr lang="en-GB" sz="2800" dirty="0" err="1" smtClean="0">
                <a:solidFill>
                  <a:prstClr val="black">
                    <a:lumMod val="85000"/>
                    <a:lumOff val="15000"/>
                  </a:prstClr>
                </a:solidFill>
                <a:sym typeface="Wingdings" pitchFamily="2" charset="2"/>
              </a:rPr>
              <a:t>toi</a:t>
            </a:r>
            <a:r>
              <a:rPr lang="en-GB" sz="2800" dirty="0" smtClean="0">
                <a:solidFill>
                  <a:prstClr val="black">
                    <a:lumMod val="85000"/>
                    <a:lumOff val="15000"/>
                  </a:prstClr>
                </a:solidFill>
                <a:sym typeface="Wingdings" pitchFamily="2" charset="2"/>
              </a:rPr>
              <a:t> / </a:t>
            </a:r>
            <a:r>
              <a:rPr lang="en-GB" sz="2800" dirty="0" err="1" smtClean="0">
                <a:solidFill>
                  <a:prstClr val="black">
                    <a:lumMod val="85000"/>
                    <a:lumOff val="15000"/>
                  </a:prstClr>
                </a:solidFill>
                <a:sym typeface="Wingdings" pitchFamily="2" charset="2"/>
              </a:rPr>
              <a:t>espera</a:t>
            </a:r>
            <a:r>
              <a:rPr lang="en-GB" sz="2800" dirty="0" smtClean="0">
                <a:solidFill>
                  <a:prstClr val="black">
                    <a:lumMod val="85000"/>
                    <a:lumOff val="15000"/>
                  </a:prstClr>
                </a:solidFill>
                <a:sym typeface="Wingdings" pitchFamily="2" charset="2"/>
              </a:rPr>
              <a:t>  </a:t>
            </a:r>
            <a:r>
              <a:rPr lang="en-GB" sz="2800" dirty="0" err="1" smtClean="0">
                <a:solidFill>
                  <a:prstClr val="black">
                    <a:lumMod val="85000"/>
                    <a:lumOff val="15000"/>
                  </a:prstClr>
                </a:solidFill>
                <a:sym typeface="Wingdings" pitchFamily="2" charset="2"/>
              </a:rPr>
              <a:t>pera</a:t>
            </a:r>
            <a:r>
              <a:rPr lang="en-GB" sz="2800" dirty="0" smtClean="0">
                <a:solidFill>
                  <a:prstClr val="black">
                    <a:lumMod val="85000"/>
                    <a:lumOff val="15000"/>
                  </a:prstClr>
                </a:solidFill>
                <a:sym typeface="Wingdings" pitchFamily="2" charset="2"/>
              </a:rPr>
              <a:t> / </a:t>
            </a:r>
            <a:r>
              <a:rPr lang="en-GB" sz="2800" dirty="0" err="1" smtClean="0">
                <a:solidFill>
                  <a:prstClr val="black">
                    <a:lumMod val="85000"/>
                    <a:lumOff val="15000"/>
                  </a:prstClr>
                </a:solidFill>
                <a:sym typeface="Wingdings" pitchFamily="2" charset="2"/>
              </a:rPr>
              <a:t>todo</a:t>
            </a:r>
            <a:r>
              <a:rPr lang="en-GB" sz="2800" dirty="0" smtClean="0">
                <a:solidFill>
                  <a:prstClr val="black">
                    <a:lumMod val="85000"/>
                    <a:lumOff val="15000"/>
                  </a:prstClr>
                </a:solidFill>
                <a:sym typeface="Wingdings" pitchFamily="2" charset="2"/>
              </a:rPr>
              <a:t>  too</a:t>
            </a:r>
            <a:endParaRPr lang="en-GB" sz="2800" dirty="0">
              <a:solidFill>
                <a:prstClr val="black">
                  <a:lumMod val="85000"/>
                  <a:lumOff val="15000"/>
                </a:prstClr>
              </a:solidFill>
            </a:endParaRPr>
          </a:p>
        </p:txBody>
      </p:sp>
      <p:sp>
        <p:nvSpPr>
          <p:cNvPr id="5" name="TextBox 4"/>
          <p:cNvSpPr txBox="1"/>
          <p:nvPr/>
        </p:nvSpPr>
        <p:spPr>
          <a:xfrm>
            <a:off x="179512" y="2473732"/>
            <a:ext cx="8892480" cy="523220"/>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rPr>
              <a:t>2. </a:t>
            </a:r>
            <a:r>
              <a:rPr lang="en-US" sz="2800" dirty="0" err="1" smtClean="0">
                <a:solidFill>
                  <a:srgbClr val="FFFFCC"/>
                </a:solidFill>
              </a:rPr>
              <a:t>Unas</a:t>
            </a:r>
            <a:r>
              <a:rPr lang="en-US" sz="2800" dirty="0" smtClean="0">
                <a:solidFill>
                  <a:srgbClr val="FFFFCC"/>
                </a:solidFill>
              </a:rPr>
              <a:t> </a:t>
            </a:r>
            <a:r>
              <a:rPr lang="en-US" sz="2800" dirty="0" err="1" smtClean="0">
                <a:solidFill>
                  <a:srgbClr val="FFFFCC"/>
                </a:solidFill>
              </a:rPr>
              <a:t>letras</a:t>
            </a:r>
            <a:r>
              <a:rPr lang="en-US" sz="2800" dirty="0" smtClean="0">
                <a:solidFill>
                  <a:srgbClr val="FFFFCC"/>
                </a:solidFill>
              </a:rPr>
              <a:t> </a:t>
            </a:r>
            <a:r>
              <a:rPr lang="en-US" sz="2800" dirty="0" err="1" smtClean="0">
                <a:solidFill>
                  <a:srgbClr val="FFFFCC"/>
                </a:solidFill>
              </a:rPr>
              <a:t>cambian</a:t>
            </a:r>
            <a:r>
              <a:rPr lang="en-US" sz="2800" dirty="0" smtClean="0">
                <a:solidFill>
                  <a:srgbClr val="FFFFCC"/>
                </a:solidFill>
              </a:rPr>
              <a:t>:  ‘c’ y ‘q’ </a:t>
            </a:r>
            <a:r>
              <a:rPr lang="en-US" sz="2800" dirty="0" smtClean="0">
                <a:solidFill>
                  <a:srgbClr val="FFFFCC"/>
                </a:solidFill>
                <a:sym typeface="Wingdings" pitchFamily="2" charset="2"/>
              </a:rPr>
              <a:t> ‘k’  / ‘y’  ‘I’ / ‘</a:t>
            </a:r>
            <a:r>
              <a:rPr lang="en-US" sz="2800" dirty="0" err="1" smtClean="0">
                <a:solidFill>
                  <a:srgbClr val="FFFFCC"/>
                </a:solidFill>
                <a:sym typeface="Wingdings" pitchFamily="2" charset="2"/>
              </a:rPr>
              <a:t>ch</a:t>
            </a:r>
            <a:r>
              <a:rPr lang="en-US" sz="2800" dirty="0" smtClean="0">
                <a:solidFill>
                  <a:srgbClr val="FFFFCC"/>
                </a:solidFill>
                <a:sym typeface="Wingdings" pitchFamily="2" charset="2"/>
              </a:rPr>
              <a:t>’  </a:t>
            </a:r>
            <a:r>
              <a:rPr lang="en-US" sz="2800" dirty="0">
                <a:solidFill>
                  <a:srgbClr val="FFFFCC"/>
                </a:solidFill>
                <a:sym typeface="Wingdings" pitchFamily="2" charset="2"/>
              </a:rPr>
              <a:t> </a:t>
            </a:r>
            <a:r>
              <a:rPr lang="en-US" sz="2800" dirty="0" smtClean="0">
                <a:solidFill>
                  <a:srgbClr val="FFFFCC"/>
                </a:solidFill>
                <a:sym typeface="Wingdings" pitchFamily="2" charset="2"/>
              </a:rPr>
              <a:t>‘x’</a:t>
            </a:r>
          </a:p>
        </p:txBody>
      </p:sp>
      <p:sp>
        <p:nvSpPr>
          <p:cNvPr id="6" name="TextBox 5"/>
          <p:cNvSpPr txBox="1"/>
          <p:nvPr/>
        </p:nvSpPr>
        <p:spPr>
          <a:xfrm>
            <a:off x="107504" y="3068960"/>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ejemplo</a:t>
            </a:r>
            <a:r>
              <a:rPr lang="en-GB" sz="2800" dirty="0" smtClean="0">
                <a:solidFill>
                  <a:prstClr val="black">
                    <a:lumMod val="85000"/>
                    <a:lumOff val="15000"/>
                  </a:prstClr>
                </a:solidFill>
              </a:rPr>
              <a:t>: </a:t>
            </a:r>
            <a:r>
              <a:rPr lang="en-US" sz="2800" dirty="0" err="1" smtClean="0">
                <a:solidFill>
                  <a:prstClr val="black"/>
                </a:solidFill>
              </a:rPr>
              <a:t>quiero</a:t>
            </a:r>
            <a:r>
              <a:rPr lang="en-US" sz="2800" dirty="0" smtClean="0">
                <a:solidFill>
                  <a:prstClr val="black"/>
                </a:solidFill>
              </a:rPr>
              <a:t> → </a:t>
            </a:r>
            <a:r>
              <a:rPr lang="en-US" sz="2800" dirty="0" err="1" smtClean="0">
                <a:solidFill>
                  <a:prstClr val="black"/>
                </a:solidFill>
              </a:rPr>
              <a:t>kiero</a:t>
            </a:r>
            <a:r>
              <a:rPr lang="en-US" sz="2800" dirty="0" smtClean="0">
                <a:solidFill>
                  <a:prstClr val="black"/>
                </a:solidFill>
              </a:rPr>
              <a:t>, </a:t>
            </a:r>
            <a:r>
              <a:rPr lang="en-US" sz="2800" dirty="0" err="1" smtClean="0">
                <a:solidFill>
                  <a:prstClr val="black"/>
                </a:solidFill>
              </a:rPr>
              <a:t>quién</a:t>
            </a:r>
            <a:r>
              <a:rPr lang="en-US" sz="2800" dirty="0" smtClean="0">
                <a:solidFill>
                  <a:prstClr val="black"/>
                </a:solidFill>
              </a:rPr>
              <a:t> → </a:t>
            </a:r>
            <a:r>
              <a:rPr lang="en-US" sz="2800" dirty="0" err="1" smtClean="0">
                <a:solidFill>
                  <a:prstClr val="black"/>
                </a:solidFill>
              </a:rPr>
              <a:t>kien</a:t>
            </a:r>
            <a:r>
              <a:rPr lang="en-US" sz="2800" dirty="0" smtClean="0">
                <a:solidFill>
                  <a:prstClr val="black"/>
                </a:solidFill>
              </a:rPr>
              <a:t>, </a:t>
            </a:r>
            <a:r>
              <a:rPr lang="en-US" sz="2800" dirty="0" err="1" smtClean="0">
                <a:solidFill>
                  <a:prstClr val="black"/>
                </a:solidFill>
              </a:rPr>
              <a:t>escucha</a:t>
            </a:r>
            <a:r>
              <a:rPr lang="en-US" sz="2800" dirty="0" smtClean="0">
                <a:solidFill>
                  <a:prstClr val="black"/>
                </a:solidFill>
              </a:rPr>
              <a:t> → </a:t>
            </a:r>
            <a:r>
              <a:rPr lang="en-US" sz="2800" dirty="0" err="1" smtClean="0">
                <a:solidFill>
                  <a:prstClr val="black"/>
                </a:solidFill>
              </a:rPr>
              <a:t>kuxa</a:t>
            </a:r>
            <a:r>
              <a:rPr lang="en-US" sz="2800" dirty="0" smtClean="0">
                <a:solidFill>
                  <a:prstClr val="black"/>
                </a:solidFill>
              </a:rPr>
              <a:t> </a:t>
            </a:r>
            <a:endParaRPr lang="en-GB" sz="2800" dirty="0">
              <a:solidFill>
                <a:prstClr val="black"/>
              </a:solidFill>
            </a:endParaRPr>
          </a:p>
        </p:txBody>
      </p:sp>
      <p:sp>
        <p:nvSpPr>
          <p:cNvPr id="7" name="TextBox 6"/>
          <p:cNvSpPr txBox="1"/>
          <p:nvPr/>
        </p:nvSpPr>
        <p:spPr>
          <a:xfrm>
            <a:off x="179512" y="3789040"/>
            <a:ext cx="8892480" cy="523220"/>
          </a:xfrm>
          <a:prstGeom prst="rect">
            <a:avLst/>
          </a:prstGeom>
          <a:solidFill>
            <a:schemeClr val="tx1">
              <a:lumMod val="85000"/>
              <a:lumOff val="15000"/>
            </a:schemeClr>
          </a:solidFill>
        </p:spPr>
        <p:txBody>
          <a:bodyPr wrap="square" rtlCol="0">
            <a:spAutoFit/>
          </a:bodyPr>
          <a:lstStyle/>
          <a:p>
            <a:r>
              <a:rPr lang="en-US" sz="2800" dirty="0">
                <a:solidFill>
                  <a:srgbClr val="FFFFCC"/>
                </a:solidFill>
              </a:rPr>
              <a:t>3</a:t>
            </a:r>
            <a:r>
              <a:rPr lang="en-US" sz="2800" dirty="0" smtClean="0">
                <a:solidFill>
                  <a:srgbClr val="FFFFCC"/>
                </a:solidFill>
              </a:rPr>
              <a:t>. </a:t>
            </a:r>
            <a:r>
              <a:rPr lang="en-US" sz="2800" dirty="0" err="1" smtClean="0">
                <a:solidFill>
                  <a:srgbClr val="FFFFCC"/>
                </a:solidFill>
              </a:rPr>
              <a:t>Siglas</a:t>
            </a:r>
            <a:r>
              <a:rPr lang="en-US" sz="2800" dirty="0" smtClean="0">
                <a:solidFill>
                  <a:srgbClr val="FFFFCC"/>
                </a:solidFill>
              </a:rPr>
              <a:t> (initials)</a:t>
            </a:r>
            <a:endParaRPr lang="en-US" sz="2800" dirty="0" smtClean="0">
              <a:solidFill>
                <a:srgbClr val="FFFFCC"/>
              </a:solidFill>
              <a:sym typeface="Wingdings" pitchFamily="2" charset="2"/>
            </a:endParaRPr>
          </a:p>
        </p:txBody>
      </p:sp>
      <p:sp>
        <p:nvSpPr>
          <p:cNvPr id="8" name="TextBox 7"/>
          <p:cNvSpPr txBox="1"/>
          <p:nvPr/>
        </p:nvSpPr>
        <p:spPr>
          <a:xfrm>
            <a:off x="162320" y="4437112"/>
            <a:ext cx="8964488" cy="954107"/>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ejemplo</a:t>
            </a:r>
            <a:r>
              <a:rPr lang="en-GB" sz="2800" dirty="0" smtClean="0">
                <a:solidFill>
                  <a:prstClr val="black">
                    <a:lumMod val="85000"/>
                    <a:lumOff val="15000"/>
                  </a:prstClr>
                </a:solidFill>
              </a:rPr>
              <a:t>: </a:t>
            </a:r>
            <a:r>
              <a:rPr lang="en-US" sz="2800" dirty="0" err="1" smtClean="0">
                <a:solidFill>
                  <a:prstClr val="black"/>
                </a:solidFill>
              </a:rPr>
              <a:t>tkm</a:t>
            </a:r>
            <a:r>
              <a:rPr lang="en-US" sz="2800" dirty="0" smtClean="0">
                <a:solidFill>
                  <a:prstClr val="black"/>
                </a:solidFill>
              </a:rPr>
              <a:t> </a:t>
            </a:r>
            <a:r>
              <a:rPr lang="en-US" sz="2800" dirty="0" smtClean="0">
                <a:solidFill>
                  <a:prstClr val="black"/>
                </a:solidFill>
                <a:sym typeface="Wingdings" pitchFamily="2" charset="2"/>
              </a:rPr>
              <a:t> </a:t>
            </a:r>
            <a:r>
              <a:rPr lang="en-US" sz="2800" dirty="0" err="1" smtClean="0">
                <a:solidFill>
                  <a:prstClr val="black"/>
                </a:solidFill>
                <a:sym typeface="Wingdings" pitchFamily="2" charset="2"/>
              </a:rPr>
              <a:t>te</a:t>
            </a:r>
            <a:r>
              <a:rPr lang="en-US" sz="2800" dirty="0" smtClean="0">
                <a:solidFill>
                  <a:prstClr val="black"/>
                </a:solidFill>
                <a:sym typeface="Wingdings" pitchFamily="2" charset="2"/>
              </a:rPr>
              <a:t> </a:t>
            </a:r>
            <a:r>
              <a:rPr lang="en-US" sz="2800" dirty="0" err="1" smtClean="0">
                <a:solidFill>
                  <a:prstClr val="black"/>
                </a:solidFill>
                <a:sym typeface="Wingdings" pitchFamily="2" charset="2"/>
              </a:rPr>
              <a:t>quiero</a:t>
            </a:r>
            <a:r>
              <a:rPr lang="en-US" sz="2800" dirty="0" smtClean="0">
                <a:solidFill>
                  <a:prstClr val="black"/>
                </a:solidFill>
                <a:sym typeface="Wingdings" pitchFamily="2" charset="2"/>
              </a:rPr>
              <a:t> mucho / </a:t>
            </a:r>
            <a:r>
              <a:rPr lang="en-US" sz="2800" dirty="0" err="1" smtClean="0">
                <a:solidFill>
                  <a:prstClr val="black"/>
                </a:solidFill>
                <a:sym typeface="Wingdings" pitchFamily="2" charset="2"/>
              </a:rPr>
              <a:t>tki</a:t>
            </a:r>
            <a:r>
              <a:rPr lang="en-US" sz="2800" dirty="0" smtClean="0">
                <a:solidFill>
                  <a:prstClr val="black"/>
                </a:solidFill>
                <a:sym typeface="Wingdings" pitchFamily="2" charset="2"/>
              </a:rPr>
              <a:t>  </a:t>
            </a:r>
            <a:r>
              <a:rPr lang="en-US" sz="2800" dirty="0" err="1" smtClean="0">
                <a:solidFill>
                  <a:prstClr val="black"/>
                </a:solidFill>
                <a:sym typeface="Wingdings" pitchFamily="2" charset="2"/>
              </a:rPr>
              <a:t>tengo</a:t>
            </a:r>
            <a:r>
              <a:rPr lang="en-US" sz="2800" dirty="0" smtClean="0">
                <a:solidFill>
                  <a:prstClr val="black"/>
                </a:solidFill>
                <a:sym typeface="Wingdings" pitchFamily="2" charset="2"/>
              </a:rPr>
              <a:t> </a:t>
            </a:r>
            <a:r>
              <a:rPr lang="en-US" sz="2800" dirty="0" err="1" smtClean="0">
                <a:solidFill>
                  <a:prstClr val="black"/>
                </a:solidFill>
                <a:sym typeface="Wingdings" pitchFamily="2" charset="2"/>
              </a:rPr>
              <a:t>que</a:t>
            </a:r>
            <a:r>
              <a:rPr lang="en-US" sz="2800" dirty="0" smtClean="0">
                <a:solidFill>
                  <a:prstClr val="black"/>
                </a:solidFill>
                <a:sym typeface="Wingdings" pitchFamily="2" charset="2"/>
              </a:rPr>
              <a:t> </a:t>
            </a:r>
            <a:r>
              <a:rPr lang="en-US" sz="2800" dirty="0" err="1" smtClean="0">
                <a:solidFill>
                  <a:prstClr val="black"/>
                </a:solidFill>
                <a:sym typeface="Wingdings" pitchFamily="2" charset="2"/>
              </a:rPr>
              <a:t>irme</a:t>
            </a:r>
            <a:r>
              <a:rPr lang="en-US" sz="2800" dirty="0" smtClean="0">
                <a:solidFill>
                  <a:prstClr val="black"/>
                </a:solidFill>
                <a:sym typeface="Wingdings" pitchFamily="2" charset="2"/>
              </a:rPr>
              <a:t/>
            </a:r>
            <a:br>
              <a:rPr lang="en-US" sz="2800" dirty="0" smtClean="0">
                <a:solidFill>
                  <a:prstClr val="black"/>
                </a:solidFill>
                <a:sym typeface="Wingdings" pitchFamily="2" charset="2"/>
              </a:rPr>
            </a:br>
            <a:r>
              <a:rPr lang="en-US" sz="2800" dirty="0" err="1" smtClean="0">
                <a:solidFill>
                  <a:prstClr val="black"/>
                </a:solidFill>
                <a:sym typeface="Wingdings" pitchFamily="2" charset="2"/>
              </a:rPr>
              <a:t>nph</a:t>
            </a:r>
            <a:r>
              <a:rPr lang="en-US" sz="2800" dirty="0" smtClean="0">
                <a:solidFill>
                  <a:prstClr val="black"/>
                </a:solidFill>
                <a:sym typeface="Wingdings" pitchFamily="2" charset="2"/>
              </a:rPr>
              <a:t>  no </a:t>
            </a:r>
            <a:r>
              <a:rPr lang="en-US" sz="2800" dirty="0" err="1" smtClean="0">
                <a:solidFill>
                  <a:prstClr val="black"/>
                </a:solidFill>
                <a:sym typeface="Wingdings" pitchFamily="2" charset="2"/>
              </a:rPr>
              <a:t>puedo</a:t>
            </a:r>
            <a:r>
              <a:rPr lang="en-US" sz="2800" dirty="0" smtClean="0">
                <a:solidFill>
                  <a:prstClr val="black"/>
                </a:solidFill>
                <a:sym typeface="Wingdings" pitchFamily="2" charset="2"/>
              </a:rPr>
              <a:t> </a:t>
            </a:r>
            <a:r>
              <a:rPr lang="en-US" sz="2800" dirty="0" err="1" smtClean="0">
                <a:solidFill>
                  <a:prstClr val="black"/>
                </a:solidFill>
                <a:sym typeface="Wingdings" pitchFamily="2" charset="2"/>
              </a:rPr>
              <a:t>hablar</a:t>
            </a:r>
            <a:r>
              <a:rPr lang="en-US" sz="2800" dirty="0" smtClean="0">
                <a:solidFill>
                  <a:prstClr val="black"/>
                </a:solidFill>
                <a:sym typeface="Wingdings" pitchFamily="2" charset="2"/>
              </a:rPr>
              <a:t> / </a:t>
            </a:r>
            <a:r>
              <a:rPr lang="en-US" sz="2800" dirty="0" err="1" smtClean="0">
                <a:solidFill>
                  <a:prstClr val="black"/>
                </a:solidFill>
                <a:sym typeface="Wingdings" pitchFamily="2" charset="2"/>
              </a:rPr>
              <a:t>npn</a:t>
            </a:r>
            <a:r>
              <a:rPr lang="en-US" sz="2800" dirty="0" smtClean="0">
                <a:solidFill>
                  <a:prstClr val="black"/>
                </a:solidFill>
                <a:sym typeface="Wingdings" pitchFamily="2" charset="2"/>
              </a:rPr>
              <a:t>  no </a:t>
            </a:r>
            <a:r>
              <a:rPr lang="en-US" sz="2800" dirty="0" err="1" smtClean="0">
                <a:solidFill>
                  <a:prstClr val="black"/>
                </a:solidFill>
                <a:sym typeface="Wingdings" pitchFamily="2" charset="2"/>
              </a:rPr>
              <a:t>pasa</a:t>
            </a:r>
            <a:r>
              <a:rPr lang="en-US" sz="2800" dirty="0" smtClean="0">
                <a:solidFill>
                  <a:prstClr val="black"/>
                </a:solidFill>
                <a:sym typeface="Wingdings" pitchFamily="2" charset="2"/>
              </a:rPr>
              <a:t> nada</a:t>
            </a:r>
            <a:endParaRPr lang="en-GB" sz="2800" dirty="0">
              <a:solidFill>
                <a:prstClr val="black"/>
              </a:solidFill>
            </a:endParaRPr>
          </a:p>
        </p:txBody>
      </p:sp>
      <p:sp>
        <p:nvSpPr>
          <p:cNvPr id="9" name="TextBox 8"/>
          <p:cNvSpPr txBox="1"/>
          <p:nvPr/>
        </p:nvSpPr>
        <p:spPr>
          <a:xfrm>
            <a:off x="179512" y="5498068"/>
            <a:ext cx="8892480" cy="523220"/>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rPr>
              <a:t>4. </a:t>
            </a:r>
            <a:r>
              <a:rPr lang="en-US" sz="2800" dirty="0" err="1" smtClean="0">
                <a:solidFill>
                  <a:srgbClr val="FFFFCC"/>
                </a:solidFill>
              </a:rPr>
              <a:t>Letras</a:t>
            </a:r>
            <a:r>
              <a:rPr lang="en-US" sz="2800" dirty="0" smtClean="0">
                <a:solidFill>
                  <a:srgbClr val="FFFFCC"/>
                </a:solidFill>
              </a:rPr>
              <a:t> </a:t>
            </a:r>
            <a:r>
              <a:rPr lang="en-US" sz="2800" dirty="0" err="1" smtClean="0">
                <a:solidFill>
                  <a:srgbClr val="FFFFCC"/>
                </a:solidFill>
              </a:rPr>
              <a:t>que</a:t>
            </a:r>
            <a:r>
              <a:rPr lang="en-US" sz="2800" dirty="0" smtClean="0">
                <a:solidFill>
                  <a:srgbClr val="FFFFCC"/>
                </a:solidFill>
              </a:rPr>
              <a:t> </a:t>
            </a:r>
            <a:r>
              <a:rPr lang="en-US" sz="2800" dirty="0" err="1" smtClean="0">
                <a:solidFill>
                  <a:srgbClr val="FFFFCC"/>
                </a:solidFill>
              </a:rPr>
              <a:t>hablan</a:t>
            </a:r>
            <a:endParaRPr lang="en-US" sz="2800" dirty="0" smtClean="0">
              <a:solidFill>
                <a:srgbClr val="FFFFCC"/>
              </a:solidFill>
              <a:sym typeface="Wingdings" pitchFamily="2" charset="2"/>
            </a:endParaRPr>
          </a:p>
        </p:txBody>
      </p:sp>
      <p:sp>
        <p:nvSpPr>
          <p:cNvPr id="10" name="TextBox 9"/>
          <p:cNvSpPr txBox="1"/>
          <p:nvPr/>
        </p:nvSpPr>
        <p:spPr>
          <a:xfrm>
            <a:off x="179512" y="6147301"/>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ejemplo</a:t>
            </a:r>
            <a:r>
              <a:rPr lang="en-GB" sz="2800" dirty="0" smtClean="0">
                <a:solidFill>
                  <a:prstClr val="black">
                    <a:lumMod val="85000"/>
                    <a:lumOff val="15000"/>
                  </a:prstClr>
                </a:solidFill>
              </a:rPr>
              <a:t>: </a:t>
            </a:r>
            <a:r>
              <a:rPr lang="en-US" sz="2800" dirty="0" smtClean="0">
                <a:solidFill>
                  <a:prstClr val="black"/>
                </a:solidFill>
              </a:rPr>
              <a:t>bb </a:t>
            </a:r>
            <a:r>
              <a:rPr lang="en-US" sz="2800" dirty="0" smtClean="0">
                <a:solidFill>
                  <a:prstClr val="black"/>
                </a:solidFill>
                <a:sym typeface="Wingdings" pitchFamily="2" charset="2"/>
              </a:rPr>
              <a:t> </a:t>
            </a:r>
            <a:r>
              <a:rPr lang="en-US" sz="2800" dirty="0" err="1" smtClean="0">
                <a:solidFill>
                  <a:prstClr val="black"/>
                </a:solidFill>
                <a:sym typeface="Wingdings" pitchFamily="2" charset="2"/>
              </a:rPr>
              <a:t>bébé</a:t>
            </a:r>
            <a:r>
              <a:rPr lang="en-US" sz="2800" dirty="0" smtClean="0">
                <a:solidFill>
                  <a:prstClr val="black"/>
                </a:solidFill>
                <a:sym typeface="Wingdings" pitchFamily="2" charset="2"/>
              </a:rPr>
              <a:t> / </a:t>
            </a:r>
            <a:r>
              <a:rPr lang="en-US" sz="2800" dirty="0" err="1" smtClean="0">
                <a:solidFill>
                  <a:prstClr val="black"/>
                </a:solidFill>
                <a:sym typeface="Wingdings" pitchFamily="2" charset="2"/>
              </a:rPr>
              <a:t>rs</a:t>
            </a:r>
            <a:r>
              <a:rPr lang="en-US" sz="2800" dirty="0" smtClean="0">
                <a:solidFill>
                  <a:prstClr val="black"/>
                </a:solidFill>
                <a:sym typeface="Wingdings" pitchFamily="2" charset="2"/>
              </a:rPr>
              <a:t>  </a:t>
            </a:r>
            <a:r>
              <a:rPr lang="en-US" sz="2800" dirty="0" err="1" smtClean="0">
                <a:solidFill>
                  <a:prstClr val="black"/>
                </a:solidFill>
                <a:sym typeface="Wingdings" pitchFamily="2" charset="2"/>
              </a:rPr>
              <a:t>eres</a:t>
            </a:r>
            <a:r>
              <a:rPr lang="en-US" sz="2800" dirty="0" smtClean="0">
                <a:solidFill>
                  <a:prstClr val="black"/>
                </a:solidFill>
                <a:sym typeface="Wingdings" pitchFamily="2" charset="2"/>
              </a:rPr>
              <a:t> / </a:t>
            </a:r>
            <a:endParaRPr lang="en-GB" sz="2800" dirty="0">
              <a:solidFill>
                <a:prstClr val="black"/>
              </a:solidFill>
            </a:endParaRPr>
          </a:p>
        </p:txBody>
      </p:sp>
    </p:spTree>
    <p:extLst>
      <p:ext uri="{BB962C8B-B14F-4D97-AF65-F5344CB8AC3E}">
        <p14:creationId xmlns:p14="http://schemas.microsoft.com/office/powerpoint/2010/main" val="2945821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92480" cy="523220"/>
          </a:xfrm>
          <a:prstGeom prst="rect">
            <a:avLst/>
          </a:prstGeom>
          <a:solidFill>
            <a:schemeClr val="tx1">
              <a:lumMod val="85000"/>
              <a:lumOff val="15000"/>
            </a:schemeClr>
          </a:solidFill>
        </p:spPr>
        <p:txBody>
          <a:bodyPr wrap="square" rtlCol="0">
            <a:spAutoFit/>
          </a:bodyPr>
          <a:lstStyle/>
          <a:p>
            <a:r>
              <a:rPr lang="en-GB" sz="2800" dirty="0" smtClean="0">
                <a:solidFill>
                  <a:srgbClr val="FFFFCC"/>
                </a:solidFill>
              </a:rPr>
              <a:t>5.  Los </a:t>
            </a:r>
            <a:r>
              <a:rPr lang="en-GB" sz="2800" dirty="0" err="1" smtClean="0">
                <a:solidFill>
                  <a:srgbClr val="FFFFCC"/>
                </a:solidFill>
              </a:rPr>
              <a:t>números</a:t>
            </a:r>
            <a:r>
              <a:rPr lang="en-GB" sz="2800" dirty="0" smtClean="0">
                <a:solidFill>
                  <a:srgbClr val="FFFFCC"/>
                </a:solidFill>
              </a:rPr>
              <a:t> y los </a:t>
            </a:r>
            <a:r>
              <a:rPr lang="en-GB" sz="2800" dirty="0" err="1" smtClean="0">
                <a:solidFill>
                  <a:srgbClr val="FFFFCC"/>
                </a:solidFill>
              </a:rPr>
              <a:t>símbolos</a:t>
            </a:r>
            <a:endParaRPr lang="en-GB" sz="2800" dirty="0">
              <a:solidFill>
                <a:srgbClr val="FFFFCC"/>
              </a:solidFill>
            </a:endParaRPr>
          </a:p>
        </p:txBody>
      </p:sp>
      <p:sp>
        <p:nvSpPr>
          <p:cNvPr id="4" name="TextBox 3"/>
          <p:cNvSpPr txBox="1"/>
          <p:nvPr/>
        </p:nvSpPr>
        <p:spPr>
          <a:xfrm>
            <a:off x="107504" y="745540"/>
            <a:ext cx="8964488" cy="1384995"/>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ejemplo</a:t>
            </a:r>
            <a:r>
              <a:rPr lang="en-GB" sz="2800" dirty="0" smtClean="0">
                <a:solidFill>
                  <a:prstClr val="black">
                    <a:lumMod val="85000"/>
                    <a:lumOff val="15000"/>
                  </a:prstClr>
                </a:solidFill>
              </a:rPr>
              <a:t>: </a:t>
            </a:r>
            <a:r>
              <a:rPr lang="en-US" sz="2800" dirty="0">
                <a:solidFill>
                  <a:prstClr val="black"/>
                </a:solidFill>
              </a:rPr>
              <a:t> x = </a:t>
            </a:r>
            <a:r>
              <a:rPr lang="en-US" sz="2800" dirty="0" err="1">
                <a:solidFill>
                  <a:prstClr val="black"/>
                </a:solidFill>
              </a:rPr>
              <a:t>por</a:t>
            </a:r>
            <a:r>
              <a:rPr lang="en-US" sz="2800" dirty="0">
                <a:solidFill>
                  <a:prstClr val="black"/>
                </a:solidFill>
              </a:rPr>
              <a:t>, + = mas, and – = </a:t>
            </a:r>
            <a:r>
              <a:rPr lang="en-US" sz="2800" dirty="0" err="1" smtClean="0">
                <a:solidFill>
                  <a:prstClr val="black"/>
                </a:solidFill>
              </a:rPr>
              <a:t>menos</a:t>
            </a:r>
            <a:r>
              <a:rPr lang="en-US" sz="2800" dirty="0" smtClean="0">
                <a:solidFill>
                  <a:prstClr val="black"/>
                </a:solidFill>
              </a:rPr>
              <a:t> </a:t>
            </a:r>
            <a:endParaRPr lang="en-GB" sz="2800" dirty="0">
              <a:solidFill>
                <a:prstClr val="black"/>
              </a:solidFill>
            </a:endParaRPr>
          </a:p>
          <a:p>
            <a:r>
              <a:rPr lang="es-ES_tradnl" sz="2800" dirty="0" smtClean="0">
                <a:solidFill>
                  <a:prstClr val="black"/>
                </a:solidFill>
              </a:rPr>
              <a:t>saludos </a:t>
            </a:r>
            <a:r>
              <a:rPr lang="es-ES_tradnl" sz="2800" dirty="0">
                <a:solidFill>
                  <a:prstClr val="black"/>
                </a:solidFill>
              </a:rPr>
              <a:t>→ salu2, recién → re100, besitos → </a:t>
            </a:r>
            <a:r>
              <a:rPr lang="es-ES_tradnl" sz="2800" dirty="0" smtClean="0">
                <a:solidFill>
                  <a:prstClr val="black"/>
                </a:solidFill>
              </a:rPr>
              <a:t>b7s, </a:t>
            </a:r>
            <a:r>
              <a:rPr lang="es-ES_tradnl" sz="2800" dirty="0">
                <a:solidFill>
                  <a:prstClr val="black"/>
                </a:solidFill>
              </a:rPr>
              <a:t>porque → </a:t>
            </a:r>
            <a:r>
              <a:rPr lang="es-ES_tradnl" sz="2800" dirty="0" err="1">
                <a:solidFill>
                  <a:prstClr val="black"/>
                </a:solidFill>
              </a:rPr>
              <a:t>xq</a:t>
            </a:r>
            <a:r>
              <a:rPr lang="es-ES_tradnl" sz="2800" dirty="0">
                <a:solidFill>
                  <a:prstClr val="black"/>
                </a:solidFill>
              </a:rPr>
              <a:t>, al menos → al-, demasiado → </a:t>
            </a:r>
            <a:r>
              <a:rPr lang="es-ES_tradnl" sz="2800" dirty="0" smtClean="0">
                <a:solidFill>
                  <a:prstClr val="black"/>
                </a:solidFill>
              </a:rPr>
              <a:t>de+sia2</a:t>
            </a:r>
            <a:endParaRPr lang="en-GB" sz="2800" dirty="0">
              <a:solidFill>
                <a:prstClr val="black"/>
              </a:solidFill>
            </a:endParaRPr>
          </a:p>
        </p:txBody>
      </p:sp>
      <p:sp>
        <p:nvSpPr>
          <p:cNvPr id="5" name="TextBox 4"/>
          <p:cNvSpPr txBox="1"/>
          <p:nvPr/>
        </p:nvSpPr>
        <p:spPr>
          <a:xfrm>
            <a:off x="144016" y="2204864"/>
            <a:ext cx="8892480" cy="954107"/>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sym typeface="Wingdings" pitchFamily="2" charset="2"/>
              </a:rPr>
              <a:t>6.  La ‘u’:  ‘</a:t>
            </a:r>
            <a:r>
              <a:rPr lang="en-US" sz="2800" dirty="0" err="1" smtClean="0">
                <a:solidFill>
                  <a:srgbClr val="FFFFCC"/>
                </a:solidFill>
                <a:sym typeface="Wingdings" pitchFamily="2" charset="2"/>
              </a:rPr>
              <a:t>bu</a:t>
            </a:r>
            <a:r>
              <a:rPr lang="en-US" sz="2800" dirty="0" smtClean="0">
                <a:solidFill>
                  <a:srgbClr val="FFFFCC"/>
                </a:solidFill>
                <a:sym typeface="Wingdings" pitchFamily="2" charset="2"/>
              </a:rPr>
              <a:t>’ y ‘</a:t>
            </a:r>
            <a:r>
              <a:rPr lang="en-US" sz="2800" dirty="0" err="1" smtClean="0">
                <a:solidFill>
                  <a:srgbClr val="FFFFCC"/>
                </a:solidFill>
                <a:sym typeface="Wingdings" pitchFamily="2" charset="2"/>
              </a:rPr>
              <a:t>gu</a:t>
            </a:r>
            <a:r>
              <a:rPr lang="en-US" sz="2800" dirty="0" smtClean="0">
                <a:solidFill>
                  <a:srgbClr val="FFFFCC"/>
                </a:solidFill>
                <a:sym typeface="Wingdings" pitchFamily="2" charset="2"/>
              </a:rPr>
              <a:t>’ </a:t>
            </a:r>
            <a:r>
              <a:rPr lang="en-US" sz="2800" dirty="0" err="1" smtClean="0">
                <a:solidFill>
                  <a:srgbClr val="FFFFCC"/>
                </a:solidFill>
                <a:sym typeface="Wingdings" pitchFamily="2" charset="2"/>
              </a:rPr>
              <a:t>pierden</a:t>
            </a:r>
            <a:r>
              <a:rPr lang="en-US" sz="2800" dirty="0" smtClean="0">
                <a:solidFill>
                  <a:srgbClr val="FFFFCC"/>
                </a:solidFill>
                <a:sym typeface="Wingdings" pitchFamily="2" charset="2"/>
              </a:rPr>
              <a:t> ‘b’ y ‘g’.  El </a:t>
            </a:r>
            <a:r>
              <a:rPr lang="en-US" sz="2800" dirty="0" err="1" smtClean="0">
                <a:solidFill>
                  <a:srgbClr val="FFFFCC"/>
                </a:solidFill>
                <a:sym typeface="Wingdings" pitchFamily="2" charset="2"/>
              </a:rPr>
              <a:t>sonido</a:t>
            </a:r>
            <a:r>
              <a:rPr lang="en-US" sz="2800" dirty="0" smtClean="0">
                <a:solidFill>
                  <a:srgbClr val="FFFFCC"/>
                </a:solidFill>
                <a:sym typeface="Wingdings" pitchFamily="2" charset="2"/>
              </a:rPr>
              <a:t> ‘u’ se </a:t>
            </a:r>
            <a:r>
              <a:rPr lang="en-US" sz="2800" dirty="0" err="1" smtClean="0">
                <a:solidFill>
                  <a:srgbClr val="FFFFCC"/>
                </a:solidFill>
                <a:sym typeface="Wingdings" pitchFamily="2" charset="2"/>
              </a:rPr>
              <a:t>escribe</a:t>
            </a:r>
            <a:r>
              <a:rPr lang="en-US" sz="2800" dirty="0" smtClean="0">
                <a:solidFill>
                  <a:srgbClr val="FFFFCC"/>
                </a:solidFill>
                <a:sym typeface="Wingdings" pitchFamily="2" charset="2"/>
              </a:rPr>
              <a:t> </a:t>
            </a:r>
            <a:r>
              <a:rPr lang="en-US" sz="2800" dirty="0" err="1" smtClean="0">
                <a:solidFill>
                  <a:srgbClr val="FFFFCC"/>
                </a:solidFill>
                <a:sym typeface="Wingdings" pitchFamily="2" charset="2"/>
              </a:rPr>
              <a:t>como</a:t>
            </a:r>
            <a:r>
              <a:rPr lang="en-US" sz="2800" dirty="0" smtClean="0">
                <a:solidFill>
                  <a:srgbClr val="FFFFCC"/>
                </a:solidFill>
                <a:sym typeface="Wingdings" pitchFamily="2" charset="2"/>
              </a:rPr>
              <a:t> ‘w’</a:t>
            </a:r>
          </a:p>
        </p:txBody>
      </p:sp>
      <p:sp>
        <p:nvSpPr>
          <p:cNvPr id="6" name="TextBox 5"/>
          <p:cNvSpPr txBox="1"/>
          <p:nvPr/>
        </p:nvSpPr>
        <p:spPr>
          <a:xfrm>
            <a:off x="107504" y="3212976"/>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ejemplo</a:t>
            </a:r>
            <a:r>
              <a:rPr lang="en-GB" sz="2800" dirty="0" smtClean="0">
                <a:solidFill>
                  <a:prstClr val="black">
                    <a:lumMod val="85000"/>
                    <a:lumOff val="15000"/>
                  </a:prstClr>
                </a:solidFill>
              </a:rPr>
              <a:t>: </a:t>
            </a:r>
            <a:r>
              <a:rPr lang="es-ES_tradnl" sz="2800" dirty="0" smtClean="0">
                <a:solidFill>
                  <a:prstClr val="black"/>
                </a:solidFill>
              </a:rPr>
              <a:t>bueno </a:t>
            </a:r>
            <a:r>
              <a:rPr lang="es-ES_tradnl" sz="2800" dirty="0">
                <a:solidFill>
                  <a:prstClr val="black"/>
                </a:solidFill>
              </a:rPr>
              <a:t>→ </a:t>
            </a:r>
            <a:r>
              <a:rPr lang="es-ES_tradnl" sz="2800" dirty="0" err="1">
                <a:solidFill>
                  <a:prstClr val="black"/>
                </a:solidFill>
              </a:rPr>
              <a:t>weno</a:t>
            </a:r>
            <a:r>
              <a:rPr lang="es-ES_tradnl" sz="2800" dirty="0">
                <a:solidFill>
                  <a:prstClr val="black"/>
                </a:solidFill>
              </a:rPr>
              <a:t>, </a:t>
            </a:r>
            <a:r>
              <a:rPr lang="es-ES_tradnl" sz="2800" dirty="0" smtClean="0">
                <a:solidFill>
                  <a:prstClr val="black"/>
                </a:solidFill>
              </a:rPr>
              <a:t>guapo </a:t>
            </a:r>
            <a:r>
              <a:rPr lang="es-ES_tradnl" sz="2800" dirty="0">
                <a:solidFill>
                  <a:prstClr val="black"/>
                </a:solidFill>
              </a:rPr>
              <a:t>→ </a:t>
            </a:r>
            <a:r>
              <a:rPr lang="es-ES_tradnl" sz="2800" dirty="0" err="1" smtClean="0">
                <a:solidFill>
                  <a:prstClr val="black"/>
                </a:solidFill>
              </a:rPr>
              <a:t>wapo</a:t>
            </a:r>
            <a:endParaRPr lang="en-GB" sz="2800" dirty="0">
              <a:solidFill>
                <a:prstClr val="black"/>
              </a:solidFill>
            </a:endParaRPr>
          </a:p>
        </p:txBody>
      </p:sp>
      <p:sp>
        <p:nvSpPr>
          <p:cNvPr id="7" name="TextBox 6"/>
          <p:cNvSpPr txBox="1"/>
          <p:nvPr/>
        </p:nvSpPr>
        <p:spPr>
          <a:xfrm>
            <a:off x="124696" y="3861048"/>
            <a:ext cx="8892480" cy="523220"/>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rPr>
              <a:t>7. La </a:t>
            </a:r>
            <a:r>
              <a:rPr lang="en-US" sz="2800" dirty="0" err="1" smtClean="0">
                <a:solidFill>
                  <a:srgbClr val="FFFFCC"/>
                </a:solidFill>
              </a:rPr>
              <a:t>inclusividad</a:t>
            </a:r>
            <a:endParaRPr lang="en-US" sz="2800" dirty="0" smtClean="0">
              <a:solidFill>
                <a:srgbClr val="FFFFCC"/>
              </a:solidFill>
              <a:sym typeface="Wingdings" pitchFamily="2" charset="2"/>
            </a:endParaRPr>
          </a:p>
        </p:txBody>
      </p:sp>
      <p:sp>
        <p:nvSpPr>
          <p:cNvPr id="8" name="TextBox 7"/>
          <p:cNvSpPr txBox="1"/>
          <p:nvPr/>
        </p:nvSpPr>
        <p:spPr>
          <a:xfrm>
            <a:off x="107504" y="4437112"/>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a:t>
            </a:r>
            <a:r>
              <a:rPr lang="en-GB" sz="2800" dirty="0" smtClean="0">
                <a:solidFill>
                  <a:prstClr val="black">
                    <a:lumMod val="85000"/>
                    <a:lumOff val="15000"/>
                  </a:prstClr>
                </a:solidFill>
              </a:rPr>
              <a:t>.: </a:t>
            </a:r>
            <a:r>
              <a:rPr lang="es-ES_tradnl" sz="2800" dirty="0">
                <a:solidFill>
                  <a:prstClr val="black"/>
                </a:solidFill>
              </a:rPr>
              <a:t>amigos/amigas → </a:t>
            </a:r>
            <a:r>
              <a:rPr lang="es-ES_tradnl" sz="2800" dirty="0" err="1">
                <a:solidFill>
                  <a:prstClr val="black"/>
                </a:solidFill>
              </a:rPr>
              <a:t>amig@s</a:t>
            </a:r>
            <a:r>
              <a:rPr lang="es-ES_tradnl" sz="2800" dirty="0">
                <a:solidFill>
                  <a:prstClr val="black"/>
                </a:solidFill>
              </a:rPr>
              <a:t>, todos/todas → </a:t>
            </a:r>
            <a:r>
              <a:rPr lang="es-ES_tradnl" sz="2800" dirty="0" err="1">
                <a:solidFill>
                  <a:prstClr val="black"/>
                </a:solidFill>
              </a:rPr>
              <a:t>tod@s</a:t>
            </a:r>
            <a:endParaRPr lang="en-GB" sz="2800" dirty="0">
              <a:solidFill>
                <a:prstClr val="black"/>
              </a:solidFill>
            </a:endParaRPr>
          </a:p>
        </p:txBody>
      </p:sp>
      <p:sp>
        <p:nvSpPr>
          <p:cNvPr id="9" name="TextBox 8"/>
          <p:cNvSpPr txBox="1"/>
          <p:nvPr/>
        </p:nvSpPr>
        <p:spPr>
          <a:xfrm>
            <a:off x="124696" y="5067181"/>
            <a:ext cx="8892480" cy="954107"/>
          </a:xfrm>
          <a:prstGeom prst="rect">
            <a:avLst/>
          </a:prstGeom>
          <a:solidFill>
            <a:schemeClr val="tx1">
              <a:lumMod val="85000"/>
              <a:lumOff val="15000"/>
            </a:schemeClr>
          </a:solidFill>
        </p:spPr>
        <p:txBody>
          <a:bodyPr wrap="square" rtlCol="0">
            <a:spAutoFit/>
          </a:bodyPr>
          <a:lstStyle/>
          <a:p>
            <a:r>
              <a:rPr lang="en-US" sz="2800" dirty="0">
                <a:solidFill>
                  <a:srgbClr val="FFFFCC"/>
                </a:solidFill>
              </a:rPr>
              <a:t>8</a:t>
            </a:r>
            <a:r>
              <a:rPr lang="en-US" sz="2800" dirty="0" smtClean="0">
                <a:solidFill>
                  <a:srgbClr val="FFFFCC"/>
                </a:solidFill>
              </a:rPr>
              <a:t>. El </a:t>
            </a:r>
            <a:r>
              <a:rPr lang="en-US" sz="2800" dirty="0" err="1" smtClean="0">
                <a:solidFill>
                  <a:srgbClr val="FFFFCC"/>
                </a:solidFill>
              </a:rPr>
              <a:t>uso</a:t>
            </a:r>
            <a:r>
              <a:rPr lang="en-US" sz="2800" dirty="0" smtClean="0">
                <a:solidFill>
                  <a:srgbClr val="FFFFCC"/>
                </a:solidFill>
              </a:rPr>
              <a:t> del </a:t>
            </a:r>
            <a:r>
              <a:rPr lang="en-US" sz="2800" dirty="0" err="1" smtClean="0">
                <a:solidFill>
                  <a:srgbClr val="FFFFCC"/>
                </a:solidFill>
              </a:rPr>
              <a:t>fonético</a:t>
            </a:r>
            <a:r>
              <a:rPr lang="en-US" sz="2800" dirty="0" smtClean="0">
                <a:solidFill>
                  <a:srgbClr val="FFFFCC"/>
                </a:solidFill>
              </a:rPr>
              <a:t> </a:t>
            </a:r>
            <a:r>
              <a:rPr lang="en-US" sz="2800" dirty="0" err="1" smtClean="0">
                <a:solidFill>
                  <a:srgbClr val="FFFFCC"/>
                </a:solidFill>
              </a:rPr>
              <a:t>español</a:t>
            </a:r>
            <a:r>
              <a:rPr lang="en-US" sz="2800" dirty="0" smtClean="0">
                <a:solidFill>
                  <a:srgbClr val="FFFFCC"/>
                </a:solidFill>
              </a:rPr>
              <a:t> </a:t>
            </a:r>
            <a:r>
              <a:rPr lang="en-US" sz="2800" dirty="0" err="1" smtClean="0">
                <a:solidFill>
                  <a:srgbClr val="FFFFCC"/>
                </a:solidFill>
              </a:rPr>
              <a:t>para</a:t>
            </a:r>
            <a:r>
              <a:rPr lang="en-US" sz="2800" dirty="0" smtClean="0">
                <a:solidFill>
                  <a:srgbClr val="FFFFCC"/>
                </a:solidFill>
              </a:rPr>
              <a:t> </a:t>
            </a:r>
            <a:r>
              <a:rPr lang="en-US" sz="2800" dirty="0" err="1" smtClean="0">
                <a:solidFill>
                  <a:srgbClr val="FFFFCC"/>
                </a:solidFill>
              </a:rPr>
              <a:t>comunicar</a:t>
            </a:r>
            <a:r>
              <a:rPr lang="en-US" sz="2800" dirty="0" smtClean="0">
                <a:solidFill>
                  <a:srgbClr val="FFFFCC"/>
                </a:solidFill>
              </a:rPr>
              <a:t> </a:t>
            </a:r>
            <a:r>
              <a:rPr lang="en-US" sz="2800" dirty="0" err="1" smtClean="0">
                <a:solidFill>
                  <a:srgbClr val="FFFFCC"/>
                </a:solidFill>
              </a:rPr>
              <a:t>palabras</a:t>
            </a:r>
            <a:r>
              <a:rPr lang="en-US" sz="2800" dirty="0" smtClean="0">
                <a:solidFill>
                  <a:srgbClr val="FFFFCC"/>
                </a:solidFill>
              </a:rPr>
              <a:t> </a:t>
            </a:r>
            <a:r>
              <a:rPr lang="en-US" sz="2800" dirty="0" err="1" smtClean="0">
                <a:solidFill>
                  <a:srgbClr val="FFFFCC"/>
                </a:solidFill>
              </a:rPr>
              <a:t>inglesas</a:t>
            </a:r>
            <a:endParaRPr lang="en-US" sz="2800" dirty="0" smtClean="0">
              <a:solidFill>
                <a:srgbClr val="FFFFCC"/>
              </a:solidFill>
              <a:sym typeface="Wingdings" pitchFamily="2" charset="2"/>
            </a:endParaRPr>
          </a:p>
        </p:txBody>
      </p:sp>
      <p:sp>
        <p:nvSpPr>
          <p:cNvPr id="10" name="TextBox 9"/>
          <p:cNvSpPr txBox="1"/>
          <p:nvPr/>
        </p:nvSpPr>
        <p:spPr>
          <a:xfrm>
            <a:off x="124696" y="6093296"/>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ejemplo</a:t>
            </a:r>
            <a:r>
              <a:rPr lang="en-GB" sz="2800" dirty="0" smtClean="0">
                <a:solidFill>
                  <a:prstClr val="black">
                    <a:lumMod val="85000"/>
                    <a:lumOff val="15000"/>
                  </a:prstClr>
                </a:solidFill>
              </a:rPr>
              <a:t>: </a:t>
            </a:r>
            <a:r>
              <a:rPr lang="en-US" sz="2800" dirty="0" err="1">
                <a:solidFill>
                  <a:prstClr val="black"/>
                </a:solidFill>
              </a:rPr>
              <a:t>jelou</a:t>
            </a:r>
            <a:r>
              <a:rPr lang="en-US" sz="2800" dirty="0">
                <a:solidFill>
                  <a:prstClr val="black"/>
                </a:solidFill>
              </a:rPr>
              <a:t>, </a:t>
            </a:r>
            <a:r>
              <a:rPr lang="en-US" sz="2800" dirty="0" err="1">
                <a:solidFill>
                  <a:prstClr val="black"/>
                </a:solidFill>
              </a:rPr>
              <a:t>japibirdei</a:t>
            </a:r>
            <a:r>
              <a:rPr lang="en-US" sz="2800" dirty="0">
                <a:solidFill>
                  <a:prstClr val="black"/>
                </a:solidFill>
              </a:rPr>
              <a:t>, </a:t>
            </a:r>
            <a:r>
              <a:rPr lang="en-US" sz="2800" dirty="0" err="1">
                <a:solidFill>
                  <a:prstClr val="black"/>
                </a:solidFill>
              </a:rPr>
              <a:t>sorri</a:t>
            </a:r>
            <a:r>
              <a:rPr lang="en-US" sz="2800" dirty="0">
                <a:solidFill>
                  <a:prstClr val="black"/>
                </a:solidFill>
              </a:rPr>
              <a:t>, </a:t>
            </a:r>
            <a:r>
              <a:rPr lang="en-US" sz="2800" dirty="0" err="1">
                <a:solidFill>
                  <a:prstClr val="black"/>
                </a:solidFill>
              </a:rPr>
              <a:t>plis</a:t>
            </a:r>
            <a:r>
              <a:rPr lang="en-US" sz="2800" dirty="0">
                <a:solidFill>
                  <a:prstClr val="black"/>
                </a:solidFill>
              </a:rPr>
              <a:t>.</a:t>
            </a:r>
            <a:endParaRPr lang="en-GB" sz="2800" dirty="0">
              <a:solidFill>
                <a:prstClr val="black"/>
              </a:solidFill>
            </a:endParaRPr>
          </a:p>
        </p:txBody>
      </p:sp>
    </p:spTree>
    <p:extLst>
      <p:ext uri="{BB962C8B-B14F-4D97-AF65-F5344CB8AC3E}">
        <p14:creationId xmlns:p14="http://schemas.microsoft.com/office/powerpoint/2010/main" val="2477427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99592" y="7511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black">
                    <a:lumMod val="85000"/>
                    <a:lumOff val="15000"/>
                  </a:prstClr>
                </a:solidFill>
              </a:rPr>
              <a:t>s3</a:t>
            </a:r>
            <a:endParaRPr lang="en-GB" sz="5400" b="1" dirty="0">
              <a:solidFill>
                <a:prstClr val="black">
                  <a:lumMod val="85000"/>
                  <a:lumOff val="15000"/>
                </a:prstClr>
              </a:solidFill>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736" y="5968"/>
            <a:ext cx="4134594" cy="558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084168" y="4653136"/>
            <a:ext cx="2736304" cy="108012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err="1" smtClean="0">
                <a:solidFill>
                  <a:srgbClr val="FFFFCC"/>
                </a:solidFill>
              </a:rPr>
              <a:t>estrés</a:t>
            </a:r>
            <a:endParaRPr lang="en-GB" sz="6000" b="1" dirty="0">
              <a:solidFill>
                <a:srgbClr val="FFFFCC"/>
              </a:solidFill>
            </a:endParaRPr>
          </a:p>
        </p:txBody>
      </p:sp>
    </p:spTree>
    <p:extLst>
      <p:ext uri="{BB962C8B-B14F-4D97-AF65-F5344CB8AC3E}">
        <p14:creationId xmlns:p14="http://schemas.microsoft.com/office/powerpoint/2010/main" val="2191318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476672"/>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rgbClr val="FFFFCC"/>
                </a:solidFill>
              </a:rPr>
              <a:t>Salu2.  </a:t>
            </a:r>
            <a:r>
              <a:rPr lang="en-GB" sz="3200" dirty="0" err="1" smtClean="0">
                <a:solidFill>
                  <a:srgbClr val="FFFFCC"/>
                </a:solidFill>
              </a:rPr>
              <a:t>Mym</a:t>
            </a:r>
            <a:r>
              <a:rPr lang="en-GB" sz="3200" dirty="0" smtClean="0">
                <a:solidFill>
                  <a:srgbClr val="FFFFCC"/>
                </a:solidFill>
              </a:rPr>
              <a:t> Alicia i </a:t>
            </a:r>
            <a:r>
              <a:rPr lang="en-GB" sz="3200" dirty="0" err="1" smtClean="0">
                <a:solidFill>
                  <a:srgbClr val="FFFFCC"/>
                </a:solidFill>
              </a:rPr>
              <a:t>tng</a:t>
            </a:r>
            <a:r>
              <a:rPr lang="en-GB" sz="3200" dirty="0" smtClean="0">
                <a:solidFill>
                  <a:srgbClr val="FFFFCC"/>
                </a:solidFill>
              </a:rPr>
              <a:t> 16 </a:t>
            </a:r>
            <a:r>
              <a:rPr lang="en-GB" sz="3200" dirty="0" err="1" smtClean="0">
                <a:solidFill>
                  <a:srgbClr val="FFFFCC"/>
                </a:solidFill>
              </a:rPr>
              <a:t>añs</a:t>
            </a:r>
            <a:r>
              <a:rPr lang="en-GB" sz="3200" dirty="0" smtClean="0">
                <a:solidFill>
                  <a:srgbClr val="FFFFCC"/>
                </a:solidFill>
              </a:rPr>
              <a:t>.</a:t>
            </a:r>
            <a:endParaRPr lang="en-GB" sz="3200" dirty="0">
              <a:solidFill>
                <a:srgbClr val="FFFFCC"/>
              </a:solidFill>
            </a:endParaRPr>
          </a:p>
        </p:txBody>
      </p:sp>
      <p:sp>
        <p:nvSpPr>
          <p:cNvPr id="4" name="Rectangle 3"/>
          <p:cNvSpPr/>
          <p:nvPr/>
        </p:nvSpPr>
        <p:spPr>
          <a:xfrm>
            <a:off x="179512" y="1349152"/>
            <a:ext cx="8712968" cy="7200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prstClr val="black">
                    <a:lumMod val="85000"/>
                    <a:lumOff val="15000"/>
                  </a:prstClr>
                </a:solidFill>
              </a:rPr>
              <a:t>Saludos</a:t>
            </a:r>
            <a:r>
              <a:rPr lang="en-GB" sz="3200" b="1" dirty="0" smtClean="0">
                <a:solidFill>
                  <a:prstClr val="black">
                    <a:lumMod val="85000"/>
                    <a:lumOff val="15000"/>
                  </a:prstClr>
                </a:solidFill>
              </a:rPr>
              <a:t>.  Me </a:t>
            </a:r>
            <a:r>
              <a:rPr lang="en-GB" sz="3200" b="1" dirty="0" err="1" smtClean="0">
                <a:solidFill>
                  <a:prstClr val="black">
                    <a:lumMod val="85000"/>
                    <a:lumOff val="15000"/>
                  </a:prstClr>
                </a:solidFill>
              </a:rPr>
              <a:t>llamo</a:t>
            </a:r>
            <a:r>
              <a:rPr lang="en-GB" sz="3200" b="1" dirty="0" smtClean="0">
                <a:solidFill>
                  <a:prstClr val="black">
                    <a:lumMod val="85000"/>
                    <a:lumOff val="15000"/>
                  </a:prstClr>
                </a:solidFill>
              </a:rPr>
              <a:t> Alicia y </a:t>
            </a:r>
            <a:r>
              <a:rPr lang="en-GB" sz="3200" b="1" dirty="0" err="1" smtClean="0">
                <a:solidFill>
                  <a:prstClr val="black">
                    <a:lumMod val="85000"/>
                    <a:lumOff val="15000"/>
                  </a:prstClr>
                </a:solidFill>
              </a:rPr>
              <a:t>tengo</a:t>
            </a:r>
            <a:r>
              <a:rPr lang="en-GB" sz="3200" b="1" dirty="0" smtClean="0">
                <a:solidFill>
                  <a:prstClr val="black">
                    <a:lumMod val="85000"/>
                    <a:lumOff val="15000"/>
                  </a:prstClr>
                </a:solidFill>
              </a:rPr>
              <a:t> 16 </a:t>
            </a:r>
            <a:r>
              <a:rPr lang="en-GB" sz="3200" b="1" dirty="0" err="1" smtClean="0">
                <a:solidFill>
                  <a:prstClr val="black">
                    <a:lumMod val="85000"/>
                    <a:lumOff val="15000"/>
                  </a:prstClr>
                </a:solidFill>
              </a:rPr>
              <a:t>años</a:t>
            </a:r>
            <a:r>
              <a:rPr lang="en-GB" sz="3200" b="1" dirty="0" smtClean="0">
                <a:solidFill>
                  <a:prstClr val="black">
                    <a:lumMod val="85000"/>
                    <a:lumOff val="15000"/>
                  </a:prstClr>
                </a:solidFill>
              </a:rPr>
              <a:t>.</a:t>
            </a:r>
            <a:endParaRPr lang="en-GB" sz="3200" b="1" dirty="0">
              <a:solidFill>
                <a:prstClr val="black">
                  <a:lumMod val="85000"/>
                  <a:lumOff val="15000"/>
                </a:prstClr>
              </a:solidFill>
            </a:endParaRPr>
          </a:p>
        </p:txBody>
      </p:sp>
      <p:sp>
        <p:nvSpPr>
          <p:cNvPr id="5" name="Rectangle 4"/>
          <p:cNvSpPr/>
          <p:nvPr/>
        </p:nvSpPr>
        <p:spPr>
          <a:xfrm>
            <a:off x="180829" y="2204864"/>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rgbClr val="FFFFCC"/>
                </a:solidFill>
              </a:rPr>
              <a:t>Soy </a:t>
            </a:r>
            <a:r>
              <a:rPr lang="en-GB" sz="3200" dirty="0" err="1" smtClean="0">
                <a:solidFill>
                  <a:srgbClr val="FFFFCC"/>
                </a:solidFill>
              </a:rPr>
              <a:t>tdnt</a:t>
            </a:r>
            <a:r>
              <a:rPr lang="en-GB" sz="3200" dirty="0" smtClean="0">
                <a:solidFill>
                  <a:srgbClr val="FFFFCC"/>
                </a:solidFill>
              </a:rPr>
              <a:t> n l </a:t>
            </a:r>
            <a:r>
              <a:rPr lang="en-GB" sz="3200" dirty="0" err="1" smtClean="0">
                <a:solidFill>
                  <a:srgbClr val="FFFFCC"/>
                </a:solidFill>
              </a:rPr>
              <a:t>nsti</a:t>
            </a:r>
            <a:r>
              <a:rPr lang="en-GB" sz="3200" dirty="0" smtClean="0">
                <a:solidFill>
                  <a:srgbClr val="FFFFCC"/>
                </a:solidFill>
              </a:rPr>
              <a:t> </a:t>
            </a:r>
            <a:r>
              <a:rPr lang="en-GB" sz="3200" dirty="0" err="1" smtClean="0">
                <a:solidFill>
                  <a:srgbClr val="FFFFCC"/>
                </a:solidFill>
              </a:rPr>
              <a:t>CVC</a:t>
            </a:r>
            <a:r>
              <a:rPr lang="en-GB" sz="3200" dirty="0" smtClean="0">
                <a:solidFill>
                  <a:srgbClr val="FFFFCC"/>
                </a:solidFill>
              </a:rPr>
              <a:t> n CB.</a:t>
            </a:r>
            <a:endParaRPr lang="en-GB" sz="3200" dirty="0">
              <a:solidFill>
                <a:srgbClr val="FFFFCC"/>
              </a:solidFill>
            </a:endParaRPr>
          </a:p>
        </p:txBody>
      </p:sp>
      <p:sp>
        <p:nvSpPr>
          <p:cNvPr id="6" name="Rectangle 5"/>
          <p:cNvSpPr/>
          <p:nvPr/>
        </p:nvSpPr>
        <p:spPr>
          <a:xfrm>
            <a:off x="180829" y="3068960"/>
            <a:ext cx="8712968"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smtClean="0">
                <a:solidFill>
                  <a:prstClr val="black">
                    <a:lumMod val="85000"/>
                    <a:lumOff val="15000"/>
                  </a:prstClr>
                </a:solidFill>
              </a:rPr>
              <a:t>Soy </a:t>
            </a:r>
            <a:r>
              <a:rPr lang="en-GB" sz="3200" b="1" dirty="0" err="1" smtClean="0">
                <a:solidFill>
                  <a:prstClr val="black">
                    <a:lumMod val="85000"/>
                    <a:lumOff val="15000"/>
                  </a:prstClr>
                </a:solidFill>
              </a:rPr>
              <a:t>estudiante</a:t>
            </a:r>
            <a:r>
              <a:rPr lang="en-GB" sz="3200" b="1" dirty="0" smtClean="0">
                <a:solidFill>
                  <a:prstClr val="black">
                    <a:lumMod val="85000"/>
                    <a:lumOff val="15000"/>
                  </a:prstClr>
                </a:solidFill>
              </a:rPr>
              <a:t> en el </a:t>
            </a:r>
            <a:r>
              <a:rPr lang="en-GB" sz="3200" b="1" dirty="0" err="1" smtClean="0">
                <a:solidFill>
                  <a:prstClr val="black">
                    <a:lumMod val="85000"/>
                    <a:lumOff val="15000"/>
                  </a:prstClr>
                </a:solidFill>
              </a:rPr>
              <a:t>instituto</a:t>
            </a:r>
            <a:r>
              <a:rPr lang="en-GB" sz="3200" b="1" dirty="0" smtClean="0">
                <a:solidFill>
                  <a:prstClr val="black">
                    <a:lumMod val="85000"/>
                    <a:lumOff val="15000"/>
                  </a:prstClr>
                </a:solidFill>
              </a:rPr>
              <a:t> Comberton Village College en Cambridgeshire.</a:t>
            </a:r>
            <a:endParaRPr lang="en-GB" sz="3200" b="1" dirty="0">
              <a:solidFill>
                <a:prstClr val="black">
                  <a:lumMod val="85000"/>
                  <a:lumOff val="15000"/>
                </a:prstClr>
              </a:solidFill>
            </a:endParaRPr>
          </a:p>
        </p:txBody>
      </p:sp>
      <p:sp>
        <p:nvSpPr>
          <p:cNvPr id="7" name="Rectangle 6"/>
          <p:cNvSpPr/>
          <p:nvPr/>
        </p:nvSpPr>
        <p:spPr>
          <a:xfrm>
            <a:off x="141960" y="4221088"/>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err="1" smtClean="0">
                <a:solidFill>
                  <a:srgbClr val="FFFFCC"/>
                </a:solidFill>
              </a:rPr>
              <a:t>Tudio</a:t>
            </a:r>
            <a:r>
              <a:rPr lang="en-GB" sz="3200" dirty="0" smtClean="0">
                <a:solidFill>
                  <a:srgbClr val="FFFFCC"/>
                </a:solidFill>
              </a:rPr>
              <a:t> </a:t>
            </a:r>
            <a:r>
              <a:rPr lang="en-GB" sz="3200" dirty="0" err="1" smtClean="0">
                <a:solidFill>
                  <a:srgbClr val="FFFFCC"/>
                </a:solidFill>
              </a:rPr>
              <a:t>mtcs</a:t>
            </a:r>
            <a:r>
              <a:rPr lang="en-GB" sz="3200" dirty="0" smtClean="0">
                <a:solidFill>
                  <a:srgbClr val="FFFFCC"/>
                </a:solidFill>
              </a:rPr>
              <a:t>, </a:t>
            </a:r>
            <a:r>
              <a:rPr lang="en-GB" sz="3200" dirty="0" err="1" smtClean="0">
                <a:solidFill>
                  <a:srgbClr val="FFFFCC"/>
                </a:solidFill>
              </a:rPr>
              <a:t>pñl</a:t>
            </a:r>
            <a:r>
              <a:rPr lang="en-GB" sz="3200" dirty="0" smtClean="0">
                <a:solidFill>
                  <a:srgbClr val="FFFFCC"/>
                </a:solidFill>
              </a:rPr>
              <a:t>, </a:t>
            </a:r>
            <a:r>
              <a:rPr lang="en-GB" sz="3200" dirty="0" err="1" smtClean="0">
                <a:solidFill>
                  <a:srgbClr val="FFFFCC"/>
                </a:solidFill>
              </a:rPr>
              <a:t>ngls</a:t>
            </a:r>
            <a:r>
              <a:rPr lang="en-GB" sz="3200" dirty="0" smtClean="0">
                <a:solidFill>
                  <a:srgbClr val="FFFFCC"/>
                </a:solidFill>
              </a:rPr>
              <a:t>, </a:t>
            </a:r>
            <a:r>
              <a:rPr lang="en-GB" sz="3200" dirty="0" err="1" smtClean="0">
                <a:solidFill>
                  <a:srgbClr val="FFFFCC"/>
                </a:solidFill>
              </a:rPr>
              <a:t>cncs</a:t>
            </a:r>
            <a:r>
              <a:rPr lang="en-GB" sz="3200" dirty="0" smtClean="0">
                <a:solidFill>
                  <a:srgbClr val="FFFFCC"/>
                </a:solidFill>
              </a:rPr>
              <a:t>, </a:t>
            </a:r>
            <a:r>
              <a:rPr lang="en-GB" sz="3200" dirty="0" err="1" smtClean="0">
                <a:solidFill>
                  <a:srgbClr val="FFFFCC"/>
                </a:solidFill>
              </a:rPr>
              <a:t>grf</a:t>
            </a:r>
            <a:r>
              <a:rPr lang="en-GB" sz="3200" dirty="0" smtClean="0">
                <a:solidFill>
                  <a:srgbClr val="FFFFCC"/>
                </a:solidFill>
              </a:rPr>
              <a:t>, </a:t>
            </a:r>
            <a:r>
              <a:rPr lang="en-GB" sz="3200" dirty="0" err="1" smtClean="0">
                <a:solidFill>
                  <a:srgbClr val="FFFFCC"/>
                </a:solidFill>
              </a:rPr>
              <a:t>hst</a:t>
            </a:r>
            <a:r>
              <a:rPr lang="en-GB" sz="3200" dirty="0" smtClean="0">
                <a:solidFill>
                  <a:srgbClr val="FFFFCC"/>
                </a:solidFill>
              </a:rPr>
              <a:t> i rt.</a:t>
            </a:r>
            <a:endParaRPr lang="en-GB" sz="3200" dirty="0">
              <a:solidFill>
                <a:srgbClr val="FFFFCC"/>
              </a:solidFill>
            </a:endParaRPr>
          </a:p>
        </p:txBody>
      </p:sp>
      <p:sp>
        <p:nvSpPr>
          <p:cNvPr id="8" name="Rectangle 7"/>
          <p:cNvSpPr/>
          <p:nvPr/>
        </p:nvSpPr>
        <p:spPr>
          <a:xfrm>
            <a:off x="141960" y="5085184"/>
            <a:ext cx="8712968"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prstClr val="black">
                    <a:lumMod val="85000"/>
                    <a:lumOff val="15000"/>
                  </a:prstClr>
                </a:solidFill>
              </a:rPr>
              <a:t>Estudio</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matemáticas</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español</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inglés</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ciencias</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geografía</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historia</a:t>
            </a:r>
            <a:r>
              <a:rPr lang="en-GB" sz="3200" b="1" dirty="0" smtClean="0">
                <a:solidFill>
                  <a:prstClr val="black">
                    <a:lumMod val="85000"/>
                    <a:lumOff val="15000"/>
                  </a:prstClr>
                </a:solidFill>
              </a:rPr>
              <a:t> y arte.</a:t>
            </a:r>
            <a:endParaRPr lang="en-GB" sz="3200" b="1" dirty="0">
              <a:solidFill>
                <a:prstClr val="black">
                  <a:lumMod val="85000"/>
                  <a:lumOff val="15000"/>
                </a:prstClr>
              </a:solidFill>
            </a:endParaRPr>
          </a:p>
        </p:txBody>
      </p:sp>
    </p:spTree>
    <p:extLst>
      <p:ext uri="{BB962C8B-B14F-4D97-AF65-F5344CB8AC3E}">
        <p14:creationId xmlns:p14="http://schemas.microsoft.com/office/powerpoint/2010/main" val="1522325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64704"/>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err="1" smtClean="0">
                <a:solidFill>
                  <a:srgbClr val="FFFFCC"/>
                </a:solidFill>
              </a:rPr>
              <a:t>Tng</a:t>
            </a:r>
            <a:r>
              <a:rPr lang="en-GB" sz="3200" dirty="0" smtClean="0">
                <a:solidFill>
                  <a:srgbClr val="FFFFCC"/>
                </a:solidFill>
              </a:rPr>
              <a:t> 1 </a:t>
            </a:r>
            <a:r>
              <a:rPr lang="en-GB" sz="3200" dirty="0" err="1" smtClean="0">
                <a:solidFill>
                  <a:srgbClr val="FFFFCC"/>
                </a:solidFill>
              </a:rPr>
              <a:t>mpl</a:t>
            </a:r>
            <a:r>
              <a:rPr lang="en-GB" sz="3200" dirty="0" smtClean="0">
                <a:solidFill>
                  <a:srgbClr val="FFFFCC"/>
                </a:solidFill>
              </a:rPr>
              <a:t> </a:t>
            </a:r>
            <a:r>
              <a:rPr lang="en-GB" sz="3200" dirty="0" err="1" smtClean="0">
                <a:solidFill>
                  <a:srgbClr val="FFFFCC"/>
                </a:solidFill>
              </a:rPr>
              <a:t>ls</a:t>
            </a:r>
            <a:r>
              <a:rPr lang="en-GB" sz="3200" dirty="0" smtClean="0">
                <a:solidFill>
                  <a:srgbClr val="FFFFCC"/>
                </a:solidFill>
              </a:rPr>
              <a:t> </a:t>
            </a:r>
            <a:r>
              <a:rPr lang="en-GB" sz="3200" dirty="0" err="1" smtClean="0">
                <a:solidFill>
                  <a:srgbClr val="FFFFCC"/>
                </a:solidFill>
              </a:rPr>
              <a:t>findes</a:t>
            </a:r>
            <a:r>
              <a:rPr lang="en-GB" sz="3200" dirty="0" smtClean="0">
                <a:solidFill>
                  <a:srgbClr val="FFFFCC"/>
                </a:solidFill>
              </a:rPr>
              <a:t> n </a:t>
            </a:r>
            <a:r>
              <a:rPr lang="en-GB" sz="3200" dirty="0" err="1" smtClean="0">
                <a:solidFill>
                  <a:srgbClr val="FFFFCC"/>
                </a:solidFill>
              </a:rPr>
              <a:t>WHSmth</a:t>
            </a:r>
            <a:r>
              <a:rPr lang="en-GB" sz="3200" dirty="0" smtClean="0">
                <a:solidFill>
                  <a:srgbClr val="FFFFCC"/>
                </a:solidFill>
              </a:rPr>
              <a:t>.</a:t>
            </a:r>
            <a:endParaRPr lang="en-GB" sz="3200" dirty="0">
              <a:solidFill>
                <a:srgbClr val="FFFFCC"/>
              </a:solidFill>
            </a:endParaRPr>
          </a:p>
        </p:txBody>
      </p:sp>
      <p:sp>
        <p:nvSpPr>
          <p:cNvPr id="3" name="Rectangle 2"/>
          <p:cNvSpPr/>
          <p:nvPr/>
        </p:nvSpPr>
        <p:spPr>
          <a:xfrm>
            <a:off x="179512" y="1637184"/>
            <a:ext cx="8712968" cy="7200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prstClr val="black">
                    <a:lumMod val="85000"/>
                    <a:lumOff val="15000"/>
                  </a:prstClr>
                </a:solidFill>
              </a:rPr>
              <a:t>Tengo</a:t>
            </a:r>
            <a:r>
              <a:rPr lang="en-GB" sz="3200" b="1" dirty="0" smtClean="0">
                <a:solidFill>
                  <a:prstClr val="black">
                    <a:lumMod val="85000"/>
                    <a:lumOff val="15000"/>
                  </a:prstClr>
                </a:solidFill>
              </a:rPr>
              <a:t> un </a:t>
            </a:r>
            <a:r>
              <a:rPr lang="en-GB" sz="3200" b="1" dirty="0" err="1" smtClean="0">
                <a:solidFill>
                  <a:prstClr val="black">
                    <a:lumMod val="85000"/>
                    <a:lumOff val="15000"/>
                  </a:prstClr>
                </a:solidFill>
              </a:rPr>
              <a:t>empleo</a:t>
            </a:r>
            <a:r>
              <a:rPr lang="en-GB" sz="3200" b="1" dirty="0" smtClean="0">
                <a:solidFill>
                  <a:prstClr val="black">
                    <a:lumMod val="85000"/>
                    <a:lumOff val="15000"/>
                  </a:prstClr>
                </a:solidFill>
              </a:rPr>
              <a:t> los fines de </a:t>
            </a:r>
            <a:r>
              <a:rPr lang="en-GB" sz="3200" b="1" dirty="0" err="1" smtClean="0">
                <a:solidFill>
                  <a:prstClr val="black">
                    <a:lumMod val="85000"/>
                    <a:lumOff val="15000"/>
                  </a:prstClr>
                </a:solidFill>
              </a:rPr>
              <a:t>semana</a:t>
            </a:r>
            <a:r>
              <a:rPr lang="en-GB" sz="3200" b="1" dirty="0">
                <a:solidFill>
                  <a:prstClr val="black">
                    <a:lumMod val="85000"/>
                    <a:lumOff val="15000"/>
                  </a:prstClr>
                </a:solidFill>
              </a:rPr>
              <a:t> </a:t>
            </a:r>
            <a:r>
              <a:rPr lang="en-GB" sz="3200" b="1" dirty="0" smtClean="0">
                <a:solidFill>
                  <a:prstClr val="black">
                    <a:lumMod val="85000"/>
                    <a:lumOff val="15000"/>
                  </a:prstClr>
                </a:solidFill>
              </a:rPr>
              <a:t>en WHSmith</a:t>
            </a:r>
            <a:endParaRPr lang="en-GB" sz="3200" b="1" dirty="0">
              <a:solidFill>
                <a:prstClr val="black">
                  <a:lumMod val="85000"/>
                  <a:lumOff val="15000"/>
                </a:prstClr>
              </a:solidFill>
            </a:endParaRPr>
          </a:p>
        </p:txBody>
      </p:sp>
      <p:sp>
        <p:nvSpPr>
          <p:cNvPr id="4" name="Rectangle 3"/>
          <p:cNvSpPr/>
          <p:nvPr/>
        </p:nvSpPr>
        <p:spPr>
          <a:xfrm>
            <a:off x="180829" y="2492896"/>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err="1" smtClean="0">
                <a:solidFill>
                  <a:srgbClr val="FFFFCC"/>
                </a:solidFill>
              </a:rPr>
              <a:t>Ksra</a:t>
            </a:r>
            <a:r>
              <a:rPr lang="en-GB" sz="3200" dirty="0" smtClean="0">
                <a:solidFill>
                  <a:srgbClr val="FFFFCC"/>
                </a:solidFill>
              </a:rPr>
              <a:t> </a:t>
            </a:r>
            <a:r>
              <a:rPr lang="en-GB" sz="3200" dirty="0" err="1" smtClean="0">
                <a:solidFill>
                  <a:srgbClr val="FFFFCC"/>
                </a:solidFill>
              </a:rPr>
              <a:t>hcr</a:t>
            </a:r>
            <a:r>
              <a:rPr lang="en-GB" sz="3200" dirty="0" smtClean="0">
                <a:solidFill>
                  <a:srgbClr val="FFFFCC"/>
                </a:solidFill>
              </a:rPr>
              <a:t> </a:t>
            </a:r>
            <a:r>
              <a:rPr lang="en-GB" sz="3200" dirty="0" err="1" smtClean="0">
                <a:solidFill>
                  <a:srgbClr val="FFFFCC"/>
                </a:solidFill>
              </a:rPr>
              <a:t>prctcs</a:t>
            </a:r>
            <a:r>
              <a:rPr lang="en-GB" sz="3200" dirty="0" smtClean="0">
                <a:solidFill>
                  <a:srgbClr val="FFFFCC"/>
                </a:solidFill>
              </a:rPr>
              <a:t> n Marshalls.</a:t>
            </a:r>
            <a:endParaRPr lang="en-GB" sz="3200" dirty="0">
              <a:solidFill>
                <a:srgbClr val="FFFFCC"/>
              </a:solidFill>
            </a:endParaRPr>
          </a:p>
        </p:txBody>
      </p:sp>
      <p:sp>
        <p:nvSpPr>
          <p:cNvPr id="5" name="Rectangle 4"/>
          <p:cNvSpPr/>
          <p:nvPr/>
        </p:nvSpPr>
        <p:spPr>
          <a:xfrm>
            <a:off x="180829" y="3356992"/>
            <a:ext cx="8712968" cy="64807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prstClr val="black">
                    <a:lumMod val="85000"/>
                    <a:lumOff val="15000"/>
                  </a:prstClr>
                </a:solidFill>
              </a:rPr>
              <a:t>Quisiera</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hacer</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prácticas</a:t>
            </a:r>
            <a:r>
              <a:rPr lang="en-GB" sz="3200" b="1" dirty="0" smtClean="0">
                <a:solidFill>
                  <a:prstClr val="black">
                    <a:lumMod val="85000"/>
                    <a:lumOff val="15000"/>
                  </a:prstClr>
                </a:solidFill>
              </a:rPr>
              <a:t> en Marshalls.</a:t>
            </a:r>
            <a:endParaRPr lang="en-GB" sz="3200" b="1" dirty="0">
              <a:solidFill>
                <a:prstClr val="black">
                  <a:lumMod val="85000"/>
                  <a:lumOff val="15000"/>
                </a:prstClr>
              </a:solidFill>
            </a:endParaRPr>
          </a:p>
        </p:txBody>
      </p:sp>
      <p:sp>
        <p:nvSpPr>
          <p:cNvPr id="6" name="Rectangle 5"/>
          <p:cNvSpPr/>
          <p:nvPr/>
        </p:nvSpPr>
        <p:spPr>
          <a:xfrm>
            <a:off x="145904" y="4163928"/>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rgbClr val="FFFFCC"/>
                </a:solidFill>
              </a:rPr>
              <a:t>M </a:t>
            </a:r>
            <a:r>
              <a:rPr lang="en-GB" sz="3200" dirty="0" err="1" smtClean="0">
                <a:solidFill>
                  <a:srgbClr val="FFFFCC"/>
                </a:solidFill>
              </a:rPr>
              <a:t>gstra</a:t>
            </a:r>
            <a:r>
              <a:rPr lang="en-GB" sz="3200" dirty="0" smtClean="0">
                <a:solidFill>
                  <a:srgbClr val="FFFFCC"/>
                </a:solidFill>
              </a:rPr>
              <a:t> </a:t>
            </a:r>
            <a:r>
              <a:rPr lang="en-GB" sz="3200" dirty="0" err="1" smtClean="0">
                <a:solidFill>
                  <a:srgbClr val="FFFFCC"/>
                </a:solidFill>
              </a:rPr>
              <a:t>tnr</a:t>
            </a:r>
            <a:r>
              <a:rPr lang="en-GB" sz="3200" dirty="0" smtClean="0">
                <a:solidFill>
                  <a:srgbClr val="FFFFCC"/>
                </a:solidFill>
              </a:rPr>
              <a:t> </a:t>
            </a:r>
            <a:r>
              <a:rPr lang="en-GB" sz="3200" dirty="0" err="1" smtClean="0">
                <a:solidFill>
                  <a:srgbClr val="FFFFCC"/>
                </a:solidFill>
              </a:rPr>
              <a:t>xprnca</a:t>
            </a:r>
            <a:r>
              <a:rPr lang="en-GB" sz="3200" dirty="0" smtClean="0">
                <a:solidFill>
                  <a:srgbClr val="FFFFCC"/>
                </a:solidFill>
              </a:rPr>
              <a:t> n 1 </a:t>
            </a:r>
            <a:r>
              <a:rPr lang="en-GB" sz="3200" dirty="0" err="1" smtClean="0">
                <a:solidFill>
                  <a:srgbClr val="FFFFCC"/>
                </a:solidFill>
              </a:rPr>
              <a:t>gn</a:t>
            </a:r>
            <a:r>
              <a:rPr lang="en-GB" sz="3200" dirty="0" smtClean="0">
                <a:solidFill>
                  <a:srgbClr val="FFFFCC"/>
                </a:solidFill>
              </a:rPr>
              <a:t> </a:t>
            </a:r>
            <a:r>
              <a:rPr lang="en-GB" sz="3200" dirty="0" err="1" smtClean="0">
                <a:solidFill>
                  <a:srgbClr val="FFFFCC"/>
                </a:solidFill>
              </a:rPr>
              <a:t>mprsa</a:t>
            </a:r>
            <a:endParaRPr lang="en-GB" sz="3200" dirty="0">
              <a:solidFill>
                <a:srgbClr val="FFFFCC"/>
              </a:solidFill>
            </a:endParaRPr>
          </a:p>
        </p:txBody>
      </p:sp>
      <p:sp>
        <p:nvSpPr>
          <p:cNvPr id="7" name="Rectangle 6"/>
          <p:cNvSpPr/>
          <p:nvPr/>
        </p:nvSpPr>
        <p:spPr>
          <a:xfrm>
            <a:off x="141960" y="5013176"/>
            <a:ext cx="8712968"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smtClean="0">
                <a:solidFill>
                  <a:prstClr val="black">
                    <a:lumMod val="85000"/>
                    <a:lumOff val="15000"/>
                  </a:prstClr>
                </a:solidFill>
              </a:rPr>
              <a:t>Me </a:t>
            </a:r>
            <a:r>
              <a:rPr lang="en-GB" sz="3200" b="1" dirty="0" err="1" smtClean="0">
                <a:solidFill>
                  <a:prstClr val="black">
                    <a:lumMod val="85000"/>
                    <a:lumOff val="15000"/>
                  </a:prstClr>
                </a:solidFill>
              </a:rPr>
              <a:t>gustaría</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tener</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experiencia</a:t>
            </a:r>
            <a:r>
              <a:rPr lang="en-GB" sz="3200" b="1" dirty="0" smtClean="0">
                <a:solidFill>
                  <a:prstClr val="black">
                    <a:lumMod val="85000"/>
                    <a:lumOff val="15000"/>
                  </a:prstClr>
                </a:solidFill>
              </a:rPr>
              <a:t> en </a:t>
            </a:r>
            <a:r>
              <a:rPr lang="en-GB" sz="3200" b="1" dirty="0" err="1" smtClean="0">
                <a:solidFill>
                  <a:prstClr val="black">
                    <a:lumMod val="85000"/>
                    <a:lumOff val="15000"/>
                  </a:prstClr>
                </a:solidFill>
              </a:rPr>
              <a:t>una</a:t>
            </a:r>
            <a:r>
              <a:rPr lang="en-GB" sz="3200" b="1" dirty="0" smtClean="0">
                <a:solidFill>
                  <a:prstClr val="black">
                    <a:lumMod val="85000"/>
                    <a:lumOff val="15000"/>
                  </a:prstClr>
                </a:solidFill>
              </a:rPr>
              <a:t> gran </a:t>
            </a:r>
            <a:r>
              <a:rPr lang="en-GB" sz="3200" b="1" dirty="0" err="1" smtClean="0">
                <a:solidFill>
                  <a:prstClr val="black">
                    <a:lumMod val="85000"/>
                    <a:lumOff val="15000"/>
                  </a:prstClr>
                </a:solidFill>
              </a:rPr>
              <a:t>empresa</a:t>
            </a:r>
            <a:r>
              <a:rPr lang="en-GB" sz="3200" b="1" dirty="0" smtClean="0">
                <a:solidFill>
                  <a:prstClr val="black">
                    <a:lumMod val="85000"/>
                    <a:lumOff val="15000"/>
                  </a:prstClr>
                </a:solidFill>
              </a:rPr>
              <a:t>.</a:t>
            </a:r>
            <a:endParaRPr lang="en-GB" sz="3200" b="1" dirty="0">
              <a:solidFill>
                <a:prstClr val="black">
                  <a:lumMod val="85000"/>
                  <a:lumOff val="15000"/>
                </a:prstClr>
              </a:solidFill>
            </a:endParaRPr>
          </a:p>
        </p:txBody>
      </p:sp>
    </p:spTree>
    <p:extLst>
      <p:ext uri="{BB962C8B-B14F-4D97-AF65-F5344CB8AC3E}">
        <p14:creationId xmlns:p14="http://schemas.microsoft.com/office/powerpoint/2010/main" val="1265892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23528" y="260648"/>
            <a:ext cx="8496944" cy="2677656"/>
          </a:xfrm>
          <a:prstGeom prst="rect">
            <a:avLst/>
          </a:prstGeom>
          <a:solidFill>
            <a:srgbClr val="FFFFCC"/>
          </a:solidFill>
          <a:ln>
            <a:solidFill>
              <a:schemeClr val="tx1">
                <a:lumMod val="85000"/>
                <a:lumOff val="15000"/>
              </a:schemeClr>
            </a:solidFill>
          </a:ln>
          <a:extLst/>
        </p:spPr>
        <p:txBody>
          <a:bodyPr wrap="square" anchor="ctr">
            <a:spAutoFit/>
          </a:bodyPr>
          <a:lstStyle/>
          <a:p>
            <a:r>
              <a:rPr lang="fr-FR" sz="2400" dirty="0" smtClean="0">
                <a:solidFill>
                  <a:prstClr val="black">
                    <a:lumMod val="95000"/>
                    <a:lumOff val="5000"/>
                  </a:prstClr>
                </a:solidFill>
              </a:rPr>
              <a:t>Me </a:t>
            </a:r>
            <a:r>
              <a:rPr lang="fr-FR" sz="2400" dirty="0" err="1">
                <a:solidFill>
                  <a:prstClr val="black">
                    <a:lumMod val="95000"/>
                    <a:lumOff val="5000"/>
                  </a:prstClr>
                </a:solidFill>
              </a:rPr>
              <a:t>llamo</a:t>
            </a:r>
            <a:r>
              <a:rPr lang="fr-FR" sz="2400" dirty="0">
                <a:solidFill>
                  <a:prstClr val="black">
                    <a:lumMod val="95000"/>
                    <a:lumOff val="5000"/>
                  </a:prstClr>
                </a:solidFill>
              </a:rPr>
              <a:t> Carlos Roberto.  </a:t>
            </a:r>
            <a:r>
              <a:rPr lang="es-ES" sz="2400" dirty="0">
                <a:solidFill>
                  <a:prstClr val="black">
                    <a:lumMod val="95000"/>
                    <a:lumOff val="5000"/>
                  </a:prstClr>
                </a:solidFill>
              </a:rPr>
              <a:t>Tengo dieciocho años y soy estudiante </a:t>
            </a:r>
            <a:r>
              <a:rPr lang="es-ES" sz="2400" dirty="0" smtClean="0">
                <a:solidFill>
                  <a:prstClr val="black">
                    <a:lumMod val="95000"/>
                    <a:lumOff val="5000"/>
                  </a:prstClr>
                </a:solidFill>
              </a:rPr>
              <a:t>en el Instituto </a:t>
            </a:r>
            <a:r>
              <a:rPr lang="es-ES" sz="2400" dirty="0">
                <a:solidFill>
                  <a:prstClr val="black">
                    <a:lumMod val="95000"/>
                    <a:lumOff val="5000"/>
                  </a:prstClr>
                </a:solidFill>
              </a:rPr>
              <a:t>Pablo Picasso en Málaga.  </a:t>
            </a:r>
            <a:r>
              <a:rPr lang="es-ES" sz="2400" dirty="0" smtClean="0">
                <a:solidFill>
                  <a:prstClr val="black">
                    <a:lumMod val="95000"/>
                    <a:lumOff val="5000"/>
                  </a:prstClr>
                </a:solidFill>
              </a:rPr>
              <a:t>Estudio las ciencias y las matemáticas. Tengo </a:t>
            </a:r>
            <a:r>
              <a:rPr lang="es-ES" sz="2400" dirty="0">
                <a:solidFill>
                  <a:prstClr val="black">
                    <a:lumMod val="95000"/>
                    <a:lumOff val="5000"/>
                  </a:prstClr>
                </a:solidFill>
              </a:rPr>
              <a:t>facilidad en las matemáticas.</a:t>
            </a:r>
          </a:p>
          <a:p>
            <a:r>
              <a:rPr lang="es-ES" sz="2400" dirty="0" smtClean="0">
                <a:solidFill>
                  <a:prstClr val="black">
                    <a:lumMod val="95000"/>
                    <a:lumOff val="5000"/>
                  </a:prstClr>
                </a:solidFill>
              </a:rPr>
              <a:t>Tengo un pequeño empleo </a:t>
            </a:r>
            <a:r>
              <a:rPr lang="es-ES" sz="2400" dirty="0">
                <a:solidFill>
                  <a:prstClr val="black">
                    <a:lumMod val="95000"/>
                    <a:lumOff val="5000"/>
                  </a:prstClr>
                </a:solidFill>
              </a:rPr>
              <a:t>el fin de semana </a:t>
            </a:r>
            <a:r>
              <a:rPr lang="es-ES" sz="2400" dirty="0" smtClean="0">
                <a:solidFill>
                  <a:prstClr val="black">
                    <a:lumMod val="95000"/>
                    <a:lumOff val="5000"/>
                  </a:prstClr>
                </a:solidFill>
              </a:rPr>
              <a:t>en un restaurante de mi pueblo.</a:t>
            </a:r>
            <a:br>
              <a:rPr lang="es-ES" sz="2400" dirty="0" smtClean="0">
                <a:solidFill>
                  <a:prstClr val="black">
                    <a:lumMod val="95000"/>
                    <a:lumOff val="5000"/>
                  </a:prstClr>
                </a:solidFill>
              </a:rPr>
            </a:br>
            <a:r>
              <a:rPr lang="es-ES" sz="2400" dirty="0" smtClean="0">
                <a:solidFill>
                  <a:prstClr val="black">
                    <a:lumMod val="95000"/>
                    <a:lumOff val="5000"/>
                  </a:prstClr>
                </a:solidFill>
              </a:rPr>
              <a:t>Quisiera </a:t>
            </a:r>
            <a:r>
              <a:rPr lang="es-ES" sz="2400" dirty="0">
                <a:solidFill>
                  <a:prstClr val="black">
                    <a:lumMod val="95000"/>
                    <a:lumOff val="5000"/>
                  </a:prstClr>
                </a:solidFill>
              </a:rPr>
              <a:t>hacer prácticas </a:t>
            </a:r>
            <a:r>
              <a:rPr lang="es-ES" sz="2400" dirty="0" smtClean="0">
                <a:solidFill>
                  <a:prstClr val="black">
                    <a:lumMod val="95000"/>
                    <a:lumOff val="5000"/>
                  </a:prstClr>
                </a:solidFill>
              </a:rPr>
              <a:t>en  Iberia </a:t>
            </a:r>
            <a:r>
              <a:rPr lang="es-ES" sz="2400" dirty="0">
                <a:solidFill>
                  <a:prstClr val="black">
                    <a:lumMod val="95000"/>
                    <a:lumOff val="5000"/>
                  </a:prstClr>
                </a:solidFill>
              </a:rPr>
              <a:t>por que me gustaría tener experiencia en una línea aérea.  En el futuro quisiera ser piloto. </a:t>
            </a:r>
            <a:endParaRPr lang="fr-FR" sz="2400" dirty="0">
              <a:solidFill>
                <a:prstClr val="black">
                  <a:lumMod val="95000"/>
                  <a:lumOff val="5000"/>
                </a:prstClr>
              </a:solidFill>
            </a:endParaRPr>
          </a:p>
        </p:txBody>
      </p:sp>
      <p:sp>
        <p:nvSpPr>
          <p:cNvPr id="3" name="TextBox 2"/>
          <p:cNvSpPr txBox="1"/>
          <p:nvPr/>
        </p:nvSpPr>
        <p:spPr>
          <a:xfrm>
            <a:off x="323528" y="2996952"/>
            <a:ext cx="8496944" cy="830997"/>
          </a:xfrm>
          <a:prstGeom prst="rect">
            <a:avLst/>
          </a:prstGeom>
          <a:noFill/>
        </p:spPr>
        <p:txBody>
          <a:bodyPr wrap="square" rtlCol="0">
            <a:spAutoFit/>
          </a:bodyPr>
          <a:lstStyle/>
          <a:p>
            <a:pPr algn="ctr"/>
            <a:r>
              <a:rPr lang="en-GB" sz="2400" dirty="0" err="1" smtClean="0">
                <a:solidFill>
                  <a:prstClr val="black"/>
                </a:solidFill>
              </a:rPr>
              <a:t>Escribe</a:t>
            </a:r>
            <a:r>
              <a:rPr lang="en-GB" sz="2400" dirty="0" smtClean="0">
                <a:solidFill>
                  <a:prstClr val="black"/>
                </a:solidFill>
              </a:rPr>
              <a:t> </a:t>
            </a:r>
            <a:r>
              <a:rPr lang="en-GB" sz="2400" dirty="0" err="1" smtClean="0">
                <a:solidFill>
                  <a:prstClr val="black"/>
                </a:solidFill>
              </a:rPr>
              <a:t>este</a:t>
            </a:r>
            <a:r>
              <a:rPr lang="en-GB" sz="2400" dirty="0" smtClean="0">
                <a:solidFill>
                  <a:prstClr val="black"/>
                </a:solidFill>
              </a:rPr>
              <a:t> </a:t>
            </a:r>
            <a:r>
              <a:rPr lang="en-GB" sz="2400" dirty="0" err="1" smtClean="0">
                <a:solidFill>
                  <a:prstClr val="black"/>
                </a:solidFill>
              </a:rPr>
              <a:t>párrafo</a:t>
            </a:r>
            <a:r>
              <a:rPr lang="en-GB" sz="2400" dirty="0" smtClean="0">
                <a:solidFill>
                  <a:prstClr val="black"/>
                </a:solidFill>
              </a:rPr>
              <a:t> </a:t>
            </a:r>
            <a:r>
              <a:rPr lang="en-GB" sz="2400" dirty="0" err="1" smtClean="0">
                <a:solidFill>
                  <a:prstClr val="black"/>
                </a:solidFill>
              </a:rPr>
              <a:t>como</a:t>
            </a:r>
            <a:r>
              <a:rPr lang="en-GB" sz="2400" dirty="0" smtClean="0">
                <a:solidFill>
                  <a:prstClr val="black"/>
                </a:solidFill>
              </a:rPr>
              <a:t> un </a:t>
            </a:r>
            <a:r>
              <a:rPr lang="en-GB" sz="2400" dirty="0" err="1" smtClean="0">
                <a:solidFill>
                  <a:prstClr val="black"/>
                </a:solidFill>
              </a:rPr>
              <a:t>SMS</a:t>
            </a:r>
            <a:r>
              <a:rPr lang="en-GB" sz="2400" dirty="0" smtClean="0">
                <a:solidFill>
                  <a:prstClr val="black"/>
                </a:solidFill>
              </a:rPr>
              <a:t>.  </a:t>
            </a:r>
            <a:r>
              <a:rPr lang="en-GB" sz="2400" dirty="0" err="1" smtClean="0">
                <a:solidFill>
                  <a:prstClr val="black"/>
                </a:solidFill>
              </a:rPr>
              <a:t>Luego</a:t>
            </a:r>
            <a:r>
              <a:rPr lang="en-GB" sz="2400" dirty="0" smtClean="0">
                <a:solidFill>
                  <a:prstClr val="black"/>
                </a:solidFill>
              </a:rPr>
              <a:t> </a:t>
            </a:r>
            <a:r>
              <a:rPr lang="en-GB" sz="2400" dirty="0" err="1" smtClean="0">
                <a:solidFill>
                  <a:prstClr val="black"/>
                </a:solidFill>
              </a:rPr>
              <a:t>dáselo</a:t>
            </a:r>
            <a:r>
              <a:rPr lang="en-GB" sz="2400" dirty="0" smtClean="0">
                <a:solidFill>
                  <a:prstClr val="black"/>
                </a:solidFill>
              </a:rPr>
              <a:t> a </a:t>
            </a:r>
            <a:r>
              <a:rPr lang="en-GB" sz="2400" dirty="0" err="1" smtClean="0">
                <a:solidFill>
                  <a:prstClr val="black"/>
                </a:solidFill>
              </a:rPr>
              <a:t>tu</a:t>
            </a:r>
            <a:r>
              <a:rPr lang="en-GB" sz="2400" dirty="0" smtClean="0">
                <a:solidFill>
                  <a:prstClr val="black"/>
                </a:solidFill>
              </a:rPr>
              <a:t> </a:t>
            </a:r>
            <a:r>
              <a:rPr lang="en-GB" sz="2400" dirty="0" err="1" smtClean="0">
                <a:solidFill>
                  <a:prstClr val="black"/>
                </a:solidFill>
              </a:rPr>
              <a:t>compañero</a:t>
            </a:r>
            <a:r>
              <a:rPr lang="en-GB" sz="2400" dirty="0" smtClean="0">
                <a:solidFill>
                  <a:prstClr val="black"/>
                </a:solidFill>
              </a:rPr>
              <a:t> </a:t>
            </a:r>
            <a:r>
              <a:rPr lang="en-GB" sz="2400" dirty="0" err="1" smtClean="0">
                <a:solidFill>
                  <a:prstClr val="black"/>
                </a:solidFill>
              </a:rPr>
              <a:t>para</a:t>
            </a:r>
            <a:r>
              <a:rPr lang="en-GB" sz="2400" dirty="0" smtClean="0">
                <a:solidFill>
                  <a:prstClr val="black"/>
                </a:solidFill>
              </a:rPr>
              <a:t> </a:t>
            </a:r>
            <a:r>
              <a:rPr lang="en-GB" sz="2400" dirty="0" err="1" smtClean="0">
                <a:solidFill>
                  <a:prstClr val="black"/>
                </a:solidFill>
              </a:rPr>
              <a:t>que</a:t>
            </a:r>
            <a:r>
              <a:rPr lang="en-GB" sz="2400" dirty="0" smtClean="0">
                <a:solidFill>
                  <a:prstClr val="black"/>
                </a:solidFill>
              </a:rPr>
              <a:t> lo </a:t>
            </a:r>
            <a:r>
              <a:rPr lang="en-GB" sz="2400" dirty="0" err="1" smtClean="0">
                <a:solidFill>
                  <a:prstClr val="black"/>
                </a:solidFill>
              </a:rPr>
              <a:t>vuelva</a:t>
            </a:r>
            <a:r>
              <a:rPr lang="en-GB" sz="2400" dirty="0" smtClean="0">
                <a:solidFill>
                  <a:prstClr val="black"/>
                </a:solidFill>
              </a:rPr>
              <a:t> a ‘</a:t>
            </a:r>
            <a:r>
              <a:rPr lang="en-GB" sz="2400" dirty="0" err="1" smtClean="0">
                <a:solidFill>
                  <a:prstClr val="black"/>
                </a:solidFill>
              </a:rPr>
              <a:t>traducir</a:t>
            </a:r>
            <a:r>
              <a:rPr lang="en-GB" sz="2400" dirty="0" smtClean="0">
                <a:solidFill>
                  <a:prstClr val="black"/>
                </a:solidFill>
              </a:rPr>
              <a:t>’ al </a:t>
            </a:r>
            <a:r>
              <a:rPr lang="en-GB" sz="2400" dirty="0" err="1" smtClean="0">
                <a:solidFill>
                  <a:prstClr val="black"/>
                </a:solidFill>
              </a:rPr>
              <a:t>español</a:t>
            </a:r>
            <a:r>
              <a:rPr lang="en-GB" sz="2400" dirty="0" smtClean="0">
                <a:solidFill>
                  <a:prstClr val="black"/>
                </a:solidFill>
              </a:rPr>
              <a:t>.</a:t>
            </a:r>
            <a:endParaRPr lang="en-GB" sz="2400" dirty="0">
              <a:solidFill>
                <a:prstClr val="black"/>
              </a:solidFill>
            </a:endParaRPr>
          </a:p>
        </p:txBody>
      </p:sp>
      <p:sp>
        <p:nvSpPr>
          <p:cNvPr id="4" name="Rectangle 5"/>
          <p:cNvSpPr>
            <a:spLocks noChangeArrowheads="1"/>
          </p:cNvSpPr>
          <p:nvPr/>
        </p:nvSpPr>
        <p:spPr bwMode="auto">
          <a:xfrm>
            <a:off x="338336" y="4012615"/>
            <a:ext cx="8496944" cy="2308324"/>
          </a:xfrm>
          <a:prstGeom prst="rect">
            <a:avLst/>
          </a:prstGeom>
          <a:noFill/>
          <a:ln>
            <a:solidFill>
              <a:schemeClr val="tx1">
                <a:lumMod val="85000"/>
                <a:lumOff val="15000"/>
              </a:schemeClr>
            </a:solidFill>
          </a:ln>
          <a:extLst/>
        </p:spPr>
        <p:txBody>
          <a:bodyPr wrap="square" anchor="ctr">
            <a:spAutoFit/>
          </a:bodyPr>
          <a:lstStyle/>
          <a:p>
            <a:r>
              <a:rPr lang="en-GB" sz="2400" dirty="0" smtClean="0">
                <a:solidFill>
                  <a:prstClr val="black">
                    <a:lumMod val="95000"/>
                    <a:lumOff val="5000"/>
                  </a:prstClr>
                </a:solidFill>
              </a:rPr>
              <a:t>……………………………………………………………………………………………………………………………………………………………………………………………………………………………………………………………………………………………………………………………………………………………………………………………………………………………………………………………………………………………………………………………………………………………………………………………………………………………………...........</a:t>
            </a:r>
            <a:endParaRPr lang="fr-FR" sz="2400" dirty="0">
              <a:solidFill>
                <a:prstClr val="black">
                  <a:lumMod val="95000"/>
                  <a:lumOff val="5000"/>
                </a:prstClr>
              </a:solidFill>
            </a:endParaRPr>
          </a:p>
        </p:txBody>
      </p:sp>
    </p:spTree>
    <p:extLst>
      <p:ext uri="{BB962C8B-B14F-4D97-AF65-F5344CB8AC3E}">
        <p14:creationId xmlns:p14="http://schemas.microsoft.com/office/powerpoint/2010/main" val="3929396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75000"/>
                  <a:lumOff val="25000"/>
                </a:schemeClr>
              </a:solidFill>
              <a:latin typeface="Rockwell" panose="02060603020205020403" pitchFamily="18" charset="0"/>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2" name="Rectangle 1"/>
          <p:cNvSpPr/>
          <p:nvPr/>
        </p:nvSpPr>
        <p:spPr>
          <a:xfrm>
            <a:off x="688369" y="5931632"/>
            <a:ext cx="8096891" cy="646331"/>
          </a:xfrm>
          <a:prstGeom prst="rect">
            <a:avLst/>
          </a:prstGeom>
        </p:spPr>
        <p:txBody>
          <a:bodyPr wrap="square">
            <a:spAutoFit/>
          </a:bodyPr>
          <a:lstStyle/>
          <a:p>
            <a:r>
              <a:rPr lang="en-GB" dirty="0">
                <a:solidFill>
                  <a:schemeClr val="tx1">
                    <a:lumMod val="75000"/>
                    <a:lumOff val="25000"/>
                  </a:schemeClr>
                </a:solidFill>
                <a:latin typeface="Rockwell" panose="02060603020205020403" pitchFamily="18" charset="0"/>
              </a:rPr>
              <a:t>Being familiar with the most common </a:t>
            </a:r>
            <a:r>
              <a:rPr lang="en-GB" b="1" dirty="0">
                <a:solidFill>
                  <a:schemeClr val="tx1">
                    <a:lumMod val="75000"/>
                    <a:lumOff val="25000"/>
                  </a:schemeClr>
                </a:solidFill>
                <a:latin typeface="Rockwell" panose="02060603020205020403" pitchFamily="18" charset="0"/>
              </a:rPr>
              <a:t>500</a:t>
            </a:r>
            <a:r>
              <a:rPr lang="en-GB" dirty="0">
                <a:solidFill>
                  <a:schemeClr val="tx1">
                    <a:lumMod val="75000"/>
                    <a:lumOff val="25000"/>
                  </a:schemeClr>
                </a:solidFill>
                <a:latin typeface="Rockwell" panose="02060603020205020403" pitchFamily="18" charset="0"/>
              </a:rPr>
              <a:t> words of any language generally assures that 70-80% of basic, non-specialised texts can be understood.</a:t>
            </a:r>
          </a:p>
        </p:txBody>
      </p:sp>
      <p:sp>
        <p:nvSpPr>
          <p:cNvPr id="3" name="Rectangle 2"/>
          <p:cNvSpPr/>
          <p:nvPr/>
        </p:nvSpPr>
        <p:spPr>
          <a:xfrm>
            <a:off x="261990" y="1238071"/>
            <a:ext cx="9205860" cy="584775"/>
          </a:xfrm>
          <a:prstGeom prst="rect">
            <a:avLst/>
          </a:prstGeom>
        </p:spPr>
        <p:txBody>
          <a:bodyPr wrap="square">
            <a:spAutoFit/>
          </a:bodyPr>
          <a:lstStyle/>
          <a:p>
            <a:r>
              <a:rPr lang="en-GB" sz="3100" b="1" dirty="0" smtClean="0">
                <a:solidFill>
                  <a:prstClr val="black">
                    <a:lumMod val="75000"/>
                    <a:lumOff val="25000"/>
                  </a:prstClr>
                </a:solidFill>
                <a:latin typeface="Rockwell" panose="02060603020205020403" pitchFamily="18" charset="0"/>
                <a:ea typeface="Times New Roman" panose="02020603050405020304" pitchFamily="18" charset="0"/>
              </a:rPr>
              <a:t>1  Core Structures (and meaningful contexts)</a:t>
            </a:r>
            <a:endParaRPr lang="en-GB" sz="3100" b="1" dirty="0">
              <a:solidFill>
                <a:prstClr val="black">
                  <a:lumMod val="75000"/>
                  <a:lumOff val="25000"/>
                </a:prstClr>
              </a:solidFill>
              <a:latin typeface="Rockwell" panose="02060603020205020403" pitchFamily="18" charset="0"/>
              <a:ea typeface="Times New Roman" panose="02020603050405020304" pitchFamily="18" charset="0"/>
            </a:endParaRPr>
          </a:p>
        </p:txBody>
      </p:sp>
      <p:sp>
        <p:nvSpPr>
          <p:cNvPr id="8" name="Content Placeholder 7"/>
          <p:cNvSpPr>
            <a:spLocks noGrp="1"/>
          </p:cNvSpPr>
          <p:nvPr>
            <p:ph idx="1"/>
          </p:nvPr>
        </p:nvSpPr>
        <p:spPr>
          <a:xfrm>
            <a:off x="4835336" y="1799653"/>
            <a:ext cx="3665948" cy="4351338"/>
          </a:xfrm>
        </p:spPr>
        <p:txBody>
          <a:bodyPr>
            <a:normAutofit/>
          </a:bodyPr>
          <a:lstStyle/>
          <a:p>
            <a:pPr>
              <a:lnSpc>
                <a:spcPct val="150000"/>
              </a:lnSpc>
            </a:pPr>
            <a:r>
              <a:rPr lang="en-GB" sz="2800" b="1" dirty="0" smtClean="0">
                <a:solidFill>
                  <a:schemeClr val="tx1">
                    <a:lumMod val="75000"/>
                    <a:lumOff val="25000"/>
                  </a:schemeClr>
                </a:solidFill>
                <a:latin typeface="Rockwell" panose="02060603020205020403" pitchFamily="18" charset="0"/>
              </a:rPr>
              <a:t>D</a:t>
            </a:r>
            <a:r>
              <a:rPr lang="en-GB" sz="2800" dirty="0" smtClean="0">
                <a:solidFill>
                  <a:schemeClr val="tx1">
                    <a:lumMod val="75000"/>
                    <a:lumOff val="25000"/>
                  </a:schemeClr>
                </a:solidFill>
                <a:latin typeface="Rockwell" panose="02060603020205020403" pitchFamily="18" charset="0"/>
              </a:rPr>
              <a:t>educe</a:t>
            </a:r>
          </a:p>
          <a:p>
            <a:pPr>
              <a:lnSpc>
                <a:spcPct val="150000"/>
              </a:lnSpc>
            </a:pPr>
            <a:r>
              <a:rPr lang="en-GB" sz="2800" b="1" dirty="0" smtClean="0">
                <a:solidFill>
                  <a:schemeClr val="tx1">
                    <a:lumMod val="75000"/>
                    <a:lumOff val="25000"/>
                  </a:schemeClr>
                </a:solidFill>
                <a:latin typeface="Rockwell" panose="02060603020205020403" pitchFamily="18" charset="0"/>
              </a:rPr>
              <a:t>E</a:t>
            </a:r>
            <a:r>
              <a:rPr lang="en-GB" sz="2800" dirty="0" smtClean="0">
                <a:solidFill>
                  <a:schemeClr val="tx1">
                    <a:lumMod val="75000"/>
                    <a:lumOff val="25000"/>
                  </a:schemeClr>
                </a:solidFill>
                <a:latin typeface="Rockwell" panose="02060603020205020403" pitchFamily="18" charset="0"/>
              </a:rPr>
              <a:t>licit</a:t>
            </a:r>
          </a:p>
          <a:p>
            <a:pPr>
              <a:lnSpc>
                <a:spcPct val="150000"/>
              </a:lnSpc>
            </a:pPr>
            <a:r>
              <a:rPr lang="en-GB" sz="2800" b="1" dirty="0" smtClean="0">
                <a:solidFill>
                  <a:schemeClr val="tx1">
                    <a:lumMod val="75000"/>
                    <a:lumOff val="25000"/>
                  </a:schemeClr>
                </a:solidFill>
                <a:latin typeface="Rockwell" panose="02060603020205020403" pitchFamily="18" charset="0"/>
              </a:rPr>
              <a:t>U</a:t>
            </a:r>
            <a:r>
              <a:rPr lang="en-GB" sz="2800" dirty="0" smtClean="0">
                <a:solidFill>
                  <a:schemeClr val="tx1">
                    <a:lumMod val="75000"/>
                    <a:lumOff val="25000"/>
                  </a:schemeClr>
                </a:solidFill>
                <a:latin typeface="Rockwell" panose="02060603020205020403" pitchFamily="18" charset="0"/>
              </a:rPr>
              <a:t>se</a:t>
            </a:r>
          </a:p>
          <a:p>
            <a:pPr>
              <a:lnSpc>
                <a:spcPct val="150000"/>
              </a:lnSpc>
            </a:pPr>
            <a:r>
              <a:rPr lang="en-GB" sz="2800" b="1" dirty="0" smtClean="0">
                <a:solidFill>
                  <a:schemeClr val="tx1">
                    <a:lumMod val="75000"/>
                    <a:lumOff val="25000"/>
                  </a:schemeClr>
                </a:solidFill>
                <a:latin typeface="Rockwell" panose="02060603020205020403" pitchFamily="18" charset="0"/>
              </a:rPr>
              <a:t>C</a:t>
            </a:r>
            <a:r>
              <a:rPr lang="en-GB" sz="2800" dirty="0" smtClean="0">
                <a:solidFill>
                  <a:schemeClr val="tx1">
                    <a:lumMod val="75000"/>
                    <a:lumOff val="25000"/>
                  </a:schemeClr>
                </a:solidFill>
                <a:latin typeface="Rockwell" panose="02060603020205020403" pitchFamily="18" charset="0"/>
              </a:rPr>
              <a:t>reate</a:t>
            </a:r>
          </a:p>
          <a:p>
            <a:pPr>
              <a:lnSpc>
                <a:spcPct val="150000"/>
              </a:lnSpc>
            </a:pPr>
            <a:r>
              <a:rPr lang="en-GB" sz="2800" b="1" dirty="0" smtClean="0">
                <a:solidFill>
                  <a:schemeClr val="tx1">
                    <a:lumMod val="75000"/>
                    <a:lumOff val="25000"/>
                  </a:schemeClr>
                </a:solidFill>
                <a:latin typeface="Rockwell" panose="02060603020205020403" pitchFamily="18" charset="0"/>
              </a:rPr>
              <a:t>E</a:t>
            </a:r>
            <a:r>
              <a:rPr lang="en-GB" sz="2800" dirty="0" smtClean="0">
                <a:solidFill>
                  <a:schemeClr val="tx1">
                    <a:lumMod val="75000"/>
                    <a:lumOff val="25000"/>
                  </a:schemeClr>
                </a:solidFill>
                <a:latin typeface="Rockwell" panose="02060603020205020403" pitchFamily="18" charset="0"/>
              </a:rPr>
              <a:t>valuate</a:t>
            </a:r>
          </a:p>
        </p:txBody>
      </p:sp>
      <p:grpSp>
        <p:nvGrpSpPr>
          <p:cNvPr id="10" name="Group 9"/>
          <p:cNvGrpSpPr/>
          <p:nvPr/>
        </p:nvGrpSpPr>
        <p:grpSpPr>
          <a:xfrm>
            <a:off x="304478" y="1728131"/>
            <a:ext cx="4248472" cy="3875658"/>
            <a:chOff x="323528" y="836712"/>
            <a:chExt cx="4248472" cy="3875658"/>
          </a:xfrm>
        </p:grpSpPr>
        <p:sp>
          <p:nvSpPr>
            <p:cNvPr id="11" name="Isosceles Triangle 10"/>
            <p:cNvSpPr/>
            <p:nvPr/>
          </p:nvSpPr>
          <p:spPr>
            <a:xfrm rot="10800000">
              <a:off x="323528" y="895946"/>
              <a:ext cx="4176464" cy="3816424"/>
            </a:xfrm>
            <a:prstGeom prst="triangle">
              <a:avLst/>
            </a:prstGeom>
            <a:solidFill>
              <a:srgbClr val="FFFF00"/>
            </a:solidFill>
            <a:ln w="571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2" name="Straight Connector 11"/>
            <p:cNvCxnSpPr/>
            <p:nvPr/>
          </p:nvCxnSpPr>
          <p:spPr>
            <a:xfrm>
              <a:off x="811629" y="1760042"/>
              <a:ext cx="3240360" cy="0"/>
            </a:xfrm>
            <a:prstGeom prst="line">
              <a:avLst/>
            </a:prstGeom>
            <a:noFill/>
            <a:ln w="57150" cap="flat" cmpd="sng" algn="ctr">
              <a:solidFill>
                <a:sysClr val="windowText" lastClr="000000"/>
              </a:solidFill>
              <a:prstDash val="solid"/>
            </a:ln>
            <a:effectLst/>
          </p:spPr>
        </p:cxnSp>
        <p:cxnSp>
          <p:nvCxnSpPr>
            <p:cNvPr id="13" name="Straight Connector 12"/>
            <p:cNvCxnSpPr/>
            <p:nvPr/>
          </p:nvCxnSpPr>
          <p:spPr>
            <a:xfrm>
              <a:off x="1459701" y="2984178"/>
              <a:ext cx="1888163" cy="0"/>
            </a:xfrm>
            <a:prstGeom prst="line">
              <a:avLst/>
            </a:prstGeom>
            <a:noFill/>
            <a:ln w="57150" cap="flat" cmpd="sng" algn="ctr">
              <a:solidFill>
                <a:sysClr val="windowText" lastClr="000000"/>
              </a:solidFill>
              <a:prstDash val="solid"/>
            </a:ln>
            <a:effectLst/>
          </p:spPr>
        </p:cxnSp>
        <p:sp>
          <p:nvSpPr>
            <p:cNvPr id="14" name="TextBox 13"/>
            <p:cNvSpPr txBox="1"/>
            <p:nvPr/>
          </p:nvSpPr>
          <p:spPr>
            <a:xfrm>
              <a:off x="755576" y="836712"/>
              <a:ext cx="324036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smtClean="0">
                  <a:ln>
                    <a:noFill/>
                  </a:ln>
                  <a:solidFill>
                    <a:schemeClr val="tx1">
                      <a:lumMod val="75000"/>
                      <a:lumOff val="25000"/>
                    </a:schemeClr>
                  </a:solidFill>
                  <a:effectLst/>
                  <a:uLnTx/>
                  <a:uFillTx/>
                </a:rPr>
                <a:t>Text</a:t>
              </a:r>
            </a:p>
          </p:txBody>
        </p:sp>
        <p:sp>
          <p:nvSpPr>
            <p:cNvPr id="15" name="TextBox 14"/>
            <p:cNvSpPr txBox="1"/>
            <p:nvPr/>
          </p:nvSpPr>
          <p:spPr>
            <a:xfrm>
              <a:off x="811629" y="1904058"/>
              <a:ext cx="324036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smtClean="0">
                  <a:ln>
                    <a:noFill/>
                  </a:ln>
                  <a:solidFill>
                    <a:schemeClr val="tx1">
                      <a:lumMod val="75000"/>
                      <a:lumOff val="25000"/>
                    </a:schemeClr>
                  </a:solidFill>
                  <a:effectLst/>
                  <a:uLnTx/>
                  <a:uFillTx/>
                </a:rPr>
                <a:t>Sentence</a:t>
              </a:r>
            </a:p>
          </p:txBody>
        </p:sp>
        <p:sp>
          <p:nvSpPr>
            <p:cNvPr id="16" name="TextBox 15"/>
            <p:cNvSpPr txBox="1"/>
            <p:nvPr/>
          </p:nvSpPr>
          <p:spPr>
            <a:xfrm>
              <a:off x="755576" y="3068960"/>
              <a:ext cx="3240360"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200" b="1" i="0" u="none" strike="noStrike" kern="0" cap="none" spc="0" normalizeH="0" baseline="0" noProof="0" dirty="0" smtClean="0">
                  <a:ln>
                    <a:noFill/>
                  </a:ln>
                  <a:solidFill>
                    <a:schemeClr val="tx1">
                      <a:lumMod val="75000"/>
                      <a:lumOff val="25000"/>
                    </a:schemeClr>
                  </a:solidFill>
                  <a:effectLst/>
                  <a:uLnTx/>
                  <a:uFillTx/>
                </a:rPr>
                <a:t>Word</a:t>
              </a:r>
            </a:p>
          </p:txBody>
        </p:sp>
        <p:cxnSp>
          <p:nvCxnSpPr>
            <p:cNvPr id="17" name="Straight Arrow Connector 16"/>
            <p:cNvCxnSpPr/>
            <p:nvPr/>
          </p:nvCxnSpPr>
          <p:spPr>
            <a:xfrm>
              <a:off x="4572000" y="936596"/>
              <a:ext cx="0" cy="3644532"/>
            </a:xfrm>
            <a:prstGeom prst="straightConnector1">
              <a:avLst/>
            </a:prstGeom>
            <a:noFill/>
            <a:ln w="76200" cap="flat" cmpd="sng" algn="ctr">
              <a:solidFill>
                <a:sysClr val="windowText" lastClr="000000"/>
              </a:solidFill>
              <a:prstDash val="solid"/>
              <a:tailEnd type="arrow"/>
            </a:ln>
            <a:effectLst/>
          </p:spPr>
        </p:cxnSp>
      </p:grpSp>
    </p:spTree>
    <p:extLst>
      <p:ext uri="{BB962C8B-B14F-4D97-AF65-F5344CB8AC3E}">
        <p14:creationId xmlns:p14="http://schemas.microsoft.com/office/powerpoint/2010/main" val="2080167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95536" y="914400"/>
          <a:ext cx="8568952" cy="3535680"/>
        </p:xfrm>
        <a:graphic>
          <a:graphicData uri="http://schemas.openxmlformats.org/drawingml/2006/table">
            <a:tbl>
              <a:tblPr firstRow="1" firstCol="1" lastRow="1" lastCol="1" bandRow="1" bandCol="1">
                <a:tableStyleId>{5940675A-B579-460E-94D1-54222C63F5DA}</a:tableStyleId>
              </a:tblPr>
              <a:tblGrid>
                <a:gridCol w="491920"/>
                <a:gridCol w="4104635"/>
                <a:gridCol w="766974"/>
                <a:gridCol w="1189200"/>
                <a:gridCol w="905432"/>
                <a:gridCol w="1110791"/>
              </a:tblGrid>
              <a:tr h="205726">
                <a:tc>
                  <a:txBody>
                    <a:bodyPr/>
                    <a:lstStyle/>
                    <a:p>
                      <a:pPr>
                        <a:spcAft>
                          <a:spcPts val="0"/>
                        </a:spcAft>
                      </a:pPr>
                      <a:r>
                        <a:rPr lang="en-GB" sz="2400" dirty="0">
                          <a:effectLst/>
                          <a:latin typeface="+mn-lt"/>
                        </a:rPr>
                        <a:t> </a:t>
                      </a:r>
                      <a:endParaRPr lang="en-GB" sz="2400" dirty="0">
                        <a:effectLst/>
                        <a:latin typeface="+mn-lt"/>
                        <a:ea typeface="SimSun"/>
                      </a:endParaRPr>
                    </a:p>
                  </a:txBody>
                  <a:tcPr marL="66126" marR="66126" marT="0" marB="0"/>
                </a:tc>
                <a:tc>
                  <a:txBody>
                    <a:bodyPr/>
                    <a:lstStyle/>
                    <a:p>
                      <a:pPr algn="ctr">
                        <a:spcAft>
                          <a:spcPts val="0"/>
                        </a:spcAft>
                      </a:pPr>
                      <a:r>
                        <a:rPr lang="en-GB" sz="2400">
                          <a:effectLst/>
                        </a:rPr>
                        <a:t>Frase</a:t>
                      </a:r>
                      <a:endParaRPr lang="en-GB" sz="2400">
                        <a:effectLst/>
                        <a:latin typeface="Times New Roman"/>
                        <a:ea typeface="SimSun"/>
                      </a:endParaRPr>
                    </a:p>
                  </a:txBody>
                  <a:tcPr marL="66126" marR="66126" marT="0" marB="0"/>
                </a:tc>
                <a:tc>
                  <a:txBody>
                    <a:bodyPr/>
                    <a:lstStyle/>
                    <a:p>
                      <a:pPr algn="ctr">
                        <a:spcAft>
                          <a:spcPts val="0"/>
                        </a:spcAft>
                      </a:pPr>
                      <a:r>
                        <a:rPr lang="en-GB" sz="2400">
                          <a:effectLst/>
                        </a:rPr>
                        <a:t>/ x</a:t>
                      </a:r>
                      <a:endParaRPr lang="en-GB" sz="2400">
                        <a:effectLst/>
                        <a:latin typeface="Times New Roman"/>
                        <a:ea typeface="SimSun"/>
                      </a:endParaRPr>
                    </a:p>
                  </a:txBody>
                  <a:tcPr marL="66126" marR="66126" marT="0" marB="0"/>
                </a:tc>
                <a:tc>
                  <a:txBody>
                    <a:bodyPr/>
                    <a:lstStyle/>
                    <a:p>
                      <a:pPr algn="ctr">
                        <a:spcAft>
                          <a:spcPts val="0"/>
                        </a:spcAft>
                      </a:pPr>
                      <a:r>
                        <a:rPr lang="en-GB" sz="2400">
                          <a:effectLst/>
                        </a:rPr>
                        <a:t>Apuesto</a:t>
                      </a:r>
                      <a:endParaRPr lang="en-GB" sz="2400">
                        <a:effectLst/>
                        <a:latin typeface="Times New Roman"/>
                        <a:ea typeface="SimSun"/>
                      </a:endParaRPr>
                    </a:p>
                  </a:txBody>
                  <a:tcPr marL="66126" marR="66126" marT="0" marB="0"/>
                </a:tc>
                <a:tc>
                  <a:txBody>
                    <a:bodyPr/>
                    <a:lstStyle/>
                    <a:p>
                      <a:pPr algn="ctr">
                        <a:spcAft>
                          <a:spcPts val="0"/>
                        </a:spcAft>
                      </a:pPr>
                      <a:r>
                        <a:rPr lang="en-GB" sz="2400" dirty="0" err="1">
                          <a:effectLst/>
                        </a:rPr>
                        <a:t>Gano</a:t>
                      </a:r>
                      <a:endParaRPr lang="en-GB" sz="2400" dirty="0">
                        <a:effectLst/>
                        <a:latin typeface="Times New Roman"/>
                        <a:ea typeface="SimSun"/>
                      </a:endParaRPr>
                    </a:p>
                  </a:txBody>
                  <a:tcPr marL="66126" marR="66126" marT="0" marB="0"/>
                </a:tc>
                <a:tc>
                  <a:txBody>
                    <a:bodyPr/>
                    <a:lstStyle/>
                    <a:p>
                      <a:pPr algn="ctr">
                        <a:spcAft>
                          <a:spcPts val="0"/>
                        </a:spcAft>
                      </a:pPr>
                      <a:r>
                        <a:rPr lang="en-GB" sz="2400">
                          <a:effectLst/>
                        </a:rPr>
                        <a:t>Pierdo</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1</a:t>
                      </a:r>
                      <a:endParaRPr lang="en-GB" sz="2400">
                        <a:effectLst/>
                        <a:latin typeface="+mn-lt"/>
                        <a:ea typeface="SimSun"/>
                      </a:endParaRPr>
                    </a:p>
                  </a:txBody>
                  <a:tcPr marL="66126" marR="66126" marT="0" marB="0"/>
                </a:tc>
                <a:tc>
                  <a:txBody>
                    <a:bodyPr/>
                    <a:lstStyle/>
                    <a:p>
                      <a:pPr>
                        <a:spcAft>
                          <a:spcPts val="0"/>
                        </a:spcAft>
                      </a:pPr>
                      <a:r>
                        <a:rPr lang="en-GB" sz="2000" dirty="0" smtClean="0">
                          <a:effectLst/>
                          <a:latin typeface="+mn-lt"/>
                        </a:rPr>
                        <a:t>Me </a:t>
                      </a:r>
                      <a:r>
                        <a:rPr lang="en-GB" sz="2000" dirty="0" err="1" smtClean="0">
                          <a:effectLst/>
                          <a:latin typeface="+mn-lt"/>
                        </a:rPr>
                        <a:t>gusta</a:t>
                      </a:r>
                      <a:r>
                        <a:rPr lang="en-GB" sz="2000" dirty="0" smtClean="0">
                          <a:effectLst/>
                          <a:latin typeface="+mn-lt"/>
                        </a:rPr>
                        <a:t> </a:t>
                      </a:r>
                      <a:r>
                        <a:rPr lang="en-GB" sz="2000" dirty="0" err="1" smtClean="0">
                          <a:effectLst/>
                          <a:latin typeface="+mn-lt"/>
                        </a:rPr>
                        <a:t>las</a:t>
                      </a:r>
                      <a:r>
                        <a:rPr lang="en-GB" sz="2000" dirty="0" smtClean="0">
                          <a:effectLst/>
                          <a:latin typeface="+mn-lt"/>
                        </a:rPr>
                        <a:t> </a:t>
                      </a:r>
                      <a:r>
                        <a:rPr lang="en-GB" sz="2000" dirty="0" err="1" smtClean="0">
                          <a:effectLst/>
                          <a:latin typeface="+mn-lt"/>
                        </a:rPr>
                        <a:t>comedias</a:t>
                      </a:r>
                      <a:r>
                        <a:rPr lang="en-GB" sz="2000" dirty="0" smtClean="0">
                          <a:effectLst/>
                          <a:latin typeface="+mn-lt"/>
                        </a:rPr>
                        <a:t>.</a:t>
                      </a:r>
                      <a:endParaRPr lang="en-GB" sz="2000" dirty="0">
                        <a:effectLst/>
                        <a:latin typeface="+mn-lt"/>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2</a:t>
                      </a:r>
                      <a:endParaRPr lang="en-GB" sz="2400">
                        <a:effectLst/>
                        <a:latin typeface="+mn-lt"/>
                        <a:ea typeface="SimSun"/>
                      </a:endParaRPr>
                    </a:p>
                  </a:txBody>
                  <a:tcPr marL="66126" marR="66126" marT="0" marB="0"/>
                </a:tc>
                <a:tc>
                  <a:txBody>
                    <a:bodyPr/>
                    <a:lstStyle/>
                    <a:p>
                      <a:pPr>
                        <a:spcAft>
                          <a:spcPts val="0"/>
                        </a:spcAft>
                      </a:pPr>
                      <a:r>
                        <a:rPr lang="es-ES" sz="2000" dirty="0" smtClean="0">
                          <a:effectLst/>
                          <a:latin typeface="+mn-lt"/>
                          <a:ea typeface="+mn-ea"/>
                        </a:rPr>
                        <a:t>los</a:t>
                      </a:r>
                      <a:r>
                        <a:rPr lang="es-ES" sz="2000" baseline="0" dirty="0" smtClean="0">
                          <a:effectLst/>
                          <a:latin typeface="+mn-lt"/>
                          <a:ea typeface="+mn-ea"/>
                        </a:rPr>
                        <a:t> programas de deporte son divertido.</a:t>
                      </a:r>
                      <a:endParaRPr lang="en-GB" sz="2000" dirty="0">
                        <a:effectLst/>
                        <a:latin typeface="+mn-lt"/>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3</a:t>
                      </a:r>
                      <a:endParaRPr lang="en-GB" sz="2400">
                        <a:effectLst/>
                        <a:latin typeface="+mn-lt"/>
                        <a:ea typeface="SimSun"/>
                      </a:endParaRPr>
                    </a:p>
                  </a:txBody>
                  <a:tcPr marL="66126" marR="66126" marT="0" marB="0"/>
                </a:tc>
                <a:tc>
                  <a:txBody>
                    <a:bodyPr/>
                    <a:lstStyle/>
                    <a:p>
                      <a:pPr>
                        <a:spcAft>
                          <a:spcPts val="0"/>
                        </a:spcAft>
                      </a:pPr>
                      <a:r>
                        <a:rPr lang="es-ES" sz="2000" dirty="0" smtClean="0">
                          <a:effectLst/>
                          <a:latin typeface="+mn-lt"/>
                        </a:rPr>
                        <a:t>Me gusta ir al cine porque son interesante.</a:t>
                      </a:r>
                      <a:endParaRPr lang="en-GB" sz="2000" dirty="0">
                        <a:effectLst/>
                        <a:latin typeface="+mn-lt"/>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4</a:t>
                      </a:r>
                      <a:endParaRPr lang="en-GB" sz="2400">
                        <a:effectLst/>
                        <a:latin typeface="+mn-lt"/>
                        <a:ea typeface="SimSun"/>
                      </a:endParaRPr>
                    </a:p>
                  </a:txBody>
                  <a:tcPr marL="66126" marR="66126" marT="0" marB="0"/>
                </a:tc>
                <a:tc>
                  <a:txBody>
                    <a:bodyPr/>
                    <a:lstStyle/>
                    <a:p>
                      <a:pPr>
                        <a:spcAft>
                          <a:spcPts val="0"/>
                        </a:spcAft>
                      </a:pPr>
                      <a:r>
                        <a:rPr lang="en-GB" sz="2000" dirty="0" smtClean="0">
                          <a:effectLst/>
                          <a:latin typeface="+mn-lt"/>
                          <a:ea typeface="+mn-ea"/>
                        </a:rPr>
                        <a:t>A</a:t>
                      </a:r>
                      <a:r>
                        <a:rPr lang="en-GB" sz="2000" baseline="0" dirty="0" smtClean="0">
                          <a:effectLst/>
                          <a:latin typeface="+mn-lt"/>
                          <a:ea typeface="+mn-ea"/>
                        </a:rPr>
                        <a:t> mi </a:t>
                      </a:r>
                      <a:r>
                        <a:rPr lang="en-GB" sz="2000" baseline="0" dirty="0" err="1" smtClean="0">
                          <a:effectLst/>
                          <a:latin typeface="+mn-lt"/>
                          <a:ea typeface="+mn-ea"/>
                        </a:rPr>
                        <a:t>madre</a:t>
                      </a:r>
                      <a:r>
                        <a:rPr lang="en-GB" sz="2000" baseline="0" dirty="0" smtClean="0">
                          <a:effectLst/>
                          <a:latin typeface="+mn-lt"/>
                          <a:ea typeface="+mn-ea"/>
                        </a:rPr>
                        <a:t> le </a:t>
                      </a:r>
                      <a:r>
                        <a:rPr lang="en-GB" sz="2000" baseline="0" dirty="0" err="1" smtClean="0">
                          <a:effectLst/>
                          <a:latin typeface="+mn-lt"/>
                          <a:ea typeface="+mn-ea"/>
                        </a:rPr>
                        <a:t>encantan</a:t>
                      </a:r>
                      <a:r>
                        <a:rPr lang="en-GB" sz="2000" baseline="0" dirty="0" smtClean="0">
                          <a:effectLst/>
                          <a:latin typeface="+mn-lt"/>
                          <a:ea typeface="+mn-ea"/>
                        </a:rPr>
                        <a:t> </a:t>
                      </a:r>
                      <a:r>
                        <a:rPr lang="en-GB" sz="2000" baseline="0" dirty="0" err="1" smtClean="0">
                          <a:effectLst/>
                          <a:latin typeface="+mn-lt"/>
                          <a:ea typeface="+mn-ea"/>
                        </a:rPr>
                        <a:t>las</a:t>
                      </a:r>
                      <a:r>
                        <a:rPr lang="en-GB" sz="2000" baseline="0" dirty="0" smtClean="0">
                          <a:effectLst/>
                          <a:latin typeface="+mn-lt"/>
                          <a:ea typeface="+mn-ea"/>
                        </a:rPr>
                        <a:t> </a:t>
                      </a:r>
                      <a:r>
                        <a:rPr lang="en-GB" sz="2000" baseline="0" dirty="0" err="1" smtClean="0">
                          <a:effectLst/>
                          <a:latin typeface="+mn-lt"/>
                          <a:ea typeface="+mn-ea"/>
                        </a:rPr>
                        <a:t>telenovelas</a:t>
                      </a:r>
                      <a:r>
                        <a:rPr lang="en-GB" sz="2000" baseline="0" dirty="0" smtClean="0">
                          <a:effectLst/>
                          <a:latin typeface="+mn-lt"/>
                          <a:ea typeface="+mn-ea"/>
                        </a:rPr>
                        <a:t>.</a:t>
                      </a:r>
                      <a:endParaRPr lang="en-GB" sz="2000" dirty="0">
                        <a:effectLst/>
                        <a:latin typeface="+mn-lt"/>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dirty="0">
                          <a:effectLst/>
                        </a:rPr>
                        <a:t> </a:t>
                      </a:r>
                      <a:endParaRPr lang="en-GB" sz="2400" dirty="0">
                        <a:effectLst/>
                        <a:latin typeface="Times New Roman"/>
                        <a:ea typeface="SimSun"/>
                      </a:endParaRPr>
                    </a:p>
                  </a:txBody>
                  <a:tcPr marL="66126" marR="66126" marT="0" marB="0"/>
                </a:tc>
              </a:tr>
              <a:tr h="205726">
                <a:tc>
                  <a:txBody>
                    <a:bodyPr/>
                    <a:lstStyle/>
                    <a:p>
                      <a:pPr>
                        <a:spcAft>
                          <a:spcPts val="0"/>
                        </a:spcAft>
                      </a:pPr>
                      <a:r>
                        <a:rPr lang="en-GB" sz="2400" dirty="0" smtClean="0">
                          <a:effectLst/>
                          <a:latin typeface="+mn-lt"/>
                          <a:ea typeface="SimSun"/>
                        </a:rPr>
                        <a:t>5</a:t>
                      </a:r>
                      <a:endParaRPr lang="en-GB" sz="2400" dirty="0">
                        <a:effectLst/>
                        <a:latin typeface="+mn-lt"/>
                        <a:ea typeface="SimSun"/>
                      </a:endParaRPr>
                    </a:p>
                  </a:txBody>
                  <a:tcPr marL="66126" marR="66126" marT="0" marB="0"/>
                </a:tc>
                <a:tc>
                  <a:txBody>
                    <a:bodyPr/>
                    <a:lstStyle/>
                    <a:p>
                      <a:pPr>
                        <a:spcAft>
                          <a:spcPts val="0"/>
                        </a:spcAft>
                      </a:pPr>
                      <a:r>
                        <a:rPr lang="en-GB" sz="2000" dirty="0" err="1" smtClean="0">
                          <a:effectLst/>
                          <a:latin typeface="+mn-lt"/>
                          <a:ea typeface="SimSun"/>
                        </a:rPr>
                        <a:t>Prefiero</a:t>
                      </a:r>
                      <a:r>
                        <a:rPr lang="en-GB" sz="2000" dirty="0" smtClean="0">
                          <a:effectLst/>
                          <a:latin typeface="+mn-lt"/>
                          <a:ea typeface="SimSun"/>
                        </a:rPr>
                        <a:t> los </a:t>
                      </a:r>
                      <a:r>
                        <a:rPr lang="en-GB" sz="2000" dirty="0" err="1" smtClean="0">
                          <a:effectLst/>
                          <a:latin typeface="+mn-lt"/>
                          <a:ea typeface="SimSun"/>
                        </a:rPr>
                        <a:t>deportes</a:t>
                      </a:r>
                      <a:r>
                        <a:rPr lang="en-GB" sz="2000" dirty="0" smtClean="0">
                          <a:effectLst/>
                          <a:latin typeface="+mn-lt"/>
                          <a:ea typeface="SimSun"/>
                        </a:rPr>
                        <a:t> de </a:t>
                      </a:r>
                      <a:r>
                        <a:rPr lang="en-GB" sz="2000" dirty="0" err="1" smtClean="0">
                          <a:effectLst/>
                          <a:latin typeface="+mn-lt"/>
                          <a:ea typeface="SimSun"/>
                        </a:rPr>
                        <a:t>equipo</a:t>
                      </a:r>
                      <a:r>
                        <a:rPr lang="en-GB" sz="2000" dirty="0" smtClean="0">
                          <a:effectLst/>
                          <a:latin typeface="+mn-lt"/>
                          <a:ea typeface="SimSun"/>
                        </a:rPr>
                        <a:t> </a:t>
                      </a:r>
                      <a:r>
                        <a:rPr lang="en-GB" sz="2000" dirty="0" err="1" smtClean="0">
                          <a:effectLst/>
                          <a:latin typeface="+mn-lt"/>
                          <a:ea typeface="SimSun"/>
                        </a:rPr>
                        <a:t>porque</a:t>
                      </a:r>
                      <a:r>
                        <a:rPr lang="en-GB" sz="2000" dirty="0" smtClean="0">
                          <a:effectLst/>
                          <a:latin typeface="+mn-lt"/>
                          <a:ea typeface="SimSun"/>
                        </a:rPr>
                        <a:t> </a:t>
                      </a:r>
                      <a:r>
                        <a:rPr lang="en-GB" sz="2000" dirty="0" err="1" smtClean="0">
                          <a:effectLst/>
                          <a:latin typeface="+mn-lt"/>
                          <a:ea typeface="SimSun"/>
                        </a:rPr>
                        <a:t>es</a:t>
                      </a:r>
                      <a:r>
                        <a:rPr lang="en-GB" sz="2000" dirty="0" smtClean="0">
                          <a:effectLst/>
                          <a:latin typeface="+mn-lt"/>
                          <a:ea typeface="SimSun"/>
                        </a:rPr>
                        <a:t> </a:t>
                      </a:r>
                      <a:r>
                        <a:rPr lang="en-GB" sz="2000" dirty="0" err="1" smtClean="0">
                          <a:effectLst/>
                          <a:latin typeface="+mn-lt"/>
                          <a:ea typeface="SimSun"/>
                        </a:rPr>
                        <a:t>más</a:t>
                      </a:r>
                      <a:r>
                        <a:rPr lang="en-GB" sz="2000" dirty="0" smtClean="0">
                          <a:effectLst/>
                          <a:latin typeface="+mn-lt"/>
                          <a:ea typeface="SimSun"/>
                        </a:rPr>
                        <a:t> </a:t>
                      </a:r>
                      <a:r>
                        <a:rPr lang="en-GB" sz="2000" dirty="0" err="1" smtClean="0">
                          <a:effectLst/>
                          <a:latin typeface="+mn-lt"/>
                          <a:ea typeface="SimSun"/>
                        </a:rPr>
                        <a:t>emocionante</a:t>
                      </a:r>
                      <a:r>
                        <a:rPr lang="en-GB" sz="2000" dirty="0" smtClean="0">
                          <a:effectLst/>
                          <a:latin typeface="+mn-lt"/>
                          <a:ea typeface="SimSun"/>
                        </a:rPr>
                        <a:t>.</a:t>
                      </a:r>
                      <a:endParaRPr lang="en-GB" sz="2000" dirty="0">
                        <a:effectLst/>
                        <a:latin typeface="+mn-lt"/>
                        <a:ea typeface="SimSun"/>
                      </a:endParaRPr>
                    </a:p>
                  </a:txBody>
                  <a:tcPr marL="66126" marR="66126" marT="0" marB="0"/>
                </a:tc>
                <a:tc>
                  <a:txBody>
                    <a:bodyPr/>
                    <a:lstStyle/>
                    <a:p>
                      <a:pPr>
                        <a:spcAft>
                          <a:spcPts val="0"/>
                        </a:spcAft>
                      </a:pPr>
                      <a:endParaRPr lang="en-GB" sz="2400">
                        <a:effectLst/>
                        <a:latin typeface="Times New Roman"/>
                        <a:ea typeface="SimSun"/>
                      </a:endParaRPr>
                    </a:p>
                  </a:txBody>
                  <a:tcPr marL="66126" marR="66126" marT="0" marB="0"/>
                </a:tc>
                <a:tc>
                  <a:txBody>
                    <a:bodyPr/>
                    <a:lstStyle/>
                    <a:p>
                      <a:pPr>
                        <a:spcAft>
                          <a:spcPts val="0"/>
                        </a:spcAft>
                      </a:pPr>
                      <a:endParaRPr lang="en-GB" sz="2400">
                        <a:effectLst/>
                        <a:latin typeface="Times New Roman"/>
                        <a:ea typeface="SimSun"/>
                      </a:endParaRPr>
                    </a:p>
                  </a:txBody>
                  <a:tcPr marL="66126" marR="66126" marT="0" marB="0"/>
                </a:tc>
                <a:tc>
                  <a:txBody>
                    <a:bodyPr/>
                    <a:lstStyle/>
                    <a:p>
                      <a:pPr>
                        <a:spcAft>
                          <a:spcPts val="0"/>
                        </a:spcAft>
                      </a:pPr>
                      <a:endParaRPr lang="en-GB" sz="2400">
                        <a:effectLst/>
                        <a:latin typeface="Times New Roman"/>
                        <a:ea typeface="SimSun"/>
                      </a:endParaRPr>
                    </a:p>
                  </a:txBody>
                  <a:tcPr marL="66126" marR="66126" marT="0" marB="0"/>
                </a:tc>
                <a:tc>
                  <a:txBody>
                    <a:bodyPr/>
                    <a:lstStyle/>
                    <a:p>
                      <a:pPr>
                        <a:spcAft>
                          <a:spcPts val="0"/>
                        </a:spcAft>
                      </a:pPr>
                      <a:endParaRPr lang="en-GB" sz="2400" dirty="0">
                        <a:effectLst/>
                        <a:latin typeface="Times New Roman"/>
                        <a:ea typeface="SimSun"/>
                      </a:endParaRPr>
                    </a:p>
                  </a:txBody>
                  <a:tcPr marL="66126" marR="66126" marT="0" marB="0"/>
                </a:tc>
              </a:tr>
              <a:tr h="205726">
                <a:tc gridSpan="4">
                  <a:txBody>
                    <a:bodyPr/>
                    <a:lstStyle/>
                    <a:p>
                      <a:pPr algn="r">
                        <a:spcAft>
                          <a:spcPts val="0"/>
                        </a:spcAft>
                      </a:pPr>
                      <a:r>
                        <a:rPr lang="en-GB" sz="2400" dirty="0">
                          <a:effectLst/>
                          <a:latin typeface="+mn-lt"/>
                        </a:rPr>
                        <a:t>subtotal</a:t>
                      </a:r>
                      <a:endParaRPr lang="en-GB" sz="2400" dirty="0">
                        <a:effectLst/>
                        <a:latin typeface="+mn-lt"/>
                        <a:ea typeface="SimSun"/>
                      </a:endParaRPr>
                    </a:p>
                  </a:txBody>
                  <a:tcPr marL="66126" marR="66126" marT="0"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dirty="0">
                          <a:effectLst/>
                        </a:rPr>
                        <a:t> </a:t>
                      </a:r>
                      <a:endParaRPr lang="en-GB" sz="2400" dirty="0">
                        <a:effectLst/>
                        <a:latin typeface="Times New Roman"/>
                        <a:ea typeface="SimSun"/>
                      </a:endParaRPr>
                    </a:p>
                  </a:txBody>
                  <a:tcPr marL="66126" marR="66126" marT="0" marB="0"/>
                </a:tc>
              </a:tr>
            </a:tbl>
          </a:graphicData>
        </a:graphic>
      </p:graphicFrame>
      <p:sp>
        <p:nvSpPr>
          <p:cNvPr id="5" name="Rectangle 2"/>
          <p:cNvSpPr>
            <a:spLocks noChangeArrowheads="1"/>
          </p:cNvSpPr>
          <p:nvPr/>
        </p:nvSpPr>
        <p:spPr bwMode="auto">
          <a:xfrm>
            <a:off x="2459145" y="33834"/>
            <a:ext cx="422570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sz="4800" b="1" u="sng" dirty="0" smtClean="0">
                <a:solidFill>
                  <a:prstClr val="black"/>
                </a:solidFill>
                <a:ea typeface="宋体" charset="-122"/>
                <a:cs typeface="Calibri" pitchFamily="34" charset="0"/>
              </a:rPr>
              <a:t>¿</a:t>
            </a:r>
            <a:r>
              <a:rPr lang="en-GB" sz="4800" b="1" u="sng" dirty="0" err="1" smtClean="0">
                <a:solidFill>
                  <a:prstClr val="black"/>
                </a:solidFill>
                <a:ea typeface="宋体" charset="-122"/>
                <a:cs typeface="Calibri" pitchFamily="34" charset="0"/>
              </a:rPr>
              <a:t>Qué</a:t>
            </a:r>
            <a:r>
              <a:rPr lang="en-GB" sz="4800" b="1" u="sng" dirty="0" smtClean="0">
                <a:solidFill>
                  <a:prstClr val="black"/>
                </a:solidFill>
                <a:ea typeface="宋体" charset="-122"/>
                <a:cs typeface="Calibri" pitchFamily="34" charset="0"/>
              </a:rPr>
              <a:t> </a:t>
            </a:r>
            <a:r>
              <a:rPr lang="en-GB" sz="4800" b="1" u="sng" dirty="0" err="1" smtClean="0">
                <a:solidFill>
                  <a:prstClr val="black"/>
                </a:solidFill>
                <a:ea typeface="宋体" charset="-122"/>
                <a:cs typeface="Calibri" pitchFamily="34" charset="0"/>
              </a:rPr>
              <a:t>apuestas</a:t>
            </a:r>
            <a:r>
              <a:rPr lang="en-GB" sz="4800" b="1" u="sng" dirty="0" smtClean="0">
                <a:solidFill>
                  <a:prstClr val="black"/>
                </a:solidFill>
                <a:ea typeface="宋体" charset="-122"/>
                <a:cs typeface="Calibri" pitchFamily="34" charset="0"/>
              </a:rPr>
              <a:t>?</a:t>
            </a:r>
            <a:endParaRPr lang="en-GB" sz="3600" dirty="0" smtClean="0">
              <a:solidFill>
                <a:prstClr val="black"/>
              </a:solidFill>
              <a:latin typeface="Arial" pitchFamily="34" charset="0"/>
            </a:endParaRPr>
          </a:p>
          <a:p>
            <a:pPr eaLnBrk="0" fontAlgn="base" hangingPunct="0">
              <a:spcBef>
                <a:spcPct val="0"/>
              </a:spcBef>
              <a:spcAft>
                <a:spcPct val="0"/>
              </a:spcAft>
            </a:pPr>
            <a:endParaRPr lang="en-GB" dirty="0" smtClean="0">
              <a:solidFill>
                <a:prstClr val="black"/>
              </a:solidFill>
              <a:latin typeface="Arial" pitchFamily="34" charset="0"/>
            </a:endParaRPr>
          </a:p>
        </p:txBody>
      </p:sp>
      <p:sp>
        <p:nvSpPr>
          <p:cNvPr id="6" name="Text Box 1"/>
          <p:cNvSpPr txBox="1">
            <a:spLocks noChangeArrowheads="1"/>
          </p:cNvSpPr>
          <p:nvPr/>
        </p:nvSpPr>
        <p:spPr bwMode="auto">
          <a:xfrm>
            <a:off x="395536" y="4691980"/>
            <a:ext cx="8640960" cy="1833364"/>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457200" algn="l"/>
              </a:tabLst>
              <a:defRPr>
                <a:solidFill>
                  <a:schemeClr val="tx1"/>
                </a:solidFill>
                <a:latin typeface="Arial" pitchFamily="34" charset="0"/>
              </a:defRPr>
            </a:lvl1pPr>
            <a:lvl2pPr fontAlgn="base">
              <a:spcBef>
                <a:spcPct val="0"/>
              </a:spcBef>
              <a:spcAft>
                <a:spcPct val="0"/>
              </a:spcAft>
              <a:tabLst>
                <a:tab pos="457200" algn="l"/>
              </a:tabLst>
              <a:defRPr>
                <a:solidFill>
                  <a:schemeClr val="tx1"/>
                </a:solidFill>
                <a:latin typeface="Arial" pitchFamily="34" charset="0"/>
              </a:defRPr>
            </a:lvl2pPr>
            <a:lvl3pPr fontAlgn="base">
              <a:spcBef>
                <a:spcPct val="0"/>
              </a:spcBef>
              <a:spcAft>
                <a:spcPct val="0"/>
              </a:spcAft>
              <a:tabLst>
                <a:tab pos="457200" algn="l"/>
              </a:tabLst>
              <a:defRPr>
                <a:solidFill>
                  <a:schemeClr val="tx1"/>
                </a:solidFill>
                <a:latin typeface="Arial" pitchFamily="34" charset="0"/>
              </a:defRPr>
            </a:lvl3pPr>
            <a:lvl4pPr fontAlgn="base">
              <a:spcBef>
                <a:spcPct val="0"/>
              </a:spcBef>
              <a:spcAft>
                <a:spcPct val="0"/>
              </a:spcAft>
              <a:tabLst>
                <a:tab pos="457200" algn="l"/>
              </a:tabLst>
              <a:defRPr>
                <a:solidFill>
                  <a:schemeClr val="tx1"/>
                </a:solidFill>
                <a:latin typeface="Arial" pitchFamily="34" charset="0"/>
              </a:defRPr>
            </a:lvl4pPr>
            <a:lvl5pPr fontAlgn="base">
              <a:spcBef>
                <a:spcPct val="0"/>
              </a:spcBef>
              <a:spcAft>
                <a:spcPct val="0"/>
              </a:spcAft>
              <a:tabLst>
                <a:tab pos="457200" algn="l"/>
              </a:tabLst>
              <a:defRPr>
                <a:solidFill>
                  <a:schemeClr val="tx1"/>
                </a:solidFill>
                <a:latin typeface="Arial" pitchFamily="34" charset="0"/>
              </a:defRPr>
            </a:lvl5pPr>
            <a:lvl6pPr fontAlgn="base">
              <a:spcBef>
                <a:spcPct val="0"/>
              </a:spcBef>
              <a:spcAft>
                <a:spcPct val="0"/>
              </a:spcAft>
              <a:tabLst>
                <a:tab pos="457200" algn="l"/>
              </a:tabLst>
              <a:defRPr>
                <a:solidFill>
                  <a:schemeClr val="tx1"/>
                </a:solidFill>
                <a:latin typeface="Arial" pitchFamily="34" charset="0"/>
              </a:defRPr>
            </a:lvl6pPr>
            <a:lvl7pPr fontAlgn="base">
              <a:spcBef>
                <a:spcPct val="0"/>
              </a:spcBef>
              <a:spcAft>
                <a:spcPct val="0"/>
              </a:spcAft>
              <a:tabLst>
                <a:tab pos="457200" algn="l"/>
              </a:tabLst>
              <a:defRPr>
                <a:solidFill>
                  <a:schemeClr val="tx1"/>
                </a:solidFill>
                <a:latin typeface="Arial" pitchFamily="34" charset="0"/>
              </a:defRPr>
            </a:lvl7pPr>
            <a:lvl8pPr fontAlgn="base">
              <a:spcBef>
                <a:spcPct val="0"/>
              </a:spcBef>
              <a:spcAft>
                <a:spcPct val="0"/>
              </a:spcAft>
              <a:tabLst>
                <a:tab pos="457200" algn="l"/>
              </a:tabLst>
              <a:defRPr>
                <a:solidFill>
                  <a:schemeClr val="tx1"/>
                </a:solidFill>
                <a:latin typeface="Arial" pitchFamily="34" charset="0"/>
              </a:defRPr>
            </a:lvl8pPr>
            <a:lvl9pPr fontAlgn="base">
              <a:spcBef>
                <a:spcPct val="0"/>
              </a:spcBef>
              <a:spcAft>
                <a:spcPct val="0"/>
              </a:spcAft>
              <a:tabLst>
                <a:tab pos="457200" algn="l"/>
              </a:tabLst>
              <a:defRPr>
                <a:solidFill>
                  <a:schemeClr val="tx1"/>
                </a:solidFill>
                <a:latin typeface="Arial" pitchFamily="34" charset="0"/>
              </a:defRPr>
            </a:lvl9pPr>
          </a:lstStyle>
          <a:p>
            <a:pPr>
              <a:buFontTx/>
              <a:buChar char="•"/>
            </a:pPr>
            <a:r>
              <a:rPr lang="es-ES" sz="2000" dirty="0" smtClean="0">
                <a:solidFill>
                  <a:prstClr val="black"/>
                </a:solidFill>
                <a:latin typeface="Calibri" pitchFamily="34" charset="0"/>
                <a:ea typeface="宋体" charset="-122"/>
                <a:cs typeface="Calibri" pitchFamily="34" charset="0"/>
              </a:rPr>
              <a:t>Marca con  / o x las frases correctas y las frases con errores</a:t>
            </a:r>
            <a:endParaRPr lang="en-GB" dirty="0" smtClean="0">
              <a:solidFill>
                <a:prstClr val="black"/>
              </a:solidFill>
            </a:endParaRPr>
          </a:p>
          <a:p>
            <a:pPr eaLnBrk="0" hangingPunct="0">
              <a:buFontTx/>
              <a:buChar char="•"/>
            </a:pPr>
            <a:r>
              <a:rPr lang="es-ES" sz="2000" dirty="0" smtClean="0">
                <a:solidFill>
                  <a:prstClr val="black"/>
                </a:solidFill>
                <a:latin typeface="Calibri" pitchFamily="34" charset="0"/>
                <a:ea typeface="宋体" charset="-122"/>
                <a:cs typeface="Calibri" pitchFamily="34" charset="0"/>
              </a:rPr>
              <a:t>Apuesta entre 1 y 10 puntos</a:t>
            </a:r>
            <a:endParaRPr lang="en-GB" dirty="0" smtClean="0">
              <a:solidFill>
                <a:prstClr val="black"/>
              </a:solidFill>
            </a:endParaRPr>
          </a:p>
          <a:p>
            <a:pPr eaLnBrk="0" hangingPunct="0">
              <a:buFontTx/>
              <a:buChar char="•"/>
            </a:pPr>
            <a:r>
              <a:rPr lang="es-ES" sz="2000" dirty="0" smtClean="0">
                <a:solidFill>
                  <a:prstClr val="black"/>
                </a:solidFill>
                <a:latin typeface="Calibri" pitchFamily="34" charset="0"/>
                <a:ea typeface="宋体" charset="-122"/>
                <a:cs typeface="Calibri" pitchFamily="34" charset="0"/>
              </a:rPr>
              <a:t>Escucha al profesor para ver si las frases son correctas o no</a:t>
            </a:r>
            <a:endParaRPr lang="en-GB" dirty="0" smtClean="0">
              <a:solidFill>
                <a:prstClr val="black"/>
              </a:solidFill>
            </a:endParaRPr>
          </a:p>
          <a:p>
            <a:pPr eaLnBrk="0" hangingPunct="0">
              <a:buFontTx/>
              <a:buChar char="•"/>
            </a:pPr>
            <a:r>
              <a:rPr lang="es-ES" sz="2000" dirty="0" smtClean="0">
                <a:solidFill>
                  <a:prstClr val="black"/>
                </a:solidFill>
                <a:latin typeface="Calibri" pitchFamily="34" charset="0"/>
                <a:ea typeface="宋体" charset="-122"/>
                <a:cs typeface="Calibri" pitchFamily="34" charset="0"/>
              </a:rPr>
              <a:t>Si has escrito  / o x en el lugar correcto ganas los puntos. Si no, pierdes los puntos</a:t>
            </a:r>
            <a:endParaRPr lang="en-GB" dirty="0" smtClean="0">
              <a:solidFill>
                <a:prstClr val="black"/>
              </a:solidFill>
            </a:endParaRPr>
          </a:p>
          <a:p>
            <a:pPr eaLnBrk="0" hangingPunct="0">
              <a:buFontTx/>
              <a:buChar char="•"/>
            </a:pPr>
            <a:r>
              <a:rPr lang="es-ES" sz="2000" dirty="0" smtClean="0">
                <a:solidFill>
                  <a:prstClr val="black"/>
                </a:solidFill>
                <a:latin typeface="Calibri" pitchFamily="34" charset="0"/>
                <a:ea typeface="宋体" charset="-122"/>
                <a:cs typeface="Calibri" pitchFamily="34" charset="0"/>
              </a:rPr>
              <a:t>Escribe tu total en la casilla</a:t>
            </a:r>
            <a:endParaRPr lang="es-ES" sz="3200" dirty="0" smtClean="0">
              <a:solidFill>
                <a:prstClr val="black"/>
              </a:solidFill>
            </a:endParaRPr>
          </a:p>
        </p:txBody>
      </p:sp>
      <p:sp>
        <p:nvSpPr>
          <p:cNvPr id="7" name="Rectangle 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endParaRPr>
          </a:p>
        </p:txBody>
      </p:sp>
      <p:pic>
        <p:nvPicPr>
          <p:cNvPr id="2052"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33834"/>
            <a:ext cx="1065858" cy="100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29540"/>
            <a:ext cx="877003" cy="93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208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3643313" y="0"/>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zh-CN" sz="2400" b="1" u="sng">
                <a:solidFill>
                  <a:prstClr val="black"/>
                </a:solidFill>
                <a:cs typeface="Times New Roman" pitchFamily="18" charset="0"/>
              </a:rPr>
              <a:t>¿Qué apuestas?</a:t>
            </a:r>
            <a:endParaRPr lang="en-US" altLang="zh-CN" sz="2400" b="1">
              <a:solidFill>
                <a:prstClr val="black"/>
              </a:solidFill>
              <a:cs typeface="Times New Roman" pitchFamily="18" charset="0"/>
            </a:endParaRPr>
          </a:p>
          <a:p>
            <a:pPr eaLnBrk="0" hangingPunct="0"/>
            <a:endParaRPr lang="en-US" altLang="zh-CN" sz="2400" b="1">
              <a:solidFill>
                <a:prstClr val="black"/>
              </a:solidFill>
              <a:cs typeface="Times New Roman" pitchFamily="18" charset="0"/>
            </a:endParaRPr>
          </a:p>
        </p:txBody>
      </p:sp>
      <p:sp>
        <p:nvSpPr>
          <p:cNvPr id="136195" name="Text Box 1"/>
          <p:cNvSpPr txBox="1">
            <a:spLocks noChangeArrowheads="1"/>
          </p:cNvSpPr>
          <p:nvPr/>
        </p:nvSpPr>
        <p:spPr bwMode="auto">
          <a:xfrm>
            <a:off x="714375" y="428625"/>
            <a:ext cx="7929563" cy="1143000"/>
          </a:xfrm>
          <a:prstGeom prst="rect">
            <a:avLst/>
          </a:prstGeom>
          <a:noFill/>
          <a:ln w="9525">
            <a:solidFill>
              <a:srgbClr val="000000"/>
            </a:solidFill>
            <a:miter lim="800000"/>
            <a:headEnd/>
            <a:tailEnd/>
          </a:ln>
        </p:spPr>
        <p:txBody>
          <a:bodyPr/>
          <a:lstStyle>
            <a:lvl1pPr eaLnBrk="0" hangingPunct="0">
              <a:tabLst>
                <a:tab pos="457200" algn="l"/>
              </a:tabLst>
              <a:defRPr>
                <a:solidFill>
                  <a:schemeClr val="tx1"/>
                </a:solidFill>
                <a:latin typeface="Arial" charset="0"/>
              </a:defRPr>
            </a:lvl1pPr>
            <a:lvl2pPr marL="742950" indent="-285750" eaLnBrk="0" hangingPunct="0">
              <a:tabLst>
                <a:tab pos="457200" algn="l"/>
              </a:tabLst>
              <a:defRPr>
                <a:solidFill>
                  <a:schemeClr val="tx1"/>
                </a:solidFill>
                <a:latin typeface="Arial" charset="0"/>
              </a:defRPr>
            </a:lvl2pPr>
            <a:lvl3pPr marL="1143000" indent="-228600" eaLnBrk="0" hangingPunct="0">
              <a:tabLst>
                <a:tab pos="457200" algn="l"/>
              </a:tabLst>
              <a:defRPr>
                <a:solidFill>
                  <a:schemeClr val="tx1"/>
                </a:solidFill>
                <a:latin typeface="Arial" charset="0"/>
              </a:defRPr>
            </a:lvl3pPr>
            <a:lvl4pPr marL="1600200" indent="-228600" eaLnBrk="0" hangingPunct="0">
              <a:tabLst>
                <a:tab pos="457200" algn="l"/>
              </a:tabLst>
              <a:defRPr>
                <a:solidFill>
                  <a:schemeClr val="tx1"/>
                </a:solidFill>
                <a:latin typeface="Arial" charset="0"/>
              </a:defRPr>
            </a:lvl4pPr>
            <a:lvl5pPr marL="2057400" indent="-228600" eaLnBrk="0" hangingPunct="0">
              <a:tabLst>
                <a:tab pos="457200" algn="l"/>
              </a:tabLst>
              <a:defRPr>
                <a:solidFill>
                  <a:schemeClr val="tx1"/>
                </a:solidFill>
                <a:latin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defRPr>
            </a:lvl9pPr>
          </a:lstStyle>
          <a:p>
            <a:pPr eaLnBrk="1" hangingPunct="1">
              <a:buFontTx/>
              <a:buChar char="•"/>
            </a:pPr>
            <a:r>
              <a:rPr lang="es-ES" altLang="zh-CN" sz="1400">
                <a:solidFill>
                  <a:prstClr val="black"/>
                </a:solidFill>
                <a:latin typeface="Calibri" pitchFamily="34" charset="0"/>
                <a:cs typeface="Times New Roman" pitchFamily="18" charset="0"/>
              </a:rPr>
              <a:t>Marca con  / o x las frases correctas y las frases con errores</a:t>
            </a:r>
            <a:endParaRPr lang="en-US" altLang="zh-CN" sz="1400">
              <a:solidFill>
                <a:prstClr val="black"/>
              </a:solidFill>
              <a:latin typeface="Calibri" pitchFamily="34" charset="0"/>
              <a:cs typeface="Times New Roman" pitchFamily="18" charset="0"/>
            </a:endParaRPr>
          </a:p>
          <a:p>
            <a:pPr>
              <a:buFontTx/>
              <a:buChar char="•"/>
            </a:pPr>
            <a:r>
              <a:rPr lang="es-ES" altLang="zh-CN" sz="1400">
                <a:solidFill>
                  <a:prstClr val="black"/>
                </a:solidFill>
                <a:latin typeface="Calibri" pitchFamily="34" charset="0"/>
                <a:cs typeface="Times New Roman" pitchFamily="18" charset="0"/>
              </a:rPr>
              <a:t>Apuesta entre 1 y 10 puntos</a:t>
            </a:r>
            <a:endParaRPr lang="en-US" altLang="zh-CN" sz="1400">
              <a:solidFill>
                <a:prstClr val="black"/>
              </a:solidFill>
              <a:latin typeface="Calibri" pitchFamily="34" charset="0"/>
              <a:cs typeface="Times New Roman" pitchFamily="18" charset="0"/>
            </a:endParaRPr>
          </a:p>
          <a:p>
            <a:pPr>
              <a:buFontTx/>
              <a:buChar char="•"/>
            </a:pPr>
            <a:r>
              <a:rPr lang="es-ES" altLang="zh-CN" sz="1400">
                <a:solidFill>
                  <a:prstClr val="black"/>
                </a:solidFill>
                <a:latin typeface="Calibri" pitchFamily="34" charset="0"/>
                <a:cs typeface="Times New Roman" pitchFamily="18" charset="0"/>
              </a:rPr>
              <a:t>Escucha al profesor para ver si las frases son correctas o no</a:t>
            </a:r>
            <a:endParaRPr lang="en-US" altLang="zh-CN" sz="1400">
              <a:solidFill>
                <a:prstClr val="black"/>
              </a:solidFill>
              <a:latin typeface="Calibri" pitchFamily="34" charset="0"/>
              <a:cs typeface="Times New Roman" pitchFamily="18" charset="0"/>
            </a:endParaRPr>
          </a:p>
          <a:p>
            <a:pPr>
              <a:buFontTx/>
              <a:buChar char="•"/>
            </a:pPr>
            <a:r>
              <a:rPr lang="es-ES" altLang="zh-CN" sz="1400">
                <a:solidFill>
                  <a:prstClr val="black"/>
                </a:solidFill>
                <a:latin typeface="Calibri" pitchFamily="34" charset="0"/>
                <a:cs typeface="Times New Roman" pitchFamily="18" charset="0"/>
              </a:rPr>
              <a:t>Si has escrito  / o x en el lugar correcto ganas los puntos. Si no, pierdes los puntos</a:t>
            </a:r>
            <a:endParaRPr lang="en-US" altLang="zh-CN" sz="1400">
              <a:solidFill>
                <a:prstClr val="black"/>
              </a:solidFill>
              <a:latin typeface="Calibri" pitchFamily="34" charset="0"/>
              <a:cs typeface="Times New Roman" pitchFamily="18" charset="0"/>
            </a:endParaRPr>
          </a:p>
          <a:p>
            <a:pPr>
              <a:buFontTx/>
              <a:buChar char="•"/>
            </a:pPr>
            <a:r>
              <a:rPr lang="es-ES" altLang="zh-CN" sz="1400">
                <a:solidFill>
                  <a:prstClr val="black"/>
                </a:solidFill>
                <a:latin typeface="Calibri" pitchFamily="34" charset="0"/>
                <a:cs typeface="Times New Roman" pitchFamily="18" charset="0"/>
              </a:rPr>
              <a:t>Escribe tu total en la casilla</a:t>
            </a:r>
          </a:p>
        </p:txBody>
      </p:sp>
      <p:sp>
        <p:nvSpPr>
          <p:cNvPr id="136196" name="Rectangle 3"/>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prstClr val="black"/>
              </a:solidFill>
            </a:endParaRPr>
          </a:p>
        </p:txBody>
      </p:sp>
      <p:graphicFrame>
        <p:nvGraphicFramePr>
          <p:cNvPr id="5" name="Table 4"/>
          <p:cNvGraphicFramePr>
            <a:graphicFrameLocks noGrp="1"/>
          </p:cNvGraphicFramePr>
          <p:nvPr/>
        </p:nvGraphicFramePr>
        <p:xfrm>
          <a:off x="714375" y="1714500"/>
          <a:ext cx="7786688" cy="4694228"/>
        </p:xfrm>
        <a:graphic>
          <a:graphicData uri="http://schemas.openxmlformats.org/drawingml/2006/table">
            <a:tbl>
              <a:tblPr/>
              <a:tblGrid>
                <a:gridCol w="447013"/>
                <a:gridCol w="3729921"/>
                <a:gridCol w="696957"/>
                <a:gridCol w="1038225"/>
                <a:gridCol w="865187"/>
                <a:gridCol w="1009385"/>
              </a:tblGrid>
              <a:tr h="213374">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Frase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 x</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Apuesto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Gano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Pierdo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Calibri" pitchFamily="34" charset="0"/>
                          <a:ea typeface="SimSun"/>
                        </a:rPr>
                        <a:t>Ayer </a:t>
                      </a:r>
                      <a:r>
                        <a:rPr lang="en-GB" sz="1400" dirty="0" err="1">
                          <a:latin typeface="Calibri" pitchFamily="34" charset="0"/>
                          <a:ea typeface="SimSun"/>
                        </a:rPr>
                        <a:t>jugé</a:t>
                      </a:r>
                      <a:r>
                        <a:rPr lang="en-GB" sz="1400" dirty="0">
                          <a:latin typeface="Calibri" pitchFamily="34" charset="0"/>
                          <a:ea typeface="SimSun"/>
                        </a:rPr>
                        <a:t> al </a:t>
                      </a:r>
                      <a:r>
                        <a:rPr lang="en-GB" sz="1400" dirty="0" err="1">
                          <a:latin typeface="Calibri" pitchFamily="34" charset="0"/>
                          <a:ea typeface="SimSun"/>
                        </a:rPr>
                        <a:t>fútbol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2</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dirty="0">
                          <a:latin typeface="Calibri" pitchFamily="34" charset="0"/>
                          <a:ea typeface="SimSun"/>
                        </a:rPr>
                        <a:t>Juan es una persona contenta</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3</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dirty="0">
                          <a:latin typeface="Calibri" pitchFamily="34" charset="0"/>
                          <a:ea typeface="SimSun"/>
                        </a:rPr>
                        <a:t>No salí porque tenía muchos deberes</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4</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err="1">
                          <a:latin typeface="Calibri" pitchFamily="34" charset="0"/>
                          <a:ea typeface="SimSun"/>
                        </a:rPr>
                        <a:t>Yo</a:t>
                      </a:r>
                      <a:r>
                        <a:rPr lang="en-GB" sz="1400" dirty="0">
                          <a:latin typeface="Calibri" pitchFamily="34" charset="0"/>
                          <a:ea typeface="SimSun"/>
                        </a:rPr>
                        <a:t> </a:t>
                      </a:r>
                      <a:r>
                        <a:rPr lang="en-GB" sz="1400" dirty="0" err="1">
                          <a:latin typeface="Calibri" pitchFamily="34" charset="0"/>
                          <a:ea typeface="SimSun"/>
                        </a:rPr>
                        <a:t>amor</a:t>
                      </a:r>
                      <a:r>
                        <a:rPr lang="en-GB" sz="1400" dirty="0">
                          <a:latin typeface="Calibri" pitchFamily="34" charset="0"/>
                          <a:ea typeface="SimSun"/>
                        </a:rPr>
                        <a:t> el </a:t>
                      </a:r>
                      <a:r>
                        <a:rPr lang="en-GB" sz="1400" dirty="0" err="1">
                          <a:latin typeface="Calibri" pitchFamily="34" charset="0"/>
                          <a:ea typeface="SimSun"/>
                        </a:rPr>
                        <a:t>español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5</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Calibri" pitchFamily="34" charset="0"/>
                          <a:ea typeface="SimSun"/>
                        </a:rPr>
                        <a:t>Las </a:t>
                      </a:r>
                      <a:r>
                        <a:rPr lang="en-GB" sz="1400" dirty="0" err="1">
                          <a:latin typeface="Calibri" pitchFamily="34" charset="0"/>
                          <a:ea typeface="SimSun"/>
                        </a:rPr>
                        <a:t>matemáticas</a:t>
                      </a:r>
                      <a:r>
                        <a:rPr lang="en-GB" sz="1400" dirty="0">
                          <a:latin typeface="Calibri" pitchFamily="34" charset="0"/>
                          <a:ea typeface="SimSun"/>
                        </a:rPr>
                        <a:t> </a:t>
                      </a:r>
                      <a:r>
                        <a:rPr lang="en-GB" sz="1400" dirty="0" err="1">
                          <a:latin typeface="Calibri" pitchFamily="34" charset="0"/>
                          <a:ea typeface="SimSun"/>
                        </a:rPr>
                        <a:t>es</a:t>
                      </a:r>
                      <a:r>
                        <a:rPr lang="en-GB" sz="1400" dirty="0">
                          <a:latin typeface="Calibri" pitchFamily="34" charset="0"/>
                          <a:ea typeface="SimSun"/>
                        </a:rPr>
                        <a:t> </a:t>
                      </a:r>
                      <a:r>
                        <a:rPr lang="en-GB" sz="1400" dirty="0" err="1">
                          <a:latin typeface="Calibri" pitchFamily="34" charset="0"/>
                          <a:ea typeface="SimSun"/>
                        </a:rPr>
                        <a:t>difícil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6</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¿Como te llamas?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7</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No les gusta la política</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8</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Me duele los pies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9</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¿Cuándo es tu cumpleaños?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10</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Dónde está mi libro?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11</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Hablaremos más tarde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12</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Haceré mis deberes esta noche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13</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No me gusta chocolate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14</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Le encanta las películas de acción</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15</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Pasó mis vacaciones en Francia</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16</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Saqué muchas fotos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17</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Fútbol es aburrido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18</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Mi padre es un médico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19</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Mi hermana es muy alto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20</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Pedro soy español</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gridSpan="4">
                  <a:txBody>
                    <a:bodyPr/>
                    <a:lstStyle/>
                    <a:p>
                      <a:pPr algn="r">
                        <a:spcAft>
                          <a:spcPts val="0"/>
                        </a:spcAft>
                      </a:pPr>
                      <a:r>
                        <a:rPr lang="en-GB" sz="1400" dirty="0">
                          <a:latin typeface="Calibri" pitchFamily="34" charset="0"/>
                          <a:ea typeface="SimSun"/>
                        </a:rPr>
                        <a:t>subtotal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6357" name="Rectangle 4"/>
          <p:cNvSpPr>
            <a:spLocks noChangeArrowheads="1"/>
          </p:cNvSpPr>
          <p:nvPr/>
        </p:nvSpPr>
        <p:spPr bwMode="auto">
          <a:xfrm>
            <a:off x="285750" y="6400800"/>
            <a:ext cx="174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zh-CN" sz="1400">
                <a:solidFill>
                  <a:prstClr val="black"/>
                </a:solidFill>
                <a:cs typeface="Times New Roman" pitchFamily="18" charset="0"/>
              </a:rPr>
              <a:t>Gano - pierdo = Total </a:t>
            </a:r>
            <a:endParaRPr lang="en-GB" altLang="zh-CN">
              <a:solidFill>
                <a:prstClr val="black"/>
              </a:solidFill>
              <a:cs typeface="Times New Roman" pitchFamily="18" charset="0"/>
            </a:endParaRPr>
          </a:p>
        </p:txBody>
      </p:sp>
      <p:sp>
        <p:nvSpPr>
          <p:cNvPr id="136358" name="Text Box 5"/>
          <p:cNvSpPr txBox="1">
            <a:spLocks noChangeArrowheads="1"/>
          </p:cNvSpPr>
          <p:nvPr/>
        </p:nvSpPr>
        <p:spPr bwMode="auto">
          <a:xfrm>
            <a:off x="2286000" y="6429375"/>
            <a:ext cx="428625" cy="357188"/>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solidFill>
                <a:prstClr val="black"/>
              </a:solidFill>
            </a:endParaRPr>
          </a:p>
        </p:txBody>
      </p:sp>
    </p:spTree>
    <p:extLst>
      <p:ext uri="{BB962C8B-B14F-4D97-AF65-F5344CB8AC3E}">
        <p14:creationId xmlns:p14="http://schemas.microsoft.com/office/powerpoint/2010/main" val="2008844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Box 3"/>
          <p:cNvSpPr txBox="1">
            <a:spLocks noChangeArrowheads="1"/>
          </p:cNvSpPr>
          <p:nvPr/>
        </p:nvSpPr>
        <p:spPr bwMode="auto">
          <a:xfrm>
            <a:off x="428625" y="571500"/>
            <a:ext cx="4643438"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800" b="1">
                <a:solidFill>
                  <a:prstClr val="black"/>
                </a:solidFill>
                <a:latin typeface="Calibri" pitchFamily="34" charset="0"/>
              </a:rPr>
              <a:t>Johnny Depp</a:t>
            </a:r>
            <a:r>
              <a:rPr lang="fr-FR" sz="2800">
                <a:solidFill>
                  <a:prstClr val="black"/>
                </a:solidFill>
                <a:latin typeface="Calibri" pitchFamily="34" charset="0"/>
              </a:rPr>
              <a:t> est né le 9 juin 1963 à  Owensboro dans le Kentucky, aux États-Unis.  Il est acteur américain, qui est déjà très célèbre. Il est en couple avec la chanteuse et actrice française Vanessa Paradis et ils vivent en France. Ils ont deux enfants ensemble. En 2010, il a refusé le titre de l'homme le plus sexy de l'année pour servir d'exemple à ses deux enfants.</a:t>
            </a:r>
            <a:endParaRPr lang="en-US" sz="2800">
              <a:solidFill>
                <a:prstClr val="black"/>
              </a:solidFill>
              <a:latin typeface="Calibri" pitchFamily="34" charset="0"/>
            </a:endParaRPr>
          </a:p>
          <a:p>
            <a:pPr eaLnBrk="1" hangingPunct="1"/>
            <a:endParaRPr lang="en-US">
              <a:solidFill>
                <a:prstClr val="black"/>
              </a:solidFill>
              <a:latin typeface="Calibri" pitchFamily="34" charset="0"/>
            </a:endParaRPr>
          </a:p>
        </p:txBody>
      </p:sp>
      <p:pic>
        <p:nvPicPr>
          <p:cNvPr id="131075" name="ipfPQcucOqoTRG1zM:" descr="t1la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214313"/>
            <a:ext cx="24288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oup 2915"/>
          <p:cNvGraphicFramePr>
            <a:graphicFrameLocks noGrp="1"/>
          </p:cNvGraphicFramePr>
          <p:nvPr/>
        </p:nvGraphicFramePr>
        <p:xfrm>
          <a:off x="5357813" y="1643063"/>
          <a:ext cx="3500437" cy="4785228"/>
        </p:xfrm>
        <a:graphic>
          <a:graphicData uri="http://schemas.openxmlformats.org/drawingml/2006/table">
            <a:tbl>
              <a:tblPr/>
              <a:tblGrid>
                <a:gridCol w="1743043"/>
                <a:gridCol w="448407"/>
                <a:gridCol w="652784"/>
                <a:gridCol w="656203"/>
              </a:tblGrid>
              <a:tr h="82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8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4800" b="0" i="0" u="none" strike="noStrike" cap="none" normalizeH="0" baseline="0" smtClean="0">
                          <a:ln>
                            <a:noFill/>
                          </a:ln>
                          <a:solidFill>
                            <a:schemeClr val="tx1"/>
                          </a:solidFill>
                          <a:effectLst/>
                          <a:latin typeface="Arial" pitchFamily="34" charset="0"/>
                          <a:sym typeface="Wingdings" pitchFamily="2" charset="2"/>
                        </a:rPr>
                        <a:t></a:t>
                      </a:r>
                      <a:endParaRPr kumimoji="0" lang="en-GB" sz="48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pitchFamily="34" charset="0"/>
                          <a:sym typeface="Wingdings" pitchFamily="2" charset="2"/>
                        </a:rPr>
                        <a:t></a:t>
                      </a: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Present</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 /</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Past </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Future</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Imperfect</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Negatives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Opinions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Reasons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Links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Clauses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Detail/Extras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bl>
          </a:graphicData>
        </a:graphic>
      </p:graphicFrame>
      <p:cxnSp>
        <p:nvCxnSpPr>
          <p:cNvPr id="6" name="Straight Connector 5"/>
          <p:cNvCxnSpPr/>
          <p:nvPr/>
        </p:nvCxnSpPr>
        <p:spPr>
          <a:xfrm>
            <a:off x="7572375" y="2643188"/>
            <a:ext cx="3571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861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80" name="Title 2"/>
          <p:cNvSpPr>
            <a:spLocks noGrp="1"/>
          </p:cNvSpPr>
          <p:nvPr>
            <p:ph type="title"/>
          </p:nvPr>
        </p:nvSpPr>
        <p:spPr>
          <a:xfrm>
            <a:off x="2571750" y="274638"/>
            <a:ext cx="6115050" cy="1143000"/>
          </a:xfrm>
        </p:spPr>
        <p:txBody>
          <a:bodyPr/>
          <a:lstStyle/>
          <a:p>
            <a:pPr eaLnBrk="1" hangingPunct="1"/>
            <a:r>
              <a:rPr lang="en-GB" smtClean="0"/>
              <a:t>How to use the tick grid</a:t>
            </a:r>
            <a:endParaRPr lang="en-US" smtClean="0"/>
          </a:p>
        </p:txBody>
      </p:sp>
      <p:sp>
        <p:nvSpPr>
          <p:cNvPr id="132181" name="Content Placeholder 4"/>
          <p:cNvSpPr>
            <a:spLocks noGrp="1"/>
          </p:cNvSpPr>
          <p:nvPr>
            <p:ph sz="half" idx="2"/>
          </p:nvPr>
        </p:nvSpPr>
        <p:spPr>
          <a:xfrm>
            <a:off x="2714625" y="1600200"/>
            <a:ext cx="5972175" cy="4525963"/>
          </a:xfrm>
        </p:spPr>
        <p:txBody>
          <a:bodyPr/>
          <a:lstStyle/>
          <a:p>
            <a:pPr eaLnBrk="1" hangingPunct="1"/>
            <a:r>
              <a:rPr lang="en-GB" smtClean="0"/>
              <a:t>With text book listening tasks</a:t>
            </a:r>
          </a:p>
          <a:p>
            <a:pPr eaLnBrk="1" hangingPunct="1"/>
            <a:r>
              <a:rPr lang="en-GB" smtClean="0"/>
              <a:t>With written text</a:t>
            </a:r>
          </a:p>
          <a:p>
            <a:pPr eaLnBrk="1" hangingPunct="1"/>
            <a:r>
              <a:rPr lang="en-GB" smtClean="0"/>
              <a:t>When peer assessing</a:t>
            </a:r>
          </a:p>
          <a:p>
            <a:pPr eaLnBrk="1" hangingPunct="1"/>
            <a:r>
              <a:rPr lang="en-GB" smtClean="0"/>
              <a:t>When completing speaking preparation for GCSE tasks</a:t>
            </a:r>
          </a:p>
          <a:p>
            <a:pPr eaLnBrk="1" hangingPunct="1"/>
            <a:r>
              <a:rPr lang="en-GB" smtClean="0"/>
              <a:t>When listening to exam board sample material</a:t>
            </a:r>
          </a:p>
          <a:p>
            <a:pPr eaLnBrk="1" hangingPunct="1"/>
            <a:r>
              <a:rPr lang="en-GB" smtClean="0"/>
              <a:t>When assessing model answer provided by the teacher</a:t>
            </a:r>
          </a:p>
          <a:p>
            <a:pPr eaLnBrk="1" hangingPunct="1"/>
            <a:endParaRPr lang="en-GB" smtClean="0"/>
          </a:p>
          <a:p>
            <a:pPr eaLnBrk="1" hangingPunct="1"/>
            <a:endParaRPr lang="en-US" smtClean="0"/>
          </a:p>
        </p:txBody>
      </p:sp>
      <p:graphicFrame>
        <p:nvGraphicFramePr>
          <p:cNvPr id="7" name="Group 3612"/>
          <p:cNvGraphicFramePr>
            <a:graphicFrameLocks noGrp="1"/>
          </p:cNvGraphicFramePr>
          <p:nvPr>
            <p:extLst/>
          </p:nvPr>
        </p:nvGraphicFramePr>
        <p:xfrm>
          <a:off x="179958" y="1576928"/>
          <a:ext cx="2519834" cy="4084320"/>
        </p:xfrm>
        <a:graphic>
          <a:graphicData uri="http://schemas.openxmlformats.org/drawingml/2006/table">
            <a:tbl>
              <a:tblPr/>
              <a:tblGrid>
                <a:gridCol w="1513234"/>
                <a:gridCol w="502189"/>
                <a:gridCol w="504411"/>
              </a:tblGrid>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rPr>
                        <a:t>GCSE German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sym typeface="Wingdings" pitchFamily="2" charset="2"/>
                        </a:rPr>
                        <a:t></a:t>
                      </a:r>
                      <a:endParaRPr kumimoji="0" lang="en-GB"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dirty="0" smtClean="0">
                          <a:ln>
                            <a:noFill/>
                          </a:ln>
                          <a:solidFill>
                            <a:schemeClr val="tx1"/>
                          </a:solidFill>
                          <a:effectLst/>
                          <a:latin typeface="Arial" pitchFamily="34" charset="0"/>
                        </a:rPr>
                        <a:t>present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past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future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opinions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WO1 conjunctions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WO3 conjunctions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wann? wie? wo?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prepositions + R2/3</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modal verbs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um…zu +INF</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adjective endings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no communication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spelling/capitals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bl>
          </a:graphicData>
        </a:graphic>
      </p:graphicFrame>
    </p:spTree>
    <p:extLst>
      <p:ext uri="{BB962C8B-B14F-4D97-AF65-F5344CB8AC3E}">
        <p14:creationId xmlns:p14="http://schemas.microsoft.com/office/powerpoint/2010/main" val="1496800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47" name="Group 67"/>
          <p:cNvGraphicFramePr>
            <a:graphicFrameLocks noGrp="1"/>
          </p:cNvGraphicFramePr>
          <p:nvPr>
            <p:extLst/>
          </p:nvPr>
        </p:nvGraphicFramePr>
        <p:xfrm>
          <a:off x="357188" y="1050925"/>
          <a:ext cx="5357811" cy="3441704"/>
        </p:xfrm>
        <a:graphic>
          <a:graphicData uri="http://schemas.openxmlformats.org/drawingml/2006/table">
            <a:tbl>
              <a:tblPr/>
              <a:tblGrid>
                <a:gridCol w="670380"/>
                <a:gridCol w="4044494"/>
                <a:gridCol w="642937"/>
              </a:tblGrid>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Subject variety  (other than ‘ich’)</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present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past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4</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future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opinions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6</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different adjectives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7</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Number of reasons</a:t>
                      </a:r>
                      <a:endParaRPr kumimoji="0" lang="en-US" sz="18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8</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Number of ‘juicy’ moments</a:t>
                      </a:r>
                      <a:endParaRPr kumimoji="0" lang="en-US" sz="18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72" name="WordArt 60"/>
          <p:cNvSpPr>
            <a:spLocks noChangeArrowheads="1" noChangeShapeType="1" noTextEdit="1"/>
          </p:cNvSpPr>
          <p:nvPr/>
        </p:nvSpPr>
        <p:spPr bwMode="auto">
          <a:xfrm>
            <a:off x="357188" y="500063"/>
            <a:ext cx="2928937" cy="42862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fromWordArt="1">
            <a:prstTxWarp prst="textPlain">
              <a:avLst>
                <a:gd name="adj" fmla="val 50000"/>
              </a:avLst>
            </a:prstTxWarp>
          </a:bodyPr>
          <a:lstStyle/>
          <a:p>
            <a:pPr algn="ctr">
              <a:defRPr/>
            </a:pPr>
            <a:r>
              <a:rPr lang="en-US" sz="3600" kern="10" dirty="0">
                <a:ln w="9525">
                  <a:solidFill>
                    <a:srgbClr val="000000"/>
                  </a:solidFill>
                  <a:round/>
                  <a:headEnd/>
                  <a:tailEnd/>
                </a:ln>
                <a:solidFill>
                  <a:srgbClr val="0070C0"/>
                </a:solidFill>
                <a:latin typeface="Arial Black"/>
              </a:rPr>
              <a:t>           </a:t>
            </a:r>
          </a:p>
        </p:txBody>
      </p:sp>
      <p:sp>
        <p:nvSpPr>
          <p:cNvPr id="134205" name="TextBox 9"/>
          <p:cNvSpPr txBox="1">
            <a:spLocks noChangeArrowheads="1"/>
          </p:cNvSpPr>
          <p:nvPr/>
        </p:nvSpPr>
        <p:spPr bwMode="auto">
          <a:xfrm>
            <a:off x="5929313" y="1214438"/>
            <a:ext cx="30718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solidFill>
                  <a:prstClr val="black"/>
                </a:solidFill>
                <a:latin typeface="Calibri" pitchFamily="34" charset="0"/>
              </a:rPr>
              <a:t>“In lessons, students are regularly required to check each other’s work, discuss it and spot errors before they look at the correct copy.”</a:t>
            </a:r>
            <a:endParaRPr lang="en-US" sz="2000" b="1">
              <a:solidFill>
                <a:prstClr val="black"/>
              </a:solidFill>
              <a:latin typeface="Calibri" pitchFamily="34" charset="0"/>
            </a:endParaRPr>
          </a:p>
        </p:txBody>
      </p:sp>
      <p:sp>
        <p:nvSpPr>
          <p:cNvPr id="134206" name="TextBox 5"/>
          <p:cNvSpPr txBox="1">
            <a:spLocks noChangeArrowheads="1"/>
          </p:cNvSpPr>
          <p:nvPr/>
        </p:nvSpPr>
        <p:spPr bwMode="auto">
          <a:xfrm>
            <a:off x="6000750" y="3286125"/>
            <a:ext cx="27860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a:solidFill>
                  <a:prstClr val="black"/>
                </a:solidFill>
                <a:latin typeface="Calibri" pitchFamily="34" charset="0"/>
              </a:rPr>
              <a:t> paired assessment before handing in</a:t>
            </a:r>
          </a:p>
          <a:p>
            <a:pPr eaLnBrk="1" hangingPunct="1">
              <a:buFont typeface="Arial" charset="0"/>
              <a:buChar char="•"/>
            </a:pPr>
            <a:r>
              <a:rPr lang="en-GB">
                <a:solidFill>
                  <a:prstClr val="black"/>
                </a:solidFill>
                <a:latin typeface="Calibri" pitchFamily="34" charset="0"/>
              </a:rPr>
              <a:t> whole class assessment of anonymous samples of student homework as starter</a:t>
            </a:r>
          </a:p>
          <a:p>
            <a:pPr eaLnBrk="1" hangingPunct="1">
              <a:buFont typeface="Arial" charset="0"/>
              <a:buChar char="•"/>
            </a:pPr>
            <a:r>
              <a:rPr lang="en-GB">
                <a:solidFill>
                  <a:prstClr val="black"/>
                </a:solidFill>
                <a:latin typeface="Calibri" pitchFamily="34" charset="0"/>
              </a:rPr>
              <a:t> ‘auction’ activities to spot errors/correct formulations</a:t>
            </a:r>
          </a:p>
          <a:p>
            <a:pPr eaLnBrk="1" hangingPunct="1">
              <a:buFont typeface="Arial" charset="0"/>
              <a:buChar char="•"/>
            </a:pPr>
            <a:r>
              <a:rPr lang="en-GB">
                <a:solidFill>
                  <a:prstClr val="black"/>
                </a:solidFill>
                <a:latin typeface="Calibri" pitchFamily="34" charset="0"/>
              </a:rPr>
              <a:t> paired listenings</a:t>
            </a:r>
            <a:endParaRPr lang="en-US">
              <a:solidFill>
                <a:prstClr val="black"/>
              </a:solidFill>
              <a:latin typeface="Calibri" pitchFamily="34" charset="0"/>
            </a:endParaRPr>
          </a:p>
        </p:txBody>
      </p:sp>
      <p:graphicFrame>
        <p:nvGraphicFramePr>
          <p:cNvPr id="2" name="Table 1"/>
          <p:cNvGraphicFramePr>
            <a:graphicFrameLocks noGrp="1"/>
          </p:cNvGraphicFramePr>
          <p:nvPr>
            <p:extLst/>
          </p:nvPr>
        </p:nvGraphicFramePr>
        <p:xfrm>
          <a:off x="340710" y="4856162"/>
          <a:ext cx="5357811" cy="430213"/>
        </p:xfrm>
        <a:graphic>
          <a:graphicData uri="http://schemas.openxmlformats.org/drawingml/2006/table">
            <a:tbl>
              <a:tblPr/>
              <a:tblGrid>
                <a:gridCol w="670380"/>
                <a:gridCol w="4044494"/>
                <a:gridCol w="642937"/>
              </a:tblGrid>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Number of  errors spotted</a:t>
                      </a:r>
                      <a:endParaRPr kumimoji="0" lang="en-US" sz="18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miley Face 2"/>
          <p:cNvSpPr/>
          <p:nvPr/>
        </p:nvSpPr>
        <p:spPr>
          <a:xfrm>
            <a:off x="429196" y="4869160"/>
            <a:ext cx="470396" cy="373038"/>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628921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0" y="268828"/>
            <a:ext cx="10515600" cy="990600"/>
          </a:xfrm>
          <a:prstGeom prst="rect">
            <a:avLst/>
          </a:prstGeom>
        </p:spPr>
        <p:txBody>
          <a:bodyPr>
            <a:normAutofit/>
          </a:bodyPr>
          <a:lstStyle>
            <a:lvl1pPr algn="l" rtl="0" eaLnBrk="1" latinLnBrk="0" hangingPunct="1">
              <a:spcBef>
                <a:spcPct val="0"/>
              </a:spcBef>
              <a:buNone/>
              <a:defRPr sz="4400" kern="1200">
                <a:solidFill>
                  <a:schemeClr val="tx2"/>
                </a:solidFill>
                <a:latin typeface="+mj-lt"/>
                <a:ea typeface="+mj-ea"/>
                <a:cs typeface="+mj-cs"/>
              </a:defRPr>
            </a:lvl1pPr>
          </a:lstStyle>
          <a:p>
            <a:endParaRPr lang="es-ES" sz="3500" dirty="0">
              <a:latin typeface="Segoe Print" panose="02000600000000000000" pitchFamily="2" charset="0"/>
            </a:endParaRPr>
          </a:p>
        </p:txBody>
      </p:sp>
      <p:sp>
        <p:nvSpPr>
          <p:cNvPr id="6" name="Rectangle 5"/>
          <p:cNvSpPr/>
          <p:nvPr/>
        </p:nvSpPr>
        <p:spPr>
          <a:xfrm>
            <a:off x="533399" y="197186"/>
            <a:ext cx="7981071" cy="461665"/>
          </a:xfrm>
          <a:prstGeom prst="rect">
            <a:avLst/>
          </a:prstGeom>
        </p:spPr>
        <p:txBody>
          <a:bodyPr wrap="square">
            <a:spAutoFit/>
          </a:bodyPr>
          <a:lstStyle/>
          <a:p>
            <a:pPr algn="ctr"/>
            <a:r>
              <a:rPr lang="es-ES" sz="2400" dirty="0" smtClean="0">
                <a:latin typeface="Segoe Print" panose="02000600000000000000" pitchFamily="2" charset="0"/>
              </a:rPr>
              <a:t>No </a:t>
            </a:r>
            <a:r>
              <a:rPr lang="es-ES" sz="2400" dirty="0" err="1" smtClean="0">
                <a:latin typeface="Segoe Print" panose="02000600000000000000" pitchFamily="2" charset="0"/>
              </a:rPr>
              <a:t>dictionary</a:t>
            </a:r>
            <a:r>
              <a:rPr lang="es-ES" sz="2400" dirty="0" smtClean="0">
                <a:latin typeface="Segoe Print" panose="02000600000000000000" pitchFamily="2" charset="0"/>
              </a:rPr>
              <a:t> at home, no </a:t>
            </a:r>
            <a:r>
              <a:rPr lang="es-ES" sz="2400" dirty="0" err="1" smtClean="0">
                <a:latin typeface="Segoe Print" panose="02000600000000000000" pitchFamily="2" charset="0"/>
              </a:rPr>
              <a:t>problem</a:t>
            </a:r>
            <a:r>
              <a:rPr lang="es-ES" sz="2400" dirty="0" smtClean="0">
                <a:latin typeface="Segoe Print" panose="02000600000000000000" pitchFamily="2" charset="0"/>
              </a:rPr>
              <a:t>!</a:t>
            </a:r>
            <a:endParaRPr lang="es-ES" sz="2400" dirty="0">
              <a:latin typeface="Segoe Print" panose="02000600000000000000" pitchFamily="2" charset="0"/>
            </a:endParaRPr>
          </a:p>
        </p:txBody>
      </p:sp>
      <p:pic>
        <p:nvPicPr>
          <p:cNvPr id="7" name="Picture 6"/>
          <p:cNvPicPr>
            <a:picLocks noChangeAspect="1"/>
          </p:cNvPicPr>
          <p:nvPr/>
        </p:nvPicPr>
        <p:blipFill>
          <a:blip r:embed="rId2"/>
          <a:stretch>
            <a:fillRect/>
          </a:stretch>
        </p:blipFill>
        <p:spPr>
          <a:xfrm>
            <a:off x="381000" y="914400"/>
            <a:ext cx="8610600" cy="5524500"/>
          </a:xfrm>
          <a:prstGeom prst="rect">
            <a:avLst/>
          </a:prstGeom>
        </p:spPr>
      </p:pic>
      <p:cxnSp>
        <p:nvCxnSpPr>
          <p:cNvPr id="10" name="Straight Arrow Connector 9"/>
          <p:cNvCxnSpPr>
            <a:stCxn id="6" idx="2"/>
          </p:cNvCxnSpPr>
          <p:nvPr/>
        </p:nvCxnSpPr>
        <p:spPr>
          <a:xfrm flipH="1">
            <a:off x="3733800" y="658851"/>
            <a:ext cx="790135" cy="40794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837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0" y="268828"/>
            <a:ext cx="10515600" cy="990600"/>
          </a:xfrm>
          <a:prstGeom prst="rect">
            <a:avLst/>
          </a:prstGeom>
        </p:spPr>
        <p:txBody>
          <a:bodyPr>
            <a:normAutofit/>
          </a:bodyPr>
          <a:lstStyle>
            <a:lvl1pPr algn="l" rtl="0" eaLnBrk="1" latinLnBrk="0" hangingPunct="1">
              <a:spcBef>
                <a:spcPct val="0"/>
              </a:spcBef>
              <a:buNone/>
              <a:defRPr sz="4400" kern="1200">
                <a:solidFill>
                  <a:schemeClr val="tx2"/>
                </a:solidFill>
                <a:latin typeface="+mj-lt"/>
                <a:ea typeface="+mj-ea"/>
                <a:cs typeface="+mj-cs"/>
              </a:defRPr>
            </a:lvl1pPr>
          </a:lstStyle>
          <a:p>
            <a:endParaRPr lang="es-ES" sz="3500" dirty="0">
              <a:latin typeface="Segoe Print" panose="02000600000000000000" pitchFamily="2" charset="0"/>
            </a:endParaRPr>
          </a:p>
        </p:txBody>
      </p:sp>
      <p:sp>
        <p:nvSpPr>
          <p:cNvPr id="6" name="Rectangle 5"/>
          <p:cNvSpPr/>
          <p:nvPr/>
        </p:nvSpPr>
        <p:spPr>
          <a:xfrm>
            <a:off x="533399" y="197186"/>
            <a:ext cx="7981071" cy="830997"/>
          </a:xfrm>
          <a:prstGeom prst="rect">
            <a:avLst/>
          </a:prstGeom>
        </p:spPr>
        <p:txBody>
          <a:bodyPr wrap="square">
            <a:spAutoFit/>
          </a:bodyPr>
          <a:lstStyle/>
          <a:p>
            <a:pPr algn="ctr"/>
            <a:r>
              <a:rPr lang="es-ES" sz="2400" dirty="0" err="1" smtClean="0">
                <a:latin typeface="Segoe Print" panose="02000600000000000000" pitchFamily="2" charset="0"/>
              </a:rPr>
              <a:t>Remember</a:t>
            </a:r>
            <a:r>
              <a:rPr lang="es-ES" sz="2400" dirty="0" smtClean="0">
                <a:latin typeface="Segoe Print" panose="02000600000000000000" pitchFamily="2" charset="0"/>
              </a:rPr>
              <a:t> </a:t>
            </a:r>
            <a:r>
              <a:rPr lang="es-ES" sz="2400" dirty="0" err="1" smtClean="0">
                <a:latin typeface="Segoe Print" panose="02000600000000000000" pitchFamily="2" charset="0"/>
              </a:rPr>
              <a:t>these</a:t>
            </a:r>
            <a:r>
              <a:rPr lang="es-ES" sz="2400" dirty="0" smtClean="0">
                <a:latin typeface="Segoe Print" panose="02000600000000000000" pitchFamily="2" charset="0"/>
              </a:rPr>
              <a:t> are </a:t>
            </a:r>
            <a:r>
              <a:rPr lang="es-ES" sz="2400" dirty="0" err="1" smtClean="0">
                <a:latin typeface="Segoe Print" panose="02000600000000000000" pitchFamily="2" charset="0"/>
              </a:rPr>
              <a:t>the</a:t>
            </a:r>
            <a:r>
              <a:rPr lang="es-ES" sz="2400" dirty="0" smtClean="0">
                <a:latin typeface="Segoe Print" panose="02000600000000000000" pitchFamily="2" charset="0"/>
              </a:rPr>
              <a:t> 2 tenses </a:t>
            </a:r>
            <a:r>
              <a:rPr lang="es-ES" sz="2400" dirty="0" err="1" smtClean="0">
                <a:latin typeface="Segoe Print" panose="02000600000000000000" pitchFamily="2" charset="0"/>
              </a:rPr>
              <a:t>you</a:t>
            </a:r>
            <a:r>
              <a:rPr lang="es-ES" sz="2400" dirty="0" smtClean="0">
                <a:latin typeface="Segoe Print" panose="02000600000000000000" pitchFamily="2" charset="0"/>
              </a:rPr>
              <a:t> </a:t>
            </a:r>
            <a:r>
              <a:rPr lang="es-ES" sz="2400" dirty="0" err="1" smtClean="0">
                <a:latin typeface="Segoe Print" panose="02000600000000000000" pitchFamily="2" charset="0"/>
              </a:rPr>
              <a:t>should</a:t>
            </a:r>
            <a:r>
              <a:rPr lang="es-ES" sz="2400" dirty="0" smtClean="0">
                <a:latin typeface="Segoe Print" panose="02000600000000000000" pitchFamily="2" charset="0"/>
              </a:rPr>
              <a:t> be </a:t>
            </a:r>
            <a:r>
              <a:rPr lang="es-ES" sz="2400" dirty="0" err="1" smtClean="0">
                <a:latin typeface="Segoe Print" panose="02000600000000000000" pitchFamily="2" charset="0"/>
              </a:rPr>
              <a:t>looking</a:t>
            </a:r>
            <a:r>
              <a:rPr lang="es-ES" sz="2400" dirty="0" smtClean="0">
                <a:latin typeface="Segoe Print" panose="02000600000000000000" pitchFamily="2" charset="0"/>
              </a:rPr>
              <a:t> </a:t>
            </a:r>
            <a:r>
              <a:rPr lang="es-ES" sz="2400" dirty="0" err="1" smtClean="0">
                <a:latin typeface="Segoe Print" panose="02000600000000000000" pitchFamily="2" charset="0"/>
              </a:rPr>
              <a:t>for</a:t>
            </a:r>
            <a:r>
              <a:rPr lang="es-ES" sz="2400" dirty="0" smtClean="0">
                <a:latin typeface="Segoe Print" panose="02000600000000000000" pitchFamily="2" charset="0"/>
              </a:rPr>
              <a:t>:</a:t>
            </a:r>
            <a:endParaRPr lang="es-ES" sz="2400" dirty="0">
              <a:latin typeface="Segoe Print" panose="02000600000000000000" pitchFamily="2" charset="0"/>
            </a:endParaRPr>
          </a:p>
        </p:txBody>
      </p:sp>
      <p:pic>
        <p:nvPicPr>
          <p:cNvPr id="2" name="Picture 1"/>
          <p:cNvPicPr>
            <a:picLocks noChangeAspect="1"/>
          </p:cNvPicPr>
          <p:nvPr/>
        </p:nvPicPr>
        <p:blipFill>
          <a:blip r:embed="rId2"/>
          <a:stretch>
            <a:fillRect/>
          </a:stretch>
        </p:blipFill>
        <p:spPr>
          <a:xfrm>
            <a:off x="533399" y="1143000"/>
            <a:ext cx="7858125" cy="5238750"/>
          </a:xfrm>
          <a:prstGeom prst="rect">
            <a:avLst/>
          </a:prstGeom>
        </p:spPr>
      </p:pic>
      <p:sp>
        <p:nvSpPr>
          <p:cNvPr id="3" name="Oval 2"/>
          <p:cNvSpPr/>
          <p:nvPr/>
        </p:nvSpPr>
        <p:spPr>
          <a:xfrm>
            <a:off x="1981200" y="2860156"/>
            <a:ext cx="1295400" cy="1953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Oval 8"/>
          <p:cNvSpPr/>
          <p:nvPr/>
        </p:nvSpPr>
        <p:spPr>
          <a:xfrm>
            <a:off x="4267200" y="2785530"/>
            <a:ext cx="1295400" cy="1953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8903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0" y="268828"/>
            <a:ext cx="10515600" cy="990600"/>
          </a:xfrm>
          <a:prstGeom prst="rect">
            <a:avLst/>
          </a:prstGeom>
        </p:spPr>
        <p:txBody>
          <a:bodyPr>
            <a:normAutofit/>
          </a:bodyPr>
          <a:lstStyle>
            <a:lvl1pPr algn="l" rtl="0" eaLnBrk="1" latinLnBrk="0" hangingPunct="1">
              <a:spcBef>
                <a:spcPct val="0"/>
              </a:spcBef>
              <a:buNone/>
              <a:defRPr sz="4400" kern="1200">
                <a:solidFill>
                  <a:schemeClr val="tx2"/>
                </a:solidFill>
                <a:latin typeface="+mj-lt"/>
                <a:ea typeface="+mj-ea"/>
                <a:cs typeface="+mj-cs"/>
              </a:defRPr>
            </a:lvl1pPr>
          </a:lstStyle>
          <a:p>
            <a:endParaRPr lang="es-ES" sz="3500" dirty="0">
              <a:latin typeface="Segoe Print" panose="02000600000000000000" pitchFamily="2" charset="0"/>
            </a:endParaRPr>
          </a:p>
        </p:txBody>
      </p:sp>
      <p:sp>
        <p:nvSpPr>
          <p:cNvPr id="6" name="Rectangle 5"/>
          <p:cNvSpPr/>
          <p:nvPr/>
        </p:nvSpPr>
        <p:spPr>
          <a:xfrm>
            <a:off x="533399" y="197186"/>
            <a:ext cx="7981071" cy="461665"/>
          </a:xfrm>
          <a:prstGeom prst="rect">
            <a:avLst/>
          </a:prstGeom>
        </p:spPr>
        <p:txBody>
          <a:bodyPr wrap="square">
            <a:spAutoFit/>
          </a:bodyPr>
          <a:lstStyle/>
          <a:p>
            <a:pPr algn="ctr"/>
            <a:r>
              <a:rPr lang="es-ES" sz="2400" dirty="0" err="1" smtClean="0">
                <a:latin typeface="Segoe Print" panose="02000600000000000000" pitchFamily="2" charset="0"/>
              </a:rPr>
              <a:t>Even</a:t>
            </a:r>
            <a:r>
              <a:rPr lang="es-ES" sz="2400" dirty="0" smtClean="0">
                <a:latin typeface="Segoe Print" panose="02000600000000000000" pitchFamily="2" charset="0"/>
              </a:rPr>
              <a:t> </a:t>
            </a:r>
            <a:r>
              <a:rPr lang="es-ES" sz="2400" dirty="0" err="1" smtClean="0">
                <a:latin typeface="Segoe Print" panose="02000600000000000000" pitchFamily="2" charset="0"/>
              </a:rPr>
              <a:t>better</a:t>
            </a:r>
            <a:r>
              <a:rPr lang="es-ES" sz="2400" dirty="0">
                <a:latin typeface="Segoe Print" panose="02000600000000000000" pitchFamily="2" charset="0"/>
              </a:rPr>
              <a:t>!</a:t>
            </a:r>
          </a:p>
        </p:txBody>
      </p:sp>
      <p:pic>
        <p:nvPicPr>
          <p:cNvPr id="4" name="Picture 3"/>
          <p:cNvPicPr>
            <a:picLocks noChangeAspect="1"/>
          </p:cNvPicPr>
          <p:nvPr/>
        </p:nvPicPr>
        <p:blipFill>
          <a:blip r:embed="rId2"/>
          <a:stretch>
            <a:fillRect/>
          </a:stretch>
        </p:blipFill>
        <p:spPr>
          <a:xfrm>
            <a:off x="512297" y="723828"/>
            <a:ext cx="8372475" cy="5924550"/>
          </a:xfrm>
          <a:prstGeom prst="rect">
            <a:avLst/>
          </a:prstGeom>
        </p:spPr>
      </p:pic>
      <p:cxnSp>
        <p:nvCxnSpPr>
          <p:cNvPr id="8" name="Straight Arrow Connector 7"/>
          <p:cNvCxnSpPr/>
          <p:nvPr/>
        </p:nvCxnSpPr>
        <p:spPr>
          <a:xfrm flipH="1">
            <a:off x="3352800" y="909791"/>
            <a:ext cx="790135" cy="40794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443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0" y="268828"/>
            <a:ext cx="10515600" cy="990600"/>
          </a:xfrm>
          <a:prstGeom prst="rect">
            <a:avLst/>
          </a:prstGeom>
        </p:spPr>
        <p:txBody>
          <a:bodyPr>
            <a:normAutofit/>
          </a:bodyPr>
          <a:lstStyle>
            <a:lvl1pPr algn="l" rtl="0" eaLnBrk="1" latinLnBrk="0" hangingPunct="1">
              <a:spcBef>
                <a:spcPct val="0"/>
              </a:spcBef>
              <a:buNone/>
              <a:defRPr sz="4400" kern="1200">
                <a:solidFill>
                  <a:schemeClr val="tx2"/>
                </a:solidFill>
                <a:latin typeface="+mj-lt"/>
                <a:ea typeface="+mj-ea"/>
                <a:cs typeface="+mj-cs"/>
              </a:defRPr>
            </a:lvl1pPr>
          </a:lstStyle>
          <a:p>
            <a:endParaRPr lang="es-ES" sz="3500" dirty="0">
              <a:latin typeface="Segoe Print" panose="02000600000000000000" pitchFamily="2" charset="0"/>
            </a:endParaRPr>
          </a:p>
        </p:txBody>
      </p:sp>
      <p:sp>
        <p:nvSpPr>
          <p:cNvPr id="6" name="Rectangle 5"/>
          <p:cNvSpPr/>
          <p:nvPr/>
        </p:nvSpPr>
        <p:spPr>
          <a:xfrm>
            <a:off x="-609599" y="197186"/>
            <a:ext cx="10363200" cy="461665"/>
          </a:xfrm>
          <a:prstGeom prst="rect">
            <a:avLst/>
          </a:prstGeom>
        </p:spPr>
        <p:txBody>
          <a:bodyPr wrap="square">
            <a:spAutoFit/>
          </a:bodyPr>
          <a:lstStyle/>
          <a:p>
            <a:pPr algn="ctr"/>
            <a:r>
              <a:rPr lang="es-ES" sz="2300" dirty="0" err="1" smtClean="0">
                <a:latin typeface="Segoe Print" panose="02000600000000000000" pitchFamily="2" charset="0"/>
              </a:rPr>
              <a:t>This</a:t>
            </a:r>
            <a:r>
              <a:rPr lang="es-ES" sz="2300" dirty="0" smtClean="0">
                <a:latin typeface="Segoe Print" panose="02000600000000000000" pitchFamily="2" charset="0"/>
              </a:rPr>
              <a:t> </a:t>
            </a:r>
            <a:r>
              <a:rPr lang="es-ES" sz="2300" dirty="0" err="1" smtClean="0">
                <a:latin typeface="Segoe Print" panose="02000600000000000000" pitchFamily="2" charset="0"/>
              </a:rPr>
              <a:t>option</a:t>
            </a:r>
            <a:r>
              <a:rPr lang="es-ES" sz="2300" dirty="0" smtClean="0">
                <a:latin typeface="Segoe Print" panose="02000600000000000000" pitchFamily="2" charset="0"/>
              </a:rPr>
              <a:t> </a:t>
            </a:r>
            <a:r>
              <a:rPr lang="es-ES" sz="2300" dirty="0" err="1" smtClean="0">
                <a:latin typeface="Segoe Print" panose="02000600000000000000" pitchFamily="2" charset="0"/>
              </a:rPr>
              <a:t>will</a:t>
            </a:r>
            <a:r>
              <a:rPr lang="es-ES" sz="2300" dirty="0" smtClean="0">
                <a:latin typeface="Segoe Print" panose="02000600000000000000" pitchFamily="2" charset="0"/>
              </a:rPr>
              <a:t> </a:t>
            </a:r>
            <a:r>
              <a:rPr lang="es-ES" sz="2300" dirty="0" err="1" smtClean="0">
                <a:latin typeface="Segoe Print" panose="02000600000000000000" pitchFamily="2" charset="0"/>
              </a:rPr>
              <a:t>let</a:t>
            </a:r>
            <a:r>
              <a:rPr lang="es-ES" sz="2300" dirty="0" smtClean="0">
                <a:latin typeface="Segoe Print" panose="02000600000000000000" pitchFamily="2" charset="0"/>
              </a:rPr>
              <a:t> </a:t>
            </a:r>
            <a:r>
              <a:rPr lang="es-ES" sz="2300" dirty="0" err="1" smtClean="0">
                <a:latin typeface="Segoe Print" panose="02000600000000000000" pitchFamily="2" charset="0"/>
              </a:rPr>
              <a:t>you</a:t>
            </a:r>
            <a:r>
              <a:rPr lang="es-ES" sz="2300" dirty="0" smtClean="0">
                <a:latin typeface="Segoe Print" panose="02000600000000000000" pitchFamily="2" charset="0"/>
              </a:rPr>
              <a:t> </a:t>
            </a:r>
            <a:r>
              <a:rPr lang="es-ES" sz="2300" dirty="0" err="1" smtClean="0">
                <a:latin typeface="Segoe Print" panose="02000600000000000000" pitchFamily="2" charset="0"/>
              </a:rPr>
              <a:t>see</a:t>
            </a:r>
            <a:r>
              <a:rPr lang="es-ES" sz="2300" dirty="0" smtClean="0">
                <a:latin typeface="Segoe Print" panose="02000600000000000000" pitchFamily="2" charset="0"/>
              </a:rPr>
              <a:t> </a:t>
            </a:r>
            <a:r>
              <a:rPr lang="es-ES" sz="2300" dirty="0" err="1" smtClean="0">
                <a:latin typeface="Segoe Print" panose="02000600000000000000" pitchFamily="2" charset="0"/>
              </a:rPr>
              <a:t>the</a:t>
            </a:r>
            <a:r>
              <a:rPr lang="es-ES" sz="2300" dirty="0" smtClean="0">
                <a:latin typeface="Segoe Print" panose="02000600000000000000" pitchFamily="2" charset="0"/>
              </a:rPr>
              <a:t> </a:t>
            </a:r>
            <a:r>
              <a:rPr lang="es-ES" sz="2300" dirty="0" err="1" smtClean="0">
                <a:latin typeface="Segoe Print" panose="02000600000000000000" pitchFamily="2" charset="0"/>
              </a:rPr>
              <a:t>words</a:t>
            </a:r>
            <a:r>
              <a:rPr lang="es-ES" sz="2300" dirty="0" smtClean="0">
                <a:latin typeface="Segoe Print" panose="02000600000000000000" pitchFamily="2" charset="0"/>
              </a:rPr>
              <a:t> in </a:t>
            </a:r>
            <a:r>
              <a:rPr lang="es-ES" sz="2300" dirty="0" err="1" smtClean="0">
                <a:latin typeface="Segoe Print" panose="02000600000000000000" pitchFamily="2" charset="0"/>
              </a:rPr>
              <a:t>context</a:t>
            </a:r>
            <a:r>
              <a:rPr lang="es-ES" sz="2300" dirty="0" smtClean="0">
                <a:latin typeface="Segoe Print" panose="02000600000000000000" pitchFamily="2" charset="0"/>
              </a:rPr>
              <a:t>! </a:t>
            </a:r>
            <a:r>
              <a:rPr lang="es-ES" sz="2300" dirty="0" err="1" smtClean="0">
                <a:latin typeface="Segoe Print" panose="02000600000000000000" pitchFamily="2" charset="0"/>
              </a:rPr>
              <a:t>Very</a:t>
            </a:r>
            <a:r>
              <a:rPr lang="es-ES" sz="2300" dirty="0" smtClean="0">
                <a:latin typeface="Segoe Print" panose="02000600000000000000" pitchFamily="2" charset="0"/>
              </a:rPr>
              <a:t> </a:t>
            </a:r>
            <a:r>
              <a:rPr lang="es-ES" sz="2300" dirty="0" err="1" smtClean="0">
                <a:latin typeface="Segoe Print" panose="02000600000000000000" pitchFamily="2" charset="0"/>
              </a:rPr>
              <a:t>handy</a:t>
            </a:r>
            <a:endParaRPr lang="es-ES" sz="2300" dirty="0">
              <a:latin typeface="Segoe Print" panose="02000600000000000000" pitchFamily="2" charset="0"/>
            </a:endParaRPr>
          </a:p>
        </p:txBody>
      </p:sp>
      <p:pic>
        <p:nvPicPr>
          <p:cNvPr id="4" name="Picture 3"/>
          <p:cNvPicPr>
            <a:picLocks noChangeAspect="1"/>
          </p:cNvPicPr>
          <p:nvPr/>
        </p:nvPicPr>
        <p:blipFill>
          <a:blip r:embed="rId2"/>
          <a:stretch>
            <a:fillRect/>
          </a:stretch>
        </p:blipFill>
        <p:spPr>
          <a:xfrm>
            <a:off x="512297" y="723828"/>
            <a:ext cx="8372475" cy="5924550"/>
          </a:xfrm>
          <a:prstGeom prst="rect">
            <a:avLst/>
          </a:prstGeom>
        </p:spPr>
      </p:pic>
      <p:cxnSp>
        <p:nvCxnSpPr>
          <p:cNvPr id="8" name="Straight Arrow Connector 7"/>
          <p:cNvCxnSpPr/>
          <p:nvPr/>
        </p:nvCxnSpPr>
        <p:spPr>
          <a:xfrm flipH="1">
            <a:off x="3352800" y="909791"/>
            <a:ext cx="790135" cy="40794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487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0" y="268828"/>
            <a:ext cx="10515600" cy="990600"/>
          </a:xfrm>
          <a:prstGeom prst="rect">
            <a:avLst/>
          </a:prstGeom>
        </p:spPr>
        <p:txBody>
          <a:bodyPr>
            <a:normAutofit/>
          </a:bodyPr>
          <a:lstStyle>
            <a:lvl1pPr algn="l" rtl="0" eaLnBrk="1" latinLnBrk="0" hangingPunct="1">
              <a:spcBef>
                <a:spcPct val="0"/>
              </a:spcBef>
              <a:buNone/>
              <a:defRPr sz="4400" kern="1200">
                <a:solidFill>
                  <a:schemeClr val="tx2"/>
                </a:solidFill>
                <a:latin typeface="+mj-lt"/>
                <a:ea typeface="+mj-ea"/>
                <a:cs typeface="+mj-cs"/>
              </a:defRPr>
            </a:lvl1pPr>
          </a:lstStyle>
          <a:p>
            <a:endParaRPr lang="es-ES" sz="3500" dirty="0">
              <a:latin typeface="Segoe Print" panose="02000600000000000000" pitchFamily="2" charset="0"/>
            </a:endParaRPr>
          </a:p>
        </p:txBody>
      </p:sp>
      <p:sp>
        <p:nvSpPr>
          <p:cNvPr id="6" name="Rectangle 5"/>
          <p:cNvSpPr/>
          <p:nvPr/>
        </p:nvSpPr>
        <p:spPr>
          <a:xfrm>
            <a:off x="-609599" y="197186"/>
            <a:ext cx="10363200" cy="461665"/>
          </a:xfrm>
          <a:prstGeom prst="rect">
            <a:avLst/>
          </a:prstGeom>
        </p:spPr>
        <p:txBody>
          <a:bodyPr wrap="square">
            <a:spAutoFit/>
          </a:bodyPr>
          <a:lstStyle/>
          <a:p>
            <a:pPr algn="ctr"/>
            <a:r>
              <a:rPr lang="es-ES" sz="2300" dirty="0" err="1" smtClean="0">
                <a:latin typeface="Segoe Print" panose="02000600000000000000" pitchFamily="2" charset="0"/>
              </a:rPr>
              <a:t>This</a:t>
            </a:r>
            <a:r>
              <a:rPr lang="es-ES" sz="2300" dirty="0" smtClean="0">
                <a:latin typeface="Segoe Print" panose="02000600000000000000" pitchFamily="2" charset="0"/>
              </a:rPr>
              <a:t> </a:t>
            </a:r>
            <a:r>
              <a:rPr lang="es-ES" sz="2300" dirty="0" err="1" smtClean="0">
                <a:latin typeface="Segoe Print" panose="02000600000000000000" pitchFamily="2" charset="0"/>
              </a:rPr>
              <a:t>option</a:t>
            </a:r>
            <a:r>
              <a:rPr lang="es-ES" sz="2300" dirty="0" smtClean="0">
                <a:latin typeface="Segoe Print" panose="02000600000000000000" pitchFamily="2" charset="0"/>
              </a:rPr>
              <a:t> </a:t>
            </a:r>
            <a:r>
              <a:rPr lang="es-ES" sz="2300" dirty="0" err="1" smtClean="0">
                <a:latin typeface="Segoe Print" panose="02000600000000000000" pitchFamily="2" charset="0"/>
              </a:rPr>
              <a:t>will</a:t>
            </a:r>
            <a:r>
              <a:rPr lang="es-ES" sz="2300" dirty="0" smtClean="0">
                <a:latin typeface="Segoe Print" panose="02000600000000000000" pitchFamily="2" charset="0"/>
              </a:rPr>
              <a:t> </a:t>
            </a:r>
            <a:r>
              <a:rPr lang="es-ES" sz="2300" dirty="0" err="1" smtClean="0">
                <a:latin typeface="Segoe Print" panose="02000600000000000000" pitchFamily="2" charset="0"/>
              </a:rPr>
              <a:t>let</a:t>
            </a:r>
            <a:r>
              <a:rPr lang="es-ES" sz="2300" dirty="0" smtClean="0">
                <a:latin typeface="Segoe Print" panose="02000600000000000000" pitchFamily="2" charset="0"/>
              </a:rPr>
              <a:t> </a:t>
            </a:r>
            <a:r>
              <a:rPr lang="es-ES" sz="2300" dirty="0" err="1" smtClean="0">
                <a:latin typeface="Segoe Print" panose="02000600000000000000" pitchFamily="2" charset="0"/>
              </a:rPr>
              <a:t>you</a:t>
            </a:r>
            <a:r>
              <a:rPr lang="es-ES" sz="2300" dirty="0" smtClean="0">
                <a:latin typeface="Segoe Print" panose="02000600000000000000" pitchFamily="2" charset="0"/>
              </a:rPr>
              <a:t> </a:t>
            </a:r>
            <a:r>
              <a:rPr lang="es-ES" sz="2300" dirty="0" err="1" smtClean="0">
                <a:latin typeface="Segoe Print" panose="02000600000000000000" pitchFamily="2" charset="0"/>
              </a:rPr>
              <a:t>see</a:t>
            </a:r>
            <a:r>
              <a:rPr lang="es-ES" sz="2300" dirty="0" smtClean="0">
                <a:latin typeface="Segoe Print" panose="02000600000000000000" pitchFamily="2" charset="0"/>
              </a:rPr>
              <a:t> </a:t>
            </a:r>
            <a:r>
              <a:rPr lang="es-ES" sz="2300" dirty="0" err="1" smtClean="0">
                <a:latin typeface="Segoe Print" panose="02000600000000000000" pitchFamily="2" charset="0"/>
              </a:rPr>
              <a:t>the</a:t>
            </a:r>
            <a:r>
              <a:rPr lang="es-ES" sz="2300" dirty="0" smtClean="0">
                <a:latin typeface="Segoe Print" panose="02000600000000000000" pitchFamily="2" charset="0"/>
              </a:rPr>
              <a:t> </a:t>
            </a:r>
            <a:r>
              <a:rPr lang="es-ES" sz="2300" dirty="0" err="1" smtClean="0">
                <a:latin typeface="Segoe Print" panose="02000600000000000000" pitchFamily="2" charset="0"/>
              </a:rPr>
              <a:t>words</a:t>
            </a:r>
            <a:r>
              <a:rPr lang="es-ES" sz="2300" dirty="0" smtClean="0">
                <a:latin typeface="Segoe Print" panose="02000600000000000000" pitchFamily="2" charset="0"/>
              </a:rPr>
              <a:t> in </a:t>
            </a:r>
            <a:r>
              <a:rPr lang="es-ES" sz="2300" dirty="0" err="1" smtClean="0">
                <a:latin typeface="Segoe Print" panose="02000600000000000000" pitchFamily="2" charset="0"/>
              </a:rPr>
              <a:t>context</a:t>
            </a:r>
            <a:r>
              <a:rPr lang="es-ES" sz="2300" dirty="0" smtClean="0">
                <a:latin typeface="Segoe Print" panose="02000600000000000000" pitchFamily="2" charset="0"/>
              </a:rPr>
              <a:t>! </a:t>
            </a:r>
            <a:r>
              <a:rPr lang="es-ES" sz="2300" dirty="0" err="1" smtClean="0">
                <a:latin typeface="Segoe Print" panose="02000600000000000000" pitchFamily="2" charset="0"/>
              </a:rPr>
              <a:t>Very</a:t>
            </a:r>
            <a:r>
              <a:rPr lang="es-ES" sz="2300" dirty="0" smtClean="0">
                <a:latin typeface="Segoe Print" panose="02000600000000000000" pitchFamily="2" charset="0"/>
              </a:rPr>
              <a:t> </a:t>
            </a:r>
            <a:r>
              <a:rPr lang="es-ES" sz="2300" dirty="0" err="1" smtClean="0">
                <a:latin typeface="Segoe Print" panose="02000600000000000000" pitchFamily="2" charset="0"/>
              </a:rPr>
              <a:t>handy</a:t>
            </a:r>
            <a:endParaRPr lang="es-ES" sz="2300" dirty="0">
              <a:latin typeface="Segoe Print" panose="02000600000000000000" pitchFamily="2" charset="0"/>
            </a:endParaRPr>
          </a:p>
        </p:txBody>
      </p:sp>
      <p:pic>
        <p:nvPicPr>
          <p:cNvPr id="4" name="Picture 3"/>
          <p:cNvPicPr>
            <a:picLocks noChangeAspect="1"/>
          </p:cNvPicPr>
          <p:nvPr/>
        </p:nvPicPr>
        <p:blipFill>
          <a:blip r:embed="rId2"/>
          <a:stretch>
            <a:fillRect/>
          </a:stretch>
        </p:blipFill>
        <p:spPr>
          <a:xfrm>
            <a:off x="512297" y="723828"/>
            <a:ext cx="8372475" cy="5924550"/>
          </a:xfrm>
          <a:prstGeom prst="rect">
            <a:avLst/>
          </a:prstGeom>
        </p:spPr>
      </p:pic>
      <p:cxnSp>
        <p:nvCxnSpPr>
          <p:cNvPr id="8" name="Straight Arrow Connector 7"/>
          <p:cNvCxnSpPr/>
          <p:nvPr/>
        </p:nvCxnSpPr>
        <p:spPr>
          <a:xfrm flipH="1">
            <a:off x="3352800" y="909791"/>
            <a:ext cx="790135" cy="40794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527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261990" y="1238071"/>
            <a:ext cx="7679933" cy="584775"/>
          </a:xfrm>
          <a:prstGeom prst="rect">
            <a:avLst/>
          </a:prstGeom>
        </p:spPr>
        <p:txBody>
          <a:bodyPr wrap="square">
            <a:spAutoFit/>
          </a:bodyPr>
          <a:lstStyle/>
          <a:p>
            <a:r>
              <a:rPr lang="en-GB" sz="3200" b="1" dirty="0" smtClean="0">
                <a:solidFill>
                  <a:prstClr val="black">
                    <a:lumMod val="75000"/>
                    <a:lumOff val="25000"/>
                  </a:prstClr>
                </a:solidFill>
                <a:latin typeface="Rockwell" panose="02060603020205020403" pitchFamily="18" charset="0"/>
                <a:ea typeface="Times New Roman" panose="02020603050405020304" pitchFamily="18" charset="0"/>
              </a:rPr>
              <a:t>2  Sentence-building</a:t>
            </a:r>
            <a:endParaRPr lang="en-GB" sz="3200" b="1" dirty="0">
              <a:solidFill>
                <a:prstClr val="black">
                  <a:lumMod val="75000"/>
                  <a:lumOff val="25000"/>
                </a:prstClr>
              </a:solidFill>
              <a:latin typeface="Rockwell" panose="02060603020205020403" pitchFamily="18" charset="0"/>
              <a:ea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4894208" y="470699"/>
            <a:ext cx="2377469" cy="1444643"/>
          </a:xfrm>
          <a:prstGeom prst="rect">
            <a:avLst/>
          </a:prstGeom>
        </p:spPr>
      </p:pic>
      <p:sp>
        <p:nvSpPr>
          <p:cNvPr id="10" name="Content Placeholder 7"/>
          <p:cNvSpPr txBox="1">
            <a:spLocks/>
          </p:cNvSpPr>
          <p:nvPr/>
        </p:nvSpPr>
        <p:spPr>
          <a:xfrm>
            <a:off x="245027" y="1988787"/>
            <a:ext cx="8733873" cy="4351338"/>
          </a:xfrm>
          <a:prstGeom prst="rect">
            <a:avLst/>
          </a:prstGeom>
        </p:spPr>
        <p:txBody>
          <a:bodyPr vert="horz" lIns="91440" tIns="45720" rIns="91440" bIns="45720" rtlCol="0">
            <a:normAutofit fontScale="925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lnSpc>
                <a:spcPct val="150000"/>
              </a:lnSpc>
              <a:buFont typeface="Arial" panose="020B0604020202020204" pitchFamily="34" charset="0"/>
              <a:buChar char="•"/>
            </a:pPr>
            <a:r>
              <a:rPr lang="en-GB" sz="2800" b="1" dirty="0" smtClean="0">
                <a:solidFill>
                  <a:schemeClr val="tx1">
                    <a:lumMod val="75000"/>
                    <a:lumOff val="25000"/>
                  </a:schemeClr>
                </a:solidFill>
                <a:latin typeface="Rockwell" panose="02060603020205020403" pitchFamily="18" charset="0"/>
              </a:rPr>
              <a:t>Simple </a:t>
            </a:r>
            <a:r>
              <a:rPr lang="en-GB" sz="2800" dirty="0" smtClean="0">
                <a:solidFill>
                  <a:schemeClr val="tx1">
                    <a:lumMod val="75000"/>
                    <a:lumOff val="25000"/>
                  </a:schemeClr>
                </a:solidFill>
                <a:latin typeface="Rockwell" panose="02060603020205020403" pitchFamily="18" charset="0"/>
              </a:rPr>
              <a:t>sentence (one main verb, one main idea)</a:t>
            </a:r>
          </a:p>
          <a:p>
            <a:pPr marL="457200" indent="-457200" algn="l">
              <a:lnSpc>
                <a:spcPct val="150000"/>
              </a:lnSpc>
              <a:buFont typeface="Arial" panose="020B0604020202020204" pitchFamily="34" charset="0"/>
              <a:buChar char="•"/>
            </a:pPr>
            <a:r>
              <a:rPr lang="en-GB" sz="2800" b="1" dirty="0" smtClean="0">
                <a:solidFill>
                  <a:schemeClr val="tx1">
                    <a:lumMod val="75000"/>
                    <a:lumOff val="25000"/>
                  </a:schemeClr>
                </a:solidFill>
                <a:latin typeface="Rockwell" panose="02060603020205020403" pitchFamily="18" charset="0"/>
              </a:rPr>
              <a:t>Compound </a:t>
            </a:r>
            <a:r>
              <a:rPr lang="en-GB" sz="2800" dirty="0" smtClean="0">
                <a:solidFill>
                  <a:schemeClr val="tx1">
                    <a:lumMod val="75000"/>
                    <a:lumOff val="25000"/>
                  </a:schemeClr>
                </a:solidFill>
                <a:latin typeface="Rockwell" panose="02060603020205020403" pitchFamily="18" charset="0"/>
              </a:rPr>
              <a:t>sentence (two simple sentences and two equal ideas joined together by ‘and’, ‘but’, ‘or’ etc.)</a:t>
            </a:r>
          </a:p>
          <a:p>
            <a:pPr marL="457200" indent="-457200" algn="l">
              <a:lnSpc>
                <a:spcPct val="150000"/>
              </a:lnSpc>
              <a:buFont typeface="Arial" panose="020B0604020202020204" pitchFamily="34" charset="0"/>
              <a:buChar char="•"/>
            </a:pPr>
            <a:r>
              <a:rPr lang="en-GB" sz="2800" b="1" dirty="0" smtClean="0">
                <a:solidFill>
                  <a:schemeClr val="tx1">
                    <a:lumMod val="75000"/>
                    <a:lumOff val="25000"/>
                  </a:schemeClr>
                </a:solidFill>
                <a:latin typeface="Rockwell" panose="02060603020205020403" pitchFamily="18" charset="0"/>
              </a:rPr>
              <a:t>Complex </a:t>
            </a:r>
            <a:r>
              <a:rPr lang="en-GB" sz="2800" dirty="0" smtClean="0">
                <a:solidFill>
                  <a:schemeClr val="tx1">
                    <a:lumMod val="75000"/>
                    <a:lumOff val="25000"/>
                  </a:schemeClr>
                </a:solidFill>
                <a:latin typeface="Rockwell" panose="02060603020205020403" pitchFamily="18" charset="0"/>
              </a:rPr>
              <a:t>sentence (two joined clauses, but only one is a simple sentence. The other is a dependent clause, which can’t stand on its own.)</a:t>
            </a:r>
          </a:p>
        </p:txBody>
      </p:sp>
      <p:sp>
        <p:nvSpPr>
          <p:cNvPr id="2" name="TextBox 1"/>
          <p:cNvSpPr txBox="1"/>
          <p:nvPr/>
        </p:nvSpPr>
        <p:spPr>
          <a:xfrm>
            <a:off x="934965" y="5986182"/>
            <a:ext cx="7235969" cy="707886"/>
          </a:xfrm>
          <a:prstGeom prst="rect">
            <a:avLst/>
          </a:prstGeom>
          <a:noFill/>
        </p:spPr>
        <p:txBody>
          <a:bodyPr wrap="square" rtlCol="0">
            <a:spAutoFit/>
          </a:bodyPr>
          <a:lstStyle/>
          <a:p>
            <a:r>
              <a:rPr lang="en-GB" sz="2000" dirty="0" smtClean="0">
                <a:solidFill>
                  <a:schemeClr val="tx1">
                    <a:lumMod val="75000"/>
                    <a:lumOff val="25000"/>
                  </a:schemeClr>
                </a:solidFill>
                <a:latin typeface="Rockwell" panose="02060603020205020403" pitchFamily="18" charset="0"/>
              </a:rPr>
              <a:t>NB:  Awarding bodies define ‘complexity’ as the use of elements from the Higher Grammar list.</a:t>
            </a:r>
            <a:endParaRPr lang="en-GB" sz="2000" dirty="0">
              <a:solidFill>
                <a:schemeClr val="tx1">
                  <a:lumMod val="75000"/>
                  <a:lumOff val="25000"/>
                </a:schemeClr>
              </a:solidFill>
              <a:latin typeface="Rockwell" panose="02060603020205020403" pitchFamily="18" charset="0"/>
            </a:endParaRPr>
          </a:p>
        </p:txBody>
      </p:sp>
    </p:spTree>
    <p:extLst>
      <p:ext uri="{BB962C8B-B14F-4D97-AF65-F5344CB8AC3E}">
        <p14:creationId xmlns:p14="http://schemas.microsoft.com/office/powerpoint/2010/main" val="4254390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0" y="268828"/>
            <a:ext cx="10515600" cy="990600"/>
          </a:xfrm>
          <a:prstGeom prst="rect">
            <a:avLst/>
          </a:prstGeom>
        </p:spPr>
        <p:txBody>
          <a:bodyPr>
            <a:normAutofit/>
          </a:bodyPr>
          <a:lstStyle>
            <a:lvl1pPr algn="l" rtl="0" eaLnBrk="1" latinLnBrk="0" hangingPunct="1">
              <a:spcBef>
                <a:spcPct val="0"/>
              </a:spcBef>
              <a:buNone/>
              <a:defRPr sz="4400" kern="1200">
                <a:solidFill>
                  <a:schemeClr val="tx2"/>
                </a:solidFill>
                <a:latin typeface="+mj-lt"/>
                <a:ea typeface="+mj-ea"/>
                <a:cs typeface="+mj-cs"/>
              </a:defRPr>
            </a:lvl1pPr>
          </a:lstStyle>
          <a:p>
            <a:endParaRPr lang="es-ES" sz="3500" dirty="0">
              <a:latin typeface="Segoe Print" panose="02000600000000000000" pitchFamily="2" charset="0"/>
            </a:endParaRPr>
          </a:p>
        </p:txBody>
      </p:sp>
      <p:pic>
        <p:nvPicPr>
          <p:cNvPr id="2" name="Picture 1"/>
          <p:cNvPicPr>
            <a:picLocks noChangeAspect="1"/>
          </p:cNvPicPr>
          <p:nvPr/>
        </p:nvPicPr>
        <p:blipFill>
          <a:blip r:embed="rId2"/>
          <a:stretch>
            <a:fillRect/>
          </a:stretch>
        </p:blipFill>
        <p:spPr>
          <a:xfrm>
            <a:off x="228601" y="914400"/>
            <a:ext cx="8686800" cy="4899957"/>
          </a:xfrm>
          <a:prstGeom prst="rect">
            <a:avLst/>
          </a:prstGeom>
        </p:spPr>
      </p:pic>
      <p:sp>
        <p:nvSpPr>
          <p:cNvPr id="9" name="Rectangle 8"/>
          <p:cNvSpPr/>
          <p:nvPr/>
        </p:nvSpPr>
        <p:spPr>
          <a:xfrm>
            <a:off x="-609599" y="6069906"/>
            <a:ext cx="10363200" cy="461665"/>
          </a:xfrm>
          <a:prstGeom prst="rect">
            <a:avLst/>
          </a:prstGeom>
        </p:spPr>
        <p:txBody>
          <a:bodyPr wrap="square">
            <a:spAutoFit/>
          </a:bodyPr>
          <a:lstStyle/>
          <a:p>
            <a:pPr algn="ctr"/>
            <a:r>
              <a:rPr lang="es-ES" sz="2300" dirty="0" err="1" smtClean="0">
                <a:latin typeface="Segoe Print" panose="02000600000000000000" pitchFamily="2" charset="0"/>
              </a:rPr>
              <a:t>Just</a:t>
            </a:r>
            <a:r>
              <a:rPr lang="es-ES" sz="2300" dirty="0" smtClean="0">
                <a:latin typeface="Segoe Print" panose="02000600000000000000" pitchFamily="2" charset="0"/>
              </a:rPr>
              <a:t> </a:t>
            </a:r>
            <a:r>
              <a:rPr lang="es-ES" sz="2300" dirty="0" err="1" smtClean="0">
                <a:latin typeface="Segoe Print" panose="02000600000000000000" pitchFamily="2" charset="0"/>
              </a:rPr>
              <a:t>remember</a:t>
            </a:r>
            <a:r>
              <a:rPr lang="es-ES" sz="2300" dirty="0" smtClean="0">
                <a:latin typeface="Segoe Print" panose="02000600000000000000" pitchFamily="2" charset="0"/>
              </a:rPr>
              <a:t> to </a:t>
            </a:r>
            <a:r>
              <a:rPr lang="es-ES" sz="2300" dirty="0" err="1" smtClean="0">
                <a:latin typeface="Segoe Print" panose="02000600000000000000" pitchFamily="2" charset="0"/>
              </a:rPr>
              <a:t>avoid</a:t>
            </a:r>
            <a:r>
              <a:rPr lang="es-ES" sz="2300" dirty="0" smtClean="0">
                <a:latin typeface="Segoe Print" panose="02000600000000000000" pitchFamily="2" charset="0"/>
              </a:rPr>
              <a:t> </a:t>
            </a:r>
            <a:r>
              <a:rPr lang="es-ES" sz="2300" dirty="0" err="1" smtClean="0">
                <a:latin typeface="Segoe Print" panose="02000600000000000000" pitchFamily="2" charset="0"/>
              </a:rPr>
              <a:t>using</a:t>
            </a:r>
            <a:r>
              <a:rPr lang="es-ES" sz="2300" dirty="0" smtClean="0">
                <a:latin typeface="Segoe Print" panose="02000600000000000000" pitchFamily="2" charset="0"/>
              </a:rPr>
              <a:t> </a:t>
            </a:r>
            <a:r>
              <a:rPr lang="es-ES" sz="2300" dirty="0" err="1" smtClean="0">
                <a:latin typeface="Segoe Print" panose="02000600000000000000" pitchFamily="2" charset="0"/>
              </a:rPr>
              <a:t>the</a:t>
            </a:r>
            <a:r>
              <a:rPr lang="es-ES" sz="2300" dirty="0" smtClean="0">
                <a:latin typeface="Segoe Print" panose="02000600000000000000" pitchFamily="2" charset="0"/>
              </a:rPr>
              <a:t> </a:t>
            </a:r>
            <a:r>
              <a:rPr lang="es-ES" sz="2300" dirty="0" err="1" smtClean="0">
                <a:latin typeface="Segoe Print" panose="02000600000000000000" pitchFamily="2" charset="0"/>
              </a:rPr>
              <a:t>translation</a:t>
            </a:r>
            <a:r>
              <a:rPr lang="es-ES" sz="2300" dirty="0" smtClean="0">
                <a:latin typeface="Segoe Print" panose="02000600000000000000" pitchFamily="2" charset="0"/>
              </a:rPr>
              <a:t> </a:t>
            </a:r>
            <a:r>
              <a:rPr lang="es-ES" sz="2300" dirty="0" err="1" smtClean="0">
                <a:latin typeface="Segoe Print" panose="02000600000000000000" pitchFamily="2" charset="0"/>
              </a:rPr>
              <a:t>section</a:t>
            </a:r>
            <a:r>
              <a:rPr lang="es-ES" sz="2300" dirty="0" smtClean="0">
                <a:latin typeface="Segoe Print" panose="02000600000000000000" pitchFamily="2" charset="0"/>
              </a:rPr>
              <a:t>!</a:t>
            </a:r>
            <a:endParaRPr lang="es-ES" sz="2300" dirty="0">
              <a:latin typeface="Segoe Print" panose="02000600000000000000" pitchFamily="2" charset="0"/>
            </a:endParaRPr>
          </a:p>
        </p:txBody>
      </p:sp>
    </p:spTree>
    <p:extLst>
      <p:ext uri="{BB962C8B-B14F-4D97-AF65-F5344CB8AC3E}">
        <p14:creationId xmlns:p14="http://schemas.microsoft.com/office/powerpoint/2010/main" val="2028727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261990" y="1238071"/>
            <a:ext cx="7679933" cy="584775"/>
          </a:xfrm>
          <a:prstGeom prst="rect">
            <a:avLst/>
          </a:prstGeom>
        </p:spPr>
        <p:txBody>
          <a:bodyPr wrap="square">
            <a:spAutoFit/>
          </a:bodyPr>
          <a:lstStyle/>
          <a:p>
            <a:pPr marL="514350" indent="-514350">
              <a:buAutoNum type="arabicPlain" startAt="5"/>
            </a:pPr>
            <a:r>
              <a:rPr lang="en-GB" sz="3200" b="1" dirty="0" smtClean="0">
                <a:solidFill>
                  <a:prstClr val="black">
                    <a:lumMod val="75000"/>
                    <a:lumOff val="25000"/>
                  </a:prstClr>
                </a:solidFill>
                <a:latin typeface="Rockwell" panose="02060603020205020403" pitchFamily="18" charset="0"/>
                <a:ea typeface="Times New Roman" panose="02020603050405020304" pitchFamily="18" charset="0"/>
              </a:rPr>
              <a:t>Develop variety</a:t>
            </a:r>
          </a:p>
        </p:txBody>
      </p:sp>
      <p:sp>
        <p:nvSpPr>
          <p:cNvPr id="8" name="Content Placeholder 7"/>
          <p:cNvSpPr txBox="1">
            <a:spLocks/>
          </p:cNvSpPr>
          <p:nvPr/>
        </p:nvSpPr>
        <p:spPr>
          <a:xfrm>
            <a:off x="410127" y="2241873"/>
            <a:ext cx="8733873" cy="54978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ASL (Average Sentence Length)</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Antonyms / synonyms</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Harvesting</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Function and themes</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Modelling</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Using reading as a springboard</a:t>
            </a:r>
          </a:p>
        </p:txBody>
      </p:sp>
    </p:spTree>
    <p:extLst>
      <p:ext uri="{BB962C8B-B14F-4D97-AF65-F5344CB8AC3E}">
        <p14:creationId xmlns:p14="http://schemas.microsoft.com/office/powerpoint/2010/main" val="3121458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3" name="Rectangle 2"/>
          <p:cNvSpPr/>
          <p:nvPr/>
        </p:nvSpPr>
        <p:spPr>
          <a:xfrm>
            <a:off x="410127" y="1238071"/>
            <a:ext cx="8568773" cy="3647152"/>
          </a:xfrm>
          <a:prstGeom prst="rect">
            <a:avLst/>
          </a:prstGeom>
        </p:spPr>
        <p:txBody>
          <a:bodyPr wrap="square">
            <a:spAutoFit/>
          </a:bodyPr>
          <a:lstStyle/>
          <a:p>
            <a:r>
              <a:rPr lang="es-ES_tradnl" sz="2100" dirty="0">
                <a:latin typeface="Rockwell" panose="02060603020205020403" pitchFamily="18" charset="0"/>
                <a:ea typeface="Times New Roman" panose="02020603050405020304" pitchFamily="18" charset="0"/>
              </a:rPr>
              <a:t>1  Soy bastante </a:t>
            </a:r>
            <a:r>
              <a:rPr lang="es-ES_tradnl" sz="2100" b="1" dirty="0">
                <a:latin typeface="Rockwell" panose="02060603020205020403" pitchFamily="18" charset="0"/>
                <a:ea typeface="Times New Roman" panose="02020603050405020304" pitchFamily="18" charset="0"/>
              </a:rPr>
              <a:t>pesimista </a:t>
            </a:r>
            <a:r>
              <a:rPr lang="es-ES_tradnl" sz="2100" dirty="0">
                <a:latin typeface="Rockwell" panose="02060603020205020403" pitchFamily="18" charset="0"/>
                <a:ea typeface="Times New Roman" panose="02020603050405020304" pitchFamily="18" charset="0"/>
              </a:rPr>
              <a:t>pero mi hermano es siempre _______________.</a:t>
            </a:r>
            <a:br>
              <a:rPr lang="es-ES_tradnl" sz="2100" dirty="0">
                <a:latin typeface="Rockwell" panose="02060603020205020403" pitchFamily="18" charset="0"/>
                <a:ea typeface="Times New Roman" panose="02020603050405020304" pitchFamily="18" charset="0"/>
              </a:rPr>
            </a:br>
            <a:r>
              <a:rPr lang="es-ES_tradnl" sz="2100" dirty="0">
                <a:latin typeface="Rockwell" panose="02060603020205020403" pitchFamily="18" charset="0"/>
                <a:ea typeface="Times New Roman" panose="02020603050405020304" pitchFamily="18" charset="0"/>
              </a:rPr>
              <a:t>2  Mi profesora de español es _________ pero mi profe de historia es muy </a:t>
            </a:r>
            <a:r>
              <a:rPr lang="es-ES_tradnl" sz="2100" b="1" dirty="0">
                <a:latin typeface="Rockwell" panose="02060603020205020403" pitchFamily="18" charset="0"/>
                <a:ea typeface="Times New Roman" panose="02020603050405020304" pitchFamily="18" charset="0"/>
              </a:rPr>
              <a:t>serio</a:t>
            </a:r>
            <a:r>
              <a:rPr lang="es-ES_tradnl" sz="2100" dirty="0">
                <a:latin typeface="Rockwell" panose="02060603020205020403" pitchFamily="18" charset="0"/>
                <a:ea typeface="Times New Roman" panose="02020603050405020304" pitchFamily="18" charset="0"/>
              </a:rPr>
              <a:t>.</a:t>
            </a:r>
            <a:br>
              <a:rPr lang="es-ES_tradnl" sz="2100" dirty="0">
                <a:latin typeface="Rockwell" panose="02060603020205020403" pitchFamily="18" charset="0"/>
                <a:ea typeface="Times New Roman" panose="02020603050405020304" pitchFamily="18" charset="0"/>
              </a:rPr>
            </a:br>
            <a:r>
              <a:rPr lang="es-ES_tradnl" sz="2100" dirty="0">
                <a:latin typeface="Rockwell" panose="02060603020205020403" pitchFamily="18" charset="0"/>
                <a:ea typeface="Times New Roman" panose="02020603050405020304" pitchFamily="18" charset="0"/>
              </a:rPr>
              <a:t>3  Por lo general, mi mejor amigo Santi es </a:t>
            </a:r>
            <a:r>
              <a:rPr lang="es-ES_tradnl" sz="2100" b="1" dirty="0">
                <a:latin typeface="Rockwell" panose="02060603020205020403" pitchFamily="18" charset="0"/>
                <a:ea typeface="Times New Roman" panose="02020603050405020304" pitchFamily="18" charset="0"/>
              </a:rPr>
              <a:t>generoso</a:t>
            </a:r>
            <a:r>
              <a:rPr lang="es-ES_tradnl" sz="2100" dirty="0">
                <a:latin typeface="Rockwell" panose="02060603020205020403" pitchFamily="18" charset="0"/>
                <a:ea typeface="Times New Roman" panose="02020603050405020304" pitchFamily="18" charset="0"/>
              </a:rPr>
              <a:t>, aunque de vez en cuando es ________.</a:t>
            </a:r>
            <a:br>
              <a:rPr lang="es-ES_tradnl" sz="2100" dirty="0">
                <a:latin typeface="Rockwell" panose="02060603020205020403" pitchFamily="18" charset="0"/>
                <a:ea typeface="Times New Roman" panose="02020603050405020304" pitchFamily="18" charset="0"/>
              </a:rPr>
            </a:br>
            <a:r>
              <a:rPr lang="es-ES_tradnl" sz="2100" dirty="0">
                <a:latin typeface="Rockwell" panose="02060603020205020403" pitchFamily="18" charset="0"/>
                <a:ea typeface="Times New Roman" panose="02020603050405020304" pitchFamily="18" charset="0"/>
              </a:rPr>
              <a:t>4   Un buen amigo es _________; nunca es </a:t>
            </a:r>
            <a:r>
              <a:rPr lang="es-ES_tradnl" sz="2100" b="1" dirty="0">
                <a:latin typeface="Rockwell" panose="02060603020205020403" pitchFamily="18" charset="0"/>
                <a:ea typeface="Times New Roman" panose="02020603050405020304" pitchFamily="18" charset="0"/>
              </a:rPr>
              <a:t>infiel</a:t>
            </a:r>
            <a:r>
              <a:rPr lang="es-ES_tradnl" sz="2100" dirty="0">
                <a:latin typeface="Rockwell" panose="02060603020205020403" pitchFamily="18" charset="0"/>
                <a:ea typeface="Times New Roman" panose="02020603050405020304" pitchFamily="18" charset="0"/>
              </a:rPr>
              <a:t>.</a:t>
            </a:r>
            <a:br>
              <a:rPr lang="es-ES_tradnl" sz="2100" dirty="0">
                <a:latin typeface="Rockwell" panose="02060603020205020403" pitchFamily="18" charset="0"/>
                <a:ea typeface="Times New Roman" panose="02020603050405020304" pitchFamily="18" charset="0"/>
              </a:rPr>
            </a:br>
            <a:r>
              <a:rPr lang="es-ES_tradnl" sz="2100" dirty="0">
                <a:latin typeface="Rockwell" panose="02060603020205020403" pitchFamily="18" charset="0"/>
                <a:ea typeface="Times New Roman" panose="02020603050405020304" pitchFamily="18" charset="0"/>
              </a:rPr>
              <a:t>5  Mi perro es muy </a:t>
            </a:r>
            <a:r>
              <a:rPr lang="es-ES_tradnl" sz="2100" b="1" dirty="0">
                <a:latin typeface="Rockwell" panose="02060603020205020403" pitchFamily="18" charset="0"/>
                <a:ea typeface="Times New Roman" panose="02020603050405020304" pitchFamily="18" charset="0"/>
              </a:rPr>
              <a:t>travieso</a:t>
            </a:r>
            <a:r>
              <a:rPr lang="es-ES_tradnl" sz="2100" dirty="0">
                <a:latin typeface="Rockwell" panose="02060603020205020403" pitchFamily="18" charset="0"/>
                <a:ea typeface="Times New Roman" panose="02020603050405020304" pitchFamily="18" charset="0"/>
              </a:rPr>
              <a:t>, pero a veces también puede ser ________.</a:t>
            </a:r>
            <a:br>
              <a:rPr lang="es-ES_tradnl" sz="2100" dirty="0">
                <a:latin typeface="Rockwell" panose="02060603020205020403" pitchFamily="18" charset="0"/>
                <a:ea typeface="Times New Roman" panose="02020603050405020304" pitchFamily="18" charset="0"/>
              </a:rPr>
            </a:br>
            <a:r>
              <a:rPr lang="es-ES_tradnl" sz="2100" dirty="0">
                <a:latin typeface="Rockwell" panose="02060603020205020403" pitchFamily="18" charset="0"/>
                <a:ea typeface="Times New Roman" panose="02020603050405020304" pitchFamily="18" charset="0"/>
              </a:rPr>
              <a:t>6  Normalmente mi padre es ___________ pero los fines de semana es un poco </a:t>
            </a:r>
            <a:r>
              <a:rPr lang="es-ES_tradnl" sz="2100" b="1" dirty="0">
                <a:latin typeface="Rockwell" panose="02060603020205020403" pitchFamily="18" charset="0"/>
                <a:ea typeface="Times New Roman" panose="02020603050405020304" pitchFamily="18" charset="0"/>
              </a:rPr>
              <a:t>perezoso</a:t>
            </a:r>
            <a:r>
              <a:rPr lang="es-ES_tradnl" sz="2100" dirty="0">
                <a:latin typeface="Rockwell" panose="02060603020205020403" pitchFamily="18" charset="0"/>
                <a:ea typeface="Times New Roman" panose="02020603050405020304" pitchFamily="18" charset="0"/>
              </a:rPr>
              <a:t>.</a:t>
            </a:r>
            <a:endParaRPr lang="en-GB" sz="2100" dirty="0">
              <a:latin typeface="Rockwell" panose="02060603020205020403"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30033898"/>
              </p:ext>
            </p:extLst>
          </p:nvPr>
        </p:nvGraphicFramePr>
        <p:xfrm>
          <a:off x="861091" y="5034452"/>
          <a:ext cx="7383717" cy="1371600"/>
        </p:xfrm>
        <a:graphic>
          <a:graphicData uri="http://schemas.openxmlformats.org/drawingml/2006/table">
            <a:tbl>
              <a:tblPr firstRow="1" bandRow="1">
                <a:tableStyleId>{5940675A-B579-460E-94D1-54222C63F5DA}</a:tableStyleId>
              </a:tblPr>
              <a:tblGrid>
                <a:gridCol w="2461239"/>
                <a:gridCol w="2461239"/>
                <a:gridCol w="2461239"/>
              </a:tblGrid>
              <a:tr h="174245">
                <a:tc>
                  <a:txBody>
                    <a:bodyPr/>
                    <a:lstStyle/>
                    <a:p>
                      <a:pPr algn="ctr"/>
                      <a:r>
                        <a:rPr lang="es-ES_tradnl" sz="2400" dirty="0" smtClean="0">
                          <a:latin typeface="Rockwell" panose="02060603020205020403" pitchFamily="18" charset="0"/>
                          <a:ea typeface="Times New Roman" panose="02020603050405020304" pitchFamily="18" charset="0"/>
                        </a:rPr>
                        <a:t>simpático</a:t>
                      </a:r>
                      <a:endParaRPr lang="en-GB" sz="2400" dirty="0">
                        <a:latin typeface="Rockwell" panose="02060603020205020403" pitchFamily="18" charset="0"/>
                      </a:endParaRPr>
                    </a:p>
                  </a:txBody>
                  <a:tcPr anchor="ctr"/>
                </a:tc>
                <a:tc>
                  <a:txBody>
                    <a:bodyPr/>
                    <a:lstStyle/>
                    <a:p>
                      <a:pPr algn="ctr"/>
                      <a:r>
                        <a:rPr lang="es-ES_tradnl" sz="2400" dirty="0" smtClean="0">
                          <a:latin typeface="Rockwell" panose="02060603020205020403" pitchFamily="18" charset="0"/>
                          <a:ea typeface="Times New Roman" panose="02020603050405020304" pitchFamily="18" charset="0"/>
                        </a:rPr>
                        <a:t>hablador</a:t>
                      </a:r>
                      <a:endParaRPr lang="en-GB" sz="2400" dirty="0">
                        <a:latin typeface="Rockwell" panose="02060603020205020403" pitchFamily="18" charset="0"/>
                      </a:endParaRPr>
                    </a:p>
                  </a:txBody>
                  <a:tcPr anchor="ctr"/>
                </a:tc>
                <a:tc>
                  <a:txBody>
                    <a:bodyPr/>
                    <a:lstStyle/>
                    <a:p>
                      <a:pPr algn="ctr"/>
                      <a:r>
                        <a:rPr lang="es-ES_tradnl" sz="2400" dirty="0" smtClean="0">
                          <a:latin typeface="Rockwell" panose="02060603020205020403" pitchFamily="18" charset="0"/>
                          <a:ea typeface="Times New Roman" panose="02020603050405020304" pitchFamily="18" charset="0"/>
                        </a:rPr>
                        <a:t>bueno</a:t>
                      </a:r>
                      <a:endParaRPr lang="en-GB" sz="2400" dirty="0">
                        <a:latin typeface="Rockwell" panose="02060603020205020403" pitchFamily="18" charset="0"/>
                      </a:endParaRPr>
                    </a:p>
                  </a:txBody>
                  <a:tcPr anchor="ctr"/>
                </a:tc>
              </a:tr>
              <a:tr h="0">
                <a:tc>
                  <a:txBody>
                    <a:bodyPr/>
                    <a:lstStyle/>
                    <a:p>
                      <a:pPr algn="ctr"/>
                      <a:r>
                        <a:rPr lang="es-ES_tradnl" sz="2400" dirty="0" smtClean="0">
                          <a:latin typeface="Rockwell" panose="02060603020205020403" pitchFamily="18" charset="0"/>
                          <a:ea typeface="Times New Roman" panose="02020603050405020304" pitchFamily="18" charset="0"/>
                        </a:rPr>
                        <a:t>divertido</a:t>
                      </a:r>
                      <a:endParaRPr lang="en-GB" sz="2400" dirty="0">
                        <a:latin typeface="Rockwell" panose="02060603020205020403" pitchFamily="18" charset="0"/>
                      </a:endParaRPr>
                    </a:p>
                  </a:txBody>
                  <a:tcPr anchor="ctr"/>
                </a:tc>
                <a:tc>
                  <a:txBody>
                    <a:bodyPr/>
                    <a:lstStyle/>
                    <a:p>
                      <a:pPr algn="ctr"/>
                      <a:r>
                        <a:rPr lang="es-ES_tradnl" sz="2400" dirty="0" smtClean="0">
                          <a:latin typeface="Rockwell" panose="02060603020205020403" pitchFamily="18" charset="0"/>
                          <a:ea typeface="Times New Roman" panose="02020603050405020304" pitchFamily="18" charset="0"/>
                        </a:rPr>
                        <a:t>optimista</a:t>
                      </a:r>
                      <a:endParaRPr lang="en-GB" sz="2400" dirty="0">
                        <a:latin typeface="Rockwell" panose="02060603020205020403" pitchFamily="18" charset="0"/>
                      </a:endParaRPr>
                    </a:p>
                  </a:txBody>
                  <a:tcPr anchor="ctr"/>
                </a:tc>
                <a:tc>
                  <a:txBody>
                    <a:bodyPr/>
                    <a:lstStyle/>
                    <a:p>
                      <a:pPr algn="ctr"/>
                      <a:r>
                        <a:rPr lang="es-ES_tradnl" sz="2400" dirty="0" smtClean="0">
                          <a:latin typeface="Rockwell" panose="02060603020205020403" pitchFamily="18" charset="0"/>
                          <a:ea typeface="Times New Roman" panose="02020603050405020304" pitchFamily="18" charset="0"/>
                        </a:rPr>
                        <a:t>tacaño</a:t>
                      </a:r>
                      <a:endParaRPr lang="en-GB" sz="2400" dirty="0">
                        <a:latin typeface="Rockwell" panose="02060603020205020403" pitchFamily="18" charset="0"/>
                      </a:endParaRPr>
                    </a:p>
                  </a:txBody>
                  <a:tcPr anchor="ctr"/>
                </a:tc>
              </a:tr>
              <a:tr h="0">
                <a:tc>
                  <a:txBody>
                    <a:bodyPr/>
                    <a:lstStyle/>
                    <a:p>
                      <a:pPr algn="ctr"/>
                      <a:r>
                        <a:rPr lang="es-ES_tradnl" sz="2400" dirty="0" smtClean="0">
                          <a:latin typeface="Rockwell" panose="02060603020205020403" pitchFamily="18" charset="0"/>
                          <a:ea typeface="Times New Roman" panose="02020603050405020304" pitchFamily="18" charset="0"/>
                        </a:rPr>
                        <a:t>trabajador</a:t>
                      </a:r>
                      <a:endParaRPr lang="en-GB" sz="2400" dirty="0">
                        <a:latin typeface="Rockwell" panose="02060603020205020403" pitchFamily="18" charset="0"/>
                      </a:endParaRPr>
                    </a:p>
                  </a:txBody>
                  <a:tcPr anchor="ctr"/>
                </a:tc>
                <a:tc>
                  <a:txBody>
                    <a:bodyPr/>
                    <a:lstStyle/>
                    <a:p>
                      <a:pPr algn="ctr"/>
                      <a:r>
                        <a:rPr lang="es-ES_tradnl" sz="2400" dirty="0" smtClean="0">
                          <a:latin typeface="Rockwell" panose="02060603020205020403" pitchFamily="18" charset="0"/>
                          <a:ea typeface="Times New Roman" panose="02020603050405020304" pitchFamily="18" charset="0"/>
                        </a:rPr>
                        <a:t>inteligente</a:t>
                      </a:r>
                      <a:endParaRPr lang="en-GB" sz="2400" dirty="0">
                        <a:latin typeface="Rockwell" panose="02060603020205020403" pitchFamily="18"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_tradnl" sz="2400" dirty="0" smtClean="0">
                          <a:latin typeface="Rockwell" panose="02060603020205020403" pitchFamily="18" charset="0"/>
                          <a:ea typeface="Times New Roman" panose="02020603050405020304" pitchFamily="18" charset="0"/>
                        </a:rPr>
                        <a:t>fiel</a:t>
                      </a:r>
                      <a:endParaRPr lang="en-GB" sz="2400" dirty="0" smtClean="0">
                        <a:effectLst/>
                        <a:latin typeface="Rockwell" panose="02060603020205020403" pitchFamily="18" charset="0"/>
                        <a:ea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755387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4"/>
          <p:cNvSpPr>
            <a:spLocks noChangeArrowheads="1"/>
          </p:cNvSpPr>
          <p:nvPr/>
        </p:nvSpPr>
        <p:spPr bwMode="auto">
          <a:xfrm>
            <a:off x="2959893" y="1707034"/>
            <a:ext cx="2881313" cy="216058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fr-FR">
              <a:solidFill>
                <a:prstClr val="black"/>
              </a:solidFill>
            </a:endParaRPr>
          </a:p>
        </p:txBody>
      </p:sp>
      <p:pic>
        <p:nvPicPr>
          <p:cNvPr id="2051" name="Picture 2" descr="C:\Documents and Settings\Administrator\Local Settings\Temporary Internet Files\Content.IE5\HIOXUBAN\MC9002865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0438" y="1850921"/>
            <a:ext cx="18002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Line 9"/>
          <p:cNvSpPr>
            <a:spLocks noChangeShapeType="1"/>
          </p:cNvSpPr>
          <p:nvPr/>
        </p:nvSpPr>
        <p:spPr bwMode="auto">
          <a:xfrm flipV="1">
            <a:off x="5148065" y="1556792"/>
            <a:ext cx="530690" cy="29412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2053" name="Text Box 46"/>
          <p:cNvSpPr txBox="1">
            <a:spLocks noChangeArrowheads="1"/>
          </p:cNvSpPr>
          <p:nvPr/>
        </p:nvSpPr>
        <p:spPr bwMode="auto">
          <a:xfrm>
            <a:off x="-612576" y="533400"/>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a:solidFill>
                  <a:prstClr val="black"/>
                </a:solidFill>
                <a:latin typeface="Calibri" pitchFamily="34" charset="0"/>
              </a:rPr>
              <a:t>V</a:t>
            </a:r>
            <a:r>
              <a:rPr lang="en-GB" sz="2000" b="1" dirty="0" err="1" smtClean="0">
                <a:solidFill>
                  <a:prstClr val="black"/>
                </a:solidFill>
                <a:latin typeface="Calibri" pitchFamily="34" charset="0"/>
              </a:rPr>
              <a:t>oy</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a:t>
            </a:r>
            <a:r>
              <a:rPr lang="en-GB" sz="2000" b="1" dirty="0">
                <a:solidFill>
                  <a:srgbClr val="FF0000"/>
                </a:solidFill>
                <a:latin typeface="Calibri" pitchFamily="34" charset="0"/>
              </a:rPr>
              <a:t>a </a:t>
            </a:r>
            <a:r>
              <a:rPr lang="en-GB" sz="2000" b="1" dirty="0" smtClean="0">
                <a:solidFill>
                  <a:srgbClr val="FF0000"/>
                </a:solidFill>
                <a:latin typeface="Calibri" pitchFamily="34" charset="0"/>
              </a:rPr>
              <a:t>menudo a </a:t>
            </a:r>
            <a:r>
              <a:rPr lang="en-GB" sz="2000" b="1" dirty="0" err="1" smtClean="0">
                <a:solidFill>
                  <a:srgbClr val="FF0000"/>
                </a:solidFill>
                <a:latin typeface="Calibri" pitchFamily="34" charset="0"/>
              </a:rPr>
              <a:t>Francia</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2054" name="Text Box 47"/>
          <p:cNvSpPr txBox="1">
            <a:spLocks noChangeArrowheads="1"/>
          </p:cNvSpPr>
          <p:nvPr/>
        </p:nvSpPr>
        <p:spPr bwMode="auto">
          <a:xfrm>
            <a:off x="3923928" y="1156682"/>
            <a:ext cx="5436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smtClean="0">
                <a:solidFill>
                  <a:prstClr val="black"/>
                </a:solidFill>
                <a:latin typeface="Calibri" pitchFamily="34" charset="0"/>
              </a:rPr>
              <a:t>Prefiero</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las</a:t>
            </a:r>
            <a:r>
              <a:rPr lang="en-GB" sz="2000" b="1" dirty="0" smtClean="0">
                <a:solidFill>
                  <a:srgbClr val="FF0000"/>
                </a:solidFill>
                <a:latin typeface="Calibri" pitchFamily="34" charset="0"/>
              </a:rPr>
              <a:t> </a:t>
            </a:r>
            <a:r>
              <a:rPr lang="en-GB" sz="2000" b="1" dirty="0" err="1" smtClean="0">
                <a:solidFill>
                  <a:srgbClr val="FF0000"/>
                </a:solidFill>
                <a:latin typeface="Calibri" pitchFamily="34" charset="0"/>
              </a:rPr>
              <a:t>vacaciones</a:t>
            </a:r>
            <a:r>
              <a:rPr lang="en-GB" sz="2000" b="1" dirty="0" smtClean="0">
                <a:solidFill>
                  <a:srgbClr val="FF0000"/>
                </a:solidFill>
                <a:latin typeface="Calibri" pitchFamily="34" charset="0"/>
              </a:rPr>
              <a:t> del </a:t>
            </a:r>
            <a:r>
              <a:rPr lang="en-GB" sz="2000" b="1" dirty="0" err="1" smtClean="0">
                <a:solidFill>
                  <a:srgbClr val="FF0000"/>
                </a:solidFill>
                <a:latin typeface="Calibri" pitchFamily="34" charset="0"/>
              </a:rPr>
              <a:t>verano</a:t>
            </a:r>
            <a:r>
              <a:rPr lang="en-GB" sz="2000" b="1" dirty="0" smtClean="0">
                <a:solidFill>
                  <a:srgbClr val="FF0000"/>
                </a:solidFill>
                <a:latin typeface="Calibri" pitchFamily="34" charset="0"/>
              </a:rPr>
              <a:t> )</a:t>
            </a:r>
            <a:r>
              <a:rPr lang="en-GB" sz="2000" b="1" dirty="0" err="1" smtClean="0">
                <a:solidFill>
                  <a:prstClr val="black"/>
                </a:solidFill>
                <a:latin typeface="Calibri" pitchFamily="34" charset="0"/>
              </a:rPr>
              <a:t>porque</a:t>
            </a:r>
            <a:r>
              <a:rPr lang="en-GB" sz="2000" b="1" dirty="0" smtClean="0">
                <a:solidFill>
                  <a:prstClr val="black"/>
                </a:solidFill>
                <a:latin typeface="Calibri" pitchFamily="34" charset="0"/>
              </a:rPr>
              <a:t>…</a:t>
            </a:r>
            <a:endParaRPr lang="en-GB" sz="2000" b="1" dirty="0">
              <a:solidFill>
                <a:prstClr val="black"/>
              </a:solidFill>
              <a:latin typeface="Calibri" pitchFamily="34" charset="0"/>
            </a:endParaRPr>
          </a:p>
        </p:txBody>
      </p:sp>
      <p:sp>
        <p:nvSpPr>
          <p:cNvPr id="2055" name="Text Box 47"/>
          <p:cNvSpPr txBox="1">
            <a:spLocks noChangeArrowheads="1"/>
          </p:cNvSpPr>
          <p:nvPr/>
        </p:nvSpPr>
        <p:spPr bwMode="auto">
          <a:xfrm>
            <a:off x="6180137" y="1650866"/>
            <a:ext cx="3179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prstClr val="black"/>
                </a:solidFill>
                <a:latin typeface="Calibri" pitchFamily="34" charset="0"/>
              </a:rPr>
              <a:t>Me </a:t>
            </a:r>
            <a:r>
              <a:rPr lang="en-GB" sz="2000" b="1" dirty="0" err="1" smtClean="0">
                <a:solidFill>
                  <a:prstClr val="black"/>
                </a:solidFill>
                <a:latin typeface="Calibri" pitchFamily="34" charset="0"/>
              </a:rPr>
              <a:t>gusta</a:t>
            </a:r>
            <a:r>
              <a:rPr lang="en-GB" sz="2000" b="1" dirty="0" smtClean="0">
                <a:solidFill>
                  <a:prstClr val="black"/>
                </a:solidFill>
                <a:latin typeface="Calibri" pitchFamily="34" charset="0"/>
              </a:rPr>
              <a:t>(n) </a:t>
            </a: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tomar</a:t>
            </a:r>
            <a:r>
              <a:rPr lang="en-GB" sz="2000" b="1" dirty="0" smtClean="0">
                <a:solidFill>
                  <a:srgbClr val="FF0000"/>
                </a:solidFill>
                <a:latin typeface="Calibri" pitchFamily="34" charset="0"/>
              </a:rPr>
              <a:t> el sol)</a:t>
            </a:r>
            <a:endParaRPr lang="en-GB" sz="2000" b="1" dirty="0">
              <a:solidFill>
                <a:srgbClr val="FF0000"/>
              </a:solidFill>
              <a:latin typeface="Calibri" pitchFamily="34" charset="0"/>
            </a:endParaRPr>
          </a:p>
        </p:txBody>
      </p:sp>
      <p:sp>
        <p:nvSpPr>
          <p:cNvPr id="2056" name="Line 9"/>
          <p:cNvSpPr>
            <a:spLocks noChangeShapeType="1"/>
          </p:cNvSpPr>
          <p:nvPr/>
        </p:nvSpPr>
        <p:spPr bwMode="auto">
          <a:xfrm>
            <a:off x="5508105" y="3501008"/>
            <a:ext cx="1008111" cy="63589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2061" name="Line 9"/>
          <p:cNvSpPr>
            <a:spLocks noChangeShapeType="1"/>
          </p:cNvSpPr>
          <p:nvPr/>
        </p:nvSpPr>
        <p:spPr bwMode="auto">
          <a:xfrm flipH="1" flipV="1">
            <a:off x="2339752" y="1440266"/>
            <a:ext cx="857250" cy="7143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2066" name="Text Box 46"/>
          <p:cNvSpPr txBox="1">
            <a:spLocks noChangeArrowheads="1"/>
          </p:cNvSpPr>
          <p:nvPr/>
        </p:nvSpPr>
        <p:spPr bwMode="auto">
          <a:xfrm>
            <a:off x="4400550" y="71438"/>
            <a:ext cx="4672013" cy="461665"/>
          </a:xfrm>
          <a:prstGeom prst="rect">
            <a:avLst/>
          </a:prstGeom>
          <a:solidFill>
            <a:srgbClr val="A73E3B"/>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err="1" smtClean="0">
                <a:solidFill>
                  <a:prstClr val="white">
                    <a:lumMod val="95000"/>
                  </a:prstClr>
                </a:solidFill>
                <a:latin typeface="Segoe Print" pitchFamily="2" charset="0"/>
              </a:rPr>
              <a:t>Opiniones</a:t>
            </a:r>
            <a:r>
              <a:rPr lang="en-GB" sz="2400" b="1" dirty="0" smtClean="0">
                <a:solidFill>
                  <a:prstClr val="white">
                    <a:lumMod val="95000"/>
                  </a:prstClr>
                </a:solidFill>
                <a:latin typeface="Segoe Print" pitchFamily="2" charset="0"/>
              </a:rPr>
              <a:t> y </a:t>
            </a:r>
            <a:r>
              <a:rPr lang="en-GB" sz="2400" b="1" dirty="0" err="1" smtClean="0">
                <a:solidFill>
                  <a:prstClr val="white">
                    <a:lumMod val="95000"/>
                  </a:prstClr>
                </a:solidFill>
                <a:latin typeface="Segoe Print" pitchFamily="2" charset="0"/>
              </a:rPr>
              <a:t>preferencias</a:t>
            </a:r>
            <a:endParaRPr lang="en-GB" sz="2400" b="1" dirty="0">
              <a:solidFill>
                <a:prstClr val="white">
                  <a:lumMod val="95000"/>
                </a:prstClr>
              </a:solidFill>
              <a:latin typeface="Segoe Print" pitchFamily="2" charset="0"/>
            </a:endParaRPr>
          </a:p>
        </p:txBody>
      </p:sp>
      <p:sp>
        <p:nvSpPr>
          <p:cNvPr id="2071" name="Line 9"/>
          <p:cNvSpPr>
            <a:spLocks noChangeShapeType="1"/>
          </p:cNvSpPr>
          <p:nvPr/>
        </p:nvSpPr>
        <p:spPr bwMode="auto">
          <a:xfrm flipH="1">
            <a:off x="1835692" y="3140968"/>
            <a:ext cx="1214437" cy="72665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2076" name="Text Box 46"/>
          <p:cNvSpPr txBox="1">
            <a:spLocks noChangeArrowheads="1"/>
          </p:cNvSpPr>
          <p:nvPr/>
        </p:nvSpPr>
        <p:spPr bwMode="auto">
          <a:xfrm>
            <a:off x="395536" y="3975101"/>
            <a:ext cx="2592139" cy="461962"/>
          </a:xfrm>
          <a:prstGeom prst="rect">
            <a:avLst/>
          </a:prstGeom>
          <a:solidFill>
            <a:srgbClr val="A73E3B"/>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solidFill>
                  <a:prstClr val="white">
                    <a:lumMod val="95000"/>
                  </a:prstClr>
                </a:solidFill>
                <a:latin typeface="Segoe Print" pitchFamily="2" charset="0"/>
              </a:rPr>
              <a:t>En el </a:t>
            </a:r>
            <a:r>
              <a:rPr lang="en-GB" sz="2400" b="1" dirty="0" err="1" smtClean="0">
                <a:solidFill>
                  <a:prstClr val="white">
                    <a:lumMod val="95000"/>
                  </a:prstClr>
                </a:solidFill>
                <a:latin typeface="Segoe Print" pitchFamily="2" charset="0"/>
              </a:rPr>
              <a:t>futuro</a:t>
            </a:r>
            <a:r>
              <a:rPr lang="en-GB" sz="2400" b="1" dirty="0" smtClean="0">
                <a:solidFill>
                  <a:prstClr val="white">
                    <a:lumMod val="95000"/>
                  </a:prstClr>
                </a:solidFill>
                <a:latin typeface="Segoe Print" pitchFamily="2" charset="0"/>
              </a:rPr>
              <a:t>…</a:t>
            </a:r>
            <a:endParaRPr lang="en-GB" sz="2400" b="1" dirty="0">
              <a:solidFill>
                <a:prstClr val="white">
                  <a:lumMod val="95000"/>
                </a:prstClr>
              </a:solidFill>
              <a:latin typeface="Segoe Print" pitchFamily="2" charset="0"/>
            </a:endParaRPr>
          </a:p>
        </p:txBody>
      </p:sp>
      <p:sp>
        <p:nvSpPr>
          <p:cNvPr id="29" name="Text Box 47"/>
          <p:cNvSpPr txBox="1">
            <a:spLocks noChangeArrowheads="1"/>
          </p:cNvSpPr>
          <p:nvPr/>
        </p:nvSpPr>
        <p:spPr bwMode="auto">
          <a:xfrm>
            <a:off x="6222176" y="2139496"/>
            <a:ext cx="2826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prstClr val="black"/>
                </a:solidFill>
                <a:latin typeface="Calibri" pitchFamily="34" charset="0"/>
              </a:rPr>
              <a:t>No me </a:t>
            </a:r>
            <a:r>
              <a:rPr lang="en-GB" sz="2000" b="1" dirty="0" err="1" smtClean="0">
                <a:solidFill>
                  <a:prstClr val="black"/>
                </a:solidFill>
                <a:latin typeface="Calibri" pitchFamily="34" charset="0"/>
              </a:rPr>
              <a:t>gusta</a:t>
            </a:r>
            <a:r>
              <a:rPr lang="en-GB" sz="2000" b="1" dirty="0" smtClean="0">
                <a:solidFill>
                  <a:prstClr val="black"/>
                </a:solidFill>
                <a:latin typeface="Calibri" pitchFamily="34" charset="0"/>
              </a:rPr>
              <a:t>(n) </a:t>
            </a: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visitar</a:t>
            </a:r>
            <a:r>
              <a:rPr lang="en-GB" sz="2000" b="1" dirty="0" smtClean="0">
                <a:solidFill>
                  <a:srgbClr val="FF0000"/>
                </a:solidFill>
                <a:latin typeface="Calibri" pitchFamily="34" charset="0"/>
              </a:rPr>
              <a:t> </a:t>
            </a:r>
            <a:r>
              <a:rPr lang="en-GB" sz="2000" b="1" dirty="0" err="1" smtClean="0">
                <a:solidFill>
                  <a:srgbClr val="FF0000"/>
                </a:solidFill>
                <a:latin typeface="Calibri" pitchFamily="34" charset="0"/>
              </a:rPr>
              <a:t>monumentos</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30" name="Text Box 47"/>
          <p:cNvSpPr txBox="1">
            <a:spLocks noChangeArrowheads="1"/>
          </p:cNvSpPr>
          <p:nvPr/>
        </p:nvSpPr>
        <p:spPr bwMode="auto">
          <a:xfrm>
            <a:off x="6156176" y="2753633"/>
            <a:ext cx="28924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prstClr val="black"/>
                </a:solidFill>
                <a:latin typeface="Calibri" pitchFamily="34" charset="0"/>
              </a:rPr>
              <a:t>A mi </a:t>
            </a:r>
            <a:r>
              <a:rPr lang="en-GB" sz="2000" b="1" dirty="0" err="1" smtClean="0">
                <a:solidFill>
                  <a:prstClr val="black"/>
                </a:solidFill>
                <a:latin typeface="Calibri" pitchFamily="34" charset="0"/>
              </a:rPr>
              <a:t>madre</a:t>
            </a:r>
            <a:r>
              <a:rPr lang="en-GB" sz="2000" b="1" dirty="0" smtClean="0">
                <a:solidFill>
                  <a:prstClr val="black"/>
                </a:solidFill>
                <a:latin typeface="Calibri" pitchFamily="34" charset="0"/>
              </a:rPr>
              <a:t> le </a:t>
            </a:r>
            <a:r>
              <a:rPr lang="en-GB" sz="2000" b="1" dirty="0" err="1" smtClean="0">
                <a:solidFill>
                  <a:prstClr val="black"/>
                </a:solidFill>
                <a:latin typeface="Calibri" pitchFamily="34" charset="0"/>
              </a:rPr>
              <a:t>encanta</a:t>
            </a:r>
            <a:r>
              <a:rPr lang="en-GB" sz="2000" b="1" dirty="0" smtClean="0">
                <a:solidFill>
                  <a:prstClr val="black"/>
                </a:solidFill>
                <a:latin typeface="Calibri" pitchFamily="34" charset="0"/>
              </a:rPr>
              <a:t>(n) </a:t>
            </a:r>
            <a:r>
              <a:rPr lang="en-GB" sz="2000" b="1" dirty="0" smtClean="0">
                <a:solidFill>
                  <a:srgbClr val="FF0000"/>
                </a:solidFill>
                <a:latin typeface="Calibri" pitchFamily="34" charset="0"/>
              </a:rPr>
              <a:t>(los </a:t>
            </a:r>
            <a:r>
              <a:rPr lang="en-GB" sz="2000" b="1" dirty="0" err="1" smtClean="0">
                <a:solidFill>
                  <a:srgbClr val="FF0000"/>
                </a:solidFill>
                <a:latin typeface="Calibri" pitchFamily="34" charset="0"/>
              </a:rPr>
              <a:t>museos</a:t>
            </a:r>
            <a:r>
              <a:rPr lang="en-GB" sz="2000" b="1" dirty="0" smtClean="0">
                <a:solidFill>
                  <a:srgbClr val="FF0000"/>
                </a:solidFill>
                <a:latin typeface="Calibri" pitchFamily="34" charset="0"/>
              </a:rPr>
              <a:t>) </a:t>
            </a:r>
            <a:r>
              <a:rPr lang="en-GB" sz="2000" b="1" dirty="0" smtClean="0">
                <a:solidFill>
                  <a:prstClr val="black"/>
                </a:solidFill>
                <a:latin typeface="Calibri" pitchFamily="34" charset="0"/>
              </a:rPr>
              <a:t>Dice </a:t>
            </a:r>
            <a:r>
              <a:rPr lang="en-GB" sz="2000" b="1" dirty="0" err="1" smtClean="0">
                <a:solidFill>
                  <a:prstClr val="black"/>
                </a:solidFill>
                <a:latin typeface="Calibri" pitchFamily="34" charset="0"/>
              </a:rPr>
              <a:t>siempre</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Vamos</a:t>
            </a:r>
            <a:r>
              <a:rPr lang="en-GB" sz="2000" b="1" dirty="0" smtClean="0">
                <a:solidFill>
                  <a:srgbClr val="FF0000"/>
                </a:solidFill>
                <a:latin typeface="Calibri" pitchFamily="34" charset="0"/>
              </a:rPr>
              <a:t> al </a:t>
            </a:r>
            <a:r>
              <a:rPr lang="en-GB" sz="2000" b="1" dirty="0" err="1" smtClean="0">
                <a:solidFill>
                  <a:srgbClr val="FF0000"/>
                </a:solidFill>
                <a:latin typeface="Calibri" pitchFamily="34" charset="0"/>
              </a:rPr>
              <a:t>museo</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31" name="Text Box 46"/>
          <p:cNvSpPr txBox="1">
            <a:spLocks noChangeArrowheads="1"/>
          </p:cNvSpPr>
          <p:nvPr/>
        </p:nvSpPr>
        <p:spPr bwMode="auto">
          <a:xfrm>
            <a:off x="6642120" y="4119808"/>
            <a:ext cx="2406482" cy="461665"/>
          </a:xfrm>
          <a:prstGeom prst="rect">
            <a:avLst/>
          </a:prstGeom>
          <a:solidFill>
            <a:srgbClr val="A73E3B"/>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smtClean="0">
                <a:solidFill>
                  <a:prstClr val="white">
                    <a:lumMod val="95000"/>
                  </a:prstClr>
                </a:solidFill>
                <a:latin typeface="Segoe Print" pitchFamily="2" charset="0"/>
              </a:rPr>
              <a:t>En el </a:t>
            </a:r>
            <a:r>
              <a:rPr lang="en-GB" sz="2400" b="1" dirty="0" err="1" smtClean="0">
                <a:solidFill>
                  <a:prstClr val="white">
                    <a:lumMod val="95000"/>
                  </a:prstClr>
                </a:solidFill>
                <a:latin typeface="Segoe Print" pitchFamily="2" charset="0"/>
              </a:rPr>
              <a:t>pasado</a:t>
            </a:r>
            <a:endParaRPr lang="en-GB" sz="2400" b="1" dirty="0">
              <a:solidFill>
                <a:prstClr val="white">
                  <a:lumMod val="95000"/>
                </a:prstClr>
              </a:solidFill>
              <a:latin typeface="Segoe Print" pitchFamily="2" charset="0"/>
            </a:endParaRPr>
          </a:p>
        </p:txBody>
      </p:sp>
      <p:sp>
        <p:nvSpPr>
          <p:cNvPr id="32" name="Text Box 46"/>
          <p:cNvSpPr txBox="1">
            <a:spLocks noChangeArrowheads="1"/>
          </p:cNvSpPr>
          <p:nvPr/>
        </p:nvSpPr>
        <p:spPr bwMode="auto">
          <a:xfrm>
            <a:off x="4067944" y="3933056"/>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a:solidFill>
                  <a:prstClr val="black"/>
                </a:solidFill>
                <a:latin typeface="Calibri" pitchFamily="34" charset="0"/>
              </a:rPr>
              <a:t>E</a:t>
            </a:r>
            <a:r>
              <a:rPr lang="en-GB" sz="2000" b="1" dirty="0" smtClean="0">
                <a:solidFill>
                  <a:prstClr val="black"/>
                </a:solidFill>
                <a:latin typeface="Calibri" pitchFamily="34" charset="0"/>
              </a:rPr>
              <a:t>l </a:t>
            </a:r>
            <a:r>
              <a:rPr lang="en-GB" sz="2000" b="1" dirty="0" err="1" smtClean="0">
                <a:solidFill>
                  <a:prstClr val="black"/>
                </a:solidFill>
                <a:latin typeface="Calibri" pitchFamily="34" charset="0"/>
              </a:rPr>
              <a:t>año</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pasado</a:t>
            </a:r>
            <a:r>
              <a:rPr lang="en-GB" sz="2000" b="1" dirty="0" smtClean="0">
                <a:solidFill>
                  <a:prstClr val="black"/>
                </a:solidFill>
                <a:latin typeface="Calibri" pitchFamily="34" charset="0"/>
              </a:rPr>
              <a:t> …</a:t>
            </a:r>
            <a:endParaRPr lang="en-GB" sz="2000" b="1" dirty="0">
              <a:solidFill>
                <a:prstClr val="black"/>
              </a:solidFill>
              <a:latin typeface="Calibri" pitchFamily="34" charset="0"/>
            </a:endParaRPr>
          </a:p>
        </p:txBody>
      </p:sp>
      <p:sp>
        <p:nvSpPr>
          <p:cNvPr id="34" name="Text Box 46"/>
          <p:cNvSpPr txBox="1">
            <a:spLocks noChangeArrowheads="1"/>
          </p:cNvSpPr>
          <p:nvPr/>
        </p:nvSpPr>
        <p:spPr bwMode="auto">
          <a:xfrm>
            <a:off x="4607496" y="4293096"/>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Fui</a:t>
            </a:r>
            <a:r>
              <a:rPr lang="en-GB" sz="2000" b="1" dirty="0" smtClean="0">
                <a:solidFill>
                  <a:prstClr val="black"/>
                </a:solidFill>
                <a:latin typeface="Calibri" pitchFamily="34" charset="0"/>
              </a:rPr>
              <a:t> a…… con…</a:t>
            </a:r>
            <a:endParaRPr lang="en-GB" sz="2000" b="1" dirty="0">
              <a:solidFill>
                <a:prstClr val="black"/>
              </a:solidFill>
              <a:latin typeface="Calibri" pitchFamily="34" charset="0"/>
            </a:endParaRPr>
          </a:p>
        </p:txBody>
      </p:sp>
      <p:sp>
        <p:nvSpPr>
          <p:cNvPr id="35" name="Text Box 46"/>
          <p:cNvSpPr txBox="1">
            <a:spLocks noChangeArrowheads="1"/>
          </p:cNvSpPr>
          <p:nvPr/>
        </p:nvSpPr>
        <p:spPr bwMode="auto">
          <a:xfrm>
            <a:off x="4607496" y="5765194"/>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prstClr val="black"/>
                </a:solidFill>
                <a:latin typeface="Calibri" pitchFamily="34" charset="0"/>
              </a:rPr>
              <a:t>Me lo </a:t>
            </a:r>
            <a:r>
              <a:rPr lang="en-GB" sz="2000" b="1" dirty="0" err="1" smtClean="0">
                <a:solidFill>
                  <a:prstClr val="black"/>
                </a:solidFill>
                <a:latin typeface="Calibri" pitchFamily="34" charset="0"/>
              </a:rPr>
              <a:t>pasé</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bomba</a:t>
            </a:r>
            <a:r>
              <a:rPr lang="en-GB" sz="2000" b="1" dirty="0" smtClean="0">
                <a:solidFill>
                  <a:prstClr val="black"/>
                </a:solidFill>
                <a:latin typeface="Calibri" pitchFamily="34" charset="0"/>
              </a:rPr>
              <a:t> / fatal/ </a:t>
            </a:r>
            <a:r>
              <a:rPr lang="en-GB" sz="2000" b="1" dirty="0" err="1" smtClean="0">
                <a:solidFill>
                  <a:prstClr val="black"/>
                </a:solidFill>
                <a:latin typeface="Calibri" pitchFamily="34" charset="0"/>
              </a:rPr>
              <a:t>bien</a:t>
            </a:r>
            <a:endParaRPr lang="en-GB" sz="2000" b="1" dirty="0">
              <a:solidFill>
                <a:prstClr val="black"/>
              </a:solidFill>
              <a:latin typeface="Calibri" pitchFamily="34" charset="0"/>
            </a:endParaRPr>
          </a:p>
        </p:txBody>
      </p:sp>
      <p:sp>
        <p:nvSpPr>
          <p:cNvPr id="36" name="Text Box 46"/>
          <p:cNvSpPr txBox="1">
            <a:spLocks noChangeArrowheads="1"/>
          </p:cNvSpPr>
          <p:nvPr/>
        </p:nvSpPr>
        <p:spPr bwMode="auto">
          <a:xfrm>
            <a:off x="288032" y="4437112"/>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a:solidFill>
                  <a:prstClr val="black"/>
                </a:solidFill>
                <a:latin typeface="Calibri" pitchFamily="34" charset="0"/>
              </a:rPr>
              <a:t>E</a:t>
            </a:r>
            <a:r>
              <a:rPr lang="en-GB" sz="2000" b="1" dirty="0" smtClean="0">
                <a:solidFill>
                  <a:prstClr val="black"/>
                </a:solidFill>
                <a:latin typeface="Calibri" pitchFamily="34" charset="0"/>
              </a:rPr>
              <a:t>l </a:t>
            </a:r>
            <a:r>
              <a:rPr lang="en-GB" sz="2000" b="1" dirty="0" err="1" smtClean="0">
                <a:solidFill>
                  <a:prstClr val="black"/>
                </a:solidFill>
                <a:latin typeface="Calibri" pitchFamily="34" charset="0"/>
              </a:rPr>
              <a:t>año</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que</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viene</a:t>
            </a:r>
            <a:r>
              <a:rPr lang="en-GB" sz="2000" b="1" dirty="0" smtClean="0">
                <a:solidFill>
                  <a:prstClr val="black"/>
                </a:solidFill>
                <a:latin typeface="Calibri" pitchFamily="34" charset="0"/>
              </a:rPr>
              <a:t>…</a:t>
            </a:r>
            <a:endParaRPr lang="en-GB" sz="2000" b="1" dirty="0">
              <a:solidFill>
                <a:prstClr val="black"/>
              </a:solidFill>
              <a:latin typeface="Calibri" pitchFamily="34" charset="0"/>
            </a:endParaRPr>
          </a:p>
        </p:txBody>
      </p:sp>
      <p:sp>
        <p:nvSpPr>
          <p:cNvPr id="37" name="Text Box 46"/>
          <p:cNvSpPr txBox="1">
            <a:spLocks noChangeArrowheads="1"/>
          </p:cNvSpPr>
          <p:nvPr/>
        </p:nvSpPr>
        <p:spPr bwMode="auto">
          <a:xfrm>
            <a:off x="717228" y="4725144"/>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Voy</a:t>
            </a:r>
            <a:r>
              <a:rPr lang="en-GB" sz="2000" b="1" dirty="0" smtClean="0">
                <a:solidFill>
                  <a:prstClr val="black"/>
                </a:solidFill>
                <a:latin typeface="Calibri" pitchFamily="34" charset="0"/>
              </a:rPr>
              <a:t> a </a:t>
            </a:r>
            <a:r>
              <a:rPr lang="en-GB" sz="2000" b="1" dirty="0" err="1" smtClean="0">
                <a:solidFill>
                  <a:prstClr val="black"/>
                </a:solidFill>
                <a:latin typeface="Calibri" pitchFamily="34" charset="0"/>
              </a:rPr>
              <a:t>ir</a:t>
            </a:r>
            <a:r>
              <a:rPr lang="en-GB" sz="2000" b="1" dirty="0" smtClean="0">
                <a:solidFill>
                  <a:prstClr val="black"/>
                </a:solidFill>
                <a:latin typeface="Calibri" pitchFamily="34" charset="0"/>
              </a:rPr>
              <a:t> a…</a:t>
            </a:r>
            <a:endParaRPr lang="en-GB" sz="2000" b="1" dirty="0">
              <a:solidFill>
                <a:prstClr val="black"/>
              </a:solidFill>
              <a:latin typeface="Calibri" pitchFamily="34" charset="0"/>
            </a:endParaRPr>
          </a:p>
        </p:txBody>
      </p:sp>
      <p:sp>
        <p:nvSpPr>
          <p:cNvPr id="38" name="Text Box 46"/>
          <p:cNvSpPr txBox="1">
            <a:spLocks noChangeArrowheads="1"/>
          </p:cNvSpPr>
          <p:nvPr/>
        </p:nvSpPr>
        <p:spPr bwMode="auto">
          <a:xfrm>
            <a:off x="717228" y="5107641"/>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Quiero</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ver</a:t>
            </a:r>
            <a:r>
              <a:rPr lang="en-GB" sz="2000" b="1" dirty="0" smtClean="0">
                <a:solidFill>
                  <a:prstClr val="black"/>
                </a:solidFill>
                <a:latin typeface="Calibri" pitchFamily="34" charset="0"/>
              </a:rPr>
              <a:t>…</a:t>
            </a:r>
            <a:endParaRPr lang="en-GB" sz="2000" b="1" dirty="0">
              <a:solidFill>
                <a:prstClr val="black"/>
              </a:solidFill>
              <a:latin typeface="Calibri" pitchFamily="34" charset="0"/>
            </a:endParaRPr>
          </a:p>
        </p:txBody>
      </p:sp>
      <p:sp>
        <p:nvSpPr>
          <p:cNvPr id="39" name="Text Box 46"/>
          <p:cNvSpPr txBox="1">
            <a:spLocks noChangeArrowheads="1"/>
          </p:cNvSpPr>
          <p:nvPr/>
        </p:nvSpPr>
        <p:spPr bwMode="auto">
          <a:xfrm>
            <a:off x="717228" y="5445224"/>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Tengo</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pensado</a:t>
            </a:r>
            <a:r>
              <a:rPr lang="en-GB" sz="2000" b="1" dirty="0" smtClean="0">
                <a:solidFill>
                  <a:prstClr val="black"/>
                </a:solidFill>
                <a:latin typeface="Calibri" pitchFamily="34" charset="0"/>
              </a:rPr>
              <a:t> …</a:t>
            </a:r>
            <a:endParaRPr lang="en-GB" sz="2000" b="1" dirty="0">
              <a:solidFill>
                <a:prstClr val="black"/>
              </a:solidFill>
              <a:latin typeface="Calibri" pitchFamily="34" charset="0"/>
            </a:endParaRPr>
          </a:p>
        </p:txBody>
      </p:sp>
      <p:sp>
        <p:nvSpPr>
          <p:cNvPr id="40" name="Text Box 46"/>
          <p:cNvSpPr txBox="1">
            <a:spLocks noChangeArrowheads="1"/>
          </p:cNvSpPr>
          <p:nvPr/>
        </p:nvSpPr>
        <p:spPr bwMode="auto">
          <a:xfrm>
            <a:off x="717228" y="6053226"/>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Tengo</a:t>
            </a:r>
            <a:r>
              <a:rPr lang="en-GB" sz="2000" b="1" dirty="0" smtClean="0">
                <a:solidFill>
                  <a:prstClr val="black"/>
                </a:solidFill>
                <a:latin typeface="Calibri" pitchFamily="34" charset="0"/>
              </a:rPr>
              <a:t> la </a:t>
            </a:r>
            <a:r>
              <a:rPr lang="en-GB" sz="2000" b="1" dirty="0" err="1" smtClean="0">
                <a:solidFill>
                  <a:prstClr val="black"/>
                </a:solidFill>
                <a:latin typeface="Calibri" pitchFamily="34" charset="0"/>
              </a:rPr>
              <a:t>intención</a:t>
            </a:r>
            <a:r>
              <a:rPr lang="en-GB" sz="2000" b="1" dirty="0" smtClean="0">
                <a:solidFill>
                  <a:prstClr val="black"/>
                </a:solidFill>
                <a:latin typeface="Calibri" pitchFamily="34" charset="0"/>
              </a:rPr>
              <a:t> de</a:t>
            </a:r>
            <a:endParaRPr lang="en-GB" sz="2000" b="1" dirty="0">
              <a:solidFill>
                <a:prstClr val="black"/>
              </a:solidFill>
              <a:latin typeface="Calibri" pitchFamily="34" charset="0"/>
            </a:endParaRPr>
          </a:p>
        </p:txBody>
      </p:sp>
      <p:sp>
        <p:nvSpPr>
          <p:cNvPr id="41" name="Text Box 46"/>
          <p:cNvSpPr txBox="1">
            <a:spLocks noChangeArrowheads="1"/>
          </p:cNvSpPr>
          <p:nvPr/>
        </p:nvSpPr>
        <p:spPr bwMode="auto">
          <a:xfrm>
            <a:off x="717228" y="6413266"/>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prstClr val="black"/>
                </a:solidFill>
                <a:latin typeface="Calibri" pitchFamily="34" charset="0"/>
              </a:rPr>
              <a:t>Me </a:t>
            </a:r>
            <a:r>
              <a:rPr lang="en-GB" sz="2000" b="1" dirty="0" err="1" smtClean="0">
                <a:solidFill>
                  <a:prstClr val="black"/>
                </a:solidFill>
                <a:latin typeface="Calibri" pitchFamily="34" charset="0"/>
              </a:rPr>
              <a:t>gustaría</a:t>
            </a:r>
            <a:r>
              <a:rPr lang="en-GB" sz="2000" b="1" dirty="0" smtClean="0">
                <a:solidFill>
                  <a:prstClr val="black"/>
                </a:solidFill>
                <a:latin typeface="Calibri" pitchFamily="34" charset="0"/>
              </a:rPr>
              <a:t>…</a:t>
            </a:r>
            <a:endParaRPr lang="en-GB" sz="2000" b="1" dirty="0">
              <a:solidFill>
                <a:prstClr val="black"/>
              </a:solidFill>
              <a:latin typeface="Calibri" pitchFamily="34" charset="0"/>
            </a:endParaRPr>
          </a:p>
        </p:txBody>
      </p:sp>
      <p:sp>
        <p:nvSpPr>
          <p:cNvPr id="33" name="Text Box 47"/>
          <p:cNvSpPr txBox="1">
            <a:spLocks noChangeArrowheads="1"/>
          </p:cNvSpPr>
          <p:nvPr/>
        </p:nvSpPr>
        <p:spPr bwMode="auto">
          <a:xfrm>
            <a:off x="3347864" y="789092"/>
            <a:ext cx="56452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smtClean="0">
                <a:solidFill>
                  <a:prstClr val="black"/>
                </a:solidFill>
                <a:latin typeface="Calibri" pitchFamily="34" charset="0"/>
              </a:rPr>
              <a:t>Lo </a:t>
            </a:r>
            <a:r>
              <a:rPr lang="en-GB" sz="2000" b="1" dirty="0" err="1" smtClean="0">
                <a:solidFill>
                  <a:prstClr val="black"/>
                </a:solidFill>
                <a:latin typeface="Calibri" pitchFamily="34" charset="0"/>
              </a:rPr>
              <a:t>más</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importante</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para</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mí</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es</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(la playa) </a:t>
            </a:r>
            <a:r>
              <a:rPr lang="en-GB" sz="2000" b="1" dirty="0" err="1" smtClean="0">
                <a:solidFill>
                  <a:prstClr val="black"/>
                </a:solidFill>
                <a:latin typeface="Calibri" pitchFamily="34" charset="0"/>
              </a:rPr>
              <a:t>porque</a:t>
            </a:r>
            <a:endParaRPr lang="en-GB" sz="2000" b="1" dirty="0">
              <a:solidFill>
                <a:prstClr val="black"/>
              </a:solidFill>
              <a:latin typeface="Calibri" pitchFamily="34" charset="0"/>
            </a:endParaRPr>
          </a:p>
        </p:txBody>
      </p:sp>
      <p:sp>
        <p:nvSpPr>
          <p:cNvPr id="42" name="Text Box 46"/>
          <p:cNvSpPr txBox="1">
            <a:spLocks noChangeArrowheads="1"/>
          </p:cNvSpPr>
          <p:nvPr/>
        </p:nvSpPr>
        <p:spPr bwMode="auto">
          <a:xfrm>
            <a:off x="4607496" y="5477162"/>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Cada</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día</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iba</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(a la playa)</a:t>
            </a:r>
            <a:endParaRPr lang="en-GB" sz="2000" b="1" dirty="0">
              <a:solidFill>
                <a:srgbClr val="FF0000"/>
              </a:solidFill>
              <a:latin typeface="Calibri" pitchFamily="34" charset="0"/>
            </a:endParaRPr>
          </a:p>
        </p:txBody>
      </p:sp>
      <p:sp>
        <p:nvSpPr>
          <p:cNvPr id="43" name="Text Box 46"/>
          <p:cNvSpPr txBox="1">
            <a:spLocks noChangeArrowheads="1"/>
          </p:cNvSpPr>
          <p:nvPr/>
        </p:nvSpPr>
        <p:spPr bwMode="auto">
          <a:xfrm>
            <a:off x="4644008" y="4901098"/>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srgbClr val="FF0000"/>
                </a:solidFill>
                <a:latin typeface="Calibri" pitchFamily="34" charset="0"/>
              </a:rPr>
              <a:t>(el hotel) </a:t>
            </a:r>
            <a:r>
              <a:rPr lang="en-GB" sz="2000" b="1" dirty="0" smtClean="0">
                <a:solidFill>
                  <a:prstClr val="black"/>
                </a:solidFill>
                <a:latin typeface="Calibri" pitchFamily="34" charset="0"/>
              </a:rPr>
              <a:t>era… </a:t>
            </a:r>
            <a:r>
              <a:rPr lang="en-GB" sz="2000" b="1" dirty="0" smtClean="0">
                <a:solidFill>
                  <a:srgbClr val="FF0000"/>
                </a:solidFill>
                <a:latin typeface="Calibri" pitchFamily="34" charset="0"/>
              </a:rPr>
              <a:t>(la </a:t>
            </a:r>
            <a:r>
              <a:rPr lang="en-GB" sz="2000" b="1" dirty="0" err="1" smtClean="0">
                <a:solidFill>
                  <a:srgbClr val="FF0000"/>
                </a:solidFill>
                <a:latin typeface="Calibri" pitchFamily="34" charset="0"/>
              </a:rPr>
              <a:t>gente</a:t>
            </a:r>
            <a:r>
              <a:rPr lang="en-GB" sz="2000" b="1" dirty="0" smtClean="0">
                <a:solidFill>
                  <a:srgbClr val="FF0000"/>
                </a:solidFill>
                <a:latin typeface="Calibri" pitchFamily="34" charset="0"/>
              </a:rPr>
              <a:t>) </a:t>
            </a:r>
            <a:r>
              <a:rPr lang="en-GB" sz="2000" b="1" dirty="0" smtClean="0">
                <a:solidFill>
                  <a:prstClr val="black"/>
                </a:solidFill>
                <a:latin typeface="Calibri" pitchFamily="34" charset="0"/>
              </a:rPr>
              <a:t>era…</a:t>
            </a:r>
            <a:endParaRPr lang="en-GB" sz="2000" b="1" dirty="0">
              <a:solidFill>
                <a:prstClr val="black"/>
              </a:solidFill>
              <a:latin typeface="Calibri" pitchFamily="34" charset="0"/>
            </a:endParaRPr>
          </a:p>
        </p:txBody>
      </p:sp>
      <p:sp>
        <p:nvSpPr>
          <p:cNvPr id="45" name="Text Box 46"/>
          <p:cNvSpPr txBox="1">
            <a:spLocks noChangeArrowheads="1"/>
          </p:cNvSpPr>
          <p:nvPr/>
        </p:nvSpPr>
        <p:spPr bwMode="auto">
          <a:xfrm>
            <a:off x="4607496" y="4613066"/>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prstClr val="black"/>
                </a:solidFill>
                <a:latin typeface="Calibri" pitchFamily="34" charset="0"/>
              </a:rPr>
              <a:t>El hotel </a:t>
            </a:r>
            <a:r>
              <a:rPr lang="en-GB" sz="2000" b="1" dirty="0" err="1" smtClean="0">
                <a:solidFill>
                  <a:prstClr val="black"/>
                </a:solidFill>
                <a:latin typeface="Calibri" pitchFamily="34" charset="0"/>
              </a:rPr>
              <a:t>estaba</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cerca</a:t>
            </a:r>
            <a:r>
              <a:rPr lang="en-GB" sz="2000" b="1" dirty="0" smtClean="0">
                <a:solidFill>
                  <a:srgbClr val="FF0000"/>
                </a:solidFill>
                <a:latin typeface="Calibri" pitchFamily="34" charset="0"/>
              </a:rPr>
              <a:t> del mar)</a:t>
            </a:r>
            <a:endParaRPr lang="en-GB" sz="2000" b="1" dirty="0">
              <a:solidFill>
                <a:srgbClr val="FF0000"/>
              </a:solidFill>
              <a:latin typeface="Calibri" pitchFamily="34" charset="0"/>
            </a:endParaRPr>
          </a:p>
        </p:txBody>
      </p:sp>
      <p:sp>
        <p:nvSpPr>
          <p:cNvPr id="46" name="Text Box 46"/>
          <p:cNvSpPr txBox="1">
            <a:spLocks noChangeArrowheads="1"/>
          </p:cNvSpPr>
          <p:nvPr/>
        </p:nvSpPr>
        <p:spPr bwMode="auto">
          <a:xfrm>
            <a:off x="4607496" y="5189130"/>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Hice</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muchas</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cosas</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por</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ejemplo</a:t>
            </a:r>
            <a:r>
              <a:rPr lang="en-GB" sz="2000" b="1" dirty="0" smtClean="0">
                <a:solidFill>
                  <a:prstClr val="black"/>
                </a:solidFill>
                <a:latin typeface="Calibri" pitchFamily="34" charset="0"/>
              </a:rPr>
              <a:t>…</a:t>
            </a:r>
            <a:endParaRPr lang="en-GB" sz="2000" b="1" dirty="0">
              <a:solidFill>
                <a:srgbClr val="FF0000"/>
              </a:solidFill>
              <a:latin typeface="Calibri" pitchFamily="34" charset="0"/>
            </a:endParaRPr>
          </a:p>
        </p:txBody>
      </p:sp>
      <p:sp>
        <p:nvSpPr>
          <p:cNvPr id="47" name="Text Box 46"/>
          <p:cNvSpPr txBox="1">
            <a:spLocks noChangeArrowheads="1"/>
          </p:cNvSpPr>
          <p:nvPr/>
        </p:nvSpPr>
        <p:spPr bwMode="auto">
          <a:xfrm>
            <a:off x="4608512" y="6093296"/>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prstClr val="black"/>
                </a:solidFill>
                <a:latin typeface="Calibri" pitchFamily="34" charset="0"/>
              </a:rPr>
              <a:t>Lo </a:t>
            </a:r>
            <a:r>
              <a:rPr lang="en-GB" sz="2000" b="1" dirty="0" err="1" smtClean="0">
                <a:solidFill>
                  <a:prstClr val="black"/>
                </a:solidFill>
                <a:latin typeface="Calibri" pitchFamily="34" charset="0"/>
              </a:rPr>
              <a:t>que</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más</a:t>
            </a:r>
            <a:r>
              <a:rPr lang="en-GB" sz="2000" b="1" dirty="0" smtClean="0">
                <a:solidFill>
                  <a:prstClr val="black"/>
                </a:solidFill>
                <a:latin typeface="Calibri" pitchFamily="34" charset="0"/>
              </a:rPr>
              <a:t> me </a:t>
            </a:r>
            <a:r>
              <a:rPr lang="en-GB" sz="2000" b="1" dirty="0" err="1" smtClean="0">
                <a:solidFill>
                  <a:prstClr val="black"/>
                </a:solidFill>
                <a:latin typeface="Calibri" pitchFamily="34" charset="0"/>
              </a:rPr>
              <a:t>gustó</a:t>
            </a:r>
            <a:r>
              <a:rPr lang="en-GB" sz="2000" b="1" dirty="0">
                <a:solidFill>
                  <a:prstClr val="black"/>
                </a:solidFill>
                <a:latin typeface="Calibri" pitchFamily="34" charset="0"/>
              </a:rPr>
              <a:t> </a:t>
            </a:r>
            <a:r>
              <a:rPr lang="en-GB" sz="2000" b="1" dirty="0" err="1" smtClean="0">
                <a:solidFill>
                  <a:prstClr val="black"/>
                </a:solidFill>
                <a:latin typeface="Calibri" pitchFamily="34" charset="0"/>
              </a:rPr>
              <a:t>fue</a:t>
            </a:r>
            <a:r>
              <a:rPr lang="en-GB" sz="2000" b="1" dirty="0" smtClean="0">
                <a:solidFill>
                  <a:prstClr val="black"/>
                </a:solidFill>
                <a:latin typeface="Calibri" pitchFamily="34" charset="0"/>
              </a:rPr>
              <a:t>….</a:t>
            </a:r>
            <a:endParaRPr lang="en-GB" sz="2000" b="1" dirty="0">
              <a:solidFill>
                <a:prstClr val="black"/>
              </a:solidFill>
              <a:latin typeface="Calibri" pitchFamily="34" charset="0"/>
            </a:endParaRPr>
          </a:p>
        </p:txBody>
      </p:sp>
      <p:sp>
        <p:nvSpPr>
          <p:cNvPr id="48" name="Text Box 46"/>
          <p:cNvSpPr txBox="1">
            <a:spLocks noChangeArrowheads="1"/>
          </p:cNvSpPr>
          <p:nvPr/>
        </p:nvSpPr>
        <p:spPr bwMode="auto">
          <a:xfrm>
            <a:off x="4608512" y="6413266"/>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Fue</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una</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experiencia</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inolvidable</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49" name="Text Box 46"/>
          <p:cNvSpPr txBox="1">
            <a:spLocks noChangeArrowheads="1"/>
          </p:cNvSpPr>
          <p:nvPr/>
        </p:nvSpPr>
        <p:spPr bwMode="auto">
          <a:xfrm>
            <a:off x="317376" y="82352"/>
            <a:ext cx="3498032" cy="461665"/>
          </a:xfrm>
          <a:prstGeom prst="rect">
            <a:avLst/>
          </a:prstGeom>
          <a:solidFill>
            <a:srgbClr val="A73E3B"/>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solidFill>
                  <a:prstClr val="white">
                    <a:lumMod val="95000"/>
                  </a:prstClr>
                </a:solidFill>
                <a:latin typeface="Segoe Print" pitchFamily="2" charset="0"/>
              </a:rPr>
              <a:t>En el </a:t>
            </a:r>
            <a:r>
              <a:rPr lang="en-GB" sz="2400" b="1" dirty="0" err="1" smtClean="0">
                <a:solidFill>
                  <a:prstClr val="white">
                    <a:lumMod val="95000"/>
                  </a:prstClr>
                </a:solidFill>
                <a:latin typeface="Segoe Print" pitchFamily="2" charset="0"/>
              </a:rPr>
              <a:t>presente</a:t>
            </a:r>
            <a:r>
              <a:rPr lang="en-GB" sz="2400" b="1" dirty="0" smtClean="0">
                <a:solidFill>
                  <a:prstClr val="white">
                    <a:lumMod val="95000"/>
                  </a:prstClr>
                </a:solidFill>
                <a:latin typeface="Segoe Print" pitchFamily="2" charset="0"/>
              </a:rPr>
              <a:t>…</a:t>
            </a:r>
            <a:endParaRPr lang="en-GB" sz="2400" b="1" dirty="0">
              <a:solidFill>
                <a:prstClr val="white">
                  <a:lumMod val="95000"/>
                </a:prstClr>
              </a:solidFill>
              <a:latin typeface="Segoe Print" pitchFamily="2" charset="0"/>
            </a:endParaRPr>
          </a:p>
        </p:txBody>
      </p:sp>
      <p:sp>
        <p:nvSpPr>
          <p:cNvPr id="50" name="Text Box 46"/>
          <p:cNvSpPr txBox="1">
            <a:spLocks noChangeArrowheads="1"/>
          </p:cNvSpPr>
          <p:nvPr/>
        </p:nvSpPr>
        <p:spPr bwMode="auto">
          <a:xfrm>
            <a:off x="-576064" y="940658"/>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smtClean="0">
                <a:solidFill>
                  <a:prstClr val="black"/>
                </a:solidFill>
                <a:latin typeface="Calibri" pitchFamily="34" charset="0"/>
              </a:rPr>
              <a:t>Suelo</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ir</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(con mi </a:t>
            </a:r>
            <a:r>
              <a:rPr lang="en-GB" sz="2000" b="1" dirty="0" err="1" smtClean="0">
                <a:solidFill>
                  <a:srgbClr val="FF0000"/>
                </a:solidFill>
                <a:latin typeface="Calibri" pitchFamily="34" charset="0"/>
              </a:rPr>
              <a:t>familia</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51" name="Text Box 46"/>
          <p:cNvSpPr txBox="1">
            <a:spLocks noChangeArrowheads="1"/>
          </p:cNvSpPr>
          <p:nvPr/>
        </p:nvSpPr>
        <p:spPr bwMode="auto">
          <a:xfrm>
            <a:off x="-504056" y="1372706"/>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smtClean="0">
                <a:solidFill>
                  <a:prstClr val="black"/>
                </a:solidFill>
                <a:latin typeface="Calibri" pitchFamily="34" charset="0"/>
              </a:rPr>
              <a:t>Es</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(un </a:t>
            </a:r>
            <a:r>
              <a:rPr lang="en-GB" sz="2000" b="1" dirty="0" err="1" smtClean="0">
                <a:solidFill>
                  <a:srgbClr val="FF0000"/>
                </a:solidFill>
                <a:latin typeface="Calibri" pitchFamily="34" charset="0"/>
              </a:rPr>
              <a:t>sitio</a:t>
            </a:r>
            <a:r>
              <a:rPr lang="en-GB" sz="2000" b="1" dirty="0" smtClean="0">
                <a:solidFill>
                  <a:srgbClr val="FF0000"/>
                </a:solidFill>
                <a:latin typeface="Calibri" pitchFamily="34" charset="0"/>
              </a:rPr>
              <a:t> bonito y </a:t>
            </a:r>
            <a:r>
              <a:rPr lang="en-GB" sz="2000" b="1" dirty="0" err="1" smtClean="0">
                <a:solidFill>
                  <a:srgbClr val="FF0000"/>
                </a:solidFill>
                <a:latin typeface="Calibri" pitchFamily="34" charset="0"/>
              </a:rPr>
              <a:t>turístico</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52" name="Text Box 46"/>
          <p:cNvSpPr txBox="1">
            <a:spLocks noChangeArrowheads="1"/>
          </p:cNvSpPr>
          <p:nvPr/>
        </p:nvSpPr>
        <p:spPr bwMode="auto">
          <a:xfrm>
            <a:off x="-468560" y="1804754"/>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smtClean="0">
                <a:solidFill>
                  <a:prstClr val="black"/>
                </a:solidFill>
                <a:latin typeface="Calibri" pitchFamily="34" charset="0"/>
              </a:rPr>
              <a:t>Está</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(en el </a:t>
            </a:r>
            <a:r>
              <a:rPr lang="en-GB" sz="2000" b="1" dirty="0" err="1" smtClean="0">
                <a:solidFill>
                  <a:srgbClr val="FF0000"/>
                </a:solidFill>
                <a:latin typeface="Calibri" pitchFamily="34" charset="0"/>
              </a:rPr>
              <a:t>sur</a:t>
            </a:r>
            <a:r>
              <a:rPr lang="en-GB" sz="2000" b="1" dirty="0" smtClean="0">
                <a:solidFill>
                  <a:srgbClr val="FF0000"/>
                </a:solidFill>
                <a:latin typeface="Calibri" pitchFamily="34" charset="0"/>
              </a:rPr>
              <a:t> del </a:t>
            </a:r>
            <a:r>
              <a:rPr lang="en-GB" sz="2000" b="1" dirty="0" err="1" smtClean="0">
                <a:solidFill>
                  <a:srgbClr val="FF0000"/>
                </a:solidFill>
                <a:latin typeface="Calibri" pitchFamily="34" charset="0"/>
              </a:rPr>
              <a:t>país</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53" name="Text Box 46"/>
          <p:cNvSpPr txBox="1">
            <a:spLocks noChangeArrowheads="1"/>
          </p:cNvSpPr>
          <p:nvPr/>
        </p:nvSpPr>
        <p:spPr bwMode="auto">
          <a:xfrm>
            <a:off x="-612576" y="2204864"/>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smtClean="0">
                <a:solidFill>
                  <a:prstClr val="black"/>
                </a:solidFill>
                <a:latin typeface="Calibri" pitchFamily="34" charset="0"/>
              </a:rPr>
              <a:t>Tiene</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unos</a:t>
            </a:r>
            <a:r>
              <a:rPr lang="en-GB" sz="2000" b="1" dirty="0" smtClean="0">
                <a:solidFill>
                  <a:srgbClr val="FF0000"/>
                </a:solidFill>
                <a:latin typeface="Calibri" pitchFamily="34" charset="0"/>
              </a:rPr>
              <a:t> 8.000 </a:t>
            </a:r>
            <a:r>
              <a:rPr lang="en-GB" sz="2000" b="1" dirty="0" err="1" smtClean="0">
                <a:solidFill>
                  <a:srgbClr val="FF0000"/>
                </a:solidFill>
                <a:latin typeface="Calibri" pitchFamily="34" charset="0"/>
              </a:rPr>
              <a:t>habitantes</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54" name="Text Box 46"/>
          <p:cNvSpPr txBox="1">
            <a:spLocks noChangeArrowheads="1"/>
          </p:cNvSpPr>
          <p:nvPr/>
        </p:nvSpPr>
        <p:spPr bwMode="auto">
          <a:xfrm>
            <a:off x="-36512" y="2577098"/>
            <a:ext cx="44279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a:solidFill>
                  <a:prstClr val="black"/>
                </a:solidFill>
                <a:latin typeface="Calibri" pitchFamily="34" charset="0"/>
              </a:rPr>
              <a:t>E</a:t>
            </a:r>
            <a:r>
              <a:rPr lang="en-GB" sz="2000" b="1" dirty="0" smtClean="0">
                <a:solidFill>
                  <a:prstClr val="black"/>
                </a:solidFill>
                <a:latin typeface="Calibri" pitchFamily="34" charset="0"/>
              </a:rPr>
              <a:t>l hotel </a:t>
            </a:r>
            <a:r>
              <a:rPr lang="en-GB" sz="2000" b="1" dirty="0" err="1" smtClean="0">
                <a:solidFill>
                  <a:prstClr val="black"/>
                </a:solidFill>
                <a:latin typeface="Calibri" pitchFamily="34" charset="0"/>
              </a:rPr>
              <a:t>tiene</a:t>
            </a:r>
            <a:r>
              <a:rPr lang="en-GB" sz="2000" b="1" dirty="0" smtClean="0">
                <a:solidFill>
                  <a:prstClr val="black"/>
                </a:solidFill>
                <a:latin typeface="Calibri" pitchFamily="34" charset="0"/>
              </a:rPr>
              <a:t> </a:t>
            </a:r>
            <a:br>
              <a:rPr lang="en-GB" sz="2000" b="1" dirty="0" smtClean="0">
                <a:solidFill>
                  <a:prstClr val="black"/>
                </a:solidFill>
                <a:latin typeface="Calibri" pitchFamily="34" charset="0"/>
              </a:rPr>
            </a:b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muy</a:t>
            </a:r>
            <a:r>
              <a:rPr lang="en-GB" sz="2000" b="1" dirty="0" smtClean="0">
                <a:solidFill>
                  <a:srgbClr val="FF0000"/>
                </a:solidFill>
                <a:latin typeface="Calibri" pitchFamily="34" charset="0"/>
              </a:rPr>
              <a:t> </a:t>
            </a:r>
            <a:r>
              <a:rPr lang="en-GB" sz="2000" b="1" dirty="0" err="1" smtClean="0">
                <a:solidFill>
                  <a:srgbClr val="FF0000"/>
                </a:solidFill>
                <a:latin typeface="Calibri" pitchFamily="34" charset="0"/>
              </a:rPr>
              <a:t>buenas</a:t>
            </a:r>
            <a:r>
              <a:rPr lang="en-GB" sz="2000" b="1" dirty="0" smtClean="0">
                <a:solidFill>
                  <a:srgbClr val="FF0000"/>
                </a:solidFill>
                <a:latin typeface="Calibri" pitchFamily="34" charset="0"/>
              </a:rPr>
              <a:t> </a:t>
            </a:r>
            <a:r>
              <a:rPr lang="en-GB" sz="2000" b="1" dirty="0" err="1" smtClean="0">
                <a:solidFill>
                  <a:srgbClr val="FF0000"/>
                </a:solidFill>
                <a:latin typeface="Calibri" pitchFamily="34" charset="0"/>
              </a:rPr>
              <a:t>instalaciones</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55" name="Text Box 46"/>
          <p:cNvSpPr txBox="1">
            <a:spLocks noChangeArrowheads="1"/>
          </p:cNvSpPr>
          <p:nvPr/>
        </p:nvSpPr>
        <p:spPr bwMode="auto">
          <a:xfrm>
            <a:off x="288032" y="5765194"/>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Cuando</a:t>
            </a:r>
            <a:r>
              <a:rPr lang="en-GB" sz="2000" b="1" dirty="0" smtClean="0">
                <a:solidFill>
                  <a:prstClr val="black"/>
                </a:solidFill>
                <a:latin typeface="Calibri" pitchFamily="34" charset="0"/>
              </a:rPr>
              <a:t> sea mayor…</a:t>
            </a:r>
            <a:endParaRPr lang="en-GB" sz="2000" b="1" dirty="0">
              <a:solidFill>
                <a:prstClr val="black"/>
              </a:solidFill>
              <a:latin typeface="Calibri" pitchFamily="34" charset="0"/>
            </a:endParaRPr>
          </a:p>
        </p:txBody>
      </p:sp>
      <p:pic>
        <p:nvPicPr>
          <p:cNvPr id="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07" y="1916832"/>
            <a:ext cx="2092089" cy="16533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067944" y="3570183"/>
            <a:ext cx="4752528" cy="3603233"/>
          </a:xfrm>
          <a:prstGeom prst="ellipse">
            <a:avLst/>
          </a:prstGeom>
          <a:noFill/>
          <a:ln w="57150">
            <a:solidFill>
              <a:srgbClr val="A73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4" name="Oval 43"/>
          <p:cNvSpPr/>
          <p:nvPr/>
        </p:nvSpPr>
        <p:spPr>
          <a:xfrm>
            <a:off x="-468560" y="3717033"/>
            <a:ext cx="4283968" cy="3240360"/>
          </a:xfrm>
          <a:prstGeom prst="ellipse">
            <a:avLst/>
          </a:prstGeom>
          <a:noFill/>
          <a:ln w="57150">
            <a:solidFill>
              <a:srgbClr val="A73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706860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ircle(in)">
                                      <p:cBhvr>
                                        <p:cTn id="7" dur="2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2" name="Group 52"/>
          <p:cNvGraphicFramePr>
            <a:graphicFrameLocks noGrp="1"/>
          </p:cNvGraphicFramePr>
          <p:nvPr/>
        </p:nvGraphicFramePr>
        <p:xfrm>
          <a:off x="285750" y="357188"/>
          <a:ext cx="8572500" cy="5902406"/>
        </p:xfrm>
        <a:graphic>
          <a:graphicData uri="http://schemas.openxmlformats.org/drawingml/2006/table">
            <a:tbl>
              <a:tblPr/>
              <a:tblGrid>
                <a:gridCol w="779463"/>
                <a:gridCol w="3506787"/>
                <a:gridCol w="779463"/>
                <a:gridCol w="3506787"/>
              </a:tblGrid>
              <a:tr h="63493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Functions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Themes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A</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Questions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1</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Future plans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B</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Opinions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Work experience</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C</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Suggestions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3</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Uniform</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D</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What others say</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Primary school</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E</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Likes &amp; dislikes (not ‘aimer’)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5</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Subjects and teachers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F</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Habits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6</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Extra-curricular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G</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Comparisons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7</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Problems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H</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Past events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8</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School rules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34044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539750" y="476250"/>
            <a:ext cx="3384550" cy="1871663"/>
          </a:xfrm>
          <a:prstGeom prst="wedgeRoundRectCallout">
            <a:avLst>
              <a:gd name="adj1" fmla="val 34546"/>
              <a:gd name="adj2" fmla="val 70690"/>
              <a:gd name="adj3" fmla="val 16667"/>
            </a:avLst>
          </a:prstGeom>
          <a:solidFill>
            <a:srgbClr val="002060"/>
          </a:solidFill>
          <a:ln w="9525">
            <a:solidFill>
              <a:schemeClr val="tx1"/>
            </a:solidFill>
            <a:miter lim="800000"/>
            <a:headEnd/>
            <a:tailEnd/>
          </a:ln>
        </p:spPr>
        <p:txBody>
          <a:bodyPr/>
          <a:lstStyle/>
          <a:p>
            <a:pPr algn="ctr"/>
            <a:r>
              <a:rPr lang="en-GB" sz="3600" b="1">
                <a:solidFill>
                  <a:prstClr val="white"/>
                </a:solidFill>
              </a:rPr>
              <a:t>Wie heisst deine Stadt oder dein Dorf?</a:t>
            </a:r>
            <a:endParaRPr lang="en-US" sz="3600" b="1">
              <a:solidFill>
                <a:prstClr val="white"/>
              </a:solidFill>
            </a:endParaRPr>
          </a:p>
        </p:txBody>
      </p:sp>
      <p:sp>
        <p:nvSpPr>
          <p:cNvPr id="11270" name="AutoShape 6"/>
          <p:cNvSpPr>
            <a:spLocks noChangeArrowheads="1"/>
          </p:cNvSpPr>
          <p:nvPr/>
        </p:nvSpPr>
        <p:spPr bwMode="auto">
          <a:xfrm>
            <a:off x="1000125" y="4359275"/>
            <a:ext cx="7820025" cy="1855788"/>
          </a:xfrm>
          <a:prstGeom prst="wedgeRoundRectCallout">
            <a:avLst>
              <a:gd name="adj1" fmla="val -30824"/>
              <a:gd name="adj2" fmla="val -80616"/>
              <a:gd name="adj3" fmla="val 16667"/>
            </a:avLst>
          </a:prstGeom>
          <a:solidFill>
            <a:srgbClr val="002060"/>
          </a:solidFill>
          <a:ln w="9525">
            <a:solidFill>
              <a:schemeClr val="tx1"/>
            </a:solidFill>
            <a:miter lim="800000"/>
            <a:headEnd/>
            <a:tailEnd/>
          </a:ln>
        </p:spPr>
        <p:txBody>
          <a:bodyPr/>
          <a:lstStyle/>
          <a:p>
            <a:pPr algn="ctr"/>
            <a:r>
              <a:rPr lang="en-GB" sz="2800" b="1">
                <a:solidFill>
                  <a:prstClr val="white"/>
                </a:solidFill>
              </a:rPr>
              <a:t>Ich wohne in einem kleinen Dorf, dasToft heisst.  Fr</a:t>
            </a:r>
            <a:r>
              <a:rPr lang="en-US" sz="2800" b="1">
                <a:solidFill>
                  <a:prstClr val="white"/>
                </a:solidFill>
              </a:rPr>
              <a:t>üher habe ich in Bristol gewohnt.  Wenn ich älter bin, möchte ich in London wohnen.</a:t>
            </a:r>
          </a:p>
        </p:txBody>
      </p:sp>
      <p:sp>
        <p:nvSpPr>
          <p:cNvPr id="11271" name="Text Box 7"/>
          <p:cNvSpPr txBox="1">
            <a:spLocks noChangeArrowheads="1"/>
          </p:cNvSpPr>
          <p:nvPr/>
        </p:nvSpPr>
        <p:spPr bwMode="auto">
          <a:xfrm>
            <a:off x="0" y="6338888"/>
            <a:ext cx="9144000" cy="519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solidFill>
                  <a:prstClr val="black"/>
                </a:solidFill>
                <a:latin typeface="Calibri" pitchFamily="34" charset="0"/>
              </a:rPr>
              <a:t>Include present, past and future as often as you can!</a:t>
            </a:r>
            <a:endParaRPr lang="en-US" sz="2800" b="1">
              <a:solidFill>
                <a:prstClr val="black"/>
              </a:solidFill>
              <a:latin typeface="Calibri" pitchFamily="34" charset="0"/>
            </a:endParaRPr>
          </a:p>
        </p:txBody>
      </p:sp>
      <p:sp>
        <p:nvSpPr>
          <p:cNvPr id="5" name="TextBox 4"/>
          <p:cNvSpPr txBox="1">
            <a:spLocks noChangeArrowheads="1"/>
          </p:cNvSpPr>
          <p:nvPr/>
        </p:nvSpPr>
        <p:spPr bwMode="auto">
          <a:xfrm>
            <a:off x="4214813" y="357188"/>
            <a:ext cx="4572000" cy="4000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prstClr val="black"/>
                </a:solidFill>
                <a:latin typeface="Calibri" pitchFamily="34" charset="0"/>
              </a:rPr>
              <a:t>Ich wohne in Toft.</a:t>
            </a:r>
            <a:endParaRPr lang="en-US" sz="2000" b="1">
              <a:solidFill>
                <a:prstClr val="black"/>
              </a:solidFill>
              <a:latin typeface="Calibri" pitchFamily="34" charset="0"/>
            </a:endParaRPr>
          </a:p>
        </p:txBody>
      </p:sp>
      <p:sp>
        <p:nvSpPr>
          <p:cNvPr id="6" name="TextBox 5"/>
          <p:cNvSpPr txBox="1">
            <a:spLocks noChangeArrowheads="1"/>
          </p:cNvSpPr>
          <p:nvPr/>
        </p:nvSpPr>
        <p:spPr bwMode="auto">
          <a:xfrm>
            <a:off x="4214813" y="885825"/>
            <a:ext cx="4572000" cy="7080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prstClr val="black"/>
                </a:solidFill>
                <a:latin typeface="Calibri" pitchFamily="34" charset="0"/>
              </a:rPr>
              <a:t>Ich wohne in einem kleinen Dorf, das Toft heißt.</a:t>
            </a:r>
            <a:endParaRPr lang="en-US" sz="2000" b="1">
              <a:solidFill>
                <a:prstClr val="black"/>
              </a:solidFill>
              <a:latin typeface="Calibri" pitchFamily="34" charset="0"/>
            </a:endParaRPr>
          </a:p>
        </p:txBody>
      </p:sp>
      <p:sp>
        <p:nvSpPr>
          <p:cNvPr id="7" name="TextBox 6"/>
          <p:cNvSpPr txBox="1">
            <a:spLocks noChangeArrowheads="1"/>
          </p:cNvSpPr>
          <p:nvPr/>
        </p:nvSpPr>
        <p:spPr bwMode="auto">
          <a:xfrm>
            <a:off x="4214813" y="1714500"/>
            <a:ext cx="4572000" cy="10160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prstClr val="black"/>
                </a:solidFill>
                <a:latin typeface="Calibri" pitchFamily="34" charset="0"/>
              </a:rPr>
              <a:t>Ich wohne in einem kleinen Dorf, das Toft heißt.  Früher habe ich in Bristol gewohnt.</a:t>
            </a:r>
            <a:endParaRPr lang="en-US" sz="2000" b="1">
              <a:solidFill>
                <a:prstClr val="black"/>
              </a:solidFill>
              <a:latin typeface="Calibri" pitchFamily="34" charset="0"/>
            </a:endParaRPr>
          </a:p>
        </p:txBody>
      </p:sp>
      <p:sp>
        <p:nvSpPr>
          <p:cNvPr id="8" name="TextBox 7"/>
          <p:cNvSpPr txBox="1">
            <a:spLocks noChangeArrowheads="1"/>
          </p:cNvSpPr>
          <p:nvPr/>
        </p:nvSpPr>
        <p:spPr bwMode="auto">
          <a:xfrm>
            <a:off x="4214813" y="2841625"/>
            <a:ext cx="4572000" cy="132397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prstClr val="black"/>
                </a:solidFill>
                <a:latin typeface="Calibri" pitchFamily="34" charset="0"/>
              </a:rPr>
              <a:t>Ich wohne in einem kleinen Dorf, das Toft heißt.  Früher habe ich in Bristol gewohnt.  Wenn ich älter bin, möchte ich in London wohnen.</a:t>
            </a:r>
            <a:endParaRPr lang="en-US" sz="2000" b="1">
              <a:solidFill>
                <a:prstClr val="black"/>
              </a:solidFill>
              <a:latin typeface="Calibri" pitchFamily="34" charset="0"/>
            </a:endParaRPr>
          </a:p>
        </p:txBody>
      </p:sp>
      <p:sp>
        <p:nvSpPr>
          <p:cNvPr id="9" name="Action Button: Document 8">
            <a:hlinkClick r:id="rId2" action="ppaction://hlinkpres?slideindex=1&amp;slidetitle=Super structures " highlightClick="1"/>
          </p:cNvPr>
          <p:cNvSpPr/>
          <p:nvPr/>
        </p:nvSpPr>
        <p:spPr>
          <a:xfrm>
            <a:off x="214313" y="5500688"/>
            <a:ext cx="571500" cy="714375"/>
          </a:xfrm>
          <a:prstGeom prst="actionButton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682165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strVal val="#ppt_w+.3"/>
                                          </p:val>
                                        </p:tav>
                                        <p:tav tm="100000">
                                          <p:val>
                                            <p:strVal val="#ppt_w"/>
                                          </p:val>
                                        </p:tav>
                                      </p:tavLst>
                                    </p:anim>
                                    <p:anim calcmode="lin" valueType="num">
                                      <p:cBhvr>
                                        <p:cTn id="8" dur="1000" fill="hold"/>
                                        <p:tgtEl>
                                          <p:spTgt spid="11269"/>
                                        </p:tgtEl>
                                        <p:attrNameLst>
                                          <p:attrName>ppt_h</p:attrName>
                                        </p:attrNameLst>
                                      </p:cBhvr>
                                      <p:tavLst>
                                        <p:tav tm="0">
                                          <p:val>
                                            <p:strVal val="#ppt_h"/>
                                          </p:val>
                                        </p:tav>
                                        <p:tav tm="100000">
                                          <p:val>
                                            <p:strVal val="#ppt_h"/>
                                          </p:val>
                                        </p:tav>
                                      </p:tavLst>
                                    </p:anim>
                                    <p:animEffect transition="in" filter="fade">
                                      <p:cBhvr>
                                        <p:cTn id="9" dur="1000"/>
                                        <p:tgtEl>
                                          <p:spTgt spid="1126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
                                        </p:tgtEl>
                                        <p:attrNameLst>
                                          <p:attrName>style.visibility</p:attrName>
                                        </p:attrNameLst>
                                      </p:cBhvr>
                                      <p:to>
                                        <p:strVal val="visible"/>
                                      </p:to>
                                    </p:set>
                                    <p:anim calcmode="discrete" valueType="clr">
                                      <p:cBhvr override="childStyle">
                                        <p:cTn id="2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gtEl>
                                        <p:attrNameLst>
                                          <p:attrName>fillcolor</p:attrName>
                                        </p:attrNameLst>
                                      </p:cBhvr>
                                      <p:tavLst>
                                        <p:tav tm="0">
                                          <p:val>
                                            <p:clrVal>
                                              <a:schemeClr val="accent2"/>
                                            </p:clrVal>
                                          </p:val>
                                        </p:tav>
                                        <p:tav tm="50000">
                                          <p:val>
                                            <p:clrVal>
                                              <a:schemeClr val="hlink"/>
                                            </p:clrVal>
                                          </p:val>
                                        </p:tav>
                                      </p:tavLst>
                                    </p:anim>
                                    <p:set>
                                      <p:cBhvr>
                                        <p:cTn id="30" dur="80"/>
                                        <p:tgtEl>
                                          <p:spTgt spid="7"/>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8"/>
                                        </p:tgtEl>
                                        <p:attrNameLst>
                                          <p:attrName>style.visibility</p:attrName>
                                        </p:attrNameLst>
                                      </p:cBhvr>
                                      <p:to>
                                        <p:strVal val="visible"/>
                                      </p:to>
                                    </p:set>
                                    <p:anim calcmode="discrete" valueType="clr">
                                      <p:cBhvr override="childStyle">
                                        <p:cTn id="3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gtEl>
                                        <p:attrNameLst>
                                          <p:attrName>fillcolor</p:attrName>
                                        </p:attrNameLst>
                                      </p:cBhvr>
                                      <p:tavLst>
                                        <p:tav tm="0">
                                          <p:val>
                                            <p:clrVal>
                                              <a:schemeClr val="accent2"/>
                                            </p:clrVal>
                                          </p:val>
                                        </p:tav>
                                        <p:tav tm="50000">
                                          <p:val>
                                            <p:clrVal>
                                              <a:schemeClr val="hlink"/>
                                            </p:clrVal>
                                          </p:val>
                                        </p:tav>
                                      </p:tavLst>
                                    </p:anim>
                                    <p:set>
                                      <p:cBhvr>
                                        <p:cTn id="37" dur="80"/>
                                        <p:tgtEl>
                                          <p:spTgt spid="8"/>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1270"/>
                                        </p:tgtEl>
                                        <p:attrNameLst>
                                          <p:attrName>style.visibility</p:attrName>
                                        </p:attrNameLst>
                                      </p:cBhvr>
                                      <p:to>
                                        <p:strVal val="visible"/>
                                      </p:to>
                                    </p:set>
                                    <p:anim calcmode="lin" valueType="num">
                                      <p:cBhvr>
                                        <p:cTn id="42" dur="1000" fill="hold"/>
                                        <p:tgtEl>
                                          <p:spTgt spid="11270"/>
                                        </p:tgtEl>
                                        <p:attrNameLst>
                                          <p:attrName>ppt_x</p:attrName>
                                        </p:attrNameLst>
                                      </p:cBhvr>
                                      <p:tavLst>
                                        <p:tav tm="0">
                                          <p:val>
                                            <p:strVal val="#ppt_x-.2"/>
                                          </p:val>
                                        </p:tav>
                                        <p:tav tm="100000">
                                          <p:val>
                                            <p:strVal val="#ppt_x"/>
                                          </p:val>
                                        </p:tav>
                                      </p:tavLst>
                                    </p:anim>
                                    <p:anim calcmode="lin" valueType="num">
                                      <p:cBhvr>
                                        <p:cTn id="43" dur="1000" fill="hold"/>
                                        <p:tgtEl>
                                          <p:spTgt spid="1127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27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1271"/>
                                        </p:tgtEl>
                                        <p:attrNameLst>
                                          <p:attrName>style.visibility</p:attrName>
                                        </p:attrNameLst>
                                      </p:cBhvr>
                                      <p:to>
                                        <p:strVal val="visible"/>
                                      </p:to>
                                    </p:set>
                                    <p:animEffect transition="in" filter="barn(inHorizontal)">
                                      <p:cBhvr>
                                        <p:cTn id="49"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P spid="11271" grpId="0" animBg="1"/>
      <p:bldP spid="5" grpId="0" animBg="1"/>
      <p:bldP spid="6"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z="5400" b="1" smtClean="0"/>
              <a:t>Value added* - to the past</a:t>
            </a:r>
            <a:endParaRPr lang="en-US" sz="5400" b="1" smtClean="0"/>
          </a:p>
        </p:txBody>
      </p:sp>
      <p:sp>
        <p:nvSpPr>
          <p:cNvPr id="6147" name="Content Placeholder 2"/>
          <p:cNvSpPr>
            <a:spLocks noGrp="1"/>
          </p:cNvSpPr>
          <p:nvPr>
            <p:ph idx="1"/>
          </p:nvPr>
        </p:nvSpPr>
        <p:spPr/>
        <p:txBody>
          <a:bodyPr/>
          <a:lstStyle/>
          <a:p>
            <a:r>
              <a:rPr lang="es-ES_tradnl" b="1" i="1" smtClean="0"/>
              <a:t>iba a + infinitive…  </a:t>
            </a:r>
            <a:r>
              <a:rPr lang="es-ES_tradnl" smtClean="0"/>
              <a:t>- I was going to ….</a:t>
            </a:r>
          </a:p>
          <a:p>
            <a:r>
              <a:rPr lang="es-ES_tradnl" b="1" i="1" smtClean="0"/>
              <a:t>pero decidí + infinitive </a:t>
            </a:r>
            <a:r>
              <a:rPr lang="es-ES_tradnl" smtClean="0"/>
              <a:t>– but I decided to …</a:t>
            </a:r>
            <a:endParaRPr lang="en-US" smtClean="0"/>
          </a:p>
          <a:p>
            <a:r>
              <a:rPr lang="es-ES" b="1" i="1" smtClean="0"/>
              <a:t>mi padre me dijo, “….” </a:t>
            </a:r>
            <a:r>
              <a:rPr lang="es-ES" smtClean="0"/>
              <a:t>– my Dad said…</a:t>
            </a:r>
          </a:p>
          <a:p>
            <a:r>
              <a:rPr lang="es-ES" b="1" i="1" smtClean="0"/>
              <a:t>¿por qué no + infinitive…? </a:t>
            </a:r>
            <a:r>
              <a:rPr lang="es-ES" smtClean="0"/>
              <a:t>– why not…..?</a:t>
            </a:r>
            <a:endParaRPr lang="en-US" smtClean="0"/>
          </a:p>
          <a:p>
            <a:r>
              <a:rPr lang="es-ES" b="1" i="1" smtClean="0"/>
              <a:t>dije, “…” </a:t>
            </a:r>
            <a:r>
              <a:rPr lang="es-ES" smtClean="0"/>
              <a:t>– I said….</a:t>
            </a:r>
            <a:endParaRPr lang="en-US" smtClean="0"/>
          </a:p>
          <a:p>
            <a:r>
              <a:rPr lang="en-US" b="1" i="1" smtClean="0"/>
              <a:t>(aunque) me hubiera gustado + infinitivo </a:t>
            </a:r>
            <a:r>
              <a:rPr lang="en-US" smtClean="0"/>
              <a:t>– although I would have liked to…</a:t>
            </a:r>
          </a:p>
          <a:p>
            <a:endParaRPr lang="en-US" smtClean="0"/>
          </a:p>
        </p:txBody>
      </p:sp>
    </p:spTree>
    <p:extLst>
      <p:ext uri="{BB962C8B-B14F-4D97-AF65-F5344CB8AC3E}">
        <p14:creationId xmlns:p14="http://schemas.microsoft.com/office/powerpoint/2010/main" val="3279706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642938" y="357188"/>
            <a:ext cx="7929562"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600" b="1">
                <a:solidFill>
                  <a:prstClr val="black"/>
                </a:solidFill>
              </a:rPr>
              <a:t>Basic sentence</a:t>
            </a:r>
            <a:r>
              <a:rPr lang="en-US" sz="3600">
                <a:solidFill>
                  <a:prstClr val="black"/>
                </a:solidFill>
              </a:rPr>
              <a:t>: </a:t>
            </a:r>
            <a:br>
              <a:rPr lang="en-US" sz="3600">
                <a:solidFill>
                  <a:prstClr val="black"/>
                </a:solidFill>
              </a:rPr>
            </a:br>
            <a:r>
              <a:rPr lang="en-US" sz="3600">
                <a:solidFill>
                  <a:prstClr val="black"/>
                </a:solidFill>
              </a:rPr>
              <a:t/>
            </a:r>
            <a:br>
              <a:rPr lang="en-US" sz="3600">
                <a:solidFill>
                  <a:prstClr val="black"/>
                </a:solidFill>
              </a:rPr>
            </a:br>
            <a:r>
              <a:rPr lang="en-US" sz="3600">
                <a:solidFill>
                  <a:prstClr val="black"/>
                </a:solidFill>
              </a:rPr>
              <a:t>Fui a España.</a:t>
            </a:r>
          </a:p>
          <a:p>
            <a:r>
              <a:rPr lang="es-ES" sz="3600">
                <a:solidFill>
                  <a:prstClr val="black"/>
                </a:solidFill>
              </a:rPr>
              <a:t> </a:t>
            </a:r>
            <a:endParaRPr lang="en-US" sz="3600">
              <a:solidFill>
                <a:prstClr val="black"/>
              </a:solidFill>
            </a:endParaRPr>
          </a:p>
          <a:p>
            <a:r>
              <a:rPr lang="es-ES_tradnl" sz="3600" b="1">
                <a:solidFill>
                  <a:prstClr val="black"/>
                </a:solidFill>
              </a:rPr>
              <a:t>Enhanced by the ‘super’ structures</a:t>
            </a:r>
            <a:r>
              <a:rPr lang="es-ES_tradnl" sz="3600">
                <a:solidFill>
                  <a:prstClr val="black"/>
                </a:solidFill>
              </a:rPr>
              <a:t>:  </a:t>
            </a:r>
            <a:br>
              <a:rPr lang="es-ES_tradnl" sz="3600">
                <a:solidFill>
                  <a:prstClr val="black"/>
                </a:solidFill>
              </a:rPr>
            </a:br>
            <a:r>
              <a:rPr lang="es-ES_tradnl" sz="3600">
                <a:solidFill>
                  <a:prstClr val="black"/>
                </a:solidFill>
              </a:rPr>
              <a:t/>
            </a:r>
            <a:br>
              <a:rPr lang="es-ES_tradnl" sz="3600">
                <a:solidFill>
                  <a:prstClr val="black"/>
                </a:solidFill>
              </a:rPr>
            </a:br>
            <a:r>
              <a:rPr lang="es-ES" sz="3600" b="1" i="1">
                <a:solidFill>
                  <a:prstClr val="black"/>
                </a:solidFill>
              </a:rPr>
              <a:t>Iba a</a:t>
            </a:r>
            <a:r>
              <a:rPr lang="es-ES" sz="3600">
                <a:solidFill>
                  <a:prstClr val="black"/>
                </a:solidFill>
              </a:rPr>
              <a:t> ir a Francia, pero mi padre </a:t>
            </a:r>
            <a:r>
              <a:rPr lang="es-ES" sz="3600" b="1">
                <a:solidFill>
                  <a:prstClr val="black"/>
                </a:solidFill>
              </a:rPr>
              <a:t>dijo</a:t>
            </a:r>
            <a:r>
              <a:rPr lang="es-ES" sz="3600">
                <a:solidFill>
                  <a:prstClr val="black"/>
                </a:solidFill>
              </a:rPr>
              <a:t>, “Hablas español entonces ¿</a:t>
            </a:r>
            <a:r>
              <a:rPr lang="es-ES" sz="3600" b="1" i="1">
                <a:solidFill>
                  <a:prstClr val="black"/>
                </a:solidFill>
              </a:rPr>
              <a:t>por qué no</a:t>
            </a:r>
            <a:r>
              <a:rPr lang="es-ES" sz="3600">
                <a:solidFill>
                  <a:prstClr val="black"/>
                </a:solidFill>
              </a:rPr>
              <a:t> ir a España?”. Entonces </a:t>
            </a:r>
            <a:r>
              <a:rPr lang="es-ES" sz="3600" b="1" i="1">
                <a:solidFill>
                  <a:prstClr val="black"/>
                </a:solidFill>
              </a:rPr>
              <a:t>decidimos</a:t>
            </a:r>
            <a:r>
              <a:rPr lang="es-ES" sz="3600">
                <a:solidFill>
                  <a:prstClr val="black"/>
                </a:solidFill>
              </a:rPr>
              <a:t> ir a España </a:t>
            </a:r>
            <a:r>
              <a:rPr lang="es-ES" sz="3600" b="1" i="1">
                <a:solidFill>
                  <a:prstClr val="black"/>
                </a:solidFill>
              </a:rPr>
              <a:t>aunque me hubiera gustado</a:t>
            </a:r>
            <a:r>
              <a:rPr lang="es-ES" sz="3600">
                <a:solidFill>
                  <a:prstClr val="black"/>
                </a:solidFill>
              </a:rPr>
              <a:t> ir a Francia.</a:t>
            </a:r>
            <a:endParaRPr lang="en-US" sz="3600">
              <a:solidFill>
                <a:prstClr val="black"/>
              </a:solidFill>
            </a:endParaRPr>
          </a:p>
          <a:p>
            <a:endParaRPr lang="en-US">
              <a:solidFill>
                <a:prstClr val="black"/>
              </a:solidFill>
            </a:endParaRPr>
          </a:p>
        </p:txBody>
      </p:sp>
    </p:spTree>
    <p:extLst>
      <p:ext uri="{BB962C8B-B14F-4D97-AF65-F5344CB8AC3E}">
        <p14:creationId xmlns:p14="http://schemas.microsoft.com/office/powerpoint/2010/main" val="1437984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285750" y="428625"/>
            <a:ext cx="85725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solidFill>
                  <a:prstClr val="black"/>
                </a:solidFill>
              </a:rPr>
              <a:t>Question:  </a:t>
            </a:r>
            <a:r>
              <a:rPr lang="es-ES_tradnl" sz="2800">
                <a:solidFill>
                  <a:prstClr val="black"/>
                </a:solidFill>
              </a:rPr>
              <a:t>¿Te gusta jugar al fútbol?</a:t>
            </a:r>
            <a:br>
              <a:rPr lang="es-ES_tradnl" sz="2800">
                <a:solidFill>
                  <a:prstClr val="black"/>
                </a:solidFill>
              </a:rPr>
            </a:br>
            <a:endParaRPr lang="en-US" sz="2800">
              <a:solidFill>
                <a:prstClr val="black"/>
              </a:solidFill>
            </a:endParaRPr>
          </a:p>
          <a:p>
            <a:pPr algn="ctr"/>
            <a:r>
              <a:rPr lang="es-ES" sz="2800" b="1" i="1">
                <a:solidFill>
                  <a:prstClr val="black"/>
                </a:solidFill>
              </a:rPr>
              <a:t>Si hace sol, me encanta</a:t>
            </a:r>
            <a:r>
              <a:rPr lang="es-ES" sz="2800">
                <a:solidFill>
                  <a:prstClr val="black"/>
                </a:solidFill>
              </a:rPr>
              <a:t> jugar al fútbol sobre todo con mis amigos en el parque, pero </a:t>
            </a:r>
            <a:r>
              <a:rPr lang="es-ES" sz="2800" b="1" i="1">
                <a:solidFill>
                  <a:prstClr val="black"/>
                </a:solidFill>
              </a:rPr>
              <a:t>si llueve, prefiero</a:t>
            </a:r>
            <a:r>
              <a:rPr lang="es-ES" sz="2800">
                <a:solidFill>
                  <a:prstClr val="black"/>
                </a:solidFill>
              </a:rPr>
              <a:t> ver el fútbol en la televisión. Por ejemplo, el fin de semana pasado </a:t>
            </a:r>
            <a:r>
              <a:rPr lang="es-ES" sz="2800" b="1" i="1">
                <a:solidFill>
                  <a:prstClr val="black"/>
                </a:solidFill>
              </a:rPr>
              <a:t>iba a</a:t>
            </a:r>
            <a:r>
              <a:rPr lang="es-ES" sz="2800">
                <a:solidFill>
                  <a:prstClr val="black"/>
                </a:solidFill>
              </a:rPr>
              <a:t> jugar al fútbol, pero Kevin </a:t>
            </a:r>
            <a:r>
              <a:rPr lang="es-ES" sz="2800" b="1" i="1">
                <a:solidFill>
                  <a:prstClr val="black"/>
                </a:solidFill>
              </a:rPr>
              <a:t>dijo</a:t>
            </a:r>
            <a:r>
              <a:rPr lang="es-ES" sz="2800">
                <a:solidFill>
                  <a:prstClr val="black"/>
                </a:solidFill>
              </a:rPr>
              <a:t>, “Está lloviendo” entonces </a:t>
            </a:r>
            <a:r>
              <a:rPr lang="es-ES" sz="2800" b="1" i="1">
                <a:solidFill>
                  <a:prstClr val="black"/>
                </a:solidFill>
              </a:rPr>
              <a:t>decidimos</a:t>
            </a:r>
            <a:r>
              <a:rPr lang="es-ES" sz="2800">
                <a:solidFill>
                  <a:prstClr val="black"/>
                </a:solidFill>
              </a:rPr>
              <a:t> ir a mi casa a ver el fútbol en la televisión, aunque </a:t>
            </a:r>
            <a:r>
              <a:rPr lang="es-ES" sz="2800" b="1" i="1">
                <a:solidFill>
                  <a:prstClr val="black"/>
                </a:solidFill>
              </a:rPr>
              <a:t>me hubiera gustado</a:t>
            </a:r>
            <a:r>
              <a:rPr lang="es-ES" sz="2800">
                <a:solidFill>
                  <a:prstClr val="black"/>
                </a:solidFill>
              </a:rPr>
              <a:t> ir a ver un partido de verdad.</a:t>
            </a:r>
            <a:br>
              <a:rPr lang="es-ES" sz="2800">
                <a:solidFill>
                  <a:prstClr val="black"/>
                </a:solidFill>
              </a:rPr>
            </a:br>
            <a:r>
              <a:rPr lang="es-ES" sz="2800">
                <a:solidFill>
                  <a:prstClr val="black"/>
                </a:solidFill>
              </a:rPr>
              <a:t/>
            </a:r>
            <a:br>
              <a:rPr lang="es-ES" sz="2800">
                <a:solidFill>
                  <a:prstClr val="black"/>
                </a:solidFill>
              </a:rPr>
            </a:br>
            <a:r>
              <a:rPr lang="en-US" sz="2200" b="1">
                <a:solidFill>
                  <a:prstClr val="black"/>
                </a:solidFill>
                <a:latin typeface="Lucida Bright" pitchFamily="18" charset="0"/>
                <a:cs typeface="Latha" pitchFamily="2"/>
              </a:rPr>
              <a:t>(This answers contains: present, opinions, longer/extended sentences, imperfect, preterit, present continuous, preterit(plural form), pluperfect subjunctive).</a:t>
            </a:r>
            <a:br>
              <a:rPr lang="en-US" sz="2200" b="1">
                <a:solidFill>
                  <a:prstClr val="black"/>
                </a:solidFill>
                <a:latin typeface="Lucida Bright" pitchFamily="18" charset="0"/>
                <a:cs typeface="Latha" pitchFamily="2"/>
              </a:rPr>
            </a:br>
            <a:r>
              <a:rPr lang="en-US" sz="2200" b="1">
                <a:solidFill>
                  <a:prstClr val="black"/>
                </a:solidFill>
                <a:latin typeface="Lucida Bright" pitchFamily="18" charset="0"/>
                <a:cs typeface="Latha" pitchFamily="2"/>
              </a:rPr>
              <a:t/>
            </a:r>
            <a:br>
              <a:rPr lang="en-US" sz="2200" b="1">
                <a:solidFill>
                  <a:prstClr val="black"/>
                </a:solidFill>
                <a:latin typeface="Lucida Bright" pitchFamily="18" charset="0"/>
                <a:cs typeface="Latha" pitchFamily="2"/>
              </a:rPr>
            </a:br>
            <a:r>
              <a:rPr lang="en-US" sz="2200" b="1">
                <a:solidFill>
                  <a:prstClr val="black"/>
                </a:solidFill>
                <a:latin typeface="Lucida Bright" pitchFamily="18" charset="0"/>
                <a:cs typeface="Latha" pitchFamily="2"/>
              </a:rPr>
              <a:t>Now try your own example!</a:t>
            </a:r>
          </a:p>
          <a:p>
            <a:r>
              <a:rPr lang="en-US">
                <a:solidFill>
                  <a:prstClr val="black"/>
                </a:solidFill>
              </a:rPr>
              <a:t> </a:t>
            </a:r>
          </a:p>
          <a:p>
            <a:endParaRPr lang="en-US">
              <a:solidFill>
                <a:prstClr val="black"/>
              </a:solidFill>
            </a:endParaRPr>
          </a:p>
        </p:txBody>
      </p:sp>
    </p:spTree>
    <p:extLst>
      <p:ext uri="{BB962C8B-B14F-4D97-AF65-F5344CB8AC3E}">
        <p14:creationId xmlns:p14="http://schemas.microsoft.com/office/powerpoint/2010/main" val="3997332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95536" y="116632"/>
          <a:ext cx="8229600" cy="6565020"/>
        </p:xfrm>
        <a:graphic>
          <a:graphicData uri="http://schemas.openxmlformats.org/drawingml/2006/table">
            <a:tbl>
              <a:tblPr firstRow="1" firstCol="1" bandRow="1">
                <a:tableStyleId>{5940675A-B579-460E-94D1-54222C63F5DA}</a:tableStyleId>
              </a:tblPr>
              <a:tblGrid>
                <a:gridCol w="2057110"/>
                <a:gridCol w="2057110"/>
                <a:gridCol w="2057690"/>
                <a:gridCol w="2057690"/>
              </a:tblGrid>
              <a:tr h="1689788">
                <a:tc>
                  <a:txBody>
                    <a:bodyPr/>
                    <a:lstStyle/>
                    <a:p>
                      <a:pPr>
                        <a:spcAft>
                          <a:spcPts val="0"/>
                        </a:spcAft>
                      </a:pPr>
                      <a:r>
                        <a:rPr lang="en-GB" sz="1200" dirty="0">
                          <a:effectLst/>
                        </a:rPr>
                        <a:t> </a:t>
                      </a:r>
                      <a:endParaRPr lang="en-GB" sz="12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r>
              <a:tr h="1478564">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a:effectLst/>
                          <a:latin typeface="Calibri" pitchFamily="34" charset="0"/>
                          <a:cs typeface="Calibri" pitchFamily="34" charset="0"/>
                        </a:rPr>
                        <a:t>El </a:t>
                      </a:r>
                      <a:r>
                        <a:rPr lang="en-GB" sz="1600" dirty="0" err="1">
                          <a:effectLst/>
                          <a:latin typeface="Calibri" pitchFamily="34" charset="0"/>
                          <a:cs typeface="Calibri" pitchFamily="34" charset="0"/>
                        </a:rPr>
                        <a:t>sábado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pasado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estaba</a:t>
                      </a:r>
                      <a:r>
                        <a:rPr lang="en-GB" sz="1600" dirty="0" smtClean="0">
                          <a:effectLst/>
                          <a:latin typeface="Calibri" pitchFamily="34" charset="0"/>
                          <a:cs typeface="Calibri" pitchFamily="34" charset="0"/>
                        </a:rPr>
                        <a:t> en casa </a:t>
                      </a:r>
                      <a:r>
                        <a:rPr lang="en-GB" sz="1600" dirty="0">
                          <a:effectLst/>
                          <a:latin typeface="Calibri" pitchFamily="34" charset="0"/>
                          <a:cs typeface="Calibri" pitchFamily="34" charset="0"/>
                        </a:rPr>
                        <a:t>con mi </a:t>
                      </a:r>
                      <a:r>
                        <a:rPr lang="en-GB" sz="1600" dirty="0" err="1" smtClean="0">
                          <a:effectLst/>
                          <a:latin typeface="Calibri" pitchFamily="34" charset="0"/>
                          <a:cs typeface="Calibri" pitchFamily="34" charset="0"/>
                        </a:rPr>
                        <a:t>hermano</a:t>
                      </a:r>
                      <a:r>
                        <a:rPr lang="en-GB" sz="1600" dirty="0" smtClean="0">
                          <a:effectLst/>
                          <a:latin typeface="Calibri" pitchFamily="34" charset="0"/>
                          <a:cs typeface="Calibri" pitchFamily="34" charset="0"/>
                        </a:rPr>
                        <a:t> y </a:t>
                      </a:r>
                      <a:r>
                        <a:rPr lang="en-GB" sz="1600" dirty="0" err="1" smtClean="0">
                          <a:effectLst/>
                          <a:latin typeface="Calibri" pitchFamily="34" charset="0"/>
                          <a:cs typeface="Calibri" pitchFamily="34" charset="0"/>
                        </a:rPr>
                        <a:t>veía</a:t>
                      </a:r>
                      <a:r>
                        <a:rPr lang="en-GB" sz="1600" dirty="0" smtClean="0">
                          <a:effectLst/>
                          <a:latin typeface="Calibri" pitchFamily="34" charset="0"/>
                          <a:cs typeface="Calibri" pitchFamily="34" charset="0"/>
                        </a:rPr>
                        <a:t> la </a:t>
                      </a:r>
                      <a:r>
                        <a:rPr lang="en-GB" sz="1600" dirty="0" err="1" smtClean="0">
                          <a:effectLst/>
                          <a:latin typeface="Calibri" pitchFamily="34" charset="0"/>
                          <a:cs typeface="Calibri" pitchFamily="34" charset="0"/>
                        </a:rPr>
                        <a:t>televisión</a:t>
                      </a:r>
                      <a:r>
                        <a:rPr lang="en-GB" sz="1600" dirty="0" smtClean="0">
                          <a:effectLst/>
                          <a:latin typeface="Calibri" pitchFamily="34" charset="0"/>
                          <a:cs typeface="Calibri" pitchFamily="34" charset="0"/>
                        </a:rPr>
                        <a:t> …</a:t>
                      </a:r>
                      <a:endParaRPr lang="en-GB" sz="1600" dirty="0">
                        <a:effectLst/>
                        <a:latin typeface="Calibri" pitchFamily="34" charset="0"/>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cuando</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él</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dijo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“No hay nada en la </a:t>
                      </a:r>
                      <a:r>
                        <a:rPr lang="en-GB" sz="1600" dirty="0" err="1" smtClean="0">
                          <a:effectLst/>
                          <a:latin typeface="Calibri" pitchFamily="34" charset="0"/>
                          <a:cs typeface="Calibri" pitchFamily="34" charset="0"/>
                        </a:rPr>
                        <a:t>televisión</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Prefiero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ir</a:t>
                      </a:r>
                      <a:r>
                        <a:rPr lang="en-GB" sz="1600" dirty="0" smtClean="0">
                          <a:effectLst/>
                          <a:latin typeface="Calibri" pitchFamily="34" charset="0"/>
                          <a:cs typeface="Calibri" pitchFamily="34" charset="0"/>
                        </a:rPr>
                        <a:t> al cine.”</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Entonces</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Sí</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Qué</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tipo</a:t>
                      </a:r>
                      <a:r>
                        <a:rPr lang="en-GB" sz="1600" dirty="0" smtClean="0">
                          <a:effectLst/>
                          <a:latin typeface="Calibri" pitchFamily="34" charset="0"/>
                          <a:cs typeface="Calibri" pitchFamily="34" charset="0"/>
                        </a:rPr>
                        <a:t> de </a:t>
                      </a:r>
                      <a:r>
                        <a:rPr lang="en-GB" sz="1600" dirty="0" err="1" smtClean="0">
                          <a:effectLst/>
                          <a:latin typeface="Calibri" pitchFamily="34" charset="0"/>
                          <a:cs typeface="Calibri" pitchFamily="34" charset="0"/>
                        </a:rPr>
                        <a:t>película</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quieres</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ver</a:t>
                      </a:r>
                      <a:r>
                        <a:rPr lang="en-GB" sz="1600" dirty="0" smtClean="0">
                          <a:effectLst/>
                          <a:latin typeface="Calibri" pitchFamily="34" charset="0"/>
                          <a:cs typeface="Calibri" pitchFamily="34" charset="0"/>
                        </a:rPr>
                        <a:t>?”</a:t>
                      </a:r>
                      <a:br>
                        <a:rPr lang="en-GB" sz="1600" dirty="0" smtClean="0">
                          <a:effectLst/>
                          <a:latin typeface="Calibri" pitchFamily="34" charset="0"/>
                          <a:cs typeface="Calibri" pitchFamily="34" charset="0"/>
                        </a:rPr>
                      </a:b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Una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comedia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dijo</a:t>
                      </a:r>
                      <a:r>
                        <a:rPr lang="en-GB" sz="1600" baseline="0" dirty="0" smtClean="0">
                          <a:effectLst/>
                          <a:latin typeface="Calibri" pitchFamily="34" charset="0"/>
                          <a:cs typeface="Calibri" pitchFamily="34" charset="0"/>
                        </a:rPr>
                        <a:t>.</a:t>
                      </a:r>
                      <a:endParaRPr lang="en-GB" sz="1600" dirty="0">
                        <a:effectLst/>
                        <a:latin typeface="Calibri" pitchFamily="34" charset="0"/>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Entonces</a:t>
                      </a:r>
                      <a:r>
                        <a:rPr lang="en-GB" sz="1600" dirty="0" smtClean="0">
                          <a:effectLst/>
                          <a:latin typeface="Calibri" pitchFamily="34" charset="0"/>
                          <a:cs typeface="Calibri" pitchFamily="34" charset="0"/>
                        </a:rPr>
                        <a:t> </a:t>
                      </a:r>
                      <a:r>
                        <a:rPr lang="en-GB" sz="1600" dirty="0" err="1">
                          <a:effectLst/>
                          <a:latin typeface="Calibri" pitchFamily="34" charset="0"/>
                          <a:cs typeface="Calibri" pitchFamily="34" charset="0"/>
                        </a:rPr>
                        <a:t>fuimos</a:t>
                      </a:r>
                      <a:r>
                        <a:rPr lang="en-GB" sz="1600" dirty="0">
                          <a:effectLst/>
                          <a:latin typeface="Calibri" pitchFamily="34" charset="0"/>
                          <a:cs typeface="Calibri" pitchFamily="34" charset="0"/>
                        </a:rPr>
                        <a:t> al </a:t>
                      </a:r>
                      <a:r>
                        <a:rPr lang="en-GB" sz="1600" dirty="0" smtClean="0">
                          <a:effectLst/>
                          <a:latin typeface="Calibri" pitchFamily="34" charset="0"/>
                          <a:cs typeface="Calibri" pitchFamily="34" charset="0"/>
                        </a:rPr>
                        <a:t>cine y </a:t>
                      </a:r>
                      <a:r>
                        <a:rPr lang="en-GB" sz="1600" dirty="0" err="1" smtClean="0">
                          <a:effectLst/>
                          <a:latin typeface="Calibri" pitchFamily="34" charset="0"/>
                          <a:cs typeface="Calibri" pitchFamily="34" charset="0"/>
                        </a:rPr>
                        <a:t>vimos</a:t>
                      </a:r>
                      <a:r>
                        <a:rPr lang="en-GB" sz="1600" baseline="0" dirty="0" smtClean="0">
                          <a:effectLst/>
                          <a:latin typeface="Calibri" pitchFamily="34" charset="0"/>
                          <a:cs typeface="Calibri" pitchFamily="34" charset="0"/>
                        </a:rPr>
                        <a:t> la </a:t>
                      </a:r>
                      <a:r>
                        <a:rPr lang="en-GB" sz="1600" baseline="0" dirty="0" err="1" smtClean="0">
                          <a:effectLst/>
                          <a:latin typeface="Calibri" pitchFamily="34" charset="0"/>
                          <a:cs typeface="Calibri" pitchFamily="34" charset="0"/>
                        </a:rPr>
                        <a:t>película</a:t>
                      </a:r>
                      <a:r>
                        <a:rPr lang="en-GB" sz="1600" dirty="0" smtClean="0">
                          <a:effectLst/>
                          <a:latin typeface="Calibri" pitchFamily="34" charset="0"/>
                          <a:cs typeface="Calibri" pitchFamily="34" charset="0"/>
                        </a:rPr>
                        <a:t>. Lo </a:t>
                      </a:r>
                      <a:r>
                        <a:rPr lang="en-GB" sz="1600" dirty="0" err="1" smtClean="0">
                          <a:effectLst/>
                          <a:latin typeface="Calibri" pitchFamily="34" charset="0"/>
                          <a:cs typeface="Calibri" pitchFamily="34" charset="0"/>
                        </a:rPr>
                        <a:t>pasamos</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bomba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Cuando</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salimos</a:t>
                      </a:r>
                      <a:r>
                        <a:rPr lang="en-GB" sz="1600" baseline="0" dirty="0" smtClean="0">
                          <a:effectLst/>
                          <a:latin typeface="Calibri" pitchFamily="34" charset="0"/>
                          <a:cs typeface="Calibri" pitchFamily="34" charset="0"/>
                        </a:rPr>
                        <a:t> del cine, </a:t>
                      </a:r>
                      <a:r>
                        <a:rPr lang="en-GB" sz="1600" baseline="0" dirty="0" err="1" smtClean="0">
                          <a:effectLst/>
                          <a:latin typeface="Calibri" pitchFamily="34" charset="0"/>
                          <a:cs typeface="Calibri" pitchFamily="34" charset="0"/>
                        </a:rPr>
                        <a:t>h</a:t>
                      </a:r>
                      <a:r>
                        <a:rPr lang="en-GB" sz="1600" dirty="0" err="1" smtClean="0">
                          <a:effectLst/>
                          <a:latin typeface="Calibri" pitchFamily="34" charset="0"/>
                          <a:cs typeface="Calibri" pitchFamily="34" charset="0"/>
                        </a:rPr>
                        <a:t>acía</a:t>
                      </a:r>
                      <a:r>
                        <a:rPr lang="en-GB" sz="1600" dirty="0" smtClean="0">
                          <a:effectLst/>
                          <a:latin typeface="Calibri" pitchFamily="34" charset="0"/>
                          <a:cs typeface="Calibri" pitchFamily="34" charset="0"/>
                        </a:rPr>
                        <a:t> </a:t>
                      </a:r>
                      <a:r>
                        <a:rPr lang="en-GB" sz="1600" dirty="0">
                          <a:effectLst/>
                          <a:latin typeface="Calibri" pitchFamily="34" charset="0"/>
                          <a:cs typeface="Calibri" pitchFamily="34" charset="0"/>
                        </a:rPr>
                        <a:t>sol.</a:t>
                      </a:r>
                      <a:endParaRPr lang="en-GB" sz="1600" dirty="0">
                        <a:effectLst/>
                        <a:latin typeface="Calibri" pitchFamily="34" charset="0"/>
                        <a:ea typeface="Calibri"/>
                        <a:cs typeface="Calibri" pitchFamily="34" charset="0"/>
                      </a:endParaRPr>
                    </a:p>
                  </a:txBody>
                  <a:tcPr marL="62706" marR="62706" marT="0" marB="0"/>
                </a:tc>
              </a:tr>
              <a:tr h="1689788">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r>
              <a:tr h="1478564">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Entonces</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Quiero</a:t>
                      </a:r>
                      <a:r>
                        <a:rPr lang="en-GB" sz="1600" dirty="0">
                          <a:effectLst/>
                          <a:latin typeface="Calibri" pitchFamily="34" charset="0"/>
                          <a:cs typeface="Calibri" pitchFamily="34" charset="0"/>
                        </a:rPr>
                        <a:t> un </a:t>
                      </a:r>
                      <a:r>
                        <a:rPr lang="en-GB" sz="1600" dirty="0" err="1">
                          <a:effectLst/>
                          <a:latin typeface="Calibri" pitchFamily="34" charset="0"/>
                          <a:cs typeface="Calibri" pitchFamily="34" charset="0"/>
                        </a:rPr>
                        <a:t>helado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Vamos</a:t>
                      </a:r>
                      <a:r>
                        <a:rPr lang="en-GB" sz="1600" dirty="0">
                          <a:effectLst/>
                          <a:latin typeface="Calibri" pitchFamily="34" charset="0"/>
                          <a:cs typeface="Calibri" pitchFamily="34" charset="0"/>
                        </a:rPr>
                        <a:t> a </a:t>
                      </a:r>
                      <a:r>
                        <a:rPr lang="en-GB" sz="1600" dirty="0" err="1">
                          <a:effectLst/>
                          <a:latin typeface="Calibri" pitchFamily="34" charset="0"/>
                          <a:cs typeface="Calibri" pitchFamily="34" charset="0"/>
                        </a:rPr>
                        <a:t>comprar</a:t>
                      </a:r>
                      <a:r>
                        <a:rPr lang="en-GB" sz="1600" dirty="0">
                          <a:effectLst/>
                          <a:latin typeface="Calibri" pitchFamily="34" charset="0"/>
                          <a:cs typeface="Calibri" pitchFamily="34" charset="0"/>
                        </a:rPr>
                        <a:t> un </a:t>
                      </a:r>
                      <a:r>
                        <a:rPr lang="en-GB" sz="1600" dirty="0" err="1">
                          <a:effectLst/>
                          <a:latin typeface="Calibri" pitchFamily="34" charset="0"/>
                          <a:cs typeface="Calibri" pitchFamily="34" charset="0"/>
                        </a:rPr>
                        <a:t>helado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de chocolate en </a:t>
                      </a:r>
                      <a:r>
                        <a:rPr lang="en-GB" sz="1600" dirty="0">
                          <a:effectLst/>
                          <a:latin typeface="Calibri" pitchFamily="34" charset="0"/>
                          <a:cs typeface="Calibri" pitchFamily="34" charset="0"/>
                        </a:rPr>
                        <a:t>el </a:t>
                      </a:r>
                      <a:r>
                        <a:rPr lang="en-GB" sz="1600" dirty="0" smtClean="0">
                          <a:effectLst/>
                          <a:latin typeface="Calibri" pitchFamily="34" charset="0"/>
                          <a:cs typeface="Calibri" pitchFamily="34" charset="0"/>
                        </a:rPr>
                        <a:t>café?</a:t>
                      </a:r>
                      <a:endParaRPr lang="en-GB" sz="1600" dirty="0">
                        <a:effectLst/>
                        <a:latin typeface="Calibri" pitchFamily="34" charset="0"/>
                        <a:cs typeface="Calibri" pitchFamily="34" charset="0"/>
                      </a:endParaRPr>
                    </a:p>
                    <a:p>
                      <a:pPr>
                        <a:spcAft>
                          <a:spcPts val="0"/>
                        </a:spcAft>
                      </a:pPr>
                      <a:r>
                        <a:rPr lang="en-GB" sz="1600" dirty="0">
                          <a:effectLst/>
                          <a:latin typeface="Calibri" pitchFamily="34" charset="0"/>
                          <a:cs typeface="Calibri" pitchFamily="34" charset="0"/>
                        </a:rPr>
                        <a:t> </a:t>
                      </a:r>
                    </a:p>
                    <a:p>
                      <a:pPr>
                        <a:spcAft>
                          <a:spcPts val="0"/>
                        </a:spcAft>
                      </a:pPr>
                      <a:r>
                        <a:rPr lang="en-GB" sz="1600" dirty="0">
                          <a:effectLst/>
                          <a:latin typeface="Calibri" pitchFamily="34" charset="0"/>
                          <a:cs typeface="Calibri" pitchFamily="34" charset="0"/>
                        </a:rPr>
                        <a:t> </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Pero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cuando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fuimos</a:t>
                      </a:r>
                      <a:r>
                        <a:rPr lang="en-GB" sz="1600" dirty="0">
                          <a:effectLst/>
                          <a:latin typeface="Calibri" pitchFamily="34" charset="0"/>
                          <a:cs typeface="Calibri" pitchFamily="34" charset="0"/>
                        </a:rPr>
                        <a:t> al café </a:t>
                      </a:r>
                      <a:r>
                        <a:rPr lang="en-GB" sz="1600" dirty="0" smtClean="0">
                          <a:effectLst/>
                          <a:latin typeface="Calibri" pitchFamily="34" charset="0"/>
                          <a:cs typeface="Calibri" pitchFamily="34" charset="0"/>
                        </a:rPr>
                        <a:t>la </a:t>
                      </a:r>
                      <a:r>
                        <a:rPr lang="en-GB" sz="1600" dirty="0" err="1">
                          <a:effectLst/>
                          <a:latin typeface="Calibri" pitchFamily="34" charset="0"/>
                          <a:cs typeface="Calibri" pitchFamily="34" charset="0"/>
                        </a:rPr>
                        <a:t>señora</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dijo</a:t>
                      </a:r>
                      <a:r>
                        <a:rPr lang="en-GB" sz="1600" dirty="0">
                          <a:effectLst/>
                          <a:latin typeface="Calibri" pitchFamily="34" charset="0"/>
                          <a:cs typeface="Calibri" pitchFamily="34" charset="0"/>
                        </a:rPr>
                        <a:t>, “Lo </a:t>
                      </a:r>
                      <a:r>
                        <a:rPr lang="en-GB" sz="1600" dirty="0" err="1">
                          <a:effectLst/>
                          <a:latin typeface="Calibri" pitchFamily="34" charset="0"/>
                          <a:cs typeface="Calibri" pitchFamily="34" charset="0"/>
                        </a:rPr>
                        <a:t>siento</a:t>
                      </a:r>
                      <a:r>
                        <a:rPr lang="en-GB" sz="1600" dirty="0">
                          <a:effectLst/>
                          <a:latin typeface="Calibri" pitchFamily="34" charset="0"/>
                          <a:cs typeface="Calibri" pitchFamily="34" charset="0"/>
                        </a:rPr>
                        <a:t>, no </a:t>
                      </a:r>
                      <a:r>
                        <a:rPr lang="en-GB" sz="1600" dirty="0" err="1">
                          <a:effectLst/>
                          <a:latin typeface="Calibri" pitchFamily="34" charset="0"/>
                          <a:cs typeface="Calibri" pitchFamily="34" charset="0"/>
                        </a:rPr>
                        <a:t>tenemos</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helados</a:t>
                      </a:r>
                      <a:r>
                        <a:rPr lang="en-GB" sz="1600" baseline="0" dirty="0" smtClean="0">
                          <a:effectLst/>
                          <a:latin typeface="Calibri" pitchFamily="34" charset="0"/>
                          <a:cs typeface="Calibri" pitchFamily="34" charset="0"/>
                        </a:rPr>
                        <a:t> de chocolate</a:t>
                      </a:r>
                      <a:r>
                        <a:rPr lang="en-GB" sz="1600" dirty="0" smtClean="0">
                          <a:effectLst/>
                          <a:latin typeface="Calibri" pitchFamily="34" charset="0"/>
                          <a:cs typeface="Calibri" pitchFamily="34" charset="0"/>
                        </a:rPr>
                        <a:t>”.</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Tiene</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helados</a:t>
                      </a:r>
                      <a:r>
                        <a:rPr lang="en-GB" sz="1600" baseline="0" dirty="0" smtClean="0">
                          <a:effectLst/>
                          <a:latin typeface="Calibri" pitchFamily="34" charset="0"/>
                          <a:cs typeface="Calibri" pitchFamily="34" charset="0"/>
                        </a:rPr>
                        <a:t> de </a:t>
                      </a:r>
                      <a:r>
                        <a:rPr lang="en-GB" sz="1600" baseline="0" dirty="0" err="1" smtClean="0">
                          <a:effectLst/>
                          <a:latin typeface="Calibri" pitchFamily="34" charset="0"/>
                          <a:cs typeface="Calibri" pitchFamily="34" charset="0"/>
                        </a:rPr>
                        <a:t>fresa</a:t>
                      </a:r>
                      <a:r>
                        <a:rPr lang="en-GB" sz="1600" baseline="0" dirty="0" smtClean="0">
                          <a:effectLst/>
                          <a:latin typeface="Calibri" pitchFamily="34" charset="0"/>
                          <a:cs typeface="Calibri" pitchFamily="34" charset="0"/>
                        </a:rPr>
                        <a:t>?</a:t>
                      </a:r>
                      <a:endParaRPr lang="en-GB" sz="1600" dirty="0">
                        <a:effectLst/>
                        <a:latin typeface="Calibri" pitchFamily="34" charset="0"/>
                        <a:cs typeface="Calibri" pitchFamily="34" charset="0"/>
                      </a:endParaRPr>
                    </a:p>
                    <a:p>
                      <a:pPr>
                        <a:spcAft>
                          <a:spcPts val="0"/>
                        </a:spcAft>
                      </a:pPr>
                      <a:r>
                        <a:rPr lang="en-GB" sz="1600" dirty="0">
                          <a:effectLst/>
                          <a:latin typeface="Calibri" pitchFamily="34" charset="0"/>
                          <a:cs typeface="Calibri" pitchFamily="34" charset="0"/>
                        </a:rPr>
                        <a:t>Y mi </a:t>
                      </a:r>
                      <a:r>
                        <a:rPr lang="en-GB" sz="1600" dirty="0" err="1">
                          <a:effectLst/>
                          <a:latin typeface="Calibri" pitchFamily="34" charset="0"/>
                          <a:cs typeface="Calibri" pitchFamily="34" charset="0"/>
                        </a:rPr>
                        <a:t>hermano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“dos, </a:t>
                      </a:r>
                      <a:r>
                        <a:rPr lang="en-GB" sz="1600" dirty="0" err="1" smtClean="0">
                          <a:effectLst/>
                          <a:latin typeface="Calibri" pitchFamily="34" charset="0"/>
                          <a:cs typeface="Calibri" pitchFamily="34" charset="0"/>
                        </a:rPr>
                        <a:t>por</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favor</a:t>
                      </a:r>
                      <a:r>
                        <a:rPr lang="en-GB" sz="1600" baseline="0" dirty="0" smtClean="0">
                          <a:effectLst/>
                          <a:latin typeface="Calibri" pitchFamily="34" charset="0"/>
                          <a:cs typeface="Calibri" pitchFamily="34" charset="0"/>
                        </a:rPr>
                        <a:t>!”</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Qué</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día</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más</a:t>
                      </a:r>
                      <a:r>
                        <a:rPr lang="en-GB" sz="1600" dirty="0" smtClean="0">
                          <a:effectLst/>
                          <a:latin typeface="Calibri" pitchFamily="34" charset="0"/>
                          <a:cs typeface="Calibri" pitchFamily="34" charset="0"/>
                        </a:rPr>
                        <a:t> perfecto! ¡Cine,</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helado</a:t>
                      </a:r>
                      <a:r>
                        <a:rPr lang="en-GB" sz="1600" baseline="0" dirty="0" smtClean="0">
                          <a:effectLst/>
                          <a:latin typeface="Calibri" pitchFamily="34" charset="0"/>
                          <a:cs typeface="Calibri" pitchFamily="34" charset="0"/>
                        </a:rPr>
                        <a:t> y sol!</a:t>
                      </a:r>
                      <a:endParaRPr lang="en-GB" sz="1600" dirty="0">
                        <a:effectLst/>
                        <a:latin typeface="Calibri" pitchFamily="34" charset="0"/>
                        <a:ea typeface="Calibri"/>
                        <a:cs typeface="Calibri" pitchFamily="34" charset="0"/>
                      </a:endParaRPr>
                    </a:p>
                  </a:txBody>
                  <a:tcPr marL="62706" marR="62706" marT="0" marB="0"/>
                </a:tc>
              </a:tr>
            </a:tbl>
          </a:graphicData>
        </a:graphic>
      </p:graphicFrame>
      <p:sp>
        <p:nvSpPr>
          <p:cNvPr id="3" name="TextBox 2"/>
          <p:cNvSpPr txBox="1"/>
          <p:nvPr/>
        </p:nvSpPr>
        <p:spPr>
          <a:xfrm rot="20572860">
            <a:off x="990879" y="3331890"/>
            <a:ext cx="7999655" cy="1815882"/>
          </a:xfrm>
          <a:prstGeom prst="rect">
            <a:avLst/>
          </a:prstGeom>
          <a:solidFill>
            <a:srgbClr val="CC99FF"/>
          </a:solidFill>
        </p:spPr>
        <p:txBody>
          <a:bodyPr wrap="square" rtlCol="0">
            <a:spAutoFit/>
          </a:bodyPr>
          <a:lstStyle/>
          <a:p>
            <a:pPr marL="457200" indent="-457200">
              <a:buFont typeface="Wingdings" pitchFamily="2" charset="2"/>
              <a:buChar char="§"/>
            </a:pPr>
            <a:r>
              <a:rPr lang="en-GB" sz="2800" dirty="0" smtClean="0">
                <a:solidFill>
                  <a:prstClr val="black"/>
                </a:solidFill>
                <a:cs typeface="Calibri" pitchFamily="34" charset="0"/>
              </a:rPr>
              <a:t>Draw the parts of the story </a:t>
            </a:r>
          </a:p>
          <a:p>
            <a:pPr marL="457200" indent="-457200">
              <a:buFont typeface="Wingdings" pitchFamily="2" charset="2"/>
              <a:buChar char="§"/>
            </a:pPr>
            <a:r>
              <a:rPr lang="en-GB" sz="2800" dirty="0" smtClean="0">
                <a:solidFill>
                  <a:prstClr val="black"/>
                </a:solidFill>
                <a:cs typeface="Calibri" pitchFamily="34" charset="0"/>
              </a:rPr>
              <a:t>Colour all the imperfect verbs in green</a:t>
            </a:r>
          </a:p>
          <a:p>
            <a:pPr marL="457200" indent="-457200">
              <a:buFont typeface="Wingdings" pitchFamily="2" charset="2"/>
              <a:buChar char="§"/>
            </a:pPr>
            <a:r>
              <a:rPr lang="en-GB" sz="2800" dirty="0" smtClean="0">
                <a:solidFill>
                  <a:prstClr val="black"/>
                </a:solidFill>
                <a:cs typeface="Calibri" pitchFamily="34" charset="0"/>
              </a:rPr>
              <a:t>Underline all the </a:t>
            </a:r>
            <a:r>
              <a:rPr lang="en-GB" sz="2800" dirty="0" err="1" smtClean="0">
                <a:solidFill>
                  <a:prstClr val="black"/>
                </a:solidFill>
                <a:cs typeface="Calibri" pitchFamily="34" charset="0"/>
              </a:rPr>
              <a:t>preterite</a:t>
            </a:r>
            <a:r>
              <a:rPr lang="en-GB" sz="2800" dirty="0" smtClean="0">
                <a:solidFill>
                  <a:prstClr val="black"/>
                </a:solidFill>
                <a:cs typeface="Calibri" pitchFamily="34" charset="0"/>
              </a:rPr>
              <a:t> verbs </a:t>
            </a:r>
            <a:br>
              <a:rPr lang="en-GB" sz="2800" dirty="0" smtClean="0">
                <a:solidFill>
                  <a:prstClr val="black"/>
                </a:solidFill>
                <a:cs typeface="Calibri" pitchFamily="34" charset="0"/>
              </a:rPr>
            </a:br>
            <a:r>
              <a:rPr lang="en-GB" sz="2800" dirty="0" smtClean="0">
                <a:solidFill>
                  <a:prstClr val="black"/>
                </a:solidFill>
                <a:cs typeface="Calibri" pitchFamily="34" charset="0"/>
              </a:rPr>
              <a:t>Thank you to Vincent Everett for this idea.</a:t>
            </a:r>
            <a:endParaRPr lang="en-GB" sz="2800" dirty="0">
              <a:solidFill>
                <a:prstClr val="black"/>
              </a:solidFill>
              <a:cs typeface="Calibri" pitchFamily="34" charset="0"/>
            </a:endParaRPr>
          </a:p>
        </p:txBody>
      </p:sp>
    </p:spTree>
    <p:extLst>
      <p:ext uri="{BB962C8B-B14F-4D97-AF65-F5344CB8AC3E}">
        <p14:creationId xmlns:p14="http://schemas.microsoft.com/office/powerpoint/2010/main" val="3447789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39552" y="836712"/>
          <a:ext cx="8280923" cy="457200"/>
        </p:xfrm>
        <a:graphic>
          <a:graphicData uri="http://schemas.openxmlformats.org/drawingml/2006/table">
            <a:tbl>
              <a:tblPr firstRow="1" bandRow="1">
                <a:tableStyleId>{5940675A-B579-460E-94D1-54222C63F5DA}</a:tableStyleId>
              </a:tblPr>
              <a:tblGrid>
                <a:gridCol w="1182989"/>
                <a:gridCol w="1182989"/>
                <a:gridCol w="1182989"/>
                <a:gridCol w="1182989"/>
                <a:gridCol w="1388724"/>
                <a:gridCol w="977254"/>
                <a:gridCol w="1182989"/>
              </a:tblGrid>
              <a:tr h="432048">
                <a:tc>
                  <a:txBody>
                    <a:bodyPr/>
                    <a:lstStyle/>
                    <a:p>
                      <a:pPr algn="ctr"/>
                      <a:r>
                        <a:rPr lang="en-GB" sz="2400" dirty="0" err="1" smtClean="0"/>
                        <a:t>es</a:t>
                      </a:r>
                      <a:endParaRPr lang="fr-FR" sz="2400" dirty="0"/>
                    </a:p>
                  </a:txBody>
                  <a:tcPr anchor="ctr"/>
                </a:tc>
                <a:tc>
                  <a:txBody>
                    <a:bodyPr/>
                    <a:lstStyle/>
                    <a:p>
                      <a:pPr algn="ctr"/>
                      <a:r>
                        <a:rPr lang="en-GB" sz="2400" dirty="0" err="1" smtClean="0"/>
                        <a:t>muy</a:t>
                      </a:r>
                      <a:endParaRPr lang="fr-FR" sz="2400" dirty="0"/>
                    </a:p>
                  </a:txBody>
                  <a:tcPr anchor="ctr"/>
                </a:tc>
                <a:tc>
                  <a:txBody>
                    <a:bodyPr/>
                    <a:lstStyle/>
                    <a:p>
                      <a:pPr algn="ctr"/>
                      <a:r>
                        <a:rPr lang="en-GB" sz="2400" dirty="0" smtClean="0"/>
                        <a:t>al </a:t>
                      </a:r>
                      <a:r>
                        <a:rPr lang="en-GB" sz="2400" dirty="0" err="1" smtClean="0"/>
                        <a:t>tenis</a:t>
                      </a:r>
                      <a:endParaRPr lang="fr-FR" sz="2400" dirty="0"/>
                    </a:p>
                  </a:txBody>
                  <a:tcPr anchor="ctr"/>
                </a:tc>
                <a:tc>
                  <a:txBody>
                    <a:bodyPr/>
                    <a:lstStyle/>
                    <a:p>
                      <a:pPr algn="ctr"/>
                      <a:r>
                        <a:rPr lang="en-GB" sz="2400" dirty="0" smtClean="0"/>
                        <a:t>no</a:t>
                      </a:r>
                      <a:endParaRPr lang="fr-FR" sz="2400" dirty="0"/>
                    </a:p>
                  </a:txBody>
                  <a:tcPr anchor="ctr"/>
                </a:tc>
                <a:tc>
                  <a:txBody>
                    <a:bodyPr/>
                    <a:lstStyle/>
                    <a:p>
                      <a:pPr algn="ctr"/>
                      <a:r>
                        <a:rPr lang="en-GB" sz="2400" dirty="0" err="1" smtClean="0"/>
                        <a:t>aburrido</a:t>
                      </a:r>
                      <a:endParaRPr lang="fr-FR" sz="2400" dirty="0"/>
                    </a:p>
                  </a:txBody>
                  <a:tcPr anchor="ctr"/>
                </a:tc>
                <a:tc>
                  <a:txBody>
                    <a:bodyPr/>
                    <a:lstStyle/>
                    <a:p>
                      <a:pPr algn="ctr"/>
                      <a:r>
                        <a:rPr lang="en-GB" sz="2400" dirty="0" err="1" smtClean="0"/>
                        <a:t>pero</a:t>
                      </a:r>
                      <a:endParaRPr lang="fr-FR" sz="2400" dirty="0"/>
                    </a:p>
                  </a:txBody>
                  <a:tcPr anchor="ctr"/>
                </a:tc>
                <a:tc>
                  <a:txBody>
                    <a:bodyPr/>
                    <a:lstStyle/>
                    <a:p>
                      <a:pPr algn="ctr"/>
                      <a:r>
                        <a:rPr lang="en-GB" sz="2400" dirty="0" smtClean="0"/>
                        <a:t>lo</a:t>
                      </a:r>
                      <a:endParaRPr lang="fr-FR" sz="2400" dirty="0"/>
                    </a:p>
                  </a:txBody>
                  <a:tcPr anchor="ctr"/>
                </a:tc>
              </a:tr>
            </a:tbl>
          </a:graphicData>
        </a:graphic>
      </p:graphicFrame>
      <p:graphicFrame>
        <p:nvGraphicFramePr>
          <p:cNvPr id="3" name="Table 2"/>
          <p:cNvGraphicFramePr>
            <a:graphicFrameLocks noGrp="1"/>
          </p:cNvGraphicFramePr>
          <p:nvPr>
            <p:extLst/>
          </p:nvPr>
        </p:nvGraphicFramePr>
        <p:xfrm>
          <a:off x="539552" y="1315616"/>
          <a:ext cx="8280918" cy="457200"/>
        </p:xfrm>
        <a:graphic>
          <a:graphicData uri="http://schemas.openxmlformats.org/drawingml/2006/table">
            <a:tbl>
              <a:tblPr firstRow="1" bandRow="1">
                <a:tableStyleId>{5940675A-B579-460E-94D1-54222C63F5DA}</a:tableStyleId>
              </a:tblPr>
              <a:tblGrid>
                <a:gridCol w="1380153"/>
                <a:gridCol w="1380153"/>
                <a:gridCol w="1272142"/>
                <a:gridCol w="1488164"/>
                <a:gridCol w="1380153"/>
                <a:gridCol w="1380153"/>
              </a:tblGrid>
              <a:tr h="370840">
                <a:tc>
                  <a:txBody>
                    <a:bodyPr/>
                    <a:lstStyle/>
                    <a:p>
                      <a:pPr algn="ctr"/>
                      <a:r>
                        <a:rPr lang="en-GB" sz="2400" dirty="0" err="1" smtClean="0"/>
                        <a:t>juego</a:t>
                      </a:r>
                      <a:endParaRPr lang="fr-FR" sz="2400" dirty="0"/>
                    </a:p>
                  </a:txBody>
                  <a:tcPr anchor="ctr"/>
                </a:tc>
                <a:tc>
                  <a:txBody>
                    <a:bodyPr/>
                    <a:lstStyle/>
                    <a:p>
                      <a:pPr algn="ctr"/>
                      <a:r>
                        <a:rPr lang="en-GB" sz="2400" dirty="0" err="1" smtClean="0"/>
                        <a:t>jugar</a:t>
                      </a:r>
                      <a:endParaRPr lang="fr-FR" sz="2400" dirty="0"/>
                    </a:p>
                  </a:txBody>
                  <a:tcPr anchor="ctr"/>
                </a:tc>
                <a:tc>
                  <a:txBody>
                    <a:bodyPr/>
                    <a:lstStyle/>
                    <a:p>
                      <a:pPr algn="ctr"/>
                      <a:r>
                        <a:rPr lang="en-GB" sz="2400" dirty="0" smtClean="0"/>
                        <a:t>mucho</a:t>
                      </a:r>
                      <a:endParaRPr lang="fr-FR" sz="2400" dirty="0"/>
                    </a:p>
                  </a:txBody>
                  <a:tcPr anchor="ctr"/>
                </a:tc>
                <a:tc>
                  <a:txBody>
                    <a:bodyPr/>
                    <a:lstStyle/>
                    <a:p>
                      <a:pPr algn="ctr"/>
                      <a:r>
                        <a:rPr lang="en-GB" sz="2400" dirty="0" smtClean="0"/>
                        <a:t>a menudo</a:t>
                      </a:r>
                      <a:endParaRPr lang="fr-FR" sz="2400" dirty="0"/>
                    </a:p>
                  </a:txBody>
                  <a:tcPr anchor="ctr"/>
                </a:tc>
                <a:tc>
                  <a:txBody>
                    <a:bodyPr/>
                    <a:lstStyle/>
                    <a:p>
                      <a:pPr algn="ctr"/>
                      <a:r>
                        <a:rPr lang="en-GB" sz="2400" dirty="0" err="1" smtClean="0"/>
                        <a:t>porque</a:t>
                      </a:r>
                      <a:endParaRPr lang="fr-FR" sz="2400" dirty="0"/>
                    </a:p>
                  </a:txBody>
                  <a:tcPr anchor="ctr"/>
                </a:tc>
                <a:tc>
                  <a:txBody>
                    <a:bodyPr/>
                    <a:lstStyle/>
                    <a:p>
                      <a:pPr algn="ctr"/>
                      <a:r>
                        <a:rPr lang="en-GB" sz="2400" dirty="0" smtClean="0"/>
                        <a:t>me </a:t>
                      </a:r>
                      <a:r>
                        <a:rPr lang="en-GB" sz="2400" dirty="0" err="1" smtClean="0"/>
                        <a:t>gusta</a:t>
                      </a:r>
                      <a:endParaRPr lang="fr-FR" sz="2400" dirty="0"/>
                    </a:p>
                  </a:txBody>
                  <a:tcPr anchor="ctr"/>
                </a:tc>
              </a:tr>
            </a:tbl>
          </a:graphicData>
        </a:graphic>
      </p:graphicFrame>
      <p:graphicFrame>
        <p:nvGraphicFramePr>
          <p:cNvPr id="4" name="Table 3"/>
          <p:cNvGraphicFramePr>
            <a:graphicFrameLocks noGrp="1"/>
          </p:cNvGraphicFramePr>
          <p:nvPr>
            <p:extLst/>
          </p:nvPr>
        </p:nvGraphicFramePr>
        <p:xfrm>
          <a:off x="539552" y="1916832"/>
          <a:ext cx="8280920" cy="3708400"/>
        </p:xfrm>
        <a:graphic>
          <a:graphicData uri="http://schemas.openxmlformats.org/drawingml/2006/table">
            <a:tbl>
              <a:tblPr firstRow="1" bandRow="1">
                <a:tableStyleId>{5940675A-B579-460E-94D1-54222C63F5DA}</a:tableStyleId>
              </a:tblPr>
              <a:tblGrid>
                <a:gridCol w="4140460"/>
                <a:gridCol w="4140460"/>
              </a:tblGrid>
              <a:tr h="370840">
                <a:tc>
                  <a:txBody>
                    <a:bodyPr/>
                    <a:lstStyle/>
                    <a:p>
                      <a:r>
                        <a:rPr lang="en-GB" dirty="0" smtClean="0"/>
                        <a:t>1.  no </a:t>
                      </a:r>
                      <a:r>
                        <a:rPr lang="en-GB" dirty="0" err="1" smtClean="0"/>
                        <a:t>es</a:t>
                      </a:r>
                      <a:r>
                        <a:rPr lang="en-GB" baseline="0" dirty="0" smtClean="0"/>
                        <a:t> </a:t>
                      </a:r>
                      <a:r>
                        <a:rPr lang="en-GB" baseline="0" dirty="0" err="1" smtClean="0"/>
                        <a:t>aburrido</a:t>
                      </a:r>
                      <a:endParaRPr lang="fr-FR" dirty="0"/>
                    </a:p>
                  </a:txBody>
                  <a:tcPr/>
                </a:tc>
                <a:tc>
                  <a:txBody>
                    <a:bodyPr/>
                    <a:lstStyle/>
                    <a:p>
                      <a:r>
                        <a:rPr lang="en-GB" dirty="0" smtClean="0"/>
                        <a:t>it</a:t>
                      </a:r>
                      <a:r>
                        <a:rPr lang="en-GB" baseline="0" dirty="0" smtClean="0"/>
                        <a:t> is not boring</a:t>
                      </a:r>
                      <a:endParaRPr lang="fr-FR" dirty="0"/>
                    </a:p>
                  </a:txBody>
                  <a:tcPr/>
                </a:tc>
              </a:tr>
              <a:tr h="370840">
                <a:tc>
                  <a:txBody>
                    <a:bodyPr/>
                    <a:lstStyle/>
                    <a:p>
                      <a:r>
                        <a:rPr lang="en-GB" dirty="0" smtClean="0"/>
                        <a:t>2.</a:t>
                      </a:r>
                      <a:endParaRPr lang="fr-FR" dirty="0"/>
                    </a:p>
                  </a:txBody>
                  <a:tcPr/>
                </a:tc>
                <a:tc>
                  <a:txBody>
                    <a:bodyPr/>
                    <a:lstStyle/>
                    <a:p>
                      <a:endParaRPr lang="fr-FR"/>
                    </a:p>
                  </a:txBody>
                  <a:tcPr/>
                </a:tc>
              </a:tr>
              <a:tr h="370840">
                <a:tc>
                  <a:txBody>
                    <a:bodyPr/>
                    <a:lstStyle/>
                    <a:p>
                      <a:r>
                        <a:rPr lang="en-GB" dirty="0" smtClean="0"/>
                        <a:t>3.</a:t>
                      </a:r>
                      <a:endParaRPr lang="fr-FR" dirty="0"/>
                    </a:p>
                  </a:txBody>
                  <a:tcPr/>
                </a:tc>
                <a:tc>
                  <a:txBody>
                    <a:bodyPr/>
                    <a:lstStyle/>
                    <a:p>
                      <a:endParaRPr lang="fr-FR"/>
                    </a:p>
                  </a:txBody>
                  <a:tcPr/>
                </a:tc>
              </a:tr>
              <a:tr h="370840">
                <a:tc>
                  <a:txBody>
                    <a:bodyPr/>
                    <a:lstStyle/>
                    <a:p>
                      <a:r>
                        <a:rPr lang="en-GB" dirty="0" smtClean="0"/>
                        <a:t>4.</a:t>
                      </a:r>
                      <a:endParaRPr lang="fr-FR" dirty="0"/>
                    </a:p>
                  </a:txBody>
                  <a:tcPr/>
                </a:tc>
                <a:tc>
                  <a:txBody>
                    <a:bodyPr/>
                    <a:lstStyle/>
                    <a:p>
                      <a:endParaRPr lang="fr-FR" dirty="0"/>
                    </a:p>
                  </a:txBody>
                  <a:tcPr/>
                </a:tc>
              </a:tr>
              <a:tr h="370840">
                <a:tc>
                  <a:txBody>
                    <a:bodyPr/>
                    <a:lstStyle/>
                    <a:p>
                      <a:r>
                        <a:rPr lang="en-GB" dirty="0" smtClean="0"/>
                        <a:t>5.</a:t>
                      </a:r>
                      <a:endParaRPr lang="fr-FR" dirty="0"/>
                    </a:p>
                  </a:txBody>
                  <a:tcPr/>
                </a:tc>
                <a:tc>
                  <a:txBody>
                    <a:bodyPr/>
                    <a:lstStyle/>
                    <a:p>
                      <a:endParaRPr lang="fr-FR" dirty="0"/>
                    </a:p>
                  </a:txBody>
                  <a:tcPr/>
                </a:tc>
              </a:tr>
              <a:tr h="370840">
                <a:tc>
                  <a:txBody>
                    <a:bodyPr/>
                    <a:lstStyle/>
                    <a:p>
                      <a:r>
                        <a:rPr lang="en-GB" dirty="0" smtClean="0"/>
                        <a:t>6.</a:t>
                      </a:r>
                      <a:endParaRPr lang="fr-FR" dirty="0"/>
                    </a:p>
                  </a:txBody>
                  <a:tcPr/>
                </a:tc>
                <a:tc>
                  <a:txBody>
                    <a:bodyPr/>
                    <a:lstStyle/>
                    <a:p>
                      <a:endParaRPr lang="fr-FR"/>
                    </a:p>
                  </a:txBody>
                  <a:tcPr/>
                </a:tc>
              </a:tr>
              <a:tr h="370840">
                <a:tc>
                  <a:txBody>
                    <a:bodyPr/>
                    <a:lstStyle/>
                    <a:p>
                      <a:r>
                        <a:rPr lang="en-GB" dirty="0" smtClean="0"/>
                        <a:t>7.</a:t>
                      </a:r>
                      <a:endParaRPr lang="fr-FR" dirty="0"/>
                    </a:p>
                  </a:txBody>
                  <a:tcPr/>
                </a:tc>
                <a:tc>
                  <a:txBody>
                    <a:bodyPr/>
                    <a:lstStyle/>
                    <a:p>
                      <a:endParaRPr lang="fr-FR"/>
                    </a:p>
                  </a:txBody>
                  <a:tcPr/>
                </a:tc>
              </a:tr>
              <a:tr h="370840">
                <a:tc>
                  <a:txBody>
                    <a:bodyPr/>
                    <a:lstStyle/>
                    <a:p>
                      <a:r>
                        <a:rPr lang="en-GB" dirty="0" smtClean="0"/>
                        <a:t>8.</a:t>
                      </a:r>
                      <a:endParaRPr lang="fr-FR" dirty="0"/>
                    </a:p>
                  </a:txBody>
                  <a:tcPr/>
                </a:tc>
                <a:tc>
                  <a:txBody>
                    <a:bodyPr/>
                    <a:lstStyle/>
                    <a:p>
                      <a:endParaRPr lang="fr-FR"/>
                    </a:p>
                  </a:txBody>
                  <a:tcPr/>
                </a:tc>
              </a:tr>
              <a:tr h="370840">
                <a:tc>
                  <a:txBody>
                    <a:bodyPr/>
                    <a:lstStyle/>
                    <a:p>
                      <a:r>
                        <a:rPr lang="en-GB" dirty="0" smtClean="0"/>
                        <a:t>9.</a:t>
                      </a:r>
                      <a:endParaRPr lang="fr-FR" dirty="0"/>
                    </a:p>
                  </a:txBody>
                  <a:tcPr/>
                </a:tc>
                <a:tc>
                  <a:txBody>
                    <a:bodyPr/>
                    <a:lstStyle/>
                    <a:p>
                      <a:endParaRPr lang="fr-FR" dirty="0"/>
                    </a:p>
                  </a:txBody>
                  <a:tcPr/>
                </a:tc>
              </a:tr>
              <a:tr h="370840">
                <a:tc>
                  <a:txBody>
                    <a:bodyPr/>
                    <a:lstStyle/>
                    <a:p>
                      <a:r>
                        <a:rPr lang="en-GB" dirty="0" smtClean="0"/>
                        <a:t>10.</a:t>
                      </a:r>
                      <a:endParaRPr lang="fr-FR" dirty="0"/>
                    </a:p>
                  </a:txBody>
                  <a:tcPr/>
                </a:tc>
                <a:tc>
                  <a:txBody>
                    <a:bodyPr/>
                    <a:lstStyle/>
                    <a:p>
                      <a:endParaRPr lang="fr-FR" dirty="0"/>
                    </a:p>
                  </a:txBody>
                  <a:tcPr/>
                </a:tc>
              </a:tr>
            </a:tbl>
          </a:graphicData>
        </a:graphic>
      </p:graphicFrame>
      <p:sp>
        <p:nvSpPr>
          <p:cNvPr id="5" name="TextBox 4"/>
          <p:cNvSpPr txBox="1"/>
          <p:nvPr/>
        </p:nvSpPr>
        <p:spPr>
          <a:xfrm>
            <a:off x="251520" y="116632"/>
            <a:ext cx="8676456" cy="584775"/>
          </a:xfrm>
          <a:prstGeom prst="rect">
            <a:avLst/>
          </a:prstGeom>
          <a:solidFill>
            <a:srgbClr val="A73E3B"/>
          </a:solidFill>
        </p:spPr>
        <p:txBody>
          <a:bodyPr wrap="square" rtlCol="0">
            <a:spAutoFit/>
          </a:bodyPr>
          <a:lstStyle/>
          <a:p>
            <a:r>
              <a:rPr lang="en-GB" sz="3200" b="1" dirty="0" smtClean="0">
                <a:solidFill>
                  <a:prstClr val="white"/>
                </a:solidFill>
                <a:latin typeface="Segoe Print" pitchFamily="2" charset="0"/>
                <a:cs typeface="Calibri"/>
              </a:rPr>
              <a:t>¡</a:t>
            </a:r>
            <a:r>
              <a:rPr lang="en-GB" sz="3200" b="1" dirty="0" smtClean="0">
                <a:solidFill>
                  <a:prstClr val="white"/>
                </a:solidFill>
                <a:latin typeface="Segoe Print" pitchFamily="2" charset="0"/>
              </a:rPr>
              <a:t>Con </a:t>
            </a:r>
            <a:r>
              <a:rPr lang="en-GB" sz="3200" b="1" dirty="0" err="1" smtClean="0">
                <a:solidFill>
                  <a:prstClr val="white"/>
                </a:solidFill>
                <a:latin typeface="Segoe Print" pitchFamily="2" charset="0"/>
              </a:rPr>
              <a:t>poco</a:t>
            </a:r>
            <a:r>
              <a:rPr lang="en-GB" sz="3200" b="1" dirty="0" smtClean="0">
                <a:solidFill>
                  <a:prstClr val="white"/>
                </a:solidFill>
                <a:latin typeface="Segoe Print" pitchFamily="2" charset="0"/>
              </a:rPr>
              <a:t> </a:t>
            </a:r>
            <a:r>
              <a:rPr lang="en-GB" sz="3200" b="1" dirty="0" err="1" smtClean="0">
                <a:solidFill>
                  <a:prstClr val="white"/>
                </a:solidFill>
                <a:latin typeface="Segoe Print" pitchFamily="2" charset="0"/>
              </a:rPr>
              <a:t>alcanza</a:t>
            </a:r>
            <a:r>
              <a:rPr lang="en-GB" sz="3200" b="1" dirty="0" smtClean="0">
                <a:solidFill>
                  <a:prstClr val="white"/>
                </a:solidFill>
                <a:latin typeface="Segoe Print" pitchFamily="2" charset="0"/>
              </a:rPr>
              <a:t>! </a:t>
            </a:r>
            <a:r>
              <a:rPr lang="en-GB" sz="2400" i="1" dirty="0" smtClean="0">
                <a:solidFill>
                  <a:prstClr val="white"/>
                </a:solidFill>
                <a:latin typeface="Segoe Print" pitchFamily="2" charset="0"/>
              </a:rPr>
              <a:t>(a little goes a long way!)</a:t>
            </a:r>
            <a:endParaRPr lang="fr-FR" sz="2400" i="1" dirty="0">
              <a:solidFill>
                <a:prstClr val="white"/>
              </a:solidFill>
              <a:latin typeface="Segoe Print" pitchFamily="2" charset="0"/>
            </a:endParaRPr>
          </a:p>
        </p:txBody>
      </p:sp>
      <p:sp>
        <p:nvSpPr>
          <p:cNvPr id="6" name="TextBox 5"/>
          <p:cNvSpPr txBox="1"/>
          <p:nvPr/>
        </p:nvSpPr>
        <p:spPr>
          <a:xfrm>
            <a:off x="467544" y="5733256"/>
            <a:ext cx="8352928" cy="646331"/>
          </a:xfrm>
          <a:prstGeom prst="rect">
            <a:avLst/>
          </a:prstGeom>
          <a:noFill/>
        </p:spPr>
        <p:txBody>
          <a:bodyPr wrap="square" rtlCol="0">
            <a:spAutoFit/>
          </a:bodyPr>
          <a:lstStyle/>
          <a:p>
            <a:r>
              <a:rPr lang="en-GB" b="1" dirty="0" smtClean="0">
                <a:solidFill>
                  <a:prstClr val="black"/>
                </a:solidFill>
              </a:rPr>
              <a:t>A.  </a:t>
            </a:r>
            <a:r>
              <a:rPr lang="en-GB" b="1" dirty="0" err="1" smtClean="0">
                <a:solidFill>
                  <a:prstClr val="black"/>
                </a:solidFill>
              </a:rPr>
              <a:t>Escribe</a:t>
            </a:r>
            <a:r>
              <a:rPr lang="en-GB" b="1" dirty="0" smtClean="0">
                <a:solidFill>
                  <a:prstClr val="black"/>
                </a:solidFill>
              </a:rPr>
              <a:t> </a:t>
            </a:r>
            <a:r>
              <a:rPr lang="en-GB" b="1" dirty="0" err="1" smtClean="0">
                <a:solidFill>
                  <a:prstClr val="black"/>
                </a:solidFill>
              </a:rPr>
              <a:t>tantas</a:t>
            </a:r>
            <a:r>
              <a:rPr lang="en-GB" b="1" dirty="0" smtClean="0">
                <a:solidFill>
                  <a:prstClr val="black"/>
                </a:solidFill>
              </a:rPr>
              <a:t> </a:t>
            </a:r>
            <a:r>
              <a:rPr lang="en-GB" b="1" dirty="0" err="1" smtClean="0">
                <a:solidFill>
                  <a:prstClr val="black"/>
                </a:solidFill>
              </a:rPr>
              <a:t>frases</a:t>
            </a:r>
            <a:r>
              <a:rPr lang="en-GB" b="1" dirty="0" smtClean="0">
                <a:solidFill>
                  <a:prstClr val="black"/>
                </a:solidFill>
              </a:rPr>
              <a:t> </a:t>
            </a:r>
            <a:r>
              <a:rPr lang="en-GB" b="1" dirty="0" err="1" smtClean="0">
                <a:solidFill>
                  <a:prstClr val="black"/>
                </a:solidFill>
              </a:rPr>
              <a:t>cortas</a:t>
            </a:r>
            <a:r>
              <a:rPr lang="en-GB" b="1" dirty="0" smtClean="0">
                <a:solidFill>
                  <a:prstClr val="black"/>
                </a:solidFill>
              </a:rPr>
              <a:t> </a:t>
            </a:r>
            <a:r>
              <a:rPr lang="en-GB" b="1" dirty="0" err="1" smtClean="0">
                <a:solidFill>
                  <a:prstClr val="black"/>
                </a:solidFill>
              </a:rPr>
              <a:t>como</a:t>
            </a:r>
            <a:r>
              <a:rPr lang="en-GB" b="1" dirty="0" smtClean="0">
                <a:solidFill>
                  <a:prstClr val="black"/>
                </a:solidFill>
              </a:rPr>
              <a:t> </a:t>
            </a:r>
            <a:r>
              <a:rPr lang="en-GB" b="1" dirty="0" err="1" smtClean="0">
                <a:solidFill>
                  <a:prstClr val="black"/>
                </a:solidFill>
              </a:rPr>
              <a:t>puedas</a:t>
            </a:r>
            <a:r>
              <a:rPr lang="en-GB" b="1" dirty="0">
                <a:solidFill>
                  <a:prstClr val="black"/>
                </a:solidFill>
              </a:rPr>
              <a:t> </a:t>
            </a:r>
            <a:r>
              <a:rPr lang="en-GB" b="1" dirty="0" smtClean="0">
                <a:solidFill>
                  <a:prstClr val="black"/>
                </a:solidFill>
              </a:rPr>
              <a:t>en 6 </a:t>
            </a:r>
            <a:r>
              <a:rPr lang="en-GB" b="1" dirty="0" err="1" smtClean="0">
                <a:solidFill>
                  <a:prstClr val="black"/>
                </a:solidFill>
              </a:rPr>
              <a:t>minutos</a:t>
            </a:r>
            <a:r>
              <a:rPr lang="en-GB" b="1" dirty="0" smtClean="0">
                <a:solidFill>
                  <a:prstClr val="black"/>
                </a:solidFill>
              </a:rPr>
              <a:t>.</a:t>
            </a:r>
            <a:r>
              <a:rPr lang="en-GB" b="1" dirty="0">
                <a:solidFill>
                  <a:prstClr val="black"/>
                </a:solidFill>
              </a:rPr>
              <a:t/>
            </a:r>
            <a:br>
              <a:rPr lang="en-GB" b="1" dirty="0">
                <a:solidFill>
                  <a:prstClr val="black"/>
                </a:solidFill>
              </a:rPr>
            </a:br>
            <a:r>
              <a:rPr lang="en-GB" b="1" dirty="0">
                <a:solidFill>
                  <a:prstClr val="black"/>
                </a:solidFill>
              </a:rPr>
              <a:t>B</a:t>
            </a:r>
            <a:r>
              <a:rPr lang="en-GB" b="1" dirty="0" smtClean="0">
                <a:solidFill>
                  <a:prstClr val="black"/>
                </a:solidFill>
              </a:rPr>
              <a:t>.  </a:t>
            </a:r>
            <a:r>
              <a:rPr lang="en-GB" b="1" dirty="0" err="1" smtClean="0">
                <a:solidFill>
                  <a:prstClr val="black"/>
                </a:solidFill>
              </a:rPr>
              <a:t>Haz</a:t>
            </a:r>
            <a:r>
              <a:rPr lang="en-GB" b="1" dirty="0" smtClean="0">
                <a:solidFill>
                  <a:prstClr val="black"/>
                </a:solidFill>
              </a:rPr>
              <a:t> </a:t>
            </a:r>
            <a:r>
              <a:rPr lang="en-GB" b="1" dirty="0" err="1" smtClean="0">
                <a:solidFill>
                  <a:prstClr val="black"/>
                </a:solidFill>
              </a:rPr>
              <a:t>una</a:t>
            </a:r>
            <a:r>
              <a:rPr lang="en-GB" b="1" dirty="0" smtClean="0">
                <a:solidFill>
                  <a:prstClr val="black"/>
                </a:solidFill>
              </a:rPr>
              <a:t> </a:t>
            </a:r>
            <a:r>
              <a:rPr lang="en-GB" b="1" dirty="0" err="1" smtClean="0">
                <a:solidFill>
                  <a:prstClr val="black"/>
                </a:solidFill>
              </a:rPr>
              <a:t>frase</a:t>
            </a:r>
            <a:r>
              <a:rPr lang="en-GB" b="1" dirty="0" smtClean="0">
                <a:solidFill>
                  <a:prstClr val="black"/>
                </a:solidFill>
              </a:rPr>
              <a:t> </a:t>
            </a:r>
            <a:r>
              <a:rPr lang="en-GB" b="1" dirty="0" err="1" smtClean="0">
                <a:solidFill>
                  <a:prstClr val="black"/>
                </a:solidFill>
              </a:rPr>
              <a:t>larga</a:t>
            </a:r>
            <a:r>
              <a:rPr lang="en-GB" b="1" dirty="0" smtClean="0">
                <a:solidFill>
                  <a:prstClr val="black"/>
                </a:solidFill>
              </a:rPr>
              <a:t> </a:t>
            </a:r>
            <a:r>
              <a:rPr lang="en-GB" b="1" dirty="0" err="1" smtClean="0">
                <a:solidFill>
                  <a:prstClr val="black"/>
                </a:solidFill>
              </a:rPr>
              <a:t>que</a:t>
            </a:r>
            <a:r>
              <a:rPr lang="en-GB" b="1" dirty="0" smtClean="0">
                <a:solidFill>
                  <a:prstClr val="black"/>
                </a:solidFill>
              </a:rPr>
              <a:t> </a:t>
            </a:r>
            <a:r>
              <a:rPr lang="en-GB" b="1" dirty="0" err="1" smtClean="0">
                <a:solidFill>
                  <a:prstClr val="black"/>
                </a:solidFill>
              </a:rPr>
              <a:t>usa</a:t>
            </a:r>
            <a:r>
              <a:rPr lang="en-GB" b="1" dirty="0" smtClean="0">
                <a:solidFill>
                  <a:prstClr val="black"/>
                </a:solidFill>
              </a:rPr>
              <a:t> </a:t>
            </a:r>
            <a:r>
              <a:rPr lang="en-GB" b="1" dirty="0" err="1" smtClean="0">
                <a:solidFill>
                  <a:prstClr val="black"/>
                </a:solidFill>
              </a:rPr>
              <a:t>todas</a:t>
            </a:r>
            <a:r>
              <a:rPr lang="en-GB" b="1" dirty="0" smtClean="0">
                <a:solidFill>
                  <a:prstClr val="black"/>
                </a:solidFill>
              </a:rPr>
              <a:t> </a:t>
            </a:r>
            <a:r>
              <a:rPr lang="en-GB" b="1" dirty="0" err="1" smtClean="0">
                <a:solidFill>
                  <a:prstClr val="black"/>
                </a:solidFill>
              </a:rPr>
              <a:t>las</a:t>
            </a:r>
            <a:r>
              <a:rPr lang="en-GB" b="1" dirty="0" smtClean="0">
                <a:solidFill>
                  <a:prstClr val="black"/>
                </a:solidFill>
              </a:rPr>
              <a:t> 13 </a:t>
            </a:r>
            <a:r>
              <a:rPr lang="en-GB" b="1" dirty="0" err="1" smtClean="0">
                <a:solidFill>
                  <a:prstClr val="black"/>
                </a:solidFill>
              </a:rPr>
              <a:t>palabras</a:t>
            </a:r>
            <a:r>
              <a:rPr lang="en-GB" b="1" dirty="0" smtClean="0">
                <a:solidFill>
                  <a:prstClr val="black"/>
                </a:solidFill>
              </a:rPr>
              <a:t>/</a:t>
            </a:r>
            <a:r>
              <a:rPr lang="en-GB" b="1" dirty="0" err="1" smtClean="0">
                <a:solidFill>
                  <a:prstClr val="black"/>
                </a:solidFill>
              </a:rPr>
              <a:t>frases</a:t>
            </a:r>
            <a:r>
              <a:rPr lang="en-GB" b="1" dirty="0" smtClean="0">
                <a:solidFill>
                  <a:prstClr val="black"/>
                </a:solidFill>
              </a:rPr>
              <a:t>.</a:t>
            </a:r>
            <a:endParaRPr lang="fr-FR" b="1" dirty="0">
              <a:solidFill>
                <a:prstClr val="black"/>
              </a:solidFill>
            </a:endParaRPr>
          </a:p>
        </p:txBody>
      </p:sp>
      <p:sp>
        <p:nvSpPr>
          <p:cNvPr id="7" name="TextBox 6"/>
          <p:cNvSpPr txBox="1"/>
          <p:nvPr/>
        </p:nvSpPr>
        <p:spPr>
          <a:xfrm>
            <a:off x="251520" y="6309320"/>
            <a:ext cx="8568952" cy="400110"/>
          </a:xfrm>
          <a:prstGeom prst="rect">
            <a:avLst/>
          </a:prstGeom>
          <a:noFill/>
        </p:spPr>
        <p:txBody>
          <a:bodyPr wrap="square" rtlCol="0">
            <a:spAutoFit/>
          </a:bodyPr>
          <a:lstStyle/>
          <a:p>
            <a:r>
              <a:rPr lang="en-GB" sz="2000" b="1" dirty="0">
                <a:solidFill>
                  <a:srgbClr val="00B050"/>
                </a:solidFill>
              </a:rPr>
              <a:t>M</a:t>
            </a:r>
            <a:r>
              <a:rPr lang="en-GB" sz="2000" b="1" dirty="0" smtClean="0">
                <a:solidFill>
                  <a:srgbClr val="00B050"/>
                </a:solidFill>
              </a:rPr>
              <a:t>e </a:t>
            </a:r>
            <a:r>
              <a:rPr lang="en-GB" sz="2000" b="1" dirty="0" err="1" smtClean="0">
                <a:solidFill>
                  <a:srgbClr val="00B050"/>
                </a:solidFill>
              </a:rPr>
              <a:t>gusta</a:t>
            </a:r>
            <a:r>
              <a:rPr lang="en-GB" sz="2000" b="1" dirty="0" smtClean="0">
                <a:solidFill>
                  <a:srgbClr val="00B050"/>
                </a:solidFill>
              </a:rPr>
              <a:t> </a:t>
            </a:r>
            <a:r>
              <a:rPr lang="en-GB" sz="2000" b="1" dirty="0" err="1" smtClean="0">
                <a:solidFill>
                  <a:srgbClr val="00B050"/>
                </a:solidFill>
              </a:rPr>
              <a:t>jugar</a:t>
            </a:r>
            <a:r>
              <a:rPr lang="en-GB" sz="2000" b="1" dirty="0" smtClean="0">
                <a:solidFill>
                  <a:srgbClr val="00B050"/>
                </a:solidFill>
              </a:rPr>
              <a:t> al </a:t>
            </a:r>
            <a:r>
              <a:rPr lang="en-GB" sz="2000" b="1" dirty="0" err="1" smtClean="0">
                <a:solidFill>
                  <a:srgbClr val="00B050"/>
                </a:solidFill>
              </a:rPr>
              <a:t>tenis</a:t>
            </a:r>
            <a:r>
              <a:rPr lang="en-GB" sz="2000" b="1" dirty="0" smtClean="0">
                <a:solidFill>
                  <a:srgbClr val="00B050"/>
                </a:solidFill>
              </a:rPr>
              <a:t> </a:t>
            </a:r>
            <a:r>
              <a:rPr lang="en-GB" sz="2000" b="1" dirty="0" err="1" smtClean="0">
                <a:solidFill>
                  <a:srgbClr val="00B050"/>
                </a:solidFill>
              </a:rPr>
              <a:t>pero</a:t>
            </a:r>
            <a:r>
              <a:rPr lang="en-GB" sz="2000" b="1" dirty="0" smtClean="0">
                <a:solidFill>
                  <a:srgbClr val="00B050"/>
                </a:solidFill>
              </a:rPr>
              <a:t> no lo </a:t>
            </a:r>
            <a:r>
              <a:rPr lang="en-GB" sz="2000" b="1" dirty="0" err="1" smtClean="0">
                <a:solidFill>
                  <a:srgbClr val="00B050"/>
                </a:solidFill>
              </a:rPr>
              <a:t>juego</a:t>
            </a:r>
            <a:r>
              <a:rPr lang="en-GB" sz="2000" b="1" dirty="0" smtClean="0">
                <a:solidFill>
                  <a:srgbClr val="00B050"/>
                </a:solidFill>
              </a:rPr>
              <a:t> </a:t>
            </a:r>
            <a:r>
              <a:rPr lang="en-GB" sz="2000" b="1" dirty="0" err="1" smtClean="0">
                <a:solidFill>
                  <a:srgbClr val="00B050"/>
                </a:solidFill>
              </a:rPr>
              <a:t>muy</a:t>
            </a:r>
            <a:r>
              <a:rPr lang="en-GB" sz="2000" b="1" dirty="0" smtClean="0">
                <a:solidFill>
                  <a:srgbClr val="00B050"/>
                </a:solidFill>
              </a:rPr>
              <a:t> a menudo </a:t>
            </a:r>
            <a:r>
              <a:rPr lang="en-GB" sz="2000" b="1" dirty="0" err="1" smtClean="0">
                <a:solidFill>
                  <a:srgbClr val="00B050"/>
                </a:solidFill>
              </a:rPr>
              <a:t>porque</a:t>
            </a:r>
            <a:r>
              <a:rPr lang="en-GB" sz="2000" b="1" dirty="0" smtClean="0">
                <a:solidFill>
                  <a:srgbClr val="00B050"/>
                </a:solidFill>
              </a:rPr>
              <a:t> </a:t>
            </a:r>
            <a:r>
              <a:rPr lang="en-GB" sz="2000" b="1" dirty="0" err="1" smtClean="0">
                <a:solidFill>
                  <a:srgbClr val="00B050"/>
                </a:solidFill>
              </a:rPr>
              <a:t>es</a:t>
            </a:r>
            <a:r>
              <a:rPr lang="en-GB" sz="2000" b="1" dirty="0" smtClean="0">
                <a:solidFill>
                  <a:srgbClr val="00B050"/>
                </a:solidFill>
              </a:rPr>
              <a:t> </a:t>
            </a:r>
            <a:r>
              <a:rPr lang="en-GB" sz="2000" b="1" dirty="0" err="1" smtClean="0">
                <a:solidFill>
                  <a:srgbClr val="00B050"/>
                </a:solidFill>
              </a:rPr>
              <a:t>aburrido</a:t>
            </a:r>
            <a:r>
              <a:rPr lang="en-GB" sz="2000" b="1" dirty="0" smtClean="0">
                <a:solidFill>
                  <a:srgbClr val="00B050"/>
                </a:solidFill>
              </a:rPr>
              <a:t>.</a:t>
            </a:r>
            <a:endParaRPr lang="fr-FR" sz="2000" b="1" dirty="0">
              <a:solidFill>
                <a:srgbClr val="00B050"/>
              </a:solidFill>
            </a:endParaRPr>
          </a:p>
        </p:txBody>
      </p:sp>
    </p:spTree>
    <p:extLst>
      <p:ext uri="{BB962C8B-B14F-4D97-AF65-F5344CB8AC3E}">
        <p14:creationId xmlns:p14="http://schemas.microsoft.com/office/powerpoint/2010/main" val="2225513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23528" y="620688"/>
          <a:ext cx="8280920" cy="3024337"/>
        </p:xfrm>
        <a:graphic>
          <a:graphicData uri="http://schemas.openxmlformats.org/drawingml/2006/table">
            <a:tbl>
              <a:tblPr firstRow="1" bandRow="1">
                <a:tableStyleId>{5940675A-B579-460E-94D1-54222C63F5DA}</a:tableStyleId>
              </a:tblPr>
              <a:tblGrid>
                <a:gridCol w="2070230"/>
                <a:gridCol w="2070230"/>
                <a:gridCol w="2070230"/>
                <a:gridCol w="2070230"/>
              </a:tblGrid>
              <a:tr h="3024337">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5" name="Table 4"/>
          <p:cNvGraphicFramePr>
            <a:graphicFrameLocks noGrp="1"/>
          </p:cNvGraphicFramePr>
          <p:nvPr>
            <p:extLst/>
          </p:nvPr>
        </p:nvGraphicFramePr>
        <p:xfrm>
          <a:off x="323528" y="3645024"/>
          <a:ext cx="8280920" cy="2376264"/>
        </p:xfrm>
        <a:graphic>
          <a:graphicData uri="http://schemas.openxmlformats.org/drawingml/2006/table">
            <a:tbl>
              <a:tblPr firstRow="1" bandRow="1">
                <a:tableStyleId>{5940675A-B579-460E-94D1-54222C63F5DA}</a:tableStyleId>
              </a:tblPr>
              <a:tblGrid>
                <a:gridCol w="2789611"/>
                <a:gridCol w="2731002"/>
                <a:gridCol w="2760307"/>
              </a:tblGrid>
              <a:tr h="2376264">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14"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6998" y="836712"/>
            <a:ext cx="2111189" cy="230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8610" y="1257887"/>
            <a:ext cx="1959318" cy="164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8641" y="1034190"/>
            <a:ext cx="1651789" cy="208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019208"/>
            <a:ext cx="1800200" cy="228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672" y="3882190"/>
            <a:ext cx="2081128" cy="189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9137" y="4149080"/>
            <a:ext cx="2618947" cy="176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7010" y="3769708"/>
            <a:ext cx="1669117" cy="214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258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9512" y="332657"/>
          <a:ext cx="7908924" cy="1440160"/>
        </p:xfrm>
        <a:graphic>
          <a:graphicData uri="http://schemas.openxmlformats.org/drawingml/2006/table">
            <a:tbl>
              <a:tblPr firstRow="1" bandRow="1">
                <a:tableStyleId>{5940675A-B579-460E-94D1-54222C63F5DA}</a:tableStyleId>
              </a:tblPr>
              <a:tblGrid>
                <a:gridCol w="1977231"/>
                <a:gridCol w="1977231"/>
                <a:gridCol w="1977231"/>
                <a:gridCol w="1977231"/>
              </a:tblGrid>
              <a:tr h="1440160">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3" name="Table 2"/>
          <p:cNvGraphicFramePr>
            <a:graphicFrameLocks noGrp="1"/>
          </p:cNvGraphicFramePr>
          <p:nvPr>
            <p:extLst/>
          </p:nvPr>
        </p:nvGraphicFramePr>
        <p:xfrm>
          <a:off x="179512" y="1772816"/>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217" y="1844822"/>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1273" y="333375"/>
            <a:ext cx="1347786" cy="147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33374"/>
            <a:ext cx="1804237" cy="151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7010" y="382113"/>
            <a:ext cx="1085850" cy="137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380609"/>
            <a:ext cx="1084739" cy="137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610" y="1875964"/>
            <a:ext cx="1391505" cy="126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5166" y="1854371"/>
            <a:ext cx="1904702" cy="12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nvPr>
        </p:nvGraphicFramePr>
        <p:xfrm>
          <a:off x="193055" y="3789040"/>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r>
            </a:tbl>
          </a:graphicData>
        </a:graphic>
      </p:graphicFrame>
      <p:graphicFrame>
        <p:nvGraphicFramePr>
          <p:cNvPr id="13" name="Table 12"/>
          <p:cNvGraphicFramePr>
            <a:graphicFrameLocks noGrp="1"/>
          </p:cNvGraphicFramePr>
          <p:nvPr>
            <p:extLst/>
          </p:nvPr>
        </p:nvGraphicFramePr>
        <p:xfrm>
          <a:off x="193055" y="5229200"/>
          <a:ext cx="7908924" cy="1440160"/>
        </p:xfrm>
        <a:graphic>
          <a:graphicData uri="http://schemas.openxmlformats.org/drawingml/2006/table">
            <a:tbl>
              <a:tblPr firstRow="1" bandRow="1">
                <a:tableStyleId>{5940675A-B579-460E-94D1-54222C63F5DA}</a:tableStyleId>
              </a:tblPr>
              <a:tblGrid>
                <a:gridCol w="1977231"/>
                <a:gridCol w="1977231"/>
                <a:gridCol w="2224683"/>
                <a:gridCol w="1729779"/>
              </a:tblGrid>
              <a:tr h="1440160">
                <a:tc>
                  <a:txBody>
                    <a:bodyPr/>
                    <a:lstStyle/>
                    <a:p>
                      <a:r>
                        <a:rPr lang="en-GB" dirty="0" smtClean="0"/>
                        <a:t>d</a:t>
                      </a:r>
                      <a:endParaRPr lang="en-GB" dirty="0"/>
                    </a:p>
                  </a:txBody>
                  <a:tcPr/>
                </a:tc>
                <a:tc>
                  <a:txBody>
                    <a:bodyPr/>
                    <a:lstStyle/>
                    <a:p>
                      <a:r>
                        <a:rPr lang="en-GB" dirty="0" smtClean="0"/>
                        <a:t>e</a:t>
                      </a:r>
                      <a:endParaRPr lang="en-GB" dirty="0"/>
                    </a:p>
                  </a:txBody>
                  <a:tcPr/>
                </a:tc>
                <a:tc>
                  <a:txBody>
                    <a:bodyPr/>
                    <a:lstStyle/>
                    <a:p>
                      <a:r>
                        <a:rPr lang="en-GB" dirty="0" smtClean="0"/>
                        <a:t>f</a:t>
                      </a:r>
                      <a:endParaRPr lang="en-GB" dirty="0"/>
                    </a:p>
                  </a:txBody>
                  <a:tcPr/>
                </a:tc>
                <a:tc>
                  <a:txBody>
                    <a:bodyPr/>
                    <a:lstStyle/>
                    <a:p>
                      <a:r>
                        <a:rPr lang="en-GB" dirty="0" smtClean="0"/>
                        <a:t>g</a:t>
                      </a:r>
                      <a:endParaRPr lang="en-GB" dirty="0"/>
                    </a:p>
                  </a:txBody>
                  <a:tcPr/>
                </a:tc>
              </a:tr>
            </a:tbl>
          </a:graphicData>
        </a:graphic>
      </p:graphicFrame>
      <p:graphicFrame>
        <p:nvGraphicFramePr>
          <p:cNvPr id="5" name="Table 4"/>
          <p:cNvGraphicFramePr>
            <a:graphicFrameLocks noGrp="1"/>
          </p:cNvGraphicFramePr>
          <p:nvPr>
            <p:extLst/>
          </p:nvPr>
        </p:nvGraphicFramePr>
        <p:xfrm>
          <a:off x="8172400" y="333372"/>
          <a:ext cx="796000" cy="6335987"/>
        </p:xfrm>
        <a:graphic>
          <a:graphicData uri="http://schemas.openxmlformats.org/drawingml/2006/table">
            <a:tbl>
              <a:tblPr firstRow="1" bandRow="1">
                <a:tableStyleId>{5940675A-B579-460E-94D1-54222C63F5DA}</a:tableStyleId>
              </a:tblPr>
              <a:tblGrid>
                <a:gridCol w="398000"/>
                <a:gridCol w="398000"/>
              </a:tblGrid>
              <a:tr h="905141">
                <a:tc>
                  <a:txBody>
                    <a:bodyPr/>
                    <a:lstStyle/>
                    <a:p>
                      <a:pPr algn="ctr"/>
                      <a:r>
                        <a:rPr lang="en-GB" dirty="0" smtClean="0"/>
                        <a:t>1</a:t>
                      </a:r>
                      <a:endParaRPr lang="en-GB" dirty="0"/>
                    </a:p>
                  </a:txBody>
                  <a:tcPr anchor="ctr"/>
                </a:tc>
                <a:tc>
                  <a:txBody>
                    <a:bodyPr/>
                    <a:lstStyle/>
                    <a:p>
                      <a:pPr algn="ctr"/>
                      <a:endParaRPr lang="en-GB" dirty="0"/>
                    </a:p>
                  </a:txBody>
                  <a:tcPr anchor="ctr"/>
                </a:tc>
              </a:tr>
              <a:tr h="905141">
                <a:tc>
                  <a:txBody>
                    <a:bodyPr/>
                    <a:lstStyle/>
                    <a:p>
                      <a:pPr algn="ctr"/>
                      <a:r>
                        <a:rPr lang="en-GB" dirty="0" smtClean="0"/>
                        <a:t>2</a:t>
                      </a:r>
                      <a:endParaRPr lang="en-GB" dirty="0"/>
                    </a:p>
                  </a:txBody>
                  <a:tcPr anchor="ctr"/>
                </a:tc>
                <a:tc>
                  <a:txBody>
                    <a:bodyPr/>
                    <a:lstStyle/>
                    <a:p>
                      <a:pPr algn="ctr"/>
                      <a:endParaRPr lang="en-GB" dirty="0"/>
                    </a:p>
                  </a:txBody>
                  <a:tcPr anchor="ctr"/>
                </a:tc>
              </a:tr>
              <a:tr h="905141">
                <a:tc>
                  <a:txBody>
                    <a:bodyPr/>
                    <a:lstStyle/>
                    <a:p>
                      <a:pPr algn="ctr"/>
                      <a:r>
                        <a:rPr lang="en-GB" dirty="0" smtClean="0"/>
                        <a:t>3</a:t>
                      </a:r>
                      <a:endParaRPr lang="en-GB" dirty="0"/>
                    </a:p>
                  </a:txBody>
                  <a:tcPr anchor="ctr"/>
                </a:tc>
                <a:tc>
                  <a:txBody>
                    <a:bodyPr/>
                    <a:lstStyle/>
                    <a:p>
                      <a:pPr algn="ctr"/>
                      <a:endParaRPr lang="en-GB" dirty="0"/>
                    </a:p>
                  </a:txBody>
                  <a:tcPr anchor="ctr"/>
                </a:tc>
              </a:tr>
              <a:tr h="905141">
                <a:tc>
                  <a:txBody>
                    <a:bodyPr/>
                    <a:lstStyle/>
                    <a:p>
                      <a:pPr algn="ctr"/>
                      <a:r>
                        <a:rPr lang="en-GB" dirty="0" smtClean="0"/>
                        <a:t>4</a:t>
                      </a:r>
                      <a:endParaRPr lang="en-GB" dirty="0"/>
                    </a:p>
                  </a:txBody>
                  <a:tcPr anchor="ctr"/>
                </a:tc>
                <a:tc>
                  <a:txBody>
                    <a:bodyPr/>
                    <a:lstStyle/>
                    <a:p>
                      <a:pPr algn="ctr"/>
                      <a:endParaRPr lang="en-GB" dirty="0"/>
                    </a:p>
                  </a:txBody>
                  <a:tcPr anchor="ctr"/>
                </a:tc>
              </a:tr>
              <a:tr h="905141">
                <a:tc>
                  <a:txBody>
                    <a:bodyPr/>
                    <a:lstStyle/>
                    <a:p>
                      <a:pPr algn="ctr"/>
                      <a:r>
                        <a:rPr lang="en-GB" dirty="0" smtClean="0"/>
                        <a:t>5</a:t>
                      </a:r>
                      <a:endParaRPr lang="en-GB" dirty="0"/>
                    </a:p>
                  </a:txBody>
                  <a:tcPr anchor="ctr"/>
                </a:tc>
                <a:tc>
                  <a:txBody>
                    <a:bodyPr/>
                    <a:lstStyle/>
                    <a:p>
                      <a:pPr algn="ctr"/>
                      <a:endParaRPr lang="en-GB" dirty="0"/>
                    </a:p>
                  </a:txBody>
                  <a:tcPr anchor="ctr"/>
                </a:tc>
              </a:tr>
              <a:tr h="905141">
                <a:tc>
                  <a:txBody>
                    <a:bodyPr/>
                    <a:lstStyle/>
                    <a:p>
                      <a:pPr algn="ctr"/>
                      <a:r>
                        <a:rPr lang="en-GB" dirty="0" smtClean="0"/>
                        <a:t>6</a:t>
                      </a:r>
                      <a:endParaRPr lang="en-GB" dirty="0"/>
                    </a:p>
                  </a:txBody>
                  <a:tcPr anchor="ctr"/>
                </a:tc>
                <a:tc>
                  <a:txBody>
                    <a:bodyPr/>
                    <a:lstStyle/>
                    <a:p>
                      <a:pPr algn="ctr"/>
                      <a:endParaRPr lang="en-GB" dirty="0"/>
                    </a:p>
                  </a:txBody>
                  <a:tcPr anchor="ctr"/>
                </a:tc>
              </a:tr>
              <a:tr h="905141">
                <a:tc>
                  <a:txBody>
                    <a:bodyPr/>
                    <a:lstStyle/>
                    <a:p>
                      <a:pPr algn="ctr"/>
                      <a:r>
                        <a:rPr lang="en-GB" dirty="0" smtClean="0"/>
                        <a:t>7</a:t>
                      </a:r>
                      <a:endParaRPr lang="en-GB" dirty="0"/>
                    </a:p>
                  </a:txBody>
                  <a:tcPr anchor="ctr"/>
                </a:tc>
                <a:tc>
                  <a:txBody>
                    <a:bodyPr/>
                    <a:lstStyle/>
                    <a:p>
                      <a:pPr algn="ctr"/>
                      <a:endParaRPr lang="en-GB" dirty="0"/>
                    </a:p>
                  </a:txBody>
                  <a:tcPr anchor="ctr"/>
                </a:tc>
              </a:tr>
            </a:tbl>
          </a:graphicData>
        </a:graphic>
      </p:graphicFrame>
      <p:sp>
        <p:nvSpPr>
          <p:cNvPr id="6" name="TextBox 5"/>
          <p:cNvSpPr txBox="1"/>
          <p:nvPr/>
        </p:nvSpPr>
        <p:spPr>
          <a:xfrm>
            <a:off x="179512" y="3255367"/>
            <a:ext cx="7920880" cy="461665"/>
          </a:xfrm>
          <a:prstGeom prst="rect">
            <a:avLst/>
          </a:prstGeom>
          <a:solidFill>
            <a:schemeClr val="tx1"/>
          </a:solidFill>
        </p:spPr>
        <p:txBody>
          <a:bodyPr wrap="square" rtlCol="0">
            <a:spAutoFit/>
          </a:bodyPr>
          <a:lstStyle/>
          <a:p>
            <a:pPr algn="ctr"/>
            <a:r>
              <a:rPr lang="en-GB" sz="2400" b="1" dirty="0" err="1" smtClean="0">
                <a:solidFill>
                  <a:prstClr val="white"/>
                </a:solidFill>
                <a:cs typeface="Calibri" pitchFamily="34" charset="0"/>
              </a:rPr>
              <a:t>Empareja</a:t>
            </a:r>
            <a:r>
              <a:rPr lang="en-GB" sz="2400" b="1" dirty="0" smtClean="0">
                <a:solidFill>
                  <a:prstClr val="white"/>
                </a:solidFill>
                <a:cs typeface="Calibri" pitchFamily="34" charset="0"/>
              </a:rPr>
              <a:t> </a:t>
            </a:r>
            <a:r>
              <a:rPr lang="en-GB" sz="2400" b="1" dirty="0" err="1" smtClean="0">
                <a:solidFill>
                  <a:prstClr val="white"/>
                </a:solidFill>
                <a:cs typeface="Calibri" pitchFamily="34" charset="0"/>
              </a:rPr>
              <a:t>las</a:t>
            </a:r>
            <a:r>
              <a:rPr lang="en-GB" sz="2400" b="1" dirty="0" smtClean="0">
                <a:solidFill>
                  <a:prstClr val="white"/>
                </a:solidFill>
                <a:cs typeface="Calibri" pitchFamily="34" charset="0"/>
              </a:rPr>
              <a:t> </a:t>
            </a:r>
            <a:r>
              <a:rPr lang="en-GB" sz="2400" b="1" dirty="0" err="1" smtClean="0">
                <a:solidFill>
                  <a:prstClr val="white"/>
                </a:solidFill>
                <a:cs typeface="Calibri" pitchFamily="34" charset="0"/>
              </a:rPr>
              <a:t>imágenes</a:t>
            </a:r>
            <a:r>
              <a:rPr lang="en-GB" sz="2400" b="1" dirty="0" smtClean="0">
                <a:solidFill>
                  <a:prstClr val="white"/>
                </a:solidFill>
                <a:cs typeface="Calibri" pitchFamily="34" charset="0"/>
              </a:rPr>
              <a:t> con el </a:t>
            </a:r>
            <a:r>
              <a:rPr lang="en-GB" sz="2400" b="1" dirty="0" err="1" smtClean="0">
                <a:solidFill>
                  <a:prstClr val="white"/>
                </a:solidFill>
                <a:cs typeface="Calibri" pitchFamily="34" charset="0"/>
              </a:rPr>
              <a:t>texto</a:t>
            </a:r>
            <a:r>
              <a:rPr lang="en-GB" sz="2400" b="1" dirty="0" smtClean="0">
                <a:solidFill>
                  <a:prstClr val="white"/>
                </a:solidFill>
                <a:cs typeface="Calibri" pitchFamily="34" charset="0"/>
              </a:rPr>
              <a:t>.</a:t>
            </a:r>
            <a:endParaRPr lang="en-GB" sz="2400" b="1" dirty="0">
              <a:solidFill>
                <a:prstClr val="white"/>
              </a:solidFill>
              <a:cs typeface="Calibri" pitchFamily="34" charset="0"/>
            </a:endParaRPr>
          </a:p>
        </p:txBody>
      </p:sp>
      <p:sp>
        <p:nvSpPr>
          <p:cNvPr id="7" name="TextBox 6"/>
          <p:cNvSpPr txBox="1"/>
          <p:nvPr/>
        </p:nvSpPr>
        <p:spPr>
          <a:xfrm>
            <a:off x="464799" y="5289591"/>
            <a:ext cx="1775873" cy="1138773"/>
          </a:xfrm>
          <a:prstGeom prst="rect">
            <a:avLst/>
          </a:prstGeom>
          <a:noFill/>
        </p:spPr>
        <p:txBody>
          <a:bodyPr wrap="square" rtlCol="0">
            <a:spAutoFit/>
          </a:bodyPr>
          <a:lstStyle/>
          <a:p>
            <a:r>
              <a:rPr lang="en-GB" sz="1700" dirty="0" smtClean="0">
                <a:solidFill>
                  <a:prstClr val="black"/>
                </a:solidFill>
                <a:cs typeface="Calibri" pitchFamily="34" charset="0"/>
              </a:rPr>
              <a:t>Un </a:t>
            </a:r>
            <a:r>
              <a:rPr lang="en-GB" sz="1700" dirty="0" err="1" smtClean="0">
                <a:solidFill>
                  <a:prstClr val="black"/>
                </a:solidFill>
                <a:cs typeface="Calibri" pitchFamily="34" charset="0"/>
              </a:rPr>
              <a:t>día</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llamé</a:t>
            </a:r>
            <a:r>
              <a:rPr lang="en-GB" sz="1700" dirty="0" smtClean="0">
                <a:solidFill>
                  <a:prstClr val="black"/>
                </a:solidFill>
                <a:cs typeface="Calibri" pitchFamily="34" charset="0"/>
              </a:rPr>
              <a:t> a mi </a:t>
            </a:r>
            <a:r>
              <a:rPr lang="en-GB" sz="1700" dirty="0" err="1" smtClean="0">
                <a:solidFill>
                  <a:prstClr val="black"/>
                </a:solidFill>
                <a:cs typeface="Calibri" pitchFamily="34" charset="0"/>
              </a:rPr>
              <a:t>amiga</a:t>
            </a:r>
            <a:r>
              <a:rPr lang="en-GB" sz="1700" dirty="0" smtClean="0">
                <a:solidFill>
                  <a:prstClr val="black"/>
                </a:solidFill>
                <a:cs typeface="Calibri" pitchFamily="34" charset="0"/>
              </a:rPr>
              <a:t> Teresa. La </a:t>
            </a:r>
            <a:r>
              <a:rPr lang="en-GB" sz="1700" dirty="0" err="1" smtClean="0">
                <a:solidFill>
                  <a:prstClr val="black"/>
                </a:solidFill>
                <a:cs typeface="Calibri" pitchFamily="34" charset="0"/>
              </a:rPr>
              <a:t>invité</a:t>
            </a:r>
            <a:r>
              <a:rPr lang="en-GB" sz="1700" dirty="0" smtClean="0">
                <a:solidFill>
                  <a:prstClr val="black"/>
                </a:solidFill>
                <a:cs typeface="Calibri" pitchFamily="34" charset="0"/>
              </a:rPr>
              <a:t> al cine y </a:t>
            </a:r>
            <a:r>
              <a:rPr lang="en-GB" sz="1700" dirty="0" err="1" smtClean="0">
                <a:solidFill>
                  <a:prstClr val="black"/>
                </a:solidFill>
                <a:cs typeface="Calibri" pitchFamily="34" charset="0"/>
              </a:rPr>
              <a:t>quedamos</a:t>
            </a:r>
            <a:r>
              <a:rPr lang="en-GB" sz="1700" dirty="0" smtClean="0">
                <a:solidFill>
                  <a:prstClr val="black"/>
                </a:solidFill>
                <a:cs typeface="Calibri" pitchFamily="34" charset="0"/>
              </a:rPr>
              <a:t> a </a:t>
            </a:r>
            <a:r>
              <a:rPr lang="en-GB" sz="1700" dirty="0" err="1" smtClean="0">
                <a:solidFill>
                  <a:prstClr val="black"/>
                </a:solidFill>
                <a:cs typeface="Calibri" pitchFamily="34" charset="0"/>
              </a:rPr>
              <a:t>las</a:t>
            </a:r>
            <a:r>
              <a:rPr lang="en-GB" sz="1700" dirty="0" smtClean="0">
                <a:solidFill>
                  <a:prstClr val="black"/>
                </a:solidFill>
                <a:cs typeface="Calibri" pitchFamily="34" charset="0"/>
              </a:rPr>
              <a:t> 7.</a:t>
            </a:r>
            <a:endParaRPr lang="en-GB" sz="1700" dirty="0">
              <a:solidFill>
                <a:prstClr val="black"/>
              </a:solidFill>
              <a:cs typeface="Calibri" pitchFamily="34" charset="0"/>
            </a:endParaRPr>
          </a:p>
        </p:txBody>
      </p:sp>
      <p:sp>
        <p:nvSpPr>
          <p:cNvPr id="17" name="TextBox 16"/>
          <p:cNvSpPr txBox="1"/>
          <p:nvPr/>
        </p:nvSpPr>
        <p:spPr>
          <a:xfrm>
            <a:off x="6516216" y="5229200"/>
            <a:ext cx="1584175" cy="1477328"/>
          </a:xfrm>
          <a:prstGeom prst="rect">
            <a:avLst/>
          </a:prstGeom>
          <a:noFill/>
        </p:spPr>
        <p:txBody>
          <a:bodyPr wrap="square" rtlCol="0">
            <a:spAutoFit/>
          </a:bodyPr>
          <a:lstStyle/>
          <a:p>
            <a:r>
              <a:rPr lang="en-GB" dirty="0" smtClean="0">
                <a:solidFill>
                  <a:prstClr val="black"/>
                </a:solidFill>
                <a:cs typeface="Calibri" pitchFamily="34" charset="0"/>
              </a:rPr>
              <a:t> A </a:t>
            </a:r>
            <a:r>
              <a:rPr lang="en-GB" dirty="0" err="1" smtClean="0">
                <a:solidFill>
                  <a:prstClr val="black"/>
                </a:solidFill>
                <a:cs typeface="Calibri" pitchFamily="34" charset="0"/>
              </a:rPr>
              <a:t>las</a:t>
            </a:r>
            <a:r>
              <a:rPr lang="en-GB" dirty="0" smtClean="0">
                <a:solidFill>
                  <a:prstClr val="black"/>
                </a:solidFill>
                <a:cs typeface="Calibri" pitchFamily="34" charset="0"/>
              </a:rPr>
              <a:t> 7 </a:t>
            </a:r>
            <a:r>
              <a:rPr lang="en-GB" dirty="0" err="1" smtClean="0">
                <a:solidFill>
                  <a:prstClr val="black"/>
                </a:solidFill>
                <a:cs typeface="Calibri" pitchFamily="34" charset="0"/>
              </a:rPr>
              <a:t>estaba</a:t>
            </a:r>
            <a:r>
              <a:rPr lang="en-GB" dirty="0" smtClean="0">
                <a:solidFill>
                  <a:prstClr val="black"/>
                </a:solidFill>
                <a:cs typeface="Calibri" pitchFamily="34" charset="0"/>
              </a:rPr>
              <a:t> en la </a:t>
            </a:r>
            <a:r>
              <a:rPr lang="en-GB" dirty="0" err="1" smtClean="0">
                <a:solidFill>
                  <a:prstClr val="black"/>
                </a:solidFill>
                <a:cs typeface="Calibri" pitchFamily="34" charset="0"/>
              </a:rPr>
              <a:t>puerta</a:t>
            </a:r>
            <a:r>
              <a:rPr lang="en-GB" dirty="0" smtClean="0">
                <a:solidFill>
                  <a:prstClr val="black"/>
                </a:solidFill>
                <a:cs typeface="Calibri" pitchFamily="34" charset="0"/>
              </a:rPr>
              <a:t> del cine </a:t>
            </a:r>
            <a:r>
              <a:rPr lang="en-GB" dirty="0" err="1" smtClean="0">
                <a:solidFill>
                  <a:prstClr val="black"/>
                </a:solidFill>
                <a:cs typeface="Calibri" pitchFamily="34" charset="0"/>
              </a:rPr>
              <a:t>pero</a:t>
            </a:r>
            <a:r>
              <a:rPr lang="en-GB" dirty="0" smtClean="0">
                <a:solidFill>
                  <a:prstClr val="black"/>
                </a:solidFill>
                <a:cs typeface="Calibri" pitchFamily="34" charset="0"/>
              </a:rPr>
              <a:t> Teresa no </a:t>
            </a:r>
            <a:r>
              <a:rPr lang="en-GB" dirty="0" err="1" smtClean="0">
                <a:solidFill>
                  <a:prstClr val="black"/>
                </a:solidFill>
                <a:cs typeface="Calibri" pitchFamily="34" charset="0"/>
              </a:rPr>
              <a:t>llegó</a:t>
            </a:r>
            <a:r>
              <a:rPr lang="en-GB" dirty="0" smtClean="0">
                <a:solidFill>
                  <a:prstClr val="black"/>
                </a:solidFill>
                <a:cs typeface="Calibri" pitchFamily="34" charset="0"/>
              </a:rPr>
              <a:t>.  </a:t>
            </a:r>
            <a:endParaRPr lang="en-GB" dirty="0">
              <a:solidFill>
                <a:prstClr val="black"/>
              </a:solidFill>
              <a:cs typeface="Calibri" pitchFamily="34" charset="0"/>
            </a:endParaRPr>
          </a:p>
        </p:txBody>
      </p:sp>
      <p:sp>
        <p:nvSpPr>
          <p:cNvPr id="18" name="TextBox 17"/>
          <p:cNvSpPr txBox="1"/>
          <p:nvPr/>
        </p:nvSpPr>
        <p:spPr>
          <a:xfrm>
            <a:off x="2356443" y="5289767"/>
            <a:ext cx="1930384" cy="1400383"/>
          </a:xfrm>
          <a:prstGeom prst="rect">
            <a:avLst/>
          </a:prstGeom>
          <a:noFill/>
        </p:spPr>
        <p:txBody>
          <a:bodyPr wrap="square" rtlCol="0">
            <a:spAutoFit/>
          </a:bodyPr>
          <a:lstStyle/>
          <a:p>
            <a:r>
              <a:rPr lang="en-GB" sz="1700" dirty="0" err="1" smtClean="0">
                <a:solidFill>
                  <a:prstClr val="black"/>
                </a:solidFill>
                <a:cs typeface="Calibri" pitchFamily="34" charset="0"/>
              </a:rPr>
              <a:t>Una</a:t>
            </a:r>
            <a:r>
              <a:rPr lang="en-GB" sz="1700" dirty="0" smtClean="0">
                <a:solidFill>
                  <a:prstClr val="black"/>
                </a:solidFill>
                <a:cs typeface="Calibri" pitchFamily="34" charset="0"/>
              </a:rPr>
              <a:t> media </a:t>
            </a:r>
            <a:r>
              <a:rPr lang="en-GB" sz="1700" dirty="0" err="1" smtClean="0">
                <a:solidFill>
                  <a:prstClr val="black"/>
                </a:solidFill>
                <a:cs typeface="Calibri" pitchFamily="34" charset="0"/>
              </a:rPr>
              <a:t>hora</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después</a:t>
            </a:r>
            <a:r>
              <a:rPr lang="en-GB" sz="1700" dirty="0" smtClean="0">
                <a:solidFill>
                  <a:prstClr val="black"/>
                </a:solidFill>
                <a:cs typeface="Calibri" pitchFamily="34" charset="0"/>
              </a:rPr>
              <a:t> Teresa </a:t>
            </a:r>
            <a:r>
              <a:rPr lang="en-GB" sz="1700" dirty="0" err="1" smtClean="0">
                <a:solidFill>
                  <a:prstClr val="black"/>
                </a:solidFill>
                <a:cs typeface="Calibri" pitchFamily="34" charset="0"/>
              </a:rPr>
              <a:t>llegó</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Dijo</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que</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había</a:t>
            </a:r>
            <a:r>
              <a:rPr lang="en-GB" sz="1700" dirty="0" smtClean="0">
                <a:solidFill>
                  <a:prstClr val="black"/>
                </a:solidFill>
                <a:cs typeface="Calibri" pitchFamily="34" charset="0"/>
              </a:rPr>
              <a:t> mucho </a:t>
            </a:r>
            <a:r>
              <a:rPr lang="en-GB" sz="1700" dirty="0" err="1" smtClean="0">
                <a:solidFill>
                  <a:prstClr val="black"/>
                </a:solidFill>
                <a:cs typeface="Calibri" pitchFamily="34" charset="0"/>
              </a:rPr>
              <a:t>tráfico</a:t>
            </a:r>
            <a:r>
              <a:rPr lang="en-GB" sz="1700" dirty="0" smtClean="0">
                <a:solidFill>
                  <a:prstClr val="black"/>
                </a:solidFill>
                <a:cs typeface="Calibri" pitchFamily="34" charset="0"/>
              </a:rPr>
              <a:t> en la ciudad.</a:t>
            </a:r>
            <a:endParaRPr lang="en-GB" sz="1700" dirty="0">
              <a:solidFill>
                <a:prstClr val="black"/>
              </a:solidFill>
              <a:cs typeface="Calibri" pitchFamily="34" charset="0"/>
            </a:endParaRPr>
          </a:p>
        </p:txBody>
      </p:sp>
      <p:sp>
        <p:nvSpPr>
          <p:cNvPr id="19" name="TextBox 18"/>
          <p:cNvSpPr txBox="1"/>
          <p:nvPr/>
        </p:nvSpPr>
        <p:spPr>
          <a:xfrm>
            <a:off x="4286827" y="5229200"/>
            <a:ext cx="2016926" cy="1400383"/>
          </a:xfrm>
          <a:prstGeom prst="rect">
            <a:avLst/>
          </a:prstGeom>
          <a:noFill/>
        </p:spPr>
        <p:txBody>
          <a:bodyPr wrap="square" rtlCol="0">
            <a:spAutoFit/>
          </a:bodyPr>
          <a:lstStyle/>
          <a:p>
            <a:r>
              <a:rPr lang="en-GB" sz="1700" dirty="0" smtClean="0">
                <a:solidFill>
                  <a:prstClr val="black"/>
                </a:solidFill>
                <a:cs typeface="Calibri" pitchFamily="34" charset="0"/>
              </a:rPr>
              <a:t>En </a:t>
            </a:r>
            <a:r>
              <a:rPr lang="en-GB" sz="1700" dirty="0" err="1" smtClean="0">
                <a:solidFill>
                  <a:prstClr val="black"/>
                </a:solidFill>
                <a:cs typeface="Calibri" pitchFamily="34" charset="0"/>
              </a:rPr>
              <a:t>seguida</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entramos</a:t>
            </a:r>
            <a:r>
              <a:rPr lang="en-GB" sz="1700" dirty="0" smtClean="0">
                <a:solidFill>
                  <a:prstClr val="black"/>
                </a:solidFill>
                <a:cs typeface="Calibri" pitchFamily="34" charset="0"/>
              </a:rPr>
              <a:t> en el cine y </a:t>
            </a:r>
            <a:r>
              <a:rPr lang="en-GB" sz="1700" dirty="0" err="1" smtClean="0">
                <a:solidFill>
                  <a:prstClr val="black"/>
                </a:solidFill>
                <a:cs typeface="Calibri" pitchFamily="34" charset="0"/>
              </a:rPr>
              <a:t>sacamos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las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entradas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Luego</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compramos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palomitas</a:t>
            </a:r>
            <a:r>
              <a:rPr lang="en-GB" sz="1700" dirty="0">
                <a:solidFill>
                  <a:prstClr val="black"/>
                </a:solidFill>
                <a:cs typeface="Calibri" pitchFamily="34" charset="0"/>
              </a:rPr>
              <a:t>.</a:t>
            </a:r>
            <a:r>
              <a:rPr lang="en-GB" sz="1700" dirty="0" smtClean="0">
                <a:solidFill>
                  <a:prstClr val="black"/>
                </a:solidFill>
                <a:cs typeface="Calibri" pitchFamily="34" charset="0"/>
              </a:rPr>
              <a:t>  </a:t>
            </a:r>
            <a:endParaRPr lang="en-GB" sz="1700" dirty="0">
              <a:solidFill>
                <a:prstClr val="black"/>
              </a:solidFill>
              <a:cs typeface="Calibri" pitchFamily="34" charset="0"/>
            </a:endParaRPr>
          </a:p>
        </p:txBody>
      </p:sp>
      <p:sp>
        <p:nvSpPr>
          <p:cNvPr id="20" name="TextBox 19"/>
          <p:cNvSpPr txBox="1"/>
          <p:nvPr/>
        </p:nvSpPr>
        <p:spPr>
          <a:xfrm>
            <a:off x="449127" y="3780808"/>
            <a:ext cx="2466689" cy="1477328"/>
          </a:xfrm>
          <a:prstGeom prst="rect">
            <a:avLst/>
          </a:prstGeom>
          <a:noFill/>
        </p:spPr>
        <p:txBody>
          <a:bodyPr wrap="square" rtlCol="0">
            <a:spAutoFit/>
          </a:bodyPr>
          <a:lstStyle/>
          <a:p>
            <a:r>
              <a:rPr lang="en-GB" dirty="0" err="1" smtClean="0">
                <a:solidFill>
                  <a:prstClr val="black"/>
                </a:solidFill>
                <a:cs typeface="Calibri" pitchFamily="34" charset="0"/>
              </a:rPr>
              <a:t>Había</a:t>
            </a:r>
            <a:r>
              <a:rPr lang="en-GB" dirty="0" smtClean="0">
                <a:solidFill>
                  <a:prstClr val="black"/>
                </a:solidFill>
                <a:cs typeface="Calibri" pitchFamily="34" charset="0"/>
              </a:rPr>
              <a:t> </a:t>
            </a:r>
            <a:r>
              <a:rPr lang="en-GB" dirty="0" err="1" smtClean="0">
                <a:solidFill>
                  <a:prstClr val="black"/>
                </a:solidFill>
                <a:cs typeface="Calibri" pitchFamily="34" charset="0"/>
              </a:rPr>
              <a:t>muchísima</a:t>
            </a:r>
            <a:r>
              <a:rPr lang="en-GB" dirty="0" smtClean="0">
                <a:solidFill>
                  <a:prstClr val="black"/>
                </a:solidFill>
                <a:cs typeface="Calibri" pitchFamily="34" charset="0"/>
              </a:rPr>
              <a:t> </a:t>
            </a:r>
            <a:r>
              <a:rPr lang="en-GB" dirty="0" err="1" smtClean="0">
                <a:solidFill>
                  <a:prstClr val="black"/>
                </a:solidFill>
                <a:cs typeface="Calibri" pitchFamily="34" charset="0"/>
              </a:rPr>
              <a:t>gente</a:t>
            </a:r>
            <a:r>
              <a:rPr lang="en-GB" dirty="0" smtClean="0">
                <a:solidFill>
                  <a:prstClr val="black"/>
                </a:solidFill>
                <a:cs typeface="Calibri" pitchFamily="34" charset="0"/>
              </a:rPr>
              <a:t> en el cine, </a:t>
            </a:r>
            <a:r>
              <a:rPr lang="en-GB" dirty="0" err="1" smtClean="0">
                <a:solidFill>
                  <a:prstClr val="black"/>
                </a:solidFill>
                <a:cs typeface="Calibri" pitchFamily="34" charset="0"/>
              </a:rPr>
              <a:t>incluso</a:t>
            </a:r>
            <a:r>
              <a:rPr lang="en-GB" dirty="0" smtClean="0">
                <a:solidFill>
                  <a:prstClr val="black"/>
                </a:solidFill>
                <a:cs typeface="Calibri" pitchFamily="34" charset="0"/>
              </a:rPr>
              <a:t> </a:t>
            </a:r>
            <a:r>
              <a:rPr lang="en-GB" dirty="0" err="1" smtClean="0">
                <a:solidFill>
                  <a:prstClr val="black"/>
                </a:solidFill>
                <a:cs typeface="Calibri" pitchFamily="34" charset="0"/>
              </a:rPr>
              <a:t>una</a:t>
            </a:r>
            <a:r>
              <a:rPr lang="en-GB" dirty="0" smtClean="0">
                <a:solidFill>
                  <a:prstClr val="black"/>
                </a:solidFill>
                <a:cs typeface="Calibri" pitchFamily="34" charset="0"/>
              </a:rPr>
              <a:t> </a:t>
            </a:r>
            <a:r>
              <a:rPr lang="en-GB" dirty="0" err="1" smtClean="0">
                <a:solidFill>
                  <a:prstClr val="black"/>
                </a:solidFill>
                <a:cs typeface="Calibri" pitchFamily="34" charset="0"/>
              </a:rPr>
              <a:t>mujer</a:t>
            </a:r>
            <a:r>
              <a:rPr lang="en-GB" dirty="0" smtClean="0">
                <a:solidFill>
                  <a:prstClr val="black"/>
                </a:solidFill>
                <a:cs typeface="Calibri" pitchFamily="34" charset="0"/>
              </a:rPr>
              <a:t> con un sombrero </a:t>
            </a:r>
            <a:r>
              <a:rPr lang="en-GB" dirty="0" err="1" smtClean="0">
                <a:solidFill>
                  <a:prstClr val="black"/>
                </a:solidFill>
                <a:cs typeface="Calibri" pitchFamily="34" charset="0"/>
              </a:rPr>
              <a:t>enorme</a:t>
            </a:r>
            <a:r>
              <a:rPr lang="en-GB" dirty="0" smtClean="0">
                <a:solidFill>
                  <a:prstClr val="black"/>
                </a:solidFill>
                <a:cs typeface="Calibri" pitchFamily="34" charset="0"/>
              </a:rPr>
              <a:t>, </a:t>
            </a:r>
            <a:r>
              <a:rPr lang="en-GB" dirty="0" err="1" smtClean="0">
                <a:solidFill>
                  <a:prstClr val="black"/>
                </a:solidFill>
                <a:cs typeface="Calibri" pitchFamily="34" charset="0"/>
              </a:rPr>
              <a:t>que</a:t>
            </a:r>
            <a:r>
              <a:rPr lang="en-GB" dirty="0" smtClean="0">
                <a:solidFill>
                  <a:prstClr val="black"/>
                </a:solidFill>
                <a:cs typeface="Calibri" pitchFamily="34" charset="0"/>
              </a:rPr>
              <a:t> </a:t>
            </a:r>
            <a:r>
              <a:rPr lang="en-GB" dirty="0" err="1" smtClean="0">
                <a:solidFill>
                  <a:prstClr val="black"/>
                </a:solidFill>
                <a:cs typeface="Calibri" pitchFamily="34" charset="0"/>
              </a:rPr>
              <a:t>estaba</a:t>
            </a:r>
            <a:r>
              <a:rPr lang="en-GB" dirty="0" smtClean="0">
                <a:solidFill>
                  <a:prstClr val="black"/>
                </a:solidFill>
                <a:cs typeface="Calibri" pitchFamily="34" charset="0"/>
              </a:rPr>
              <a:t> </a:t>
            </a:r>
            <a:r>
              <a:rPr lang="en-GB" dirty="0" err="1" smtClean="0">
                <a:solidFill>
                  <a:prstClr val="black"/>
                </a:solidFill>
                <a:cs typeface="Calibri" pitchFamily="34" charset="0"/>
              </a:rPr>
              <a:t>delante</a:t>
            </a:r>
            <a:r>
              <a:rPr lang="en-GB" dirty="0" smtClean="0">
                <a:solidFill>
                  <a:prstClr val="black"/>
                </a:solidFill>
                <a:cs typeface="Calibri" pitchFamily="34" charset="0"/>
              </a:rPr>
              <a:t> de </a:t>
            </a:r>
            <a:r>
              <a:rPr lang="en-GB" dirty="0" err="1" smtClean="0">
                <a:solidFill>
                  <a:prstClr val="black"/>
                </a:solidFill>
                <a:cs typeface="Calibri" pitchFamily="34" charset="0"/>
              </a:rPr>
              <a:t>nosotros</a:t>
            </a:r>
            <a:r>
              <a:rPr lang="en-GB" dirty="0" smtClean="0">
                <a:solidFill>
                  <a:prstClr val="black"/>
                </a:solidFill>
                <a:cs typeface="Calibri" pitchFamily="34" charset="0"/>
              </a:rPr>
              <a:t>.  </a:t>
            </a:r>
            <a:endParaRPr lang="en-GB" dirty="0">
              <a:solidFill>
                <a:prstClr val="black"/>
              </a:solidFill>
              <a:cs typeface="Calibri" pitchFamily="34" charset="0"/>
            </a:endParaRPr>
          </a:p>
        </p:txBody>
      </p:sp>
      <p:sp>
        <p:nvSpPr>
          <p:cNvPr id="21" name="TextBox 20"/>
          <p:cNvSpPr txBox="1"/>
          <p:nvPr/>
        </p:nvSpPr>
        <p:spPr>
          <a:xfrm>
            <a:off x="5743880" y="3884855"/>
            <a:ext cx="2356511" cy="1200329"/>
          </a:xfrm>
          <a:prstGeom prst="rect">
            <a:avLst/>
          </a:prstGeom>
          <a:noFill/>
        </p:spPr>
        <p:txBody>
          <a:bodyPr wrap="square" rtlCol="0">
            <a:spAutoFit/>
          </a:bodyPr>
          <a:lstStyle/>
          <a:p>
            <a:r>
              <a:rPr lang="en-GB" dirty="0" err="1" smtClean="0">
                <a:solidFill>
                  <a:prstClr val="black"/>
                </a:solidFill>
                <a:cs typeface="Calibri" pitchFamily="34" charset="0"/>
              </a:rPr>
              <a:t>Todavía</a:t>
            </a:r>
            <a:r>
              <a:rPr lang="en-GB" dirty="0" smtClean="0">
                <a:solidFill>
                  <a:prstClr val="black"/>
                </a:solidFill>
                <a:cs typeface="Calibri" pitchFamily="34" charset="0"/>
              </a:rPr>
              <a:t> </a:t>
            </a:r>
            <a:r>
              <a:rPr lang="en-GB" dirty="0" err="1" smtClean="0">
                <a:solidFill>
                  <a:prstClr val="black"/>
                </a:solidFill>
                <a:cs typeface="Calibri" pitchFamily="34" charset="0"/>
              </a:rPr>
              <a:t>peor</a:t>
            </a:r>
            <a:r>
              <a:rPr lang="en-GB" dirty="0" smtClean="0">
                <a:solidFill>
                  <a:prstClr val="black"/>
                </a:solidFill>
                <a:cs typeface="Calibri" pitchFamily="34" charset="0"/>
              </a:rPr>
              <a:t>, un </a:t>
            </a:r>
            <a:r>
              <a:rPr lang="en-GB" dirty="0" err="1" smtClean="0">
                <a:solidFill>
                  <a:prstClr val="black"/>
                </a:solidFill>
                <a:cs typeface="Calibri" pitchFamily="34" charset="0"/>
              </a:rPr>
              <a:t>chico</a:t>
            </a:r>
            <a:r>
              <a:rPr lang="en-GB" dirty="0" smtClean="0">
                <a:solidFill>
                  <a:prstClr val="black"/>
                </a:solidFill>
                <a:cs typeface="Calibri" pitchFamily="34" charset="0"/>
              </a:rPr>
              <a:t> </a:t>
            </a:r>
            <a:r>
              <a:rPr lang="en-GB" dirty="0" err="1" smtClean="0">
                <a:solidFill>
                  <a:prstClr val="black"/>
                </a:solidFill>
                <a:cs typeface="Calibri" pitchFamily="34" charset="0"/>
              </a:rPr>
              <a:t>que</a:t>
            </a:r>
            <a:r>
              <a:rPr lang="en-GB" dirty="0" smtClean="0">
                <a:solidFill>
                  <a:prstClr val="black"/>
                </a:solidFill>
                <a:cs typeface="Calibri" pitchFamily="34" charset="0"/>
              </a:rPr>
              <a:t> </a:t>
            </a:r>
            <a:r>
              <a:rPr lang="en-GB" dirty="0" err="1" smtClean="0">
                <a:solidFill>
                  <a:prstClr val="black"/>
                </a:solidFill>
                <a:cs typeface="Calibri" pitchFamily="34" charset="0"/>
              </a:rPr>
              <a:t>estaba</a:t>
            </a:r>
            <a:r>
              <a:rPr lang="en-GB" dirty="0" smtClean="0">
                <a:solidFill>
                  <a:prstClr val="black"/>
                </a:solidFill>
                <a:cs typeface="Calibri" pitchFamily="34" charset="0"/>
              </a:rPr>
              <a:t> </a:t>
            </a:r>
            <a:r>
              <a:rPr lang="en-GB" dirty="0" err="1" smtClean="0">
                <a:solidFill>
                  <a:prstClr val="black"/>
                </a:solidFill>
                <a:cs typeface="Calibri" pitchFamily="34" charset="0"/>
              </a:rPr>
              <a:t>detrás</a:t>
            </a:r>
            <a:r>
              <a:rPr lang="en-GB" dirty="0" smtClean="0">
                <a:solidFill>
                  <a:prstClr val="black"/>
                </a:solidFill>
                <a:cs typeface="Calibri" pitchFamily="34" charset="0"/>
              </a:rPr>
              <a:t> de </a:t>
            </a:r>
            <a:r>
              <a:rPr lang="en-GB" dirty="0" err="1" smtClean="0">
                <a:solidFill>
                  <a:prstClr val="black"/>
                </a:solidFill>
                <a:cs typeface="Calibri" pitchFamily="34" charset="0"/>
              </a:rPr>
              <a:t>nosotros</a:t>
            </a:r>
            <a:r>
              <a:rPr lang="en-GB" dirty="0" smtClean="0">
                <a:solidFill>
                  <a:prstClr val="black"/>
                </a:solidFill>
                <a:cs typeface="Calibri" pitchFamily="34" charset="0"/>
              </a:rPr>
              <a:t> ¡</a:t>
            </a:r>
            <a:r>
              <a:rPr lang="en-GB" dirty="0" err="1" smtClean="0">
                <a:solidFill>
                  <a:prstClr val="black"/>
                </a:solidFill>
                <a:cs typeface="Calibri" pitchFamily="34" charset="0"/>
              </a:rPr>
              <a:t>nos</a:t>
            </a:r>
            <a:r>
              <a:rPr lang="en-GB" dirty="0" smtClean="0">
                <a:solidFill>
                  <a:prstClr val="black"/>
                </a:solidFill>
                <a:cs typeface="Calibri" pitchFamily="34" charset="0"/>
              </a:rPr>
              <a:t> </a:t>
            </a:r>
            <a:r>
              <a:rPr lang="en-GB" dirty="0" err="1" smtClean="0">
                <a:solidFill>
                  <a:prstClr val="black"/>
                </a:solidFill>
                <a:cs typeface="Calibri" pitchFamily="34" charset="0"/>
              </a:rPr>
              <a:t>echó</a:t>
            </a:r>
            <a:r>
              <a:rPr lang="en-GB" dirty="0" smtClean="0">
                <a:solidFill>
                  <a:prstClr val="black"/>
                </a:solidFill>
                <a:cs typeface="Calibri" pitchFamily="34" charset="0"/>
              </a:rPr>
              <a:t> </a:t>
            </a:r>
            <a:r>
              <a:rPr lang="en-GB" dirty="0" err="1" smtClean="0">
                <a:solidFill>
                  <a:prstClr val="black"/>
                </a:solidFill>
                <a:cs typeface="Calibri" pitchFamily="34" charset="0"/>
              </a:rPr>
              <a:t>encima</a:t>
            </a:r>
            <a:r>
              <a:rPr lang="en-GB" dirty="0" smtClean="0">
                <a:solidFill>
                  <a:prstClr val="black"/>
                </a:solidFill>
                <a:cs typeface="Calibri" pitchFamily="34" charset="0"/>
              </a:rPr>
              <a:t> </a:t>
            </a:r>
            <a:r>
              <a:rPr lang="en-GB" dirty="0" err="1" smtClean="0">
                <a:solidFill>
                  <a:prstClr val="black"/>
                </a:solidFill>
                <a:cs typeface="Calibri" pitchFamily="34" charset="0"/>
              </a:rPr>
              <a:t>su</a:t>
            </a:r>
            <a:r>
              <a:rPr lang="en-GB" dirty="0" smtClean="0">
                <a:solidFill>
                  <a:prstClr val="black"/>
                </a:solidFill>
                <a:cs typeface="Calibri" pitchFamily="34" charset="0"/>
              </a:rPr>
              <a:t> coca cola!</a:t>
            </a:r>
            <a:endParaRPr lang="en-GB" dirty="0">
              <a:solidFill>
                <a:prstClr val="black"/>
              </a:solidFill>
              <a:cs typeface="Calibri" pitchFamily="34" charset="0"/>
            </a:endParaRPr>
          </a:p>
        </p:txBody>
      </p:sp>
      <p:sp>
        <p:nvSpPr>
          <p:cNvPr id="22" name="TextBox 21"/>
          <p:cNvSpPr txBox="1"/>
          <p:nvPr/>
        </p:nvSpPr>
        <p:spPr>
          <a:xfrm>
            <a:off x="3195166" y="3790903"/>
            <a:ext cx="2240930" cy="1323439"/>
          </a:xfrm>
          <a:prstGeom prst="rect">
            <a:avLst/>
          </a:prstGeom>
          <a:noFill/>
        </p:spPr>
        <p:txBody>
          <a:bodyPr wrap="square" rtlCol="0">
            <a:spAutoFit/>
          </a:bodyPr>
          <a:lstStyle/>
          <a:p>
            <a:r>
              <a:rPr lang="en-GB" sz="1600" dirty="0" smtClean="0">
                <a:solidFill>
                  <a:prstClr val="black"/>
                </a:solidFill>
                <a:cs typeface="Calibri" pitchFamily="34" charset="0"/>
              </a:rPr>
              <a:t>Al final </a:t>
            </a:r>
            <a:r>
              <a:rPr lang="en-GB" sz="1600" dirty="0" err="1" smtClean="0">
                <a:solidFill>
                  <a:prstClr val="black"/>
                </a:solidFill>
                <a:cs typeface="Calibri" pitchFamily="34" charset="0"/>
              </a:rPr>
              <a:t>empezó</a:t>
            </a:r>
            <a:r>
              <a:rPr lang="en-GB" sz="1600" dirty="0" smtClean="0">
                <a:solidFill>
                  <a:prstClr val="black"/>
                </a:solidFill>
                <a:cs typeface="Calibri" pitchFamily="34" charset="0"/>
              </a:rPr>
              <a:t> a </a:t>
            </a:r>
            <a:r>
              <a:rPr lang="en-GB" sz="1600" dirty="0" err="1" smtClean="0">
                <a:solidFill>
                  <a:prstClr val="black"/>
                </a:solidFill>
                <a:cs typeface="Calibri" pitchFamily="34" charset="0"/>
              </a:rPr>
              <a:t>llover</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cuando</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estaba</a:t>
            </a:r>
            <a:r>
              <a:rPr lang="en-GB" sz="1600" dirty="0" smtClean="0">
                <a:solidFill>
                  <a:prstClr val="black"/>
                </a:solidFill>
                <a:cs typeface="Calibri" pitchFamily="34" charset="0"/>
              </a:rPr>
              <a:t> en la </a:t>
            </a:r>
            <a:r>
              <a:rPr lang="en-GB" sz="1600" dirty="0" err="1" smtClean="0">
                <a:solidFill>
                  <a:prstClr val="black"/>
                </a:solidFill>
                <a:cs typeface="Calibri" pitchFamily="34" charset="0"/>
              </a:rPr>
              <a:t>parada</a:t>
            </a:r>
            <a:r>
              <a:rPr lang="en-GB" sz="1600" dirty="0" smtClean="0">
                <a:solidFill>
                  <a:prstClr val="black"/>
                </a:solidFill>
                <a:cs typeface="Calibri" pitchFamily="34" charset="0"/>
              </a:rPr>
              <a:t> de </a:t>
            </a:r>
            <a:r>
              <a:rPr lang="en-GB" sz="1600" dirty="0" err="1" smtClean="0">
                <a:solidFill>
                  <a:prstClr val="black"/>
                </a:solidFill>
                <a:cs typeface="Calibri" pitchFamily="34" charset="0"/>
              </a:rPr>
              <a:t>autobuses</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Estaba</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ya</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harto</a:t>
            </a:r>
            <a:r>
              <a:rPr lang="en-GB" sz="1600" dirty="0">
                <a:solidFill>
                  <a:prstClr val="black"/>
                </a:solidFill>
                <a:cs typeface="Calibri" pitchFamily="34" charset="0"/>
              </a:rPr>
              <a:t> </a:t>
            </a:r>
            <a:r>
              <a:rPr lang="en-GB" sz="1600" dirty="0" smtClean="0">
                <a:solidFill>
                  <a:prstClr val="black"/>
                </a:solidFill>
                <a:cs typeface="Calibri" pitchFamily="34" charset="0"/>
              </a:rPr>
              <a:t>de </a:t>
            </a:r>
            <a:r>
              <a:rPr lang="en-GB" sz="1600" dirty="0" err="1" smtClean="0">
                <a:solidFill>
                  <a:prstClr val="black"/>
                </a:solidFill>
                <a:cs typeface="Calibri" pitchFamily="34" charset="0"/>
              </a:rPr>
              <a:t>esa</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excursión</a:t>
            </a:r>
            <a:r>
              <a:rPr lang="en-GB" sz="1600" dirty="0" smtClean="0">
                <a:solidFill>
                  <a:prstClr val="black"/>
                </a:solidFill>
                <a:cs typeface="Calibri" pitchFamily="34" charset="0"/>
              </a:rPr>
              <a:t>!  </a:t>
            </a:r>
            <a:endParaRPr lang="en-GB" sz="1600" dirty="0">
              <a:solidFill>
                <a:prstClr val="black"/>
              </a:solidFill>
              <a:cs typeface="Calibri" pitchFamily="34" charset="0"/>
            </a:endParaRPr>
          </a:p>
        </p:txBody>
      </p:sp>
      <p:pic>
        <p:nvPicPr>
          <p:cNvPr id="2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350" y="1818315"/>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271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9512" y="332657"/>
          <a:ext cx="7908924" cy="1440160"/>
        </p:xfrm>
        <a:graphic>
          <a:graphicData uri="http://schemas.openxmlformats.org/drawingml/2006/table">
            <a:tbl>
              <a:tblPr firstRow="1" bandRow="1">
                <a:tableStyleId>{5940675A-B579-460E-94D1-54222C63F5DA}</a:tableStyleId>
              </a:tblPr>
              <a:tblGrid>
                <a:gridCol w="1977231"/>
                <a:gridCol w="1977231"/>
                <a:gridCol w="1977231"/>
                <a:gridCol w="1977231"/>
              </a:tblGrid>
              <a:tr h="1440160">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3" name="Table 2"/>
          <p:cNvGraphicFramePr>
            <a:graphicFrameLocks noGrp="1"/>
          </p:cNvGraphicFramePr>
          <p:nvPr>
            <p:extLst/>
          </p:nvPr>
        </p:nvGraphicFramePr>
        <p:xfrm>
          <a:off x="179512" y="1772816"/>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217" y="1844822"/>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1273" y="333375"/>
            <a:ext cx="1347786" cy="147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33374"/>
            <a:ext cx="1804237" cy="151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7010" y="382113"/>
            <a:ext cx="1085850" cy="137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380609"/>
            <a:ext cx="1084739" cy="137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610" y="1875964"/>
            <a:ext cx="1391505" cy="126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5166" y="1854371"/>
            <a:ext cx="1904702" cy="12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nvPr>
        </p:nvGraphicFramePr>
        <p:xfrm>
          <a:off x="193055" y="3789040"/>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r>
            </a:tbl>
          </a:graphicData>
        </a:graphic>
      </p:graphicFrame>
      <p:graphicFrame>
        <p:nvGraphicFramePr>
          <p:cNvPr id="13" name="Table 12"/>
          <p:cNvGraphicFramePr>
            <a:graphicFrameLocks noGrp="1"/>
          </p:cNvGraphicFramePr>
          <p:nvPr>
            <p:extLst/>
          </p:nvPr>
        </p:nvGraphicFramePr>
        <p:xfrm>
          <a:off x="193055" y="5229200"/>
          <a:ext cx="7908924" cy="1440160"/>
        </p:xfrm>
        <a:graphic>
          <a:graphicData uri="http://schemas.openxmlformats.org/drawingml/2006/table">
            <a:tbl>
              <a:tblPr firstRow="1" bandRow="1">
                <a:tableStyleId>{5940675A-B579-460E-94D1-54222C63F5DA}</a:tableStyleId>
              </a:tblPr>
              <a:tblGrid>
                <a:gridCol w="1977231"/>
                <a:gridCol w="1977231"/>
                <a:gridCol w="2224683"/>
                <a:gridCol w="1729779"/>
              </a:tblGrid>
              <a:tr h="1440160">
                <a:tc>
                  <a:txBody>
                    <a:bodyPr/>
                    <a:lstStyle/>
                    <a:p>
                      <a:r>
                        <a:rPr lang="en-GB" dirty="0" smtClean="0"/>
                        <a:t>d</a:t>
                      </a:r>
                      <a:endParaRPr lang="en-GB" dirty="0"/>
                    </a:p>
                  </a:txBody>
                  <a:tcPr/>
                </a:tc>
                <a:tc>
                  <a:txBody>
                    <a:bodyPr/>
                    <a:lstStyle/>
                    <a:p>
                      <a:r>
                        <a:rPr lang="en-GB" dirty="0" smtClean="0"/>
                        <a:t>e</a:t>
                      </a:r>
                      <a:endParaRPr lang="en-GB" dirty="0"/>
                    </a:p>
                  </a:txBody>
                  <a:tcPr/>
                </a:tc>
                <a:tc>
                  <a:txBody>
                    <a:bodyPr/>
                    <a:lstStyle/>
                    <a:p>
                      <a:r>
                        <a:rPr lang="en-GB" dirty="0" smtClean="0"/>
                        <a:t>f</a:t>
                      </a:r>
                      <a:endParaRPr lang="en-GB" dirty="0"/>
                    </a:p>
                  </a:txBody>
                  <a:tcPr/>
                </a:tc>
                <a:tc>
                  <a:txBody>
                    <a:bodyPr/>
                    <a:lstStyle/>
                    <a:p>
                      <a:r>
                        <a:rPr lang="en-GB" dirty="0" smtClean="0"/>
                        <a:t>g</a:t>
                      </a:r>
                      <a:endParaRPr lang="en-GB" dirty="0"/>
                    </a:p>
                  </a:txBody>
                  <a:tcPr/>
                </a:tc>
              </a:tr>
            </a:tbl>
          </a:graphicData>
        </a:graphic>
      </p:graphicFrame>
      <p:graphicFrame>
        <p:nvGraphicFramePr>
          <p:cNvPr id="5" name="Table 4"/>
          <p:cNvGraphicFramePr>
            <a:graphicFrameLocks noGrp="1"/>
          </p:cNvGraphicFramePr>
          <p:nvPr>
            <p:extLst/>
          </p:nvPr>
        </p:nvGraphicFramePr>
        <p:xfrm>
          <a:off x="8172400" y="333372"/>
          <a:ext cx="796000" cy="6335987"/>
        </p:xfrm>
        <a:graphic>
          <a:graphicData uri="http://schemas.openxmlformats.org/drawingml/2006/table">
            <a:tbl>
              <a:tblPr firstRow="1" bandRow="1">
                <a:tableStyleId>{5940675A-B579-460E-94D1-54222C63F5DA}</a:tableStyleId>
              </a:tblPr>
              <a:tblGrid>
                <a:gridCol w="398000"/>
                <a:gridCol w="398000"/>
              </a:tblGrid>
              <a:tr h="905141">
                <a:tc>
                  <a:txBody>
                    <a:bodyPr/>
                    <a:lstStyle/>
                    <a:p>
                      <a:pPr algn="ctr"/>
                      <a:r>
                        <a:rPr lang="en-GB" dirty="0" smtClean="0"/>
                        <a:t>1</a:t>
                      </a:r>
                      <a:endParaRPr lang="en-GB" dirty="0"/>
                    </a:p>
                  </a:txBody>
                  <a:tcPr anchor="ctr"/>
                </a:tc>
                <a:tc>
                  <a:txBody>
                    <a:bodyPr/>
                    <a:lstStyle/>
                    <a:p>
                      <a:pPr algn="ctr"/>
                      <a:endParaRPr lang="en-GB" dirty="0"/>
                    </a:p>
                  </a:txBody>
                  <a:tcPr anchor="ctr"/>
                </a:tc>
              </a:tr>
              <a:tr h="905141">
                <a:tc>
                  <a:txBody>
                    <a:bodyPr/>
                    <a:lstStyle/>
                    <a:p>
                      <a:pPr algn="ctr"/>
                      <a:r>
                        <a:rPr lang="en-GB" dirty="0" smtClean="0"/>
                        <a:t>2</a:t>
                      </a:r>
                      <a:endParaRPr lang="en-GB" dirty="0"/>
                    </a:p>
                  </a:txBody>
                  <a:tcPr anchor="ctr"/>
                </a:tc>
                <a:tc>
                  <a:txBody>
                    <a:bodyPr/>
                    <a:lstStyle/>
                    <a:p>
                      <a:pPr algn="ctr"/>
                      <a:endParaRPr lang="en-GB" dirty="0"/>
                    </a:p>
                  </a:txBody>
                  <a:tcPr anchor="ctr"/>
                </a:tc>
              </a:tr>
              <a:tr h="905141">
                <a:tc>
                  <a:txBody>
                    <a:bodyPr/>
                    <a:lstStyle/>
                    <a:p>
                      <a:pPr algn="ctr"/>
                      <a:r>
                        <a:rPr lang="en-GB" dirty="0" smtClean="0"/>
                        <a:t>3</a:t>
                      </a:r>
                      <a:endParaRPr lang="en-GB" dirty="0"/>
                    </a:p>
                  </a:txBody>
                  <a:tcPr anchor="ctr"/>
                </a:tc>
                <a:tc>
                  <a:txBody>
                    <a:bodyPr/>
                    <a:lstStyle/>
                    <a:p>
                      <a:pPr algn="ctr"/>
                      <a:endParaRPr lang="en-GB" dirty="0"/>
                    </a:p>
                  </a:txBody>
                  <a:tcPr anchor="ctr"/>
                </a:tc>
              </a:tr>
              <a:tr h="905141">
                <a:tc>
                  <a:txBody>
                    <a:bodyPr/>
                    <a:lstStyle/>
                    <a:p>
                      <a:pPr algn="ctr"/>
                      <a:r>
                        <a:rPr lang="en-GB" dirty="0" smtClean="0"/>
                        <a:t>4</a:t>
                      </a:r>
                      <a:endParaRPr lang="en-GB" dirty="0"/>
                    </a:p>
                  </a:txBody>
                  <a:tcPr anchor="ctr"/>
                </a:tc>
                <a:tc>
                  <a:txBody>
                    <a:bodyPr/>
                    <a:lstStyle/>
                    <a:p>
                      <a:pPr algn="ctr"/>
                      <a:endParaRPr lang="en-GB" dirty="0"/>
                    </a:p>
                  </a:txBody>
                  <a:tcPr anchor="ctr"/>
                </a:tc>
              </a:tr>
              <a:tr h="905141">
                <a:tc>
                  <a:txBody>
                    <a:bodyPr/>
                    <a:lstStyle/>
                    <a:p>
                      <a:pPr algn="ctr"/>
                      <a:r>
                        <a:rPr lang="en-GB" dirty="0" smtClean="0"/>
                        <a:t>5</a:t>
                      </a:r>
                      <a:endParaRPr lang="en-GB" dirty="0"/>
                    </a:p>
                  </a:txBody>
                  <a:tcPr anchor="ctr"/>
                </a:tc>
                <a:tc>
                  <a:txBody>
                    <a:bodyPr/>
                    <a:lstStyle/>
                    <a:p>
                      <a:pPr algn="ctr"/>
                      <a:endParaRPr lang="en-GB" dirty="0"/>
                    </a:p>
                  </a:txBody>
                  <a:tcPr anchor="ctr"/>
                </a:tc>
              </a:tr>
              <a:tr h="905141">
                <a:tc>
                  <a:txBody>
                    <a:bodyPr/>
                    <a:lstStyle/>
                    <a:p>
                      <a:pPr algn="ctr"/>
                      <a:r>
                        <a:rPr lang="en-GB" dirty="0" smtClean="0"/>
                        <a:t>6</a:t>
                      </a:r>
                      <a:endParaRPr lang="en-GB" dirty="0"/>
                    </a:p>
                  </a:txBody>
                  <a:tcPr anchor="ctr"/>
                </a:tc>
                <a:tc>
                  <a:txBody>
                    <a:bodyPr/>
                    <a:lstStyle/>
                    <a:p>
                      <a:pPr algn="ctr"/>
                      <a:endParaRPr lang="en-GB" dirty="0"/>
                    </a:p>
                  </a:txBody>
                  <a:tcPr anchor="ctr"/>
                </a:tc>
              </a:tr>
              <a:tr h="905141">
                <a:tc>
                  <a:txBody>
                    <a:bodyPr/>
                    <a:lstStyle/>
                    <a:p>
                      <a:pPr algn="ctr"/>
                      <a:r>
                        <a:rPr lang="en-GB" dirty="0" smtClean="0"/>
                        <a:t>7</a:t>
                      </a:r>
                      <a:endParaRPr lang="en-GB" dirty="0"/>
                    </a:p>
                  </a:txBody>
                  <a:tcPr anchor="ctr"/>
                </a:tc>
                <a:tc>
                  <a:txBody>
                    <a:bodyPr/>
                    <a:lstStyle/>
                    <a:p>
                      <a:pPr algn="ctr"/>
                      <a:endParaRPr lang="en-GB" dirty="0"/>
                    </a:p>
                  </a:txBody>
                  <a:tcPr anchor="ctr"/>
                </a:tc>
              </a:tr>
            </a:tbl>
          </a:graphicData>
        </a:graphic>
      </p:graphicFrame>
      <p:sp>
        <p:nvSpPr>
          <p:cNvPr id="6" name="TextBox 5"/>
          <p:cNvSpPr txBox="1"/>
          <p:nvPr/>
        </p:nvSpPr>
        <p:spPr>
          <a:xfrm>
            <a:off x="179512" y="3255367"/>
            <a:ext cx="7920880" cy="461665"/>
          </a:xfrm>
          <a:prstGeom prst="rect">
            <a:avLst/>
          </a:prstGeom>
          <a:solidFill>
            <a:schemeClr val="tx1"/>
          </a:solidFill>
        </p:spPr>
        <p:txBody>
          <a:bodyPr wrap="square" rtlCol="0">
            <a:spAutoFit/>
          </a:bodyPr>
          <a:lstStyle/>
          <a:p>
            <a:pPr algn="ctr"/>
            <a:r>
              <a:rPr lang="en-GB" sz="2400" b="1" dirty="0" err="1" smtClean="0">
                <a:solidFill>
                  <a:prstClr val="white"/>
                </a:solidFill>
                <a:cs typeface="Calibri" pitchFamily="34" charset="0"/>
              </a:rPr>
              <a:t>Empareja</a:t>
            </a:r>
            <a:r>
              <a:rPr lang="en-GB" sz="2400" b="1" dirty="0" smtClean="0">
                <a:solidFill>
                  <a:prstClr val="white"/>
                </a:solidFill>
                <a:cs typeface="Calibri" pitchFamily="34" charset="0"/>
              </a:rPr>
              <a:t> </a:t>
            </a:r>
            <a:r>
              <a:rPr lang="en-GB" sz="2400" b="1" dirty="0" err="1" smtClean="0">
                <a:solidFill>
                  <a:prstClr val="white"/>
                </a:solidFill>
                <a:cs typeface="Calibri" pitchFamily="34" charset="0"/>
              </a:rPr>
              <a:t>las</a:t>
            </a:r>
            <a:r>
              <a:rPr lang="en-GB" sz="2400" b="1" dirty="0" smtClean="0">
                <a:solidFill>
                  <a:prstClr val="white"/>
                </a:solidFill>
                <a:cs typeface="Calibri" pitchFamily="34" charset="0"/>
              </a:rPr>
              <a:t> </a:t>
            </a:r>
            <a:r>
              <a:rPr lang="en-GB" sz="2400" b="1" dirty="0" err="1" smtClean="0">
                <a:solidFill>
                  <a:prstClr val="white"/>
                </a:solidFill>
                <a:cs typeface="Calibri" pitchFamily="34" charset="0"/>
              </a:rPr>
              <a:t>imágenes</a:t>
            </a:r>
            <a:r>
              <a:rPr lang="en-GB" sz="2400" b="1" dirty="0" smtClean="0">
                <a:solidFill>
                  <a:prstClr val="white"/>
                </a:solidFill>
                <a:cs typeface="Calibri" pitchFamily="34" charset="0"/>
              </a:rPr>
              <a:t> con el </a:t>
            </a:r>
            <a:r>
              <a:rPr lang="en-GB" sz="2400" b="1" dirty="0" err="1" smtClean="0">
                <a:solidFill>
                  <a:prstClr val="white"/>
                </a:solidFill>
                <a:cs typeface="Calibri" pitchFamily="34" charset="0"/>
              </a:rPr>
              <a:t>texto</a:t>
            </a:r>
            <a:r>
              <a:rPr lang="en-GB" sz="2400" b="1" dirty="0" smtClean="0">
                <a:solidFill>
                  <a:prstClr val="white"/>
                </a:solidFill>
                <a:cs typeface="Calibri" pitchFamily="34" charset="0"/>
              </a:rPr>
              <a:t>.</a:t>
            </a:r>
            <a:endParaRPr lang="en-GB" sz="2400" b="1" dirty="0">
              <a:solidFill>
                <a:prstClr val="white"/>
              </a:solidFill>
              <a:cs typeface="Calibri" pitchFamily="34" charset="0"/>
            </a:endParaRPr>
          </a:p>
        </p:txBody>
      </p:sp>
      <p:sp>
        <p:nvSpPr>
          <p:cNvPr id="7" name="TextBox 6"/>
          <p:cNvSpPr txBox="1"/>
          <p:nvPr/>
        </p:nvSpPr>
        <p:spPr>
          <a:xfrm>
            <a:off x="464799" y="5289591"/>
            <a:ext cx="1775873" cy="1138773"/>
          </a:xfrm>
          <a:prstGeom prst="rect">
            <a:avLst/>
          </a:prstGeom>
          <a:noFill/>
        </p:spPr>
        <p:txBody>
          <a:bodyPr wrap="square" rtlCol="0">
            <a:spAutoFit/>
          </a:bodyPr>
          <a:lstStyle/>
          <a:p>
            <a:r>
              <a:rPr lang="en-GB" sz="1700" dirty="0" smtClean="0">
                <a:solidFill>
                  <a:prstClr val="black"/>
                </a:solidFill>
                <a:cs typeface="Calibri" pitchFamily="34" charset="0"/>
              </a:rPr>
              <a:t>Un </a:t>
            </a:r>
            <a:r>
              <a:rPr lang="en-GB" sz="1700" dirty="0" err="1" smtClean="0">
                <a:solidFill>
                  <a:prstClr val="black"/>
                </a:solidFill>
                <a:cs typeface="Calibri" pitchFamily="34" charset="0"/>
              </a:rPr>
              <a:t>día</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llamé</a:t>
            </a:r>
            <a:r>
              <a:rPr lang="en-GB" sz="1700" dirty="0" smtClean="0">
                <a:solidFill>
                  <a:prstClr val="black"/>
                </a:solidFill>
                <a:cs typeface="Calibri" pitchFamily="34" charset="0"/>
              </a:rPr>
              <a:t> a mi </a:t>
            </a:r>
            <a:r>
              <a:rPr lang="en-GB" sz="1700" dirty="0" err="1" smtClean="0">
                <a:solidFill>
                  <a:prstClr val="black"/>
                </a:solidFill>
                <a:cs typeface="Calibri" pitchFamily="34" charset="0"/>
              </a:rPr>
              <a:t>amiga</a:t>
            </a:r>
            <a:r>
              <a:rPr lang="en-GB" sz="1700" dirty="0" smtClean="0">
                <a:solidFill>
                  <a:prstClr val="black"/>
                </a:solidFill>
                <a:cs typeface="Calibri" pitchFamily="34" charset="0"/>
              </a:rPr>
              <a:t> Teresa. La </a:t>
            </a:r>
            <a:r>
              <a:rPr lang="en-GB" sz="1700" dirty="0" err="1" smtClean="0">
                <a:solidFill>
                  <a:prstClr val="black"/>
                </a:solidFill>
                <a:cs typeface="Calibri" pitchFamily="34" charset="0"/>
              </a:rPr>
              <a:t>invité</a:t>
            </a:r>
            <a:r>
              <a:rPr lang="en-GB" sz="1700" dirty="0" smtClean="0">
                <a:solidFill>
                  <a:prstClr val="black"/>
                </a:solidFill>
                <a:cs typeface="Calibri" pitchFamily="34" charset="0"/>
              </a:rPr>
              <a:t> al cine y </a:t>
            </a:r>
            <a:r>
              <a:rPr lang="en-GB" sz="1700" dirty="0" err="1" smtClean="0">
                <a:solidFill>
                  <a:prstClr val="black"/>
                </a:solidFill>
                <a:cs typeface="Calibri" pitchFamily="34" charset="0"/>
              </a:rPr>
              <a:t>quedamos</a:t>
            </a:r>
            <a:r>
              <a:rPr lang="en-GB" sz="1700" dirty="0" smtClean="0">
                <a:solidFill>
                  <a:prstClr val="black"/>
                </a:solidFill>
                <a:cs typeface="Calibri" pitchFamily="34" charset="0"/>
              </a:rPr>
              <a:t> a </a:t>
            </a:r>
            <a:r>
              <a:rPr lang="en-GB" sz="1700" dirty="0" err="1" smtClean="0">
                <a:solidFill>
                  <a:prstClr val="black"/>
                </a:solidFill>
                <a:cs typeface="Calibri" pitchFamily="34" charset="0"/>
              </a:rPr>
              <a:t>las</a:t>
            </a:r>
            <a:r>
              <a:rPr lang="en-GB" sz="1700" dirty="0" smtClean="0">
                <a:solidFill>
                  <a:prstClr val="black"/>
                </a:solidFill>
                <a:cs typeface="Calibri" pitchFamily="34" charset="0"/>
              </a:rPr>
              <a:t> 7.</a:t>
            </a:r>
            <a:endParaRPr lang="en-GB" sz="1700" dirty="0">
              <a:solidFill>
                <a:prstClr val="black"/>
              </a:solidFill>
              <a:cs typeface="Calibri" pitchFamily="34" charset="0"/>
            </a:endParaRPr>
          </a:p>
        </p:txBody>
      </p:sp>
      <p:sp>
        <p:nvSpPr>
          <p:cNvPr id="17" name="TextBox 16"/>
          <p:cNvSpPr txBox="1"/>
          <p:nvPr/>
        </p:nvSpPr>
        <p:spPr>
          <a:xfrm>
            <a:off x="6516216" y="5229200"/>
            <a:ext cx="1584175" cy="1477328"/>
          </a:xfrm>
          <a:prstGeom prst="rect">
            <a:avLst/>
          </a:prstGeom>
          <a:noFill/>
        </p:spPr>
        <p:txBody>
          <a:bodyPr wrap="square" rtlCol="0">
            <a:spAutoFit/>
          </a:bodyPr>
          <a:lstStyle/>
          <a:p>
            <a:r>
              <a:rPr lang="en-GB" dirty="0" smtClean="0">
                <a:solidFill>
                  <a:prstClr val="black"/>
                </a:solidFill>
                <a:cs typeface="Calibri" pitchFamily="34" charset="0"/>
              </a:rPr>
              <a:t> A </a:t>
            </a:r>
            <a:r>
              <a:rPr lang="en-GB" dirty="0" err="1" smtClean="0">
                <a:solidFill>
                  <a:prstClr val="black"/>
                </a:solidFill>
                <a:cs typeface="Calibri" pitchFamily="34" charset="0"/>
              </a:rPr>
              <a:t>las</a:t>
            </a:r>
            <a:r>
              <a:rPr lang="en-GB" dirty="0" smtClean="0">
                <a:solidFill>
                  <a:prstClr val="black"/>
                </a:solidFill>
                <a:cs typeface="Calibri" pitchFamily="34" charset="0"/>
              </a:rPr>
              <a:t> 7 </a:t>
            </a:r>
            <a:r>
              <a:rPr lang="en-GB" dirty="0" err="1" smtClean="0">
                <a:solidFill>
                  <a:prstClr val="black"/>
                </a:solidFill>
                <a:cs typeface="Calibri" pitchFamily="34" charset="0"/>
              </a:rPr>
              <a:t>estaba</a:t>
            </a:r>
            <a:r>
              <a:rPr lang="en-GB" dirty="0" smtClean="0">
                <a:solidFill>
                  <a:prstClr val="black"/>
                </a:solidFill>
                <a:cs typeface="Calibri" pitchFamily="34" charset="0"/>
              </a:rPr>
              <a:t> en la </a:t>
            </a:r>
            <a:r>
              <a:rPr lang="en-GB" dirty="0" err="1" smtClean="0">
                <a:solidFill>
                  <a:prstClr val="black"/>
                </a:solidFill>
                <a:cs typeface="Calibri" pitchFamily="34" charset="0"/>
              </a:rPr>
              <a:t>puerta</a:t>
            </a:r>
            <a:r>
              <a:rPr lang="en-GB" dirty="0" smtClean="0">
                <a:solidFill>
                  <a:prstClr val="black"/>
                </a:solidFill>
                <a:cs typeface="Calibri" pitchFamily="34" charset="0"/>
              </a:rPr>
              <a:t> del cine </a:t>
            </a:r>
            <a:r>
              <a:rPr lang="en-GB" dirty="0" err="1" smtClean="0">
                <a:solidFill>
                  <a:prstClr val="black"/>
                </a:solidFill>
                <a:cs typeface="Calibri" pitchFamily="34" charset="0"/>
              </a:rPr>
              <a:t>pero</a:t>
            </a:r>
            <a:r>
              <a:rPr lang="en-GB" dirty="0" smtClean="0">
                <a:solidFill>
                  <a:prstClr val="black"/>
                </a:solidFill>
                <a:cs typeface="Calibri" pitchFamily="34" charset="0"/>
              </a:rPr>
              <a:t> Teresa no </a:t>
            </a:r>
            <a:r>
              <a:rPr lang="en-GB" dirty="0" err="1" smtClean="0">
                <a:solidFill>
                  <a:prstClr val="black"/>
                </a:solidFill>
                <a:cs typeface="Calibri" pitchFamily="34" charset="0"/>
              </a:rPr>
              <a:t>llegó</a:t>
            </a:r>
            <a:r>
              <a:rPr lang="en-GB" dirty="0" smtClean="0">
                <a:solidFill>
                  <a:prstClr val="black"/>
                </a:solidFill>
                <a:cs typeface="Calibri" pitchFamily="34" charset="0"/>
              </a:rPr>
              <a:t>.  </a:t>
            </a:r>
            <a:endParaRPr lang="en-GB" dirty="0">
              <a:solidFill>
                <a:prstClr val="black"/>
              </a:solidFill>
              <a:cs typeface="Calibri" pitchFamily="34" charset="0"/>
            </a:endParaRPr>
          </a:p>
        </p:txBody>
      </p:sp>
      <p:sp>
        <p:nvSpPr>
          <p:cNvPr id="18" name="TextBox 17"/>
          <p:cNvSpPr txBox="1"/>
          <p:nvPr/>
        </p:nvSpPr>
        <p:spPr>
          <a:xfrm>
            <a:off x="2356443" y="5289767"/>
            <a:ext cx="1930384" cy="1400383"/>
          </a:xfrm>
          <a:prstGeom prst="rect">
            <a:avLst/>
          </a:prstGeom>
          <a:noFill/>
        </p:spPr>
        <p:txBody>
          <a:bodyPr wrap="square" rtlCol="0">
            <a:spAutoFit/>
          </a:bodyPr>
          <a:lstStyle/>
          <a:p>
            <a:r>
              <a:rPr lang="en-GB" sz="1700" dirty="0" err="1" smtClean="0">
                <a:solidFill>
                  <a:prstClr val="black"/>
                </a:solidFill>
                <a:cs typeface="Calibri" pitchFamily="34" charset="0"/>
              </a:rPr>
              <a:t>Una</a:t>
            </a:r>
            <a:r>
              <a:rPr lang="en-GB" sz="1700" dirty="0" smtClean="0">
                <a:solidFill>
                  <a:prstClr val="black"/>
                </a:solidFill>
                <a:cs typeface="Calibri" pitchFamily="34" charset="0"/>
              </a:rPr>
              <a:t> media </a:t>
            </a:r>
            <a:r>
              <a:rPr lang="en-GB" sz="1700" dirty="0" err="1" smtClean="0">
                <a:solidFill>
                  <a:prstClr val="black"/>
                </a:solidFill>
                <a:cs typeface="Calibri" pitchFamily="34" charset="0"/>
              </a:rPr>
              <a:t>hora</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después</a:t>
            </a:r>
            <a:r>
              <a:rPr lang="en-GB" sz="1700" dirty="0" smtClean="0">
                <a:solidFill>
                  <a:prstClr val="black"/>
                </a:solidFill>
                <a:cs typeface="Calibri" pitchFamily="34" charset="0"/>
              </a:rPr>
              <a:t> Teresa </a:t>
            </a:r>
            <a:r>
              <a:rPr lang="en-GB" sz="1700" dirty="0" err="1" smtClean="0">
                <a:solidFill>
                  <a:prstClr val="black"/>
                </a:solidFill>
                <a:cs typeface="Calibri" pitchFamily="34" charset="0"/>
              </a:rPr>
              <a:t>llegó</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Dijo</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que</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había</a:t>
            </a:r>
            <a:r>
              <a:rPr lang="en-GB" sz="1700" dirty="0" smtClean="0">
                <a:solidFill>
                  <a:prstClr val="black"/>
                </a:solidFill>
                <a:cs typeface="Calibri" pitchFamily="34" charset="0"/>
              </a:rPr>
              <a:t> mucho </a:t>
            </a:r>
            <a:r>
              <a:rPr lang="en-GB" sz="1700" dirty="0" err="1" smtClean="0">
                <a:solidFill>
                  <a:prstClr val="black"/>
                </a:solidFill>
                <a:cs typeface="Calibri" pitchFamily="34" charset="0"/>
              </a:rPr>
              <a:t>tráfico</a:t>
            </a:r>
            <a:r>
              <a:rPr lang="en-GB" sz="1700" dirty="0" smtClean="0">
                <a:solidFill>
                  <a:prstClr val="black"/>
                </a:solidFill>
                <a:cs typeface="Calibri" pitchFamily="34" charset="0"/>
              </a:rPr>
              <a:t> en la ciudad.</a:t>
            </a:r>
            <a:endParaRPr lang="en-GB" sz="1700" dirty="0">
              <a:solidFill>
                <a:prstClr val="black"/>
              </a:solidFill>
              <a:cs typeface="Calibri" pitchFamily="34" charset="0"/>
            </a:endParaRPr>
          </a:p>
        </p:txBody>
      </p:sp>
      <p:sp>
        <p:nvSpPr>
          <p:cNvPr id="19" name="TextBox 18"/>
          <p:cNvSpPr txBox="1"/>
          <p:nvPr/>
        </p:nvSpPr>
        <p:spPr>
          <a:xfrm>
            <a:off x="4286827" y="5229200"/>
            <a:ext cx="2016926" cy="1400383"/>
          </a:xfrm>
          <a:prstGeom prst="rect">
            <a:avLst/>
          </a:prstGeom>
          <a:noFill/>
        </p:spPr>
        <p:txBody>
          <a:bodyPr wrap="square" rtlCol="0">
            <a:spAutoFit/>
          </a:bodyPr>
          <a:lstStyle/>
          <a:p>
            <a:r>
              <a:rPr lang="en-GB" sz="1700" dirty="0" smtClean="0">
                <a:solidFill>
                  <a:prstClr val="black"/>
                </a:solidFill>
                <a:cs typeface="Calibri" pitchFamily="34" charset="0"/>
              </a:rPr>
              <a:t>En </a:t>
            </a:r>
            <a:r>
              <a:rPr lang="en-GB" sz="1700" dirty="0" err="1" smtClean="0">
                <a:solidFill>
                  <a:prstClr val="black"/>
                </a:solidFill>
                <a:cs typeface="Calibri" pitchFamily="34" charset="0"/>
              </a:rPr>
              <a:t>seguida</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entramos</a:t>
            </a:r>
            <a:r>
              <a:rPr lang="en-GB" sz="1700" dirty="0" smtClean="0">
                <a:solidFill>
                  <a:prstClr val="black"/>
                </a:solidFill>
                <a:cs typeface="Calibri" pitchFamily="34" charset="0"/>
              </a:rPr>
              <a:t> en el cine y </a:t>
            </a:r>
            <a:r>
              <a:rPr lang="en-GB" sz="1700" dirty="0" err="1" smtClean="0">
                <a:solidFill>
                  <a:prstClr val="black"/>
                </a:solidFill>
                <a:cs typeface="Calibri" pitchFamily="34" charset="0"/>
              </a:rPr>
              <a:t>sacamos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las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entradas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Luego</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compramos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palomitas</a:t>
            </a:r>
            <a:r>
              <a:rPr lang="en-GB" sz="1700" dirty="0">
                <a:solidFill>
                  <a:prstClr val="black"/>
                </a:solidFill>
                <a:cs typeface="Calibri" pitchFamily="34" charset="0"/>
              </a:rPr>
              <a:t>.</a:t>
            </a:r>
            <a:r>
              <a:rPr lang="en-GB" sz="1700" dirty="0" smtClean="0">
                <a:solidFill>
                  <a:prstClr val="black"/>
                </a:solidFill>
                <a:cs typeface="Calibri" pitchFamily="34" charset="0"/>
              </a:rPr>
              <a:t>  </a:t>
            </a:r>
            <a:endParaRPr lang="en-GB" sz="1700" dirty="0">
              <a:solidFill>
                <a:prstClr val="black"/>
              </a:solidFill>
              <a:cs typeface="Calibri" pitchFamily="34" charset="0"/>
            </a:endParaRPr>
          </a:p>
        </p:txBody>
      </p:sp>
      <p:sp>
        <p:nvSpPr>
          <p:cNvPr id="20" name="TextBox 19"/>
          <p:cNvSpPr txBox="1"/>
          <p:nvPr/>
        </p:nvSpPr>
        <p:spPr>
          <a:xfrm>
            <a:off x="449127" y="3780808"/>
            <a:ext cx="2466689" cy="1477328"/>
          </a:xfrm>
          <a:prstGeom prst="rect">
            <a:avLst/>
          </a:prstGeom>
          <a:noFill/>
        </p:spPr>
        <p:txBody>
          <a:bodyPr wrap="square" rtlCol="0">
            <a:spAutoFit/>
          </a:bodyPr>
          <a:lstStyle/>
          <a:p>
            <a:r>
              <a:rPr lang="en-GB" dirty="0" err="1" smtClean="0">
                <a:solidFill>
                  <a:prstClr val="black"/>
                </a:solidFill>
                <a:cs typeface="Calibri" pitchFamily="34" charset="0"/>
              </a:rPr>
              <a:t>Había</a:t>
            </a:r>
            <a:r>
              <a:rPr lang="en-GB" dirty="0" smtClean="0">
                <a:solidFill>
                  <a:prstClr val="black"/>
                </a:solidFill>
                <a:cs typeface="Calibri" pitchFamily="34" charset="0"/>
              </a:rPr>
              <a:t> </a:t>
            </a:r>
            <a:r>
              <a:rPr lang="en-GB" dirty="0" err="1" smtClean="0">
                <a:solidFill>
                  <a:prstClr val="black"/>
                </a:solidFill>
                <a:cs typeface="Calibri" pitchFamily="34" charset="0"/>
              </a:rPr>
              <a:t>muchísima</a:t>
            </a:r>
            <a:r>
              <a:rPr lang="en-GB" dirty="0" smtClean="0">
                <a:solidFill>
                  <a:prstClr val="black"/>
                </a:solidFill>
                <a:cs typeface="Calibri" pitchFamily="34" charset="0"/>
              </a:rPr>
              <a:t> </a:t>
            </a:r>
            <a:r>
              <a:rPr lang="en-GB" dirty="0" err="1" smtClean="0">
                <a:solidFill>
                  <a:prstClr val="black"/>
                </a:solidFill>
                <a:cs typeface="Calibri" pitchFamily="34" charset="0"/>
              </a:rPr>
              <a:t>gente</a:t>
            </a:r>
            <a:r>
              <a:rPr lang="en-GB" dirty="0" smtClean="0">
                <a:solidFill>
                  <a:prstClr val="black"/>
                </a:solidFill>
                <a:cs typeface="Calibri" pitchFamily="34" charset="0"/>
              </a:rPr>
              <a:t> en el cine, </a:t>
            </a:r>
            <a:r>
              <a:rPr lang="en-GB" dirty="0" err="1" smtClean="0">
                <a:solidFill>
                  <a:prstClr val="black"/>
                </a:solidFill>
                <a:cs typeface="Calibri" pitchFamily="34" charset="0"/>
              </a:rPr>
              <a:t>incluso</a:t>
            </a:r>
            <a:r>
              <a:rPr lang="en-GB" dirty="0" smtClean="0">
                <a:solidFill>
                  <a:prstClr val="black"/>
                </a:solidFill>
                <a:cs typeface="Calibri" pitchFamily="34" charset="0"/>
              </a:rPr>
              <a:t> </a:t>
            </a:r>
            <a:r>
              <a:rPr lang="en-GB" dirty="0" err="1" smtClean="0">
                <a:solidFill>
                  <a:prstClr val="black"/>
                </a:solidFill>
                <a:cs typeface="Calibri" pitchFamily="34" charset="0"/>
              </a:rPr>
              <a:t>una</a:t>
            </a:r>
            <a:r>
              <a:rPr lang="en-GB" dirty="0" smtClean="0">
                <a:solidFill>
                  <a:prstClr val="black"/>
                </a:solidFill>
                <a:cs typeface="Calibri" pitchFamily="34" charset="0"/>
              </a:rPr>
              <a:t> </a:t>
            </a:r>
            <a:r>
              <a:rPr lang="en-GB" dirty="0" err="1" smtClean="0">
                <a:solidFill>
                  <a:prstClr val="black"/>
                </a:solidFill>
                <a:cs typeface="Calibri" pitchFamily="34" charset="0"/>
              </a:rPr>
              <a:t>mujer</a:t>
            </a:r>
            <a:r>
              <a:rPr lang="en-GB" dirty="0" smtClean="0">
                <a:solidFill>
                  <a:prstClr val="black"/>
                </a:solidFill>
                <a:cs typeface="Calibri" pitchFamily="34" charset="0"/>
              </a:rPr>
              <a:t> con un sombrero </a:t>
            </a:r>
            <a:r>
              <a:rPr lang="en-GB" dirty="0" err="1" smtClean="0">
                <a:solidFill>
                  <a:prstClr val="black"/>
                </a:solidFill>
                <a:cs typeface="Calibri" pitchFamily="34" charset="0"/>
              </a:rPr>
              <a:t>enorme</a:t>
            </a:r>
            <a:r>
              <a:rPr lang="en-GB" dirty="0" smtClean="0">
                <a:solidFill>
                  <a:prstClr val="black"/>
                </a:solidFill>
                <a:cs typeface="Calibri" pitchFamily="34" charset="0"/>
              </a:rPr>
              <a:t>, </a:t>
            </a:r>
            <a:r>
              <a:rPr lang="en-GB" dirty="0" err="1" smtClean="0">
                <a:solidFill>
                  <a:prstClr val="black"/>
                </a:solidFill>
                <a:cs typeface="Calibri" pitchFamily="34" charset="0"/>
              </a:rPr>
              <a:t>que</a:t>
            </a:r>
            <a:r>
              <a:rPr lang="en-GB" dirty="0" smtClean="0">
                <a:solidFill>
                  <a:prstClr val="black"/>
                </a:solidFill>
                <a:cs typeface="Calibri" pitchFamily="34" charset="0"/>
              </a:rPr>
              <a:t> </a:t>
            </a:r>
            <a:r>
              <a:rPr lang="en-GB" dirty="0" err="1" smtClean="0">
                <a:solidFill>
                  <a:prstClr val="black"/>
                </a:solidFill>
                <a:cs typeface="Calibri" pitchFamily="34" charset="0"/>
              </a:rPr>
              <a:t>estaba</a:t>
            </a:r>
            <a:r>
              <a:rPr lang="en-GB" dirty="0" smtClean="0">
                <a:solidFill>
                  <a:prstClr val="black"/>
                </a:solidFill>
                <a:cs typeface="Calibri" pitchFamily="34" charset="0"/>
              </a:rPr>
              <a:t> </a:t>
            </a:r>
            <a:r>
              <a:rPr lang="en-GB" dirty="0" err="1" smtClean="0">
                <a:solidFill>
                  <a:prstClr val="black"/>
                </a:solidFill>
                <a:cs typeface="Calibri" pitchFamily="34" charset="0"/>
              </a:rPr>
              <a:t>delante</a:t>
            </a:r>
            <a:r>
              <a:rPr lang="en-GB" dirty="0" smtClean="0">
                <a:solidFill>
                  <a:prstClr val="black"/>
                </a:solidFill>
                <a:cs typeface="Calibri" pitchFamily="34" charset="0"/>
              </a:rPr>
              <a:t> de </a:t>
            </a:r>
            <a:r>
              <a:rPr lang="en-GB" dirty="0" err="1" smtClean="0">
                <a:solidFill>
                  <a:prstClr val="black"/>
                </a:solidFill>
                <a:cs typeface="Calibri" pitchFamily="34" charset="0"/>
              </a:rPr>
              <a:t>nosotros</a:t>
            </a:r>
            <a:r>
              <a:rPr lang="en-GB" dirty="0" smtClean="0">
                <a:solidFill>
                  <a:prstClr val="black"/>
                </a:solidFill>
                <a:cs typeface="Calibri" pitchFamily="34" charset="0"/>
              </a:rPr>
              <a:t>.  </a:t>
            </a:r>
            <a:endParaRPr lang="en-GB" dirty="0">
              <a:solidFill>
                <a:prstClr val="black"/>
              </a:solidFill>
              <a:cs typeface="Calibri" pitchFamily="34" charset="0"/>
            </a:endParaRPr>
          </a:p>
        </p:txBody>
      </p:sp>
      <p:sp>
        <p:nvSpPr>
          <p:cNvPr id="21" name="TextBox 20"/>
          <p:cNvSpPr txBox="1"/>
          <p:nvPr/>
        </p:nvSpPr>
        <p:spPr>
          <a:xfrm>
            <a:off x="5743880" y="3884855"/>
            <a:ext cx="2356511" cy="1200329"/>
          </a:xfrm>
          <a:prstGeom prst="rect">
            <a:avLst/>
          </a:prstGeom>
          <a:noFill/>
        </p:spPr>
        <p:txBody>
          <a:bodyPr wrap="square" rtlCol="0">
            <a:spAutoFit/>
          </a:bodyPr>
          <a:lstStyle/>
          <a:p>
            <a:r>
              <a:rPr lang="en-GB" dirty="0" err="1" smtClean="0">
                <a:solidFill>
                  <a:prstClr val="black"/>
                </a:solidFill>
                <a:cs typeface="Calibri" pitchFamily="34" charset="0"/>
              </a:rPr>
              <a:t>Todavía</a:t>
            </a:r>
            <a:r>
              <a:rPr lang="en-GB" dirty="0" smtClean="0">
                <a:solidFill>
                  <a:prstClr val="black"/>
                </a:solidFill>
                <a:cs typeface="Calibri" pitchFamily="34" charset="0"/>
              </a:rPr>
              <a:t> </a:t>
            </a:r>
            <a:r>
              <a:rPr lang="en-GB" dirty="0" err="1" smtClean="0">
                <a:solidFill>
                  <a:prstClr val="black"/>
                </a:solidFill>
                <a:cs typeface="Calibri" pitchFamily="34" charset="0"/>
              </a:rPr>
              <a:t>peor</a:t>
            </a:r>
            <a:r>
              <a:rPr lang="en-GB" dirty="0" smtClean="0">
                <a:solidFill>
                  <a:prstClr val="black"/>
                </a:solidFill>
                <a:cs typeface="Calibri" pitchFamily="34" charset="0"/>
              </a:rPr>
              <a:t>, un </a:t>
            </a:r>
            <a:r>
              <a:rPr lang="en-GB" dirty="0" err="1" smtClean="0">
                <a:solidFill>
                  <a:prstClr val="black"/>
                </a:solidFill>
                <a:cs typeface="Calibri" pitchFamily="34" charset="0"/>
              </a:rPr>
              <a:t>chico</a:t>
            </a:r>
            <a:r>
              <a:rPr lang="en-GB" dirty="0" smtClean="0">
                <a:solidFill>
                  <a:prstClr val="black"/>
                </a:solidFill>
                <a:cs typeface="Calibri" pitchFamily="34" charset="0"/>
              </a:rPr>
              <a:t> </a:t>
            </a:r>
            <a:r>
              <a:rPr lang="en-GB" dirty="0" err="1" smtClean="0">
                <a:solidFill>
                  <a:prstClr val="black"/>
                </a:solidFill>
                <a:cs typeface="Calibri" pitchFamily="34" charset="0"/>
              </a:rPr>
              <a:t>que</a:t>
            </a:r>
            <a:r>
              <a:rPr lang="en-GB" dirty="0" smtClean="0">
                <a:solidFill>
                  <a:prstClr val="black"/>
                </a:solidFill>
                <a:cs typeface="Calibri" pitchFamily="34" charset="0"/>
              </a:rPr>
              <a:t> </a:t>
            </a:r>
            <a:r>
              <a:rPr lang="en-GB" dirty="0" err="1" smtClean="0">
                <a:solidFill>
                  <a:prstClr val="black"/>
                </a:solidFill>
                <a:cs typeface="Calibri" pitchFamily="34" charset="0"/>
              </a:rPr>
              <a:t>estaba</a:t>
            </a:r>
            <a:r>
              <a:rPr lang="en-GB" dirty="0" smtClean="0">
                <a:solidFill>
                  <a:prstClr val="black"/>
                </a:solidFill>
                <a:cs typeface="Calibri" pitchFamily="34" charset="0"/>
              </a:rPr>
              <a:t> </a:t>
            </a:r>
            <a:r>
              <a:rPr lang="en-GB" dirty="0" err="1" smtClean="0">
                <a:solidFill>
                  <a:prstClr val="black"/>
                </a:solidFill>
                <a:cs typeface="Calibri" pitchFamily="34" charset="0"/>
              </a:rPr>
              <a:t>detrás</a:t>
            </a:r>
            <a:r>
              <a:rPr lang="en-GB" dirty="0" smtClean="0">
                <a:solidFill>
                  <a:prstClr val="black"/>
                </a:solidFill>
                <a:cs typeface="Calibri" pitchFamily="34" charset="0"/>
              </a:rPr>
              <a:t> de </a:t>
            </a:r>
            <a:r>
              <a:rPr lang="en-GB" dirty="0" err="1" smtClean="0">
                <a:solidFill>
                  <a:prstClr val="black"/>
                </a:solidFill>
                <a:cs typeface="Calibri" pitchFamily="34" charset="0"/>
              </a:rPr>
              <a:t>nosotros</a:t>
            </a:r>
            <a:r>
              <a:rPr lang="en-GB" dirty="0" smtClean="0">
                <a:solidFill>
                  <a:prstClr val="black"/>
                </a:solidFill>
                <a:cs typeface="Calibri" pitchFamily="34" charset="0"/>
              </a:rPr>
              <a:t> ¡</a:t>
            </a:r>
            <a:r>
              <a:rPr lang="en-GB" dirty="0" err="1" smtClean="0">
                <a:solidFill>
                  <a:prstClr val="black"/>
                </a:solidFill>
                <a:cs typeface="Calibri" pitchFamily="34" charset="0"/>
              </a:rPr>
              <a:t>nos</a:t>
            </a:r>
            <a:r>
              <a:rPr lang="en-GB" dirty="0" smtClean="0">
                <a:solidFill>
                  <a:prstClr val="black"/>
                </a:solidFill>
                <a:cs typeface="Calibri" pitchFamily="34" charset="0"/>
              </a:rPr>
              <a:t> </a:t>
            </a:r>
            <a:r>
              <a:rPr lang="en-GB" dirty="0" err="1" smtClean="0">
                <a:solidFill>
                  <a:prstClr val="black"/>
                </a:solidFill>
                <a:cs typeface="Calibri" pitchFamily="34" charset="0"/>
              </a:rPr>
              <a:t>echó</a:t>
            </a:r>
            <a:r>
              <a:rPr lang="en-GB" dirty="0" smtClean="0">
                <a:solidFill>
                  <a:prstClr val="black"/>
                </a:solidFill>
                <a:cs typeface="Calibri" pitchFamily="34" charset="0"/>
              </a:rPr>
              <a:t> </a:t>
            </a:r>
            <a:r>
              <a:rPr lang="en-GB" dirty="0" err="1" smtClean="0">
                <a:solidFill>
                  <a:prstClr val="black"/>
                </a:solidFill>
                <a:cs typeface="Calibri" pitchFamily="34" charset="0"/>
              </a:rPr>
              <a:t>encima</a:t>
            </a:r>
            <a:r>
              <a:rPr lang="en-GB" dirty="0" smtClean="0">
                <a:solidFill>
                  <a:prstClr val="black"/>
                </a:solidFill>
                <a:cs typeface="Calibri" pitchFamily="34" charset="0"/>
              </a:rPr>
              <a:t> </a:t>
            </a:r>
            <a:r>
              <a:rPr lang="en-GB" dirty="0" err="1" smtClean="0">
                <a:solidFill>
                  <a:prstClr val="black"/>
                </a:solidFill>
                <a:cs typeface="Calibri" pitchFamily="34" charset="0"/>
              </a:rPr>
              <a:t>su</a:t>
            </a:r>
            <a:r>
              <a:rPr lang="en-GB" dirty="0" smtClean="0">
                <a:solidFill>
                  <a:prstClr val="black"/>
                </a:solidFill>
                <a:cs typeface="Calibri" pitchFamily="34" charset="0"/>
              </a:rPr>
              <a:t> coca cola!</a:t>
            </a:r>
            <a:endParaRPr lang="en-GB" dirty="0">
              <a:solidFill>
                <a:prstClr val="black"/>
              </a:solidFill>
              <a:cs typeface="Calibri" pitchFamily="34" charset="0"/>
            </a:endParaRPr>
          </a:p>
        </p:txBody>
      </p:sp>
      <p:sp>
        <p:nvSpPr>
          <p:cNvPr id="22" name="TextBox 21"/>
          <p:cNvSpPr txBox="1"/>
          <p:nvPr/>
        </p:nvSpPr>
        <p:spPr>
          <a:xfrm>
            <a:off x="3195166" y="3790903"/>
            <a:ext cx="2240930" cy="1323439"/>
          </a:xfrm>
          <a:prstGeom prst="rect">
            <a:avLst/>
          </a:prstGeom>
          <a:noFill/>
        </p:spPr>
        <p:txBody>
          <a:bodyPr wrap="square" rtlCol="0">
            <a:spAutoFit/>
          </a:bodyPr>
          <a:lstStyle/>
          <a:p>
            <a:r>
              <a:rPr lang="en-GB" sz="1600" dirty="0" smtClean="0">
                <a:solidFill>
                  <a:prstClr val="black"/>
                </a:solidFill>
                <a:cs typeface="Calibri" pitchFamily="34" charset="0"/>
              </a:rPr>
              <a:t>Al final </a:t>
            </a:r>
            <a:r>
              <a:rPr lang="en-GB" sz="1600" dirty="0" err="1" smtClean="0">
                <a:solidFill>
                  <a:prstClr val="black"/>
                </a:solidFill>
                <a:cs typeface="Calibri" pitchFamily="34" charset="0"/>
              </a:rPr>
              <a:t>empezó</a:t>
            </a:r>
            <a:r>
              <a:rPr lang="en-GB" sz="1600" dirty="0" smtClean="0">
                <a:solidFill>
                  <a:prstClr val="black"/>
                </a:solidFill>
                <a:cs typeface="Calibri" pitchFamily="34" charset="0"/>
              </a:rPr>
              <a:t> a </a:t>
            </a:r>
            <a:r>
              <a:rPr lang="en-GB" sz="1600" dirty="0" err="1" smtClean="0">
                <a:solidFill>
                  <a:prstClr val="black"/>
                </a:solidFill>
                <a:cs typeface="Calibri" pitchFamily="34" charset="0"/>
              </a:rPr>
              <a:t>llover</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cuando</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estaba</a:t>
            </a:r>
            <a:r>
              <a:rPr lang="en-GB" sz="1600" dirty="0" smtClean="0">
                <a:solidFill>
                  <a:prstClr val="black"/>
                </a:solidFill>
                <a:cs typeface="Calibri" pitchFamily="34" charset="0"/>
              </a:rPr>
              <a:t> en la </a:t>
            </a:r>
            <a:r>
              <a:rPr lang="en-GB" sz="1600" dirty="0" err="1" smtClean="0">
                <a:solidFill>
                  <a:prstClr val="black"/>
                </a:solidFill>
                <a:cs typeface="Calibri" pitchFamily="34" charset="0"/>
              </a:rPr>
              <a:t>parada</a:t>
            </a:r>
            <a:r>
              <a:rPr lang="en-GB" sz="1600" dirty="0" smtClean="0">
                <a:solidFill>
                  <a:prstClr val="black"/>
                </a:solidFill>
                <a:cs typeface="Calibri" pitchFamily="34" charset="0"/>
              </a:rPr>
              <a:t> de </a:t>
            </a:r>
            <a:r>
              <a:rPr lang="en-GB" sz="1600" dirty="0" err="1" smtClean="0">
                <a:solidFill>
                  <a:prstClr val="black"/>
                </a:solidFill>
                <a:cs typeface="Calibri" pitchFamily="34" charset="0"/>
              </a:rPr>
              <a:t>autobuses</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Estaba</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ya</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harto</a:t>
            </a:r>
            <a:r>
              <a:rPr lang="en-GB" sz="1600" dirty="0">
                <a:solidFill>
                  <a:prstClr val="black"/>
                </a:solidFill>
                <a:cs typeface="Calibri" pitchFamily="34" charset="0"/>
              </a:rPr>
              <a:t> </a:t>
            </a:r>
            <a:r>
              <a:rPr lang="en-GB" sz="1600" dirty="0" smtClean="0">
                <a:solidFill>
                  <a:prstClr val="black"/>
                </a:solidFill>
                <a:cs typeface="Calibri" pitchFamily="34" charset="0"/>
              </a:rPr>
              <a:t>de </a:t>
            </a:r>
            <a:r>
              <a:rPr lang="en-GB" sz="1600" dirty="0" err="1" smtClean="0">
                <a:solidFill>
                  <a:prstClr val="black"/>
                </a:solidFill>
                <a:cs typeface="Calibri" pitchFamily="34" charset="0"/>
              </a:rPr>
              <a:t>esa</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excursión</a:t>
            </a:r>
            <a:r>
              <a:rPr lang="en-GB" sz="1600" dirty="0" smtClean="0">
                <a:solidFill>
                  <a:prstClr val="black"/>
                </a:solidFill>
                <a:cs typeface="Calibri" pitchFamily="34" charset="0"/>
              </a:rPr>
              <a:t>!  </a:t>
            </a:r>
            <a:endParaRPr lang="en-GB" sz="1600" dirty="0">
              <a:solidFill>
                <a:prstClr val="black"/>
              </a:solidFill>
              <a:cs typeface="Calibri" pitchFamily="34" charset="0"/>
            </a:endParaRPr>
          </a:p>
        </p:txBody>
      </p:sp>
      <p:pic>
        <p:nvPicPr>
          <p:cNvPr id="2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350" y="1818315"/>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8604448" y="504323"/>
            <a:ext cx="240610" cy="584775"/>
          </a:xfrm>
          <a:prstGeom prst="rect">
            <a:avLst/>
          </a:prstGeom>
          <a:noFill/>
        </p:spPr>
        <p:txBody>
          <a:bodyPr wrap="square" lIns="91440" tIns="45720" rIns="91440" bIns="45720">
            <a:spAutoFit/>
          </a:bodyPr>
          <a:lstStyle/>
          <a:p>
            <a:pPr algn="ctr"/>
            <a:r>
              <a:rPr lang="en-US" sz="3200" b="1" cap="all" dirty="0" smtClean="0">
                <a:ln w="9000" cmpd="sng">
                  <a:solidFill>
                    <a:srgbClr val="FFFF00"/>
                  </a:solidFill>
                  <a:prstDash val="solid"/>
                </a:ln>
                <a:solidFill>
                  <a:srgbClr val="006600"/>
                </a:solidFill>
                <a:effectLst>
                  <a:reflection blurRad="12700" stA="28000" endPos="45000" dist="1000" dir="5400000" sy="-100000" algn="bl" rotWithShape="0"/>
                </a:effectLst>
              </a:rPr>
              <a:t>d</a:t>
            </a:r>
            <a:endParaRPr lang="en-US" sz="3200" b="1" cap="all"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5" name="Rectangle 24"/>
          <p:cNvSpPr/>
          <p:nvPr/>
        </p:nvSpPr>
        <p:spPr>
          <a:xfrm>
            <a:off x="8651870" y="1404065"/>
            <a:ext cx="240610" cy="584775"/>
          </a:xfrm>
          <a:prstGeom prst="rect">
            <a:avLst/>
          </a:prstGeom>
          <a:noFill/>
        </p:spPr>
        <p:txBody>
          <a:bodyPr wrap="square" lIns="91440" tIns="45720" rIns="91440" bIns="45720">
            <a:spAutoFit/>
          </a:bodyPr>
          <a:lstStyle/>
          <a:p>
            <a:pPr algn="ctr"/>
            <a:r>
              <a:rPr lang="en-US" sz="3200" b="1" cap="all" dirty="0" smtClean="0">
                <a:ln w="9000" cmpd="sng">
                  <a:solidFill>
                    <a:srgbClr val="FFFF00"/>
                  </a:solidFill>
                  <a:prstDash val="solid"/>
                </a:ln>
                <a:solidFill>
                  <a:srgbClr val="006600"/>
                </a:solidFill>
                <a:effectLst>
                  <a:reflection blurRad="12700" stA="28000" endPos="45000" dist="1000" dir="5400000" sy="-100000" algn="bl" rotWithShape="0"/>
                </a:effectLst>
              </a:rPr>
              <a:t>g</a:t>
            </a:r>
            <a:endParaRPr lang="en-US" sz="3200" b="1" cap="all"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6" name="Rectangle 25"/>
          <p:cNvSpPr/>
          <p:nvPr/>
        </p:nvSpPr>
        <p:spPr>
          <a:xfrm>
            <a:off x="8651870" y="2340169"/>
            <a:ext cx="240610" cy="584775"/>
          </a:xfrm>
          <a:prstGeom prst="rect">
            <a:avLst/>
          </a:prstGeom>
          <a:noFill/>
        </p:spPr>
        <p:txBody>
          <a:bodyPr wrap="square" lIns="91440" tIns="45720" rIns="91440" bIns="45720">
            <a:spAutoFit/>
          </a:bodyPr>
          <a:lstStyle/>
          <a:p>
            <a:pPr algn="ctr"/>
            <a:r>
              <a:rPr lang="en-US" sz="3200" b="1" cap="all" dirty="0" smtClean="0">
                <a:ln w="9000" cmpd="sng">
                  <a:solidFill>
                    <a:srgbClr val="FFFF00"/>
                  </a:solidFill>
                  <a:prstDash val="solid"/>
                </a:ln>
                <a:solidFill>
                  <a:srgbClr val="006600"/>
                </a:solidFill>
                <a:effectLst>
                  <a:reflection blurRad="12700" stA="28000" endPos="45000" dist="1000" dir="5400000" sy="-100000" algn="bl" rotWithShape="0"/>
                </a:effectLst>
              </a:rPr>
              <a:t>e</a:t>
            </a:r>
            <a:endParaRPr lang="en-US" sz="3200" b="1" cap="all"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7" name="Rectangle 26"/>
          <p:cNvSpPr/>
          <p:nvPr/>
        </p:nvSpPr>
        <p:spPr>
          <a:xfrm>
            <a:off x="8651870" y="3204265"/>
            <a:ext cx="240610" cy="584775"/>
          </a:xfrm>
          <a:prstGeom prst="rect">
            <a:avLst/>
          </a:prstGeom>
          <a:noFill/>
        </p:spPr>
        <p:txBody>
          <a:bodyPr wrap="square" lIns="91440" tIns="45720" rIns="91440" bIns="45720">
            <a:spAutoFit/>
          </a:bodyPr>
          <a:lstStyle/>
          <a:p>
            <a:pPr algn="ctr"/>
            <a:r>
              <a:rPr lang="en-US" sz="3200" b="1" cap="all" dirty="0" smtClean="0">
                <a:ln w="9000" cmpd="sng">
                  <a:solidFill>
                    <a:srgbClr val="FFFF00"/>
                  </a:solidFill>
                  <a:prstDash val="solid"/>
                </a:ln>
                <a:solidFill>
                  <a:srgbClr val="006600"/>
                </a:solidFill>
                <a:effectLst>
                  <a:reflection blurRad="12700" stA="28000" endPos="45000" dist="1000" dir="5400000" sy="-100000" algn="bl" rotWithShape="0"/>
                </a:effectLst>
              </a:rPr>
              <a:t>f</a:t>
            </a:r>
            <a:endParaRPr lang="en-US" sz="3200" b="1" cap="all"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8" name="Rectangle 27"/>
          <p:cNvSpPr/>
          <p:nvPr/>
        </p:nvSpPr>
        <p:spPr>
          <a:xfrm>
            <a:off x="8651870" y="4068361"/>
            <a:ext cx="240610" cy="584775"/>
          </a:xfrm>
          <a:prstGeom prst="rect">
            <a:avLst/>
          </a:prstGeom>
          <a:noFill/>
        </p:spPr>
        <p:txBody>
          <a:bodyPr wrap="square" lIns="91440" tIns="45720" rIns="91440" bIns="45720">
            <a:spAutoFit/>
          </a:bodyPr>
          <a:lstStyle/>
          <a:p>
            <a:pPr algn="ctr"/>
            <a:r>
              <a:rPr lang="en-US" sz="3200" b="1" cap="all" dirty="0" smtClean="0">
                <a:ln w="9000" cmpd="sng">
                  <a:solidFill>
                    <a:srgbClr val="FFFF00"/>
                  </a:solidFill>
                  <a:prstDash val="solid"/>
                </a:ln>
                <a:solidFill>
                  <a:srgbClr val="006600"/>
                </a:solidFill>
                <a:effectLst>
                  <a:reflection blurRad="12700" stA="28000" endPos="45000" dist="1000" dir="5400000" sy="-100000" algn="bl" rotWithShape="0"/>
                </a:effectLst>
              </a:rPr>
              <a:t>a</a:t>
            </a:r>
            <a:endParaRPr lang="en-US" sz="3200" b="1" cap="all"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9" name="Rectangle 28"/>
          <p:cNvSpPr/>
          <p:nvPr/>
        </p:nvSpPr>
        <p:spPr>
          <a:xfrm>
            <a:off x="8651870" y="5004465"/>
            <a:ext cx="240610" cy="584775"/>
          </a:xfrm>
          <a:prstGeom prst="rect">
            <a:avLst/>
          </a:prstGeom>
          <a:noFill/>
        </p:spPr>
        <p:txBody>
          <a:bodyPr wrap="square" lIns="91440" tIns="45720" rIns="91440" bIns="45720">
            <a:spAutoFit/>
          </a:bodyPr>
          <a:lstStyle/>
          <a:p>
            <a:pPr algn="ctr"/>
            <a:r>
              <a:rPr lang="en-US" sz="3200" b="1" cap="all" dirty="0" smtClean="0">
                <a:ln w="9000" cmpd="sng">
                  <a:solidFill>
                    <a:srgbClr val="FFFF00"/>
                  </a:solidFill>
                  <a:prstDash val="solid"/>
                </a:ln>
                <a:solidFill>
                  <a:srgbClr val="006600"/>
                </a:solidFill>
                <a:effectLst>
                  <a:reflection blurRad="12700" stA="28000" endPos="45000" dist="1000" dir="5400000" sy="-100000" algn="bl" rotWithShape="0"/>
                </a:effectLst>
              </a:rPr>
              <a:t>c</a:t>
            </a:r>
            <a:endParaRPr lang="en-US" sz="3200" b="1" cap="all"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30" name="Rectangle 29"/>
          <p:cNvSpPr/>
          <p:nvPr/>
        </p:nvSpPr>
        <p:spPr>
          <a:xfrm>
            <a:off x="8651870" y="5940569"/>
            <a:ext cx="240610" cy="584775"/>
          </a:xfrm>
          <a:prstGeom prst="rect">
            <a:avLst/>
          </a:prstGeom>
          <a:noFill/>
        </p:spPr>
        <p:txBody>
          <a:bodyPr wrap="square" lIns="91440" tIns="45720" rIns="91440" bIns="45720">
            <a:spAutoFit/>
          </a:bodyPr>
          <a:lstStyle/>
          <a:p>
            <a:pPr algn="ctr"/>
            <a:r>
              <a:rPr lang="en-US" sz="3200" b="1" cap="all" dirty="0" smtClean="0">
                <a:ln w="9000" cmpd="sng">
                  <a:solidFill>
                    <a:srgbClr val="FFFF00"/>
                  </a:solidFill>
                  <a:prstDash val="solid"/>
                </a:ln>
                <a:solidFill>
                  <a:srgbClr val="006600"/>
                </a:solidFill>
                <a:effectLst>
                  <a:reflection blurRad="12700" stA="28000" endPos="45000" dist="1000" dir="5400000" sy="-100000" algn="bl" rotWithShape="0"/>
                </a:effectLst>
              </a:rPr>
              <a:t>b</a:t>
            </a:r>
            <a:endParaRPr lang="en-US" sz="3200" b="1" cap="all" dirty="0">
              <a:ln w="9000" cmpd="sng">
                <a:solidFill>
                  <a:srgbClr val="FFFF00"/>
                </a:solidFill>
                <a:prstDash val="solid"/>
              </a:ln>
              <a:solidFill>
                <a:srgbClr val="0066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482963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fade">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fade">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500"/>
                                        <p:tgtEl>
                                          <p:spTgt spid="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fade">
                                      <p:cBhvr>
                                        <p:cTn id="32" dur="500"/>
                                        <p:tgtEl>
                                          <p:spTgt spid="2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fade">
                                      <p:cBhvr>
                                        <p:cTn id="3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261990" y="1238071"/>
            <a:ext cx="7679933" cy="584775"/>
          </a:xfrm>
          <a:prstGeom prst="rect">
            <a:avLst/>
          </a:prstGeom>
        </p:spPr>
        <p:txBody>
          <a:bodyPr wrap="square">
            <a:spAutoFit/>
          </a:bodyPr>
          <a:lstStyle/>
          <a:p>
            <a:r>
              <a:rPr lang="en-GB" sz="3200" b="1" dirty="0" smtClean="0">
                <a:solidFill>
                  <a:prstClr val="black">
                    <a:lumMod val="75000"/>
                    <a:lumOff val="25000"/>
                  </a:prstClr>
                </a:solidFill>
                <a:latin typeface="Rockwell" panose="02060603020205020403" pitchFamily="18" charset="0"/>
                <a:ea typeface="Times New Roman" panose="02020603050405020304" pitchFamily="18" charset="0"/>
              </a:rPr>
              <a:t>6 Translation into the FL</a:t>
            </a:r>
          </a:p>
        </p:txBody>
      </p:sp>
      <p:sp>
        <p:nvSpPr>
          <p:cNvPr id="8" name="Content Placeholder 7"/>
          <p:cNvSpPr txBox="1">
            <a:spLocks/>
          </p:cNvSpPr>
          <p:nvPr/>
        </p:nvSpPr>
        <p:spPr>
          <a:xfrm>
            <a:off x="410127" y="1989175"/>
            <a:ext cx="8733873" cy="54978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GB" sz="2400" dirty="0">
                <a:solidFill>
                  <a:schemeClr val="tx1">
                    <a:lumMod val="75000"/>
                    <a:lumOff val="25000"/>
                  </a:schemeClr>
                </a:solidFill>
                <a:latin typeface="Rockwell" panose="02060603020205020403" pitchFamily="18" charset="0"/>
              </a:rPr>
              <a:t> Word level translation is about vocabulary knowledge, long-term memory, speed of recall, accuracy and spelling.</a:t>
            </a:r>
          </a:p>
          <a:p>
            <a:pPr marL="457200" indent="-457200" algn="l">
              <a:lnSpc>
                <a:spcPct val="100000"/>
              </a:lnSpc>
              <a:buFont typeface="Arial" panose="020B0604020202020204" pitchFamily="34" charset="0"/>
              <a:buChar char="•"/>
            </a:pPr>
            <a:r>
              <a:rPr lang="en-GB" sz="2400" dirty="0">
                <a:solidFill>
                  <a:schemeClr val="tx1">
                    <a:lumMod val="75000"/>
                    <a:lumOff val="25000"/>
                  </a:schemeClr>
                </a:solidFill>
                <a:latin typeface="Rockwell" panose="02060603020205020403" pitchFamily="18" charset="0"/>
              </a:rPr>
              <a:t> Sentence and short text translation are about vocabulary and grammar knowledge in use.</a:t>
            </a:r>
          </a:p>
          <a:p>
            <a:pPr marL="457200" indent="-457200" algn="l">
              <a:lnSpc>
                <a:spcPct val="100000"/>
              </a:lnSpc>
              <a:buFont typeface="Arial" panose="020B0604020202020204" pitchFamily="34" charset="0"/>
              <a:buChar char="•"/>
            </a:pPr>
            <a:r>
              <a:rPr lang="en-GB" sz="2400" dirty="0">
                <a:solidFill>
                  <a:schemeClr val="tx1">
                    <a:lumMod val="75000"/>
                    <a:lumOff val="25000"/>
                  </a:schemeClr>
                </a:solidFill>
                <a:latin typeface="Rockwell" panose="02060603020205020403" pitchFamily="18" charset="0"/>
              </a:rPr>
              <a:t> At its best it can be integrated into a learning cycle which includes formative assessment, individual analysis, target-setting, and follow-up tasks.</a:t>
            </a:r>
          </a:p>
          <a:p>
            <a:pPr marL="457200" indent="-457200" algn="l">
              <a:lnSpc>
                <a:spcPct val="100000"/>
              </a:lnSpc>
              <a:buFont typeface="Arial" panose="020B0604020202020204" pitchFamily="34" charset="0"/>
              <a:buChar char="•"/>
            </a:pPr>
            <a:r>
              <a:rPr lang="en-GB" sz="2400" dirty="0">
                <a:solidFill>
                  <a:schemeClr val="tx1">
                    <a:lumMod val="75000"/>
                    <a:lumOff val="25000"/>
                  </a:schemeClr>
                </a:solidFill>
                <a:latin typeface="Rockwell" panose="02060603020205020403" pitchFamily="18" charset="0"/>
              </a:rPr>
              <a:t>  ‘Mind the gap’ activities develop a sensitivity to the limitations for word-for-word translation.</a:t>
            </a:r>
            <a:endParaRPr lang="en-GB" sz="2400" dirty="0" smtClean="0">
              <a:solidFill>
                <a:schemeClr val="tx1">
                  <a:lumMod val="75000"/>
                  <a:lumOff val="25000"/>
                </a:schemeClr>
              </a:solidFill>
              <a:latin typeface="Rockwell" panose="02060603020205020403" pitchFamily="18" charset="0"/>
            </a:endParaRPr>
          </a:p>
        </p:txBody>
      </p:sp>
    </p:spTree>
    <p:extLst>
      <p:ext uri="{BB962C8B-B14F-4D97-AF65-F5344CB8AC3E}">
        <p14:creationId xmlns:p14="http://schemas.microsoft.com/office/powerpoint/2010/main" val="1540302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463" y="1521002"/>
            <a:ext cx="8599251" cy="3220007"/>
          </a:xfrm>
          <a:prstGeom prst="rect">
            <a:avLst/>
          </a:prstGeom>
        </p:spPr>
      </p:pic>
      <p:sp>
        <p:nvSpPr>
          <p:cNvPr id="3" name="TextBox 2"/>
          <p:cNvSpPr txBox="1"/>
          <p:nvPr/>
        </p:nvSpPr>
        <p:spPr>
          <a:xfrm>
            <a:off x="233462" y="5875506"/>
            <a:ext cx="5583677" cy="400110"/>
          </a:xfrm>
          <a:prstGeom prst="rect">
            <a:avLst/>
          </a:prstGeom>
          <a:noFill/>
        </p:spPr>
        <p:txBody>
          <a:bodyPr wrap="square" rtlCol="0">
            <a:spAutoFit/>
          </a:bodyPr>
          <a:lstStyle/>
          <a:p>
            <a:r>
              <a:rPr lang="en-GB" sz="2000" b="1" dirty="0" smtClean="0"/>
              <a:t>AQA Spanish Higher Writing SAMS April 2015</a:t>
            </a:r>
            <a:endParaRPr lang="en-GB" sz="2000" b="1" dirty="0"/>
          </a:p>
        </p:txBody>
      </p:sp>
    </p:spTree>
    <p:extLst>
      <p:ext uri="{BB962C8B-B14F-4D97-AF65-F5344CB8AC3E}">
        <p14:creationId xmlns:p14="http://schemas.microsoft.com/office/powerpoint/2010/main" val="422113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2689" y="166254"/>
            <a:ext cx="7227314" cy="6062662"/>
          </a:xfrm>
          <a:prstGeom prst="rect">
            <a:avLst/>
          </a:prstGeom>
        </p:spPr>
      </p:pic>
    </p:spTree>
    <p:extLst>
      <p:ext uri="{BB962C8B-B14F-4D97-AF65-F5344CB8AC3E}">
        <p14:creationId xmlns:p14="http://schemas.microsoft.com/office/powerpoint/2010/main" val="211713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4468" y="221671"/>
            <a:ext cx="5027923" cy="5968711"/>
          </a:xfrm>
          <a:prstGeom prst="rect">
            <a:avLst/>
          </a:prstGeom>
        </p:spPr>
      </p:pic>
      <p:sp>
        <p:nvSpPr>
          <p:cNvPr id="3" name="TextBox 2"/>
          <p:cNvSpPr txBox="1"/>
          <p:nvPr/>
        </p:nvSpPr>
        <p:spPr>
          <a:xfrm>
            <a:off x="233462" y="5875506"/>
            <a:ext cx="5583677" cy="400110"/>
          </a:xfrm>
          <a:prstGeom prst="rect">
            <a:avLst/>
          </a:prstGeom>
          <a:noFill/>
        </p:spPr>
        <p:txBody>
          <a:bodyPr wrap="square" rtlCol="0">
            <a:spAutoFit/>
          </a:bodyPr>
          <a:lstStyle/>
          <a:p>
            <a:r>
              <a:rPr lang="en-GB" sz="2000" b="1" dirty="0" smtClean="0"/>
              <a:t>AQA Spanish Foundation Writing SAMS April 2015</a:t>
            </a:r>
            <a:endParaRPr lang="en-GB" sz="2000" b="1" dirty="0"/>
          </a:p>
        </p:txBody>
      </p:sp>
    </p:spTree>
    <p:extLst>
      <p:ext uri="{BB962C8B-B14F-4D97-AF65-F5344CB8AC3E}">
        <p14:creationId xmlns:p14="http://schemas.microsoft.com/office/powerpoint/2010/main" val="39772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2903" y="152400"/>
            <a:ext cx="7979759" cy="6111875"/>
          </a:xfrm>
          <a:prstGeom prst="rect">
            <a:avLst/>
          </a:prstGeom>
        </p:spPr>
      </p:pic>
    </p:spTree>
    <p:extLst>
      <p:ext uri="{BB962C8B-B14F-4D97-AF65-F5344CB8AC3E}">
        <p14:creationId xmlns:p14="http://schemas.microsoft.com/office/powerpoint/2010/main" val="4222766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2" y="756532"/>
            <a:ext cx="6559826" cy="5355312"/>
          </a:xfrm>
          <a:prstGeom prst="rect">
            <a:avLst/>
          </a:prstGeom>
        </p:spPr>
        <p:txBody>
          <a:bodyPr wrap="square">
            <a:spAutoFit/>
          </a:bodyPr>
          <a:lstStyle/>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1a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C’est</a:t>
            </a:r>
            <a:r>
              <a:rPr lang="en-US" dirty="0" smtClean="0">
                <a:latin typeface="Arial" panose="020B0604020202020204" pitchFamily="34" charset="0"/>
                <a:ea typeface="Times New Roman" panose="02020603050405020304" pitchFamily="18" charset="0"/>
                <a:cs typeface="Times New Roman" panose="02020603050405020304" pitchFamily="18" charset="0"/>
              </a:rPr>
              <a:t> un _________ de science-fiction.[</a:t>
            </a:r>
            <a:r>
              <a:rPr lang="en-US" dirty="0">
                <a:latin typeface="Arial" panose="020B0604020202020204" pitchFamily="34" charset="0"/>
                <a:ea typeface="Times New Roman" panose="02020603050405020304" pitchFamily="18" charset="0"/>
                <a:cs typeface="Times New Roman" panose="02020603050405020304" pitchFamily="18" charset="0"/>
              </a:rPr>
              <a:t>film]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1b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vais</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a:t>
            </a:r>
            <a:r>
              <a:rPr lang="en-US" dirty="0" err="1">
                <a:latin typeface="Arial" panose="020B0604020202020204" pitchFamily="34" charset="0"/>
                <a:ea typeface="Times New Roman" panose="02020603050405020304" pitchFamily="18" charset="0"/>
                <a:cs typeface="Times New Roman" panose="02020603050405020304" pitchFamily="18" charset="0"/>
              </a:rPr>
              <a:t>una</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smtClean="0">
                <a:latin typeface="Arial" panose="020B0604020202020204" pitchFamily="34" charset="0"/>
                <a:ea typeface="Times New Roman" panose="02020603050405020304" pitchFamily="18" charset="0"/>
                <a:cs typeface="Times New Roman" panose="02020603050405020304" pitchFamily="18" charset="0"/>
              </a:rPr>
              <a:t>conversation avec Johnny Depp.[</a:t>
            </a:r>
            <a:r>
              <a:rPr lang="en-US" dirty="0">
                <a:latin typeface="Arial" panose="020B0604020202020204" pitchFamily="34" charset="0"/>
                <a:ea typeface="Times New Roman" panose="02020603050405020304" pitchFamily="18" charset="0"/>
                <a:cs typeface="Times New Roman" panose="02020603050405020304" pitchFamily="18" charset="0"/>
              </a:rPr>
              <a:t>film]</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2a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doit</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__________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souvent</a:t>
            </a:r>
            <a:r>
              <a:rPr lang="en-US" dirty="0" smtClean="0">
                <a:latin typeface="Arial" panose="020B0604020202020204" pitchFamily="34" charset="0"/>
                <a:ea typeface="Times New Roman" panose="02020603050405020304" pitchFamily="18" charset="0"/>
                <a:cs typeface="Times New Roman" panose="02020603050405020304" pitchFamily="18" charset="0"/>
              </a:rPr>
              <a:t> 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l’eau</a:t>
            </a:r>
            <a:r>
              <a:rPr lang="en-US" dirty="0" smtClean="0">
                <a:latin typeface="Arial" panose="020B0604020202020204" pitchFamily="34" charset="0"/>
                <a:ea typeface="Times New Roman" panose="02020603050405020304" pitchFamily="18" charset="0"/>
                <a:cs typeface="Times New Roman" panose="02020603050405020304" pitchFamily="18" charset="0"/>
              </a:rPr>
              <a:t>.[</a:t>
            </a:r>
            <a:r>
              <a:rPr lang="en-US" dirty="0">
                <a:latin typeface="Arial" panose="020B0604020202020204" pitchFamily="34" charset="0"/>
                <a:ea typeface="Times New Roman" panose="02020603050405020304" pitchFamily="18" charset="0"/>
                <a:cs typeface="Times New Roman" panose="02020603050405020304" pitchFamily="18" charset="0"/>
              </a:rPr>
              <a:t>drink]</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2b  La </a:t>
            </a:r>
            <a:r>
              <a:rPr lang="en-US" dirty="0" smtClean="0">
                <a:latin typeface="Arial" panose="020B0604020202020204" pitchFamily="34" charset="0"/>
                <a:ea typeface="Times New Roman" panose="02020603050405020304" pitchFamily="18" charset="0"/>
                <a:cs typeface="Times New Roman" panose="02020603050405020304" pitchFamily="18" charset="0"/>
              </a:rPr>
              <a:t>lemonade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c’est</a:t>
            </a:r>
            <a:r>
              <a:rPr lang="en-US" dirty="0" smtClean="0">
                <a:latin typeface="Arial" panose="020B0604020202020204" pitchFamily="34" charset="0"/>
                <a:ea typeface="Times New Roman" panose="02020603050405020304" pitchFamily="18" charset="0"/>
                <a:cs typeface="Times New Roman" panose="02020603050405020304" pitchFamily="18" charset="0"/>
              </a:rPr>
              <a:t> ma _____________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préfèrée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[drink]</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3a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fais</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mes</a:t>
            </a:r>
            <a:r>
              <a:rPr lang="en-US" dirty="0" smtClean="0">
                <a:latin typeface="Arial" panose="020B0604020202020204" pitchFamily="34" charset="0"/>
                <a:ea typeface="Times New Roman" panose="02020603050405020304" pitchFamily="18" charset="0"/>
                <a:cs typeface="Times New Roman" panose="02020603050405020304" pitchFamily="18" charset="0"/>
              </a:rPr>
              <a:t> devoirs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dans</a:t>
            </a:r>
            <a:r>
              <a:rPr lang="en-US" dirty="0" smtClean="0">
                <a:latin typeface="Arial" panose="020B0604020202020204" pitchFamily="34" charset="0"/>
                <a:ea typeface="Times New Roman" panose="02020603050405020304" pitchFamily="18" charset="0"/>
                <a:cs typeface="Times New Roman" panose="02020603050405020304" pitchFamily="18" charset="0"/>
              </a:rPr>
              <a:t> le __________ </a:t>
            </a:r>
            <a:r>
              <a:rPr lang="en-US" dirty="0">
                <a:latin typeface="Arial" panose="020B0604020202020204" pitchFamily="34" charset="0"/>
                <a:ea typeface="Times New Roman" panose="02020603050405020304" pitchFamily="18" charset="0"/>
                <a:cs typeface="Times New Roman" panose="02020603050405020304" pitchFamily="18" charset="0"/>
              </a:rPr>
              <a:t>.[study]</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3b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dois</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__________ beaucoup au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collège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[study]</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4a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réduire</a:t>
            </a:r>
            <a:r>
              <a:rPr lang="en-US" dirty="0" smtClean="0">
                <a:latin typeface="Arial" panose="020B0604020202020204" pitchFamily="34" charset="0"/>
                <a:ea typeface="Times New Roman" panose="02020603050405020304" pitchFamily="18" charset="0"/>
                <a:cs typeface="Times New Roman" panose="02020603050405020304" pitchFamily="18" charset="0"/>
              </a:rPr>
              <a:t> la  </a:t>
            </a:r>
            <a:r>
              <a:rPr lang="en-US" dirty="0">
                <a:latin typeface="Arial" panose="020B0604020202020204" pitchFamily="34" charset="0"/>
                <a:ea typeface="Times New Roman" panose="02020603050405020304" pitchFamily="18" charset="0"/>
                <a:cs typeface="Times New Roman" panose="02020603050405020304" pitchFamily="18" charset="0"/>
              </a:rPr>
              <a:t>_______ </a:t>
            </a:r>
            <a:r>
              <a:rPr lang="en-US" dirty="0" smtClean="0">
                <a:latin typeface="Arial" panose="020B0604020202020204" pitchFamily="34" charset="0"/>
                <a:ea typeface="Times New Roman" panose="02020603050405020304" pitchFamily="18" charset="0"/>
                <a:cs typeface="Times New Roman" panose="02020603050405020304" pitchFamily="18" charset="0"/>
              </a:rPr>
              <a:t>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l’éléctricité</a:t>
            </a:r>
            <a:r>
              <a:rPr lang="en-US" dirty="0" smtClean="0">
                <a:latin typeface="Arial" panose="020B0604020202020204" pitchFamily="34" charset="0"/>
                <a:ea typeface="Times New Roman" panose="02020603050405020304" pitchFamily="18" charset="0"/>
                <a:cs typeface="Times New Roman" panose="02020603050405020304" pitchFamily="18" charset="0"/>
              </a:rPr>
              <a:t>.  [use</a:t>
            </a:r>
            <a:r>
              <a:rPr lang="en-US" dirty="0">
                <a:latin typeface="Arial" panose="020B0604020202020204" pitchFamily="34" charset="0"/>
                <a:ea typeface="Times New Roman" panose="02020603050405020304" pitchFamily="18" charset="0"/>
                <a:cs typeface="Times New Roman" panose="02020603050405020304" pitchFamily="18" charset="0"/>
              </a:rPr>
              <a:t>]</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4b  </a:t>
            </a:r>
            <a:r>
              <a:rPr lang="en-US" dirty="0" smtClean="0">
                <a:latin typeface="Arial" panose="020B0604020202020204" pitchFamily="34" charset="0"/>
                <a:ea typeface="Times New Roman" panose="02020603050405020304" pitchFamily="18" charset="0"/>
                <a:cs typeface="Times New Roman" panose="02020603050405020304" pitchFamily="18" charset="0"/>
              </a:rPr>
              <a:t>Il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faut</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 les transports en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commun</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[use]</a:t>
            </a:r>
            <a:br>
              <a:rPr lang="en-US"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5a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 </a:t>
            </a:r>
            <a:r>
              <a:rPr lang="en-US" dirty="0">
                <a:latin typeface="Arial" panose="020B0604020202020204" pitchFamily="34" charset="0"/>
                <a:ea typeface="Times New Roman" panose="02020603050405020304" pitchFamily="18" charset="0"/>
                <a:cs typeface="Times New Roman" panose="02020603050405020304" pitchFamily="18" charset="0"/>
              </a:rPr>
              <a:t>la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télé</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[watch]</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5b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Quelle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heure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est-il</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Tu</a:t>
            </a:r>
            <a:r>
              <a:rPr lang="en-US" dirty="0" smtClean="0">
                <a:latin typeface="Arial" panose="020B0604020202020204" pitchFamily="34" charset="0"/>
                <a:ea typeface="Times New Roman" panose="02020603050405020304" pitchFamily="18" charset="0"/>
                <a:cs typeface="Times New Roman" panose="02020603050405020304" pitchFamily="18" charset="0"/>
              </a:rPr>
              <a:t> as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une</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 </a:t>
            </a:r>
            <a:r>
              <a:rPr lang="en-US" dirty="0">
                <a:latin typeface="Arial" panose="020B0604020202020204" pitchFamily="34" charset="0"/>
                <a:ea typeface="Times New Roman" panose="02020603050405020304" pitchFamily="18" charset="0"/>
                <a:cs typeface="Times New Roman" panose="02020603050405020304" pitchFamily="18" charset="0"/>
              </a:rPr>
              <a:t>[watch]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6a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vais</a:t>
            </a:r>
            <a:r>
              <a:rPr lang="en-US" dirty="0" smtClean="0">
                <a:latin typeface="Arial" panose="020B0604020202020204" pitchFamily="34" charset="0"/>
                <a:ea typeface="Times New Roman" panose="02020603050405020304" pitchFamily="18" charset="0"/>
                <a:cs typeface="Times New Roman" panose="02020603050405020304" pitchFamily="18" charset="0"/>
              </a:rPr>
              <a:t>__________</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demain</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[phone]</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6b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peux</a:t>
            </a:r>
            <a:r>
              <a:rPr lang="en-US" dirty="0" smtClean="0">
                <a:latin typeface="Arial" panose="020B0604020202020204" pitchFamily="34" charset="0"/>
                <a:ea typeface="Times New Roman" panose="02020603050405020304" pitchFamily="18" charset="0"/>
                <a:cs typeface="Times New Roman" panose="02020603050405020304" pitchFamily="18" charset="0"/>
              </a:rPr>
              <a:t> utilizer ton __________ </a:t>
            </a:r>
            <a:r>
              <a:rPr lang="en-US" dirty="0">
                <a:latin typeface="Arial" panose="020B0604020202020204" pitchFamily="34" charset="0"/>
                <a:ea typeface="Times New Roman" panose="02020603050405020304" pitchFamily="18" charset="0"/>
                <a:cs typeface="Times New Roman" panose="02020603050405020304" pitchFamily="18" charset="0"/>
              </a:rPr>
              <a:t>? [phone]</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0596" y="335860"/>
            <a:ext cx="2693404" cy="2506732"/>
          </a:xfrm>
          <a:prstGeom prst="rect">
            <a:avLst/>
          </a:prstGeom>
        </p:spPr>
      </p:pic>
    </p:spTree>
    <p:extLst>
      <p:ext uri="{BB962C8B-B14F-4D97-AF65-F5344CB8AC3E}">
        <p14:creationId xmlns:p14="http://schemas.microsoft.com/office/powerpoint/2010/main" val="1989251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73352"/>
            <a:ext cx="9006773" cy="65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667" y="173352"/>
            <a:ext cx="5901493" cy="954107"/>
          </a:xfrm>
          <a:prstGeom prst="rect">
            <a:avLst/>
          </a:prstGeom>
          <a:noFill/>
        </p:spPr>
        <p:txBody>
          <a:bodyPr wrap="square" rtlCol="0">
            <a:spAutoFit/>
          </a:bodyPr>
          <a:lstStyle/>
          <a:p>
            <a:pPr defTabSz="914400"/>
            <a:r>
              <a:rPr lang="en-GB" sz="2800" b="1" dirty="0" smtClean="0">
                <a:solidFill>
                  <a:srgbClr val="0070C0"/>
                </a:solidFill>
                <a:latin typeface="Segoe Print" pitchFamily="2" charset="0"/>
              </a:rPr>
              <a:t>The good thing is that I have lots of friends there.</a:t>
            </a:r>
            <a:endParaRPr lang="fr-FR" sz="2800" b="1" dirty="0">
              <a:solidFill>
                <a:srgbClr val="0070C0"/>
              </a:solidFill>
              <a:latin typeface="Segoe Print" pitchFamily="2" charset="0"/>
            </a:endParaRPr>
          </a:p>
        </p:txBody>
      </p:sp>
      <p:sp>
        <p:nvSpPr>
          <p:cNvPr id="6" name="TextBox 5"/>
          <p:cNvSpPr txBox="1"/>
          <p:nvPr/>
        </p:nvSpPr>
        <p:spPr>
          <a:xfrm>
            <a:off x="4427984" y="4808944"/>
            <a:ext cx="5231285" cy="1077218"/>
          </a:xfrm>
          <a:prstGeom prst="rect">
            <a:avLst/>
          </a:prstGeom>
          <a:noFill/>
        </p:spPr>
        <p:txBody>
          <a:bodyPr wrap="square" rtlCol="0">
            <a:spAutoFit/>
          </a:bodyPr>
          <a:lstStyle/>
          <a:p>
            <a:pPr defTabSz="914400"/>
            <a:r>
              <a:rPr lang="en-GB" sz="3200" b="1" dirty="0" smtClean="0">
                <a:solidFill>
                  <a:srgbClr val="0070C0"/>
                </a:solidFill>
                <a:latin typeface="Segoe Print" pitchFamily="2" charset="0"/>
              </a:rPr>
              <a:t>Lo </a:t>
            </a:r>
            <a:r>
              <a:rPr lang="en-GB" sz="3200" b="1" dirty="0" err="1" smtClean="0">
                <a:solidFill>
                  <a:srgbClr val="0070C0"/>
                </a:solidFill>
                <a:latin typeface="Segoe Print" pitchFamily="2" charset="0"/>
              </a:rPr>
              <a:t>bueno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es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que</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tengo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muchos</a:t>
            </a:r>
            <a:r>
              <a:rPr lang="en-GB" sz="3200" b="1" dirty="0" smtClean="0">
                <a:solidFill>
                  <a:srgbClr val="0070C0"/>
                </a:solidFill>
                <a:latin typeface="Segoe Print" pitchFamily="2" charset="0"/>
              </a:rPr>
              <a:t> amigos </a:t>
            </a:r>
            <a:r>
              <a:rPr lang="en-GB" sz="3200" b="1" dirty="0" err="1" smtClean="0">
                <a:solidFill>
                  <a:srgbClr val="0070C0"/>
                </a:solidFill>
                <a:latin typeface="Segoe Print" pitchFamily="2" charset="0"/>
              </a:rPr>
              <a:t>allí</a:t>
            </a:r>
            <a:r>
              <a:rPr lang="en-GB" sz="3200" b="1" dirty="0" smtClean="0">
                <a:solidFill>
                  <a:srgbClr val="0070C0"/>
                </a:solidFill>
                <a:latin typeface="Segoe Print" pitchFamily="2" charset="0"/>
              </a:rPr>
              <a:t>.</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393378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4624"/>
            <a:ext cx="3528392" cy="369332"/>
          </a:xfrm>
          <a:prstGeom prst="rect">
            <a:avLst/>
          </a:prstGeom>
          <a:noFill/>
        </p:spPr>
        <p:txBody>
          <a:bodyPr wrap="square" rtlCol="0">
            <a:spAutoFit/>
          </a:bodyPr>
          <a:lstStyle/>
          <a:p>
            <a:r>
              <a:rPr lang="en-GB" b="1" dirty="0" smtClean="0">
                <a:solidFill>
                  <a:prstClr val="black"/>
                </a:solidFill>
              </a:rPr>
              <a:t>De </a:t>
            </a:r>
            <a:r>
              <a:rPr lang="en-GB" b="1" dirty="0" err="1" smtClean="0">
                <a:solidFill>
                  <a:prstClr val="black"/>
                </a:solidFill>
              </a:rPr>
              <a:t>vacaciones</a:t>
            </a:r>
            <a:r>
              <a:rPr lang="en-GB" b="1" dirty="0" smtClean="0">
                <a:solidFill>
                  <a:prstClr val="black"/>
                </a:solidFill>
              </a:rPr>
              <a:t>…</a:t>
            </a:r>
            <a:endParaRPr lang="fr-FR" b="1" dirty="0">
              <a:solidFill>
                <a:prstClr val="black"/>
              </a:solidFill>
            </a:endParaRPr>
          </a:p>
        </p:txBody>
      </p:sp>
      <p:graphicFrame>
        <p:nvGraphicFramePr>
          <p:cNvPr id="3" name="Table 2"/>
          <p:cNvGraphicFramePr>
            <a:graphicFrameLocks noGrp="1"/>
          </p:cNvGraphicFramePr>
          <p:nvPr>
            <p:extLst/>
          </p:nvPr>
        </p:nvGraphicFramePr>
        <p:xfrm>
          <a:off x="251520" y="476672"/>
          <a:ext cx="8568951" cy="5364480"/>
        </p:xfrm>
        <a:graphic>
          <a:graphicData uri="http://schemas.openxmlformats.org/drawingml/2006/table">
            <a:tbl>
              <a:tblPr firstRow="1" bandRow="1">
                <a:tableStyleId>{5940675A-B579-460E-94D1-54222C63F5DA}</a:tableStyleId>
              </a:tblPr>
              <a:tblGrid>
                <a:gridCol w="3096344"/>
                <a:gridCol w="2736304"/>
                <a:gridCol w="2736303"/>
              </a:tblGrid>
              <a:tr h="288032">
                <a:tc>
                  <a:txBody>
                    <a:bodyPr/>
                    <a:lstStyle/>
                    <a:p>
                      <a:r>
                        <a:rPr lang="en-GB" sz="1600" dirty="0" smtClean="0"/>
                        <a:t>me </a:t>
                      </a:r>
                      <a:r>
                        <a:rPr lang="en-GB" sz="1600" dirty="0" err="1" smtClean="0"/>
                        <a:t>gusta</a:t>
                      </a:r>
                      <a:r>
                        <a:rPr lang="en-GB" sz="1600" dirty="0" smtClean="0"/>
                        <a:t>…</a:t>
                      </a:r>
                      <a:endParaRPr lang="fr-FR" sz="1600" dirty="0"/>
                    </a:p>
                  </a:txBody>
                  <a:tcPr/>
                </a:tc>
                <a:tc>
                  <a:txBody>
                    <a:bodyPr/>
                    <a:lstStyle/>
                    <a:p>
                      <a:r>
                        <a:rPr lang="en-GB" sz="1600" dirty="0" err="1" smtClean="0"/>
                        <a:t>ir</a:t>
                      </a:r>
                      <a:r>
                        <a:rPr lang="en-GB" sz="1600" dirty="0" smtClean="0"/>
                        <a:t> a la playa</a:t>
                      </a:r>
                      <a:endParaRPr lang="fr-FR" sz="1600" dirty="0"/>
                    </a:p>
                  </a:txBody>
                  <a:tcPr/>
                </a:tc>
                <a:tc>
                  <a:txBody>
                    <a:bodyPr/>
                    <a:lstStyle/>
                    <a:p>
                      <a:r>
                        <a:rPr lang="en-GB" sz="1600" dirty="0" smtClean="0"/>
                        <a:t>con mi </a:t>
                      </a:r>
                      <a:r>
                        <a:rPr lang="en-GB" sz="1600" dirty="0" err="1" smtClean="0"/>
                        <a:t>familia</a:t>
                      </a:r>
                      <a:endParaRPr lang="fr-FR" sz="1600" dirty="0"/>
                    </a:p>
                  </a:txBody>
                  <a:tcPr/>
                </a:tc>
              </a:tr>
              <a:tr h="288032">
                <a:tc>
                  <a:txBody>
                    <a:bodyPr/>
                    <a:lstStyle/>
                    <a:p>
                      <a:r>
                        <a:rPr lang="en-GB" sz="1600" dirty="0" err="1" smtClean="0"/>
                        <a:t>prefiero</a:t>
                      </a:r>
                      <a:r>
                        <a:rPr lang="en-GB" sz="1600" dirty="0" smtClean="0"/>
                        <a:t>…</a:t>
                      </a:r>
                      <a:endParaRPr lang="fr-FR" sz="1600" dirty="0"/>
                    </a:p>
                  </a:txBody>
                  <a:tcPr/>
                </a:tc>
                <a:tc>
                  <a:txBody>
                    <a:bodyPr/>
                    <a:lstStyle/>
                    <a:p>
                      <a:r>
                        <a:rPr lang="en-GB" sz="1600" dirty="0" err="1" smtClean="0"/>
                        <a:t>ir</a:t>
                      </a:r>
                      <a:r>
                        <a:rPr lang="en-GB" sz="1600" dirty="0" smtClean="0"/>
                        <a:t> a </a:t>
                      </a:r>
                      <a:r>
                        <a:rPr lang="en-GB" sz="1600" dirty="0" err="1" smtClean="0"/>
                        <a:t>Francia</a:t>
                      </a:r>
                      <a:r>
                        <a:rPr lang="en-GB" sz="1600" dirty="0" smtClean="0"/>
                        <a:t> / </a:t>
                      </a:r>
                      <a:r>
                        <a:rPr lang="en-GB" sz="1600" dirty="0" err="1" smtClean="0"/>
                        <a:t>España</a:t>
                      </a:r>
                      <a:r>
                        <a:rPr lang="en-GB" sz="1600" dirty="0" smtClean="0"/>
                        <a:t>…</a:t>
                      </a:r>
                      <a:endParaRPr lang="fr-FR" sz="1600" dirty="0"/>
                    </a:p>
                  </a:txBody>
                  <a:tcPr/>
                </a:tc>
                <a:tc>
                  <a:txBody>
                    <a:bodyPr/>
                    <a:lstStyle/>
                    <a:p>
                      <a:r>
                        <a:rPr lang="en-GB" sz="1600" dirty="0" smtClean="0"/>
                        <a:t>con </a:t>
                      </a:r>
                      <a:r>
                        <a:rPr lang="en-GB" sz="1600" dirty="0" err="1" smtClean="0"/>
                        <a:t>mis</a:t>
                      </a:r>
                      <a:r>
                        <a:rPr lang="en-GB" sz="1600" dirty="0" smtClean="0"/>
                        <a:t> amigos</a:t>
                      </a:r>
                      <a:endParaRPr lang="fr-FR" sz="1600" dirty="0"/>
                    </a:p>
                  </a:txBody>
                  <a:tcPr/>
                </a:tc>
              </a:tr>
              <a:tr h="288032">
                <a:tc>
                  <a:txBody>
                    <a:bodyPr/>
                    <a:lstStyle/>
                    <a:p>
                      <a:r>
                        <a:rPr lang="en-GB" sz="1600" dirty="0" err="1" smtClean="0"/>
                        <a:t>puedo</a:t>
                      </a:r>
                      <a:r>
                        <a:rPr lang="en-GB" sz="1600" dirty="0" smtClean="0"/>
                        <a:t>…</a:t>
                      </a:r>
                      <a:endParaRPr lang="fr-FR" sz="1600" dirty="0"/>
                    </a:p>
                  </a:txBody>
                  <a:tcPr/>
                </a:tc>
                <a:tc>
                  <a:txBody>
                    <a:bodyPr/>
                    <a:lstStyle/>
                    <a:p>
                      <a:r>
                        <a:rPr lang="en-GB" sz="1600" dirty="0" err="1" smtClean="0"/>
                        <a:t>tomar</a:t>
                      </a:r>
                      <a:r>
                        <a:rPr lang="en-GB" sz="1600" dirty="0" smtClean="0"/>
                        <a:t> el sol</a:t>
                      </a:r>
                      <a:endParaRPr lang="fr-FR" sz="1600" dirty="0"/>
                    </a:p>
                  </a:txBody>
                  <a:tcPr/>
                </a:tc>
                <a:tc>
                  <a:txBody>
                    <a:bodyPr/>
                    <a:lstStyle/>
                    <a:p>
                      <a:r>
                        <a:rPr lang="en-GB" sz="1600" dirty="0" smtClean="0"/>
                        <a:t>en el mar</a:t>
                      </a:r>
                      <a:endParaRPr lang="fr-FR" sz="1600" dirty="0"/>
                    </a:p>
                  </a:txBody>
                  <a:tcPr/>
                </a:tc>
              </a:tr>
              <a:tr h="288032">
                <a:tc>
                  <a:txBody>
                    <a:bodyPr/>
                    <a:lstStyle/>
                    <a:p>
                      <a:r>
                        <a:rPr lang="en-GB" sz="1600" dirty="0" err="1" smtClean="0"/>
                        <a:t>quiero</a:t>
                      </a:r>
                      <a:r>
                        <a:rPr lang="en-GB" sz="1600" dirty="0" smtClean="0"/>
                        <a:t>…</a:t>
                      </a:r>
                      <a:endParaRPr lang="fr-FR" sz="1600" dirty="0"/>
                    </a:p>
                  </a:txBody>
                  <a:tcPr/>
                </a:tc>
                <a:tc>
                  <a:txBody>
                    <a:bodyPr/>
                    <a:lstStyle/>
                    <a:p>
                      <a:r>
                        <a:rPr lang="en-GB" sz="1600" dirty="0" err="1" smtClean="0"/>
                        <a:t>nadar</a:t>
                      </a:r>
                      <a:endParaRPr lang="fr-FR" sz="1600" dirty="0"/>
                    </a:p>
                  </a:txBody>
                  <a:tcPr/>
                </a:tc>
                <a:tc>
                  <a:txBody>
                    <a:bodyPr/>
                    <a:lstStyle/>
                    <a:p>
                      <a:r>
                        <a:rPr lang="en-GB" sz="1600" dirty="0" smtClean="0"/>
                        <a:t>en la playa</a:t>
                      </a:r>
                      <a:endParaRPr lang="fr-FR" sz="1600" dirty="0"/>
                    </a:p>
                  </a:txBody>
                  <a:tcPr/>
                </a:tc>
              </a:tr>
              <a:tr h="288032">
                <a:tc>
                  <a:txBody>
                    <a:bodyPr/>
                    <a:lstStyle/>
                    <a:p>
                      <a:r>
                        <a:rPr lang="en-GB" sz="1600" dirty="0" err="1" smtClean="0"/>
                        <a:t>tengo</a:t>
                      </a:r>
                      <a:r>
                        <a:rPr lang="en-GB" sz="1600" dirty="0" smtClean="0"/>
                        <a:t> </a:t>
                      </a:r>
                      <a:r>
                        <a:rPr lang="en-GB" sz="1600" dirty="0" err="1" smtClean="0"/>
                        <a:t>que</a:t>
                      </a:r>
                      <a:r>
                        <a:rPr lang="en-GB" sz="1600" dirty="0" smtClean="0"/>
                        <a:t>…</a:t>
                      </a:r>
                      <a:endParaRPr lang="fr-FR" sz="1600" dirty="0"/>
                    </a:p>
                  </a:txBody>
                  <a:tcPr/>
                </a:tc>
                <a:tc>
                  <a:txBody>
                    <a:bodyPr/>
                    <a:lstStyle/>
                    <a:p>
                      <a:r>
                        <a:rPr lang="en-GB" sz="1600" dirty="0" err="1" smtClean="0"/>
                        <a:t>descansar</a:t>
                      </a:r>
                      <a:endParaRPr lang="fr-FR" sz="1600" dirty="0"/>
                    </a:p>
                  </a:txBody>
                  <a:tcPr/>
                </a:tc>
                <a:tc>
                  <a:txBody>
                    <a:bodyPr/>
                    <a:lstStyle/>
                    <a:p>
                      <a:r>
                        <a:rPr lang="en-GB" sz="1600" dirty="0" smtClean="0"/>
                        <a:t>en </a:t>
                      </a:r>
                      <a:r>
                        <a:rPr lang="en-GB" sz="1600" dirty="0" err="1" smtClean="0"/>
                        <a:t>una</a:t>
                      </a:r>
                      <a:r>
                        <a:rPr lang="en-GB" sz="1600" dirty="0" smtClean="0"/>
                        <a:t> </a:t>
                      </a:r>
                      <a:r>
                        <a:rPr lang="en-GB" sz="1600" dirty="0" err="1" smtClean="0"/>
                        <a:t>discoteca</a:t>
                      </a:r>
                      <a:endParaRPr lang="fr-FR" sz="1600" dirty="0"/>
                    </a:p>
                  </a:txBody>
                  <a:tcPr/>
                </a:tc>
              </a:tr>
              <a:tr h="288032">
                <a:tc>
                  <a:txBody>
                    <a:bodyPr/>
                    <a:lstStyle/>
                    <a:p>
                      <a:r>
                        <a:rPr lang="en-GB" sz="1600" dirty="0" smtClean="0"/>
                        <a:t>lo</a:t>
                      </a:r>
                      <a:r>
                        <a:rPr lang="en-GB" sz="1600" baseline="0" dirty="0" smtClean="0"/>
                        <a:t> </a:t>
                      </a:r>
                      <a:r>
                        <a:rPr lang="en-GB" sz="1600" baseline="0" dirty="0" err="1" smtClean="0"/>
                        <a:t>más</a:t>
                      </a:r>
                      <a:r>
                        <a:rPr lang="en-GB" sz="1600" baseline="0" dirty="0" smtClean="0"/>
                        <a:t> </a:t>
                      </a:r>
                      <a:r>
                        <a:rPr lang="en-GB" sz="1600" baseline="0" dirty="0" err="1" smtClean="0"/>
                        <a:t>importante</a:t>
                      </a:r>
                      <a:r>
                        <a:rPr lang="en-GB" sz="1600" baseline="0" dirty="0" smtClean="0"/>
                        <a:t> (</a:t>
                      </a:r>
                      <a:r>
                        <a:rPr lang="en-GB" sz="1600" baseline="0" dirty="0" err="1" smtClean="0"/>
                        <a:t>para</a:t>
                      </a:r>
                      <a:r>
                        <a:rPr lang="en-GB" sz="1600" baseline="0" dirty="0" smtClean="0"/>
                        <a:t> </a:t>
                      </a:r>
                      <a:r>
                        <a:rPr lang="en-GB" sz="1600" baseline="0" dirty="0" err="1" smtClean="0"/>
                        <a:t>mí</a:t>
                      </a:r>
                      <a:r>
                        <a:rPr lang="en-GB" sz="1600" baseline="0" dirty="0" smtClean="0"/>
                        <a:t>) </a:t>
                      </a:r>
                      <a:r>
                        <a:rPr lang="en-GB" sz="1600" baseline="0" dirty="0" err="1" smtClean="0"/>
                        <a:t>es</a:t>
                      </a:r>
                      <a:endParaRPr lang="fr-FR" sz="1600" dirty="0"/>
                    </a:p>
                  </a:txBody>
                  <a:tcPr/>
                </a:tc>
                <a:tc>
                  <a:txBody>
                    <a:bodyPr/>
                    <a:lstStyle/>
                    <a:p>
                      <a:r>
                        <a:rPr lang="en-GB" sz="1600" dirty="0" err="1" smtClean="0"/>
                        <a:t>bailar</a:t>
                      </a:r>
                      <a:endParaRPr lang="fr-FR" sz="1600" dirty="0"/>
                    </a:p>
                  </a:txBody>
                  <a:tcPr/>
                </a:tc>
                <a:tc>
                  <a:txBody>
                    <a:bodyPr/>
                    <a:lstStyle/>
                    <a:p>
                      <a:r>
                        <a:rPr lang="en-GB" sz="1600" dirty="0" smtClean="0"/>
                        <a:t>en un club</a:t>
                      </a:r>
                      <a:endParaRPr lang="fr-FR" sz="1600" dirty="0"/>
                    </a:p>
                  </a:txBody>
                  <a:tcPr/>
                </a:tc>
              </a:tr>
              <a:tr h="288032">
                <a:tc>
                  <a:txBody>
                    <a:bodyPr/>
                    <a:lstStyle/>
                    <a:p>
                      <a:r>
                        <a:rPr lang="en-GB" sz="1600" dirty="0" smtClean="0"/>
                        <a:t>me </a:t>
                      </a:r>
                      <a:r>
                        <a:rPr lang="en-GB" sz="1600" dirty="0" err="1" smtClean="0"/>
                        <a:t>encanta</a:t>
                      </a:r>
                      <a:r>
                        <a:rPr lang="en-GB" sz="1600" dirty="0" smtClean="0"/>
                        <a:t>…</a:t>
                      </a:r>
                      <a:endParaRPr lang="fr-FR" sz="1600" dirty="0"/>
                    </a:p>
                  </a:txBody>
                  <a:tcPr/>
                </a:tc>
                <a:tc>
                  <a:txBody>
                    <a:bodyPr/>
                    <a:lstStyle/>
                    <a:p>
                      <a:r>
                        <a:rPr lang="en-GB" sz="1600" dirty="0" err="1" smtClean="0"/>
                        <a:t>jugar</a:t>
                      </a:r>
                      <a:r>
                        <a:rPr lang="en-GB" sz="1600" baseline="0" dirty="0" smtClean="0"/>
                        <a:t> al </a:t>
                      </a:r>
                      <a:r>
                        <a:rPr lang="en-GB" sz="1600" baseline="0" dirty="0" err="1" smtClean="0"/>
                        <a:t>tenis</a:t>
                      </a:r>
                      <a:r>
                        <a:rPr lang="en-GB" sz="1600" baseline="0" dirty="0" smtClean="0"/>
                        <a:t> / al </a:t>
                      </a:r>
                      <a:r>
                        <a:rPr lang="en-GB" sz="1600" baseline="0" dirty="0" err="1" smtClean="0"/>
                        <a:t>fútbol</a:t>
                      </a:r>
                      <a:r>
                        <a:rPr lang="en-GB" sz="1600" baseline="0" dirty="0" smtClean="0"/>
                        <a:t>…</a:t>
                      </a:r>
                      <a:endParaRPr lang="fr-FR" sz="1600" dirty="0"/>
                    </a:p>
                  </a:txBody>
                  <a:tcPr/>
                </a:tc>
                <a:tc>
                  <a:txBody>
                    <a:bodyPr/>
                    <a:lstStyle/>
                    <a:p>
                      <a:r>
                        <a:rPr lang="en-GB" sz="1600" dirty="0" smtClean="0"/>
                        <a:t>en la </a:t>
                      </a:r>
                      <a:r>
                        <a:rPr lang="en-GB" sz="1600" dirty="0" err="1" smtClean="0"/>
                        <a:t>piscina</a:t>
                      </a:r>
                      <a:endParaRPr lang="fr-FR" sz="1600" dirty="0"/>
                    </a:p>
                  </a:txBody>
                  <a:tcPr/>
                </a:tc>
              </a:tr>
              <a:tr h="288032">
                <a:tc>
                  <a:txBody>
                    <a:bodyPr/>
                    <a:lstStyle/>
                    <a:p>
                      <a:r>
                        <a:rPr lang="en-GB" sz="1600" dirty="0" smtClean="0"/>
                        <a:t>lo </a:t>
                      </a:r>
                      <a:r>
                        <a:rPr lang="en-GB" sz="1600" dirty="0" err="1" smtClean="0"/>
                        <a:t>mejor</a:t>
                      </a:r>
                      <a:r>
                        <a:rPr lang="en-GB" sz="1600" dirty="0" smtClean="0"/>
                        <a:t> </a:t>
                      </a:r>
                      <a:r>
                        <a:rPr lang="en-GB" sz="1600" dirty="0" err="1" smtClean="0"/>
                        <a:t>es</a:t>
                      </a:r>
                      <a:r>
                        <a:rPr lang="en-GB" sz="1600" dirty="0" smtClean="0"/>
                        <a:t>…</a:t>
                      </a:r>
                      <a:endParaRPr lang="fr-FR" sz="1600" dirty="0"/>
                    </a:p>
                  </a:txBody>
                  <a:tcPr/>
                </a:tc>
                <a:tc>
                  <a:txBody>
                    <a:bodyPr/>
                    <a:lstStyle/>
                    <a:p>
                      <a:r>
                        <a:rPr lang="en-GB" sz="1600" dirty="0" err="1" smtClean="0"/>
                        <a:t>viajar</a:t>
                      </a:r>
                      <a:r>
                        <a:rPr lang="en-GB" sz="1600" dirty="0" smtClean="0"/>
                        <a:t>…</a:t>
                      </a:r>
                      <a:endParaRPr lang="fr-FR" sz="1600" dirty="0"/>
                    </a:p>
                  </a:txBody>
                  <a:tcPr/>
                </a:tc>
                <a:tc>
                  <a:txBody>
                    <a:bodyPr/>
                    <a:lstStyle/>
                    <a:p>
                      <a:r>
                        <a:rPr lang="en-GB" sz="1600" dirty="0" smtClean="0"/>
                        <a:t>en un hotel</a:t>
                      </a:r>
                      <a:r>
                        <a:rPr lang="en-GB" sz="1600" baseline="0" dirty="0" smtClean="0"/>
                        <a:t> / </a:t>
                      </a:r>
                      <a:r>
                        <a:rPr lang="en-GB" sz="1600" baseline="0" dirty="0" err="1" smtClean="0"/>
                        <a:t>una</a:t>
                      </a:r>
                      <a:r>
                        <a:rPr lang="en-GB" sz="1600" baseline="0" dirty="0" smtClean="0"/>
                        <a:t> </a:t>
                      </a:r>
                      <a:r>
                        <a:rPr lang="en-GB" sz="1600" baseline="0" dirty="0" err="1" smtClean="0"/>
                        <a:t>granja</a:t>
                      </a:r>
                      <a:r>
                        <a:rPr lang="en-GB" sz="1600" baseline="0" dirty="0" smtClean="0"/>
                        <a:t>…</a:t>
                      </a:r>
                      <a:endParaRPr lang="fr-FR" sz="1600" dirty="0"/>
                    </a:p>
                  </a:txBody>
                  <a:tcPr/>
                </a:tc>
              </a:tr>
              <a:tr h="288032">
                <a:tc>
                  <a:txBody>
                    <a:bodyPr/>
                    <a:lstStyle/>
                    <a:p>
                      <a:r>
                        <a:rPr lang="en-GB" sz="1600" dirty="0" smtClean="0"/>
                        <a:t>lo</a:t>
                      </a:r>
                      <a:r>
                        <a:rPr lang="en-GB" sz="1600" baseline="0" dirty="0" smtClean="0"/>
                        <a:t> </a:t>
                      </a:r>
                      <a:r>
                        <a:rPr lang="en-GB" sz="1600" baseline="0" dirty="0" err="1" smtClean="0"/>
                        <a:t>peor</a:t>
                      </a:r>
                      <a:r>
                        <a:rPr lang="en-GB" sz="1600" baseline="0" dirty="0" smtClean="0"/>
                        <a:t> </a:t>
                      </a:r>
                      <a:r>
                        <a:rPr lang="en-GB" sz="1600" baseline="0" dirty="0" err="1" smtClean="0"/>
                        <a:t>es</a:t>
                      </a:r>
                      <a:r>
                        <a:rPr lang="en-GB" sz="1600" baseline="0" dirty="0" smtClean="0"/>
                        <a:t>…</a:t>
                      </a:r>
                      <a:endParaRPr lang="fr-FR" sz="1600" dirty="0"/>
                    </a:p>
                  </a:txBody>
                  <a:tcPr/>
                </a:tc>
                <a:tc>
                  <a:txBody>
                    <a:bodyPr/>
                    <a:lstStyle/>
                    <a:p>
                      <a:r>
                        <a:rPr lang="en-GB" sz="1600" dirty="0" err="1" smtClean="0"/>
                        <a:t>alojarme</a:t>
                      </a:r>
                      <a:r>
                        <a:rPr lang="en-GB" sz="1600" dirty="0" smtClean="0"/>
                        <a:t>…</a:t>
                      </a:r>
                      <a:endParaRPr lang="fr-FR" sz="1600" dirty="0"/>
                    </a:p>
                  </a:txBody>
                  <a:tcPr/>
                </a:tc>
                <a:tc>
                  <a:txBody>
                    <a:bodyPr/>
                    <a:lstStyle/>
                    <a:p>
                      <a:r>
                        <a:rPr lang="en-GB" sz="1600" dirty="0" smtClean="0"/>
                        <a:t>en </a:t>
                      </a:r>
                      <a:r>
                        <a:rPr lang="en-GB" sz="1600" dirty="0" err="1" smtClean="0"/>
                        <a:t>tren</a:t>
                      </a:r>
                      <a:r>
                        <a:rPr lang="en-GB" sz="1600" baseline="0" dirty="0" smtClean="0"/>
                        <a:t> / en </a:t>
                      </a:r>
                      <a:r>
                        <a:rPr lang="en-GB" sz="1600" baseline="0" dirty="0" err="1" smtClean="0"/>
                        <a:t>avión</a:t>
                      </a:r>
                      <a:endParaRPr lang="fr-FR" sz="1600" dirty="0"/>
                    </a:p>
                  </a:txBody>
                  <a:tcPr/>
                </a:tc>
              </a:tr>
              <a:tr h="288032">
                <a:tc>
                  <a:txBody>
                    <a:bodyPr/>
                    <a:lstStyle/>
                    <a:p>
                      <a:endParaRPr lang="fr-FR" sz="1600"/>
                    </a:p>
                  </a:txBody>
                  <a:tcPr/>
                </a:tc>
                <a:tc>
                  <a:txBody>
                    <a:bodyPr/>
                    <a:lstStyle/>
                    <a:p>
                      <a:r>
                        <a:rPr lang="en-GB" sz="1600" dirty="0" err="1" smtClean="0"/>
                        <a:t>ir</a:t>
                      </a:r>
                      <a:r>
                        <a:rPr lang="en-GB" sz="1600" dirty="0" smtClean="0"/>
                        <a:t> de </a:t>
                      </a:r>
                      <a:r>
                        <a:rPr lang="en-GB" sz="1600" dirty="0" err="1" smtClean="0"/>
                        <a:t>compras</a:t>
                      </a:r>
                      <a:endParaRPr lang="fr-FR" sz="1600" dirty="0"/>
                    </a:p>
                  </a:txBody>
                  <a:tcPr/>
                </a:tc>
                <a:tc rowSpan="7">
                  <a:txBody>
                    <a:bodyPr/>
                    <a:lstStyle/>
                    <a:p>
                      <a:endParaRPr lang="fr-FR" sz="1600" dirty="0"/>
                    </a:p>
                  </a:txBody>
                  <a:tcPr/>
                </a:tc>
              </a:tr>
              <a:tr h="288032">
                <a:tc>
                  <a:txBody>
                    <a:bodyPr/>
                    <a:lstStyle/>
                    <a:p>
                      <a:r>
                        <a:rPr lang="en-GB" sz="1600" dirty="0" err="1" smtClean="0"/>
                        <a:t>decidí</a:t>
                      </a:r>
                      <a:r>
                        <a:rPr lang="en-GB" sz="1600" dirty="0" smtClean="0"/>
                        <a:t>…</a:t>
                      </a:r>
                      <a:endParaRPr lang="fr-FR" sz="1600" dirty="0"/>
                    </a:p>
                  </a:txBody>
                  <a:tcPr/>
                </a:tc>
                <a:tc>
                  <a:txBody>
                    <a:bodyPr/>
                    <a:lstStyle/>
                    <a:p>
                      <a:r>
                        <a:rPr lang="en-GB" sz="1600" dirty="0" err="1" smtClean="0"/>
                        <a:t>visitar</a:t>
                      </a:r>
                      <a:r>
                        <a:rPr lang="en-GB" sz="1600" dirty="0" smtClean="0"/>
                        <a:t> </a:t>
                      </a:r>
                      <a:r>
                        <a:rPr lang="en-GB" sz="1600" dirty="0" err="1" smtClean="0"/>
                        <a:t>monumentos</a:t>
                      </a:r>
                      <a:endParaRPr lang="fr-FR" sz="1600" dirty="0"/>
                    </a:p>
                  </a:txBody>
                  <a:tcPr/>
                </a:tc>
                <a:tc vMerge="1">
                  <a:txBody>
                    <a:bodyPr/>
                    <a:lstStyle/>
                    <a:p>
                      <a:endParaRPr lang="fr-FR" sz="1600" dirty="0"/>
                    </a:p>
                  </a:txBody>
                  <a:tcPr/>
                </a:tc>
              </a:tr>
              <a:tr h="288032">
                <a:tc>
                  <a:txBody>
                    <a:bodyPr/>
                    <a:lstStyle/>
                    <a:p>
                      <a:r>
                        <a:rPr lang="en-GB" sz="1600" dirty="0" err="1" smtClean="0"/>
                        <a:t>iba</a:t>
                      </a:r>
                      <a:r>
                        <a:rPr lang="en-GB" sz="1600" dirty="0" smtClean="0"/>
                        <a:t> a…</a:t>
                      </a:r>
                      <a:endParaRPr lang="fr-FR" sz="1600" dirty="0"/>
                    </a:p>
                  </a:txBody>
                  <a:tcPr/>
                </a:tc>
                <a:tc>
                  <a:txBody>
                    <a:bodyPr/>
                    <a:lstStyle/>
                    <a:p>
                      <a:r>
                        <a:rPr lang="en-GB" sz="1600" dirty="0" err="1" smtClean="0"/>
                        <a:t>sacar</a:t>
                      </a:r>
                      <a:r>
                        <a:rPr lang="en-GB" sz="1600" dirty="0" smtClean="0"/>
                        <a:t> </a:t>
                      </a:r>
                      <a:r>
                        <a:rPr lang="en-GB" sz="1600" dirty="0" err="1" smtClean="0"/>
                        <a:t>fotos</a:t>
                      </a:r>
                      <a:endParaRPr lang="fr-FR" sz="1600" dirty="0"/>
                    </a:p>
                  </a:txBody>
                  <a:tcPr/>
                </a:tc>
                <a:tc vMerge="1">
                  <a:txBody>
                    <a:bodyPr/>
                    <a:lstStyle/>
                    <a:p>
                      <a:endParaRPr lang="fr-FR" sz="1600" dirty="0"/>
                    </a:p>
                  </a:txBody>
                  <a:tcPr/>
                </a:tc>
              </a:tr>
              <a:tr h="288032">
                <a:tc>
                  <a:txBody>
                    <a:bodyPr/>
                    <a:lstStyle/>
                    <a:p>
                      <a:endParaRPr lang="fr-FR" sz="1600" dirty="0"/>
                    </a:p>
                  </a:txBody>
                  <a:tcPr/>
                </a:tc>
                <a:tc>
                  <a:txBody>
                    <a:bodyPr/>
                    <a:lstStyle/>
                    <a:p>
                      <a:r>
                        <a:rPr lang="en-GB" sz="1600" dirty="0" err="1" smtClean="0"/>
                        <a:t>alquilar</a:t>
                      </a:r>
                      <a:r>
                        <a:rPr lang="en-GB" sz="1600" dirty="0" smtClean="0"/>
                        <a:t> (</a:t>
                      </a:r>
                      <a:r>
                        <a:rPr lang="en-GB" sz="1600" dirty="0" err="1" smtClean="0"/>
                        <a:t>una</a:t>
                      </a:r>
                      <a:r>
                        <a:rPr lang="en-GB" sz="1600" baseline="0" dirty="0" smtClean="0"/>
                        <a:t> </a:t>
                      </a:r>
                      <a:r>
                        <a:rPr lang="en-GB" sz="1600" baseline="0" dirty="0" err="1" smtClean="0"/>
                        <a:t>bici</a:t>
                      </a:r>
                      <a:r>
                        <a:rPr lang="en-GB" sz="1600" baseline="0" dirty="0" smtClean="0"/>
                        <a:t>/un </a:t>
                      </a:r>
                      <a:r>
                        <a:rPr lang="en-GB" sz="1600" baseline="0" dirty="0" err="1" smtClean="0"/>
                        <a:t>barco</a:t>
                      </a:r>
                      <a:r>
                        <a:rPr lang="en-GB" sz="1600" baseline="0" dirty="0" smtClean="0"/>
                        <a:t>)</a:t>
                      </a:r>
                      <a:endParaRPr lang="fr-FR" sz="1600" dirty="0"/>
                    </a:p>
                  </a:txBody>
                  <a:tcPr/>
                </a:tc>
                <a:tc vMerge="1">
                  <a:txBody>
                    <a:bodyPr/>
                    <a:lstStyle/>
                    <a:p>
                      <a:endParaRPr lang="fr-FR" sz="1600" dirty="0"/>
                    </a:p>
                  </a:txBody>
                  <a:tcPr/>
                </a:tc>
              </a:tr>
              <a:tr h="288032">
                <a:tc>
                  <a:txBody>
                    <a:bodyPr/>
                    <a:lstStyle/>
                    <a:p>
                      <a:r>
                        <a:rPr lang="en-GB" sz="1600" dirty="0" err="1" smtClean="0"/>
                        <a:t>voy</a:t>
                      </a:r>
                      <a:r>
                        <a:rPr lang="en-GB" sz="1600" baseline="0" dirty="0" smtClean="0"/>
                        <a:t> a…</a:t>
                      </a:r>
                      <a:endParaRPr lang="fr-FR" sz="1600" dirty="0"/>
                    </a:p>
                  </a:txBody>
                  <a:tcPr/>
                </a:tc>
                <a:tc>
                  <a:txBody>
                    <a:bodyPr/>
                    <a:lstStyle/>
                    <a:p>
                      <a:r>
                        <a:rPr lang="en-GB" sz="1600" dirty="0" err="1" smtClean="0"/>
                        <a:t>hacer</a:t>
                      </a:r>
                      <a:r>
                        <a:rPr lang="en-GB" sz="1600" dirty="0" smtClean="0"/>
                        <a:t> surf /el </a:t>
                      </a:r>
                      <a:r>
                        <a:rPr lang="en-GB" sz="1600" dirty="0" err="1" smtClean="0"/>
                        <a:t>esquí</a:t>
                      </a:r>
                      <a:endParaRPr lang="fr-FR" sz="1600" dirty="0"/>
                    </a:p>
                  </a:txBody>
                  <a:tcPr/>
                </a:tc>
                <a:tc vMerge="1">
                  <a:txBody>
                    <a:bodyPr/>
                    <a:lstStyle/>
                    <a:p>
                      <a:endParaRPr lang="fr-FR" sz="1600" dirty="0"/>
                    </a:p>
                  </a:txBody>
                  <a:tcPr/>
                </a:tc>
              </a:tr>
              <a:tr h="288032">
                <a:tc>
                  <a:txBody>
                    <a:bodyPr/>
                    <a:lstStyle/>
                    <a:p>
                      <a:r>
                        <a:rPr lang="en-GB" sz="1600" dirty="0" smtClean="0"/>
                        <a:t>me </a:t>
                      </a:r>
                      <a:r>
                        <a:rPr lang="en-GB" sz="1600" dirty="0" err="1" smtClean="0"/>
                        <a:t>gustaría</a:t>
                      </a:r>
                      <a:r>
                        <a:rPr lang="en-GB" sz="1600" dirty="0" smtClean="0"/>
                        <a:t>…</a:t>
                      </a:r>
                      <a:endParaRPr lang="fr-FR" sz="1600" dirty="0"/>
                    </a:p>
                  </a:txBody>
                  <a:tcPr/>
                </a:tc>
                <a:tc>
                  <a:txBody>
                    <a:bodyPr/>
                    <a:lstStyle/>
                    <a:p>
                      <a:r>
                        <a:rPr lang="en-GB" sz="1600" dirty="0" smtClean="0"/>
                        <a:t>comer</a:t>
                      </a:r>
                      <a:endParaRPr lang="fr-FR" sz="1600" dirty="0"/>
                    </a:p>
                  </a:txBody>
                  <a:tcPr/>
                </a:tc>
                <a:tc vMerge="1">
                  <a:txBody>
                    <a:bodyPr/>
                    <a:lstStyle/>
                    <a:p>
                      <a:endParaRPr lang="fr-FR" sz="1600" dirty="0"/>
                    </a:p>
                  </a:txBody>
                  <a:tcPr/>
                </a:tc>
              </a:tr>
              <a:tr h="288032">
                <a:tc>
                  <a:txBody>
                    <a:bodyPr/>
                    <a:lstStyle/>
                    <a:p>
                      <a:r>
                        <a:rPr lang="en-GB" sz="1600" dirty="0" err="1" smtClean="0"/>
                        <a:t>espero</a:t>
                      </a:r>
                      <a:r>
                        <a:rPr lang="en-GB" sz="1600" dirty="0" smtClean="0"/>
                        <a:t>…</a:t>
                      </a:r>
                      <a:endParaRPr lang="fr-FR" sz="1600" dirty="0"/>
                    </a:p>
                  </a:txBody>
                  <a:tcPr/>
                </a:tc>
                <a:tc>
                  <a:txBody>
                    <a:bodyPr/>
                    <a:lstStyle/>
                    <a:p>
                      <a:r>
                        <a:rPr lang="en-GB" sz="1600" dirty="0" err="1" smtClean="0"/>
                        <a:t>beber</a:t>
                      </a:r>
                      <a:endParaRPr lang="fr-FR" sz="1600" dirty="0"/>
                    </a:p>
                  </a:txBody>
                  <a:tcPr/>
                </a:tc>
                <a:tc vMerge="1">
                  <a:txBody>
                    <a:bodyPr/>
                    <a:lstStyle/>
                    <a:p>
                      <a:endParaRPr lang="fr-FR" sz="1600" dirty="0"/>
                    </a:p>
                  </a:txBody>
                  <a:tcPr/>
                </a:tc>
              </a:tr>
            </a:tbl>
          </a:graphicData>
        </a:graphic>
      </p:graphicFrame>
      <p:graphicFrame>
        <p:nvGraphicFramePr>
          <p:cNvPr id="4" name="Table 3"/>
          <p:cNvGraphicFramePr>
            <a:graphicFrameLocks noGrp="1"/>
          </p:cNvGraphicFramePr>
          <p:nvPr>
            <p:extLst/>
          </p:nvPr>
        </p:nvGraphicFramePr>
        <p:xfrm>
          <a:off x="179512" y="5949280"/>
          <a:ext cx="8856985" cy="370840"/>
        </p:xfrm>
        <a:graphic>
          <a:graphicData uri="http://schemas.openxmlformats.org/drawingml/2006/table">
            <a:tbl>
              <a:tblPr firstRow="1" bandRow="1">
                <a:tableStyleId>{5940675A-B579-460E-94D1-54222C63F5DA}</a:tableStyleId>
              </a:tblPr>
              <a:tblGrid>
                <a:gridCol w="288032"/>
                <a:gridCol w="648072"/>
                <a:gridCol w="936104"/>
                <a:gridCol w="1036056"/>
                <a:gridCol w="1124184"/>
                <a:gridCol w="936104"/>
                <a:gridCol w="1008112"/>
                <a:gridCol w="1368152"/>
                <a:gridCol w="1512169"/>
              </a:tblGrid>
              <a:tr h="370840">
                <a:tc>
                  <a:txBody>
                    <a:bodyPr/>
                    <a:lstStyle/>
                    <a:p>
                      <a:pPr algn="ctr"/>
                      <a:r>
                        <a:rPr lang="en-GB" b="1" dirty="0" smtClean="0"/>
                        <a:t>y</a:t>
                      </a:r>
                      <a:endParaRPr lang="fr-FR" b="1" dirty="0"/>
                    </a:p>
                  </a:txBody>
                  <a:tcPr anchor="ctr"/>
                </a:tc>
                <a:tc>
                  <a:txBody>
                    <a:bodyPr/>
                    <a:lstStyle/>
                    <a:p>
                      <a:pPr algn="ctr"/>
                      <a:r>
                        <a:rPr lang="en-GB" b="1" dirty="0" err="1" smtClean="0"/>
                        <a:t>pero</a:t>
                      </a:r>
                      <a:endParaRPr lang="fr-FR" b="1" dirty="0"/>
                    </a:p>
                  </a:txBody>
                  <a:tcPr anchor="ctr"/>
                </a:tc>
                <a:tc>
                  <a:txBody>
                    <a:bodyPr/>
                    <a:lstStyle/>
                    <a:p>
                      <a:pPr algn="ctr"/>
                      <a:r>
                        <a:rPr lang="en-GB" b="1" dirty="0" err="1" smtClean="0"/>
                        <a:t>porque</a:t>
                      </a:r>
                      <a:endParaRPr lang="fr-FR" b="1" dirty="0"/>
                    </a:p>
                  </a:txBody>
                  <a:tcPr anchor="ctr"/>
                </a:tc>
                <a:tc>
                  <a:txBody>
                    <a:bodyPr/>
                    <a:lstStyle/>
                    <a:p>
                      <a:pPr algn="ctr"/>
                      <a:r>
                        <a:rPr lang="en-GB" b="1" dirty="0" err="1" smtClean="0"/>
                        <a:t>también</a:t>
                      </a:r>
                      <a:endParaRPr lang="fr-FR" b="1" dirty="0"/>
                    </a:p>
                  </a:txBody>
                  <a:tcPr anchor="ctr"/>
                </a:tc>
                <a:tc>
                  <a:txBody>
                    <a:bodyPr/>
                    <a:lstStyle/>
                    <a:p>
                      <a:pPr algn="ctr"/>
                      <a:r>
                        <a:rPr lang="en-GB" b="1" dirty="0" smtClean="0"/>
                        <a:t>entonces</a:t>
                      </a:r>
                      <a:endParaRPr lang="fr-FR" b="1" dirty="0"/>
                    </a:p>
                  </a:txBody>
                  <a:tcPr anchor="ctr"/>
                </a:tc>
                <a:tc>
                  <a:txBody>
                    <a:bodyPr/>
                    <a:lstStyle/>
                    <a:p>
                      <a:pPr algn="ctr"/>
                      <a:r>
                        <a:rPr lang="en-GB" b="1" dirty="0" err="1" smtClean="0"/>
                        <a:t>cuando</a:t>
                      </a:r>
                      <a:endParaRPr lang="fr-FR" b="1" dirty="0"/>
                    </a:p>
                  </a:txBody>
                  <a:tcPr anchor="ctr"/>
                </a:tc>
                <a:tc>
                  <a:txBody>
                    <a:bodyPr/>
                    <a:lstStyle/>
                    <a:p>
                      <a:pPr algn="ctr"/>
                      <a:r>
                        <a:rPr lang="en-GB" b="1" dirty="0" err="1" smtClean="0"/>
                        <a:t>aunque</a:t>
                      </a:r>
                      <a:endParaRPr lang="fr-FR" b="1" dirty="0"/>
                    </a:p>
                  </a:txBody>
                  <a:tcPr anchor="ctr"/>
                </a:tc>
                <a:tc>
                  <a:txBody>
                    <a:bodyPr/>
                    <a:lstStyle/>
                    <a:p>
                      <a:pPr algn="ctr"/>
                      <a:r>
                        <a:rPr lang="en-GB" b="1" dirty="0" err="1" smtClean="0"/>
                        <a:t>por</a:t>
                      </a:r>
                      <a:r>
                        <a:rPr lang="en-GB" b="1" dirty="0" smtClean="0"/>
                        <a:t> </a:t>
                      </a:r>
                      <a:r>
                        <a:rPr lang="en-GB" b="1" dirty="0" err="1" smtClean="0"/>
                        <a:t>ejemplo</a:t>
                      </a:r>
                      <a:endParaRPr lang="fr-FR" b="1" dirty="0"/>
                    </a:p>
                  </a:txBody>
                  <a:tcPr anchor="ctr"/>
                </a:tc>
                <a:tc>
                  <a:txBody>
                    <a:bodyPr/>
                    <a:lstStyle/>
                    <a:p>
                      <a:pPr algn="ctr"/>
                      <a:r>
                        <a:rPr lang="en-GB" b="1" dirty="0" err="1" smtClean="0"/>
                        <a:t>sobre</a:t>
                      </a:r>
                      <a:r>
                        <a:rPr lang="en-GB" b="1" dirty="0" smtClean="0"/>
                        <a:t> </a:t>
                      </a:r>
                      <a:r>
                        <a:rPr lang="en-GB" b="1" dirty="0" err="1" smtClean="0"/>
                        <a:t>todo</a:t>
                      </a:r>
                      <a:r>
                        <a:rPr lang="en-GB" b="1" dirty="0" smtClean="0"/>
                        <a:t> </a:t>
                      </a:r>
                      <a:r>
                        <a:rPr lang="en-GB" b="1" dirty="0" err="1" smtClean="0"/>
                        <a:t>si</a:t>
                      </a:r>
                      <a:endParaRPr lang="fr-FR" b="1" dirty="0"/>
                    </a:p>
                  </a:txBody>
                  <a:tcPr anchor="ctr"/>
                </a:tc>
              </a:tr>
            </a:tbl>
          </a:graphicData>
        </a:graphic>
      </p:graphicFrame>
      <p:sp>
        <p:nvSpPr>
          <p:cNvPr id="5" name="TextBox 4"/>
          <p:cNvSpPr txBox="1"/>
          <p:nvPr/>
        </p:nvSpPr>
        <p:spPr>
          <a:xfrm>
            <a:off x="6228184" y="3501008"/>
            <a:ext cx="2448272" cy="2308324"/>
          </a:xfrm>
          <a:prstGeom prst="rect">
            <a:avLst/>
          </a:prstGeom>
          <a:noFill/>
        </p:spPr>
        <p:txBody>
          <a:bodyPr wrap="square" rtlCol="0">
            <a:spAutoFit/>
          </a:bodyPr>
          <a:lstStyle/>
          <a:p>
            <a:r>
              <a:rPr lang="en-GB" b="1" i="1" dirty="0" err="1" smtClean="0">
                <a:solidFill>
                  <a:prstClr val="black"/>
                </a:solidFill>
              </a:rPr>
              <a:t>normalmente</a:t>
            </a:r>
            <a:r>
              <a:rPr lang="en-GB" b="1" i="1" dirty="0" smtClean="0">
                <a:solidFill>
                  <a:prstClr val="black"/>
                </a:solidFill>
              </a:rPr>
              <a:t/>
            </a:r>
            <a:br>
              <a:rPr lang="en-GB" b="1" i="1" dirty="0" smtClean="0">
                <a:solidFill>
                  <a:prstClr val="black"/>
                </a:solidFill>
              </a:rPr>
            </a:br>
            <a:r>
              <a:rPr lang="en-GB" b="1" i="1" dirty="0" err="1" smtClean="0">
                <a:solidFill>
                  <a:prstClr val="black"/>
                </a:solidFill>
              </a:rPr>
              <a:t>siempre</a:t>
            </a:r>
            <a:r>
              <a:rPr lang="en-GB" b="1" i="1" dirty="0" smtClean="0">
                <a:solidFill>
                  <a:prstClr val="black"/>
                </a:solidFill>
              </a:rPr>
              <a:t/>
            </a:r>
            <a:br>
              <a:rPr lang="en-GB" b="1" i="1" dirty="0" smtClean="0">
                <a:solidFill>
                  <a:prstClr val="black"/>
                </a:solidFill>
              </a:rPr>
            </a:br>
            <a:r>
              <a:rPr lang="en-GB" b="1" i="1" dirty="0" smtClean="0">
                <a:solidFill>
                  <a:prstClr val="black"/>
                </a:solidFill>
              </a:rPr>
              <a:t>a </a:t>
            </a:r>
            <a:r>
              <a:rPr lang="en-GB" b="1" i="1" dirty="0" err="1" smtClean="0">
                <a:solidFill>
                  <a:prstClr val="black"/>
                </a:solidFill>
              </a:rPr>
              <a:t>veces</a:t>
            </a:r>
            <a:r>
              <a:rPr lang="en-GB" b="1" i="1" dirty="0" smtClean="0">
                <a:solidFill>
                  <a:prstClr val="black"/>
                </a:solidFill>
              </a:rPr>
              <a:t/>
            </a:r>
            <a:br>
              <a:rPr lang="en-GB" b="1" i="1" dirty="0" smtClean="0">
                <a:solidFill>
                  <a:prstClr val="black"/>
                </a:solidFill>
              </a:rPr>
            </a:br>
            <a:r>
              <a:rPr lang="en-GB" b="1" i="1" dirty="0" smtClean="0">
                <a:solidFill>
                  <a:prstClr val="black"/>
                </a:solidFill>
              </a:rPr>
              <a:t>a menudo</a:t>
            </a:r>
            <a:br>
              <a:rPr lang="en-GB" b="1" i="1" dirty="0" smtClean="0">
                <a:solidFill>
                  <a:prstClr val="black"/>
                </a:solidFill>
              </a:rPr>
            </a:br>
            <a:r>
              <a:rPr lang="en-GB" b="1" i="1" dirty="0" err="1" smtClean="0">
                <a:solidFill>
                  <a:prstClr val="black"/>
                </a:solidFill>
              </a:rPr>
              <a:t>todos</a:t>
            </a:r>
            <a:r>
              <a:rPr lang="en-GB" b="1" i="1" dirty="0" smtClean="0">
                <a:solidFill>
                  <a:prstClr val="black"/>
                </a:solidFill>
              </a:rPr>
              <a:t> los </a:t>
            </a:r>
            <a:r>
              <a:rPr lang="en-GB" b="1" i="1" dirty="0" err="1" smtClean="0">
                <a:solidFill>
                  <a:prstClr val="black"/>
                </a:solidFill>
              </a:rPr>
              <a:t>años</a:t>
            </a:r>
            <a:r>
              <a:rPr lang="en-GB" b="1" i="1" dirty="0" smtClean="0">
                <a:solidFill>
                  <a:prstClr val="black"/>
                </a:solidFill>
              </a:rPr>
              <a:t> / </a:t>
            </a:r>
            <a:r>
              <a:rPr lang="en-GB" b="1" i="1" dirty="0" err="1" smtClean="0">
                <a:solidFill>
                  <a:prstClr val="black"/>
                </a:solidFill>
              </a:rPr>
              <a:t>días</a:t>
            </a:r>
            <a:r>
              <a:rPr lang="en-GB" b="1" i="1" dirty="0" smtClean="0">
                <a:solidFill>
                  <a:prstClr val="black"/>
                </a:solidFill>
              </a:rPr>
              <a:t/>
            </a:r>
            <a:br>
              <a:rPr lang="en-GB" b="1" i="1" dirty="0" smtClean="0">
                <a:solidFill>
                  <a:prstClr val="black"/>
                </a:solidFill>
              </a:rPr>
            </a:br>
            <a:r>
              <a:rPr lang="en-GB" b="1" i="1" dirty="0" err="1" smtClean="0">
                <a:solidFill>
                  <a:prstClr val="black"/>
                </a:solidFill>
              </a:rPr>
              <a:t>ayer</a:t>
            </a:r>
            <a:r>
              <a:rPr lang="en-GB" b="1" i="1" dirty="0" smtClean="0">
                <a:solidFill>
                  <a:prstClr val="black"/>
                </a:solidFill>
              </a:rPr>
              <a:t/>
            </a:r>
            <a:br>
              <a:rPr lang="en-GB" b="1" i="1" dirty="0" smtClean="0">
                <a:solidFill>
                  <a:prstClr val="black"/>
                </a:solidFill>
              </a:rPr>
            </a:br>
            <a:r>
              <a:rPr lang="en-GB" b="1" i="1" dirty="0" smtClean="0">
                <a:solidFill>
                  <a:prstClr val="black"/>
                </a:solidFill>
              </a:rPr>
              <a:t>el </a:t>
            </a:r>
            <a:r>
              <a:rPr lang="en-GB" b="1" i="1" dirty="0" err="1" smtClean="0">
                <a:solidFill>
                  <a:prstClr val="black"/>
                </a:solidFill>
              </a:rPr>
              <a:t>año</a:t>
            </a:r>
            <a:r>
              <a:rPr lang="en-GB" b="1" i="1" dirty="0" smtClean="0">
                <a:solidFill>
                  <a:prstClr val="black"/>
                </a:solidFill>
              </a:rPr>
              <a:t> </a:t>
            </a:r>
            <a:r>
              <a:rPr lang="en-GB" b="1" i="1" dirty="0" err="1" smtClean="0">
                <a:solidFill>
                  <a:prstClr val="black"/>
                </a:solidFill>
              </a:rPr>
              <a:t>pasado</a:t>
            </a:r>
            <a:r>
              <a:rPr lang="en-GB" b="1" i="1" dirty="0" smtClean="0">
                <a:solidFill>
                  <a:prstClr val="black"/>
                </a:solidFill>
              </a:rPr>
              <a:t/>
            </a:r>
            <a:br>
              <a:rPr lang="en-GB" b="1" i="1" dirty="0" smtClean="0">
                <a:solidFill>
                  <a:prstClr val="black"/>
                </a:solidFill>
              </a:rPr>
            </a:br>
            <a:r>
              <a:rPr lang="en-GB" b="1" i="1" dirty="0" smtClean="0">
                <a:solidFill>
                  <a:prstClr val="black"/>
                </a:solidFill>
              </a:rPr>
              <a:t>el </a:t>
            </a:r>
            <a:r>
              <a:rPr lang="en-GB" b="1" i="1" dirty="0" err="1" smtClean="0">
                <a:solidFill>
                  <a:prstClr val="black"/>
                </a:solidFill>
              </a:rPr>
              <a:t>año</a:t>
            </a:r>
            <a:r>
              <a:rPr lang="en-GB" b="1" i="1" dirty="0" smtClean="0">
                <a:solidFill>
                  <a:prstClr val="black"/>
                </a:solidFill>
              </a:rPr>
              <a:t> </a:t>
            </a:r>
            <a:r>
              <a:rPr lang="en-GB" b="1" i="1" dirty="0" err="1" smtClean="0">
                <a:solidFill>
                  <a:prstClr val="black"/>
                </a:solidFill>
              </a:rPr>
              <a:t>que</a:t>
            </a:r>
            <a:r>
              <a:rPr lang="en-GB" b="1" i="1" dirty="0" smtClean="0">
                <a:solidFill>
                  <a:prstClr val="black"/>
                </a:solidFill>
              </a:rPr>
              <a:t> </a:t>
            </a:r>
            <a:r>
              <a:rPr lang="en-GB" b="1" i="1" dirty="0" err="1" smtClean="0">
                <a:solidFill>
                  <a:prstClr val="black"/>
                </a:solidFill>
              </a:rPr>
              <a:t>viene</a:t>
            </a:r>
            <a:endParaRPr lang="fr-FR" b="1" i="1" dirty="0">
              <a:solidFill>
                <a:prstClr val="black"/>
              </a:solidFill>
            </a:endParaRPr>
          </a:p>
        </p:txBody>
      </p:sp>
      <p:sp>
        <p:nvSpPr>
          <p:cNvPr id="6" name="TextBox 5"/>
          <p:cNvSpPr txBox="1"/>
          <p:nvPr/>
        </p:nvSpPr>
        <p:spPr>
          <a:xfrm>
            <a:off x="5076056" y="44624"/>
            <a:ext cx="3888432" cy="369332"/>
          </a:xfrm>
          <a:prstGeom prst="rect">
            <a:avLst/>
          </a:prstGeom>
          <a:noFill/>
        </p:spPr>
        <p:txBody>
          <a:bodyPr wrap="square" rtlCol="0">
            <a:spAutoFit/>
          </a:bodyPr>
          <a:lstStyle/>
          <a:p>
            <a:r>
              <a:rPr lang="en-GB" b="1" dirty="0" err="1" smtClean="0">
                <a:solidFill>
                  <a:prstClr val="black"/>
                </a:solidFill>
              </a:rPr>
              <a:t>dije</a:t>
            </a:r>
            <a:r>
              <a:rPr lang="en-GB" dirty="0" smtClean="0">
                <a:solidFill>
                  <a:prstClr val="black"/>
                </a:solidFill>
              </a:rPr>
              <a:t> = I said            /    </a:t>
            </a:r>
            <a:r>
              <a:rPr lang="en-GB" b="1" dirty="0" err="1" smtClean="0">
                <a:solidFill>
                  <a:prstClr val="black"/>
                </a:solidFill>
              </a:rPr>
              <a:t>dijo</a:t>
            </a:r>
            <a:r>
              <a:rPr lang="en-GB" b="1" dirty="0" smtClean="0">
                <a:solidFill>
                  <a:prstClr val="black"/>
                </a:solidFill>
              </a:rPr>
              <a:t> </a:t>
            </a:r>
            <a:r>
              <a:rPr lang="en-GB" dirty="0" smtClean="0">
                <a:solidFill>
                  <a:prstClr val="black"/>
                </a:solidFill>
              </a:rPr>
              <a:t>= s/he said </a:t>
            </a:r>
            <a:endParaRPr lang="fr-FR" dirty="0">
              <a:solidFill>
                <a:prstClr val="black"/>
              </a:solidFill>
            </a:endParaRPr>
          </a:p>
        </p:txBody>
      </p:sp>
      <p:sp>
        <p:nvSpPr>
          <p:cNvPr id="7" name="TextBox 6"/>
          <p:cNvSpPr txBox="1"/>
          <p:nvPr/>
        </p:nvSpPr>
        <p:spPr>
          <a:xfrm>
            <a:off x="204537" y="6381328"/>
            <a:ext cx="3888432" cy="369332"/>
          </a:xfrm>
          <a:prstGeom prst="rect">
            <a:avLst/>
          </a:prstGeom>
          <a:noFill/>
        </p:spPr>
        <p:txBody>
          <a:bodyPr wrap="square" rtlCol="0">
            <a:spAutoFit/>
          </a:bodyPr>
          <a:lstStyle/>
          <a:p>
            <a:r>
              <a:rPr lang="en-GB" b="1" dirty="0" err="1" smtClean="0">
                <a:solidFill>
                  <a:prstClr val="black"/>
                </a:solidFill>
              </a:rPr>
              <a:t>fui</a:t>
            </a:r>
            <a:r>
              <a:rPr lang="en-GB" dirty="0" smtClean="0">
                <a:solidFill>
                  <a:prstClr val="black"/>
                </a:solidFill>
              </a:rPr>
              <a:t> = I went            /    </a:t>
            </a:r>
            <a:r>
              <a:rPr lang="en-GB" b="1" dirty="0" err="1" smtClean="0">
                <a:solidFill>
                  <a:prstClr val="black"/>
                </a:solidFill>
              </a:rPr>
              <a:t>fuimos</a:t>
            </a:r>
            <a:r>
              <a:rPr lang="en-GB" b="1" dirty="0" smtClean="0">
                <a:solidFill>
                  <a:prstClr val="black"/>
                </a:solidFill>
              </a:rPr>
              <a:t> </a:t>
            </a:r>
            <a:r>
              <a:rPr lang="en-GB" dirty="0" smtClean="0">
                <a:solidFill>
                  <a:prstClr val="black"/>
                </a:solidFill>
              </a:rPr>
              <a:t>= we went</a:t>
            </a:r>
            <a:endParaRPr lang="fr-FR" dirty="0">
              <a:solidFill>
                <a:prstClr val="black"/>
              </a:solidFill>
            </a:endParaRPr>
          </a:p>
        </p:txBody>
      </p:sp>
      <p:sp>
        <p:nvSpPr>
          <p:cNvPr id="8" name="TextBox 7"/>
          <p:cNvSpPr txBox="1"/>
          <p:nvPr/>
        </p:nvSpPr>
        <p:spPr>
          <a:xfrm rot="20581568">
            <a:off x="1082765" y="3824164"/>
            <a:ext cx="1296144" cy="461665"/>
          </a:xfrm>
          <a:prstGeom prst="rect">
            <a:avLst/>
          </a:prstGeom>
          <a:noFill/>
        </p:spPr>
        <p:txBody>
          <a:bodyPr wrap="square" rtlCol="0">
            <a:spAutoFit/>
          </a:bodyPr>
          <a:lstStyle/>
          <a:p>
            <a:r>
              <a:rPr lang="en-GB" sz="2400" dirty="0" smtClean="0">
                <a:solidFill>
                  <a:prstClr val="black"/>
                </a:solidFill>
                <a:latin typeface="Lucida Handwriting" pitchFamily="66" charset="0"/>
              </a:rPr>
              <a:t>past</a:t>
            </a:r>
            <a:endParaRPr lang="fr-FR" sz="2400" dirty="0">
              <a:solidFill>
                <a:prstClr val="black"/>
              </a:solidFill>
              <a:latin typeface="Lucida Handwriting" pitchFamily="66" charset="0"/>
            </a:endParaRPr>
          </a:p>
        </p:txBody>
      </p:sp>
      <p:sp>
        <p:nvSpPr>
          <p:cNvPr id="9" name="TextBox 8"/>
          <p:cNvSpPr txBox="1"/>
          <p:nvPr/>
        </p:nvSpPr>
        <p:spPr>
          <a:xfrm rot="20581568">
            <a:off x="1586821" y="4976291"/>
            <a:ext cx="1296144" cy="461665"/>
          </a:xfrm>
          <a:prstGeom prst="rect">
            <a:avLst/>
          </a:prstGeom>
          <a:noFill/>
        </p:spPr>
        <p:txBody>
          <a:bodyPr wrap="square" rtlCol="0">
            <a:spAutoFit/>
          </a:bodyPr>
          <a:lstStyle/>
          <a:p>
            <a:r>
              <a:rPr lang="en-GB" sz="2400" dirty="0" smtClean="0">
                <a:solidFill>
                  <a:prstClr val="black"/>
                </a:solidFill>
                <a:latin typeface="Lucida Handwriting" pitchFamily="66" charset="0"/>
              </a:rPr>
              <a:t>future</a:t>
            </a:r>
            <a:endParaRPr lang="fr-FR" sz="2400" dirty="0">
              <a:solidFill>
                <a:prstClr val="black"/>
              </a:solidFill>
              <a:latin typeface="Lucida Handwriting" pitchFamily="66" charset="0"/>
            </a:endParaRPr>
          </a:p>
        </p:txBody>
      </p:sp>
      <p:sp>
        <p:nvSpPr>
          <p:cNvPr id="10" name="TextBox 9"/>
          <p:cNvSpPr txBox="1"/>
          <p:nvPr/>
        </p:nvSpPr>
        <p:spPr>
          <a:xfrm rot="20581568">
            <a:off x="1495625" y="1197998"/>
            <a:ext cx="1528233" cy="461665"/>
          </a:xfrm>
          <a:prstGeom prst="rect">
            <a:avLst/>
          </a:prstGeom>
          <a:noFill/>
        </p:spPr>
        <p:txBody>
          <a:bodyPr wrap="square" rtlCol="0">
            <a:spAutoFit/>
          </a:bodyPr>
          <a:lstStyle/>
          <a:p>
            <a:r>
              <a:rPr lang="en-GB" sz="2400" dirty="0" smtClean="0">
                <a:solidFill>
                  <a:prstClr val="black"/>
                </a:solidFill>
                <a:latin typeface="Lucida Handwriting" pitchFamily="66" charset="0"/>
              </a:rPr>
              <a:t>present</a:t>
            </a:r>
            <a:endParaRPr lang="fr-FR" sz="2400" dirty="0">
              <a:solidFill>
                <a:prstClr val="black"/>
              </a:solidFill>
              <a:latin typeface="Lucida Handwriting" pitchFamily="66" charset="0"/>
            </a:endParaRPr>
          </a:p>
        </p:txBody>
      </p:sp>
      <p:sp>
        <p:nvSpPr>
          <p:cNvPr id="11" name="TextBox 10"/>
          <p:cNvSpPr txBox="1"/>
          <p:nvPr/>
        </p:nvSpPr>
        <p:spPr>
          <a:xfrm>
            <a:off x="4499992" y="6393940"/>
            <a:ext cx="4536504" cy="369332"/>
          </a:xfrm>
          <a:prstGeom prst="rect">
            <a:avLst/>
          </a:prstGeom>
          <a:noFill/>
        </p:spPr>
        <p:txBody>
          <a:bodyPr wrap="square" rtlCol="0">
            <a:spAutoFit/>
          </a:bodyPr>
          <a:lstStyle/>
          <a:p>
            <a:r>
              <a:rPr lang="en-GB" b="1" dirty="0" err="1" smtClean="0">
                <a:solidFill>
                  <a:prstClr val="black"/>
                </a:solidFill>
              </a:rPr>
              <a:t>hace</a:t>
            </a:r>
            <a:r>
              <a:rPr lang="en-GB" b="1" dirty="0" smtClean="0">
                <a:solidFill>
                  <a:prstClr val="black"/>
                </a:solidFill>
              </a:rPr>
              <a:t> sol / </a:t>
            </a:r>
            <a:r>
              <a:rPr lang="en-GB" b="1" dirty="0" err="1" smtClean="0">
                <a:solidFill>
                  <a:prstClr val="black"/>
                </a:solidFill>
              </a:rPr>
              <a:t>frío</a:t>
            </a:r>
            <a:r>
              <a:rPr lang="en-GB" b="1" dirty="0" smtClean="0">
                <a:solidFill>
                  <a:prstClr val="black"/>
                </a:solidFill>
              </a:rPr>
              <a:t> / </a:t>
            </a:r>
            <a:r>
              <a:rPr lang="en-GB" b="1" dirty="0" err="1" smtClean="0">
                <a:solidFill>
                  <a:prstClr val="black"/>
                </a:solidFill>
              </a:rPr>
              <a:t>calor</a:t>
            </a:r>
            <a:r>
              <a:rPr lang="en-GB" b="1" dirty="0" smtClean="0">
                <a:solidFill>
                  <a:prstClr val="black"/>
                </a:solidFill>
              </a:rPr>
              <a:t> </a:t>
            </a:r>
            <a:r>
              <a:rPr lang="en-GB" dirty="0" smtClean="0">
                <a:solidFill>
                  <a:prstClr val="black"/>
                </a:solidFill>
              </a:rPr>
              <a:t>= it’s sunny / cold / hot</a:t>
            </a:r>
            <a:endParaRPr lang="fr-FR" dirty="0">
              <a:solidFill>
                <a:prstClr val="black"/>
              </a:solidFill>
            </a:endParaRPr>
          </a:p>
        </p:txBody>
      </p:sp>
    </p:spTree>
    <p:extLst>
      <p:ext uri="{BB962C8B-B14F-4D97-AF65-F5344CB8AC3E}">
        <p14:creationId xmlns:p14="http://schemas.microsoft.com/office/powerpoint/2010/main" val="3211000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968" y="175523"/>
            <a:ext cx="8641615" cy="6247864"/>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latin typeface="Arial" panose="020B0604020202020204" pitchFamily="34" charset="0"/>
                <a:ea typeface="Times New Roman" panose="02020603050405020304" pitchFamily="18" charset="0"/>
                <a:cs typeface="Times New Roman" panose="02020603050405020304" pitchFamily="18" charset="0"/>
              </a:rPr>
              <a:t> [A]</a:t>
            </a: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err="1">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frases</a:t>
            </a:r>
            <a:r>
              <a:rPr lang="en-US" sz="2000" dirty="0">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a:t>
            </a:r>
            <a:br>
              <a:rPr lang="en-US" sz="2000" dirty="0" smtClean="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1  ¡</a:t>
            </a:r>
            <a:r>
              <a:rPr lang="en-US" sz="2000" dirty="0" err="1">
                <a:latin typeface="Arial" panose="020B0604020202020204" pitchFamily="34" charset="0"/>
                <a:ea typeface="Times New Roman" panose="02020603050405020304" pitchFamily="18" charset="0"/>
                <a:cs typeface="Times New Roman" panose="02020603050405020304" pitchFamily="18" charset="0"/>
              </a:rPr>
              <a:t>Hola</a:t>
            </a:r>
            <a:r>
              <a:rPr lang="en-US" sz="2000" dirty="0">
                <a:latin typeface="Arial" panose="020B0604020202020204" pitchFamily="34" charset="0"/>
                <a:ea typeface="Times New Roman" panose="02020603050405020304" pitchFamily="18" charset="0"/>
                <a:cs typeface="Times New Roman" panose="02020603050405020304" pitchFamily="18" charset="0"/>
              </a:rPr>
              <a:t>!  ¿_____ _________? [How are you?]</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2 Me </a:t>
            </a:r>
            <a:r>
              <a:rPr lang="en-US" sz="2000" dirty="0" err="1">
                <a:latin typeface="Arial" panose="020B0604020202020204" pitchFamily="34" charset="0"/>
                <a:ea typeface="Times New Roman" panose="02020603050405020304" pitchFamily="18" charset="0"/>
                <a:cs typeface="Times New Roman" panose="02020603050405020304" pitchFamily="18" charset="0"/>
              </a:rPr>
              <a:t>llamo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Cara </a:t>
            </a:r>
            <a:r>
              <a:rPr lang="en-US" sz="2000" dirty="0">
                <a:latin typeface="Arial" panose="020B0604020202020204" pitchFamily="34" charset="0"/>
                <a:ea typeface="Times New Roman" panose="02020603050405020304" pitchFamily="18" charset="0"/>
                <a:cs typeface="Times New Roman" panose="02020603050405020304" pitchFamily="18" charset="0"/>
              </a:rPr>
              <a:t>y ________ en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Murcia. </a:t>
            </a:r>
            <a:r>
              <a:rPr lang="en-US" sz="2000" dirty="0">
                <a:latin typeface="Arial" panose="020B0604020202020204" pitchFamily="34" charset="0"/>
                <a:ea typeface="Times New Roman" panose="02020603050405020304" pitchFamily="18" charset="0"/>
                <a:cs typeface="Times New Roman" panose="02020603050405020304" pitchFamily="18" charset="0"/>
              </a:rPr>
              <a:t>[I live]</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3  Soy ________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seria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pero</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muy</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_____________. [quite, nice]</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4  ______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cuatro</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personas </a:t>
            </a:r>
            <a:r>
              <a:rPr lang="en-US" sz="2000" dirty="0">
                <a:latin typeface="Arial" panose="020B0604020202020204" pitchFamily="34" charset="0"/>
                <a:ea typeface="Times New Roman" panose="02020603050405020304" pitchFamily="18" charset="0"/>
                <a:cs typeface="Times New Roman" panose="02020603050405020304" pitchFamily="18" charset="0"/>
              </a:rPr>
              <a:t>____ mi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familia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mis</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padres, mi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abuela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y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yo</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[there are, in]</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5  ___ _________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tres</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___________; [I don’t have, but, pets]</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6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dos </a:t>
            </a:r>
            <a:r>
              <a:rPr lang="en-US" sz="2000" dirty="0">
                <a:latin typeface="Arial" panose="020B0604020202020204" pitchFamily="34" charset="0"/>
                <a:ea typeface="Times New Roman" panose="02020603050405020304" pitchFamily="18" charset="0"/>
                <a:cs typeface="Times New Roman" panose="02020603050405020304" pitchFamily="18" charset="0"/>
              </a:rPr>
              <a:t>_______ y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___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tortuga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[dogs, a]</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7  </a:t>
            </a:r>
            <a:r>
              <a:rPr lang="en-US" sz="2000" dirty="0" err="1">
                <a:latin typeface="Arial" panose="020B0604020202020204" pitchFamily="34" charset="0"/>
                <a:ea typeface="Times New Roman" panose="02020603050405020304" pitchFamily="18" charset="0"/>
                <a:cs typeface="Times New Roman" panose="02020603050405020304" pitchFamily="18" charset="0"/>
              </a:rPr>
              <a:t>Mi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latin typeface="Arial" panose="020B0604020202020204" pitchFamily="34" charset="0"/>
                <a:ea typeface="Times New Roman" panose="02020603050405020304" pitchFamily="18" charset="0"/>
                <a:cs typeface="Times New Roman" panose="02020603050405020304" pitchFamily="18" charset="0"/>
              </a:rPr>
              <a:t>. [is]</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8  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héroe</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Cristiano Ronaldo.  </a:t>
            </a:r>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genial! </a:t>
            </a:r>
            <a:r>
              <a:rPr lang="en-US" sz="2000" dirty="0">
                <a:latin typeface="Arial" panose="020B0604020202020204" pitchFamily="34" charset="0"/>
                <a:ea typeface="Times New Roman" panose="02020603050405020304" pitchFamily="18" charset="0"/>
                <a:cs typeface="Times New Roman" panose="02020603050405020304" pitchFamily="18" charset="0"/>
              </a:rPr>
              <a:t>[my]</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631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00729" y="784854"/>
          <a:ext cx="8584854" cy="5573359"/>
        </p:xfrm>
        <a:graphic>
          <a:graphicData uri="http://schemas.openxmlformats.org/drawingml/2006/table">
            <a:tbl>
              <a:tblPr firstRow="1" firstCol="1" bandRow="1">
                <a:tableStyleId>{5940675A-B579-460E-94D1-54222C63F5DA}</a:tableStyleId>
              </a:tblPr>
              <a:tblGrid>
                <a:gridCol w="4292427"/>
                <a:gridCol w="4292427"/>
              </a:tblGrid>
              <a:tr h="413647">
                <a:tc>
                  <a:txBody>
                    <a:bodyPr/>
                    <a:lstStyle/>
                    <a:p>
                      <a:pPr>
                        <a:spcAft>
                          <a:spcPts val="0"/>
                        </a:spcAft>
                      </a:pPr>
                      <a:r>
                        <a:rPr lang="en-US" sz="2000" dirty="0">
                          <a:effectLst/>
                          <a:latin typeface="Arial" panose="020B0604020202020204" pitchFamily="34" charset="0"/>
                          <a:cs typeface="Arial" panose="020B0604020202020204" pitchFamily="34" charset="0"/>
                        </a:rPr>
                        <a:t>1 ¡</a:t>
                      </a:r>
                      <a:r>
                        <a:rPr lang="en-US" sz="2000" dirty="0" err="1">
                          <a:effectLst/>
                          <a:latin typeface="Arial" panose="020B0604020202020204" pitchFamily="34" charset="0"/>
                          <a:cs typeface="Arial" panose="020B0604020202020204" pitchFamily="34" charset="0"/>
                        </a:rPr>
                        <a:t>Hola</a:t>
                      </a:r>
                      <a:r>
                        <a:rPr lang="en-US" sz="2000" dirty="0">
                          <a:effectLst/>
                          <a:latin typeface="Arial" panose="020B0604020202020204" pitchFamily="34" charset="0"/>
                          <a:cs typeface="Arial" panose="020B0604020202020204" pitchFamily="34" charset="0"/>
                        </a:rPr>
                        <a:t>!  ¿_____ 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1 _________ ! How are you?</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2 Me </a:t>
                      </a:r>
                      <a:r>
                        <a:rPr lang="en-US" sz="2000" dirty="0" err="1">
                          <a:effectLst/>
                          <a:latin typeface="Arial" panose="020B0604020202020204" pitchFamily="34" charset="0"/>
                          <a:cs typeface="Arial" panose="020B0604020202020204" pitchFamily="34" charset="0"/>
                        </a:rPr>
                        <a:t>llamo</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Cara </a:t>
                      </a:r>
                      <a:r>
                        <a:rPr lang="en-US" sz="2000" dirty="0">
                          <a:effectLst/>
                          <a:latin typeface="Arial" panose="020B0604020202020204" pitchFamily="34" charset="0"/>
                          <a:cs typeface="Arial" panose="020B0604020202020204" pitchFamily="34" charset="0"/>
                        </a:rPr>
                        <a:t>y ________ en </a:t>
                      </a:r>
                      <a:r>
                        <a:rPr lang="en-US" sz="2000" dirty="0" smtClean="0">
                          <a:effectLst/>
                          <a:latin typeface="Arial" panose="020B0604020202020204" pitchFamily="34" charset="0"/>
                          <a:cs typeface="Arial" panose="020B0604020202020204" pitchFamily="34" charset="0"/>
                        </a:rPr>
                        <a:t>Murcia.</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2 ________________________ I live ________________.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latin typeface="Arial" panose="020B0604020202020204" pitchFamily="34" charset="0"/>
                          <a:ea typeface="Times New Roman" panose="02020603050405020304" pitchFamily="18" charset="0"/>
                          <a:cs typeface="Arial" panose="020B0604020202020204" pitchFamily="34" charset="0"/>
                        </a:rPr>
                        <a:t>Soy ________ </a:t>
                      </a:r>
                      <a:r>
                        <a:rPr lang="en-US" sz="2000" dirty="0" err="1" smtClean="0">
                          <a:latin typeface="Arial" panose="020B0604020202020204" pitchFamily="34" charset="0"/>
                          <a:ea typeface="Times New Roman" panose="02020603050405020304" pitchFamily="18" charset="0"/>
                          <a:cs typeface="Arial" panose="020B0604020202020204" pitchFamily="34" charset="0"/>
                        </a:rPr>
                        <a:t>seria</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pero</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muy</a:t>
                      </a:r>
                      <a:r>
                        <a:rPr lang="en-US" sz="2000" dirty="0" smtClean="0">
                          <a:latin typeface="Arial" panose="020B0604020202020204" pitchFamily="34" charset="0"/>
                          <a:ea typeface="Times New Roman" panose="02020603050405020304" pitchFamily="18" charset="0"/>
                          <a:cs typeface="Arial" panose="020B0604020202020204" pitchFamily="34" charset="0"/>
                        </a:rPr>
                        <a:t> _____________.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effectLst/>
                          <a:latin typeface="Arial" panose="020B0604020202020204" pitchFamily="34" charset="0"/>
                          <a:cs typeface="Arial" panose="020B0604020202020204" pitchFamily="34" charset="0"/>
                        </a:rPr>
                        <a:t>_____</a:t>
                      </a:r>
                      <a:r>
                        <a:rPr lang="en-US" sz="2000" baseline="0" dirty="0" smtClean="0">
                          <a:effectLst/>
                          <a:latin typeface="Arial" panose="020B0604020202020204" pitchFamily="34" charset="0"/>
                          <a:cs typeface="Arial" panose="020B0604020202020204" pitchFamily="34" charset="0"/>
                        </a:rPr>
                        <a:t> quite </a:t>
                      </a:r>
                      <a:r>
                        <a:rPr lang="en-US" sz="2000" dirty="0" smtClean="0">
                          <a:effectLst/>
                          <a:latin typeface="Arial" panose="020B0604020202020204" pitchFamily="34" charset="0"/>
                          <a:cs typeface="Arial" panose="020B0604020202020204" pitchFamily="34" charset="0"/>
                        </a:rPr>
                        <a:t>______________ nice.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4 ______ </a:t>
                      </a:r>
                      <a:r>
                        <a:rPr lang="en-US" sz="2000" dirty="0" err="1" smtClean="0">
                          <a:effectLst/>
                          <a:latin typeface="Arial" panose="020B0604020202020204" pitchFamily="34" charset="0"/>
                          <a:cs typeface="Arial" panose="020B0604020202020204" pitchFamily="34" charset="0"/>
                        </a:rPr>
                        <a:t>cuatro</a:t>
                      </a:r>
                      <a:r>
                        <a:rPr lang="en-US" sz="2000" dirty="0" smtClean="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personas ____ mi </a:t>
                      </a:r>
                      <a:r>
                        <a:rPr lang="en-US" sz="2000" dirty="0" err="1" smtClean="0">
                          <a:effectLst/>
                          <a:latin typeface="Arial" panose="020B0604020202020204" pitchFamily="34" charset="0"/>
                          <a:cs typeface="Arial" panose="020B0604020202020204" pitchFamily="34" charset="0"/>
                        </a:rPr>
                        <a:t>familia</a:t>
                      </a:r>
                      <a:r>
                        <a:rPr lang="en-US" sz="2000" dirty="0" smtClean="0">
                          <a:effectLst/>
                          <a:latin typeface="Arial" panose="020B0604020202020204" pitchFamily="34" charset="0"/>
                          <a:cs typeface="Arial" panose="020B0604020202020204" pitchFamily="34" charset="0"/>
                        </a:rPr>
                        <a:t>;</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mis</a:t>
                      </a:r>
                      <a:r>
                        <a:rPr lang="en-US" sz="2000" dirty="0" smtClean="0">
                          <a:latin typeface="Arial" panose="020B0604020202020204" pitchFamily="34" charset="0"/>
                          <a:ea typeface="Times New Roman" panose="02020603050405020304" pitchFamily="18" charset="0"/>
                          <a:cs typeface="Arial" panose="020B0604020202020204" pitchFamily="34" charset="0"/>
                        </a:rPr>
                        <a:t> padres, mi </a:t>
                      </a:r>
                      <a:r>
                        <a:rPr lang="en-US" sz="2000" dirty="0" err="1" smtClean="0">
                          <a:latin typeface="Arial" panose="020B0604020202020204" pitchFamily="34" charset="0"/>
                          <a:ea typeface="Times New Roman" panose="02020603050405020304" pitchFamily="18" charset="0"/>
                          <a:cs typeface="Arial" panose="020B0604020202020204" pitchFamily="34" charset="0"/>
                        </a:rPr>
                        <a:t>abuela</a:t>
                      </a:r>
                      <a:r>
                        <a:rPr lang="en-US" sz="2000" dirty="0" smtClean="0">
                          <a:latin typeface="Arial" panose="020B0604020202020204" pitchFamily="34" charset="0"/>
                          <a:ea typeface="Times New Roman" panose="02020603050405020304" pitchFamily="18" charset="0"/>
                          <a:cs typeface="Arial" panose="020B0604020202020204" pitchFamily="34" charset="0"/>
                        </a:rPr>
                        <a:t> y </a:t>
                      </a:r>
                      <a:r>
                        <a:rPr lang="en-US" sz="2000" dirty="0" err="1" smtClean="0">
                          <a:latin typeface="Arial" panose="020B0604020202020204" pitchFamily="34" charset="0"/>
                          <a:ea typeface="Times New Roman" panose="02020603050405020304" pitchFamily="18" charset="0"/>
                          <a:cs typeface="Arial" panose="020B0604020202020204" pitchFamily="34" charset="0"/>
                        </a:rPr>
                        <a:t>yo</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4 There are ____________ in </a:t>
                      </a:r>
                      <a:r>
                        <a:rPr lang="en-US" sz="2000" dirty="0" smtClean="0">
                          <a:effectLst/>
                          <a:latin typeface="Arial" panose="020B0604020202020204" pitchFamily="34" charset="0"/>
                          <a:cs typeface="Arial" panose="020B0604020202020204" pitchFamily="34" charset="0"/>
                        </a:rPr>
                        <a:t>_______________;__________.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a:effectLst/>
                          <a:latin typeface="Arial" panose="020B0604020202020204" pitchFamily="34" charset="0"/>
                          <a:cs typeface="Arial" panose="020B0604020202020204" pitchFamily="34" charset="0"/>
                        </a:rPr>
                        <a:t>5 ___ _________ hermanos _____ tengo tres 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5 I don’t have _____________ but _____________ pets.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dirty="0">
                          <a:effectLst/>
                          <a:latin typeface="Arial" panose="020B0604020202020204" pitchFamily="34" charset="0"/>
                          <a:cs typeface="Arial" panose="020B0604020202020204" pitchFamily="34" charset="0"/>
                        </a:rPr>
                        <a:t>6 </a:t>
                      </a:r>
                      <a:r>
                        <a:rPr lang="en-US" sz="2000" dirty="0" err="1">
                          <a:effectLst/>
                          <a:latin typeface="Arial" panose="020B0604020202020204" pitchFamily="34" charset="0"/>
                          <a:cs typeface="Arial" panose="020B0604020202020204" pitchFamily="34" charset="0"/>
                        </a:rPr>
                        <a:t>tengo</a:t>
                      </a:r>
                      <a:r>
                        <a:rPr lang="en-US" sz="2000" dirty="0">
                          <a:effectLst/>
                          <a:latin typeface="Arial" panose="020B0604020202020204" pitchFamily="34" charset="0"/>
                          <a:cs typeface="Arial" panose="020B0604020202020204" pitchFamily="34" charset="0"/>
                        </a:rPr>
                        <a:t> dos _______ y __ </a:t>
                      </a:r>
                      <a:r>
                        <a:rPr lang="en-US" sz="2000" dirty="0" err="1" smtClean="0">
                          <a:effectLst/>
                          <a:latin typeface="Arial" panose="020B0604020202020204" pitchFamily="34" charset="0"/>
                          <a:cs typeface="Arial" panose="020B0604020202020204" pitchFamily="34" charset="0"/>
                        </a:rPr>
                        <a:t>tortuga</a:t>
                      </a:r>
                      <a:r>
                        <a:rPr lang="en-US"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6 ____________ dogs </a:t>
                      </a:r>
                      <a:r>
                        <a:rPr lang="en-US" sz="2000" dirty="0" smtClean="0">
                          <a:effectLst/>
                          <a:latin typeface="Arial" panose="020B0604020202020204" pitchFamily="34" charset="0"/>
                          <a:cs typeface="Arial" panose="020B0604020202020204" pitchFamily="34" charset="0"/>
                        </a:rPr>
                        <a:t>____ </a:t>
                      </a:r>
                      <a:r>
                        <a:rPr lang="en-US" sz="2000" dirty="0">
                          <a:effectLst/>
                          <a:latin typeface="Arial" panose="020B0604020202020204" pitchFamily="34" charset="0"/>
                          <a:cs typeface="Arial" panose="020B0604020202020204" pitchFamily="34" charset="0"/>
                        </a:rPr>
                        <a:t>a 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a:effectLst/>
                          <a:latin typeface="Arial" panose="020B0604020202020204" pitchFamily="34" charset="0"/>
                          <a:cs typeface="Arial" panose="020B0604020202020204" pitchFamily="34" charset="0"/>
                        </a:rPr>
                        <a:t>7 Mi pasión _______ el fútbol.</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7 __________ is 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8 __ </a:t>
                      </a:r>
                      <a:r>
                        <a:rPr lang="en-US" sz="2000" dirty="0" err="1">
                          <a:effectLst/>
                          <a:latin typeface="Arial" panose="020B0604020202020204" pitchFamily="34" charset="0"/>
                          <a:cs typeface="Arial" panose="020B0604020202020204" pitchFamily="34" charset="0"/>
                        </a:rPr>
                        <a:t>héroe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Cristiano Ronaldo.  </a:t>
                      </a:r>
                      <a:r>
                        <a:rPr lang="en-US" sz="2000" dirty="0">
                          <a:effectLst/>
                          <a:latin typeface="Arial" panose="020B0604020202020204" pitchFamily="34" charset="0"/>
                          <a:cs typeface="Arial" panose="020B0604020202020204" pitchFamily="34" charset="0"/>
                        </a:rPr>
                        <a:t>¡</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genial!</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8 My ___________________. 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
        <p:nvSpPr>
          <p:cNvPr id="3" name="Rectangle 1"/>
          <p:cNvSpPr>
            <a:spLocks noChangeArrowheads="1"/>
          </p:cNvSpPr>
          <p:nvPr/>
        </p:nvSpPr>
        <p:spPr bwMode="auto">
          <a:xfrm>
            <a:off x="300729" y="138523"/>
            <a:ext cx="49423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 </a:t>
            </a:r>
            <a:r>
              <a:rPr kumimoji="0" lang="en-US"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presento</a:t>
            </a:r>
            <a:r>
              <a:rPr kumimoji="0" 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a:t>
            </a:r>
            <a:endParaRPr kumimoji="0" lang="en-GB"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Completa</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la </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traducci</a:t>
            </a:r>
            <a:r>
              <a:rPr kumimoji="0" lang="en-US"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ó</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en </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espa</a:t>
            </a:r>
            <a:r>
              <a:rPr kumimoji="0" lang="en-US"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ñ</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ol</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y en </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ingl</a:t>
            </a:r>
            <a:r>
              <a:rPr kumimoji="0" lang="en-US"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é</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5175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536573"/>
            <a:ext cx="8328991" cy="5170646"/>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latin typeface="Arial" panose="020B0604020202020204" pitchFamily="34" charset="0"/>
                <a:ea typeface="Times New Roman" panose="02020603050405020304" pitchFamily="18" charset="0"/>
                <a:cs typeface="Times New Roman" panose="02020603050405020304" pitchFamily="18" charset="0"/>
              </a:rPr>
              <a:t> [C]</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latin typeface="Arial" panose="020B0604020202020204" pitchFamily="34" charset="0"/>
                <a:ea typeface="Times New Roman" panose="02020603050405020304" pitchFamily="18" charset="0"/>
                <a:cs typeface="Times New Roman" panose="02020603050405020304" pitchFamily="18" charset="0"/>
              </a:rPr>
              <a:t> el </a:t>
            </a:r>
            <a:r>
              <a:rPr lang="en-US" sz="2000" dirty="0" err="1">
                <a:latin typeface="Arial" panose="020B0604020202020204" pitchFamily="34" charset="0"/>
                <a:ea typeface="Times New Roman" panose="02020603050405020304" pitchFamily="18" charset="0"/>
                <a:cs typeface="Times New Roman" panose="02020603050405020304" pitchFamily="18" charset="0"/>
              </a:rPr>
              <a:t>texto</a:t>
            </a:r>
            <a:r>
              <a:rPr lang="en-US" sz="2000" dirty="0">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a:latin typeface="Arial" panose="020B0604020202020204" pitchFamily="34" charset="0"/>
                <a:ea typeface="Times New Roman" panose="02020603050405020304" pitchFamily="18" charset="0"/>
                <a:cs typeface="Times New Roman" panose="02020603050405020304" pitchFamily="18" charset="0"/>
              </a:rPr>
              <a:t>.</a:t>
            </a:r>
            <a:br>
              <a:rPr lang="en-US" sz="2000" dirty="0">
                <a:latin typeface="Arial" panose="020B0604020202020204" pitchFamily="34" charset="0"/>
                <a:ea typeface="Times New Roman" panose="02020603050405020304" pitchFamily="18" charset="0"/>
                <a:cs typeface="Times New Roman" panose="02020603050405020304" pitchFamily="18" charset="0"/>
              </a:rPr>
            </a:b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err="1">
                <a:latin typeface="Arial" panose="020B0604020202020204" pitchFamily="34" charset="0"/>
                <a:ea typeface="Times New Roman" panose="02020603050405020304" pitchFamily="18" charset="0"/>
                <a:cs typeface="Times New Roman" panose="02020603050405020304" pitchFamily="18" charset="0"/>
              </a:rPr>
              <a:t>Hola</a:t>
            </a:r>
            <a:r>
              <a:rPr lang="en-US" sz="2000" dirty="0">
                <a:latin typeface="Arial" panose="020B0604020202020204" pitchFamily="34" charset="0"/>
                <a:ea typeface="Times New Roman" panose="02020603050405020304" pitchFamily="18" charset="0"/>
                <a:cs typeface="Times New Roman" panose="02020603050405020304" pitchFamily="18" charset="0"/>
              </a:rPr>
              <a:t>!  ¿_____ _________? Me </a:t>
            </a:r>
            <a:r>
              <a:rPr lang="en-US" sz="2000" dirty="0" err="1">
                <a:latin typeface="Arial" panose="020B0604020202020204" pitchFamily="34" charset="0"/>
                <a:ea typeface="Times New Roman" panose="02020603050405020304" pitchFamily="18" charset="0"/>
                <a:cs typeface="Times New Roman" panose="02020603050405020304" pitchFamily="18" charset="0"/>
              </a:rPr>
              <a:t>llamo</a:t>
            </a:r>
            <a:r>
              <a:rPr lang="en-US" sz="2000" dirty="0">
                <a:latin typeface="Arial" panose="020B0604020202020204" pitchFamily="34" charset="0"/>
                <a:ea typeface="Times New Roman" panose="02020603050405020304" pitchFamily="18" charset="0"/>
                <a:cs typeface="Times New Roman" panose="02020603050405020304" pitchFamily="18" charset="0"/>
              </a:rPr>
              <a:t> Maya y ________ en Mallorca. Soy 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pero</a:t>
            </a:r>
            <a:r>
              <a:rPr lang="en-US" sz="2000" dirty="0">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simpática</a:t>
            </a:r>
            <a:r>
              <a:rPr lang="en-US" sz="2000" dirty="0">
                <a:latin typeface="Arial" panose="020B0604020202020204" pitchFamily="34" charset="0"/>
                <a:ea typeface="Times New Roman" panose="02020603050405020304" pitchFamily="18" charset="0"/>
                <a:cs typeface="Times New Roman" panose="02020603050405020304" pitchFamily="18" charset="0"/>
              </a:rPr>
              <a:t>. 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tres</a:t>
            </a:r>
            <a:r>
              <a:rPr lang="en-US" sz="2000" dirty="0">
                <a:latin typeface="Arial" panose="020B0604020202020204" pitchFamily="34" charset="0"/>
                <a:ea typeface="Times New Roman" panose="02020603050405020304" pitchFamily="18" charset="0"/>
                <a:cs typeface="Times New Roman" panose="02020603050405020304" pitchFamily="18" charset="0"/>
              </a:rPr>
              <a:t> personas ____ mi </a:t>
            </a:r>
            <a:r>
              <a:rPr lang="en-US" sz="2000" dirty="0" err="1">
                <a:latin typeface="Arial" panose="020B0604020202020204" pitchFamily="34" charset="0"/>
                <a:ea typeface="Times New Roman" panose="02020603050405020304" pitchFamily="18" charset="0"/>
                <a:cs typeface="Times New Roman" panose="02020603050405020304" pitchFamily="18" charset="0"/>
              </a:rPr>
              <a:t>familia</a:t>
            </a:r>
            <a:r>
              <a:rPr lang="en-US" sz="2000" dirty="0">
                <a:latin typeface="Arial" panose="020B0604020202020204" pitchFamily="34" charset="0"/>
                <a:ea typeface="Times New Roman" panose="02020603050405020304" pitchFamily="18" charset="0"/>
                <a:cs typeface="Times New Roman" panose="02020603050405020304" pitchFamily="18" charset="0"/>
              </a:rPr>
              <a:t>. ___ _________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tres</a:t>
            </a:r>
            <a:r>
              <a:rPr lang="en-US" sz="2000" dirty="0">
                <a:latin typeface="Arial" panose="020B0604020202020204" pitchFamily="34" charset="0"/>
                <a:ea typeface="Times New Roman" panose="02020603050405020304" pitchFamily="18" charset="0"/>
                <a:cs typeface="Times New Roman" panose="02020603050405020304" pitchFamily="18" charset="0"/>
              </a:rPr>
              <a:t> ___________;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dos _______ y __ </a:t>
            </a:r>
            <a:r>
              <a:rPr lang="en-US" sz="2000" dirty="0" err="1">
                <a:latin typeface="Arial" panose="020B0604020202020204" pitchFamily="34" charset="0"/>
                <a:ea typeface="Times New Roman" panose="02020603050405020304" pitchFamily="18" charset="0"/>
                <a:cs typeface="Times New Roman" panose="02020603050405020304" pitchFamily="18" charset="0"/>
              </a:rPr>
              <a:t>gato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latin typeface="Arial" panose="020B0604020202020204" pitchFamily="34" charset="0"/>
                <a:ea typeface="Times New Roman" panose="02020603050405020304" pitchFamily="18" charset="0"/>
                <a:cs typeface="Times New Roman" panose="02020603050405020304" pitchFamily="18" charset="0"/>
              </a:rPr>
              <a:t>. 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héroe</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Lionel </a:t>
            </a:r>
            <a:r>
              <a:rPr lang="en-US" sz="2000" dirty="0" err="1">
                <a:latin typeface="Arial" panose="020B0604020202020204" pitchFamily="34" charset="0"/>
                <a:ea typeface="Times New Roman" panose="02020603050405020304" pitchFamily="18" charset="0"/>
                <a:cs typeface="Times New Roman" panose="02020603050405020304" pitchFamily="18" charset="0"/>
              </a:rPr>
              <a:t>Messi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fenomenal</a:t>
            </a: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Hello! How are you? I am called Maya and I live in Mallorca. I am serious but very nice. There are three people in my family.  I don’t have brothers and sisters but I have three pets; I have two dogs and a cat.  My passion is football.  My hero is Lionel </a:t>
            </a:r>
            <a:r>
              <a:rPr lang="en-US" sz="2000" dirty="0" err="1">
                <a:latin typeface="Arial" panose="020B0604020202020204" pitchFamily="34" charset="0"/>
                <a:ea typeface="Times New Roman" panose="02020603050405020304" pitchFamily="18" charset="0"/>
                <a:cs typeface="Times New Roman" panose="02020603050405020304" pitchFamily="18" charset="0"/>
              </a:rPr>
              <a:t>Messi</a:t>
            </a:r>
            <a:r>
              <a:rPr lang="en-US" sz="2000" dirty="0">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703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5" y="0"/>
            <a:ext cx="6380922" cy="6247864"/>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latin typeface="Arial" panose="020B0604020202020204" pitchFamily="34" charset="0"/>
                <a:ea typeface="Times New Roman" panose="02020603050405020304" pitchFamily="18" charset="0"/>
                <a:cs typeface="Times New Roman" panose="02020603050405020304" pitchFamily="18" charset="0"/>
              </a:rPr>
              <a:t> [D]</a:t>
            </a: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Traduce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frases</a:t>
            </a:r>
            <a:r>
              <a:rPr lang="en-US" sz="2000" dirty="0">
                <a:latin typeface="Arial" panose="020B0604020202020204" pitchFamily="34" charset="0"/>
                <a:ea typeface="Times New Roman" panose="02020603050405020304" pitchFamily="18" charset="0"/>
                <a:cs typeface="Times New Roman" panose="02020603050405020304" pitchFamily="18" charset="0"/>
              </a:rPr>
              <a:t> al </a:t>
            </a:r>
            <a:r>
              <a:rPr lang="en-US" sz="2000" dirty="0" err="1">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latin typeface="Arial" panose="020B0604020202020204" pitchFamily="34" charset="0"/>
                <a:ea typeface="Times New Roman" panose="02020603050405020304" pitchFamily="18" charset="0"/>
                <a:cs typeface="Times New Roman" panose="02020603050405020304" pitchFamily="18" charset="0"/>
              </a:rPr>
              <a:t>.</a:t>
            </a:r>
            <a:br>
              <a:rPr lang="en-US" sz="2000" dirty="0">
                <a:latin typeface="Arial" panose="020B0604020202020204" pitchFamily="34" charset="0"/>
                <a:ea typeface="Times New Roman" panose="02020603050405020304" pitchFamily="18" charset="0"/>
                <a:cs typeface="Times New Roman" panose="02020603050405020304" pitchFamily="18" charset="0"/>
              </a:rPr>
            </a:b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1  Hello! How are you?</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2 I am called Maya and I live in Mallorca.</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3 I am serious but very nice.</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4 There are three people in my family.</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5  I don’t have brothers and sisters but I have three pets;</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6  I have two dogs and a cat.</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7  My passion is football.</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8  My hero is Lionel </a:t>
            </a:r>
            <a:r>
              <a:rPr lang="en-US" sz="2000" dirty="0" err="1">
                <a:latin typeface="Arial" panose="020B0604020202020204" pitchFamily="34" charset="0"/>
                <a:ea typeface="Times New Roman" panose="02020603050405020304" pitchFamily="18" charset="0"/>
                <a:cs typeface="Times New Roman" panose="02020603050405020304" pitchFamily="18" charset="0"/>
              </a:rPr>
              <a:t>Messi</a:t>
            </a:r>
            <a:r>
              <a:rPr lang="en-US" sz="2000" dirty="0">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3315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60" y="634321"/>
            <a:ext cx="8627165" cy="5246564"/>
          </a:xfrm>
          <a:prstGeom prst="rect">
            <a:avLst/>
          </a:prstGeom>
        </p:spPr>
        <p:txBody>
          <a:bodyPr wrap="square">
            <a:spAutoFit/>
          </a:bodyPr>
          <a:lstStyle/>
          <a:p>
            <a:pPr>
              <a:lnSpc>
                <a:spcPct val="115000"/>
              </a:lnSpc>
              <a:spcAft>
                <a:spcPts val="1000"/>
              </a:spcAft>
            </a:pPr>
            <a:r>
              <a:rPr lang="en-GB" sz="2000" dirty="0">
                <a:latin typeface="Calibri" panose="020F0502020204030204" pitchFamily="34" charset="0"/>
                <a:ea typeface="SimSun" panose="02010600030101010101" pitchFamily="2" charset="-122"/>
                <a:cs typeface="Times New Roman" panose="02020603050405020304" pitchFamily="18" charset="0"/>
              </a:rPr>
              <a:t>NAME</a:t>
            </a:r>
            <a:r>
              <a:rPr lang="en-GB" sz="2000" dirty="0" smtClean="0">
                <a:latin typeface="Calibri" panose="020F0502020204030204" pitchFamily="34" charset="0"/>
                <a:ea typeface="SimSun" panose="02010600030101010101" pitchFamily="2" charset="-122"/>
                <a:cs typeface="Times New Roman" panose="02020603050405020304" pitchFamily="18" charset="0"/>
              </a:rPr>
              <a:t>:____________________________________________________________</a:t>
            </a:r>
            <a:r>
              <a:rPr lang="en-GB" sz="2000" dirty="0">
                <a:latin typeface="Calibri" panose="020F0502020204030204" pitchFamily="34" charset="0"/>
                <a:ea typeface="SimSun" panose="02010600030101010101" pitchFamily="2" charset="-122"/>
                <a:cs typeface="Times New Roman" panose="02020603050405020304" pitchFamily="18" charset="0"/>
              </a:rPr>
              <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b="1" dirty="0">
                <a:latin typeface="Calibri" panose="020F0502020204030204" pitchFamily="34" charset="0"/>
                <a:ea typeface="SimSun" panose="02010600030101010101" pitchFamily="2" charset="-122"/>
                <a:cs typeface="Times New Roman" panose="02020603050405020304" pitchFamily="18" charset="0"/>
              </a:rPr>
              <a:t>Translate into German and write your text in the lined space provided below:</a:t>
            </a:r>
            <a:r>
              <a:rPr lang="en-GB" sz="2000" dirty="0">
                <a:latin typeface="Calibri" panose="020F0502020204030204" pitchFamily="34" charset="0"/>
                <a:ea typeface="SimSun" panose="02010600030101010101" pitchFamily="2" charset="-122"/>
                <a:cs typeface="Times New Roman" panose="02020603050405020304" pitchFamily="18" charset="0"/>
              </a:rPr>
              <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dirty="0">
                <a:latin typeface="Calibri" panose="020F0502020204030204" pitchFamily="34" charset="0"/>
                <a:ea typeface="SimSun" panose="02010600030101010101" pitchFamily="2" charset="-122"/>
                <a:cs typeface="Times New Roman" panose="02020603050405020304" pitchFamily="18" charset="0"/>
              </a:rPr>
              <a:t> Hello. What is your name? (3) My name is Tina. (3) I live in France (3) but I learn German in school (3). Where do you live? (3)</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dirty="0">
                <a:latin typeface="Calibri" panose="020F0502020204030204" pitchFamily="34" charset="0"/>
                <a:ea typeface="SimSun" panose="02010600030101010101" pitchFamily="2" charset="-122"/>
                <a:cs typeface="Times New Roman" panose="02020603050405020304" pitchFamily="18" charset="0"/>
              </a:rPr>
              <a:t>I am 12 years old (3) and my birthday is on the 3</a:t>
            </a:r>
            <a:r>
              <a:rPr lang="en-GB" sz="2000" baseline="30000" dirty="0">
                <a:latin typeface="Calibri" panose="020F0502020204030204" pitchFamily="34" charset="0"/>
                <a:ea typeface="SimSun" panose="02010600030101010101" pitchFamily="2" charset="-122"/>
                <a:cs typeface="Times New Roman" panose="02020603050405020304" pitchFamily="18" charset="0"/>
              </a:rPr>
              <a:t>rd</a:t>
            </a:r>
            <a:r>
              <a:rPr lang="en-GB" sz="2000" dirty="0">
                <a:latin typeface="Calibri" panose="020F0502020204030204" pitchFamily="34" charset="0"/>
                <a:ea typeface="SimSun" panose="02010600030101010101" pitchFamily="2" charset="-122"/>
                <a:cs typeface="Times New Roman" panose="02020603050405020304" pitchFamily="18" charset="0"/>
              </a:rPr>
              <a:t> March. (3) How old are you? (3)</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dirty="0">
                <a:latin typeface="Calibri" panose="020F0502020204030204" pitchFamily="34" charset="0"/>
                <a:ea typeface="SimSun" panose="02010600030101010101" pitchFamily="2" charset="-122"/>
                <a:cs typeface="Times New Roman" panose="02020603050405020304" pitchFamily="18" charset="0"/>
              </a:rPr>
              <a:t>My favourite subjects are German and History (3). What is your favourite subject? (3) I don’t like Science. (3) It is boring. (3)</a:t>
            </a:r>
          </a:p>
          <a:p>
            <a:pPr>
              <a:lnSpc>
                <a:spcPct val="115000"/>
              </a:lnSpc>
              <a:spcAft>
                <a:spcPts val="1000"/>
              </a:spcAft>
            </a:pPr>
            <a:r>
              <a:rPr lang="en-GB" dirty="0" smtClean="0">
                <a:latin typeface="Calibri" panose="020F0502020204030204" pitchFamily="34" charset="0"/>
                <a:ea typeface="SimSun"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11180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250825" y="260350"/>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sz="2400" b="1">
                <a:latin typeface="Arial" panose="020B0604020202020204" pitchFamily="34" charset="0"/>
              </a:rPr>
              <a:t>Y8 German vocabulary test</a:t>
            </a:r>
          </a:p>
        </p:txBody>
      </p:sp>
      <p:graphicFrame>
        <p:nvGraphicFramePr>
          <p:cNvPr id="2" name="Table 1"/>
          <p:cNvGraphicFramePr>
            <a:graphicFrameLocks noGrp="1"/>
          </p:cNvGraphicFramePr>
          <p:nvPr>
            <p:extLst/>
          </p:nvPr>
        </p:nvGraphicFramePr>
        <p:xfrm>
          <a:off x="390939" y="1098826"/>
          <a:ext cx="7878418" cy="3962400"/>
        </p:xfrm>
        <a:graphic>
          <a:graphicData uri="http://schemas.openxmlformats.org/drawingml/2006/table">
            <a:tbl>
              <a:tblPr firstRow="1" bandRow="1">
                <a:tableStyleId>{5940675A-B579-460E-94D1-54222C63F5DA}</a:tableStyleId>
              </a:tblPr>
              <a:tblGrid>
                <a:gridCol w="702207"/>
                <a:gridCol w="7176211"/>
              </a:tblGrid>
              <a:tr h="370840">
                <a:tc>
                  <a:txBody>
                    <a:bodyPr/>
                    <a:lstStyle/>
                    <a:p>
                      <a:pPr algn="ctr"/>
                      <a:r>
                        <a:rPr lang="en-GB" sz="2000" dirty="0" smtClean="0"/>
                        <a:t>1</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chocolate.</a:t>
                      </a:r>
                    </a:p>
                  </a:txBody>
                  <a:tcPr/>
                </a:tc>
              </a:tr>
              <a:tr h="370840">
                <a:tc>
                  <a:txBody>
                    <a:bodyPr/>
                    <a:lstStyle/>
                    <a:p>
                      <a:pPr algn="ctr"/>
                      <a:r>
                        <a:rPr lang="en-GB" sz="2000" dirty="0" smtClean="0"/>
                        <a:t>2</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I eat an apple.</a:t>
                      </a:r>
                    </a:p>
                  </a:txBody>
                  <a:tcPr/>
                </a:tc>
              </a:tr>
              <a:tr h="370840">
                <a:tc>
                  <a:txBody>
                    <a:bodyPr/>
                    <a:lstStyle/>
                    <a:p>
                      <a:pPr algn="ctr"/>
                      <a:r>
                        <a:rPr lang="en-GB" sz="2000" dirty="0" smtClean="0"/>
                        <a:t>3</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drink coke at 10 o’clock.</a:t>
                      </a:r>
                      <a:r>
                        <a:rPr lang="en-GB" altLang="en-US" sz="2000" dirty="0" smtClean="0">
                          <a:latin typeface="+mn-lt"/>
                        </a:rPr>
                        <a:t>.</a:t>
                      </a:r>
                      <a:endParaRPr lang="en-GB" altLang="en-US" sz="2000" dirty="0" smtClean="0">
                        <a:latin typeface="Arial" panose="020B0604020202020204" pitchFamily="34" charset="0"/>
                      </a:endParaRPr>
                    </a:p>
                  </a:txBody>
                  <a:tcPr/>
                </a:tc>
              </a:tr>
              <a:tr h="370840">
                <a:tc>
                  <a:txBody>
                    <a:bodyPr/>
                    <a:lstStyle/>
                    <a:p>
                      <a:pPr algn="ctr"/>
                      <a:r>
                        <a:rPr lang="en-GB" sz="2000" dirty="0" smtClean="0"/>
                        <a:t>4</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10 o’clock I drink coke.</a:t>
                      </a:r>
                    </a:p>
                  </a:txBody>
                  <a:tcPr/>
                </a:tc>
              </a:tr>
              <a:tr h="370840">
                <a:tc>
                  <a:txBody>
                    <a:bodyPr/>
                    <a:lstStyle/>
                    <a:p>
                      <a:pPr algn="ctr"/>
                      <a:r>
                        <a:rPr lang="en-GB" sz="2000" dirty="0" smtClean="0"/>
                        <a:t>5</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She eats a sandwich.</a:t>
                      </a:r>
                    </a:p>
                  </a:txBody>
                  <a:tcPr/>
                </a:tc>
              </a:tr>
              <a:tr h="370840">
                <a:tc>
                  <a:txBody>
                    <a:bodyPr/>
                    <a:lstStyle/>
                    <a:p>
                      <a:pPr algn="ctr"/>
                      <a:r>
                        <a:rPr lang="en-GB" sz="2000" dirty="0" smtClean="0"/>
                        <a:t>6</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water at break time and they eat biscuits.</a:t>
                      </a:r>
                    </a:p>
                  </a:txBody>
                  <a:tcPr/>
                </a:tc>
              </a:tr>
              <a:tr h="370840">
                <a:tc>
                  <a:txBody>
                    <a:bodyPr/>
                    <a:lstStyle/>
                    <a:p>
                      <a:pPr algn="ctr"/>
                      <a:r>
                        <a:rPr lang="en-GB" sz="2000" dirty="0" smtClean="0"/>
                        <a:t>7</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We eat crisps.</a:t>
                      </a:r>
                    </a:p>
                  </a:txBody>
                  <a:tcPr/>
                </a:tc>
              </a:tr>
              <a:tr h="370840">
                <a:tc>
                  <a:txBody>
                    <a:bodyPr/>
                    <a:lstStyle/>
                    <a:p>
                      <a:pPr algn="ctr"/>
                      <a:r>
                        <a:rPr lang="en-GB" sz="2000" dirty="0" smtClean="0"/>
                        <a:t>8</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orange juice.</a:t>
                      </a:r>
                    </a:p>
                  </a:txBody>
                  <a:tcPr/>
                </a:tc>
              </a:tr>
              <a:tr h="370840">
                <a:tc>
                  <a:txBody>
                    <a:bodyPr/>
                    <a:lstStyle/>
                    <a:p>
                      <a:pPr algn="ctr"/>
                      <a:r>
                        <a:rPr lang="en-GB" sz="2000" dirty="0" smtClean="0"/>
                        <a:t>9</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a piece of cake.</a:t>
                      </a:r>
                    </a:p>
                  </a:txBody>
                  <a:tcPr/>
                </a:tc>
              </a:tr>
              <a:tr h="370840">
                <a:tc>
                  <a:txBody>
                    <a:bodyPr/>
                    <a:lstStyle/>
                    <a:p>
                      <a:pPr algn="ctr"/>
                      <a:r>
                        <a:rPr lang="en-GB" sz="2000" dirty="0" smtClean="0"/>
                        <a:t>10</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you eat a piece of cake.</a:t>
                      </a:r>
                    </a:p>
                  </a:txBody>
                  <a:tcPr/>
                </a:tc>
              </a:tr>
            </a:tbl>
          </a:graphicData>
        </a:graphic>
      </p:graphicFrame>
    </p:spTree>
    <p:extLst>
      <p:ext uri="{BB962C8B-B14F-4D97-AF65-F5344CB8AC3E}">
        <p14:creationId xmlns:p14="http://schemas.microsoft.com/office/powerpoint/2010/main" val="769922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0825" y="228671"/>
          <a:ext cx="8569326" cy="5968055"/>
        </p:xfrm>
        <a:graphic>
          <a:graphicData uri="http://schemas.openxmlformats.org/drawingml/2006/table">
            <a:tbl>
              <a:tblPr firstRow="1" bandRow="1">
                <a:tableStyleId>{5940675A-B579-460E-94D1-54222C63F5DA}</a:tableStyleId>
              </a:tblPr>
              <a:tblGrid>
                <a:gridCol w="3807383"/>
                <a:gridCol w="2700966"/>
                <a:gridCol w="2060977"/>
              </a:tblGrid>
              <a:tr h="571023">
                <a:tc>
                  <a:txBody>
                    <a:bodyPr/>
                    <a:lstStyle/>
                    <a:p>
                      <a:r>
                        <a:rPr lang="en-GB" sz="1800" b="1" dirty="0" smtClean="0">
                          <a:latin typeface="Arial" panose="020B0604020202020204" pitchFamily="34" charset="0"/>
                          <a:cs typeface="Arial" panose="020B0604020202020204" pitchFamily="34" charset="0"/>
                        </a:rPr>
                        <a:t>Target</a:t>
                      </a:r>
                      <a:r>
                        <a:rPr lang="en-GB" sz="1800" b="1" baseline="0" dirty="0" smtClean="0">
                          <a:latin typeface="Arial" panose="020B0604020202020204" pitchFamily="34" charset="0"/>
                          <a:cs typeface="Arial" panose="020B0604020202020204" pitchFamily="34" charset="0"/>
                        </a:rPr>
                        <a:t>  / Problem area</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 2</a:t>
                      </a:r>
                      <a:endParaRPr lang="en-GB" sz="1800" b="1" dirty="0">
                        <a:latin typeface="Arial" panose="020B0604020202020204" pitchFamily="34" charset="0"/>
                        <a:cs typeface="Arial" panose="020B0604020202020204" pitchFamily="34" charset="0"/>
                      </a:endParaRPr>
                    </a:p>
                  </a:txBody>
                  <a:tcPr marL="91444" marR="91444" marT="45714" marB="45714" anchor="ctr"/>
                </a:tc>
              </a:tr>
              <a:tr h="571023">
                <a:tc>
                  <a:txBody>
                    <a:bodyPr/>
                    <a:lstStyle/>
                    <a:p>
                      <a:r>
                        <a:rPr lang="en-GB" sz="1800" dirty="0" smtClean="0">
                          <a:latin typeface="Arial" panose="020B0604020202020204" pitchFamily="34" charset="0"/>
                          <a:cs typeface="Arial" panose="020B0604020202020204" pitchFamily="34" charset="0"/>
                        </a:rPr>
                        <a:t>1 Word Order 2</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A</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I &amp; J</a:t>
                      </a:r>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2 Capital letters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B</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3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C and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4 Pronouns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5 Verb endings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6 Irregular verb ‘</a:t>
                      </a:r>
                      <a:r>
                        <a:rPr lang="en-GB" sz="1800" dirty="0" err="1" smtClean="0">
                          <a:latin typeface="Arial" panose="020B0604020202020204" pitchFamily="34" charset="0"/>
                          <a:cs typeface="Arial" panose="020B0604020202020204" pitchFamily="34" charset="0"/>
                        </a:rPr>
                        <a:t>essen</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ex E and F</a:t>
                      </a:r>
                    </a:p>
                    <a:p>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985601">
                <a:tc>
                  <a:txBody>
                    <a:bodyPr/>
                    <a:lstStyle/>
                    <a:p>
                      <a:r>
                        <a:rPr lang="en-GB" sz="1800" dirty="0" smtClean="0">
                          <a:latin typeface="Arial" panose="020B0604020202020204" pitchFamily="34" charset="0"/>
                          <a:cs typeface="Arial" panose="020B0604020202020204" pitchFamily="34" charset="0"/>
                        </a:rPr>
                        <a:t>7 Articles (‘a’ and ‘the’) – choice and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G &amp;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8 Vocabulary</a:t>
                      </a:r>
                      <a:r>
                        <a:rPr lang="en-GB" sz="1800" baseline="0" dirty="0" smtClean="0">
                          <a:latin typeface="Arial" panose="020B0604020202020204" pitchFamily="34" charset="0"/>
                          <a:cs typeface="Arial" panose="020B0604020202020204" pitchFamily="34" charset="0"/>
                        </a:rPr>
                        <a:t> not known</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bl>
          </a:graphicData>
        </a:graphic>
      </p:graphicFrame>
    </p:spTree>
    <p:extLst>
      <p:ext uri="{BB962C8B-B14F-4D97-AF65-F5344CB8AC3E}">
        <p14:creationId xmlns:p14="http://schemas.microsoft.com/office/powerpoint/2010/main" val="486920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115888"/>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400" b="1" smtClean="0">
                <a:solidFill>
                  <a:prstClr val="black"/>
                </a:solidFill>
                <a:latin typeface="Arial" panose="020B0604020202020204" pitchFamily="34" charset="0"/>
              </a:rPr>
              <a:t>Y8 Zielübungen</a:t>
            </a:r>
          </a:p>
        </p:txBody>
      </p:sp>
      <p:pic>
        <p:nvPicPr>
          <p:cNvPr id="40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1275"/>
            <a:ext cx="3651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30163" y="511175"/>
            <a:ext cx="295275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A </a:t>
            </a:r>
            <a:r>
              <a:rPr lang="en-GB" sz="1200" smtClean="0">
                <a:solidFill>
                  <a:prstClr val="black"/>
                </a:solidFill>
                <a:latin typeface="Arial" panose="020B0604020202020204" pitchFamily="34" charset="0"/>
              </a:rPr>
              <a:t>Was ist die richtige Ordnung? Schreib die Sätze auf. Beginn mit den </a:t>
            </a:r>
            <a:r>
              <a:rPr lang="en-GB" sz="1200" u="sng" smtClean="0">
                <a:solidFill>
                  <a:prstClr val="black"/>
                </a:solidFill>
                <a:latin typeface="Arial" panose="020B0604020202020204" pitchFamily="34" charset="0"/>
              </a:rPr>
              <a:t>unterstrichenen Wörtern</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ich / ein / esse / Butterbrot / </a:t>
            </a:r>
            <a:r>
              <a:rPr lang="en-GB" sz="1200" u="sng" smtClean="0">
                <a:solidFill>
                  <a:prstClr val="black"/>
                </a:solidFill>
                <a:latin typeface="Arial" panose="020B0604020202020204" pitchFamily="34" charset="0"/>
              </a:rPr>
              <a:t>in der Pause</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a:t>
            </a:r>
            <a:r>
              <a:rPr lang="en-GB" sz="1200" u="sng" smtClean="0">
                <a:solidFill>
                  <a:prstClr val="black"/>
                </a:solidFill>
                <a:latin typeface="Arial" panose="020B0604020202020204" pitchFamily="34" charset="0"/>
              </a:rPr>
              <a:t>Ich</a:t>
            </a:r>
            <a:r>
              <a:rPr lang="en-GB" sz="1200" smtClean="0">
                <a:solidFill>
                  <a:prstClr val="black"/>
                </a:solidFill>
                <a:latin typeface="Arial" panose="020B0604020202020204" pitchFamily="34" charset="0"/>
              </a:rPr>
              <a:t>  / um / Cola / trinke / Uhr / zehn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wir / </a:t>
            </a:r>
            <a:r>
              <a:rPr lang="en-GB" sz="1200" u="sng" smtClean="0">
                <a:solidFill>
                  <a:prstClr val="black"/>
                </a:solidFill>
                <a:latin typeface="Arial" panose="020B0604020202020204" pitchFamily="34" charset="0"/>
              </a:rPr>
              <a:t>Montags</a:t>
            </a:r>
            <a:r>
              <a:rPr lang="en-GB" sz="1200" smtClean="0">
                <a:solidFill>
                  <a:prstClr val="black"/>
                </a:solidFill>
                <a:latin typeface="Arial" panose="020B0604020202020204" pitchFamily="34" charset="0"/>
              </a:rPr>
              <a:t> / Stück / ein / essen / Kuchen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lerne / viele / </a:t>
            </a:r>
            <a:r>
              <a:rPr lang="en-GB" sz="1200" u="sng" smtClean="0">
                <a:solidFill>
                  <a:prstClr val="black"/>
                </a:solidFill>
                <a:latin typeface="Arial" panose="020B0604020202020204" pitchFamily="34" charset="0"/>
              </a:rPr>
              <a:t>in der Schule </a:t>
            </a:r>
            <a:r>
              <a:rPr lang="en-GB" sz="1200" smtClean="0">
                <a:solidFill>
                  <a:prstClr val="black"/>
                </a:solidFill>
                <a:latin typeface="Arial" panose="020B0604020202020204" pitchFamily="34" charset="0"/>
              </a:rPr>
              <a:t>/ ich / Fächer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isst / Chips / </a:t>
            </a:r>
            <a:r>
              <a:rPr lang="en-GB" sz="1200" u="sng" smtClean="0">
                <a:solidFill>
                  <a:prstClr val="black"/>
                </a:solidFill>
                <a:latin typeface="Arial" panose="020B0604020202020204" pitchFamily="34" charset="0"/>
              </a:rPr>
              <a:t>er</a:t>
            </a:r>
            <a:r>
              <a:rPr lang="en-GB" sz="1200" smtClean="0">
                <a:solidFill>
                  <a:prstClr val="black"/>
                </a:solidFill>
                <a:latin typeface="Arial" panose="020B0604020202020204" pitchFamily="34" charset="0"/>
              </a:rPr>
              <a:t> / Orangensaft / wir / aber / trinken / </a:t>
            </a:r>
          </a:p>
        </p:txBody>
      </p:sp>
      <p:sp>
        <p:nvSpPr>
          <p:cNvPr id="4101" name="TextBox 4"/>
          <p:cNvSpPr txBox="1">
            <a:spLocks noChangeArrowheads="1"/>
          </p:cNvSpPr>
          <p:nvPr/>
        </p:nvSpPr>
        <p:spPr bwMode="auto">
          <a:xfrm>
            <a:off x="3109913" y="115888"/>
            <a:ext cx="29511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B </a:t>
            </a:r>
            <a:r>
              <a:rPr lang="en-GB" sz="1200" smtClean="0">
                <a:solidFill>
                  <a:prstClr val="black"/>
                </a:solidFill>
                <a:latin typeface="Arial" panose="020B0604020202020204" pitchFamily="34" charset="0"/>
              </a:rPr>
              <a:t>Korrigiere den Text. Welche Wörter schreibt man groß?</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hallo john!  Ich schreibe über meine schule.  sie heißt comberton village college und hier lerne ich viele fächer. mein  lieblingsfach ist deutsch –natürlich. um zehn uhr zwanzig ist die erste pause. in der pause esse ich eine banane und ich trinke orangensaft.  in der schule trage ich ein graues polohemd, eine schwarze hose und schwarze schuhe. ich finde die uniform langweilig. ich mache gern sport hier.  ich spiele fußball im winter und tennis im sommer. tschüs!</a:t>
            </a:r>
          </a:p>
        </p:txBody>
      </p:sp>
      <p:sp>
        <p:nvSpPr>
          <p:cNvPr id="4102" name="TextBox 5"/>
          <p:cNvSpPr txBox="1">
            <a:spLocks noChangeArrowheads="1"/>
          </p:cNvSpPr>
          <p:nvPr/>
        </p:nvSpPr>
        <p:spPr bwMode="auto">
          <a:xfrm>
            <a:off x="6084888" y="84138"/>
            <a:ext cx="2951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C </a:t>
            </a:r>
            <a:r>
              <a:rPr lang="en-GB" sz="1200" smtClean="0">
                <a:solidFill>
                  <a:prstClr val="black"/>
                </a:solidFill>
                <a:latin typeface="Arial" panose="020B0604020202020204" pitchFamily="34" charset="0"/>
              </a:rPr>
              <a:t>Wie heißt das auf Deutsch? Schreib jedes Wort dreimal. Ist es M, F oder N?</a:t>
            </a:r>
          </a:p>
        </p:txBody>
      </p:sp>
      <p:sp>
        <p:nvSpPr>
          <p:cNvPr id="7" name="Rounded Rectangle 6"/>
          <p:cNvSpPr/>
          <p:nvPr/>
        </p:nvSpPr>
        <p:spPr>
          <a:xfrm>
            <a:off x="3089275" y="574675"/>
            <a:ext cx="2922588" cy="24479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a:solidFill>
                <a:prstClr val="white"/>
              </a:solidFill>
            </a:endParaRPr>
          </a:p>
        </p:txBody>
      </p:sp>
      <p:graphicFrame>
        <p:nvGraphicFramePr>
          <p:cNvPr id="8" name="Table 7"/>
          <p:cNvGraphicFramePr>
            <a:graphicFrameLocks noGrp="1"/>
          </p:cNvGraphicFramePr>
          <p:nvPr/>
        </p:nvGraphicFramePr>
        <p:xfrm>
          <a:off x="6096000" y="568325"/>
          <a:ext cx="2940050" cy="1931990"/>
        </p:xfrm>
        <a:graphic>
          <a:graphicData uri="http://schemas.openxmlformats.org/drawingml/2006/table">
            <a:tbl>
              <a:tblPr firstRow="1" bandRow="1">
                <a:tableStyleId>{5940675A-B579-460E-94D1-54222C63F5DA}</a:tableStyleId>
              </a:tblPr>
              <a:tblGrid>
                <a:gridCol w="996129"/>
                <a:gridCol w="1943921"/>
              </a:tblGrid>
              <a:tr h="457432">
                <a:tc>
                  <a:txBody>
                    <a:bodyPr/>
                    <a:lstStyle/>
                    <a:p>
                      <a:r>
                        <a:rPr lang="en-GB" sz="1200" dirty="0" smtClean="0">
                          <a:latin typeface="Arial" panose="020B0604020202020204" pitchFamily="34" charset="0"/>
                          <a:cs typeface="Arial" panose="020B0604020202020204" pitchFamily="34" charset="0"/>
                        </a:rPr>
                        <a:t>1 chocolate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a:t>
                      </a:r>
                      <a:r>
                        <a:rPr lang="en-GB" sz="1200" baseline="0" dirty="0" smtClean="0">
                          <a:latin typeface="Arial" panose="020B0604020202020204" pitchFamily="34" charset="0"/>
                          <a:cs typeface="Arial" panose="020B0604020202020204" pitchFamily="34" charset="0"/>
                        </a:rPr>
                        <a:t> </a:t>
                      </a:r>
                      <a:r>
                        <a:rPr lang="en-GB" sz="1200" baseline="0" dirty="0" err="1" smtClean="0">
                          <a:latin typeface="Arial" panose="020B0604020202020204" pitchFamily="34" charset="0"/>
                          <a:cs typeface="Arial" panose="020B0604020202020204" pitchFamily="34" charset="0"/>
                        </a:rPr>
                        <a:t>Schokolade</a:t>
                      </a:r>
                      <a:r>
                        <a:rPr lang="en-GB" sz="1200" baseline="0" dirty="0" smtClean="0">
                          <a:latin typeface="Arial" panose="020B0604020202020204" pitchFamily="34" charset="0"/>
                          <a:cs typeface="Arial" panose="020B0604020202020204" pitchFamily="34" charset="0"/>
                        </a:rPr>
                        <a:t> (F)</a:t>
                      </a:r>
                      <a:endParaRPr lang="en-GB" sz="1200" dirty="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2 sandwich</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3 biscuits</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4 a piece of cake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5 orange</a:t>
                      </a:r>
                      <a:r>
                        <a:rPr lang="en-GB" sz="1200" baseline="0" dirty="0" smtClean="0">
                          <a:latin typeface="Arial" panose="020B0604020202020204" pitchFamily="34" charset="0"/>
                          <a:cs typeface="Arial" panose="020B0604020202020204" pitchFamily="34" charset="0"/>
                        </a:rPr>
                        <a:t> juice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bl>
          </a:graphicData>
        </a:graphic>
      </p:graphicFrame>
      <p:sp>
        <p:nvSpPr>
          <p:cNvPr id="4124" name="TextBox 8"/>
          <p:cNvSpPr txBox="1">
            <a:spLocks noChangeArrowheads="1"/>
          </p:cNvSpPr>
          <p:nvPr/>
        </p:nvSpPr>
        <p:spPr bwMode="auto">
          <a:xfrm>
            <a:off x="3175" y="2935288"/>
            <a:ext cx="3086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D </a:t>
            </a:r>
            <a:r>
              <a:rPr lang="en-GB" sz="1200" smtClean="0">
                <a:solidFill>
                  <a:prstClr val="black"/>
                </a:solidFill>
                <a:latin typeface="Arial" panose="020B0604020202020204" pitchFamily="34" charset="0"/>
              </a:rPr>
              <a:t>Wie heißt das auf Englisch. Dann schreib die deutschen Pronomen </a:t>
            </a:r>
            <a:r>
              <a:rPr lang="en-GB" sz="1200" b="1" smtClean="0">
                <a:solidFill>
                  <a:prstClr val="black"/>
                </a:solidFill>
                <a:latin typeface="Arial" panose="020B0604020202020204" pitchFamily="34" charset="0"/>
              </a:rPr>
              <a:t>dreimal</a:t>
            </a:r>
            <a:r>
              <a:rPr lang="en-GB" sz="1200" smtClean="0">
                <a:solidFill>
                  <a:prstClr val="black"/>
                </a:solidFill>
                <a:latin typeface="Arial" panose="020B0604020202020204" pitchFamily="34" charset="0"/>
              </a:rPr>
              <a:t>.</a:t>
            </a:r>
          </a:p>
        </p:txBody>
      </p:sp>
      <p:graphicFrame>
        <p:nvGraphicFramePr>
          <p:cNvPr id="10" name="Table 9"/>
          <p:cNvGraphicFramePr>
            <a:graphicFrameLocks noGrp="1"/>
          </p:cNvGraphicFramePr>
          <p:nvPr/>
        </p:nvGraphicFramePr>
        <p:xfrm>
          <a:off x="84138"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r>
                        <a:rPr lang="en-GB" sz="1200" dirty="0" err="1" smtClean="0">
                          <a:latin typeface="Arial" panose="020B0604020202020204" pitchFamily="34" charset="0"/>
                          <a:cs typeface="Arial" panose="020B0604020202020204" pitchFamily="34" charset="0"/>
                        </a:rPr>
                        <a:t>ich</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du</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er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wir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ihr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graphicFrame>
        <p:nvGraphicFramePr>
          <p:cNvPr id="11" name="Table 10"/>
          <p:cNvGraphicFramePr>
            <a:graphicFrameLocks noGrp="1"/>
          </p:cNvGraphicFramePr>
          <p:nvPr/>
        </p:nvGraphicFramePr>
        <p:xfrm>
          <a:off x="684213"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pPr algn="ctr"/>
                      <a:r>
                        <a:rPr lang="en-GB" sz="1200" dirty="0" smtClean="0">
                          <a:latin typeface="Arial" panose="020B0604020202020204" pitchFamily="34" charset="0"/>
                          <a:cs typeface="Arial" panose="020B0604020202020204" pitchFamily="34" charset="0"/>
                        </a:rPr>
                        <a:t>I</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sp>
        <p:nvSpPr>
          <p:cNvPr id="4165" name="TextBox 11"/>
          <p:cNvSpPr txBox="1">
            <a:spLocks noChangeArrowheads="1"/>
          </p:cNvSpPr>
          <p:nvPr/>
        </p:nvSpPr>
        <p:spPr bwMode="auto">
          <a:xfrm>
            <a:off x="1187450" y="3395663"/>
            <a:ext cx="2663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E </a:t>
            </a:r>
            <a:r>
              <a:rPr lang="en-GB" sz="1200" smtClean="0">
                <a:solidFill>
                  <a:prstClr val="black"/>
                </a:solidFill>
                <a:latin typeface="Arial" panose="020B0604020202020204" pitchFamily="34" charset="0"/>
              </a:rPr>
              <a:t>Vervollständige das Verb ‘wohnen’ mit den richtigen Endungen. Wie heißt das auf Englisch?</a:t>
            </a:r>
          </a:p>
        </p:txBody>
      </p:sp>
      <p:graphicFrame>
        <p:nvGraphicFramePr>
          <p:cNvPr id="13" name="Table 12"/>
          <p:cNvGraphicFramePr>
            <a:graphicFrameLocks noGrp="1"/>
          </p:cNvGraphicFramePr>
          <p:nvPr/>
        </p:nvGraphicFramePr>
        <p:xfrm>
          <a:off x="1212850" y="4043363"/>
          <a:ext cx="2089150" cy="1645500"/>
        </p:xfrm>
        <a:graphic>
          <a:graphicData uri="http://schemas.openxmlformats.org/drawingml/2006/table">
            <a:tbl>
              <a:tblPr firstRow="1" bandRow="1">
                <a:tableStyleId>{5940675A-B579-460E-94D1-54222C63F5DA}</a:tableStyleId>
              </a:tblPr>
              <a:tblGrid>
                <a:gridCol w="1512833"/>
                <a:gridCol w="576317"/>
              </a:tblGrid>
              <a:tr h="274108">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r>
                        <a:rPr lang="en-GB" sz="1200" i="1" dirty="0" smtClean="0">
                          <a:latin typeface="Arial" panose="020B0604020202020204" pitchFamily="34" charset="0"/>
                          <a:cs typeface="Arial" panose="020B0604020202020204" pitchFamily="34" charset="0"/>
                        </a:rPr>
                        <a:t>I live</a:t>
                      </a:r>
                      <a:endParaRPr lang="en-GB" sz="1200" i="1"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du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er</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es</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wir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ihr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Sie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bl>
          </a:graphicData>
        </a:graphic>
      </p:graphicFrame>
      <p:sp>
        <p:nvSpPr>
          <p:cNvPr id="4189" name="TextBox 13"/>
          <p:cNvSpPr txBox="1">
            <a:spLocks noChangeArrowheads="1"/>
          </p:cNvSpPr>
          <p:nvPr/>
        </p:nvSpPr>
        <p:spPr bwMode="auto">
          <a:xfrm>
            <a:off x="3703638" y="3067050"/>
            <a:ext cx="2665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F </a:t>
            </a:r>
            <a:r>
              <a:rPr lang="en-GB" sz="1200" smtClean="0">
                <a:solidFill>
                  <a:prstClr val="black"/>
                </a:solidFill>
                <a:latin typeface="Arial" panose="020B0604020202020204" pitchFamily="34" charset="0"/>
              </a:rPr>
              <a:t>Schreib diese Verbtabelle ab und füll sie aus.</a:t>
            </a:r>
          </a:p>
        </p:txBody>
      </p:sp>
      <p:graphicFrame>
        <p:nvGraphicFramePr>
          <p:cNvPr id="15" name="Table 14"/>
          <p:cNvGraphicFramePr>
            <a:graphicFrameLocks noGrp="1"/>
          </p:cNvGraphicFramePr>
          <p:nvPr/>
        </p:nvGraphicFramePr>
        <p:xfrm>
          <a:off x="3763963" y="3621088"/>
          <a:ext cx="2506662" cy="1952644"/>
        </p:xfrm>
        <a:graphic>
          <a:graphicData uri="http://schemas.openxmlformats.org/drawingml/2006/table">
            <a:tbl>
              <a:tblPr firstRow="1" bandRow="1">
                <a:tableStyleId>{5940675A-B579-460E-94D1-54222C63F5DA}</a:tableStyleId>
              </a:tblPr>
              <a:tblGrid>
                <a:gridCol w="1282607"/>
                <a:gridCol w="1224055"/>
              </a:tblGrid>
              <a:tr h="274312">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esse</a:t>
                      </a:r>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i="1" dirty="0" smtClean="0">
                          <a:latin typeface="Arial" panose="020B0604020202020204" pitchFamily="34" charset="0"/>
                          <a:cs typeface="Arial" panose="020B0604020202020204" pitchFamily="34" charset="0"/>
                        </a:rPr>
                        <a:t>I eat</a:t>
                      </a:r>
                      <a:endParaRPr lang="en-GB" sz="1000" i="1"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(singular) eat</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s/he</a:t>
                      </a:r>
                      <a:r>
                        <a:rPr lang="en-GB" sz="1000" baseline="0" dirty="0" smtClean="0">
                          <a:latin typeface="Arial" panose="020B0604020202020204" pitchFamily="34" charset="0"/>
                          <a:cs typeface="Arial" panose="020B0604020202020204" pitchFamily="34" charset="0"/>
                        </a:rPr>
                        <a:t>/it eats</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we eat</a:t>
                      </a:r>
                      <a:endParaRPr lang="en-GB" sz="1000"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(plural) eat</a:t>
                      </a:r>
                      <a:endParaRPr lang="en-GB" sz="1000" dirty="0">
                        <a:latin typeface="Arial" panose="020B0604020202020204" pitchFamily="34" charset="0"/>
                        <a:cs typeface="Arial" panose="020B0604020202020204" pitchFamily="34" charset="0"/>
                      </a:endParaRPr>
                    </a:p>
                  </a:txBody>
                  <a:tcPr marL="91434" marR="91434" marT="45719" marB="45719" anchor="ctr"/>
                </a:tc>
              </a:tr>
              <a:tr h="411468">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(polite)</a:t>
                      </a:r>
                      <a:r>
                        <a:rPr lang="en-GB" sz="1000" baseline="0" dirty="0" smtClean="0">
                          <a:latin typeface="Arial" panose="020B0604020202020204" pitchFamily="34" charset="0"/>
                          <a:cs typeface="Arial" panose="020B0604020202020204" pitchFamily="34" charset="0"/>
                        </a:rPr>
                        <a:t> / they eat</a:t>
                      </a:r>
                      <a:endParaRPr lang="en-GB" sz="1000" dirty="0">
                        <a:latin typeface="Arial" panose="020B0604020202020204" pitchFamily="34" charset="0"/>
                        <a:cs typeface="Arial" panose="020B0604020202020204" pitchFamily="34" charset="0"/>
                      </a:endParaRPr>
                    </a:p>
                  </a:txBody>
                  <a:tcPr marL="91434" marR="91434" marT="45719" marB="45719" anchor="ctr"/>
                </a:tc>
              </a:tr>
            </a:tbl>
          </a:graphicData>
        </a:graphic>
      </p:graphicFrame>
      <p:sp>
        <p:nvSpPr>
          <p:cNvPr id="4213" name="TextBox 15"/>
          <p:cNvSpPr txBox="1">
            <a:spLocks noChangeArrowheads="1"/>
          </p:cNvSpPr>
          <p:nvPr/>
        </p:nvSpPr>
        <p:spPr bwMode="auto">
          <a:xfrm>
            <a:off x="6369050" y="2519363"/>
            <a:ext cx="2663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G </a:t>
            </a:r>
            <a:r>
              <a:rPr lang="en-GB" sz="1200" smtClean="0">
                <a:solidFill>
                  <a:prstClr val="black"/>
                </a:solidFill>
                <a:latin typeface="Arial" panose="020B0604020202020204" pitchFamily="34" charset="0"/>
              </a:rPr>
              <a:t>Schreib diese Sätze auf Deutsch.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She eats a sandwich.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I have a brother.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The polo shirt is grey.</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The shoes are black.</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He drinks a bottle of water.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6  I eat an apple.</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7  The uniform is awful.</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8  I read a book.</a:t>
            </a:r>
          </a:p>
        </p:txBody>
      </p:sp>
      <p:sp>
        <p:nvSpPr>
          <p:cNvPr id="4214" name="TextBox 16"/>
          <p:cNvSpPr txBox="1">
            <a:spLocks noChangeArrowheads="1"/>
          </p:cNvSpPr>
          <p:nvPr/>
        </p:nvSpPr>
        <p:spPr bwMode="auto">
          <a:xfrm>
            <a:off x="6369050" y="4230688"/>
            <a:ext cx="2663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H </a:t>
            </a:r>
            <a:r>
              <a:rPr lang="en-GB" sz="1200" smtClean="0">
                <a:solidFill>
                  <a:prstClr val="black"/>
                </a:solidFill>
                <a:latin typeface="Arial" panose="020B0604020202020204" pitchFamily="34" charset="0"/>
              </a:rPr>
              <a:t>Wie heißt das auf Deutsch? Schreib der / die / das (ein / eine / ein).</a:t>
            </a:r>
          </a:p>
          <a:p>
            <a:pPr defTabSz="914400" fontAlgn="base">
              <a:spcBef>
                <a:spcPct val="0"/>
              </a:spcBef>
              <a:spcAft>
                <a:spcPct val="0"/>
              </a:spcAft>
            </a:pPr>
            <a:endParaRPr lang="en-GB" sz="1200" smtClean="0">
              <a:solidFill>
                <a:prstClr val="black"/>
              </a:solidFill>
              <a:latin typeface="Arial" panose="020B0604020202020204" pitchFamily="34" charset="0"/>
            </a:endParaRPr>
          </a:p>
          <a:p>
            <a:pPr defTabSz="914400" fontAlgn="base">
              <a:spcBef>
                <a:spcPct val="0"/>
              </a:spcBef>
              <a:spcAft>
                <a:spcPct val="0"/>
              </a:spcAft>
            </a:pPr>
            <a:r>
              <a:rPr lang="en-GB" sz="1200" smtClean="0">
                <a:solidFill>
                  <a:prstClr val="black"/>
                </a:solidFill>
                <a:latin typeface="Arial" panose="020B0604020202020204" pitchFamily="34" charset="0"/>
              </a:rPr>
              <a:t>1	2	3</a:t>
            </a:r>
          </a:p>
          <a:p>
            <a:pPr defTabSz="914400" fontAlgn="base">
              <a:spcBef>
                <a:spcPct val="0"/>
              </a:spcBef>
              <a:spcAft>
                <a:spcPct val="0"/>
              </a:spcAft>
            </a:pPr>
            <a:endParaRPr lang="en-GB" sz="1200" smtClean="0">
              <a:solidFill>
                <a:prstClr val="black"/>
              </a:solidFill>
              <a:latin typeface="Arial" panose="020B0604020202020204" pitchFamily="34" charset="0"/>
            </a:endParaRPr>
          </a:p>
          <a:p>
            <a:pPr defTabSz="914400" fontAlgn="base">
              <a:spcBef>
                <a:spcPct val="0"/>
              </a:spcBef>
              <a:spcAft>
                <a:spcPct val="0"/>
              </a:spcAft>
            </a:pPr>
            <a:r>
              <a:rPr lang="en-GB" sz="1200" smtClean="0">
                <a:solidFill>
                  <a:prstClr val="black"/>
                </a:solidFill>
                <a:latin typeface="Arial" panose="020B0604020202020204" pitchFamily="34" charset="0"/>
              </a:rPr>
              <a:t>4	5	6</a:t>
            </a:r>
            <a:br>
              <a:rPr lang="en-GB" sz="1200" smtClean="0">
                <a:solidFill>
                  <a:prstClr val="black"/>
                </a:solidFill>
                <a:latin typeface="Arial" panose="020B0604020202020204" pitchFamily="34" charset="0"/>
              </a:rPr>
            </a:br>
            <a:endParaRPr lang="en-GB" sz="1200" smtClean="0">
              <a:solidFill>
                <a:prstClr val="black"/>
              </a:solidFill>
              <a:latin typeface="Arial" panose="020B0604020202020204" pitchFamily="34" charset="0"/>
            </a:endParaRPr>
          </a:p>
        </p:txBody>
      </p:sp>
      <p:sp>
        <p:nvSpPr>
          <p:cNvPr id="4215" name="TextBox 17"/>
          <p:cNvSpPr txBox="1">
            <a:spLocks noChangeArrowheads="1"/>
          </p:cNvSpPr>
          <p:nvPr/>
        </p:nvSpPr>
        <p:spPr bwMode="auto">
          <a:xfrm>
            <a:off x="31750" y="5673725"/>
            <a:ext cx="6199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I </a:t>
            </a:r>
            <a:r>
              <a:rPr lang="en-GB" sz="1200" smtClean="0">
                <a:solidFill>
                  <a:prstClr val="black"/>
                </a:solidFill>
                <a:latin typeface="Arial" panose="020B0604020202020204" pitchFamily="34" charset="0"/>
              </a:rPr>
              <a:t>Schreib diese Sätze auf Deutsch.</a:t>
            </a:r>
          </a:p>
        </p:txBody>
      </p:sp>
      <p:graphicFrame>
        <p:nvGraphicFramePr>
          <p:cNvPr id="19" name="Table 18"/>
          <p:cNvGraphicFramePr>
            <a:graphicFrameLocks noGrp="1"/>
          </p:cNvGraphicFramePr>
          <p:nvPr/>
        </p:nvGraphicFramePr>
        <p:xfrm>
          <a:off x="122238" y="5949950"/>
          <a:ext cx="8856662" cy="868748"/>
        </p:xfrm>
        <a:graphic>
          <a:graphicData uri="http://schemas.openxmlformats.org/drawingml/2006/table">
            <a:tbl>
              <a:tblPr firstRow="1" bandRow="1">
                <a:tableStyleId>{5940675A-B579-460E-94D1-54222C63F5DA}</a:tableStyleId>
              </a:tblPr>
              <a:tblGrid>
                <a:gridCol w="3240242"/>
                <a:gridCol w="2664199"/>
                <a:gridCol w="2952221"/>
              </a:tblGrid>
              <a:tr h="274031">
                <a:tc>
                  <a:txBody>
                    <a:bodyPr/>
                    <a:lstStyle/>
                    <a:p>
                      <a:r>
                        <a:rPr lang="en-GB" sz="1200" dirty="0" smtClean="0">
                          <a:latin typeface="Arial" panose="020B0604020202020204" pitchFamily="34" charset="0"/>
                          <a:cs typeface="Arial" panose="020B0604020202020204" pitchFamily="34" charset="0"/>
                        </a:rPr>
                        <a:t>1 No, I don’t like rugby.</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4  ICT is really</a:t>
                      </a:r>
                      <a:r>
                        <a:rPr lang="en-GB" sz="1200" baseline="0" dirty="0" smtClean="0">
                          <a:latin typeface="Arial" panose="020B0604020202020204" pitchFamily="34" charset="0"/>
                          <a:cs typeface="Arial" panose="020B0604020202020204" pitchFamily="34" charset="0"/>
                        </a:rPr>
                        <a:t> boring.</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7 In my school bag I have a pencil case.</a:t>
                      </a:r>
                      <a:endParaRPr lang="en-GB" sz="1200" dirty="0">
                        <a:latin typeface="Arial" panose="020B0604020202020204" pitchFamily="34" charset="0"/>
                        <a:cs typeface="Arial" panose="020B0604020202020204" pitchFamily="34" charset="0"/>
                      </a:endParaRPr>
                    </a:p>
                  </a:txBody>
                  <a:tcPr marL="91437" marR="91437" marT="45672" marB="45672" anchor="ctr"/>
                </a:tc>
              </a:tr>
              <a:tr h="320300">
                <a:tc>
                  <a:txBody>
                    <a:bodyPr/>
                    <a:lstStyle/>
                    <a:p>
                      <a:r>
                        <a:rPr lang="en-GB" sz="1200" dirty="0" smtClean="0">
                          <a:latin typeface="Arial" panose="020B0604020202020204" pitchFamily="34" charset="0"/>
                          <a:cs typeface="Arial" panose="020B0604020202020204" pitchFamily="34" charset="0"/>
                        </a:rPr>
                        <a:t>2 My favourite subjects are English and art.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5 In school I wear a</a:t>
                      </a:r>
                      <a:r>
                        <a:rPr lang="en-GB" sz="1200" baseline="0" dirty="0" smtClean="0">
                          <a:latin typeface="Arial" panose="020B0604020202020204" pitchFamily="34" charset="0"/>
                          <a:cs typeface="Arial" panose="020B0604020202020204" pitchFamily="34" charset="0"/>
                        </a:rPr>
                        <a:t> uniform.</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8 My birthday is on</a:t>
                      </a:r>
                      <a:r>
                        <a:rPr lang="en-GB" sz="1200" baseline="0" dirty="0" smtClean="0">
                          <a:latin typeface="Arial" panose="020B0604020202020204" pitchFamily="34" charset="0"/>
                          <a:cs typeface="Arial" panose="020B0604020202020204" pitchFamily="34" charset="0"/>
                        </a:rPr>
                        <a:t> the 14</a:t>
                      </a:r>
                      <a:r>
                        <a:rPr lang="en-GB" sz="1200" baseline="30000" dirty="0" smtClean="0">
                          <a:latin typeface="Arial" panose="020B0604020202020204" pitchFamily="34" charset="0"/>
                          <a:cs typeface="Arial" panose="020B0604020202020204" pitchFamily="34" charset="0"/>
                        </a:rPr>
                        <a:t>th</a:t>
                      </a:r>
                      <a:r>
                        <a:rPr lang="en-GB" sz="1200" baseline="0" dirty="0" smtClean="0">
                          <a:latin typeface="Arial" panose="020B0604020202020204" pitchFamily="34" charset="0"/>
                          <a:cs typeface="Arial" panose="020B0604020202020204" pitchFamily="34" charset="0"/>
                        </a:rPr>
                        <a:t> March.</a:t>
                      </a:r>
                      <a:endParaRPr lang="en-GB" sz="1200" dirty="0">
                        <a:latin typeface="Arial" panose="020B0604020202020204" pitchFamily="34" charset="0"/>
                        <a:cs typeface="Arial" panose="020B0604020202020204" pitchFamily="34" charset="0"/>
                      </a:endParaRPr>
                    </a:p>
                  </a:txBody>
                  <a:tcPr marL="91437" marR="91437" marT="45672" marB="45672" anchor="ctr"/>
                </a:tc>
              </a:tr>
              <a:tr h="274031">
                <a:tc>
                  <a:txBody>
                    <a:bodyPr/>
                    <a:lstStyle/>
                    <a:p>
                      <a:r>
                        <a:rPr lang="en-GB" sz="1200" dirty="0" smtClean="0">
                          <a:latin typeface="Arial" panose="020B0604020202020204" pitchFamily="34" charset="0"/>
                          <a:cs typeface="Arial" panose="020B0604020202020204" pitchFamily="34" charset="0"/>
                        </a:rPr>
                        <a:t>3 Sciences are great.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6 I</a:t>
                      </a:r>
                      <a:r>
                        <a:rPr lang="en-GB" sz="1200" baseline="0" dirty="0" smtClean="0">
                          <a:latin typeface="Arial" panose="020B0604020202020204" pitchFamily="34" charset="0"/>
                          <a:cs typeface="Arial" panose="020B0604020202020204" pitchFamily="34" charset="0"/>
                        </a:rPr>
                        <a:t> live in </a:t>
                      </a:r>
                      <a:r>
                        <a:rPr lang="en-GB" sz="1200" baseline="0" dirty="0" err="1" smtClean="0">
                          <a:latin typeface="Arial" panose="020B0604020202020204" pitchFamily="34" charset="0"/>
                          <a:cs typeface="Arial" panose="020B0604020202020204" pitchFamily="34" charset="0"/>
                        </a:rPr>
                        <a:t>Cambourne</a:t>
                      </a:r>
                      <a:r>
                        <a:rPr lang="en-GB" sz="1200" baseline="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9 At break time I eat a sandwich.</a:t>
                      </a:r>
                      <a:endParaRPr lang="en-GB" sz="1200" dirty="0">
                        <a:latin typeface="Arial" panose="020B0604020202020204" pitchFamily="34" charset="0"/>
                        <a:cs typeface="Arial" panose="020B0604020202020204" pitchFamily="34" charset="0"/>
                      </a:endParaRPr>
                    </a:p>
                  </a:txBody>
                  <a:tcPr marL="91437" marR="91437" marT="45672" marB="45672" anchor="ctr"/>
                </a:tc>
              </a:tr>
            </a:tbl>
          </a:graphicData>
        </a:graphic>
      </p:graphicFrame>
      <p:sp>
        <p:nvSpPr>
          <p:cNvPr id="4234" name="TextBox 19"/>
          <p:cNvSpPr txBox="1">
            <a:spLocks noChangeArrowheads="1"/>
          </p:cNvSpPr>
          <p:nvPr/>
        </p:nvSpPr>
        <p:spPr bwMode="auto">
          <a:xfrm>
            <a:off x="2484438" y="5661025"/>
            <a:ext cx="6199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J </a:t>
            </a:r>
            <a:r>
              <a:rPr lang="en-GB" sz="1200" smtClean="0">
                <a:solidFill>
                  <a:prstClr val="black"/>
                </a:solidFill>
                <a:latin typeface="Arial" panose="020B0604020202020204" pitchFamily="34" charset="0"/>
              </a:rPr>
              <a:t>Schreib Fragen zu den Sätzen in I. Zum Beispiel: </a:t>
            </a:r>
            <a:r>
              <a:rPr lang="en-GB" sz="1200" i="1" smtClean="0">
                <a:solidFill>
                  <a:prstClr val="black"/>
                </a:solidFill>
                <a:latin typeface="Arial" panose="020B0604020202020204" pitchFamily="34" charset="0"/>
              </a:rPr>
              <a:t>1 = Magst du Rugby?</a:t>
            </a:r>
          </a:p>
        </p:txBody>
      </p:sp>
      <p:pic>
        <p:nvPicPr>
          <p:cNvPr id="4235" name="Picture 39" descr="NA0109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700" y="4679950"/>
            <a:ext cx="5413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36" name="Group 40"/>
          <p:cNvGrpSpPr>
            <a:grpSpLocks/>
          </p:cNvGrpSpPr>
          <p:nvPr/>
        </p:nvGrpSpPr>
        <p:grpSpPr bwMode="auto">
          <a:xfrm>
            <a:off x="8453438" y="5208588"/>
            <a:ext cx="655637" cy="776287"/>
            <a:chOff x="1764" y="1641"/>
            <a:chExt cx="1184" cy="1407"/>
          </a:xfrm>
        </p:grpSpPr>
        <p:sp>
          <p:nvSpPr>
            <p:cNvPr id="4241" name="Freeform 41"/>
            <p:cNvSpPr>
              <a:spLocks/>
            </p:cNvSpPr>
            <p:nvPr/>
          </p:nvSpPr>
          <p:spPr bwMode="auto">
            <a:xfrm>
              <a:off x="1764" y="1641"/>
              <a:ext cx="1184" cy="1407"/>
            </a:xfrm>
            <a:custGeom>
              <a:avLst/>
              <a:gdLst>
                <a:gd name="T0" fmla="*/ 0 w 2367"/>
                <a:gd name="T1" fmla="*/ 88 h 2814"/>
                <a:gd name="T2" fmla="*/ 119 w 2367"/>
                <a:gd name="T3" fmla="*/ 37 h 2814"/>
                <a:gd name="T4" fmla="*/ 232 w 2367"/>
                <a:gd name="T5" fmla="*/ 26 h 2814"/>
                <a:gd name="T6" fmla="*/ 296 w 2367"/>
                <a:gd name="T7" fmla="*/ 0 h 2814"/>
                <a:gd name="T8" fmla="*/ 273 w 2367"/>
                <a:gd name="T9" fmla="*/ 147 h 2814"/>
                <a:gd name="T10" fmla="*/ 278 w 2367"/>
                <a:gd name="T11" fmla="*/ 276 h 2814"/>
                <a:gd name="T12" fmla="*/ 273 w 2367"/>
                <a:gd name="T13" fmla="*/ 352 h 2814"/>
                <a:gd name="T14" fmla="*/ 170 w 2367"/>
                <a:gd name="T15" fmla="*/ 258 h 2814"/>
                <a:gd name="T16" fmla="*/ 85 w 2367"/>
                <a:gd name="T17" fmla="*/ 194 h 2814"/>
                <a:gd name="T18" fmla="*/ 41 w 2367"/>
                <a:gd name="T19" fmla="*/ 142 h 2814"/>
                <a:gd name="T20" fmla="*/ 0 w 2367"/>
                <a:gd name="T21" fmla="*/ 88 h 2814"/>
                <a:gd name="T22" fmla="*/ 0 w 2367"/>
                <a:gd name="T23" fmla="*/ 88 h 2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67" h="2814">
                  <a:moveTo>
                    <a:pt x="0" y="701"/>
                  </a:moveTo>
                  <a:lnTo>
                    <a:pt x="947" y="290"/>
                  </a:lnTo>
                  <a:lnTo>
                    <a:pt x="1853" y="207"/>
                  </a:lnTo>
                  <a:lnTo>
                    <a:pt x="2367" y="0"/>
                  </a:lnTo>
                  <a:lnTo>
                    <a:pt x="2182" y="1176"/>
                  </a:lnTo>
                  <a:lnTo>
                    <a:pt x="2223" y="2207"/>
                  </a:lnTo>
                  <a:lnTo>
                    <a:pt x="2182" y="2814"/>
                  </a:lnTo>
                  <a:lnTo>
                    <a:pt x="1358" y="2061"/>
                  </a:lnTo>
                  <a:lnTo>
                    <a:pt x="678" y="1546"/>
                  </a:lnTo>
                  <a:lnTo>
                    <a:pt x="328" y="1135"/>
                  </a:lnTo>
                  <a:lnTo>
                    <a:pt x="0" y="701"/>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2" name="Freeform 42"/>
            <p:cNvSpPr>
              <a:spLocks/>
            </p:cNvSpPr>
            <p:nvPr/>
          </p:nvSpPr>
          <p:spPr bwMode="auto">
            <a:xfrm>
              <a:off x="2184" y="1857"/>
              <a:ext cx="724" cy="789"/>
            </a:xfrm>
            <a:custGeom>
              <a:avLst/>
              <a:gdLst>
                <a:gd name="T0" fmla="*/ 42 w 1448"/>
                <a:gd name="T1" fmla="*/ 167 h 1578"/>
                <a:gd name="T2" fmla="*/ 23 w 1448"/>
                <a:gd name="T3" fmla="*/ 143 h 1578"/>
                <a:gd name="T4" fmla="*/ 0 w 1448"/>
                <a:gd name="T5" fmla="*/ 71 h 1578"/>
                <a:gd name="T6" fmla="*/ 0 w 1448"/>
                <a:gd name="T7" fmla="*/ 22 h 1578"/>
                <a:gd name="T8" fmla="*/ 19 w 1448"/>
                <a:gd name="T9" fmla="*/ 7 h 1578"/>
                <a:gd name="T10" fmla="*/ 36 w 1448"/>
                <a:gd name="T11" fmla="*/ 0 h 1578"/>
                <a:gd name="T12" fmla="*/ 63 w 1448"/>
                <a:gd name="T13" fmla="*/ 1 h 1578"/>
                <a:gd name="T14" fmla="*/ 96 w 1448"/>
                <a:gd name="T15" fmla="*/ 13 h 1578"/>
                <a:gd name="T16" fmla="*/ 104 w 1448"/>
                <a:gd name="T17" fmla="*/ 20 h 1578"/>
                <a:gd name="T18" fmla="*/ 110 w 1448"/>
                <a:gd name="T19" fmla="*/ 72 h 1578"/>
                <a:gd name="T20" fmla="*/ 122 w 1448"/>
                <a:gd name="T21" fmla="*/ 72 h 1578"/>
                <a:gd name="T22" fmla="*/ 142 w 1448"/>
                <a:gd name="T23" fmla="*/ 76 h 1578"/>
                <a:gd name="T24" fmla="*/ 157 w 1448"/>
                <a:gd name="T25" fmla="*/ 84 h 1578"/>
                <a:gd name="T26" fmla="*/ 173 w 1448"/>
                <a:gd name="T27" fmla="*/ 104 h 1578"/>
                <a:gd name="T28" fmla="*/ 181 w 1448"/>
                <a:gd name="T29" fmla="*/ 130 h 1578"/>
                <a:gd name="T30" fmla="*/ 177 w 1448"/>
                <a:gd name="T31" fmla="*/ 161 h 1578"/>
                <a:gd name="T32" fmla="*/ 167 w 1448"/>
                <a:gd name="T33" fmla="*/ 179 h 1578"/>
                <a:gd name="T34" fmla="*/ 154 w 1448"/>
                <a:gd name="T35" fmla="*/ 191 h 1578"/>
                <a:gd name="T36" fmla="*/ 134 w 1448"/>
                <a:gd name="T37" fmla="*/ 198 h 1578"/>
                <a:gd name="T38" fmla="*/ 112 w 1448"/>
                <a:gd name="T39" fmla="*/ 195 h 1578"/>
                <a:gd name="T40" fmla="*/ 91 w 1448"/>
                <a:gd name="T41" fmla="*/ 184 h 1578"/>
                <a:gd name="T42" fmla="*/ 80 w 1448"/>
                <a:gd name="T43" fmla="*/ 166 h 1578"/>
                <a:gd name="T44" fmla="*/ 57 w 1448"/>
                <a:gd name="T45" fmla="*/ 173 h 1578"/>
                <a:gd name="T46" fmla="*/ 42 w 1448"/>
                <a:gd name="T47" fmla="*/ 167 h 1578"/>
                <a:gd name="T48" fmla="*/ 42 w 1448"/>
                <a:gd name="T49" fmla="*/ 167 h 15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8" h="1578">
                  <a:moveTo>
                    <a:pt x="334" y="1335"/>
                  </a:moveTo>
                  <a:lnTo>
                    <a:pt x="180" y="1138"/>
                  </a:lnTo>
                  <a:lnTo>
                    <a:pt x="0" y="565"/>
                  </a:lnTo>
                  <a:lnTo>
                    <a:pt x="0" y="175"/>
                  </a:lnTo>
                  <a:lnTo>
                    <a:pt x="147" y="50"/>
                  </a:lnTo>
                  <a:lnTo>
                    <a:pt x="285" y="0"/>
                  </a:lnTo>
                  <a:lnTo>
                    <a:pt x="502" y="7"/>
                  </a:lnTo>
                  <a:lnTo>
                    <a:pt x="765" y="101"/>
                  </a:lnTo>
                  <a:lnTo>
                    <a:pt x="828" y="154"/>
                  </a:lnTo>
                  <a:lnTo>
                    <a:pt x="879" y="573"/>
                  </a:lnTo>
                  <a:lnTo>
                    <a:pt x="974" y="573"/>
                  </a:lnTo>
                  <a:lnTo>
                    <a:pt x="1130" y="602"/>
                  </a:lnTo>
                  <a:lnTo>
                    <a:pt x="1255" y="665"/>
                  </a:lnTo>
                  <a:lnTo>
                    <a:pt x="1384" y="832"/>
                  </a:lnTo>
                  <a:lnTo>
                    <a:pt x="1448" y="1034"/>
                  </a:lnTo>
                  <a:lnTo>
                    <a:pt x="1414" y="1284"/>
                  </a:lnTo>
                  <a:lnTo>
                    <a:pt x="1330" y="1431"/>
                  </a:lnTo>
                  <a:lnTo>
                    <a:pt x="1225" y="1523"/>
                  </a:lnTo>
                  <a:lnTo>
                    <a:pt x="1066" y="1578"/>
                  </a:lnTo>
                  <a:lnTo>
                    <a:pt x="891" y="1557"/>
                  </a:lnTo>
                  <a:lnTo>
                    <a:pt x="723" y="1465"/>
                  </a:lnTo>
                  <a:lnTo>
                    <a:pt x="640" y="1327"/>
                  </a:lnTo>
                  <a:lnTo>
                    <a:pt x="451" y="1381"/>
                  </a:lnTo>
                  <a:lnTo>
                    <a:pt x="334" y="1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3" name="Freeform 43"/>
            <p:cNvSpPr>
              <a:spLocks/>
            </p:cNvSpPr>
            <p:nvPr/>
          </p:nvSpPr>
          <p:spPr bwMode="auto">
            <a:xfrm>
              <a:off x="2502" y="2167"/>
              <a:ext cx="400" cy="446"/>
            </a:xfrm>
            <a:custGeom>
              <a:avLst/>
              <a:gdLst>
                <a:gd name="T0" fmla="*/ 29 w 799"/>
                <a:gd name="T1" fmla="*/ 3 h 892"/>
                <a:gd name="T2" fmla="*/ 26 w 799"/>
                <a:gd name="T3" fmla="*/ 5 h 892"/>
                <a:gd name="T4" fmla="*/ 23 w 799"/>
                <a:gd name="T5" fmla="*/ 7 h 892"/>
                <a:gd name="T6" fmla="*/ 19 w 799"/>
                <a:gd name="T7" fmla="*/ 10 h 892"/>
                <a:gd name="T8" fmla="*/ 11 w 799"/>
                <a:gd name="T9" fmla="*/ 18 h 892"/>
                <a:gd name="T10" fmla="*/ 6 w 799"/>
                <a:gd name="T11" fmla="*/ 30 h 892"/>
                <a:gd name="T12" fmla="*/ 2 w 799"/>
                <a:gd name="T13" fmla="*/ 42 h 892"/>
                <a:gd name="T14" fmla="*/ 0 w 799"/>
                <a:gd name="T15" fmla="*/ 53 h 892"/>
                <a:gd name="T16" fmla="*/ 2 w 799"/>
                <a:gd name="T17" fmla="*/ 66 h 892"/>
                <a:gd name="T18" fmla="*/ 4 w 799"/>
                <a:gd name="T19" fmla="*/ 73 h 892"/>
                <a:gd name="T20" fmla="*/ 6 w 799"/>
                <a:gd name="T21" fmla="*/ 77 h 892"/>
                <a:gd name="T22" fmla="*/ 8 w 799"/>
                <a:gd name="T23" fmla="*/ 82 h 892"/>
                <a:gd name="T24" fmla="*/ 10 w 799"/>
                <a:gd name="T25" fmla="*/ 86 h 892"/>
                <a:gd name="T26" fmla="*/ 13 w 799"/>
                <a:gd name="T27" fmla="*/ 90 h 892"/>
                <a:gd name="T28" fmla="*/ 16 w 799"/>
                <a:gd name="T29" fmla="*/ 93 h 892"/>
                <a:gd name="T30" fmla="*/ 19 w 799"/>
                <a:gd name="T31" fmla="*/ 97 h 892"/>
                <a:gd name="T32" fmla="*/ 25 w 799"/>
                <a:gd name="T33" fmla="*/ 102 h 892"/>
                <a:gd name="T34" fmla="*/ 28 w 799"/>
                <a:gd name="T35" fmla="*/ 104 h 892"/>
                <a:gd name="T36" fmla="*/ 32 w 799"/>
                <a:gd name="T37" fmla="*/ 106 h 892"/>
                <a:gd name="T38" fmla="*/ 35 w 799"/>
                <a:gd name="T39" fmla="*/ 107 h 892"/>
                <a:gd name="T40" fmla="*/ 38 w 799"/>
                <a:gd name="T41" fmla="*/ 108 h 892"/>
                <a:gd name="T42" fmla="*/ 44 w 799"/>
                <a:gd name="T43" fmla="*/ 110 h 892"/>
                <a:gd name="T44" fmla="*/ 50 w 799"/>
                <a:gd name="T45" fmla="*/ 111 h 892"/>
                <a:gd name="T46" fmla="*/ 55 w 799"/>
                <a:gd name="T47" fmla="*/ 112 h 892"/>
                <a:gd name="T48" fmla="*/ 64 w 799"/>
                <a:gd name="T49" fmla="*/ 111 h 892"/>
                <a:gd name="T50" fmla="*/ 74 w 799"/>
                <a:gd name="T51" fmla="*/ 108 h 892"/>
                <a:gd name="T52" fmla="*/ 89 w 799"/>
                <a:gd name="T53" fmla="*/ 96 h 892"/>
                <a:gd name="T54" fmla="*/ 91 w 799"/>
                <a:gd name="T55" fmla="*/ 91 h 892"/>
                <a:gd name="T56" fmla="*/ 93 w 799"/>
                <a:gd name="T57" fmla="*/ 85 h 892"/>
                <a:gd name="T58" fmla="*/ 95 w 799"/>
                <a:gd name="T59" fmla="*/ 79 h 892"/>
                <a:gd name="T60" fmla="*/ 97 w 799"/>
                <a:gd name="T61" fmla="*/ 72 h 892"/>
                <a:gd name="T62" fmla="*/ 100 w 799"/>
                <a:gd name="T63" fmla="*/ 49 h 892"/>
                <a:gd name="T64" fmla="*/ 99 w 799"/>
                <a:gd name="T65" fmla="*/ 45 h 892"/>
                <a:gd name="T66" fmla="*/ 96 w 799"/>
                <a:gd name="T67" fmla="*/ 39 h 892"/>
                <a:gd name="T68" fmla="*/ 93 w 799"/>
                <a:gd name="T69" fmla="*/ 33 h 892"/>
                <a:gd name="T70" fmla="*/ 89 w 799"/>
                <a:gd name="T71" fmla="*/ 26 h 892"/>
                <a:gd name="T72" fmla="*/ 85 w 799"/>
                <a:gd name="T73" fmla="*/ 20 h 892"/>
                <a:gd name="T74" fmla="*/ 82 w 799"/>
                <a:gd name="T75" fmla="*/ 15 h 892"/>
                <a:gd name="T76" fmla="*/ 79 w 799"/>
                <a:gd name="T77" fmla="*/ 10 h 892"/>
                <a:gd name="T78" fmla="*/ 76 w 799"/>
                <a:gd name="T79" fmla="*/ 9 h 892"/>
                <a:gd name="T80" fmla="*/ 73 w 799"/>
                <a:gd name="T81" fmla="*/ 7 h 892"/>
                <a:gd name="T82" fmla="*/ 69 w 799"/>
                <a:gd name="T83" fmla="*/ 5 h 892"/>
                <a:gd name="T84" fmla="*/ 65 w 799"/>
                <a:gd name="T85" fmla="*/ 3 h 892"/>
                <a:gd name="T86" fmla="*/ 60 w 799"/>
                <a:gd name="T87" fmla="*/ 2 h 892"/>
                <a:gd name="T88" fmla="*/ 56 w 799"/>
                <a:gd name="T89" fmla="*/ 1 h 892"/>
                <a:gd name="T90" fmla="*/ 52 w 799"/>
                <a:gd name="T91" fmla="*/ 0 h 892"/>
                <a:gd name="T92" fmla="*/ 37 w 799"/>
                <a:gd name="T93" fmla="*/ 2 h 892"/>
                <a:gd name="T94" fmla="*/ 29 w 799"/>
                <a:gd name="T95" fmla="*/ 3 h 892"/>
                <a:gd name="T96" fmla="*/ 29 w 799"/>
                <a:gd name="T97" fmla="*/ 3 h 8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9" h="892">
                  <a:moveTo>
                    <a:pt x="229" y="21"/>
                  </a:moveTo>
                  <a:lnTo>
                    <a:pt x="205" y="36"/>
                  </a:lnTo>
                  <a:lnTo>
                    <a:pt x="179" y="53"/>
                  </a:lnTo>
                  <a:lnTo>
                    <a:pt x="148" y="77"/>
                  </a:lnTo>
                  <a:lnTo>
                    <a:pt x="85" y="144"/>
                  </a:lnTo>
                  <a:lnTo>
                    <a:pt x="41" y="236"/>
                  </a:lnTo>
                  <a:lnTo>
                    <a:pt x="15" y="331"/>
                  </a:lnTo>
                  <a:lnTo>
                    <a:pt x="0" y="422"/>
                  </a:lnTo>
                  <a:lnTo>
                    <a:pt x="9" y="524"/>
                  </a:lnTo>
                  <a:lnTo>
                    <a:pt x="28" y="583"/>
                  </a:lnTo>
                  <a:lnTo>
                    <a:pt x="41" y="616"/>
                  </a:lnTo>
                  <a:lnTo>
                    <a:pt x="59" y="651"/>
                  </a:lnTo>
                  <a:lnTo>
                    <a:pt x="77" y="685"/>
                  </a:lnTo>
                  <a:lnTo>
                    <a:pt x="100" y="716"/>
                  </a:lnTo>
                  <a:lnTo>
                    <a:pt x="122" y="744"/>
                  </a:lnTo>
                  <a:lnTo>
                    <a:pt x="146" y="769"/>
                  </a:lnTo>
                  <a:lnTo>
                    <a:pt x="197" y="810"/>
                  </a:lnTo>
                  <a:lnTo>
                    <a:pt x="221" y="826"/>
                  </a:lnTo>
                  <a:lnTo>
                    <a:pt x="249" y="841"/>
                  </a:lnTo>
                  <a:lnTo>
                    <a:pt x="275" y="852"/>
                  </a:lnTo>
                  <a:lnTo>
                    <a:pt x="301" y="862"/>
                  </a:lnTo>
                  <a:lnTo>
                    <a:pt x="351" y="877"/>
                  </a:lnTo>
                  <a:lnTo>
                    <a:pt x="395" y="887"/>
                  </a:lnTo>
                  <a:lnTo>
                    <a:pt x="435" y="892"/>
                  </a:lnTo>
                  <a:lnTo>
                    <a:pt x="510" y="885"/>
                  </a:lnTo>
                  <a:lnTo>
                    <a:pt x="587" y="859"/>
                  </a:lnTo>
                  <a:lnTo>
                    <a:pt x="705" y="762"/>
                  </a:lnTo>
                  <a:lnTo>
                    <a:pt x="723" y="728"/>
                  </a:lnTo>
                  <a:lnTo>
                    <a:pt x="742" y="680"/>
                  </a:lnTo>
                  <a:lnTo>
                    <a:pt x="759" y="627"/>
                  </a:lnTo>
                  <a:lnTo>
                    <a:pt x="774" y="570"/>
                  </a:lnTo>
                  <a:lnTo>
                    <a:pt x="799" y="386"/>
                  </a:lnTo>
                  <a:lnTo>
                    <a:pt x="789" y="354"/>
                  </a:lnTo>
                  <a:lnTo>
                    <a:pt x="768" y="310"/>
                  </a:lnTo>
                  <a:lnTo>
                    <a:pt x="741" y="259"/>
                  </a:lnTo>
                  <a:lnTo>
                    <a:pt x="710" y="207"/>
                  </a:lnTo>
                  <a:lnTo>
                    <a:pt x="680" y="157"/>
                  </a:lnTo>
                  <a:lnTo>
                    <a:pt x="654" y="116"/>
                  </a:lnTo>
                  <a:lnTo>
                    <a:pt x="628" y="77"/>
                  </a:lnTo>
                  <a:lnTo>
                    <a:pt x="604" y="65"/>
                  </a:lnTo>
                  <a:lnTo>
                    <a:pt x="579" y="52"/>
                  </a:lnTo>
                  <a:lnTo>
                    <a:pt x="548" y="38"/>
                  </a:lnTo>
                  <a:lnTo>
                    <a:pt x="513" y="24"/>
                  </a:lnTo>
                  <a:lnTo>
                    <a:pt x="477" y="12"/>
                  </a:lnTo>
                  <a:lnTo>
                    <a:pt x="444" y="3"/>
                  </a:lnTo>
                  <a:lnTo>
                    <a:pt x="414" y="0"/>
                  </a:lnTo>
                  <a:lnTo>
                    <a:pt x="295" y="11"/>
                  </a:lnTo>
                  <a:lnTo>
                    <a:pt x="229" y="21"/>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4" name="Freeform 44"/>
            <p:cNvSpPr>
              <a:spLocks/>
            </p:cNvSpPr>
            <p:nvPr/>
          </p:nvSpPr>
          <p:spPr bwMode="auto">
            <a:xfrm>
              <a:off x="2259" y="2085"/>
              <a:ext cx="306" cy="413"/>
            </a:xfrm>
            <a:custGeom>
              <a:avLst/>
              <a:gdLst>
                <a:gd name="T0" fmla="*/ 0 w 613"/>
                <a:gd name="T1" fmla="*/ 21 h 825"/>
                <a:gd name="T2" fmla="*/ 3 w 613"/>
                <a:gd name="T3" fmla="*/ 13 h 825"/>
                <a:gd name="T4" fmla="*/ 6 w 613"/>
                <a:gd name="T5" fmla="*/ 9 h 825"/>
                <a:gd name="T6" fmla="*/ 9 w 613"/>
                <a:gd name="T7" fmla="*/ 8 h 825"/>
                <a:gd name="T8" fmla="*/ 12 w 613"/>
                <a:gd name="T9" fmla="*/ 6 h 825"/>
                <a:gd name="T10" fmla="*/ 15 w 613"/>
                <a:gd name="T11" fmla="*/ 4 h 825"/>
                <a:gd name="T12" fmla="*/ 20 w 613"/>
                <a:gd name="T13" fmla="*/ 3 h 825"/>
                <a:gd name="T14" fmla="*/ 25 w 613"/>
                <a:gd name="T15" fmla="*/ 2 h 825"/>
                <a:gd name="T16" fmla="*/ 31 w 613"/>
                <a:gd name="T17" fmla="*/ 1 h 825"/>
                <a:gd name="T18" fmla="*/ 42 w 613"/>
                <a:gd name="T19" fmla="*/ 0 h 825"/>
                <a:gd name="T20" fmla="*/ 52 w 613"/>
                <a:gd name="T21" fmla="*/ 2 h 825"/>
                <a:gd name="T22" fmla="*/ 60 w 613"/>
                <a:gd name="T23" fmla="*/ 4 h 825"/>
                <a:gd name="T24" fmla="*/ 63 w 613"/>
                <a:gd name="T25" fmla="*/ 6 h 825"/>
                <a:gd name="T26" fmla="*/ 66 w 613"/>
                <a:gd name="T27" fmla="*/ 7 h 825"/>
                <a:gd name="T28" fmla="*/ 74 w 613"/>
                <a:gd name="T29" fmla="*/ 13 h 825"/>
                <a:gd name="T30" fmla="*/ 76 w 613"/>
                <a:gd name="T31" fmla="*/ 16 h 825"/>
                <a:gd name="T32" fmla="*/ 55 w 613"/>
                <a:gd name="T33" fmla="*/ 45 h 825"/>
                <a:gd name="T34" fmla="*/ 55 w 613"/>
                <a:gd name="T35" fmla="*/ 101 h 825"/>
                <a:gd name="T36" fmla="*/ 51 w 613"/>
                <a:gd name="T37" fmla="*/ 102 h 825"/>
                <a:gd name="T38" fmla="*/ 47 w 613"/>
                <a:gd name="T39" fmla="*/ 103 h 825"/>
                <a:gd name="T40" fmla="*/ 41 w 613"/>
                <a:gd name="T41" fmla="*/ 104 h 825"/>
                <a:gd name="T42" fmla="*/ 36 w 613"/>
                <a:gd name="T43" fmla="*/ 103 h 825"/>
                <a:gd name="T44" fmla="*/ 30 w 613"/>
                <a:gd name="T45" fmla="*/ 100 h 825"/>
                <a:gd name="T46" fmla="*/ 19 w 613"/>
                <a:gd name="T47" fmla="*/ 88 h 825"/>
                <a:gd name="T48" fmla="*/ 17 w 613"/>
                <a:gd name="T49" fmla="*/ 83 h 825"/>
                <a:gd name="T50" fmla="*/ 15 w 613"/>
                <a:gd name="T51" fmla="*/ 78 h 825"/>
                <a:gd name="T52" fmla="*/ 11 w 613"/>
                <a:gd name="T53" fmla="*/ 67 h 825"/>
                <a:gd name="T54" fmla="*/ 7 w 613"/>
                <a:gd name="T55" fmla="*/ 56 h 825"/>
                <a:gd name="T56" fmla="*/ 5 w 613"/>
                <a:gd name="T57" fmla="*/ 45 h 825"/>
                <a:gd name="T58" fmla="*/ 1 w 613"/>
                <a:gd name="T59" fmla="*/ 28 h 825"/>
                <a:gd name="T60" fmla="*/ 0 w 613"/>
                <a:gd name="T61" fmla="*/ 21 h 825"/>
                <a:gd name="T62" fmla="*/ 0 w 613"/>
                <a:gd name="T63" fmla="*/ 21 h 8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3" h="825">
                  <a:moveTo>
                    <a:pt x="0" y="163"/>
                  </a:moveTo>
                  <a:lnTo>
                    <a:pt x="25" y="97"/>
                  </a:lnTo>
                  <a:lnTo>
                    <a:pt x="54" y="69"/>
                  </a:lnTo>
                  <a:lnTo>
                    <a:pt x="74" y="57"/>
                  </a:lnTo>
                  <a:lnTo>
                    <a:pt x="99" y="43"/>
                  </a:lnTo>
                  <a:lnTo>
                    <a:pt x="127" y="32"/>
                  </a:lnTo>
                  <a:lnTo>
                    <a:pt x="162" y="21"/>
                  </a:lnTo>
                  <a:lnTo>
                    <a:pt x="203" y="11"/>
                  </a:lnTo>
                  <a:lnTo>
                    <a:pt x="249" y="4"/>
                  </a:lnTo>
                  <a:lnTo>
                    <a:pt x="341" y="0"/>
                  </a:lnTo>
                  <a:lnTo>
                    <a:pt x="418" y="10"/>
                  </a:lnTo>
                  <a:lnTo>
                    <a:pt x="481" y="28"/>
                  </a:lnTo>
                  <a:lnTo>
                    <a:pt x="507" y="41"/>
                  </a:lnTo>
                  <a:lnTo>
                    <a:pt x="530" y="53"/>
                  </a:lnTo>
                  <a:lnTo>
                    <a:pt x="593" y="104"/>
                  </a:lnTo>
                  <a:lnTo>
                    <a:pt x="613" y="128"/>
                  </a:lnTo>
                  <a:lnTo>
                    <a:pt x="441" y="356"/>
                  </a:lnTo>
                  <a:lnTo>
                    <a:pt x="441" y="806"/>
                  </a:lnTo>
                  <a:lnTo>
                    <a:pt x="410" y="816"/>
                  </a:lnTo>
                  <a:lnTo>
                    <a:pt x="377" y="822"/>
                  </a:lnTo>
                  <a:lnTo>
                    <a:pt x="335" y="825"/>
                  </a:lnTo>
                  <a:lnTo>
                    <a:pt x="289" y="817"/>
                  </a:lnTo>
                  <a:lnTo>
                    <a:pt x="241" y="796"/>
                  </a:lnTo>
                  <a:lnTo>
                    <a:pt x="154" y="698"/>
                  </a:lnTo>
                  <a:lnTo>
                    <a:pt x="137" y="661"/>
                  </a:lnTo>
                  <a:lnTo>
                    <a:pt x="120" y="620"/>
                  </a:lnTo>
                  <a:lnTo>
                    <a:pt x="89" y="533"/>
                  </a:lnTo>
                  <a:lnTo>
                    <a:pt x="62" y="445"/>
                  </a:lnTo>
                  <a:lnTo>
                    <a:pt x="40" y="359"/>
                  </a:lnTo>
                  <a:lnTo>
                    <a:pt x="10" y="220"/>
                  </a:lnTo>
                  <a:lnTo>
                    <a:pt x="0" y="163"/>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5" name="Freeform 45"/>
            <p:cNvSpPr>
              <a:spLocks/>
            </p:cNvSpPr>
            <p:nvPr/>
          </p:nvSpPr>
          <p:spPr bwMode="auto">
            <a:xfrm>
              <a:off x="2175" y="1844"/>
              <a:ext cx="432" cy="263"/>
            </a:xfrm>
            <a:custGeom>
              <a:avLst/>
              <a:gdLst>
                <a:gd name="T0" fmla="*/ 53 w 863"/>
                <a:gd name="T1" fmla="*/ 0 h 525"/>
                <a:gd name="T2" fmla="*/ 85 w 863"/>
                <a:gd name="T3" fmla="*/ 3 h 525"/>
                <a:gd name="T4" fmla="*/ 94 w 863"/>
                <a:gd name="T5" fmla="*/ 6 h 525"/>
                <a:gd name="T6" fmla="*/ 101 w 863"/>
                <a:gd name="T7" fmla="*/ 11 h 525"/>
                <a:gd name="T8" fmla="*/ 108 w 863"/>
                <a:gd name="T9" fmla="*/ 23 h 525"/>
                <a:gd name="T10" fmla="*/ 105 w 863"/>
                <a:gd name="T11" fmla="*/ 26 h 525"/>
                <a:gd name="T12" fmla="*/ 97 w 863"/>
                <a:gd name="T13" fmla="*/ 19 h 525"/>
                <a:gd name="T14" fmla="*/ 90 w 863"/>
                <a:gd name="T15" fmla="*/ 15 h 525"/>
                <a:gd name="T16" fmla="*/ 83 w 863"/>
                <a:gd name="T17" fmla="*/ 12 h 525"/>
                <a:gd name="T18" fmla="*/ 75 w 863"/>
                <a:gd name="T19" fmla="*/ 10 h 525"/>
                <a:gd name="T20" fmla="*/ 64 w 863"/>
                <a:gd name="T21" fmla="*/ 7 h 525"/>
                <a:gd name="T22" fmla="*/ 33 w 863"/>
                <a:gd name="T23" fmla="*/ 9 h 525"/>
                <a:gd name="T24" fmla="*/ 24 w 863"/>
                <a:gd name="T25" fmla="*/ 13 h 525"/>
                <a:gd name="T26" fmla="*/ 13 w 863"/>
                <a:gd name="T27" fmla="*/ 24 h 525"/>
                <a:gd name="T28" fmla="*/ 11 w 863"/>
                <a:gd name="T29" fmla="*/ 43 h 525"/>
                <a:gd name="T30" fmla="*/ 16 w 863"/>
                <a:gd name="T31" fmla="*/ 52 h 525"/>
                <a:gd name="T32" fmla="*/ 22 w 863"/>
                <a:gd name="T33" fmla="*/ 56 h 525"/>
                <a:gd name="T34" fmla="*/ 27 w 863"/>
                <a:gd name="T35" fmla="*/ 58 h 525"/>
                <a:gd name="T36" fmla="*/ 36 w 863"/>
                <a:gd name="T37" fmla="*/ 61 h 525"/>
                <a:gd name="T38" fmla="*/ 55 w 863"/>
                <a:gd name="T39" fmla="*/ 61 h 525"/>
                <a:gd name="T40" fmla="*/ 73 w 863"/>
                <a:gd name="T41" fmla="*/ 57 h 525"/>
                <a:gd name="T42" fmla="*/ 81 w 863"/>
                <a:gd name="T43" fmla="*/ 53 h 525"/>
                <a:gd name="T44" fmla="*/ 86 w 863"/>
                <a:gd name="T45" fmla="*/ 50 h 525"/>
                <a:gd name="T46" fmla="*/ 93 w 863"/>
                <a:gd name="T47" fmla="*/ 50 h 525"/>
                <a:gd name="T48" fmla="*/ 90 w 863"/>
                <a:gd name="T49" fmla="*/ 55 h 525"/>
                <a:gd name="T50" fmla="*/ 83 w 863"/>
                <a:gd name="T51" fmla="*/ 61 h 525"/>
                <a:gd name="T52" fmla="*/ 74 w 863"/>
                <a:gd name="T53" fmla="*/ 64 h 525"/>
                <a:gd name="T54" fmla="*/ 49 w 863"/>
                <a:gd name="T55" fmla="*/ 66 h 525"/>
                <a:gd name="T56" fmla="*/ 31 w 863"/>
                <a:gd name="T57" fmla="*/ 65 h 525"/>
                <a:gd name="T58" fmla="*/ 19 w 863"/>
                <a:gd name="T59" fmla="*/ 61 h 525"/>
                <a:gd name="T60" fmla="*/ 6 w 863"/>
                <a:gd name="T61" fmla="*/ 50 h 525"/>
                <a:gd name="T62" fmla="*/ 0 w 863"/>
                <a:gd name="T63" fmla="*/ 34 h 525"/>
                <a:gd name="T64" fmla="*/ 3 w 863"/>
                <a:gd name="T65" fmla="*/ 25 h 525"/>
                <a:gd name="T66" fmla="*/ 9 w 863"/>
                <a:gd name="T67" fmla="*/ 17 h 525"/>
                <a:gd name="T68" fmla="*/ 16 w 863"/>
                <a:gd name="T69" fmla="*/ 11 h 525"/>
                <a:gd name="T70" fmla="*/ 23 w 863"/>
                <a:gd name="T71" fmla="*/ 7 h 525"/>
                <a:gd name="T72" fmla="*/ 32 w 863"/>
                <a:gd name="T73" fmla="*/ 4 h 525"/>
                <a:gd name="T74" fmla="*/ 44 w 863"/>
                <a:gd name="T75" fmla="*/ 1 h 5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3" h="525">
                  <a:moveTo>
                    <a:pt x="349" y="6"/>
                  </a:moveTo>
                  <a:lnTo>
                    <a:pt x="423" y="0"/>
                  </a:lnTo>
                  <a:lnTo>
                    <a:pt x="505" y="0"/>
                  </a:lnTo>
                  <a:lnTo>
                    <a:pt x="673" y="23"/>
                  </a:lnTo>
                  <a:lnTo>
                    <a:pt x="712" y="36"/>
                  </a:lnTo>
                  <a:lnTo>
                    <a:pt x="748" y="48"/>
                  </a:lnTo>
                  <a:lnTo>
                    <a:pt x="780" y="64"/>
                  </a:lnTo>
                  <a:lnTo>
                    <a:pt x="807" y="82"/>
                  </a:lnTo>
                  <a:lnTo>
                    <a:pt x="847" y="127"/>
                  </a:lnTo>
                  <a:lnTo>
                    <a:pt x="863" y="179"/>
                  </a:lnTo>
                  <a:lnTo>
                    <a:pt x="848" y="190"/>
                  </a:lnTo>
                  <a:lnTo>
                    <a:pt x="835" y="201"/>
                  </a:lnTo>
                  <a:lnTo>
                    <a:pt x="792" y="165"/>
                  </a:lnTo>
                  <a:lnTo>
                    <a:pt x="769" y="148"/>
                  </a:lnTo>
                  <a:lnTo>
                    <a:pt x="744" y="133"/>
                  </a:lnTo>
                  <a:lnTo>
                    <a:pt x="718" y="118"/>
                  </a:lnTo>
                  <a:lnTo>
                    <a:pt x="689" y="105"/>
                  </a:lnTo>
                  <a:lnTo>
                    <a:pt x="661" y="94"/>
                  </a:lnTo>
                  <a:lnTo>
                    <a:pt x="631" y="83"/>
                  </a:lnTo>
                  <a:lnTo>
                    <a:pt x="600" y="74"/>
                  </a:lnTo>
                  <a:lnTo>
                    <a:pt x="569" y="67"/>
                  </a:lnTo>
                  <a:lnTo>
                    <a:pt x="505" y="55"/>
                  </a:lnTo>
                  <a:lnTo>
                    <a:pt x="377" y="50"/>
                  </a:lnTo>
                  <a:lnTo>
                    <a:pt x="261" y="69"/>
                  </a:lnTo>
                  <a:lnTo>
                    <a:pt x="208" y="88"/>
                  </a:lnTo>
                  <a:lnTo>
                    <a:pt x="186" y="102"/>
                  </a:lnTo>
                  <a:lnTo>
                    <a:pt x="164" y="115"/>
                  </a:lnTo>
                  <a:lnTo>
                    <a:pt x="100" y="191"/>
                  </a:lnTo>
                  <a:lnTo>
                    <a:pt x="80" y="298"/>
                  </a:lnTo>
                  <a:lnTo>
                    <a:pt x="87" y="340"/>
                  </a:lnTo>
                  <a:lnTo>
                    <a:pt x="103" y="378"/>
                  </a:lnTo>
                  <a:lnTo>
                    <a:pt x="126" y="409"/>
                  </a:lnTo>
                  <a:lnTo>
                    <a:pt x="157" y="435"/>
                  </a:lnTo>
                  <a:lnTo>
                    <a:pt x="175" y="445"/>
                  </a:lnTo>
                  <a:lnTo>
                    <a:pt x="195" y="455"/>
                  </a:lnTo>
                  <a:lnTo>
                    <a:pt x="215" y="463"/>
                  </a:lnTo>
                  <a:lnTo>
                    <a:pt x="236" y="471"/>
                  </a:lnTo>
                  <a:lnTo>
                    <a:pt x="282" y="481"/>
                  </a:lnTo>
                  <a:lnTo>
                    <a:pt x="331" y="487"/>
                  </a:lnTo>
                  <a:lnTo>
                    <a:pt x="433" y="486"/>
                  </a:lnTo>
                  <a:lnTo>
                    <a:pt x="534" y="467"/>
                  </a:lnTo>
                  <a:lnTo>
                    <a:pt x="582" y="452"/>
                  </a:lnTo>
                  <a:lnTo>
                    <a:pt x="627" y="433"/>
                  </a:lnTo>
                  <a:lnTo>
                    <a:pt x="647" y="422"/>
                  </a:lnTo>
                  <a:lnTo>
                    <a:pt x="667" y="410"/>
                  </a:lnTo>
                  <a:lnTo>
                    <a:pt x="684" y="397"/>
                  </a:lnTo>
                  <a:lnTo>
                    <a:pt x="702" y="384"/>
                  </a:lnTo>
                  <a:lnTo>
                    <a:pt x="738" y="395"/>
                  </a:lnTo>
                  <a:lnTo>
                    <a:pt x="727" y="419"/>
                  </a:lnTo>
                  <a:lnTo>
                    <a:pt x="713" y="440"/>
                  </a:lnTo>
                  <a:lnTo>
                    <a:pt x="679" y="471"/>
                  </a:lnTo>
                  <a:lnTo>
                    <a:pt x="659" y="483"/>
                  </a:lnTo>
                  <a:lnTo>
                    <a:pt x="638" y="493"/>
                  </a:lnTo>
                  <a:lnTo>
                    <a:pt x="591" y="507"/>
                  </a:lnTo>
                  <a:lnTo>
                    <a:pt x="489" y="519"/>
                  </a:lnTo>
                  <a:lnTo>
                    <a:pt x="390" y="524"/>
                  </a:lnTo>
                  <a:lnTo>
                    <a:pt x="311" y="525"/>
                  </a:lnTo>
                  <a:lnTo>
                    <a:pt x="241" y="517"/>
                  </a:lnTo>
                  <a:lnTo>
                    <a:pt x="179" y="498"/>
                  </a:lnTo>
                  <a:lnTo>
                    <a:pt x="150" y="486"/>
                  </a:lnTo>
                  <a:lnTo>
                    <a:pt x="124" y="471"/>
                  </a:lnTo>
                  <a:lnTo>
                    <a:pt x="43" y="400"/>
                  </a:lnTo>
                  <a:lnTo>
                    <a:pt x="3" y="312"/>
                  </a:lnTo>
                  <a:lnTo>
                    <a:pt x="0" y="266"/>
                  </a:lnTo>
                  <a:lnTo>
                    <a:pt x="8" y="219"/>
                  </a:lnTo>
                  <a:lnTo>
                    <a:pt x="18" y="195"/>
                  </a:lnTo>
                  <a:lnTo>
                    <a:pt x="31" y="173"/>
                  </a:lnTo>
                  <a:lnTo>
                    <a:pt x="65" y="129"/>
                  </a:lnTo>
                  <a:lnTo>
                    <a:pt x="114" y="89"/>
                  </a:lnTo>
                  <a:lnTo>
                    <a:pt x="128" y="81"/>
                  </a:lnTo>
                  <a:lnTo>
                    <a:pt x="144" y="72"/>
                  </a:lnTo>
                  <a:lnTo>
                    <a:pt x="177" y="56"/>
                  </a:lnTo>
                  <a:lnTo>
                    <a:pt x="215" y="41"/>
                  </a:lnTo>
                  <a:lnTo>
                    <a:pt x="256" y="27"/>
                  </a:lnTo>
                  <a:lnTo>
                    <a:pt x="300" y="16"/>
                  </a:lnTo>
                  <a:lnTo>
                    <a:pt x="3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6" name="Freeform 46"/>
            <p:cNvSpPr>
              <a:spLocks/>
            </p:cNvSpPr>
            <p:nvPr/>
          </p:nvSpPr>
          <p:spPr bwMode="auto">
            <a:xfrm>
              <a:off x="2242" y="1900"/>
              <a:ext cx="138" cy="128"/>
            </a:xfrm>
            <a:custGeom>
              <a:avLst/>
              <a:gdLst>
                <a:gd name="T0" fmla="*/ 34 w 277"/>
                <a:gd name="T1" fmla="*/ 3 h 258"/>
                <a:gd name="T2" fmla="*/ 24 w 277"/>
                <a:gd name="T3" fmla="*/ 6 h 258"/>
                <a:gd name="T4" fmla="*/ 19 w 277"/>
                <a:gd name="T5" fmla="*/ 8 h 258"/>
                <a:gd name="T6" fmla="*/ 17 w 277"/>
                <a:gd name="T7" fmla="*/ 10 h 258"/>
                <a:gd name="T8" fmla="*/ 15 w 277"/>
                <a:gd name="T9" fmla="*/ 11 h 258"/>
                <a:gd name="T10" fmla="*/ 8 w 277"/>
                <a:gd name="T11" fmla="*/ 20 h 258"/>
                <a:gd name="T12" fmla="*/ 7 w 277"/>
                <a:gd name="T13" fmla="*/ 31 h 258"/>
                <a:gd name="T14" fmla="*/ 3 w 277"/>
                <a:gd name="T15" fmla="*/ 32 h 258"/>
                <a:gd name="T16" fmla="*/ 0 w 277"/>
                <a:gd name="T17" fmla="*/ 21 h 258"/>
                <a:gd name="T18" fmla="*/ 0 w 277"/>
                <a:gd name="T19" fmla="*/ 16 h 258"/>
                <a:gd name="T20" fmla="*/ 3 w 277"/>
                <a:gd name="T21" fmla="*/ 11 h 258"/>
                <a:gd name="T22" fmla="*/ 7 w 277"/>
                <a:gd name="T23" fmla="*/ 7 h 258"/>
                <a:gd name="T24" fmla="*/ 9 w 277"/>
                <a:gd name="T25" fmla="*/ 5 h 258"/>
                <a:gd name="T26" fmla="*/ 12 w 277"/>
                <a:gd name="T27" fmla="*/ 4 h 258"/>
                <a:gd name="T28" fmla="*/ 16 w 277"/>
                <a:gd name="T29" fmla="*/ 2 h 258"/>
                <a:gd name="T30" fmla="*/ 19 w 277"/>
                <a:gd name="T31" fmla="*/ 1 h 258"/>
                <a:gd name="T32" fmla="*/ 28 w 277"/>
                <a:gd name="T33" fmla="*/ 0 h 258"/>
                <a:gd name="T34" fmla="*/ 34 w 277"/>
                <a:gd name="T35" fmla="*/ 3 h 258"/>
                <a:gd name="T36" fmla="*/ 34 w 277"/>
                <a:gd name="T37" fmla="*/ 3 h 2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7" h="258">
                  <a:moveTo>
                    <a:pt x="277" y="24"/>
                  </a:moveTo>
                  <a:lnTo>
                    <a:pt x="196" y="48"/>
                  </a:lnTo>
                  <a:lnTo>
                    <a:pt x="156" y="68"/>
                  </a:lnTo>
                  <a:lnTo>
                    <a:pt x="139" y="80"/>
                  </a:lnTo>
                  <a:lnTo>
                    <a:pt x="121" y="94"/>
                  </a:lnTo>
                  <a:lnTo>
                    <a:pt x="70" y="161"/>
                  </a:lnTo>
                  <a:lnTo>
                    <a:pt x="62" y="251"/>
                  </a:lnTo>
                  <a:lnTo>
                    <a:pt x="26" y="258"/>
                  </a:lnTo>
                  <a:lnTo>
                    <a:pt x="0" y="173"/>
                  </a:lnTo>
                  <a:lnTo>
                    <a:pt x="6" y="133"/>
                  </a:lnTo>
                  <a:lnTo>
                    <a:pt x="24" y="95"/>
                  </a:lnTo>
                  <a:lnTo>
                    <a:pt x="57" y="61"/>
                  </a:lnTo>
                  <a:lnTo>
                    <a:pt x="77" y="46"/>
                  </a:lnTo>
                  <a:lnTo>
                    <a:pt x="101" y="34"/>
                  </a:lnTo>
                  <a:lnTo>
                    <a:pt x="128" y="22"/>
                  </a:lnTo>
                  <a:lnTo>
                    <a:pt x="157" y="13"/>
                  </a:lnTo>
                  <a:lnTo>
                    <a:pt x="224" y="0"/>
                  </a:lnTo>
                  <a:lnTo>
                    <a:pt x="27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7" name="Freeform 47"/>
            <p:cNvSpPr>
              <a:spLocks/>
            </p:cNvSpPr>
            <p:nvPr/>
          </p:nvSpPr>
          <p:spPr bwMode="auto">
            <a:xfrm>
              <a:off x="2182" y="2001"/>
              <a:ext cx="283" cy="553"/>
            </a:xfrm>
            <a:custGeom>
              <a:avLst/>
              <a:gdLst>
                <a:gd name="T0" fmla="*/ 5 w 566"/>
                <a:gd name="T1" fmla="*/ 0 h 1107"/>
                <a:gd name="T2" fmla="*/ 13 w 566"/>
                <a:gd name="T3" fmla="*/ 21 h 1107"/>
                <a:gd name="T4" fmla="*/ 17 w 566"/>
                <a:gd name="T5" fmla="*/ 67 h 1107"/>
                <a:gd name="T6" fmla="*/ 20 w 566"/>
                <a:gd name="T7" fmla="*/ 77 h 1107"/>
                <a:gd name="T8" fmla="*/ 23 w 566"/>
                <a:gd name="T9" fmla="*/ 89 h 1107"/>
                <a:gd name="T10" fmla="*/ 25 w 566"/>
                <a:gd name="T11" fmla="*/ 94 h 1107"/>
                <a:gd name="T12" fmla="*/ 27 w 566"/>
                <a:gd name="T13" fmla="*/ 100 h 1107"/>
                <a:gd name="T14" fmla="*/ 30 w 566"/>
                <a:gd name="T15" fmla="*/ 106 h 1107"/>
                <a:gd name="T16" fmla="*/ 32 w 566"/>
                <a:gd name="T17" fmla="*/ 112 h 1107"/>
                <a:gd name="T18" fmla="*/ 36 w 566"/>
                <a:gd name="T19" fmla="*/ 117 h 1107"/>
                <a:gd name="T20" fmla="*/ 39 w 566"/>
                <a:gd name="T21" fmla="*/ 121 h 1107"/>
                <a:gd name="T22" fmla="*/ 43 w 566"/>
                <a:gd name="T23" fmla="*/ 125 h 1107"/>
                <a:gd name="T24" fmla="*/ 45 w 566"/>
                <a:gd name="T25" fmla="*/ 127 h 1107"/>
                <a:gd name="T26" fmla="*/ 47 w 566"/>
                <a:gd name="T27" fmla="*/ 128 h 1107"/>
                <a:gd name="T28" fmla="*/ 50 w 566"/>
                <a:gd name="T29" fmla="*/ 129 h 1107"/>
                <a:gd name="T30" fmla="*/ 52 w 566"/>
                <a:gd name="T31" fmla="*/ 130 h 1107"/>
                <a:gd name="T32" fmla="*/ 57 w 566"/>
                <a:gd name="T33" fmla="*/ 131 h 1107"/>
                <a:gd name="T34" fmla="*/ 63 w 566"/>
                <a:gd name="T35" fmla="*/ 130 h 1107"/>
                <a:gd name="T36" fmla="*/ 70 w 566"/>
                <a:gd name="T37" fmla="*/ 128 h 1107"/>
                <a:gd name="T38" fmla="*/ 71 w 566"/>
                <a:gd name="T39" fmla="*/ 132 h 1107"/>
                <a:gd name="T40" fmla="*/ 67 w 566"/>
                <a:gd name="T41" fmla="*/ 136 h 1107"/>
                <a:gd name="T42" fmla="*/ 65 w 566"/>
                <a:gd name="T43" fmla="*/ 137 h 1107"/>
                <a:gd name="T44" fmla="*/ 63 w 566"/>
                <a:gd name="T45" fmla="*/ 138 h 1107"/>
                <a:gd name="T46" fmla="*/ 54 w 566"/>
                <a:gd name="T47" fmla="*/ 138 h 1107"/>
                <a:gd name="T48" fmla="*/ 50 w 566"/>
                <a:gd name="T49" fmla="*/ 136 h 1107"/>
                <a:gd name="T50" fmla="*/ 46 w 566"/>
                <a:gd name="T51" fmla="*/ 134 h 1107"/>
                <a:gd name="T52" fmla="*/ 39 w 566"/>
                <a:gd name="T53" fmla="*/ 129 h 1107"/>
                <a:gd name="T54" fmla="*/ 32 w 566"/>
                <a:gd name="T55" fmla="*/ 121 h 1107"/>
                <a:gd name="T56" fmla="*/ 29 w 566"/>
                <a:gd name="T57" fmla="*/ 117 h 1107"/>
                <a:gd name="T58" fmla="*/ 26 w 566"/>
                <a:gd name="T59" fmla="*/ 113 h 1107"/>
                <a:gd name="T60" fmla="*/ 24 w 566"/>
                <a:gd name="T61" fmla="*/ 108 h 1107"/>
                <a:gd name="T62" fmla="*/ 21 w 566"/>
                <a:gd name="T63" fmla="*/ 103 h 1107"/>
                <a:gd name="T64" fmla="*/ 18 w 566"/>
                <a:gd name="T65" fmla="*/ 98 h 1107"/>
                <a:gd name="T66" fmla="*/ 16 w 566"/>
                <a:gd name="T67" fmla="*/ 93 h 1107"/>
                <a:gd name="T68" fmla="*/ 12 w 566"/>
                <a:gd name="T69" fmla="*/ 82 h 1107"/>
                <a:gd name="T70" fmla="*/ 8 w 566"/>
                <a:gd name="T71" fmla="*/ 70 h 1107"/>
                <a:gd name="T72" fmla="*/ 5 w 566"/>
                <a:gd name="T73" fmla="*/ 59 h 1107"/>
                <a:gd name="T74" fmla="*/ 3 w 566"/>
                <a:gd name="T75" fmla="*/ 48 h 1107"/>
                <a:gd name="T76" fmla="*/ 0 w 566"/>
                <a:gd name="T77" fmla="*/ 27 h 1107"/>
                <a:gd name="T78" fmla="*/ 1 w 566"/>
                <a:gd name="T79" fmla="*/ 10 h 1107"/>
                <a:gd name="T80" fmla="*/ 2 w 566"/>
                <a:gd name="T81" fmla="*/ 4 h 1107"/>
                <a:gd name="T82" fmla="*/ 5 w 566"/>
                <a:gd name="T83" fmla="*/ 0 h 1107"/>
                <a:gd name="T84" fmla="*/ 5 w 566"/>
                <a:gd name="T85" fmla="*/ 0 h 1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6" h="1107">
                  <a:moveTo>
                    <a:pt x="35" y="0"/>
                  </a:moveTo>
                  <a:lnTo>
                    <a:pt x="101" y="171"/>
                  </a:lnTo>
                  <a:lnTo>
                    <a:pt x="136" y="538"/>
                  </a:lnTo>
                  <a:lnTo>
                    <a:pt x="157" y="619"/>
                  </a:lnTo>
                  <a:lnTo>
                    <a:pt x="182" y="712"/>
                  </a:lnTo>
                  <a:lnTo>
                    <a:pt x="197" y="759"/>
                  </a:lnTo>
                  <a:lnTo>
                    <a:pt x="214" y="807"/>
                  </a:lnTo>
                  <a:lnTo>
                    <a:pt x="234" y="853"/>
                  </a:lnTo>
                  <a:lnTo>
                    <a:pt x="255" y="898"/>
                  </a:lnTo>
                  <a:lnTo>
                    <a:pt x="281" y="939"/>
                  </a:lnTo>
                  <a:lnTo>
                    <a:pt x="308" y="975"/>
                  </a:lnTo>
                  <a:lnTo>
                    <a:pt x="339" y="1005"/>
                  </a:lnTo>
                  <a:lnTo>
                    <a:pt x="357" y="1017"/>
                  </a:lnTo>
                  <a:lnTo>
                    <a:pt x="374" y="1029"/>
                  </a:lnTo>
                  <a:lnTo>
                    <a:pt x="393" y="1037"/>
                  </a:lnTo>
                  <a:lnTo>
                    <a:pt x="413" y="1043"/>
                  </a:lnTo>
                  <a:lnTo>
                    <a:pt x="456" y="1050"/>
                  </a:lnTo>
                  <a:lnTo>
                    <a:pt x="504" y="1046"/>
                  </a:lnTo>
                  <a:lnTo>
                    <a:pt x="556" y="1031"/>
                  </a:lnTo>
                  <a:lnTo>
                    <a:pt x="566" y="1063"/>
                  </a:lnTo>
                  <a:lnTo>
                    <a:pt x="536" y="1091"/>
                  </a:lnTo>
                  <a:lnTo>
                    <a:pt x="520" y="1099"/>
                  </a:lnTo>
                  <a:lnTo>
                    <a:pt x="502" y="1104"/>
                  </a:lnTo>
                  <a:lnTo>
                    <a:pt x="426" y="1107"/>
                  </a:lnTo>
                  <a:lnTo>
                    <a:pt x="395" y="1094"/>
                  </a:lnTo>
                  <a:lnTo>
                    <a:pt x="366" y="1077"/>
                  </a:lnTo>
                  <a:lnTo>
                    <a:pt x="308" y="1032"/>
                  </a:lnTo>
                  <a:lnTo>
                    <a:pt x="256" y="975"/>
                  </a:lnTo>
                  <a:lnTo>
                    <a:pt x="231" y="942"/>
                  </a:lnTo>
                  <a:lnTo>
                    <a:pt x="208" y="906"/>
                  </a:lnTo>
                  <a:lnTo>
                    <a:pt x="185" y="868"/>
                  </a:lnTo>
                  <a:lnTo>
                    <a:pt x="164" y="829"/>
                  </a:lnTo>
                  <a:lnTo>
                    <a:pt x="144" y="788"/>
                  </a:lnTo>
                  <a:lnTo>
                    <a:pt x="126" y="745"/>
                  </a:lnTo>
                  <a:lnTo>
                    <a:pt x="91" y="657"/>
                  </a:lnTo>
                  <a:lnTo>
                    <a:pt x="62" y="566"/>
                  </a:lnTo>
                  <a:lnTo>
                    <a:pt x="39" y="474"/>
                  </a:lnTo>
                  <a:lnTo>
                    <a:pt x="20" y="385"/>
                  </a:lnTo>
                  <a:lnTo>
                    <a:pt x="0" y="220"/>
                  </a:lnTo>
                  <a:lnTo>
                    <a:pt x="4" y="86"/>
                  </a:lnTo>
                  <a:lnTo>
                    <a:pt x="16" y="3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8" name="Freeform 48"/>
            <p:cNvSpPr>
              <a:spLocks/>
            </p:cNvSpPr>
            <p:nvPr/>
          </p:nvSpPr>
          <p:spPr bwMode="auto">
            <a:xfrm>
              <a:off x="2247" y="2134"/>
              <a:ext cx="206" cy="142"/>
            </a:xfrm>
            <a:custGeom>
              <a:avLst/>
              <a:gdLst>
                <a:gd name="T0" fmla="*/ 8 w 411"/>
                <a:gd name="T1" fmla="*/ 0 h 283"/>
                <a:gd name="T2" fmla="*/ 11 w 411"/>
                <a:gd name="T3" fmla="*/ 2 h 283"/>
                <a:gd name="T4" fmla="*/ 11 w 411"/>
                <a:gd name="T5" fmla="*/ 5 h 283"/>
                <a:gd name="T6" fmla="*/ 9 w 411"/>
                <a:gd name="T7" fmla="*/ 13 h 283"/>
                <a:gd name="T8" fmla="*/ 9 w 411"/>
                <a:gd name="T9" fmla="*/ 21 h 283"/>
                <a:gd name="T10" fmla="*/ 11 w 411"/>
                <a:gd name="T11" fmla="*/ 24 h 283"/>
                <a:gd name="T12" fmla="*/ 13 w 411"/>
                <a:gd name="T13" fmla="*/ 25 h 283"/>
                <a:gd name="T14" fmla="*/ 16 w 411"/>
                <a:gd name="T15" fmla="*/ 26 h 283"/>
                <a:gd name="T16" fmla="*/ 24 w 411"/>
                <a:gd name="T17" fmla="*/ 28 h 283"/>
                <a:gd name="T18" fmla="*/ 33 w 411"/>
                <a:gd name="T19" fmla="*/ 29 h 283"/>
                <a:gd name="T20" fmla="*/ 41 w 411"/>
                <a:gd name="T21" fmla="*/ 29 h 283"/>
                <a:gd name="T22" fmla="*/ 49 w 411"/>
                <a:gd name="T23" fmla="*/ 27 h 283"/>
                <a:gd name="T24" fmla="*/ 52 w 411"/>
                <a:gd name="T25" fmla="*/ 30 h 283"/>
                <a:gd name="T26" fmla="*/ 49 w 411"/>
                <a:gd name="T27" fmla="*/ 31 h 283"/>
                <a:gd name="T28" fmla="*/ 46 w 411"/>
                <a:gd name="T29" fmla="*/ 32 h 283"/>
                <a:gd name="T30" fmla="*/ 42 w 411"/>
                <a:gd name="T31" fmla="*/ 34 h 283"/>
                <a:gd name="T32" fmla="*/ 35 w 411"/>
                <a:gd name="T33" fmla="*/ 36 h 283"/>
                <a:gd name="T34" fmla="*/ 23 w 411"/>
                <a:gd name="T35" fmla="*/ 36 h 283"/>
                <a:gd name="T36" fmla="*/ 16 w 411"/>
                <a:gd name="T37" fmla="*/ 35 h 283"/>
                <a:gd name="T38" fmla="*/ 11 w 411"/>
                <a:gd name="T39" fmla="*/ 32 h 283"/>
                <a:gd name="T40" fmla="*/ 2 w 411"/>
                <a:gd name="T41" fmla="*/ 22 h 283"/>
                <a:gd name="T42" fmla="*/ 0 w 411"/>
                <a:gd name="T43" fmla="*/ 17 h 283"/>
                <a:gd name="T44" fmla="*/ 1 w 411"/>
                <a:gd name="T45" fmla="*/ 11 h 283"/>
                <a:gd name="T46" fmla="*/ 1 w 411"/>
                <a:gd name="T47" fmla="*/ 8 h 283"/>
                <a:gd name="T48" fmla="*/ 3 w 411"/>
                <a:gd name="T49" fmla="*/ 5 h 283"/>
                <a:gd name="T50" fmla="*/ 8 w 411"/>
                <a:gd name="T51" fmla="*/ 0 h 283"/>
                <a:gd name="T52" fmla="*/ 8 w 411"/>
                <a:gd name="T53" fmla="*/ 0 h 2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1" h="283">
                  <a:moveTo>
                    <a:pt x="62" y="0"/>
                  </a:moveTo>
                  <a:lnTo>
                    <a:pt x="82" y="13"/>
                  </a:lnTo>
                  <a:lnTo>
                    <a:pt x="84" y="37"/>
                  </a:lnTo>
                  <a:lnTo>
                    <a:pt x="68" y="100"/>
                  </a:lnTo>
                  <a:lnTo>
                    <a:pt x="66" y="165"/>
                  </a:lnTo>
                  <a:lnTo>
                    <a:pt x="84" y="190"/>
                  </a:lnTo>
                  <a:lnTo>
                    <a:pt x="103" y="200"/>
                  </a:lnTo>
                  <a:lnTo>
                    <a:pt x="126" y="207"/>
                  </a:lnTo>
                  <a:lnTo>
                    <a:pt x="190" y="220"/>
                  </a:lnTo>
                  <a:lnTo>
                    <a:pt x="257" y="227"/>
                  </a:lnTo>
                  <a:lnTo>
                    <a:pt x="323" y="225"/>
                  </a:lnTo>
                  <a:lnTo>
                    <a:pt x="385" y="211"/>
                  </a:lnTo>
                  <a:lnTo>
                    <a:pt x="411" y="237"/>
                  </a:lnTo>
                  <a:lnTo>
                    <a:pt x="387" y="247"/>
                  </a:lnTo>
                  <a:lnTo>
                    <a:pt x="366" y="256"/>
                  </a:lnTo>
                  <a:lnTo>
                    <a:pt x="330" y="268"/>
                  </a:lnTo>
                  <a:lnTo>
                    <a:pt x="277" y="281"/>
                  </a:lnTo>
                  <a:lnTo>
                    <a:pt x="177" y="283"/>
                  </a:lnTo>
                  <a:lnTo>
                    <a:pt x="126" y="274"/>
                  </a:lnTo>
                  <a:lnTo>
                    <a:pt x="81" y="251"/>
                  </a:lnTo>
                  <a:lnTo>
                    <a:pt x="15" y="176"/>
                  </a:lnTo>
                  <a:lnTo>
                    <a:pt x="0" y="130"/>
                  </a:lnTo>
                  <a:lnTo>
                    <a:pt x="1" y="84"/>
                  </a:lnTo>
                  <a:lnTo>
                    <a:pt x="8" y="61"/>
                  </a:lnTo>
                  <a:lnTo>
                    <a:pt x="21" y="4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9" name="Freeform 49"/>
            <p:cNvSpPr>
              <a:spLocks/>
            </p:cNvSpPr>
            <p:nvPr/>
          </p:nvSpPr>
          <p:spPr bwMode="auto">
            <a:xfrm>
              <a:off x="2448" y="2135"/>
              <a:ext cx="467" cy="523"/>
            </a:xfrm>
            <a:custGeom>
              <a:avLst/>
              <a:gdLst>
                <a:gd name="T0" fmla="*/ 57 w 935"/>
                <a:gd name="T1" fmla="*/ 1 h 1045"/>
                <a:gd name="T2" fmla="*/ 48 w 935"/>
                <a:gd name="T3" fmla="*/ 6 h 1045"/>
                <a:gd name="T4" fmla="*/ 33 w 935"/>
                <a:gd name="T5" fmla="*/ 11 h 1045"/>
                <a:gd name="T6" fmla="*/ 21 w 935"/>
                <a:gd name="T7" fmla="*/ 20 h 1045"/>
                <a:gd name="T8" fmla="*/ 11 w 935"/>
                <a:gd name="T9" fmla="*/ 36 h 1045"/>
                <a:gd name="T10" fmla="*/ 7 w 935"/>
                <a:gd name="T11" fmla="*/ 66 h 1045"/>
                <a:gd name="T12" fmla="*/ 11 w 935"/>
                <a:gd name="T13" fmla="*/ 82 h 1045"/>
                <a:gd name="T14" fmla="*/ 14 w 935"/>
                <a:gd name="T15" fmla="*/ 91 h 1045"/>
                <a:gd name="T16" fmla="*/ 20 w 935"/>
                <a:gd name="T17" fmla="*/ 100 h 1045"/>
                <a:gd name="T18" fmla="*/ 27 w 935"/>
                <a:gd name="T19" fmla="*/ 109 h 1045"/>
                <a:gd name="T20" fmla="*/ 33 w 935"/>
                <a:gd name="T21" fmla="*/ 114 h 1045"/>
                <a:gd name="T22" fmla="*/ 38 w 935"/>
                <a:gd name="T23" fmla="*/ 117 h 1045"/>
                <a:gd name="T24" fmla="*/ 42 w 935"/>
                <a:gd name="T25" fmla="*/ 119 h 1045"/>
                <a:gd name="T26" fmla="*/ 51 w 935"/>
                <a:gd name="T27" fmla="*/ 122 h 1045"/>
                <a:gd name="T28" fmla="*/ 62 w 935"/>
                <a:gd name="T29" fmla="*/ 124 h 1045"/>
                <a:gd name="T30" fmla="*/ 82 w 935"/>
                <a:gd name="T31" fmla="*/ 120 h 1045"/>
                <a:gd name="T32" fmla="*/ 90 w 935"/>
                <a:gd name="T33" fmla="*/ 116 h 1045"/>
                <a:gd name="T34" fmla="*/ 101 w 935"/>
                <a:gd name="T35" fmla="*/ 101 h 1045"/>
                <a:gd name="T36" fmla="*/ 108 w 935"/>
                <a:gd name="T37" fmla="*/ 62 h 1045"/>
                <a:gd name="T38" fmla="*/ 106 w 935"/>
                <a:gd name="T39" fmla="*/ 47 h 1045"/>
                <a:gd name="T40" fmla="*/ 102 w 935"/>
                <a:gd name="T41" fmla="*/ 37 h 1045"/>
                <a:gd name="T42" fmla="*/ 97 w 935"/>
                <a:gd name="T43" fmla="*/ 28 h 1045"/>
                <a:gd name="T44" fmla="*/ 91 w 935"/>
                <a:gd name="T45" fmla="*/ 20 h 1045"/>
                <a:gd name="T46" fmla="*/ 84 w 935"/>
                <a:gd name="T47" fmla="*/ 13 h 1045"/>
                <a:gd name="T48" fmla="*/ 79 w 935"/>
                <a:gd name="T49" fmla="*/ 10 h 1045"/>
                <a:gd name="T50" fmla="*/ 86 w 935"/>
                <a:gd name="T51" fmla="*/ 9 h 1045"/>
                <a:gd name="T52" fmla="*/ 91 w 935"/>
                <a:gd name="T53" fmla="*/ 12 h 1045"/>
                <a:gd name="T54" fmla="*/ 101 w 935"/>
                <a:gd name="T55" fmla="*/ 22 h 1045"/>
                <a:gd name="T56" fmla="*/ 107 w 935"/>
                <a:gd name="T57" fmla="*/ 31 h 1045"/>
                <a:gd name="T58" fmla="*/ 111 w 935"/>
                <a:gd name="T59" fmla="*/ 41 h 1045"/>
                <a:gd name="T60" fmla="*/ 116 w 935"/>
                <a:gd name="T61" fmla="*/ 73 h 1045"/>
                <a:gd name="T62" fmla="*/ 112 w 935"/>
                <a:gd name="T63" fmla="*/ 94 h 1045"/>
                <a:gd name="T64" fmla="*/ 108 w 935"/>
                <a:gd name="T65" fmla="*/ 104 h 1045"/>
                <a:gd name="T66" fmla="*/ 103 w 935"/>
                <a:gd name="T67" fmla="*/ 112 h 1045"/>
                <a:gd name="T68" fmla="*/ 96 w 935"/>
                <a:gd name="T69" fmla="*/ 120 h 1045"/>
                <a:gd name="T70" fmla="*/ 90 w 935"/>
                <a:gd name="T71" fmla="*/ 124 h 1045"/>
                <a:gd name="T72" fmla="*/ 86 w 935"/>
                <a:gd name="T73" fmla="*/ 126 h 1045"/>
                <a:gd name="T74" fmla="*/ 78 w 935"/>
                <a:gd name="T75" fmla="*/ 129 h 1045"/>
                <a:gd name="T76" fmla="*/ 68 w 935"/>
                <a:gd name="T77" fmla="*/ 131 h 1045"/>
                <a:gd name="T78" fmla="*/ 44 w 935"/>
                <a:gd name="T79" fmla="*/ 127 h 1045"/>
                <a:gd name="T80" fmla="*/ 35 w 935"/>
                <a:gd name="T81" fmla="*/ 124 h 1045"/>
                <a:gd name="T82" fmla="*/ 30 w 935"/>
                <a:gd name="T83" fmla="*/ 121 h 1045"/>
                <a:gd name="T84" fmla="*/ 24 w 935"/>
                <a:gd name="T85" fmla="*/ 116 h 1045"/>
                <a:gd name="T86" fmla="*/ 16 w 935"/>
                <a:gd name="T87" fmla="*/ 107 h 1045"/>
                <a:gd name="T88" fmla="*/ 10 w 935"/>
                <a:gd name="T89" fmla="*/ 98 h 1045"/>
                <a:gd name="T90" fmla="*/ 5 w 935"/>
                <a:gd name="T91" fmla="*/ 87 h 1045"/>
                <a:gd name="T92" fmla="*/ 0 w 935"/>
                <a:gd name="T93" fmla="*/ 53 h 1045"/>
                <a:gd name="T94" fmla="*/ 3 w 935"/>
                <a:gd name="T95" fmla="*/ 37 h 1045"/>
                <a:gd name="T96" fmla="*/ 7 w 935"/>
                <a:gd name="T97" fmla="*/ 27 h 1045"/>
                <a:gd name="T98" fmla="*/ 13 w 935"/>
                <a:gd name="T99" fmla="*/ 18 h 1045"/>
                <a:gd name="T100" fmla="*/ 20 w 935"/>
                <a:gd name="T101" fmla="*/ 11 h 1045"/>
                <a:gd name="T102" fmla="*/ 25 w 935"/>
                <a:gd name="T103" fmla="*/ 8 h 1045"/>
                <a:gd name="T104" fmla="*/ 30 w 935"/>
                <a:gd name="T105" fmla="*/ 5 h 1045"/>
                <a:gd name="T106" fmla="*/ 36 w 935"/>
                <a:gd name="T107" fmla="*/ 3 h 1045"/>
                <a:gd name="T108" fmla="*/ 48 w 935"/>
                <a:gd name="T109" fmla="*/ 0 h 10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35" h="1045">
                  <a:moveTo>
                    <a:pt x="389" y="0"/>
                  </a:moveTo>
                  <a:lnTo>
                    <a:pt x="461" y="5"/>
                  </a:lnTo>
                  <a:lnTo>
                    <a:pt x="480" y="38"/>
                  </a:lnTo>
                  <a:lnTo>
                    <a:pt x="385" y="42"/>
                  </a:lnTo>
                  <a:lnTo>
                    <a:pt x="302" y="66"/>
                  </a:lnTo>
                  <a:lnTo>
                    <a:pt x="265" y="83"/>
                  </a:lnTo>
                  <a:lnTo>
                    <a:pt x="231" y="105"/>
                  </a:lnTo>
                  <a:lnTo>
                    <a:pt x="173" y="156"/>
                  </a:lnTo>
                  <a:lnTo>
                    <a:pt x="127" y="218"/>
                  </a:lnTo>
                  <a:lnTo>
                    <a:pt x="93" y="288"/>
                  </a:lnTo>
                  <a:lnTo>
                    <a:pt x="61" y="445"/>
                  </a:lnTo>
                  <a:lnTo>
                    <a:pt x="62" y="528"/>
                  </a:lnTo>
                  <a:lnTo>
                    <a:pt x="77" y="610"/>
                  </a:lnTo>
                  <a:lnTo>
                    <a:pt x="88" y="651"/>
                  </a:lnTo>
                  <a:lnTo>
                    <a:pt x="103" y="691"/>
                  </a:lnTo>
                  <a:lnTo>
                    <a:pt x="119" y="728"/>
                  </a:lnTo>
                  <a:lnTo>
                    <a:pt x="141" y="765"/>
                  </a:lnTo>
                  <a:lnTo>
                    <a:pt x="163" y="800"/>
                  </a:lnTo>
                  <a:lnTo>
                    <a:pt x="189" y="834"/>
                  </a:lnTo>
                  <a:lnTo>
                    <a:pt x="219" y="865"/>
                  </a:lnTo>
                  <a:lnTo>
                    <a:pt x="250" y="893"/>
                  </a:lnTo>
                  <a:lnTo>
                    <a:pt x="267" y="906"/>
                  </a:lnTo>
                  <a:lnTo>
                    <a:pt x="285" y="918"/>
                  </a:lnTo>
                  <a:lnTo>
                    <a:pt x="305" y="931"/>
                  </a:lnTo>
                  <a:lnTo>
                    <a:pt x="323" y="941"/>
                  </a:lnTo>
                  <a:lnTo>
                    <a:pt x="343" y="951"/>
                  </a:lnTo>
                  <a:lnTo>
                    <a:pt x="364" y="961"/>
                  </a:lnTo>
                  <a:lnTo>
                    <a:pt x="408" y="975"/>
                  </a:lnTo>
                  <a:lnTo>
                    <a:pt x="456" y="984"/>
                  </a:lnTo>
                  <a:lnTo>
                    <a:pt x="501" y="989"/>
                  </a:lnTo>
                  <a:lnTo>
                    <a:pt x="584" y="983"/>
                  </a:lnTo>
                  <a:lnTo>
                    <a:pt x="657" y="959"/>
                  </a:lnTo>
                  <a:lnTo>
                    <a:pt x="690" y="942"/>
                  </a:lnTo>
                  <a:lnTo>
                    <a:pt x="720" y="921"/>
                  </a:lnTo>
                  <a:lnTo>
                    <a:pt x="771" y="869"/>
                  </a:lnTo>
                  <a:lnTo>
                    <a:pt x="812" y="806"/>
                  </a:lnTo>
                  <a:lnTo>
                    <a:pt x="862" y="659"/>
                  </a:lnTo>
                  <a:lnTo>
                    <a:pt x="870" y="496"/>
                  </a:lnTo>
                  <a:lnTo>
                    <a:pt x="857" y="413"/>
                  </a:lnTo>
                  <a:lnTo>
                    <a:pt x="848" y="372"/>
                  </a:lnTo>
                  <a:lnTo>
                    <a:pt x="835" y="332"/>
                  </a:lnTo>
                  <a:lnTo>
                    <a:pt x="819" y="293"/>
                  </a:lnTo>
                  <a:lnTo>
                    <a:pt x="802" y="256"/>
                  </a:lnTo>
                  <a:lnTo>
                    <a:pt x="780" y="220"/>
                  </a:lnTo>
                  <a:lnTo>
                    <a:pt x="758" y="187"/>
                  </a:lnTo>
                  <a:lnTo>
                    <a:pt x="732" y="156"/>
                  </a:lnTo>
                  <a:lnTo>
                    <a:pt x="703" y="126"/>
                  </a:lnTo>
                  <a:lnTo>
                    <a:pt x="672" y="100"/>
                  </a:lnTo>
                  <a:lnTo>
                    <a:pt x="655" y="87"/>
                  </a:lnTo>
                  <a:lnTo>
                    <a:pt x="638" y="76"/>
                  </a:lnTo>
                  <a:lnTo>
                    <a:pt x="674" y="59"/>
                  </a:lnTo>
                  <a:lnTo>
                    <a:pt x="693" y="70"/>
                  </a:lnTo>
                  <a:lnTo>
                    <a:pt x="712" y="82"/>
                  </a:lnTo>
                  <a:lnTo>
                    <a:pt x="730" y="95"/>
                  </a:lnTo>
                  <a:lnTo>
                    <a:pt x="747" y="108"/>
                  </a:lnTo>
                  <a:lnTo>
                    <a:pt x="809" y="170"/>
                  </a:lnTo>
                  <a:lnTo>
                    <a:pt x="835" y="205"/>
                  </a:lnTo>
                  <a:lnTo>
                    <a:pt x="859" y="241"/>
                  </a:lnTo>
                  <a:lnTo>
                    <a:pt x="879" y="280"/>
                  </a:lnTo>
                  <a:lnTo>
                    <a:pt x="895" y="321"/>
                  </a:lnTo>
                  <a:lnTo>
                    <a:pt x="933" y="491"/>
                  </a:lnTo>
                  <a:lnTo>
                    <a:pt x="935" y="579"/>
                  </a:lnTo>
                  <a:lnTo>
                    <a:pt x="926" y="665"/>
                  </a:lnTo>
                  <a:lnTo>
                    <a:pt x="903" y="748"/>
                  </a:lnTo>
                  <a:lnTo>
                    <a:pt x="889" y="788"/>
                  </a:lnTo>
                  <a:lnTo>
                    <a:pt x="871" y="825"/>
                  </a:lnTo>
                  <a:lnTo>
                    <a:pt x="851" y="860"/>
                  </a:lnTo>
                  <a:lnTo>
                    <a:pt x="828" y="893"/>
                  </a:lnTo>
                  <a:lnTo>
                    <a:pt x="802" y="925"/>
                  </a:lnTo>
                  <a:lnTo>
                    <a:pt x="773" y="953"/>
                  </a:lnTo>
                  <a:lnTo>
                    <a:pt x="742" y="977"/>
                  </a:lnTo>
                  <a:lnTo>
                    <a:pt x="725" y="989"/>
                  </a:lnTo>
                  <a:lnTo>
                    <a:pt x="707" y="999"/>
                  </a:lnTo>
                  <a:lnTo>
                    <a:pt x="690" y="1008"/>
                  </a:lnTo>
                  <a:lnTo>
                    <a:pt x="670" y="1016"/>
                  </a:lnTo>
                  <a:lnTo>
                    <a:pt x="631" y="1030"/>
                  </a:lnTo>
                  <a:lnTo>
                    <a:pt x="589" y="1040"/>
                  </a:lnTo>
                  <a:lnTo>
                    <a:pt x="544" y="1045"/>
                  </a:lnTo>
                  <a:lnTo>
                    <a:pt x="447" y="1040"/>
                  </a:lnTo>
                  <a:lnTo>
                    <a:pt x="352" y="1016"/>
                  </a:lnTo>
                  <a:lnTo>
                    <a:pt x="308" y="998"/>
                  </a:lnTo>
                  <a:lnTo>
                    <a:pt x="287" y="988"/>
                  </a:lnTo>
                  <a:lnTo>
                    <a:pt x="267" y="975"/>
                  </a:lnTo>
                  <a:lnTo>
                    <a:pt x="247" y="963"/>
                  </a:lnTo>
                  <a:lnTo>
                    <a:pt x="229" y="951"/>
                  </a:lnTo>
                  <a:lnTo>
                    <a:pt x="194" y="921"/>
                  </a:lnTo>
                  <a:lnTo>
                    <a:pt x="160" y="888"/>
                  </a:lnTo>
                  <a:lnTo>
                    <a:pt x="131" y="854"/>
                  </a:lnTo>
                  <a:lnTo>
                    <a:pt x="104" y="816"/>
                  </a:lnTo>
                  <a:lnTo>
                    <a:pt x="80" y="777"/>
                  </a:lnTo>
                  <a:lnTo>
                    <a:pt x="59" y="736"/>
                  </a:lnTo>
                  <a:lnTo>
                    <a:pt x="41" y="692"/>
                  </a:lnTo>
                  <a:lnTo>
                    <a:pt x="1" y="512"/>
                  </a:lnTo>
                  <a:lnTo>
                    <a:pt x="0" y="421"/>
                  </a:lnTo>
                  <a:lnTo>
                    <a:pt x="13" y="333"/>
                  </a:lnTo>
                  <a:lnTo>
                    <a:pt x="24" y="291"/>
                  </a:lnTo>
                  <a:lnTo>
                    <a:pt x="39" y="251"/>
                  </a:lnTo>
                  <a:lnTo>
                    <a:pt x="57" y="213"/>
                  </a:lnTo>
                  <a:lnTo>
                    <a:pt x="80" y="175"/>
                  </a:lnTo>
                  <a:lnTo>
                    <a:pt x="104" y="142"/>
                  </a:lnTo>
                  <a:lnTo>
                    <a:pt x="134" y="111"/>
                  </a:lnTo>
                  <a:lnTo>
                    <a:pt x="167" y="82"/>
                  </a:lnTo>
                  <a:lnTo>
                    <a:pt x="185" y="70"/>
                  </a:lnTo>
                  <a:lnTo>
                    <a:pt x="204" y="57"/>
                  </a:lnTo>
                  <a:lnTo>
                    <a:pt x="224" y="47"/>
                  </a:lnTo>
                  <a:lnTo>
                    <a:pt x="245" y="38"/>
                  </a:lnTo>
                  <a:lnTo>
                    <a:pt x="266" y="29"/>
                  </a:lnTo>
                  <a:lnTo>
                    <a:pt x="290" y="20"/>
                  </a:lnTo>
                  <a:lnTo>
                    <a:pt x="337" y="9"/>
                  </a:lnTo>
                  <a:lnTo>
                    <a:pt x="3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0" name="Freeform 50"/>
            <p:cNvSpPr>
              <a:spLocks/>
            </p:cNvSpPr>
            <p:nvPr/>
          </p:nvSpPr>
          <p:spPr bwMode="auto">
            <a:xfrm>
              <a:off x="2595" y="2216"/>
              <a:ext cx="59" cy="127"/>
            </a:xfrm>
            <a:custGeom>
              <a:avLst/>
              <a:gdLst>
                <a:gd name="T0" fmla="*/ 5 w 118"/>
                <a:gd name="T1" fmla="*/ 0 h 254"/>
                <a:gd name="T2" fmla="*/ 7 w 118"/>
                <a:gd name="T3" fmla="*/ 1 h 254"/>
                <a:gd name="T4" fmla="*/ 10 w 118"/>
                <a:gd name="T5" fmla="*/ 3 h 254"/>
                <a:gd name="T6" fmla="*/ 15 w 118"/>
                <a:gd name="T7" fmla="*/ 14 h 254"/>
                <a:gd name="T8" fmla="*/ 15 w 118"/>
                <a:gd name="T9" fmla="*/ 26 h 254"/>
                <a:gd name="T10" fmla="*/ 14 w 118"/>
                <a:gd name="T11" fmla="*/ 32 h 254"/>
                <a:gd name="T12" fmla="*/ 10 w 118"/>
                <a:gd name="T13" fmla="*/ 28 h 254"/>
                <a:gd name="T14" fmla="*/ 9 w 118"/>
                <a:gd name="T15" fmla="*/ 20 h 254"/>
                <a:gd name="T16" fmla="*/ 8 w 118"/>
                <a:gd name="T17" fmla="*/ 13 h 254"/>
                <a:gd name="T18" fmla="*/ 7 w 118"/>
                <a:gd name="T19" fmla="*/ 9 h 254"/>
                <a:gd name="T20" fmla="*/ 3 w 118"/>
                <a:gd name="T21" fmla="*/ 5 h 254"/>
                <a:gd name="T22" fmla="*/ 0 w 118"/>
                <a:gd name="T23" fmla="*/ 4 h 254"/>
                <a:gd name="T24" fmla="*/ 5 w 118"/>
                <a:gd name="T25" fmla="*/ 0 h 254"/>
                <a:gd name="T26" fmla="*/ 5 w 118"/>
                <a:gd name="T27" fmla="*/ 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54">
                  <a:moveTo>
                    <a:pt x="38" y="0"/>
                  </a:moveTo>
                  <a:lnTo>
                    <a:pt x="49" y="5"/>
                  </a:lnTo>
                  <a:lnTo>
                    <a:pt x="74" y="23"/>
                  </a:lnTo>
                  <a:lnTo>
                    <a:pt x="118" y="105"/>
                  </a:lnTo>
                  <a:lnTo>
                    <a:pt x="116" y="208"/>
                  </a:lnTo>
                  <a:lnTo>
                    <a:pt x="108" y="254"/>
                  </a:lnTo>
                  <a:lnTo>
                    <a:pt x="75" y="220"/>
                  </a:lnTo>
                  <a:lnTo>
                    <a:pt x="72" y="155"/>
                  </a:lnTo>
                  <a:lnTo>
                    <a:pt x="64" y="104"/>
                  </a:lnTo>
                  <a:lnTo>
                    <a:pt x="53" y="67"/>
                  </a:lnTo>
                  <a:lnTo>
                    <a:pt x="19" y="37"/>
                  </a:lnTo>
                  <a:lnTo>
                    <a:pt x="0" y="32"/>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1" name="Freeform 51"/>
            <p:cNvSpPr>
              <a:spLocks/>
            </p:cNvSpPr>
            <p:nvPr/>
          </p:nvSpPr>
          <p:spPr bwMode="auto">
            <a:xfrm>
              <a:off x="2677" y="2254"/>
              <a:ext cx="121" cy="80"/>
            </a:xfrm>
            <a:custGeom>
              <a:avLst/>
              <a:gdLst>
                <a:gd name="T0" fmla="*/ 22 w 243"/>
                <a:gd name="T1" fmla="*/ 0 h 159"/>
                <a:gd name="T2" fmla="*/ 24 w 243"/>
                <a:gd name="T3" fmla="*/ 14 h 159"/>
                <a:gd name="T4" fmla="*/ 3 w 243"/>
                <a:gd name="T5" fmla="*/ 14 h 159"/>
                <a:gd name="T6" fmla="*/ 0 w 243"/>
                <a:gd name="T7" fmla="*/ 15 h 159"/>
                <a:gd name="T8" fmla="*/ 2 w 243"/>
                <a:gd name="T9" fmla="*/ 18 h 159"/>
                <a:gd name="T10" fmla="*/ 5 w 243"/>
                <a:gd name="T11" fmla="*/ 20 h 159"/>
                <a:gd name="T12" fmla="*/ 10 w 243"/>
                <a:gd name="T13" fmla="*/ 20 h 159"/>
                <a:gd name="T14" fmla="*/ 28 w 243"/>
                <a:gd name="T15" fmla="*/ 19 h 159"/>
                <a:gd name="T16" fmla="*/ 30 w 243"/>
                <a:gd name="T17" fmla="*/ 12 h 159"/>
                <a:gd name="T18" fmla="*/ 22 w 243"/>
                <a:gd name="T19" fmla="*/ 0 h 159"/>
                <a:gd name="T20" fmla="*/ 22 w 243"/>
                <a:gd name="T21" fmla="*/ 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 h="159">
                  <a:moveTo>
                    <a:pt x="176" y="0"/>
                  </a:moveTo>
                  <a:lnTo>
                    <a:pt x="192" y="109"/>
                  </a:lnTo>
                  <a:lnTo>
                    <a:pt x="29" y="110"/>
                  </a:lnTo>
                  <a:lnTo>
                    <a:pt x="0" y="120"/>
                  </a:lnTo>
                  <a:lnTo>
                    <a:pt x="20" y="139"/>
                  </a:lnTo>
                  <a:lnTo>
                    <a:pt x="46" y="153"/>
                  </a:lnTo>
                  <a:lnTo>
                    <a:pt x="86" y="159"/>
                  </a:lnTo>
                  <a:lnTo>
                    <a:pt x="229" y="149"/>
                  </a:lnTo>
                  <a:lnTo>
                    <a:pt x="243" y="92"/>
                  </a:lnTo>
                  <a:lnTo>
                    <a:pt x="1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2" name="Freeform 52"/>
            <p:cNvSpPr>
              <a:spLocks/>
            </p:cNvSpPr>
            <p:nvPr/>
          </p:nvSpPr>
          <p:spPr bwMode="auto">
            <a:xfrm>
              <a:off x="2715" y="2372"/>
              <a:ext cx="100" cy="122"/>
            </a:xfrm>
            <a:custGeom>
              <a:avLst/>
              <a:gdLst>
                <a:gd name="T0" fmla="*/ 0 w 201"/>
                <a:gd name="T1" fmla="*/ 3 h 242"/>
                <a:gd name="T2" fmla="*/ 0 w 201"/>
                <a:gd name="T3" fmla="*/ 7 h 242"/>
                <a:gd name="T4" fmla="*/ 1 w 201"/>
                <a:gd name="T5" fmla="*/ 10 h 242"/>
                <a:gd name="T6" fmla="*/ 4 w 201"/>
                <a:gd name="T7" fmla="*/ 14 h 242"/>
                <a:gd name="T8" fmla="*/ 9 w 201"/>
                <a:gd name="T9" fmla="*/ 19 h 242"/>
                <a:gd name="T10" fmla="*/ 14 w 201"/>
                <a:gd name="T11" fmla="*/ 24 h 242"/>
                <a:gd name="T12" fmla="*/ 17 w 201"/>
                <a:gd name="T13" fmla="*/ 29 h 242"/>
                <a:gd name="T14" fmla="*/ 19 w 201"/>
                <a:gd name="T15" fmla="*/ 31 h 242"/>
                <a:gd name="T16" fmla="*/ 25 w 201"/>
                <a:gd name="T17" fmla="*/ 27 h 242"/>
                <a:gd name="T18" fmla="*/ 22 w 201"/>
                <a:gd name="T19" fmla="*/ 24 h 242"/>
                <a:gd name="T20" fmla="*/ 15 w 201"/>
                <a:gd name="T21" fmla="*/ 19 h 242"/>
                <a:gd name="T22" fmla="*/ 8 w 201"/>
                <a:gd name="T23" fmla="*/ 12 h 242"/>
                <a:gd name="T24" fmla="*/ 4 w 201"/>
                <a:gd name="T25" fmla="*/ 9 h 242"/>
                <a:gd name="T26" fmla="*/ 4 w 201"/>
                <a:gd name="T27" fmla="*/ 4 h 242"/>
                <a:gd name="T28" fmla="*/ 4 w 201"/>
                <a:gd name="T29" fmla="*/ 0 h 242"/>
                <a:gd name="T30" fmla="*/ 0 w 201"/>
                <a:gd name="T31" fmla="*/ 3 h 242"/>
                <a:gd name="T32" fmla="*/ 0 w 201"/>
                <a:gd name="T33" fmla="*/ 3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42">
                  <a:moveTo>
                    <a:pt x="0" y="22"/>
                  </a:moveTo>
                  <a:lnTo>
                    <a:pt x="4" y="49"/>
                  </a:lnTo>
                  <a:lnTo>
                    <a:pt x="15" y="77"/>
                  </a:lnTo>
                  <a:lnTo>
                    <a:pt x="39" y="108"/>
                  </a:lnTo>
                  <a:lnTo>
                    <a:pt x="75" y="146"/>
                  </a:lnTo>
                  <a:lnTo>
                    <a:pt x="112" y="191"/>
                  </a:lnTo>
                  <a:lnTo>
                    <a:pt x="142" y="227"/>
                  </a:lnTo>
                  <a:lnTo>
                    <a:pt x="153" y="242"/>
                  </a:lnTo>
                  <a:lnTo>
                    <a:pt x="201" y="210"/>
                  </a:lnTo>
                  <a:lnTo>
                    <a:pt x="177" y="190"/>
                  </a:lnTo>
                  <a:lnTo>
                    <a:pt x="122" y="144"/>
                  </a:lnTo>
                  <a:lnTo>
                    <a:pt x="65" y="95"/>
                  </a:lnTo>
                  <a:lnTo>
                    <a:pt x="35" y="66"/>
                  </a:lnTo>
                  <a:lnTo>
                    <a:pt x="34" y="27"/>
                  </a:lnTo>
                  <a:lnTo>
                    <a:pt x="39"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3" name="Freeform 53"/>
            <p:cNvSpPr>
              <a:spLocks/>
            </p:cNvSpPr>
            <p:nvPr/>
          </p:nvSpPr>
          <p:spPr bwMode="auto">
            <a:xfrm>
              <a:off x="2608" y="2408"/>
              <a:ext cx="67" cy="135"/>
            </a:xfrm>
            <a:custGeom>
              <a:avLst/>
              <a:gdLst>
                <a:gd name="T0" fmla="*/ 16 w 135"/>
                <a:gd name="T1" fmla="*/ 0 h 270"/>
                <a:gd name="T2" fmla="*/ 13 w 135"/>
                <a:gd name="T3" fmla="*/ 4 h 270"/>
                <a:gd name="T4" fmla="*/ 10 w 135"/>
                <a:gd name="T5" fmla="*/ 7 h 270"/>
                <a:gd name="T6" fmla="*/ 7 w 135"/>
                <a:gd name="T7" fmla="*/ 12 h 270"/>
                <a:gd name="T8" fmla="*/ 4 w 135"/>
                <a:gd name="T9" fmla="*/ 16 h 270"/>
                <a:gd name="T10" fmla="*/ 1 w 135"/>
                <a:gd name="T11" fmla="*/ 21 h 270"/>
                <a:gd name="T12" fmla="*/ 0 w 135"/>
                <a:gd name="T13" fmla="*/ 27 h 270"/>
                <a:gd name="T14" fmla="*/ 1 w 135"/>
                <a:gd name="T15" fmla="*/ 30 h 270"/>
                <a:gd name="T16" fmla="*/ 4 w 135"/>
                <a:gd name="T17" fmla="*/ 32 h 270"/>
                <a:gd name="T18" fmla="*/ 6 w 135"/>
                <a:gd name="T19" fmla="*/ 34 h 270"/>
                <a:gd name="T20" fmla="*/ 8 w 135"/>
                <a:gd name="T21" fmla="*/ 21 h 270"/>
                <a:gd name="T22" fmla="*/ 11 w 135"/>
                <a:gd name="T23" fmla="*/ 16 h 270"/>
                <a:gd name="T24" fmla="*/ 13 w 135"/>
                <a:gd name="T25" fmla="*/ 12 h 270"/>
                <a:gd name="T26" fmla="*/ 16 w 135"/>
                <a:gd name="T27" fmla="*/ 9 h 270"/>
                <a:gd name="T28" fmla="*/ 16 w 135"/>
                <a:gd name="T29" fmla="*/ 0 h 270"/>
                <a:gd name="T30" fmla="*/ 16 w 135"/>
                <a:gd name="T31" fmla="*/ 0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70">
                  <a:moveTo>
                    <a:pt x="132" y="0"/>
                  </a:moveTo>
                  <a:lnTo>
                    <a:pt x="110" y="27"/>
                  </a:lnTo>
                  <a:lnTo>
                    <a:pt x="86" y="56"/>
                  </a:lnTo>
                  <a:lnTo>
                    <a:pt x="60" y="90"/>
                  </a:lnTo>
                  <a:lnTo>
                    <a:pt x="34" y="126"/>
                  </a:lnTo>
                  <a:lnTo>
                    <a:pt x="14" y="161"/>
                  </a:lnTo>
                  <a:lnTo>
                    <a:pt x="0" y="210"/>
                  </a:lnTo>
                  <a:lnTo>
                    <a:pt x="15" y="236"/>
                  </a:lnTo>
                  <a:lnTo>
                    <a:pt x="33" y="254"/>
                  </a:lnTo>
                  <a:lnTo>
                    <a:pt x="51" y="270"/>
                  </a:lnTo>
                  <a:lnTo>
                    <a:pt x="65" y="162"/>
                  </a:lnTo>
                  <a:lnTo>
                    <a:pt x="89" y="123"/>
                  </a:lnTo>
                  <a:lnTo>
                    <a:pt x="111" y="94"/>
                  </a:lnTo>
                  <a:lnTo>
                    <a:pt x="135" y="72"/>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4" name="Freeform 54"/>
            <p:cNvSpPr>
              <a:spLocks/>
            </p:cNvSpPr>
            <p:nvPr/>
          </p:nvSpPr>
          <p:spPr bwMode="auto">
            <a:xfrm>
              <a:off x="2533" y="2365"/>
              <a:ext cx="102" cy="64"/>
            </a:xfrm>
            <a:custGeom>
              <a:avLst/>
              <a:gdLst>
                <a:gd name="T0" fmla="*/ 0 w 204"/>
                <a:gd name="T1" fmla="*/ 10 h 128"/>
                <a:gd name="T2" fmla="*/ 2 w 204"/>
                <a:gd name="T3" fmla="*/ 6 h 128"/>
                <a:gd name="T4" fmla="*/ 4 w 204"/>
                <a:gd name="T5" fmla="*/ 4 h 128"/>
                <a:gd name="T6" fmla="*/ 7 w 204"/>
                <a:gd name="T7" fmla="*/ 2 h 128"/>
                <a:gd name="T8" fmla="*/ 9 w 204"/>
                <a:gd name="T9" fmla="*/ 2 h 128"/>
                <a:gd name="T10" fmla="*/ 21 w 204"/>
                <a:gd name="T11" fmla="*/ 0 h 128"/>
                <a:gd name="T12" fmla="*/ 26 w 204"/>
                <a:gd name="T13" fmla="*/ 1 h 128"/>
                <a:gd name="T14" fmla="*/ 25 w 204"/>
                <a:gd name="T15" fmla="*/ 7 h 128"/>
                <a:gd name="T16" fmla="*/ 23 w 204"/>
                <a:gd name="T17" fmla="*/ 6 h 128"/>
                <a:gd name="T18" fmla="*/ 18 w 204"/>
                <a:gd name="T19" fmla="*/ 6 h 128"/>
                <a:gd name="T20" fmla="*/ 13 w 204"/>
                <a:gd name="T21" fmla="*/ 5 h 128"/>
                <a:gd name="T22" fmla="*/ 9 w 204"/>
                <a:gd name="T23" fmla="*/ 6 h 128"/>
                <a:gd name="T24" fmla="*/ 5 w 204"/>
                <a:gd name="T25" fmla="*/ 12 h 128"/>
                <a:gd name="T26" fmla="*/ 3 w 204"/>
                <a:gd name="T27" fmla="*/ 16 h 128"/>
                <a:gd name="T28" fmla="*/ 0 w 204"/>
                <a:gd name="T29" fmla="*/ 10 h 128"/>
                <a:gd name="T30" fmla="*/ 0 w 204"/>
                <a:gd name="T31" fmla="*/ 1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28">
                  <a:moveTo>
                    <a:pt x="0" y="76"/>
                  </a:moveTo>
                  <a:lnTo>
                    <a:pt x="10" y="47"/>
                  </a:lnTo>
                  <a:lnTo>
                    <a:pt x="31" y="25"/>
                  </a:lnTo>
                  <a:lnTo>
                    <a:pt x="49" y="15"/>
                  </a:lnTo>
                  <a:lnTo>
                    <a:pt x="71" y="9"/>
                  </a:lnTo>
                  <a:lnTo>
                    <a:pt x="163" y="0"/>
                  </a:lnTo>
                  <a:lnTo>
                    <a:pt x="204" y="2"/>
                  </a:lnTo>
                  <a:lnTo>
                    <a:pt x="197" y="52"/>
                  </a:lnTo>
                  <a:lnTo>
                    <a:pt x="181" y="48"/>
                  </a:lnTo>
                  <a:lnTo>
                    <a:pt x="144" y="41"/>
                  </a:lnTo>
                  <a:lnTo>
                    <a:pt x="102" y="38"/>
                  </a:lnTo>
                  <a:lnTo>
                    <a:pt x="72" y="47"/>
                  </a:lnTo>
                  <a:lnTo>
                    <a:pt x="36" y="96"/>
                  </a:lnTo>
                  <a:lnTo>
                    <a:pt x="19" y="128"/>
                  </a:lnTo>
                  <a:lnTo>
                    <a:pt x="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5" name="Freeform 55"/>
            <p:cNvSpPr>
              <a:spLocks/>
            </p:cNvSpPr>
            <p:nvPr/>
          </p:nvSpPr>
          <p:spPr bwMode="auto">
            <a:xfrm>
              <a:off x="2546" y="2213"/>
              <a:ext cx="100" cy="136"/>
            </a:xfrm>
            <a:custGeom>
              <a:avLst/>
              <a:gdLst>
                <a:gd name="T0" fmla="*/ 14 w 200"/>
                <a:gd name="T1" fmla="*/ 0 h 273"/>
                <a:gd name="T2" fmla="*/ 18 w 200"/>
                <a:gd name="T3" fmla="*/ 1 h 273"/>
                <a:gd name="T4" fmla="*/ 21 w 200"/>
                <a:gd name="T5" fmla="*/ 2 h 273"/>
                <a:gd name="T6" fmla="*/ 12 w 200"/>
                <a:gd name="T7" fmla="*/ 9 h 273"/>
                <a:gd name="T8" fmla="*/ 9 w 200"/>
                <a:gd name="T9" fmla="*/ 18 h 273"/>
                <a:gd name="T10" fmla="*/ 9 w 200"/>
                <a:gd name="T11" fmla="*/ 22 h 273"/>
                <a:gd name="T12" fmla="*/ 12 w 200"/>
                <a:gd name="T13" fmla="*/ 26 h 273"/>
                <a:gd name="T14" fmla="*/ 14 w 200"/>
                <a:gd name="T15" fmla="*/ 27 h 273"/>
                <a:gd name="T16" fmla="*/ 16 w 200"/>
                <a:gd name="T17" fmla="*/ 28 h 273"/>
                <a:gd name="T18" fmla="*/ 23 w 200"/>
                <a:gd name="T19" fmla="*/ 28 h 273"/>
                <a:gd name="T20" fmla="*/ 25 w 200"/>
                <a:gd name="T21" fmla="*/ 32 h 273"/>
                <a:gd name="T22" fmla="*/ 20 w 200"/>
                <a:gd name="T23" fmla="*/ 33 h 273"/>
                <a:gd name="T24" fmla="*/ 15 w 200"/>
                <a:gd name="T25" fmla="*/ 34 h 273"/>
                <a:gd name="T26" fmla="*/ 8 w 200"/>
                <a:gd name="T27" fmla="*/ 33 h 273"/>
                <a:gd name="T28" fmla="*/ 3 w 200"/>
                <a:gd name="T29" fmla="*/ 29 h 273"/>
                <a:gd name="T30" fmla="*/ 1 w 200"/>
                <a:gd name="T31" fmla="*/ 25 h 273"/>
                <a:gd name="T32" fmla="*/ 0 w 200"/>
                <a:gd name="T33" fmla="*/ 19 h 273"/>
                <a:gd name="T34" fmla="*/ 2 w 200"/>
                <a:gd name="T35" fmla="*/ 13 h 273"/>
                <a:gd name="T36" fmla="*/ 3 w 200"/>
                <a:gd name="T37" fmla="*/ 10 h 273"/>
                <a:gd name="T38" fmla="*/ 5 w 200"/>
                <a:gd name="T39" fmla="*/ 7 h 273"/>
                <a:gd name="T40" fmla="*/ 9 w 200"/>
                <a:gd name="T41" fmla="*/ 2 h 273"/>
                <a:gd name="T42" fmla="*/ 11 w 200"/>
                <a:gd name="T43" fmla="*/ 1 h 273"/>
                <a:gd name="T44" fmla="*/ 14 w 200"/>
                <a:gd name="T45" fmla="*/ 0 h 273"/>
                <a:gd name="T46" fmla="*/ 14 w 200"/>
                <a:gd name="T47" fmla="*/ 0 h 2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0" h="273">
                  <a:moveTo>
                    <a:pt x="111" y="0"/>
                  </a:moveTo>
                  <a:lnTo>
                    <a:pt x="137" y="8"/>
                  </a:lnTo>
                  <a:lnTo>
                    <a:pt x="164" y="22"/>
                  </a:lnTo>
                  <a:lnTo>
                    <a:pt x="96" y="75"/>
                  </a:lnTo>
                  <a:lnTo>
                    <a:pt x="66" y="149"/>
                  </a:lnTo>
                  <a:lnTo>
                    <a:pt x="70" y="183"/>
                  </a:lnTo>
                  <a:lnTo>
                    <a:pt x="90" y="209"/>
                  </a:lnTo>
                  <a:lnTo>
                    <a:pt x="106" y="219"/>
                  </a:lnTo>
                  <a:lnTo>
                    <a:pt x="127" y="226"/>
                  </a:lnTo>
                  <a:lnTo>
                    <a:pt x="183" y="226"/>
                  </a:lnTo>
                  <a:lnTo>
                    <a:pt x="200" y="258"/>
                  </a:lnTo>
                  <a:lnTo>
                    <a:pt x="159" y="267"/>
                  </a:lnTo>
                  <a:lnTo>
                    <a:pt x="118" y="273"/>
                  </a:lnTo>
                  <a:lnTo>
                    <a:pt x="61" y="265"/>
                  </a:lnTo>
                  <a:lnTo>
                    <a:pt x="24" y="239"/>
                  </a:lnTo>
                  <a:lnTo>
                    <a:pt x="4" y="200"/>
                  </a:lnTo>
                  <a:lnTo>
                    <a:pt x="0" y="154"/>
                  </a:lnTo>
                  <a:lnTo>
                    <a:pt x="10" y="105"/>
                  </a:lnTo>
                  <a:lnTo>
                    <a:pt x="20" y="82"/>
                  </a:lnTo>
                  <a:lnTo>
                    <a:pt x="33" y="60"/>
                  </a:lnTo>
                  <a:lnTo>
                    <a:pt x="66" y="23"/>
                  </a:lnTo>
                  <a:lnTo>
                    <a:pt x="87" y="9"/>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6" name="Freeform 56"/>
            <p:cNvSpPr>
              <a:spLocks/>
            </p:cNvSpPr>
            <p:nvPr/>
          </p:nvSpPr>
          <p:spPr bwMode="auto">
            <a:xfrm>
              <a:off x="2678" y="2221"/>
              <a:ext cx="129" cy="105"/>
            </a:xfrm>
            <a:custGeom>
              <a:avLst/>
              <a:gdLst>
                <a:gd name="T0" fmla="*/ 11 w 257"/>
                <a:gd name="T1" fmla="*/ 0 h 209"/>
                <a:gd name="T2" fmla="*/ 20 w 257"/>
                <a:gd name="T3" fmla="*/ 2 h 209"/>
                <a:gd name="T4" fmla="*/ 24 w 257"/>
                <a:gd name="T5" fmla="*/ 4 h 209"/>
                <a:gd name="T6" fmla="*/ 28 w 257"/>
                <a:gd name="T7" fmla="*/ 7 h 209"/>
                <a:gd name="T8" fmla="*/ 33 w 257"/>
                <a:gd name="T9" fmla="*/ 14 h 209"/>
                <a:gd name="T10" fmla="*/ 32 w 257"/>
                <a:gd name="T11" fmla="*/ 23 h 209"/>
                <a:gd name="T12" fmla="*/ 28 w 257"/>
                <a:gd name="T13" fmla="*/ 27 h 209"/>
                <a:gd name="T14" fmla="*/ 26 w 257"/>
                <a:gd name="T15" fmla="*/ 20 h 209"/>
                <a:gd name="T16" fmla="*/ 23 w 257"/>
                <a:gd name="T17" fmla="*/ 13 h 209"/>
                <a:gd name="T18" fmla="*/ 21 w 257"/>
                <a:gd name="T19" fmla="*/ 10 h 209"/>
                <a:gd name="T20" fmla="*/ 20 w 257"/>
                <a:gd name="T21" fmla="*/ 9 h 209"/>
                <a:gd name="T22" fmla="*/ 18 w 257"/>
                <a:gd name="T23" fmla="*/ 8 h 209"/>
                <a:gd name="T24" fmla="*/ 15 w 257"/>
                <a:gd name="T25" fmla="*/ 8 h 209"/>
                <a:gd name="T26" fmla="*/ 11 w 257"/>
                <a:gd name="T27" fmla="*/ 10 h 209"/>
                <a:gd name="T28" fmla="*/ 9 w 257"/>
                <a:gd name="T29" fmla="*/ 14 h 209"/>
                <a:gd name="T30" fmla="*/ 8 w 257"/>
                <a:gd name="T31" fmla="*/ 18 h 209"/>
                <a:gd name="T32" fmla="*/ 5 w 257"/>
                <a:gd name="T33" fmla="*/ 25 h 209"/>
                <a:gd name="T34" fmla="*/ 1 w 257"/>
                <a:gd name="T35" fmla="*/ 24 h 209"/>
                <a:gd name="T36" fmla="*/ 0 w 257"/>
                <a:gd name="T37" fmla="*/ 17 h 209"/>
                <a:gd name="T38" fmla="*/ 2 w 257"/>
                <a:gd name="T39" fmla="*/ 10 h 209"/>
                <a:gd name="T40" fmla="*/ 4 w 257"/>
                <a:gd name="T41" fmla="*/ 7 h 209"/>
                <a:gd name="T42" fmla="*/ 6 w 257"/>
                <a:gd name="T43" fmla="*/ 5 h 209"/>
                <a:gd name="T44" fmla="*/ 11 w 257"/>
                <a:gd name="T45" fmla="*/ 0 h 209"/>
                <a:gd name="T46" fmla="*/ 11 w 257"/>
                <a:gd name="T47" fmla="*/ 0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7" h="209">
                  <a:moveTo>
                    <a:pt x="88" y="0"/>
                  </a:moveTo>
                  <a:lnTo>
                    <a:pt x="160" y="14"/>
                  </a:lnTo>
                  <a:lnTo>
                    <a:pt x="192" y="28"/>
                  </a:lnTo>
                  <a:lnTo>
                    <a:pt x="221" y="50"/>
                  </a:lnTo>
                  <a:lnTo>
                    <a:pt x="257" y="106"/>
                  </a:lnTo>
                  <a:lnTo>
                    <a:pt x="253" y="184"/>
                  </a:lnTo>
                  <a:lnTo>
                    <a:pt x="224" y="209"/>
                  </a:lnTo>
                  <a:lnTo>
                    <a:pt x="202" y="158"/>
                  </a:lnTo>
                  <a:lnTo>
                    <a:pt x="179" y="98"/>
                  </a:lnTo>
                  <a:lnTo>
                    <a:pt x="163" y="76"/>
                  </a:lnTo>
                  <a:lnTo>
                    <a:pt x="153" y="68"/>
                  </a:lnTo>
                  <a:lnTo>
                    <a:pt x="143" y="62"/>
                  </a:lnTo>
                  <a:lnTo>
                    <a:pt x="117" y="62"/>
                  </a:lnTo>
                  <a:lnTo>
                    <a:pt x="84" y="79"/>
                  </a:lnTo>
                  <a:lnTo>
                    <a:pt x="66" y="107"/>
                  </a:lnTo>
                  <a:lnTo>
                    <a:pt x="57" y="138"/>
                  </a:lnTo>
                  <a:lnTo>
                    <a:pt x="37" y="199"/>
                  </a:lnTo>
                  <a:lnTo>
                    <a:pt x="1" y="188"/>
                  </a:lnTo>
                  <a:lnTo>
                    <a:pt x="0" y="132"/>
                  </a:lnTo>
                  <a:lnTo>
                    <a:pt x="14" y="79"/>
                  </a:lnTo>
                  <a:lnTo>
                    <a:pt x="27" y="56"/>
                  </a:lnTo>
                  <a:lnTo>
                    <a:pt x="43" y="35"/>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7" name="Freeform 57"/>
            <p:cNvSpPr>
              <a:spLocks/>
            </p:cNvSpPr>
            <p:nvPr/>
          </p:nvSpPr>
          <p:spPr bwMode="auto">
            <a:xfrm>
              <a:off x="2528" y="2366"/>
              <a:ext cx="119" cy="117"/>
            </a:xfrm>
            <a:custGeom>
              <a:avLst/>
              <a:gdLst>
                <a:gd name="T0" fmla="*/ 26 w 239"/>
                <a:gd name="T1" fmla="*/ 0 h 235"/>
                <a:gd name="T2" fmla="*/ 29 w 239"/>
                <a:gd name="T3" fmla="*/ 5 h 235"/>
                <a:gd name="T4" fmla="*/ 29 w 239"/>
                <a:gd name="T5" fmla="*/ 11 h 235"/>
                <a:gd name="T6" fmla="*/ 27 w 239"/>
                <a:gd name="T7" fmla="*/ 18 h 235"/>
                <a:gd name="T8" fmla="*/ 25 w 239"/>
                <a:gd name="T9" fmla="*/ 21 h 235"/>
                <a:gd name="T10" fmla="*/ 23 w 239"/>
                <a:gd name="T11" fmla="*/ 24 h 235"/>
                <a:gd name="T12" fmla="*/ 20 w 239"/>
                <a:gd name="T13" fmla="*/ 26 h 235"/>
                <a:gd name="T14" fmla="*/ 17 w 239"/>
                <a:gd name="T15" fmla="*/ 28 h 235"/>
                <a:gd name="T16" fmla="*/ 14 w 239"/>
                <a:gd name="T17" fmla="*/ 29 h 235"/>
                <a:gd name="T18" fmla="*/ 12 w 239"/>
                <a:gd name="T19" fmla="*/ 29 h 235"/>
                <a:gd name="T20" fmla="*/ 9 w 239"/>
                <a:gd name="T21" fmla="*/ 28 h 235"/>
                <a:gd name="T22" fmla="*/ 6 w 239"/>
                <a:gd name="T23" fmla="*/ 26 h 235"/>
                <a:gd name="T24" fmla="*/ 3 w 239"/>
                <a:gd name="T25" fmla="*/ 18 h 235"/>
                <a:gd name="T26" fmla="*/ 1 w 239"/>
                <a:gd name="T27" fmla="*/ 13 h 235"/>
                <a:gd name="T28" fmla="*/ 0 w 239"/>
                <a:gd name="T29" fmla="*/ 8 h 235"/>
                <a:gd name="T30" fmla="*/ 4 w 239"/>
                <a:gd name="T31" fmla="*/ 5 h 235"/>
                <a:gd name="T32" fmla="*/ 7 w 239"/>
                <a:gd name="T33" fmla="*/ 9 h 235"/>
                <a:gd name="T34" fmla="*/ 9 w 239"/>
                <a:gd name="T35" fmla="*/ 13 h 235"/>
                <a:gd name="T36" fmla="*/ 11 w 239"/>
                <a:gd name="T37" fmla="*/ 18 h 235"/>
                <a:gd name="T38" fmla="*/ 14 w 239"/>
                <a:gd name="T39" fmla="*/ 22 h 235"/>
                <a:gd name="T40" fmla="*/ 19 w 239"/>
                <a:gd name="T41" fmla="*/ 17 h 235"/>
                <a:gd name="T42" fmla="*/ 21 w 239"/>
                <a:gd name="T43" fmla="*/ 11 h 235"/>
                <a:gd name="T44" fmla="*/ 22 w 239"/>
                <a:gd name="T45" fmla="*/ 5 h 235"/>
                <a:gd name="T46" fmla="*/ 24 w 239"/>
                <a:gd name="T47" fmla="*/ 2 h 235"/>
                <a:gd name="T48" fmla="*/ 26 w 239"/>
                <a:gd name="T49" fmla="*/ 0 h 235"/>
                <a:gd name="T50" fmla="*/ 26 w 239"/>
                <a:gd name="T51" fmla="*/ 0 h 2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9" h="235">
                  <a:moveTo>
                    <a:pt x="209" y="0"/>
                  </a:moveTo>
                  <a:lnTo>
                    <a:pt x="237" y="42"/>
                  </a:lnTo>
                  <a:lnTo>
                    <a:pt x="239" y="95"/>
                  </a:lnTo>
                  <a:lnTo>
                    <a:pt x="219" y="149"/>
                  </a:lnTo>
                  <a:lnTo>
                    <a:pt x="203" y="173"/>
                  </a:lnTo>
                  <a:lnTo>
                    <a:pt x="184" y="195"/>
                  </a:lnTo>
                  <a:lnTo>
                    <a:pt x="163" y="214"/>
                  </a:lnTo>
                  <a:lnTo>
                    <a:pt x="141" y="226"/>
                  </a:lnTo>
                  <a:lnTo>
                    <a:pt x="118" y="234"/>
                  </a:lnTo>
                  <a:lnTo>
                    <a:pt x="96" y="235"/>
                  </a:lnTo>
                  <a:lnTo>
                    <a:pt x="75" y="227"/>
                  </a:lnTo>
                  <a:lnTo>
                    <a:pt x="55" y="211"/>
                  </a:lnTo>
                  <a:lnTo>
                    <a:pt x="26" y="148"/>
                  </a:lnTo>
                  <a:lnTo>
                    <a:pt x="14" y="107"/>
                  </a:lnTo>
                  <a:lnTo>
                    <a:pt x="0" y="65"/>
                  </a:lnTo>
                  <a:lnTo>
                    <a:pt x="34" y="40"/>
                  </a:lnTo>
                  <a:lnTo>
                    <a:pt x="62" y="72"/>
                  </a:lnTo>
                  <a:lnTo>
                    <a:pt x="77" y="109"/>
                  </a:lnTo>
                  <a:lnTo>
                    <a:pt x="92" y="147"/>
                  </a:lnTo>
                  <a:lnTo>
                    <a:pt x="119" y="180"/>
                  </a:lnTo>
                  <a:lnTo>
                    <a:pt x="155" y="143"/>
                  </a:lnTo>
                  <a:lnTo>
                    <a:pt x="169" y="95"/>
                  </a:lnTo>
                  <a:lnTo>
                    <a:pt x="180" y="44"/>
                  </a:lnTo>
                  <a:lnTo>
                    <a:pt x="192" y="21"/>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8" name="Freeform 58"/>
            <p:cNvSpPr>
              <a:spLocks/>
            </p:cNvSpPr>
            <p:nvPr/>
          </p:nvSpPr>
          <p:spPr bwMode="auto">
            <a:xfrm>
              <a:off x="2618" y="2402"/>
              <a:ext cx="102" cy="154"/>
            </a:xfrm>
            <a:custGeom>
              <a:avLst/>
              <a:gdLst>
                <a:gd name="T0" fmla="*/ 14 w 204"/>
                <a:gd name="T1" fmla="*/ 0 h 310"/>
                <a:gd name="T2" fmla="*/ 22 w 204"/>
                <a:gd name="T3" fmla="*/ 9 h 310"/>
                <a:gd name="T4" fmla="*/ 26 w 204"/>
                <a:gd name="T5" fmla="*/ 23 h 310"/>
                <a:gd name="T6" fmla="*/ 26 w 204"/>
                <a:gd name="T7" fmla="*/ 29 h 310"/>
                <a:gd name="T8" fmla="*/ 24 w 204"/>
                <a:gd name="T9" fmla="*/ 34 h 310"/>
                <a:gd name="T10" fmla="*/ 22 w 204"/>
                <a:gd name="T11" fmla="*/ 36 h 310"/>
                <a:gd name="T12" fmla="*/ 19 w 204"/>
                <a:gd name="T13" fmla="*/ 38 h 310"/>
                <a:gd name="T14" fmla="*/ 12 w 204"/>
                <a:gd name="T15" fmla="*/ 38 h 310"/>
                <a:gd name="T16" fmla="*/ 0 w 204"/>
                <a:gd name="T17" fmla="*/ 31 h 310"/>
                <a:gd name="T18" fmla="*/ 4 w 204"/>
                <a:gd name="T19" fmla="*/ 27 h 310"/>
                <a:gd name="T20" fmla="*/ 5 w 204"/>
                <a:gd name="T21" fmla="*/ 28 h 310"/>
                <a:gd name="T22" fmla="*/ 7 w 204"/>
                <a:gd name="T23" fmla="*/ 29 h 310"/>
                <a:gd name="T24" fmla="*/ 11 w 204"/>
                <a:gd name="T25" fmla="*/ 31 h 310"/>
                <a:gd name="T26" fmla="*/ 14 w 204"/>
                <a:gd name="T27" fmla="*/ 31 h 310"/>
                <a:gd name="T28" fmla="*/ 18 w 204"/>
                <a:gd name="T29" fmla="*/ 31 h 310"/>
                <a:gd name="T30" fmla="*/ 19 w 204"/>
                <a:gd name="T31" fmla="*/ 22 h 310"/>
                <a:gd name="T32" fmla="*/ 17 w 204"/>
                <a:gd name="T33" fmla="*/ 18 h 310"/>
                <a:gd name="T34" fmla="*/ 15 w 204"/>
                <a:gd name="T35" fmla="*/ 14 h 310"/>
                <a:gd name="T36" fmla="*/ 12 w 204"/>
                <a:gd name="T37" fmla="*/ 7 h 310"/>
                <a:gd name="T38" fmla="*/ 12 w 204"/>
                <a:gd name="T39" fmla="*/ 3 h 310"/>
                <a:gd name="T40" fmla="*/ 14 w 204"/>
                <a:gd name="T41" fmla="*/ 0 h 310"/>
                <a:gd name="T42" fmla="*/ 14 w 204"/>
                <a:gd name="T43" fmla="*/ 0 h 3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4" h="310">
                  <a:moveTo>
                    <a:pt x="112" y="0"/>
                  </a:moveTo>
                  <a:lnTo>
                    <a:pt x="172" y="77"/>
                  </a:lnTo>
                  <a:lnTo>
                    <a:pt x="204" y="185"/>
                  </a:lnTo>
                  <a:lnTo>
                    <a:pt x="203" y="237"/>
                  </a:lnTo>
                  <a:lnTo>
                    <a:pt x="185" y="278"/>
                  </a:lnTo>
                  <a:lnTo>
                    <a:pt x="171" y="293"/>
                  </a:lnTo>
                  <a:lnTo>
                    <a:pt x="149" y="305"/>
                  </a:lnTo>
                  <a:lnTo>
                    <a:pt x="90" y="310"/>
                  </a:lnTo>
                  <a:lnTo>
                    <a:pt x="0" y="249"/>
                  </a:lnTo>
                  <a:lnTo>
                    <a:pt x="25" y="219"/>
                  </a:lnTo>
                  <a:lnTo>
                    <a:pt x="38" y="229"/>
                  </a:lnTo>
                  <a:lnTo>
                    <a:pt x="51" y="237"/>
                  </a:lnTo>
                  <a:lnTo>
                    <a:pt x="81" y="251"/>
                  </a:lnTo>
                  <a:lnTo>
                    <a:pt x="112" y="256"/>
                  </a:lnTo>
                  <a:lnTo>
                    <a:pt x="144" y="252"/>
                  </a:lnTo>
                  <a:lnTo>
                    <a:pt x="146" y="184"/>
                  </a:lnTo>
                  <a:lnTo>
                    <a:pt x="132" y="150"/>
                  </a:lnTo>
                  <a:lnTo>
                    <a:pt x="116" y="118"/>
                  </a:lnTo>
                  <a:lnTo>
                    <a:pt x="92" y="56"/>
                  </a:lnTo>
                  <a:lnTo>
                    <a:pt x="94" y="28"/>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9" name="Freeform 59"/>
            <p:cNvSpPr>
              <a:spLocks/>
            </p:cNvSpPr>
            <p:nvPr/>
          </p:nvSpPr>
          <p:spPr bwMode="auto">
            <a:xfrm>
              <a:off x="2705" y="2358"/>
              <a:ext cx="141" cy="138"/>
            </a:xfrm>
            <a:custGeom>
              <a:avLst/>
              <a:gdLst>
                <a:gd name="T0" fmla="*/ 3 w 280"/>
                <a:gd name="T1" fmla="*/ 2 h 276"/>
                <a:gd name="T2" fmla="*/ 7 w 280"/>
                <a:gd name="T3" fmla="*/ 1 h 276"/>
                <a:gd name="T4" fmla="*/ 12 w 280"/>
                <a:gd name="T5" fmla="*/ 0 h 276"/>
                <a:gd name="T6" fmla="*/ 20 w 280"/>
                <a:gd name="T7" fmla="*/ 3 h 276"/>
                <a:gd name="T8" fmla="*/ 27 w 280"/>
                <a:gd name="T9" fmla="*/ 8 h 276"/>
                <a:gd name="T10" fmla="*/ 33 w 280"/>
                <a:gd name="T11" fmla="*/ 16 h 276"/>
                <a:gd name="T12" fmla="*/ 36 w 280"/>
                <a:gd name="T13" fmla="*/ 23 h 276"/>
                <a:gd name="T14" fmla="*/ 35 w 280"/>
                <a:gd name="T15" fmla="*/ 30 h 276"/>
                <a:gd name="T16" fmla="*/ 34 w 280"/>
                <a:gd name="T17" fmla="*/ 32 h 276"/>
                <a:gd name="T18" fmla="*/ 32 w 280"/>
                <a:gd name="T19" fmla="*/ 33 h 276"/>
                <a:gd name="T20" fmla="*/ 31 w 280"/>
                <a:gd name="T21" fmla="*/ 34 h 276"/>
                <a:gd name="T22" fmla="*/ 27 w 280"/>
                <a:gd name="T23" fmla="*/ 35 h 276"/>
                <a:gd name="T24" fmla="*/ 22 w 280"/>
                <a:gd name="T25" fmla="*/ 35 h 276"/>
                <a:gd name="T26" fmla="*/ 21 w 280"/>
                <a:gd name="T27" fmla="*/ 30 h 276"/>
                <a:gd name="T28" fmla="*/ 26 w 280"/>
                <a:gd name="T29" fmla="*/ 27 h 276"/>
                <a:gd name="T30" fmla="*/ 28 w 280"/>
                <a:gd name="T31" fmla="*/ 24 h 276"/>
                <a:gd name="T32" fmla="*/ 27 w 280"/>
                <a:gd name="T33" fmla="*/ 19 h 276"/>
                <a:gd name="T34" fmla="*/ 24 w 280"/>
                <a:gd name="T35" fmla="*/ 15 h 276"/>
                <a:gd name="T36" fmla="*/ 19 w 280"/>
                <a:gd name="T37" fmla="*/ 11 h 276"/>
                <a:gd name="T38" fmla="*/ 16 w 280"/>
                <a:gd name="T39" fmla="*/ 10 h 276"/>
                <a:gd name="T40" fmla="*/ 13 w 280"/>
                <a:gd name="T41" fmla="*/ 8 h 276"/>
                <a:gd name="T42" fmla="*/ 8 w 280"/>
                <a:gd name="T43" fmla="*/ 7 h 276"/>
                <a:gd name="T44" fmla="*/ 3 w 280"/>
                <a:gd name="T45" fmla="*/ 9 h 276"/>
                <a:gd name="T46" fmla="*/ 0 w 280"/>
                <a:gd name="T47" fmla="*/ 5 h 276"/>
                <a:gd name="T48" fmla="*/ 1 w 280"/>
                <a:gd name="T49" fmla="*/ 4 h 276"/>
                <a:gd name="T50" fmla="*/ 3 w 280"/>
                <a:gd name="T51" fmla="*/ 2 h 276"/>
                <a:gd name="T52" fmla="*/ 3 w 280"/>
                <a:gd name="T53" fmla="*/ 2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276">
                  <a:moveTo>
                    <a:pt x="18" y="15"/>
                  </a:moveTo>
                  <a:lnTo>
                    <a:pt x="54" y="3"/>
                  </a:lnTo>
                  <a:lnTo>
                    <a:pt x="89" y="0"/>
                  </a:lnTo>
                  <a:lnTo>
                    <a:pt x="157" y="20"/>
                  </a:lnTo>
                  <a:lnTo>
                    <a:pt x="215" y="64"/>
                  </a:lnTo>
                  <a:lnTo>
                    <a:pt x="257" y="121"/>
                  </a:lnTo>
                  <a:lnTo>
                    <a:pt x="280" y="180"/>
                  </a:lnTo>
                  <a:lnTo>
                    <a:pt x="277" y="234"/>
                  </a:lnTo>
                  <a:lnTo>
                    <a:pt x="264" y="254"/>
                  </a:lnTo>
                  <a:lnTo>
                    <a:pt x="254" y="262"/>
                  </a:lnTo>
                  <a:lnTo>
                    <a:pt x="243" y="269"/>
                  </a:lnTo>
                  <a:lnTo>
                    <a:pt x="213" y="276"/>
                  </a:lnTo>
                  <a:lnTo>
                    <a:pt x="172" y="275"/>
                  </a:lnTo>
                  <a:lnTo>
                    <a:pt x="162" y="239"/>
                  </a:lnTo>
                  <a:lnTo>
                    <a:pt x="205" y="216"/>
                  </a:lnTo>
                  <a:lnTo>
                    <a:pt x="219" y="185"/>
                  </a:lnTo>
                  <a:lnTo>
                    <a:pt x="212" y="151"/>
                  </a:lnTo>
                  <a:lnTo>
                    <a:pt x="186" y="116"/>
                  </a:lnTo>
                  <a:lnTo>
                    <a:pt x="147" y="85"/>
                  </a:lnTo>
                  <a:lnTo>
                    <a:pt x="126" y="74"/>
                  </a:lnTo>
                  <a:lnTo>
                    <a:pt x="104" y="64"/>
                  </a:lnTo>
                  <a:lnTo>
                    <a:pt x="59" y="56"/>
                  </a:lnTo>
                  <a:lnTo>
                    <a:pt x="18" y="66"/>
                  </a:lnTo>
                  <a:lnTo>
                    <a:pt x="0" y="40"/>
                  </a:lnTo>
                  <a:lnTo>
                    <a:pt x="6" y="25"/>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grpSp>
      <p:pic>
        <p:nvPicPr>
          <p:cNvPr id="4237" name="Picture 60" descr="BD0887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6063" y="5329238"/>
            <a:ext cx="647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8" name="Picture 61" descr="FD0091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0350" y="4884738"/>
            <a:ext cx="4222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9" name="Picture 92" descr="FD01031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6350" y="4679950"/>
            <a:ext cx="3254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0" name="Picture 93" descr="MCj039806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8250" y="5311775"/>
            <a:ext cx="482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971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1697" t="22898" b="4639"/>
          <a:stretch/>
        </p:blipFill>
        <p:spPr>
          <a:xfrm>
            <a:off x="318051" y="327062"/>
            <a:ext cx="4631636" cy="5894834"/>
          </a:xfrm>
          <a:prstGeom prst="rect">
            <a:avLst/>
          </a:prstGeom>
        </p:spPr>
      </p:pic>
      <p:sp>
        <p:nvSpPr>
          <p:cNvPr id="3" name="Oval 2"/>
          <p:cNvSpPr/>
          <p:nvPr/>
        </p:nvSpPr>
        <p:spPr>
          <a:xfrm>
            <a:off x="318051" y="327062"/>
            <a:ext cx="5088834"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188226" y="327062"/>
            <a:ext cx="3697357" cy="3139321"/>
          </a:xfrm>
          <a:prstGeom prst="rect">
            <a:avLst/>
          </a:prstGeom>
          <a:noFill/>
        </p:spPr>
        <p:txBody>
          <a:bodyPr wrap="square" rtlCol="0">
            <a:spAutoFit/>
          </a:bodyPr>
          <a:lstStyle/>
          <a:p>
            <a:r>
              <a:rPr lang="en-GB" dirty="0" smtClean="0"/>
              <a:t>1 Students complete prose translation task.</a:t>
            </a:r>
            <a:br>
              <a:rPr lang="en-GB" dirty="0" smtClean="0"/>
            </a:br>
            <a:r>
              <a:rPr lang="en-GB" dirty="0" smtClean="0"/>
              <a:t>2 Teacher marks it.</a:t>
            </a:r>
            <a:br>
              <a:rPr lang="en-GB" dirty="0" smtClean="0"/>
            </a:br>
            <a:r>
              <a:rPr lang="en-GB" dirty="0" smtClean="0"/>
              <a:t>3 Students respond by:</a:t>
            </a:r>
            <a:br>
              <a:rPr lang="en-GB" dirty="0" smtClean="0"/>
            </a:br>
            <a:r>
              <a:rPr lang="en-GB" dirty="0" err="1" smtClean="0"/>
              <a:t>i</a:t>
            </a:r>
            <a:r>
              <a:rPr lang="en-GB" dirty="0" smtClean="0"/>
              <a:t>) selecting their own target(s)</a:t>
            </a:r>
            <a:br>
              <a:rPr lang="en-GB" dirty="0" smtClean="0"/>
            </a:br>
            <a:r>
              <a:rPr lang="en-GB" dirty="0" smtClean="0"/>
              <a:t>ii) completing relevant follow-up activities to address their target(s)</a:t>
            </a:r>
            <a:br>
              <a:rPr lang="en-GB" dirty="0" smtClean="0"/>
            </a:br>
            <a:r>
              <a:rPr lang="en-GB" dirty="0" smtClean="0"/>
              <a:t>4 Teacher responds by:</a:t>
            </a:r>
            <a:br>
              <a:rPr lang="en-GB" dirty="0" smtClean="0"/>
            </a:br>
            <a:r>
              <a:rPr lang="en-GB" dirty="0" err="1" smtClean="0"/>
              <a:t>i</a:t>
            </a:r>
            <a:r>
              <a:rPr lang="en-GB" dirty="0" smtClean="0"/>
              <a:t>) commenting on progress</a:t>
            </a:r>
            <a:br>
              <a:rPr lang="en-GB" dirty="0" smtClean="0"/>
            </a:br>
            <a:r>
              <a:rPr lang="en-GB" dirty="0" smtClean="0"/>
              <a:t>and/or</a:t>
            </a:r>
            <a:br>
              <a:rPr lang="en-GB" dirty="0" smtClean="0"/>
            </a:br>
            <a:r>
              <a:rPr lang="en-GB" dirty="0" smtClean="0"/>
              <a:t>ii) setting new target</a:t>
            </a:r>
            <a:endParaRPr lang="en-GB" dirty="0"/>
          </a:p>
        </p:txBody>
      </p:sp>
      <p:sp>
        <p:nvSpPr>
          <p:cNvPr id="5" name="Oval 4"/>
          <p:cNvSpPr/>
          <p:nvPr/>
        </p:nvSpPr>
        <p:spPr>
          <a:xfrm>
            <a:off x="1888432" y="2727584"/>
            <a:ext cx="3518453"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4322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67544" y="1196752"/>
          <a:ext cx="8352927" cy="3383280"/>
        </p:xfrm>
        <a:graphic>
          <a:graphicData uri="http://schemas.openxmlformats.org/drawingml/2006/table">
            <a:tbl>
              <a:tblPr firstRow="1" bandRow="1">
                <a:tableStyleId>{5940675A-B579-460E-94D1-54222C63F5DA}</a:tableStyleId>
              </a:tblPr>
              <a:tblGrid>
                <a:gridCol w="2784309"/>
                <a:gridCol w="2544283"/>
                <a:gridCol w="3024335"/>
              </a:tblGrid>
              <a:tr h="370840">
                <a:tc>
                  <a:txBody>
                    <a:bodyPr/>
                    <a:lstStyle/>
                    <a:p>
                      <a:r>
                        <a:rPr lang="en-GB" sz="2400" b="1" dirty="0" err="1" smtClean="0"/>
                        <a:t>Inglés</a:t>
                      </a:r>
                      <a:endParaRPr lang="en-GB" sz="2400" b="1" dirty="0"/>
                    </a:p>
                  </a:txBody>
                  <a:tcPr/>
                </a:tc>
                <a:tc>
                  <a:txBody>
                    <a:bodyPr/>
                    <a:lstStyle/>
                    <a:p>
                      <a:r>
                        <a:rPr lang="en-GB" sz="2400" b="1" dirty="0" err="1" smtClean="0"/>
                        <a:t>Español</a:t>
                      </a:r>
                      <a:endParaRPr lang="en-GB" sz="2400" b="1" dirty="0"/>
                    </a:p>
                  </a:txBody>
                  <a:tcPr/>
                </a:tc>
                <a:tc>
                  <a:txBody>
                    <a:bodyPr/>
                    <a:lstStyle/>
                    <a:p>
                      <a:r>
                        <a:rPr lang="en-GB" sz="2400" b="1" dirty="0" err="1" smtClean="0"/>
                        <a:t>Alemán</a:t>
                      </a:r>
                      <a:endParaRPr lang="en-GB" sz="2400" b="1" dirty="0"/>
                    </a:p>
                  </a:txBody>
                  <a:tcPr/>
                </a:tc>
              </a:tr>
              <a:tr h="370840">
                <a:tc>
                  <a:txBody>
                    <a:bodyPr/>
                    <a:lstStyle/>
                    <a:p>
                      <a:r>
                        <a:rPr lang="en-GB" sz="2400" dirty="0" smtClean="0"/>
                        <a:t>Do you have a pet?</a:t>
                      </a:r>
                      <a:endParaRPr lang="en-GB" sz="2400" dirty="0"/>
                    </a:p>
                  </a:txBody>
                  <a:tcPr/>
                </a:tc>
                <a:tc>
                  <a:txBody>
                    <a:bodyPr/>
                    <a:lstStyle/>
                    <a:p>
                      <a:r>
                        <a:rPr lang="en-GB" sz="2400" dirty="0" smtClean="0"/>
                        <a:t>¿</a:t>
                      </a:r>
                      <a:r>
                        <a:rPr lang="en-GB" sz="2400" dirty="0" err="1" smtClean="0"/>
                        <a:t>Tienes</a:t>
                      </a:r>
                      <a:r>
                        <a:rPr lang="en-GB" sz="2400" baseline="0" dirty="0" smtClean="0"/>
                        <a:t> un animal?</a:t>
                      </a:r>
                      <a:endParaRPr lang="en-GB" sz="2400" dirty="0"/>
                    </a:p>
                  </a:txBody>
                  <a:tcPr/>
                </a:tc>
                <a:tc>
                  <a:txBody>
                    <a:bodyPr/>
                    <a:lstStyle/>
                    <a:p>
                      <a:r>
                        <a:rPr lang="en-GB" sz="2400" dirty="0" smtClean="0"/>
                        <a:t>Hast du </a:t>
                      </a:r>
                      <a:r>
                        <a:rPr lang="en-GB" sz="2400" dirty="0" err="1" smtClean="0"/>
                        <a:t>ein</a:t>
                      </a:r>
                      <a:r>
                        <a:rPr lang="en-GB" sz="2400" dirty="0" smtClean="0"/>
                        <a:t> </a:t>
                      </a:r>
                      <a:r>
                        <a:rPr lang="en-GB" sz="2400" dirty="0" err="1" smtClean="0"/>
                        <a:t>Haustier</a:t>
                      </a:r>
                      <a:r>
                        <a:rPr lang="en-GB" sz="2400" dirty="0" smtClean="0"/>
                        <a:t>?</a:t>
                      </a:r>
                      <a:endParaRPr lang="en-GB" sz="2400" dirty="0"/>
                    </a:p>
                  </a:txBody>
                  <a:tcPr/>
                </a:tc>
              </a:tr>
              <a:tr h="370840">
                <a:tc>
                  <a:txBody>
                    <a:bodyPr/>
                    <a:lstStyle/>
                    <a:p>
                      <a:r>
                        <a:rPr lang="en-GB" sz="2400" dirty="0" smtClean="0"/>
                        <a:t>Does</a:t>
                      </a:r>
                      <a:r>
                        <a:rPr lang="en-GB" sz="2400" baseline="0" dirty="0" smtClean="0"/>
                        <a:t> he play tennis?</a:t>
                      </a:r>
                      <a:endParaRPr lang="en-GB" sz="2400" dirty="0"/>
                    </a:p>
                  </a:txBody>
                  <a:tcPr/>
                </a:tc>
                <a:tc>
                  <a:txBody>
                    <a:bodyPr/>
                    <a:lstStyle/>
                    <a:p>
                      <a:r>
                        <a:rPr lang="en-GB" sz="2400" dirty="0" smtClean="0"/>
                        <a:t>¿</a:t>
                      </a:r>
                      <a:r>
                        <a:rPr lang="en-GB" sz="2400" dirty="0" err="1" smtClean="0"/>
                        <a:t>Juega</a:t>
                      </a:r>
                      <a:r>
                        <a:rPr lang="en-GB" sz="2400" dirty="0" smtClean="0"/>
                        <a:t> al </a:t>
                      </a:r>
                      <a:r>
                        <a:rPr lang="en-GB" sz="2400" dirty="0" err="1" smtClean="0"/>
                        <a:t>tenis</a:t>
                      </a:r>
                      <a:r>
                        <a:rPr lang="en-GB" sz="2400" dirty="0" smtClean="0"/>
                        <a:t>?</a:t>
                      </a:r>
                      <a:endParaRPr lang="en-GB" sz="2400" dirty="0"/>
                    </a:p>
                  </a:txBody>
                  <a:tcPr/>
                </a:tc>
                <a:tc>
                  <a:txBody>
                    <a:bodyPr/>
                    <a:lstStyle/>
                    <a:p>
                      <a:r>
                        <a:rPr lang="en-GB" sz="2400" dirty="0" err="1" smtClean="0"/>
                        <a:t>Spielt</a:t>
                      </a:r>
                      <a:r>
                        <a:rPr lang="en-GB" sz="2400" baseline="0" dirty="0" smtClean="0"/>
                        <a:t> </a:t>
                      </a:r>
                      <a:r>
                        <a:rPr lang="en-GB" sz="2400" baseline="0" dirty="0" err="1" smtClean="0"/>
                        <a:t>er</a:t>
                      </a:r>
                      <a:r>
                        <a:rPr lang="en-GB" sz="2400" baseline="0" dirty="0" smtClean="0"/>
                        <a:t> Tennis?</a:t>
                      </a:r>
                      <a:endParaRPr lang="en-GB" sz="2400" dirty="0"/>
                    </a:p>
                  </a:txBody>
                  <a:tcPr/>
                </a:tc>
              </a:tr>
              <a:tr h="370840">
                <a:tc>
                  <a:txBody>
                    <a:bodyPr/>
                    <a:lstStyle/>
                    <a:p>
                      <a:r>
                        <a:rPr lang="en-GB" sz="2400" dirty="0" smtClean="0"/>
                        <a:t>Do they live in Italy?</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t>
                      </a:r>
                      <a:r>
                        <a:rPr lang="en-GB" sz="2400" dirty="0" err="1" smtClean="0"/>
                        <a:t>Viven</a:t>
                      </a:r>
                      <a:r>
                        <a:rPr lang="en-GB" sz="2400" baseline="0" dirty="0" smtClean="0"/>
                        <a:t> en Italia?</a:t>
                      </a:r>
                      <a:endParaRPr lang="en-GB" sz="2400" dirty="0" smtClean="0"/>
                    </a:p>
                  </a:txBody>
                  <a:tcPr/>
                </a:tc>
                <a:tc>
                  <a:txBody>
                    <a:bodyPr/>
                    <a:lstStyle/>
                    <a:p>
                      <a:r>
                        <a:rPr lang="en-GB" sz="2400" dirty="0" err="1" smtClean="0"/>
                        <a:t>Wohnen</a:t>
                      </a:r>
                      <a:r>
                        <a:rPr lang="en-GB" sz="2400" dirty="0" smtClean="0"/>
                        <a:t> </a:t>
                      </a:r>
                      <a:r>
                        <a:rPr lang="en-GB" sz="2400" dirty="0" err="1" smtClean="0"/>
                        <a:t>sie</a:t>
                      </a:r>
                      <a:r>
                        <a:rPr lang="en-GB" sz="2400" dirty="0" smtClean="0"/>
                        <a:t> in Deutschland?</a:t>
                      </a:r>
                      <a:endParaRPr lang="en-GB" sz="2400" dirty="0"/>
                    </a:p>
                  </a:txBody>
                  <a:tcPr/>
                </a:tc>
              </a:tr>
              <a:tr h="370840">
                <a:tc>
                  <a:txBody>
                    <a:bodyPr/>
                    <a:lstStyle/>
                    <a:p>
                      <a:r>
                        <a:rPr lang="en-GB" sz="2400" dirty="0" smtClean="0"/>
                        <a:t>Does he write</a:t>
                      </a:r>
                      <a:r>
                        <a:rPr lang="en-GB" sz="2400" baseline="0" dirty="0" smtClean="0"/>
                        <a:t> letters?</a:t>
                      </a:r>
                      <a:endParaRPr lang="en-GB" sz="2400" dirty="0"/>
                    </a:p>
                  </a:txBody>
                  <a:tcPr/>
                </a:tc>
                <a:tc>
                  <a:txBody>
                    <a:bodyPr/>
                    <a:lstStyle/>
                    <a:p>
                      <a:r>
                        <a:rPr lang="en-GB" sz="2400" dirty="0" smtClean="0"/>
                        <a:t>¿</a:t>
                      </a:r>
                      <a:r>
                        <a:rPr lang="en-GB" sz="2400" dirty="0" err="1" smtClean="0"/>
                        <a:t>Escribe</a:t>
                      </a:r>
                      <a:r>
                        <a:rPr lang="en-GB" sz="2400" dirty="0" smtClean="0"/>
                        <a:t> </a:t>
                      </a:r>
                      <a:r>
                        <a:rPr lang="en-GB" sz="2400" dirty="0" err="1" smtClean="0"/>
                        <a:t>cartas</a:t>
                      </a:r>
                      <a:r>
                        <a:rPr lang="en-GB" sz="2400" dirty="0" smtClean="0"/>
                        <a:t>?</a:t>
                      </a:r>
                      <a:endParaRPr lang="en-GB" sz="2400" dirty="0"/>
                    </a:p>
                  </a:txBody>
                  <a:tcPr/>
                </a:tc>
                <a:tc>
                  <a:txBody>
                    <a:bodyPr/>
                    <a:lstStyle/>
                    <a:p>
                      <a:r>
                        <a:rPr lang="en-GB" sz="2400" dirty="0" err="1" smtClean="0"/>
                        <a:t>Schreibt</a:t>
                      </a:r>
                      <a:r>
                        <a:rPr lang="en-GB" sz="2400" dirty="0" smtClean="0"/>
                        <a:t> </a:t>
                      </a:r>
                      <a:r>
                        <a:rPr lang="en-GB" sz="2400" dirty="0" err="1" smtClean="0"/>
                        <a:t>er</a:t>
                      </a:r>
                      <a:r>
                        <a:rPr lang="en-GB" sz="2400" dirty="0" smtClean="0"/>
                        <a:t> </a:t>
                      </a:r>
                      <a:r>
                        <a:rPr lang="en-GB" sz="2400" dirty="0" err="1" smtClean="0"/>
                        <a:t>Briefe</a:t>
                      </a:r>
                      <a:r>
                        <a:rPr lang="en-GB" sz="2400" dirty="0" smtClean="0"/>
                        <a:t>?</a:t>
                      </a:r>
                      <a:endParaRPr lang="en-GB" sz="2400" dirty="0"/>
                    </a:p>
                  </a:txBody>
                  <a:tcPr/>
                </a:tc>
              </a:tr>
            </a:tbl>
          </a:graphicData>
        </a:graphic>
      </p:graphicFrame>
    </p:spTree>
    <p:extLst>
      <p:ext uri="{BB962C8B-B14F-4D97-AF65-F5344CB8AC3E}">
        <p14:creationId xmlns:p14="http://schemas.microsoft.com/office/powerpoint/2010/main" val="3283460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1520" y="1052736"/>
          <a:ext cx="8352928" cy="5184574"/>
        </p:xfrm>
        <a:graphic>
          <a:graphicData uri="http://schemas.openxmlformats.org/drawingml/2006/table">
            <a:tbl>
              <a:tblPr firstRow="1" bandRow="1">
                <a:tableStyleId>{5940675A-B579-460E-94D1-54222C63F5DA}</a:tableStyleId>
              </a:tblPr>
              <a:tblGrid>
                <a:gridCol w="8352928"/>
              </a:tblGrid>
              <a:tr h="584180">
                <a:tc>
                  <a:txBody>
                    <a:bodyPr/>
                    <a:lstStyle/>
                    <a:p>
                      <a:r>
                        <a:rPr lang="en-GB" sz="2400" dirty="0" smtClean="0"/>
                        <a:t>1  I like going on holiday with my family.</a:t>
                      </a:r>
                      <a:endParaRPr lang="fr-FR" sz="2400" dirty="0"/>
                    </a:p>
                  </a:txBody>
                  <a:tcPr anchor="ctr"/>
                </a:tc>
              </a:tr>
              <a:tr h="584180">
                <a:tc>
                  <a:txBody>
                    <a:bodyPr/>
                    <a:lstStyle/>
                    <a:p>
                      <a:r>
                        <a:rPr lang="en-GB" sz="2400" dirty="0" smtClean="0"/>
                        <a:t>2  The best thing is sunbathing on the beach.</a:t>
                      </a:r>
                      <a:endParaRPr lang="fr-FR" sz="2400" dirty="0"/>
                    </a:p>
                  </a:txBody>
                  <a:tcPr anchor="ctr"/>
                </a:tc>
              </a:tr>
              <a:tr h="584180">
                <a:tc>
                  <a:txBody>
                    <a:bodyPr/>
                    <a:lstStyle/>
                    <a:p>
                      <a:r>
                        <a:rPr lang="en-GB" sz="2400" dirty="0" smtClean="0"/>
                        <a:t>3  Last year we went to Greece.</a:t>
                      </a:r>
                      <a:endParaRPr lang="fr-FR" sz="2400" dirty="0"/>
                    </a:p>
                  </a:txBody>
                  <a:tcPr anchor="ctr"/>
                </a:tc>
              </a:tr>
              <a:tr h="584180">
                <a:tc>
                  <a:txBody>
                    <a:bodyPr/>
                    <a:lstStyle/>
                    <a:p>
                      <a:r>
                        <a:rPr lang="en-GB" sz="2400" dirty="0" smtClean="0"/>
                        <a:t>4  I like Greece although it is very hot there.</a:t>
                      </a:r>
                      <a:endParaRPr lang="fr-FR" sz="2400" dirty="0"/>
                    </a:p>
                  </a:txBody>
                  <a:tcPr anchor="ctr"/>
                </a:tc>
              </a:tr>
              <a:tr h="584180">
                <a:tc>
                  <a:txBody>
                    <a:bodyPr/>
                    <a:lstStyle/>
                    <a:p>
                      <a:r>
                        <a:rPr lang="en-GB" sz="2400" dirty="0" smtClean="0"/>
                        <a:t>5  Everyday I used to go to the beach or the pool.</a:t>
                      </a:r>
                      <a:endParaRPr lang="fr-FR" sz="2400" dirty="0"/>
                    </a:p>
                  </a:txBody>
                  <a:tcPr anchor="ctr"/>
                </a:tc>
              </a:tr>
              <a:tr h="511134">
                <a:tc>
                  <a:txBody>
                    <a:bodyPr/>
                    <a:lstStyle/>
                    <a:p>
                      <a:r>
                        <a:rPr lang="en-GB" sz="2400" dirty="0" smtClean="0"/>
                        <a:t>6  One day I decided to visit the monuments and take photos.</a:t>
                      </a:r>
                      <a:endParaRPr lang="fr-FR" sz="2400" dirty="0"/>
                    </a:p>
                  </a:txBody>
                  <a:tcPr anchor="ctr"/>
                </a:tc>
              </a:tr>
              <a:tr h="584180">
                <a:tc>
                  <a:txBody>
                    <a:bodyPr/>
                    <a:lstStyle/>
                    <a:p>
                      <a:r>
                        <a:rPr lang="en-GB" sz="2400" dirty="0" smtClean="0"/>
                        <a:t>7 </a:t>
                      </a:r>
                      <a:r>
                        <a:rPr lang="en-GB" sz="2400" baseline="0" dirty="0" smtClean="0"/>
                        <a:t> My mum said that it was fantastic.</a:t>
                      </a:r>
                      <a:endParaRPr lang="fr-FR" sz="2400" dirty="0"/>
                    </a:p>
                  </a:txBody>
                  <a:tcPr anchor="ctr"/>
                </a:tc>
              </a:tr>
              <a:tr h="584180">
                <a:tc>
                  <a:txBody>
                    <a:bodyPr/>
                    <a:lstStyle/>
                    <a:p>
                      <a:r>
                        <a:rPr lang="en-GB" sz="2400" dirty="0" smtClean="0"/>
                        <a:t>8  Next year I want to go to America,</a:t>
                      </a:r>
                      <a:r>
                        <a:rPr lang="en-GB" sz="2400" baseline="0" dirty="0" smtClean="0"/>
                        <a:t> for example, to New York.</a:t>
                      </a:r>
                      <a:endParaRPr lang="fr-FR" sz="2400" dirty="0"/>
                    </a:p>
                  </a:txBody>
                  <a:tcPr anchor="ctr"/>
                </a:tc>
              </a:tr>
              <a:tr h="584180">
                <a:tc>
                  <a:txBody>
                    <a:bodyPr/>
                    <a:lstStyle/>
                    <a:p>
                      <a:r>
                        <a:rPr lang="en-GB" sz="2400" dirty="0" smtClean="0"/>
                        <a:t>9 I</a:t>
                      </a:r>
                      <a:r>
                        <a:rPr lang="en-GB" sz="2400" baseline="0" dirty="0" smtClean="0"/>
                        <a:t> hope to stay in a luxury hotel there.</a:t>
                      </a:r>
                      <a:endParaRPr lang="fr-FR" sz="2400" dirty="0"/>
                    </a:p>
                  </a:txBody>
                  <a:tcPr anchor="ctr"/>
                </a:tc>
              </a:tr>
            </a:tbl>
          </a:graphicData>
        </a:graphic>
      </p:graphicFrame>
      <p:sp>
        <p:nvSpPr>
          <p:cNvPr id="3" name="TextBox 2"/>
          <p:cNvSpPr txBox="1"/>
          <p:nvPr/>
        </p:nvSpPr>
        <p:spPr>
          <a:xfrm>
            <a:off x="251520" y="260648"/>
            <a:ext cx="8352928" cy="584775"/>
          </a:xfrm>
          <a:prstGeom prst="rect">
            <a:avLst/>
          </a:prstGeom>
          <a:solidFill>
            <a:srgbClr val="A73E3B"/>
          </a:solidFill>
          <a:effectLst>
            <a:outerShdw blurRad="50800" dist="38100" dir="2700000" algn="tl" rotWithShape="0">
              <a:prstClr val="black">
                <a:alpha val="40000"/>
              </a:prstClr>
            </a:outerShdw>
          </a:effectLst>
        </p:spPr>
        <p:txBody>
          <a:bodyPr wrap="square" rtlCol="0">
            <a:spAutoFit/>
          </a:bodyPr>
          <a:lstStyle/>
          <a:p>
            <a:r>
              <a:rPr lang="en-GB" sz="3200" b="1" dirty="0" smtClean="0">
                <a:solidFill>
                  <a:prstClr val="white">
                    <a:lumMod val="95000"/>
                  </a:prstClr>
                </a:solidFill>
                <a:latin typeface="Segoe Print" pitchFamily="2" charset="0"/>
                <a:cs typeface="Calibri"/>
              </a:rPr>
              <a:t>¿</a:t>
            </a:r>
            <a:r>
              <a:rPr lang="en-GB" sz="3200" b="1" dirty="0" err="1" smtClean="0">
                <a:solidFill>
                  <a:prstClr val="white">
                    <a:lumMod val="95000"/>
                  </a:prstClr>
                </a:solidFill>
                <a:latin typeface="Segoe Print" pitchFamily="2" charset="0"/>
                <a:cs typeface="Calibri"/>
              </a:rPr>
              <a:t>Cómo</a:t>
            </a:r>
            <a:r>
              <a:rPr lang="en-GB" sz="3200" b="1" dirty="0" smtClean="0">
                <a:solidFill>
                  <a:prstClr val="white">
                    <a:lumMod val="95000"/>
                  </a:prstClr>
                </a:solidFill>
                <a:latin typeface="Segoe Print" pitchFamily="2" charset="0"/>
                <a:cs typeface="Calibri"/>
              </a:rPr>
              <a:t> se dice en </a:t>
            </a:r>
            <a:r>
              <a:rPr lang="en-GB" sz="3200" b="1" dirty="0" err="1" smtClean="0">
                <a:solidFill>
                  <a:prstClr val="white">
                    <a:lumMod val="95000"/>
                  </a:prstClr>
                </a:solidFill>
                <a:latin typeface="Segoe Print" pitchFamily="2" charset="0"/>
                <a:cs typeface="Calibri"/>
              </a:rPr>
              <a:t>español</a:t>
            </a:r>
            <a:r>
              <a:rPr lang="en-GB" sz="3200" b="1" dirty="0" smtClean="0">
                <a:solidFill>
                  <a:prstClr val="white">
                    <a:lumMod val="95000"/>
                  </a:prstClr>
                </a:solidFill>
                <a:latin typeface="Segoe Print" pitchFamily="2" charset="0"/>
                <a:cs typeface="Calibri"/>
              </a:rPr>
              <a:t>?</a:t>
            </a:r>
            <a:endParaRPr lang="fr-FR" sz="3200" b="1" dirty="0">
              <a:solidFill>
                <a:prstClr val="white">
                  <a:lumMod val="95000"/>
                </a:prstClr>
              </a:solidFill>
              <a:latin typeface="Segoe Print" pitchFamily="2" charset="0"/>
            </a:endParaRPr>
          </a:p>
        </p:txBody>
      </p:sp>
    </p:spTree>
    <p:extLst>
      <p:ext uri="{BB962C8B-B14F-4D97-AF65-F5344CB8AC3E}">
        <p14:creationId xmlns:p14="http://schemas.microsoft.com/office/powerpoint/2010/main" val="4275314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005064"/>
            <a:ext cx="6048672" cy="2862322"/>
          </a:xfrm>
          <a:prstGeom prst="rect">
            <a:avLst/>
          </a:prstGeom>
        </p:spPr>
        <p:txBody>
          <a:bodyPr wrap="square">
            <a:spAutoFit/>
          </a:bodyPr>
          <a:lstStyle/>
          <a:p>
            <a:pPr marL="285750" indent="-285750" defTabSz="914400">
              <a:lnSpc>
                <a:spcPct val="200000"/>
              </a:lnSpc>
              <a:buFont typeface="Arial" pitchFamily="34" charset="0"/>
              <a:buChar char="•"/>
            </a:pPr>
            <a:r>
              <a:rPr lang="es-ES" dirty="0" smtClean="0">
                <a:solidFill>
                  <a:prstClr val="black"/>
                </a:solidFill>
                <a:cs typeface="Calibri"/>
              </a:rPr>
              <a:t>  </a:t>
            </a:r>
            <a:r>
              <a:rPr lang="es-ES" dirty="0">
                <a:solidFill>
                  <a:prstClr val="black"/>
                </a:solidFill>
                <a:cs typeface="Calibri"/>
              </a:rPr>
              <a:t>¿Qué experiencia tienes del mundo laboral?</a:t>
            </a:r>
            <a:endParaRPr lang="es-ES" dirty="0" smtClean="0">
              <a:solidFill>
                <a:prstClr val="black"/>
              </a:solidFill>
            </a:endParaRPr>
          </a:p>
          <a:p>
            <a:pPr marL="285750" indent="-285750" defTabSz="914400">
              <a:lnSpc>
                <a:spcPct val="200000"/>
              </a:lnSpc>
              <a:buFont typeface="Arial" pitchFamily="34" charset="0"/>
              <a:buChar char="•"/>
            </a:pPr>
            <a:r>
              <a:rPr lang="es-ES" dirty="0" smtClean="0">
                <a:solidFill>
                  <a:prstClr val="black"/>
                </a:solidFill>
              </a:rPr>
              <a:t>¿Dónde hiciste tus prácticas?</a:t>
            </a:r>
          </a:p>
          <a:p>
            <a:pPr marL="285750" indent="-285750" defTabSz="914400">
              <a:lnSpc>
                <a:spcPct val="200000"/>
              </a:lnSpc>
              <a:buFont typeface="Arial" pitchFamily="34" charset="0"/>
              <a:buChar char="•"/>
            </a:pPr>
            <a:r>
              <a:rPr lang="es-ES" dirty="0" smtClean="0">
                <a:solidFill>
                  <a:prstClr val="black"/>
                </a:solidFill>
              </a:rPr>
              <a:t> ¿Cuánto tiempo duraron las prácticas?</a:t>
            </a:r>
          </a:p>
          <a:p>
            <a:pPr marL="285750" indent="-285750" defTabSz="914400">
              <a:lnSpc>
                <a:spcPct val="200000"/>
              </a:lnSpc>
              <a:buFont typeface="Arial" pitchFamily="34" charset="0"/>
              <a:buChar char="•"/>
            </a:pPr>
            <a:r>
              <a:rPr lang="es-ES" dirty="0" smtClean="0">
                <a:solidFill>
                  <a:prstClr val="black"/>
                </a:solidFill>
              </a:rPr>
              <a:t> ¿Cómo ibas a tu lugar de trabajo?</a:t>
            </a:r>
            <a:r>
              <a:rPr lang="en-GB" dirty="0" smtClean="0">
                <a:solidFill>
                  <a:prstClr val="black"/>
                </a:solidFill>
              </a:rPr>
              <a:t> </a:t>
            </a:r>
          </a:p>
          <a:p>
            <a:pPr marL="285750" indent="-285750" defTabSz="914400">
              <a:lnSpc>
                <a:spcPct val="200000"/>
              </a:lnSpc>
              <a:buFont typeface="Arial" pitchFamily="34" charset="0"/>
              <a:buChar char="•"/>
            </a:pPr>
            <a:r>
              <a:rPr lang="en-GB" dirty="0" smtClean="0">
                <a:solidFill>
                  <a:prstClr val="black"/>
                </a:solidFill>
                <a:cs typeface="Calibri"/>
              </a:rPr>
              <a:t>¿</a:t>
            </a:r>
            <a:r>
              <a:rPr lang="en-GB" dirty="0" err="1">
                <a:solidFill>
                  <a:prstClr val="black"/>
                </a:solidFill>
                <a:cs typeface="Calibri"/>
              </a:rPr>
              <a:t>Te</a:t>
            </a:r>
            <a:r>
              <a:rPr lang="en-GB" dirty="0">
                <a:solidFill>
                  <a:prstClr val="black"/>
                </a:solidFill>
                <a:cs typeface="Calibri"/>
              </a:rPr>
              <a:t> </a:t>
            </a:r>
            <a:r>
              <a:rPr lang="en-GB" dirty="0" err="1">
                <a:solidFill>
                  <a:prstClr val="black"/>
                </a:solidFill>
                <a:cs typeface="Calibri"/>
              </a:rPr>
              <a:t>gustaron</a:t>
            </a:r>
            <a:r>
              <a:rPr lang="en-GB" dirty="0">
                <a:solidFill>
                  <a:prstClr val="black"/>
                </a:solidFill>
                <a:cs typeface="Calibri"/>
              </a:rPr>
              <a:t> </a:t>
            </a:r>
            <a:r>
              <a:rPr lang="en-GB" dirty="0" err="1">
                <a:solidFill>
                  <a:prstClr val="black"/>
                </a:solidFill>
                <a:cs typeface="Calibri"/>
              </a:rPr>
              <a:t>las</a:t>
            </a:r>
            <a:r>
              <a:rPr lang="en-GB" dirty="0">
                <a:solidFill>
                  <a:prstClr val="black"/>
                </a:solidFill>
                <a:cs typeface="Calibri"/>
              </a:rPr>
              <a:t> </a:t>
            </a:r>
            <a:r>
              <a:rPr lang="en-GB" dirty="0" err="1">
                <a:solidFill>
                  <a:prstClr val="black"/>
                </a:solidFill>
                <a:cs typeface="Calibri"/>
              </a:rPr>
              <a:t>prácticas</a:t>
            </a:r>
            <a:r>
              <a:rPr lang="en-GB" dirty="0">
                <a:solidFill>
                  <a:prstClr val="black"/>
                </a:solidFill>
                <a:cs typeface="Calibri"/>
              </a:rPr>
              <a:t>?</a:t>
            </a:r>
            <a:endParaRPr lang="fr-FR" dirty="0">
              <a:solidFill>
                <a:prstClr val="black"/>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273351"/>
            <a:ext cx="3606233" cy="2849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70282">
            <a:off x="5015817" y="2848057"/>
            <a:ext cx="3644369"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What did you do?</a:t>
            </a:r>
            <a:endParaRPr lang="fr-FR" sz="3600" dirty="0">
              <a:solidFill>
                <a:prstClr val="black"/>
              </a:solidFill>
            </a:endParaRPr>
          </a:p>
        </p:txBody>
      </p:sp>
      <p:sp>
        <p:nvSpPr>
          <p:cNvPr id="5" name="TextBox 4"/>
          <p:cNvSpPr txBox="1"/>
          <p:nvPr/>
        </p:nvSpPr>
        <p:spPr>
          <a:xfrm rot="1495085">
            <a:off x="5361837" y="1916357"/>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Where?</a:t>
            </a:r>
            <a:endParaRPr lang="fr-FR" sz="3600" dirty="0">
              <a:solidFill>
                <a:prstClr val="black"/>
              </a:solidFill>
            </a:endParaRPr>
          </a:p>
        </p:txBody>
      </p:sp>
      <p:sp>
        <p:nvSpPr>
          <p:cNvPr id="6" name="TextBox 5"/>
          <p:cNvSpPr txBox="1"/>
          <p:nvPr/>
        </p:nvSpPr>
        <p:spPr>
          <a:xfrm rot="20424121">
            <a:off x="4031598" y="811685"/>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When?</a:t>
            </a:r>
            <a:endParaRPr lang="fr-FR" sz="3600" dirty="0">
              <a:solidFill>
                <a:prstClr val="black"/>
              </a:solidFill>
            </a:endParaRPr>
          </a:p>
        </p:txBody>
      </p:sp>
      <p:sp>
        <p:nvSpPr>
          <p:cNvPr id="7" name="TextBox 6"/>
          <p:cNvSpPr txBox="1"/>
          <p:nvPr/>
        </p:nvSpPr>
        <p:spPr>
          <a:xfrm rot="1264085">
            <a:off x="4029545" y="2482368"/>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How long?</a:t>
            </a:r>
            <a:endParaRPr lang="fr-FR" sz="3600" dirty="0">
              <a:solidFill>
                <a:prstClr val="black"/>
              </a:solidFill>
            </a:endParaRPr>
          </a:p>
        </p:txBody>
      </p:sp>
      <p:sp>
        <p:nvSpPr>
          <p:cNvPr id="8" name="TextBox 7"/>
          <p:cNvSpPr txBox="1"/>
          <p:nvPr/>
        </p:nvSpPr>
        <p:spPr>
          <a:xfrm rot="371232">
            <a:off x="5905469" y="4139247"/>
            <a:ext cx="4387790"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How get there?</a:t>
            </a:r>
            <a:endParaRPr lang="fr-FR" sz="3600" dirty="0">
              <a:solidFill>
                <a:prstClr val="black"/>
              </a:solidFill>
            </a:endParaRPr>
          </a:p>
        </p:txBody>
      </p:sp>
      <p:sp>
        <p:nvSpPr>
          <p:cNvPr id="9" name="TextBox 8"/>
          <p:cNvSpPr txBox="1"/>
          <p:nvPr/>
        </p:nvSpPr>
        <p:spPr>
          <a:xfrm rot="20424121">
            <a:off x="3533643" y="5069300"/>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Start / finish?</a:t>
            </a:r>
            <a:endParaRPr lang="fr-FR" sz="3600" dirty="0">
              <a:solidFill>
                <a:prstClr val="black"/>
              </a:solidFill>
            </a:endParaRPr>
          </a:p>
        </p:txBody>
      </p:sp>
      <p:sp>
        <p:nvSpPr>
          <p:cNvPr id="10" name="TextBox 9"/>
          <p:cNvSpPr txBox="1"/>
          <p:nvPr/>
        </p:nvSpPr>
        <p:spPr>
          <a:xfrm rot="1139337">
            <a:off x="6400918" y="5429519"/>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Good / bad?</a:t>
            </a:r>
            <a:endParaRPr lang="fr-FR" sz="3600" dirty="0">
              <a:solidFill>
                <a:prstClr val="black"/>
              </a:solidFill>
            </a:endParaRPr>
          </a:p>
        </p:txBody>
      </p:sp>
      <p:sp>
        <p:nvSpPr>
          <p:cNvPr id="11" name="TextBox 10"/>
          <p:cNvSpPr txBox="1"/>
          <p:nvPr/>
        </p:nvSpPr>
        <p:spPr>
          <a:xfrm>
            <a:off x="5134068" y="5722309"/>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a:solidFill>
                  <a:prstClr val="black"/>
                </a:solidFill>
              </a:rPr>
              <a:t>P</a:t>
            </a:r>
            <a:r>
              <a:rPr lang="en-GB" sz="3600" dirty="0" smtClean="0">
                <a:solidFill>
                  <a:prstClr val="black"/>
                </a:solidFill>
              </a:rPr>
              <a:t>eople?</a:t>
            </a:r>
            <a:endParaRPr lang="fr-FR" sz="3600" dirty="0">
              <a:solidFill>
                <a:prstClr val="black"/>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13" y="258760"/>
            <a:ext cx="2014538" cy="1547813"/>
          </a:xfrm>
          <a:prstGeom prst="rect">
            <a:avLst/>
          </a:prstGeom>
        </p:spPr>
      </p:pic>
      <p:sp>
        <p:nvSpPr>
          <p:cNvPr id="13" name="TextBox 12"/>
          <p:cNvSpPr txBox="1"/>
          <p:nvPr/>
        </p:nvSpPr>
        <p:spPr>
          <a:xfrm>
            <a:off x="246498" y="116632"/>
            <a:ext cx="8136904" cy="769441"/>
          </a:xfrm>
          <a:prstGeom prst="rect">
            <a:avLst/>
          </a:prstGeom>
          <a:noFill/>
        </p:spPr>
        <p:txBody>
          <a:bodyPr wrap="square" rtlCol="0">
            <a:spAutoFit/>
          </a:bodyPr>
          <a:lstStyle/>
          <a:p>
            <a:pPr defTabSz="914400"/>
            <a:r>
              <a:rPr lang="en-GB" sz="4400" b="1" dirty="0" smtClean="0">
                <a:solidFill>
                  <a:prstClr val="black"/>
                </a:solidFill>
              </a:rPr>
              <a:t>Bridging the gap - </a:t>
            </a:r>
            <a:r>
              <a:rPr lang="en-GB" sz="4400" b="1" i="1" dirty="0" smtClean="0">
                <a:solidFill>
                  <a:prstClr val="black"/>
                </a:solidFill>
              </a:rPr>
              <a:t>adapted</a:t>
            </a:r>
            <a:endParaRPr lang="fr-FR" sz="4400" b="1" i="1" dirty="0">
              <a:solidFill>
                <a:prstClr val="black"/>
              </a:solidFill>
            </a:endParaRPr>
          </a:p>
        </p:txBody>
      </p:sp>
    </p:spTree>
    <p:extLst>
      <p:ext uri="{BB962C8B-B14F-4D97-AF65-F5344CB8AC3E}">
        <p14:creationId xmlns:p14="http://schemas.microsoft.com/office/powerpoint/2010/main" val="3250669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2771800"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3191072"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3687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5739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5587371"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679159" y="2704728"/>
            <a:ext cx="3816424" cy="1728192"/>
          </a:xfrm>
          <a:prstGeom prst="ellipse">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Writing / Composition strategies</a:t>
            </a:r>
            <a:endParaRPr lang="fr-FR" sz="2800" b="1" dirty="0">
              <a:solidFill>
                <a:srgbClr val="002060"/>
              </a:solidFill>
            </a:endParaRPr>
          </a:p>
        </p:txBody>
      </p:sp>
      <p:sp>
        <p:nvSpPr>
          <p:cNvPr id="3" name="Rounded Rectangle 2"/>
          <p:cNvSpPr/>
          <p:nvPr/>
        </p:nvSpPr>
        <p:spPr>
          <a:xfrm>
            <a:off x="5940152" y="835968"/>
            <a:ext cx="237626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Re-combining set phrases</a:t>
            </a:r>
            <a:endParaRPr lang="fr-FR" sz="2800" b="1" dirty="0">
              <a:solidFill>
                <a:srgbClr val="002060"/>
              </a:solidFill>
            </a:endParaRPr>
          </a:p>
        </p:txBody>
      </p:sp>
      <p:sp>
        <p:nvSpPr>
          <p:cNvPr id="4" name="Rounded Rectangle 3"/>
          <p:cNvSpPr/>
          <p:nvPr/>
        </p:nvSpPr>
        <p:spPr>
          <a:xfrm>
            <a:off x="5940152" y="4725144"/>
            <a:ext cx="2713801" cy="1368152"/>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Re-structuring set phrases</a:t>
            </a:r>
            <a:endParaRPr lang="fr-FR" sz="2800" b="1" dirty="0">
              <a:solidFill>
                <a:srgbClr val="002060"/>
              </a:solidFill>
            </a:endParaRPr>
          </a:p>
        </p:txBody>
      </p:sp>
      <p:sp>
        <p:nvSpPr>
          <p:cNvPr id="5" name="Rounded Rectangle 4"/>
          <p:cNvSpPr/>
          <p:nvPr/>
        </p:nvSpPr>
        <p:spPr>
          <a:xfrm>
            <a:off x="2139625" y="4977172"/>
            <a:ext cx="3096344" cy="1620180"/>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Generating via translation </a:t>
            </a:r>
            <a:br>
              <a:rPr lang="en-GB" sz="2800" b="1" dirty="0" smtClean="0">
                <a:solidFill>
                  <a:srgbClr val="002060"/>
                </a:solidFill>
              </a:rPr>
            </a:br>
            <a:r>
              <a:rPr lang="en-GB" sz="2800" b="1" dirty="0" smtClean="0">
                <a:solidFill>
                  <a:srgbClr val="002060"/>
                </a:solidFill>
              </a:rPr>
              <a:t>word for word</a:t>
            </a:r>
            <a:endParaRPr lang="fr-FR" sz="2800" b="1" dirty="0">
              <a:solidFill>
                <a:srgbClr val="002060"/>
              </a:solidFill>
            </a:endParaRPr>
          </a:p>
        </p:txBody>
      </p:sp>
      <p:sp>
        <p:nvSpPr>
          <p:cNvPr id="6" name="Rounded Rectangle 5"/>
          <p:cNvSpPr/>
          <p:nvPr/>
        </p:nvSpPr>
        <p:spPr>
          <a:xfrm>
            <a:off x="238744" y="2844552"/>
            <a:ext cx="2952328" cy="14485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Avoiding</a:t>
            </a:r>
            <a:br>
              <a:rPr lang="en-GB" sz="2800" b="1" dirty="0" smtClean="0">
                <a:solidFill>
                  <a:srgbClr val="002060"/>
                </a:solidFill>
              </a:rPr>
            </a:br>
            <a:r>
              <a:rPr lang="en-GB" sz="2800" b="1" dirty="0" smtClean="0">
                <a:solidFill>
                  <a:srgbClr val="002060"/>
                </a:solidFill>
              </a:rPr>
              <a:t>(say something different)</a:t>
            </a:r>
            <a:endParaRPr lang="fr-FR" sz="2800" b="1" dirty="0">
              <a:solidFill>
                <a:srgbClr val="002060"/>
              </a:solidFill>
            </a:endParaRPr>
          </a:p>
        </p:txBody>
      </p:sp>
      <p:sp>
        <p:nvSpPr>
          <p:cNvPr id="7" name="Rounded Rectangle 6"/>
          <p:cNvSpPr/>
          <p:nvPr/>
        </p:nvSpPr>
        <p:spPr>
          <a:xfrm>
            <a:off x="1199238" y="620688"/>
            <a:ext cx="314512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2919621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261990" y="1238071"/>
            <a:ext cx="7679933" cy="584775"/>
          </a:xfrm>
          <a:prstGeom prst="rect">
            <a:avLst/>
          </a:prstGeom>
        </p:spPr>
        <p:txBody>
          <a:bodyPr wrap="square">
            <a:spAutoFit/>
          </a:bodyPr>
          <a:lstStyle/>
          <a:p>
            <a:r>
              <a:rPr lang="en-GB" sz="3200" b="1" dirty="0" smtClean="0">
                <a:solidFill>
                  <a:prstClr val="black">
                    <a:lumMod val="75000"/>
                    <a:lumOff val="25000"/>
                  </a:prstClr>
                </a:solidFill>
                <a:latin typeface="Rockwell" panose="02060603020205020403" pitchFamily="18" charset="0"/>
                <a:ea typeface="Times New Roman" panose="02020603050405020304" pitchFamily="18" charset="0"/>
              </a:rPr>
              <a:t>More on translation at KS4</a:t>
            </a:r>
          </a:p>
        </p:txBody>
      </p:sp>
      <p:sp>
        <p:nvSpPr>
          <p:cNvPr id="8" name="Content Placeholder 7"/>
          <p:cNvSpPr txBox="1">
            <a:spLocks/>
          </p:cNvSpPr>
          <p:nvPr/>
        </p:nvSpPr>
        <p:spPr>
          <a:xfrm>
            <a:off x="261990" y="2037588"/>
            <a:ext cx="8733873" cy="54978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GB" sz="2400" dirty="0">
                <a:solidFill>
                  <a:schemeClr val="tx1">
                    <a:lumMod val="75000"/>
                    <a:lumOff val="25000"/>
                  </a:schemeClr>
                </a:solidFill>
                <a:latin typeface="Rockwell" panose="02060603020205020403" pitchFamily="18" charset="0"/>
              </a:rPr>
              <a:t> </a:t>
            </a:r>
            <a:r>
              <a:rPr lang="en-GB" sz="2400" dirty="0" smtClean="0">
                <a:solidFill>
                  <a:schemeClr val="tx1">
                    <a:lumMod val="75000"/>
                    <a:lumOff val="25000"/>
                  </a:schemeClr>
                </a:solidFill>
                <a:latin typeface="Rockwell" panose="02060603020205020403" pitchFamily="18" charset="0"/>
              </a:rPr>
              <a:t>Modelling (</a:t>
            </a:r>
            <a:r>
              <a:rPr lang="en-GB" sz="2400" dirty="0">
                <a:solidFill>
                  <a:schemeClr val="tx1">
                    <a:lumMod val="75000"/>
                    <a:lumOff val="25000"/>
                  </a:schemeClr>
                </a:solidFill>
                <a:latin typeface="Rockwell" panose="02060603020205020403" pitchFamily="18" charset="0"/>
              </a:rPr>
              <a:t>C</a:t>
            </a:r>
            <a:r>
              <a:rPr lang="en-GB" sz="2400" dirty="0" smtClean="0">
                <a:solidFill>
                  <a:schemeClr val="tx1">
                    <a:lumMod val="75000"/>
                    <a:lumOff val="25000"/>
                  </a:schemeClr>
                </a:solidFill>
                <a:latin typeface="Rockwell" panose="02060603020205020403" pitchFamily="18" charset="0"/>
              </a:rPr>
              <a:t>reate two similar translations. Provide a worked model answer for the first. Students complete the second.</a:t>
            </a:r>
          </a:p>
          <a:p>
            <a:pPr marL="457200" indent="-457200" algn="l">
              <a:lnSpc>
                <a:spcPct val="100000"/>
              </a:lnSpc>
              <a:buFont typeface="Arial" panose="020B0604020202020204" pitchFamily="34" charset="0"/>
              <a:buChar char="•"/>
            </a:pPr>
            <a:r>
              <a:rPr lang="en-GB" sz="2400" dirty="0" smtClean="0">
                <a:solidFill>
                  <a:schemeClr val="tx1">
                    <a:lumMod val="75000"/>
                    <a:lumOff val="25000"/>
                  </a:schemeClr>
                </a:solidFill>
                <a:latin typeface="Rockwell" panose="02060603020205020403" pitchFamily="18" charset="0"/>
              </a:rPr>
              <a:t>Gap-fill (Gap the first example. Students complete the second independently)</a:t>
            </a:r>
          </a:p>
          <a:p>
            <a:pPr marL="457200" indent="-457200" algn="l">
              <a:lnSpc>
                <a:spcPct val="100000"/>
              </a:lnSpc>
              <a:buFont typeface="Arial" panose="020B0604020202020204" pitchFamily="34" charset="0"/>
              <a:buChar char="•"/>
            </a:pPr>
            <a:r>
              <a:rPr lang="en-GB" sz="2400" dirty="0" smtClean="0">
                <a:solidFill>
                  <a:schemeClr val="tx1">
                    <a:lumMod val="75000"/>
                    <a:lumOff val="25000"/>
                  </a:schemeClr>
                </a:solidFill>
                <a:latin typeface="Rockwell" panose="02060603020205020403" pitchFamily="18" charset="0"/>
              </a:rPr>
              <a:t>Provide support for the ‘tricky’ moments in the form of highlighted prompts</a:t>
            </a:r>
          </a:p>
          <a:p>
            <a:pPr marL="457200" indent="-457200" algn="l">
              <a:lnSpc>
                <a:spcPct val="100000"/>
              </a:lnSpc>
              <a:buFont typeface="Arial" panose="020B0604020202020204" pitchFamily="34" charset="0"/>
              <a:buChar char="•"/>
            </a:pPr>
            <a:r>
              <a:rPr lang="en-GB" sz="2400" dirty="0" smtClean="0">
                <a:solidFill>
                  <a:schemeClr val="tx1">
                    <a:lumMod val="75000"/>
                    <a:lumOff val="25000"/>
                  </a:schemeClr>
                </a:solidFill>
                <a:latin typeface="Rockwell" panose="02060603020205020403" pitchFamily="18" charset="0"/>
              </a:rPr>
              <a:t>Develop students’ use of the VAN checklist, to prompt them to be aware of accuracy as they translate.</a:t>
            </a:r>
            <a:endParaRPr lang="en-GB" sz="2400" dirty="0">
              <a:solidFill>
                <a:schemeClr val="tx1">
                  <a:lumMod val="75000"/>
                  <a:lumOff val="25000"/>
                </a:schemeClr>
              </a:solidFill>
              <a:latin typeface="Rockwell" panose="02060603020205020403" pitchFamily="18" charset="0"/>
            </a:endParaRPr>
          </a:p>
        </p:txBody>
      </p:sp>
    </p:spTree>
    <p:extLst>
      <p:ext uri="{BB962C8B-B14F-4D97-AF65-F5344CB8AC3E}">
        <p14:creationId xmlns:p14="http://schemas.microsoft.com/office/powerpoint/2010/main" val="3724355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pic>
        <p:nvPicPr>
          <p:cNvPr id="2" name="Picture 1"/>
          <p:cNvPicPr>
            <a:picLocks noChangeAspect="1"/>
          </p:cNvPicPr>
          <p:nvPr/>
        </p:nvPicPr>
        <p:blipFill>
          <a:blip r:embed="rId5"/>
          <a:stretch>
            <a:fillRect/>
          </a:stretch>
        </p:blipFill>
        <p:spPr>
          <a:xfrm>
            <a:off x="323850" y="1267698"/>
            <a:ext cx="8458200" cy="4773092"/>
          </a:xfrm>
          <a:prstGeom prst="rect">
            <a:avLst/>
          </a:prstGeom>
        </p:spPr>
      </p:pic>
      <p:sp>
        <p:nvSpPr>
          <p:cNvPr id="3" name="Rectangle 2"/>
          <p:cNvSpPr/>
          <p:nvPr/>
        </p:nvSpPr>
        <p:spPr>
          <a:xfrm>
            <a:off x="981075" y="6040790"/>
            <a:ext cx="7143750" cy="646331"/>
          </a:xfrm>
          <a:prstGeom prst="rect">
            <a:avLst/>
          </a:prstGeom>
        </p:spPr>
        <p:txBody>
          <a:bodyPr wrap="square">
            <a:spAutoFit/>
          </a:bodyPr>
          <a:lstStyle/>
          <a:p>
            <a:r>
              <a:rPr lang="en-GB" dirty="0">
                <a:hlinkClick r:id="rId6"/>
              </a:rPr>
              <a:t>http://</a:t>
            </a:r>
            <a:r>
              <a:rPr lang="en-GB" dirty="0" smtClean="0">
                <a:hlinkClick r:id="rId6"/>
              </a:rPr>
              <a:t>qualifications.pearson.com/content/dam/pdf/GCSE/French/2016/teaching-and-learning/Approaches_to_translation.pdf</a:t>
            </a:r>
            <a:r>
              <a:rPr lang="en-GB" dirty="0" smtClean="0"/>
              <a:t> </a:t>
            </a:r>
            <a:endParaRPr lang="en-GB" dirty="0"/>
          </a:p>
        </p:txBody>
      </p:sp>
      <p:sp>
        <p:nvSpPr>
          <p:cNvPr id="7" name="TextBox 6"/>
          <p:cNvSpPr txBox="1"/>
          <p:nvPr/>
        </p:nvSpPr>
        <p:spPr>
          <a:xfrm>
            <a:off x="2257048" y="582421"/>
            <a:ext cx="4419600" cy="584775"/>
          </a:xfrm>
          <a:prstGeom prst="rect">
            <a:avLst/>
          </a:prstGeom>
          <a:noFill/>
        </p:spPr>
        <p:txBody>
          <a:bodyPr wrap="square" rtlCol="0">
            <a:spAutoFit/>
          </a:bodyPr>
          <a:lstStyle/>
          <a:p>
            <a:pPr algn="ctr"/>
            <a:r>
              <a:rPr lang="en-GB" sz="3200" b="1" dirty="0" smtClean="0">
                <a:latin typeface="Rockwell" panose="02060603020205020403" pitchFamily="18" charset="0"/>
              </a:rPr>
              <a:t>French</a:t>
            </a:r>
            <a:endParaRPr lang="en-GB" sz="3200" b="1" dirty="0">
              <a:latin typeface="Rockwell" panose="02060603020205020403" pitchFamily="18" charset="0"/>
            </a:endParaRPr>
          </a:p>
        </p:txBody>
      </p:sp>
    </p:spTree>
    <p:extLst>
      <p:ext uri="{BB962C8B-B14F-4D97-AF65-F5344CB8AC3E}">
        <p14:creationId xmlns:p14="http://schemas.microsoft.com/office/powerpoint/2010/main" val="1393236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pic>
        <p:nvPicPr>
          <p:cNvPr id="2" name="Picture 1"/>
          <p:cNvPicPr>
            <a:picLocks noChangeAspect="1"/>
          </p:cNvPicPr>
          <p:nvPr/>
        </p:nvPicPr>
        <p:blipFill>
          <a:blip r:embed="rId5"/>
          <a:stretch>
            <a:fillRect/>
          </a:stretch>
        </p:blipFill>
        <p:spPr>
          <a:xfrm>
            <a:off x="482600" y="1724351"/>
            <a:ext cx="8431155" cy="4314499"/>
          </a:xfrm>
          <a:prstGeom prst="rect">
            <a:avLst/>
          </a:prstGeom>
        </p:spPr>
      </p:pic>
      <p:sp>
        <p:nvSpPr>
          <p:cNvPr id="7" name="TextBox 6"/>
          <p:cNvSpPr txBox="1"/>
          <p:nvPr/>
        </p:nvSpPr>
        <p:spPr>
          <a:xfrm>
            <a:off x="2126086" y="589851"/>
            <a:ext cx="4419600" cy="584775"/>
          </a:xfrm>
          <a:prstGeom prst="rect">
            <a:avLst/>
          </a:prstGeom>
          <a:noFill/>
        </p:spPr>
        <p:txBody>
          <a:bodyPr wrap="square" rtlCol="0">
            <a:spAutoFit/>
          </a:bodyPr>
          <a:lstStyle/>
          <a:p>
            <a:pPr algn="ctr"/>
            <a:r>
              <a:rPr lang="en-GB" sz="3200" b="1" dirty="0" smtClean="0">
                <a:latin typeface="Rockwell" panose="02060603020205020403" pitchFamily="18" charset="0"/>
              </a:rPr>
              <a:t>German</a:t>
            </a:r>
            <a:endParaRPr lang="en-GB" sz="3200" b="1" dirty="0">
              <a:latin typeface="Rockwell" panose="02060603020205020403" pitchFamily="18" charset="0"/>
            </a:endParaRPr>
          </a:p>
        </p:txBody>
      </p:sp>
    </p:spTree>
    <p:extLst>
      <p:ext uri="{BB962C8B-B14F-4D97-AF65-F5344CB8AC3E}">
        <p14:creationId xmlns:p14="http://schemas.microsoft.com/office/powerpoint/2010/main" val="1917487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pic>
        <p:nvPicPr>
          <p:cNvPr id="2" name="Picture 1"/>
          <p:cNvPicPr>
            <a:picLocks noChangeAspect="1"/>
          </p:cNvPicPr>
          <p:nvPr/>
        </p:nvPicPr>
        <p:blipFill>
          <a:blip r:embed="rId5"/>
          <a:stretch>
            <a:fillRect/>
          </a:stretch>
        </p:blipFill>
        <p:spPr>
          <a:xfrm>
            <a:off x="410127" y="1851195"/>
            <a:ext cx="8062913" cy="4088452"/>
          </a:xfrm>
          <a:prstGeom prst="rect">
            <a:avLst/>
          </a:prstGeom>
        </p:spPr>
      </p:pic>
      <p:sp>
        <p:nvSpPr>
          <p:cNvPr id="7" name="TextBox 6"/>
          <p:cNvSpPr txBox="1"/>
          <p:nvPr/>
        </p:nvSpPr>
        <p:spPr>
          <a:xfrm>
            <a:off x="2257048" y="582421"/>
            <a:ext cx="4419600" cy="584775"/>
          </a:xfrm>
          <a:prstGeom prst="rect">
            <a:avLst/>
          </a:prstGeom>
          <a:noFill/>
        </p:spPr>
        <p:txBody>
          <a:bodyPr wrap="square" rtlCol="0">
            <a:spAutoFit/>
          </a:bodyPr>
          <a:lstStyle/>
          <a:p>
            <a:pPr algn="ctr"/>
            <a:r>
              <a:rPr lang="en-GB" sz="3200" b="1" dirty="0" smtClean="0">
                <a:latin typeface="Rockwell" panose="02060603020205020403" pitchFamily="18" charset="0"/>
              </a:rPr>
              <a:t>Spanish</a:t>
            </a:r>
            <a:endParaRPr lang="en-GB" sz="3200" b="1" dirty="0">
              <a:latin typeface="Rockwell" panose="02060603020205020403" pitchFamily="18" charset="0"/>
            </a:endParaRPr>
          </a:p>
        </p:txBody>
      </p:sp>
    </p:spTree>
    <p:extLst>
      <p:ext uri="{BB962C8B-B14F-4D97-AF65-F5344CB8AC3E}">
        <p14:creationId xmlns:p14="http://schemas.microsoft.com/office/powerpoint/2010/main" val="2457299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415925" y="1036029"/>
            <a:ext cx="8274050" cy="5386090"/>
          </a:xfrm>
          <a:prstGeom prst="rect">
            <a:avLst/>
          </a:prstGeom>
        </p:spPr>
        <p:txBody>
          <a:bodyPr wrap="square">
            <a:spAutoFit/>
          </a:bodyPr>
          <a:lstStyle/>
          <a:p>
            <a:r>
              <a:rPr lang="en-GB" sz="4000" b="1" dirty="0">
                <a:solidFill>
                  <a:schemeClr val="tx1">
                    <a:lumMod val="75000"/>
                    <a:lumOff val="25000"/>
                  </a:schemeClr>
                </a:solidFill>
                <a:latin typeface="Rockwell" panose="02060603020205020403" pitchFamily="18" charset="0"/>
              </a:rPr>
              <a:t>V</a:t>
            </a:r>
            <a:r>
              <a:rPr lang="en-GB" sz="2800" b="1" dirty="0">
                <a:solidFill>
                  <a:schemeClr val="tx1">
                    <a:lumMod val="75000"/>
                    <a:lumOff val="25000"/>
                  </a:schemeClr>
                </a:solidFill>
                <a:latin typeface="Rockwell" panose="02060603020205020403" pitchFamily="18" charset="0"/>
              </a:rPr>
              <a:t>erbs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Subject </a:t>
            </a:r>
            <a:r>
              <a:rPr lang="en-GB" sz="2800" dirty="0">
                <a:solidFill>
                  <a:schemeClr val="tx1">
                    <a:lumMod val="75000"/>
                    <a:lumOff val="25000"/>
                  </a:schemeClr>
                </a:solidFill>
                <a:latin typeface="Rockwell" panose="02060603020205020403" pitchFamily="18" charset="0"/>
              </a:rPr>
              <a:t>– Verb agreement (Who is doing what?)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Tense </a:t>
            </a:r>
            <a:r>
              <a:rPr lang="en-GB" sz="2800" dirty="0">
                <a:solidFill>
                  <a:schemeClr val="tx1">
                    <a:lumMod val="75000"/>
                    <a:lumOff val="25000"/>
                  </a:schemeClr>
                </a:solidFill>
                <a:latin typeface="Rockwell" panose="02060603020205020403" pitchFamily="18" charset="0"/>
              </a:rPr>
              <a:t>(When?)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Position </a:t>
            </a:r>
            <a:r>
              <a:rPr lang="en-GB" sz="2800" dirty="0">
                <a:solidFill>
                  <a:schemeClr val="tx1">
                    <a:lumMod val="75000"/>
                    <a:lumOff val="25000"/>
                  </a:schemeClr>
                </a:solidFill>
                <a:latin typeface="Rockwell" panose="02060603020205020403" pitchFamily="18" charset="0"/>
              </a:rPr>
              <a:t>in the sentence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4000" b="1" dirty="0">
                <a:solidFill>
                  <a:schemeClr val="tx1">
                    <a:lumMod val="75000"/>
                    <a:lumOff val="25000"/>
                  </a:schemeClr>
                </a:solidFill>
                <a:latin typeface="Rockwell" panose="02060603020205020403" pitchFamily="18" charset="0"/>
              </a:rPr>
              <a:t>A</a:t>
            </a:r>
            <a:r>
              <a:rPr lang="en-GB" sz="2800" b="1" dirty="0">
                <a:solidFill>
                  <a:schemeClr val="tx1">
                    <a:lumMod val="75000"/>
                    <a:lumOff val="25000"/>
                  </a:schemeClr>
                </a:solidFill>
                <a:latin typeface="Rockwell" panose="02060603020205020403" pitchFamily="18" charset="0"/>
              </a:rPr>
              <a:t>djectives</a:t>
            </a:r>
            <a:r>
              <a:rPr lang="en-GB" sz="2800" dirty="0">
                <a:solidFill>
                  <a:schemeClr val="tx1">
                    <a:lumMod val="75000"/>
                    <a:lumOff val="25000"/>
                  </a:schemeClr>
                </a:solidFill>
                <a:latin typeface="Rockwell" panose="02060603020205020403" pitchFamily="18" charset="0"/>
              </a:rPr>
              <a:t>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Noun </a:t>
            </a:r>
            <a:r>
              <a:rPr lang="en-GB" sz="2800" dirty="0">
                <a:solidFill>
                  <a:schemeClr val="tx1">
                    <a:lumMod val="75000"/>
                    <a:lumOff val="25000"/>
                  </a:schemeClr>
                </a:solidFill>
                <a:latin typeface="Rockwell" panose="02060603020205020403" pitchFamily="18" charset="0"/>
              </a:rPr>
              <a:t>– Adjective agreement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Position </a:t>
            </a:r>
            <a:endParaRPr lang="en-GB" sz="2800" dirty="0">
              <a:solidFill>
                <a:schemeClr val="tx1">
                  <a:lumMod val="75000"/>
                  <a:lumOff val="25000"/>
                </a:schemeClr>
              </a:solidFill>
              <a:latin typeface="Rockwell" panose="02060603020205020403" pitchFamily="18" charset="0"/>
            </a:endParaRPr>
          </a:p>
          <a:p>
            <a:r>
              <a:rPr lang="en-GB" sz="4000" b="1" dirty="0" smtClean="0">
                <a:solidFill>
                  <a:schemeClr val="tx1">
                    <a:lumMod val="75000"/>
                    <a:lumOff val="25000"/>
                  </a:schemeClr>
                </a:solidFill>
                <a:latin typeface="Rockwell" panose="02060603020205020403" pitchFamily="18" charset="0"/>
              </a:rPr>
              <a:t>N</a:t>
            </a:r>
            <a:r>
              <a:rPr lang="en-GB" sz="2800" b="1" dirty="0" smtClean="0">
                <a:solidFill>
                  <a:schemeClr val="tx1">
                    <a:lumMod val="75000"/>
                    <a:lumOff val="25000"/>
                  </a:schemeClr>
                </a:solidFill>
                <a:latin typeface="Rockwell" panose="02060603020205020403" pitchFamily="18" charset="0"/>
              </a:rPr>
              <a:t>ouns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Masculine </a:t>
            </a:r>
            <a:r>
              <a:rPr lang="en-GB" sz="2800" dirty="0">
                <a:solidFill>
                  <a:schemeClr val="tx1">
                    <a:lumMod val="75000"/>
                    <a:lumOff val="25000"/>
                  </a:schemeClr>
                </a:solidFill>
                <a:latin typeface="Rockwell" panose="02060603020205020403" pitchFamily="18" charset="0"/>
              </a:rPr>
              <a:t>/ Feminine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Singular </a:t>
            </a:r>
            <a:r>
              <a:rPr lang="en-GB" sz="2800" dirty="0">
                <a:solidFill>
                  <a:schemeClr val="tx1">
                    <a:lumMod val="75000"/>
                    <a:lumOff val="25000"/>
                  </a:schemeClr>
                </a:solidFill>
                <a:latin typeface="Rockwell" panose="02060603020205020403" pitchFamily="18" charset="0"/>
              </a:rPr>
              <a:t>/ Plural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Definite </a:t>
            </a:r>
            <a:r>
              <a:rPr lang="en-GB" sz="2800" dirty="0">
                <a:solidFill>
                  <a:schemeClr val="tx1">
                    <a:lumMod val="75000"/>
                    <a:lumOff val="25000"/>
                  </a:schemeClr>
                </a:solidFill>
                <a:latin typeface="Rockwell" panose="02060603020205020403" pitchFamily="18" charset="0"/>
              </a:rPr>
              <a:t>/ Indefinite </a:t>
            </a:r>
            <a:r>
              <a:rPr lang="en-GB" sz="2800" dirty="0" smtClean="0">
                <a:solidFill>
                  <a:schemeClr val="tx1">
                    <a:lumMod val="75000"/>
                    <a:lumOff val="25000"/>
                  </a:schemeClr>
                </a:solidFill>
                <a:latin typeface="Rockwell" panose="02060603020205020403" pitchFamily="18" charset="0"/>
              </a:rPr>
              <a:t>article</a:t>
            </a:r>
            <a:endParaRPr lang="en-GB" sz="2800" dirty="0">
              <a:solidFill>
                <a:schemeClr val="tx1">
                  <a:lumMod val="75000"/>
                  <a:lumOff val="25000"/>
                </a:schemeClr>
              </a:solidFill>
              <a:latin typeface="Rockwell" panose="02060603020205020403" pitchFamily="18" charset="0"/>
            </a:endParaRPr>
          </a:p>
        </p:txBody>
      </p:sp>
      <p:sp>
        <p:nvSpPr>
          <p:cNvPr id="2" name="TextBox 1"/>
          <p:cNvSpPr txBox="1"/>
          <p:nvPr/>
        </p:nvSpPr>
        <p:spPr>
          <a:xfrm>
            <a:off x="2286000" y="476250"/>
            <a:ext cx="4305300" cy="646331"/>
          </a:xfrm>
          <a:prstGeom prst="rect">
            <a:avLst/>
          </a:prstGeom>
          <a:noFill/>
        </p:spPr>
        <p:txBody>
          <a:bodyPr wrap="square" rtlCol="0">
            <a:spAutoFit/>
          </a:bodyPr>
          <a:lstStyle/>
          <a:p>
            <a:r>
              <a:rPr lang="en-GB" sz="3600" b="1" dirty="0" smtClean="0">
                <a:solidFill>
                  <a:schemeClr val="tx1">
                    <a:lumMod val="75000"/>
                    <a:lumOff val="25000"/>
                  </a:schemeClr>
                </a:solidFill>
                <a:latin typeface="Rockwell" panose="02060603020205020403" pitchFamily="18" charset="0"/>
              </a:rPr>
              <a:t>VAN</a:t>
            </a:r>
            <a:r>
              <a:rPr lang="en-GB" sz="3600" b="1" dirty="0" smtClean="0">
                <a:latin typeface="Rockwell" panose="02060603020205020403" pitchFamily="18" charset="0"/>
              </a:rPr>
              <a:t> checklist</a:t>
            </a:r>
            <a:endParaRPr lang="en-GB" sz="3600" b="1" dirty="0">
              <a:latin typeface="Rockwell" panose="02060603020205020403" pitchFamily="18" charset="0"/>
            </a:endParaRPr>
          </a:p>
        </p:txBody>
      </p:sp>
    </p:spTree>
    <p:extLst>
      <p:ext uri="{BB962C8B-B14F-4D97-AF65-F5344CB8AC3E}">
        <p14:creationId xmlns:p14="http://schemas.microsoft.com/office/powerpoint/2010/main" val="1553380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410126" y="1424418"/>
            <a:ext cx="8200474" cy="3662541"/>
          </a:xfrm>
          <a:prstGeom prst="rect">
            <a:avLst/>
          </a:prstGeom>
        </p:spPr>
        <p:txBody>
          <a:bodyPr wrap="square">
            <a:spAutoFit/>
          </a:bodyPr>
          <a:lstStyle/>
          <a:p>
            <a:r>
              <a:rPr lang="en-GB" sz="4400" b="1" dirty="0" smtClean="0">
                <a:solidFill>
                  <a:prstClr val="black">
                    <a:lumMod val="75000"/>
                    <a:lumOff val="25000"/>
                  </a:prstClr>
                </a:solidFill>
                <a:latin typeface="Rockwell" panose="02060603020205020403" pitchFamily="18" charset="0"/>
                <a:ea typeface="Times New Roman" panose="02020603050405020304" pitchFamily="18" charset="0"/>
              </a:rPr>
              <a:t>Writing skills for GCSE:</a:t>
            </a:r>
            <a:br>
              <a:rPr lang="en-GB" sz="4400" b="1" dirty="0" smtClean="0">
                <a:solidFill>
                  <a:prstClr val="black">
                    <a:lumMod val="75000"/>
                    <a:lumOff val="25000"/>
                  </a:prstClr>
                </a:solidFill>
                <a:latin typeface="Rockwell" panose="02060603020205020403" pitchFamily="18" charset="0"/>
                <a:ea typeface="Times New Roman" panose="02020603050405020304" pitchFamily="18" charset="0"/>
              </a:rPr>
            </a:br>
            <a:endParaRPr lang="en-GB" sz="4400" b="1" dirty="0" smtClean="0">
              <a:solidFill>
                <a:prstClr val="black">
                  <a:lumMod val="75000"/>
                  <a:lumOff val="25000"/>
                </a:prstClr>
              </a:solidFill>
              <a:latin typeface="Rockwell" panose="02060603020205020403" pitchFamily="18" charset="0"/>
              <a:ea typeface="Times New Roman" panose="02020603050405020304" pitchFamily="18" charset="0"/>
            </a:endParaRPr>
          </a:p>
          <a:p>
            <a:pPr marL="571500" indent="-571500">
              <a:buFont typeface="Wingdings" panose="05000000000000000000" pitchFamily="2" charset="2"/>
              <a:buChar char="§"/>
            </a:pPr>
            <a:r>
              <a:rPr lang="en-GB" sz="3600" dirty="0" smtClean="0">
                <a:solidFill>
                  <a:prstClr val="black">
                    <a:lumMod val="75000"/>
                    <a:lumOff val="25000"/>
                  </a:prstClr>
                </a:solidFill>
                <a:latin typeface="Rockwell" panose="02060603020205020403" pitchFamily="18" charset="0"/>
              </a:rPr>
              <a:t>Building a transferable repertoire from KS3</a:t>
            </a:r>
          </a:p>
          <a:p>
            <a:pPr marL="571500" indent="-571500">
              <a:buFont typeface="Wingdings" panose="05000000000000000000" pitchFamily="2" charset="2"/>
              <a:buChar char="§"/>
            </a:pPr>
            <a:r>
              <a:rPr lang="en-GB" sz="3600" dirty="0" smtClean="0">
                <a:solidFill>
                  <a:prstClr val="black">
                    <a:lumMod val="75000"/>
                    <a:lumOff val="25000"/>
                  </a:prstClr>
                </a:solidFill>
                <a:latin typeface="Rockwell" panose="02060603020205020403" pitchFamily="18" charset="0"/>
              </a:rPr>
              <a:t>Making the most of memory</a:t>
            </a:r>
          </a:p>
          <a:p>
            <a:pPr marL="571500" indent="-571500">
              <a:buFont typeface="Wingdings" panose="05000000000000000000" pitchFamily="2" charset="2"/>
              <a:buChar char="§"/>
            </a:pPr>
            <a:r>
              <a:rPr lang="en-GB" sz="3600" dirty="0" smtClean="0">
                <a:solidFill>
                  <a:prstClr val="black">
                    <a:lumMod val="75000"/>
                    <a:lumOff val="25000"/>
                  </a:prstClr>
                </a:solidFill>
                <a:latin typeface="Rockwell" panose="02060603020205020403" pitchFamily="18" charset="0"/>
              </a:rPr>
              <a:t>Developing translation skills</a:t>
            </a:r>
            <a:endParaRPr lang="en-GB" sz="3600" dirty="0">
              <a:solidFill>
                <a:prstClr val="black">
                  <a:lumMod val="75000"/>
                  <a:lumOff val="25000"/>
                </a:prstClr>
              </a:solidFill>
              <a:latin typeface="Rockwell" panose="02060603020205020403" pitchFamily="18" charset="0"/>
            </a:endParaRPr>
          </a:p>
        </p:txBody>
      </p:sp>
      <p:sp>
        <p:nvSpPr>
          <p:cNvPr id="2" name="TextBox 1"/>
          <p:cNvSpPr txBox="1"/>
          <p:nvPr/>
        </p:nvSpPr>
        <p:spPr>
          <a:xfrm>
            <a:off x="704850" y="5867400"/>
            <a:ext cx="7696200" cy="369332"/>
          </a:xfrm>
          <a:prstGeom prst="rect">
            <a:avLst/>
          </a:prstGeom>
          <a:noFill/>
        </p:spPr>
        <p:txBody>
          <a:bodyPr wrap="square" rtlCol="0">
            <a:spAutoFit/>
          </a:bodyPr>
          <a:lstStyle/>
          <a:p>
            <a:r>
              <a:rPr lang="en-GB" dirty="0">
                <a:hlinkClick r:id="rId5"/>
              </a:rPr>
              <a:t>http://</a:t>
            </a:r>
            <a:r>
              <a:rPr lang="en-GB" dirty="0" smtClean="0">
                <a:hlinkClick r:id="rId5"/>
              </a:rPr>
              <a:t>www.rachelhawkes.com/PandT/2018_GCSE/2018GCSE.php</a:t>
            </a:r>
            <a:r>
              <a:rPr lang="en-GB" dirty="0" smtClean="0"/>
              <a:t> </a:t>
            </a:r>
            <a:endParaRPr lang="en-GB" dirty="0"/>
          </a:p>
        </p:txBody>
      </p:sp>
    </p:spTree>
    <p:extLst>
      <p:ext uri="{BB962C8B-B14F-4D97-AF65-F5344CB8AC3E}">
        <p14:creationId xmlns:p14="http://schemas.microsoft.com/office/powerpoint/2010/main" val="1368834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Tree>
    <p:extLst>
      <p:ext uri="{BB962C8B-B14F-4D97-AF65-F5344CB8AC3E}">
        <p14:creationId xmlns:p14="http://schemas.microsoft.com/office/powerpoint/2010/main" val="1243886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1520" y="1052736"/>
          <a:ext cx="8352928" cy="5544620"/>
        </p:xfrm>
        <a:graphic>
          <a:graphicData uri="http://schemas.openxmlformats.org/drawingml/2006/table">
            <a:tbl>
              <a:tblPr firstRow="1" bandRow="1">
                <a:tableStyleId>{5940675A-B579-460E-94D1-54222C63F5DA}</a:tableStyleId>
              </a:tblPr>
              <a:tblGrid>
                <a:gridCol w="8352928"/>
              </a:tblGrid>
              <a:tr h="554462">
                <a:tc>
                  <a:txBody>
                    <a:bodyPr/>
                    <a:lstStyle/>
                    <a:p>
                      <a:r>
                        <a:rPr lang="en-GB" sz="2400" dirty="0" smtClean="0"/>
                        <a:t>1  I like going on holiday with my family.</a:t>
                      </a:r>
                      <a:endParaRPr lang="fr-FR" sz="2400" dirty="0"/>
                    </a:p>
                  </a:txBody>
                  <a:tcPr anchor="ctr"/>
                </a:tc>
              </a:tr>
              <a:tr h="554462">
                <a:tc>
                  <a:txBody>
                    <a:bodyPr/>
                    <a:lstStyle/>
                    <a:p>
                      <a:endParaRPr lang="fr-FR" sz="2400" i="0" dirty="0">
                        <a:latin typeface="Segoe Print" pitchFamily="2" charset="0"/>
                      </a:endParaRPr>
                    </a:p>
                  </a:txBody>
                  <a:tcPr anchor="ctr"/>
                </a:tc>
              </a:tr>
              <a:tr h="554462">
                <a:tc>
                  <a:txBody>
                    <a:bodyPr/>
                    <a:lstStyle/>
                    <a:p>
                      <a:r>
                        <a:rPr lang="en-GB" sz="2400" smtClean="0"/>
                        <a:t>2  The best thing is sunbathing on the beach.</a:t>
                      </a:r>
                      <a:endParaRPr lang="fr-FR" sz="2400" dirty="0"/>
                    </a:p>
                  </a:txBody>
                  <a:tcPr anchor="ctr"/>
                </a:tc>
              </a:tr>
              <a:tr h="554462">
                <a:tc>
                  <a:txBody>
                    <a:bodyPr/>
                    <a:lstStyle/>
                    <a:p>
                      <a:endParaRPr lang="fr-FR" sz="2400" dirty="0"/>
                    </a:p>
                  </a:txBody>
                  <a:tcPr anchor="ctr"/>
                </a:tc>
              </a:tr>
              <a:tr h="554462">
                <a:tc>
                  <a:txBody>
                    <a:bodyPr/>
                    <a:lstStyle/>
                    <a:p>
                      <a:r>
                        <a:rPr lang="en-GB" sz="2400" dirty="0" smtClean="0"/>
                        <a:t>3  Last year we went to Greece.</a:t>
                      </a:r>
                      <a:endParaRPr lang="fr-FR" sz="2400" dirty="0"/>
                    </a:p>
                  </a:txBody>
                  <a:tcPr anchor="ctr"/>
                </a:tc>
              </a:tr>
              <a:tr h="554462">
                <a:tc>
                  <a:txBody>
                    <a:bodyPr/>
                    <a:lstStyle/>
                    <a:p>
                      <a:endParaRPr lang="fr-FR" sz="2400" dirty="0"/>
                    </a:p>
                  </a:txBody>
                  <a:tcPr anchor="ctr"/>
                </a:tc>
              </a:tr>
              <a:tr h="554462">
                <a:tc>
                  <a:txBody>
                    <a:bodyPr/>
                    <a:lstStyle/>
                    <a:p>
                      <a:r>
                        <a:rPr lang="en-GB" sz="2400" smtClean="0"/>
                        <a:t>4  I like Greece although it is very hot there.</a:t>
                      </a:r>
                      <a:endParaRPr lang="fr-FR" sz="2400" dirty="0"/>
                    </a:p>
                  </a:txBody>
                  <a:tcPr anchor="ctr"/>
                </a:tc>
              </a:tr>
              <a:tr h="554462">
                <a:tc>
                  <a:txBody>
                    <a:bodyPr/>
                    <a:lstStyle/>
                    <a:p>
                      <a:endParaRPr lang="fr-FR" sz="2400" dirty="0"/>
                    </a:p>
                  </a:txBody>
                  <a:tcPr anchor="ctr"/>
                </a:tc>
              </a:tr>
              <a:tr h="554462">
                <a:tc>
                  <a:txBody>
                    <a:bodyPr/>
                    <a:lstStyle/>
                    <a:p>
                      <a:r>
                        <a:rPr lang="en-GB" sz="2400" dirty="0" smtClean="0"/>
                        <a:t>5  Everyday I used to go to the beach or the pool.</a:t>
                      </a:r>
                      <a:endParaRPr lang="fr-FR" sz="2400" dirty="0"/>
                    </a:p>
                  </a:txBody>
                  <a:tcPr anchor="ctr"/>
                </a:tc>
              </a:tr>
              <a:tr h="554462">
                <a:tc>
                  <a:txBody>
                    <a:bodyPr/>
                    <a:lstStyle/>
                    <a:p>
                      <a:endParaRPr lang="fr-FR" sz="2400" dirty="0"/>
                    </a:p>
                  </a:txBody>
                  <a:tcPr anchor="ctr"/>
                </a:tc>
              </a:tr>
            </a:tbl>
          </a:graphicData>
        </a:graphic>
      </p:graphicFrame>
      <p:sp>
        <p:nvSpPr>
          <p:cNvPr id="3" name="TextBox 2"/>
          <p:cNvSpPr txBox="1"/>
          <p:nvPr/>
        </p:nvSpPr>
        <p:spPr>
          <a:xfrm>
            <a:off x="251520" y="260648"/>
            <a:ext cx="8352928" cy="584775"/>
          </a:xfrm>
          <a:prstGeom prst="rect">
            <a:avLst/>
          </a:prstGeom>
          <a:solidFill>
            <a:srgbClr val="A73E3B"/>
          </a:solidFill>
          <a:effectLst>
            <a:outerShdw blurRad="50800" dist="38100" dir="2700000" algn="tl" rotWithShape="0">
              <a:prstClr val="black">
                <a:alpha val="40000"/>
              </a:prstClr>
            </a:outerShdw>
          </a:effectLst>
        </p:spPr>
        <p:txBody>
          <a:bodyPr wrap="square" rtlCol="0">
            <a:spAutoFit/>
          </a:bodyPr>
          <a:lstStyle/>
          <a:p>
            <a:r>
              <a:rPr lang="en-GB" sz="3200" b="1" dirty="0" err="1" smtClean="0">
                <a:solidFill>
                  <a:prstClr val="white">
                    <a:lumMod val="95000"/>
                  </a:prstClr>
                </a:solidFill>
                <a:latin typeface="Segoe Print" pitchFamily="2" charset="0"/>
                <a:cs typeface="Calibri"/>
              </a:rPr>
              <a:t>Respuestas</a:t>
            </a:r>
            <a:endParaRPr lang="fr-FR" sz="3200" b="1" dirty="0">
              <a:solidFill>
                <a:prstClr val="white">
                  <a:lumMod val="95000"/>
                </a:prstClr>
              </a:solidFill>
              <a:latin typeface="Segoe Print" pitchFamily="2" charset="0"/>
            </a:endParaRPr>
          </a:p>
        </p:txBody>
      </p:sp>
      <p:sp>
        <p:nvSpPr>
          <p:cNvPr id="4" name="TextBox 3"/>
          <p:cNvSpPr txBox="1"/>
          <p:nvPr/>
        </p:nvSpPr>
        <p:spPr>
          <a:xfrm>
            <a:off x="323528" y="1671191"/>
            <a:ext cx="8352928" cy="461665"/>
          </a:xfrm>
          <a:prstGeom prst="rect">
            <a:avLst/>
          </a:prstGeom>
          <a:noFill/>
        </p:spPr>
        <p:txBody>
          <a:bodyPr wrap="square" rtlCol="0">
            <a:spAutoFit/>
          </a:bodyPr>
          <a:lstStyle/>
          <a:p>
            <a:r>
              <a:rPr lang="en-GB" sz="2400" b="1" i="1" dirty="0" smtClean="0">
                <a:solidFill>
                  <a:srgbClr val="A73E3B"/>
                </a:solidFill>
                <a:latin typeface="Segoe Print" pitchFamily="2" charset="0"/>
              </a:rPr>
              <a:t>Me </a:t>
            </a:r>
            <a:r>
              <a:rPr lang="en-GB" sz="2400" b="1" i="1" dirty="0" err="1" smtClean="0">
                <a:solidFill>
                  <a:srgbClr val="A73E3B"/>
                </a:solidFill>
                <a:latin typeface="Segoe Print" pitchFamily="2" charset="0"/>
              </a:rPr>
              <a:t>gusta</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ir</a:t>
            </a:r>
            <a:r>
              <a:rPr lang="en-GB" sz="2400" b="1" i="1" dirty="0" smtClean="0">
                <a:solidFill>
                  <a:srgbClr val="A73E3B"/>
                </a:solidFill>
                <a:latin typeface="Segoe Print" pitchFamily="2" charset="0"/>
              </a:rPr>
              <a:t> de </a:t>
            </a:r>
            <a:r>
              <a:rPr lang="en-GB" sz="2400" b="1" i="1" dirty="0" err="1" smtClean="0">
                <a:solidFill>
                  <a:srgbClr val="A73E3B"/>
                </a:solidFill>
                <a:latin typeface="Segoe Print" pitchFamily="2" charset="0"/>
              </a:rPr>
              <a:t>vacaciones</a:t>
            </a:r>
            <a:r>
              <a:rPr lang="en-GB" sz="2400" b="1" i="1" dirty="0" smtClean="0">
                <a:solidFill>
                  <a:srgbClr val="A73E3B"/>
                </a:solidFill>
                <a:latin typeface="Segoe Print" pitchFamily="2" charset="0"/>
              </a:rPr>
              <a:t> con mi </a:t>
            </a:r>
            <a:r>
              <a:rPr lang="en-GB" sz="2400" b="1" i="1" dirty="0" err="1" smtClean="0">
                <a:solidFill>
                  <a:srgbClr val="A73E3B"/>
                </a:solidFill>
                <a:latin typeface="Segoe Print" pitchFamily="2" charset="0"/>
              </a:rPr>
              <a:t>familia</a:t>
            </a:r>
            <a:r>
              <a:rPr lang="en-GB" sz="2400" b="1" i="1" dirty="0" smtClean="0">
                <a:solidFill>
                  <a:srgbClr val="A73E3B"/>
                </a:solidFill>
                <a:latin typeface="Segoe Print" pitchFamily="2" charset="0"/>
              </a:rPr>
              <a:t>.</a:t>
            </a:r>
            <a:endParaRPr lang="fr-FR" sz="2400" b="1" i="1" dirty="0">
              <a:solidFill>
                <a:srgbClr val="A73E3B"/>
              </a:solidFill>
              <a:latin typeface="Segoe Print" pitchFamily="2" charset="0"/>
            </a:endParaRPr>
          </a:p>
        </p:txBody>
      </p:sp>
      <p:sp>
        <p:nvSpPr>
          <p:cNvPr id="5" name="TextBox 4"/>
          <p:cNvSpPr txBox="1"/>
          <p:nvPr/>
        </p:nvSpPr>
        <p:spPr>
          <a:xfrm>
            <a:off x="251520" y="2751311"/>
            <a:ext cx="8352928" cy="461665"/>
          </a:xfrm>
          <a:prstGeom prst="rect">
            <a:avLst/>
          </a:prstGeom>
          <a:noFill/>
        </p:spPr>
        <p:txBody>
          <a:bodyPr wrap="square" rtlCol="0">
            <a:spAutoFit/>
          </a:bodyPr>
          <a:lstStyle/>
          <a:p>
            <a:r>
              <a:rPr lang="en-GB" sz="2400" b="1" i="1" dirty="0" smtClean="0">
                <a:solidFill>
                  <a:srgbClr val="A73E3B"/>
                </a:solidFill>
                <a:latin typeface="Segoe Print" pitchFamily="2" charset="0"/>
              </a:rPr>
              <a:t>Lo </a:t>
            </a:r>
            <a:r>
              <a:rPr lang="en-GB" sz="2400" b="1" i="1" dirty="0" err="1" smtClean="0">
                <a:solidFill>
                  <a:srgbClr val="A73E3B"/>
                </a:solidFill>
                <a:latin typeface="Segoe Print" pitchFamily="2" charset="0"/>
              </a:rPr>
              <a:t>mejor</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es</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tomar</a:t>
            </a:r>
            <a:r>
              <a:rPr lang="en-GB" sz="2400" b="1" i="1" dirty="0" smtClean="0">
                <a:solidFill>
                  <a:srgbClr val="A73E3B"/>
                </a:solidFill>
                <a:latin typeface="Segoe Print" pitchFamily="2" charset="0"/>
              </a:rPr>
              <a:t> el sol en la playa.</a:t>
            </a:r>
            <a:endParaRPr lang="fr-FR" sz="2400" b="1" i="1" dirty="0">
              <a:solidFill>
                <a:srgbClr val="A73E3B"/>
              </a:solidFill>
              <a:latin typeface="Segoe Print" pitchFamily="2" charset="0"/>
            </a:endParaRPr>
          </a:p>
        </p:txBody>
      </p:sp>
      <p:sp>
        <p:nvSpPr>
          <p:cNvPr id="6" name="TextBox 5"/>
          <p:cNvSpPr txBox="1"/>
          <p:nvPr/>
        </p:nvSpPr>
        <p:spPr>
          <a:xfrm>
            <a:off x="251520" y="3903439"/>
            <a:ext cx="8352928" cy="461665"/>
          </a:xfrm>
          <a:prstGeom prst="rect">
            <a:avLst/>
          </a:prstGeom>
          <a:noFill/>
        </p:spPr>
        <p:txBody>
          <a:bodyPr wrap="square" rtlCol="0">
            <a:spAutoFit/>
          </a:bodyPr>
          <a:lstStyle/>
          <a:p>
            <a:r>
              <a:rPr lang="en-GB" sz="2400" b="1" i="1" dirty="0" smtClean="0">
                <a:solidFill>
                  <a:srgbClr val="A73E3B"/>
                </a:solidFill>
                <a:latin typeface="Segoe Print" pitchFamily="2" charset="0"/>
              </a:rPr>
              <a:t>El </a:t>
            </a:r>
            <a:r>
              <a:rPr lang="en-GB" sz="2400" b="1" i="1" dirty="0" err="1" smtClean="0">
                <a:solidFill>
                  <a:srgbClr val="A73E3B"/>
                </a:solidFill>
                <a:latin typeface="Segoe Print" pitchFamily="2" charset="0"/>
              </a:rPr>
              <a:t>año</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pasado</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fuimos</a:t>
            </a:r>
            <a:r>
              <a:rPr lang="en-GB" sz="2400" b="1" i="1" dirty="0" smtClean="0">
                <a:solidFill>
                  <a:srgbClr val="A73E3B"/>
                </a:solidFill>
                <a:latin typeface="Segoe Print" pitchFamily="2" charset="0"/>
              </a:rPr>
              <a:t> a </a:t>
            </a:r>
            <a:r>
              <a:rPr lang="en-GB" sz="2400" b="1" i="1" dirty="0" err="1" smtClean="0">
                <a:solidFill>
                  <a:srgbClr val="A73E3B"/>
                </a:solidFill>
                <a:latin typeface="Segoe Print" pitchFamily="2" charset="0"/>
              </a:rPr>
              <a:t>Grecia</a:t>
            </a:r>
            <a:r>
              <a:rPr lang="en-GB" sz="2400" b="1" i="1" dirty="0" smtClean="0">
                <a:solidFill>
                  <a:srgbClr val="A73E3B"/>
                </a:solidFill>
                <a:latin typeface="Segoe Print" pitchFamily="2" charset="0"/>
              </a:rPr>
              <a:t>.</a:t>
            </a:r>
            <a:endParaRPr lang="fr-FR" sz="2400" b="1" i="1" dirty="0">
              <a:solidFill>
                <a:srgbClr val="A73E3B"/>
              </a:solidFill>
              <a:latin typeface="Segoe Print" pitchFamily="2" charset="0"/>
            </a:endParaRPr>
          </a:p>
        </p:txBody>
      </p:sp>
      <p:sp>
        <p:nvSpPr>
          <p:cNvPr id="7" name="TextBox 6"/>
          <p:cNvSpPr txBox="1"/>
          <p:nvPr/>
        </p:nvSpPr>
        <p:spPr>
          <a:xfrm>
            <a:off x="251520" y="5013176"/>
            <a:ext cx="8352928" cy="461665"/>
          </a:xfrm>
          <a:prstGeom prst="rect">
            <a:avLst/>
          </a:prstGeom>
          <a:noFill/>
        </p:spPr>
        <p:txBody>
          <a:bodyPr wrap="square" rtlCol="0">
            <a:spAutoFit/>
          </a:bodyPr>
          <a:lstStyle/>
          <a:p>
            <a:r>
              <a:rPr lang="en-GB" sz="2400" b="1" i="1" dirty="0" smtClean="0">
                <a:solidFill>
                  <a:srgbClr val="A73E3B"/>
                </a:solidFill>
                <a:latin typeface="Segoe Print" pitchFamily="2" charset="0"/>
              </a:rPr>
              <a:t>Me </a:t>
            </a:r>
            <a:r>
              <a:rPr lang="en-GB" sz="2400" b="1" i="1" dirty="0" err="1" smtClean="0">
                <a:solidFill>
                  <a:srgbClr val="A73E3B"/>
                </a:solidFill>
                <a:latin typeface="Segoe Print" pitchFamily="2" charset="0"/>
              </a:rPr>
              <a:t>gusta</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Grecia</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aunque</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hace</a:t>
            </a:r>
            <a:r>
              <a:rPr lang="en-GB" sz="2400" b="1" i="1" dirty="0" smtClean="0">
                <a:solidFill>
                  <a:srgbClr val="A73E3B"/>
                </a:solidFill>
                <a:latin typeface="Segoe Print" pitchFamily="2" charset="0"/>
              </a:rPr>
              <a:t> mucho </a:t>
            </a:r>
            <a:r>
              <a:rPr lang="en-GB" sz="2400" b="1" i="1" dirty="0" err="1" smtClean="0">
                <a:solidFill>
                  <a:srgbClr val="A73E3B"/>
                </a:solidFill>
                <a:latin typeface="Segoe Print" pitchFamily="2" charset="0"/>
              </a:rPr>
              <a:t>calor</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allí</a:t>
            </a:r>
            <a:r>
              <a:rPr lang="en-GB" sz="2400" b="1" i="1" dirty="0" smtClean="0">
                <a:solidFill>
                  <a:srgbClr val="A73E3B"/>
                </a:solidFill>
                <a:latin typeface="Segoe Print" pitchFamily="2" charset="0"/>
              </a:rPr>
              <a:t>.</a:t>
            </a:r>
            <a:endParaRPr lang="fr-FR" sz="2400" b="1" i="1" dirty="0">
              <a:solidFill>
                <a:srgbClr val="A73E3B"/>
              </a:solidFill>
              <a:latin typeface="Segoe Print" pitchFamily="2" charset="0"/>
            </a:endParaRPr>
          </a:p>
        </p:txBody>
      </p:sp>
      <p:sp>
        <p:nvSpPr>
          <p:cNvPr id="8" name="TextBox 7"/>
          <p:cNvSpPr txBox="1"/>
          <p:nvPr/>
        </p:nvSpPr>
        <p:spPr>
          <a:xfrm>
            <a:off x="323528" y="6135687"/>
            <a:ext cx="8352928" cy="461665"/>
          </a:xfrm>
          <a:prstGeom prst="rect">
            <a:avLst/>
          </a:prstGeom>
          <a:noFill/>
        </p:spPr>
        <p:txBody>
          <a:bodyPr wrap="square" rtlCol="0">
            <a:spAutoFit/>
          </a:bodyPr>
          <a:lstStyle/>
          <a:p>
            <a:r>
              <a:rPr lang="en-GB" sz="2400" b="1" i="1" dirty="0" err="1" smtClean="0">
                <a:solidFill>
                  <a:srgbClr val="A73E3B"/>
                </a:solidFill>
                <a:latin typeface="Segoe Print" pitchFamily="2" charset="0"/>
              </a:rPr>
              <a:t>Cada</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día</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iba</a:t>
            </a:r>
            <a:r>
              <a:rPr lang="en-GB" sz="2400" b="1" i="1" dirty="0" smtClean="0">
                <a:solidFill>
                  <a:srgbClr val="A73E3B"/>
                </a:solidFill>
                <a:latin typeface="Segoe Print" pitchFamily="2" charset="0"/>
              </a:rPr>
              <a:t> a la playa o a la </a:t>
            </a:r>
            <a:r>
              <a:rPr lang="en-GB" sz="2400" b="1" i="1" dirty="0" err="1" smtClean="0">
                <a:solidFill>
                  <a:srgbClr val="A73E3B"/>
                </a:solidFill>
                <a:latin typeface="Segoe Print" pitchFamily="2" charset="0"/>
              </a:rPr>
              <a:t>piscina</a:t>
            </a:r>
            <a:r>
              <a:rPr lang="en-GB" sz="2400" b="1" i="1" dirty="0" smtClean="0">
                <a:solidFill>
                  <a:srgbClr val="A73E3B"/>
                </a:solidFill>
                <a:latin typeface="Segoe Print" pitchFamily="2" charset="0"/>
              </a:rPr>
              <a:t>.</a:t>
            </a:r>
            <a:endParaRPr lang="fr-FR" sz="2400" b="1" i="1" dirty="0">
              <a:solidFill>
                <a:srgbClr val="A73E3B"/>
              </a:solidFill>
              <a:latin typeface="Segoe Print" pitchFamily="2" charset="0"/>
            </a:endParaRPr>
          </a:p>
        </p:txBody>
      </p:sp>
    </p:spTree>
    <p:extLst>
      <p:ext uri="{BB962C8B-B14F-4D97-AF65-F5344CB8AC3E}">
        <p14:creationId xmlns:p14="http://schemas.microsoft.com/office/powerpoint/2010/main" val="271381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07504" y="1052736"/>
          <a:ext cx="8712968" cy="4350055"/>
        </p:xfrm>
        <a:graphic>
          <a:graphicData uri="http://schemas.openxmlformats.org/drawingml/2006/table">
            <a:tbl>
              <a:tblPr firstRow="1" bandRow="1">
                <a:tableStyleId>{5940675A-B579-460E-94D1-54222C63F5DA}</a:tableStyleId>
              </a:tblPr>
              <a:tblGrid>
                <a:gridCol w="8712968"/>
              </a:tblGrid>
              <a:tr h="411641">
                <a:tc>
                  <a:txBody>
                    <a:bodyPr/>
                    <a:lstStyle/>
                    <a:p>
                      <a:r>
                        <a:rPr lang="en-GB" sz="2400" dirty="0" smtClean="0"/>
                        <a:t>6  One day we decided to visit the monuments and take photos.</a:t>
                      </a:r>
                      <a:endParaRPr lang="fr-FR" sz="2400" dirty="0"/>
                    </a:p>
                  </a:txBody>
                  <a:tcPr anchor="ctr"/>
                </a:tc>
              </a:tr>
              <a:tr h="411641">
                <a:tc>
                  <a:txBody>
                    <a:bodyPr/>
                    <a:lstStyle/>
                    <a:p>
                      <a:endParaRPr lang="fr-FR" sz="2400" dirty="0"/>
                    </a:p>
                  </a:txBody>
                  <a:tcPr anchor="ctr"/>
                </a:tc>
              </a:tr>
              <a:tr h="522539">
                <a:tc>
                  <a:txBody>
                    <a:bodyPr/>
                    <a:lstStyle/>
                    <a:p>
                      <a:r>
                        <a:rPr lang="en-GB" sz="2400" dirty="0" smtClean="0"/>
                        <a:t>7 </a:t>
                      </a:r>
                      <a:r>
                        <a:rPr lang="en-GB" sz="2400" baseline="0" dirty="0" smtClean="0"/>
                        <a:t> My mum said that it was fantastic.</a:t>
                      </a:r>
                      <a:endParaRPr lang="fr-FR" sz="2400" dirty="0"/>
                    </a:p>
                  </a:txBody>
                  <a:tcPr anchor="ctr"/>
                </a:tc>
              </a:tr>
              <a:tr h="522539">
                <a:tc>
                  <a:txBody>
                    <a:bodyPr/>
                    <a:lstStyle/>
                    <a:p>
                      <a:endParaRPr lang="fr-FR" sz="2400" dirty="0"/>
                    </a:p>
                  </a:txBody>
                  <a:tcPr anchor="ctr"/>
                </a:tc>
              </a:tr>
              <a:tr h="522539">
                <a:tc>
                  <a:txBody>
                    <a:bodyPr/>
                    <a:lstStyle/>
                    <a:p>
                      <a:r>
                        <a:rPr lang="en-GB" sz="2400" dirty="0" smtClean="0"/>
                        <a:t>8  Next year I want to go to America,</a:t>
                      </a:r>
                      <a:r>
                        <a:rPr lang="en-GB" sz="2400" baseline="0" dirty="0" smtClean="0"/>
                        <a:t> for example, to New York.</a:t>
                      </a:r>
                      <a:endParaRPr lang="fr-FR" sz="2400" dirty="0"/>
                    </a:p>
                  </a:txBody>
                  <a:tcPr anchor="ctr"/>
                </a:tc>
              </a:tr>
              <a:tr h="522539">
                <a:tc>
                  <a:txBody>
                    <a:bodyPr/>
                    <a:lstStyle/>
                    <a:p>
                      <a:endParaRPr lang="en-GB" sz="2400" dirty="0" smtClean="0"/>
                    </a:p>
                    <a:p>
                      <a:endParaRPr lang="fr-FR" sz="2400" dirty="0"/>
                    </a:p>
                  </a:txBody>
                  <a:tcPr anchor="ctr"/>
                </a:tc>
              </a:tr>
              <a:tr h="522539">
                <a:tc>
                  <a:txBody>
                    <a:bodyPr/>
                    <a:lstStyle/>
                    <a:p>
                      <a:r>
                        <a:rPr lang="en-GB" sz="2400" dirty="0" smtClean="0"/>
                        <a:t>9 I</a:t>
                      </a:r>
                      <a:r>
                        <a:rPr lang="en-GB" sz="2400" baseline="0" dirty="0" smtClean="0"/>
                        <a:t> hope to stay in a luxury hotel there.  Cool!</a:t>
                      </a:r>
                      <a:endParaRPr lang="fr-FR" sz="2400" dirty="0"/>
                    </a:p>
                  </a:txBody>
                  <a:tcPr anchor="ctr"/>
                </a:tc>
              </a:tr>
              <a:tr h="522539">
                <a:tc>
                  <a:txBody>
                    <a:bodyPr/>
                    <a:lstStyle/>
                    <a:p>
                      <a:endParaRPr lang="fr-FR" sz="2400" dirty="0"/>
                    </a:p>
                  </a:txBody>
                  <a:tcPr anchor="ctr"/>
                </a:tc>
              </a:tr>
            </a:tbl>
          </a:graphicData>
        </a:graphic>
      </p:graphicFrame>
      <p:sp>
        <p:nvSpPr>
          <p:cNvPr id="3" name="TextBox 2"/>
          <p:cNvSpPr txBox="1"/>
          <p:nvPr/>
        </p:nvSpPr>
        <p:spPr>
          <a:xfrm>
            <a:off x="251520" y="260648"/>
            <a:ext cx="8352928" cy="584775"/>
          </a:xfrm>
          <a:prstGeom prst="rect">
            <a:avLst/>
          </a:prstGeom>
          <a:solidFill>
            <a:srgbClr val="A73E3B"/>
          </a:solidFill>
          <a:effectLst>
            <a:outerShdw blurRad="50800" dist="38100" dir="2700000" algn="tl" rotWithShape="0">
              <a:prstClr val="black">
                <a:alpha val="40000"/>
              </a:prstClr>
            </a:outerShdw>
          </a:effectLst>
        </p:spPr>
        <p:txBody>
          <a:bodyPr wrap="square" rtlCol="0">
            <a:spAutoFit/>
          </a:bodyPr>
          <a:lstStyle/>
          <a:p>
            <a:r>
              <a:rPr lang="en-GB" sz="3200" b="1" dirty="0" err="1" smtClean="0">
                <a:solidFill>
                  <a:prstClr val="white">
                    <a:lumMod val="95000"/>
                  </a:prstClr>
                </a:solidFill>
                <a:latin typeface="Segoe Print" pitchFamily="2" charset="0"/>
                <a:cs typeface="Calibri"/>
              </a:rPr>
              <a:t>Respuestas</a:t>
            </a:r>
            <a:endParaRPr lang="fr-FR" sz="3200" b="1" dirty="0">
              <a:solidFill>
                <a:prstClr val="white">
                  <a:lumMod val="95000"/>
                </a:prstClr>
              </a:solidFill>
              <a:latin typeface="Segoe Print" pitchFamily="2" charset="0"/>
            </a:endParaRPr>
          </a:p>
        </p:txBody>
      </p:sp>
      <p:sp>
        <p:nvSpPr>
          <p:cNvPr id="4" name="TextBox 3"/>
          <p:cNvSpPr txBox="1"/>
          <p:nvPr/>
        </p:nvSpPr>
        <p:spPr>
          <a:xfrm>
            <a:off x="35496" y="1556792"/>
            <a:ext cx="8856984" cy="461665"/>
          </a:xfrm>
          <a:prstGeom prst="rect">
            <a:avLst/>
          </a:prstGeom>
          <a:noFill/>
        </p:spPr>
        <p:txBody>
          <a:bodyPr wrap="square" rtlCol="0">
            <a:spAutoFit/>
          </a:bodyPr>
          <a:lstStyle/>
          <a:p>
            <a:r>
              <a:rPr lang="en-GB" sz="2400" b="1" i="1" dirty="0" smtClean="0">
                <a:solidFill>
                  <a:srgbClr val="A73E3B"/>
                </a:solidFill>
                <a:latin typeface="Segoe Print" pitchFamily="2" charset="0"/>
              </a:rPr>
              <a:t>Un </a:t>
            </a:r>
            <a:r>
              <a:rPr lang="en-GB" sz="2400" b="1" i="1" dirty="0" err="1" smtClean="0">
                <a:solidFill>
                  <a:srgbClr val="A73E3B"/>
                </a:solidFill>
                <a:latin typeface="Segoe Print" pitchFamily="2" charset="0"/>
              </a:rPr>
              <a:t>día</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decidimos</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visitar</a:t>
            </a:r>
            <a:r>
              <a:rPr lang="en-GB" sz="2400" b="1" i="1" dirty="0" smtClean="0">
                <a:solidFill>
                  <a:srgbClr val="A73E3B"/>
                </a:solidFill>
                <a:latin typeface="Segoe Print" pitchFamily="2" charset="0"/>
              </a:rPr>
              <a:t> los monuments y </a:t>
            </a:r>
            <a:r>
              <a:rPr lang="en-GB" sz="2400" b="1" i="1" dirty="0" err="1" smtClean="0">
                <a:solidFill>
                  <a:srgbClr val="A73E3B"/>
                </a:solidFill>
                <a:latin typeface="Segoe Print" pitchFamily="2" charset="0"/>
              </a:rPr>
              <a:t>sacar</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fotos</a:t>
            </a:r>
            <a:r>
              <a:rPr lang="en-GB" sz="2400" b="1" i="1" dirty="0" smtClean="0">
                <a:solidFill>
                  <a:srgbClr val="A73E3B"/>
                </a:solidFill>
                <a:latin typeface="Segoe Print" pitchFamily="2" charset="0"/>
              </a:rPr>
              <a:t>.</a:t>
            </a:r>
            <a:endParaRPr lang="fr-FR" sz="2400" b="1" i="1" dirty="0">
              <a:solidFill>
                <a:srgbClr val="A73E3B"/>
              </a:solidFill>
              <a:latin typeface="Segoe Print" pitchFamily="2" charset="0"/>
            </a:endParaRPr>
          </a:p>
        </p:txBody>
      </p:sp>
      <p:sp>
        <p:nvSpPr>
          <p:cNvPr id="5" name="TextBox 4"/>
          <p:cNvSpPr txBox="1"/>
          <p:nvPr/>
        </p:nvSpPr>
        <p:spPr>
          <a:xfrm>
            <a:off x="35496" y="2535287"/>
            <a:ext cx="8856984" cy="461665"/>
          </a:xfrm>
          <a:prstGeom prst="rect">
            <a:avLst/>
          </a:prstGeom>
          <a:noFill/>
        </p:spPr>
        <p:txBody>
          <a:bodyPr wrap="square" rtlCol="0">
            <a:spAutoFit/>
          </a:bodyPr>
          <a:lstStyle/>
          <a:p>
            <a:r>
              <a:rPr lang="en-GB" sz="2400" b="1" i="1" dirty="0" err="1" smtClean="0">
                <a:solidFill>
                  <a:srgbClr val="A73E3B"/>
                </a:solidFill>
                <a:latin typeface="Segoe Print" pitchFamily="2" charset="0"/>
              </a:rPr>
              <a:t>Mi</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madre</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dijo</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que</a:t>
            </a:r>
            <a:r>
              <a:rPr lang="en-GB" sz="2400" b="1" i="1" dirty="0" smtClean="0">
                <a:solidFill>
                  <a:srgbClr val="A73E3B"/>
                </a:solidFill>
                <a:latin typeface="Segoe Print" pitchFamily="2" charset="0"/>
              </a:rPr>
              <a:t> era </a:t>
            </a:r>
            <a:r>
              <a:rPr lang="en-GB" sz="2400" b="1" i="1" dirty="0" err="1" smtClean="0">
                <a:solidFill>
                  <a:srgbClr val="A73E3B"/>
                </a:solidFill>
                <a:latin typeface="Segoe Print" pitchFamily="2" charset="0"/>
              </a:rPr>
              <a:t>fantástico</a:t>
            </a:r>
            <a:r>
              <a:rPr lang="en-GB" sz="2400" b="1" i="1" dirty="0" smtClean="0">
                <a:solidFill>
                  <a:srgbClr val="A73E3B"/>
                </a:solidFill>
                <a:latin typeface="Segoe Print" pitchFamily="2" charset="0"/>
              </a:rPr>
              <a:t>.</a:t>
            </a:r>
            <a:endParaRPr lang="fr-FR" sz="2400" b="1" i="1" dirty="0">
              <a:solidFill>
                <a:srgbClr val="A73E3B"/>
              </a:solidFill>
              <a:latin typeface="Segoe Print" pitchFamily="2" charset="0"/>
            </a:endParaRPr>
          </a:p>
        </p:txBody>
      </p:sp>
      <p:sp>
        <p:nvSpPr>
          <p:cNvPr id="6" name="TextBox 5"/>
          <p:cNvSpPr txBox="1"/>
          <p:nvPr/>
        </p:nvSpPr>
        <p:spPr>
          <a:xfrm>
            <a:off x="107504" y="3573016"/>
            <a:ext cx="8856984" cy="830997"/>
          </a:xfrm>
          <a:prstGeom prst="rect">
            <a:avLst/>
          </a:prstGeom>
          <a:noFill/>
        </p:spPr>
        <p:txBody>
          <a:bodyPr wrap="square" rtlCol="0">
            <a:spAutoFit/>
          </a:bodyPr>
          <a:lstStyle/>
          <a:p>
            <a:r>
              <a:rPr lang="en-GB" sz="2400" b="1" i="1" dirty="0" smtClean="0">
                <a:solidFill>
                  <a:srgbClr val="A73E3B"/>
                </a:solidFill>
                <a:latin typeface="Segoe Print" pitchFamily="2" charset="0"/>
              </a:rPr>
              <a:t>El </a:t>
            </a:r>
            <a:r>
              <a:rPr lang="en-GB" sz="2400" b="1" i="1" dirty="0" err="1" smtClean="0">
                <a:solidFill>
                  <a:srgbClr val="A73E3B"/>
                </a:solidFill>
                <a:latin typeface="Segoe Print" pitchFamily="2" charset="0"/>
              </a:rPr>
              <a:t>año</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que</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viene</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quiero</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ir</a:t>
            </a:r>
            <a:r>
              <a:rPr lang="en-GB" sz="2400" b="1" i="1" dirty="0" smtClean="0">
                <a:solidFill>
                  <a:srgbClr val="A73E3B"/>
                </a:solidFill>
                <a:latin typeface="Segoe Print" pitchFamily="2" charset="0"/>
              </a:rPr>
              <a:t> a </a:t>
            </a:r>
            <a:r>
              <a:rPr lang="en-GB" sz="2400" b="1" i="1" dirty="0" err="1" smtClean="0">
                <a:solidFill>
                  <a:srgbClr val="A73E3B"/>
                </a:solidFill>
                <a:latin typeface="Segoe Print" pitchFamily="2" charset="0"/>
              </a:rPr>
              <a:t>América</a:t>
            </a:r>
            <a:r>
              <a:rPr lang="en-GB" sz="2400" b="1" i="1" dirty="0" smtClean="0">
                <a:solidFill>
                  <a:srgbClr val="A73E3B"/>
                </a:solidFill>
                <a:latin typeface="Segoe Print" pitchFamily="2" charset="0"/>
              </a:rPr>
              <a:t>, a Nueva York, </a:t>
            </a:r>
          </a:p>
          <a:p>
            <a:r>
              <a:rPr lang="en-GB" sz="2400" b="1" i="1" dirty="0" err="1" smtClean="0">
                <a:solidFill>
                  <a:srgbClr val="A73E3B"/>
                </a:solidFill>
                <a:latin typeface="Segoe Print" pitchFamily="2" charset="0"/>
              </a:rPr>
              <a:t>por</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ejemplo</a:t>
            </a:r>
            <a:r>
              <a:rPr lang="en-GB" sz="2400" b="1" i="1" dirty="0" smtClean="0">
                <a:solidFill>
                  <a:srgbClr val="A73E3B"/>
                </a:solidFill>
                <a:latin typeface="Segoe Print" pitchFamily="2" charset="0"/>
              </a:rPr>
              <a:t>..</a:t>
            </a:r>
            <a:endParaRPr lang="fr-FR" sz="2400" b="1" i="1" dirty="0">
              <a:solidFill>
                <a:srgbClr val="A73E3B"/>
              </a:solidFill>
              <a:latin typeface="Segoe Print" pitchFamily="2" charset="0"/>
            </a:endParaRPr>
          </a:p>
        </p:txBody>
      </p:sp>
      <p:sp>
        <p:nvSpPr>
          <p:cNvPr id="7" name="TextBox 6"/>
          <p:cNvSpPr txBox="1"/>
          <p:nvPr/>
        </p:nvSpPr>
        <p:spPr>
          <a:xfrm>
            <a:off x="35496" y="4911551"/>
            <a:ext cx="8856984" cy="461665"/>
          </a:xfrm>
          <a:prstGeom prst="rect">
            <a:avLst/>
          </a:prstGeom>
          <a:noFill/>
        </p:spPr>
        <p:txBody>
          <a:bodyPr wrap="square" rtlCol="0">
            <a:spAutoFit/>
          </a:bodyPr>
          <a:lstStyle/>
          <a:p>
            <a:r>
              <a:rPr lang="en-GB" sz="2400" b="1" i="1" dirty="0" err="1" smtClean="0">
                <a:solidFill>
                  <a:srgbClr val="A73E3B"/>
                </a:solidFill>
                <a:latin typeface="Segoe Print" pitchFamily="2" charset="0"/>
              </a:rPr>
              <a:t>Espero</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alojarme</a:t>
            </a:r>
            <a:r>
              <a:rPr lang="en-GB" sz="2400" b="1" i="1" dirty="0" smtClean="0">
                <a:solidFill>
                  <a:srgbClr val="A73E3B"/>
                </a:solidFill>
                <a:latin typeface="Segoe Print" pitchFamily="2" charset="0"/>
              </a:rPr>
              <a:t> en un hotel de </a:t>
            </a:r>
            <a:r>
              <a:rPr lang="en-GB" sz="2400" b="1" i="1" dirty="0" err="1" smtClean="0">
                <a:solidFill>
                  <a:srgbClr val="A73E3B"/>
                </a:solidFill>
                <a:latin typeface="Segoe Print" pitchFamily="2" charset="0"/>
              </a:rPr>
              <a:t>lujo</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allí</a:t>
            </a:r>
            <a:r>
              <a:rPr lang="en-GB" sz="2400" b="1" i="1" dirty="0" smtClean="0">
                <a:solidFill>
                  <a:srgbClr val="A73E3B"/>
                </a:solidFill>
                <a:latin typeface="Segoe Print" pitchFamily="2" charset="0"/>
              </a:rPr>
              <a:t>.  </a:t>
            </a:r>
            <a:r>
              <a:rPr lang="en-GB" sz="2400" b="1" i="1" dirty="0" smtClean="0">
                <a:solidFill>
                  <a:srgbClr val="A73E3B"/>
                </a:solidFill>
                <a:latin typeface="Segoe Print" pitchFamily="2" charset="0"/>
                <a:cs typeface="Calibri"/>
              </a:rPr>
              <a:t>¡</a:t>
            </a:r>
            <a:r>
              <a:rPr lang="en-GB" sz="2400" b="1" i="1" dirty="0" err="1" smtClean="0">
                <a:solidFill>
                  <a:srgbClr val="A73E3B"/>
                </a:solidFill>
                <a:latin typeface="Segoe Print" pitchFamily="2" charset="0"/>
                <a:cs typeface="Calibri"/>
              </a:rPr>
              <a:t>Qué</a:t>
            </a:r>
            <a:r>
              <a:rPr lang="en-GB" sz="2400" b="1" i="1" dirty="0" smtClean="0">
                <a:solidFill>
                  <a:srgbClr val="A73E3B"/>
                </a:solidFill>
                <a:latin typeface="Segoe Print" pitchFamily="2" charset="0"/>
                <a:cs typeface="Calibri"/>
              </a:rPr>
              <a:t> </a:t>
            </a:r>
            <a:r>
              <a:rPr lang="en-GB" sz="2400" b="1" i="1" dirty="0" err="1" smtClean="0">
                <a:solidFill>
                  <a:srgbClr val="A73E3B"/>
                </a:solidFill>
                <a:latin typeface="Segoe Print" pitchFamily="2" charset="0"/>
                <a:cs typeface="Calibri"/>
              </a:rPr>
              <a:t>guay</a:t>
            </a:r>
            <a:r>
              <a:rPr lang="en-GB" sz="2400" b="1" i="1" dirty="0">
                <a:solidFill>
                  <a:srgbClr val="A73E3B"/>
                </a:solidFill>
                <a:latin typeface="Segoe Print" pitchFamily="2" charset="0"/>
                <a:cs typeface="Calibri"/>
              </a:rPr>
              <a:t>!</a:t>
            </a:r>
            <a:endParaRPr lang="fr-FR" sz="2400" b="1" i="1" dirty="0">
              <a:solidFill>
                <a:srgbClr val="A73E3B"/>
              </a:solidFill>
              <a:latin typeface="Segoe Print" pitchFamily="2" charset="0"/>
            </a:endParaRPr>
          </a:p>
        </p:txBody>
      </p:sp>
    </p:spTree>
    <p:extLst>
      <p:ext uri="{BB962C8B-B14F-4D97-AF65-F5344CB8AC3E}">
        <p14:creationId xmlns:p14="http://schemas.microsoft.com/office/powerpoint/2010/main" val="326391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1294</TotalTime>
  <Words>5847</Words>
  <Application>Microsoft Office PowerPoint</Application>
  <PresentationFormat>On-screen Show (4:3)</PresentationFormat>
  <Paragraphs>1123</Paragraphs>
  <Slides>78</Slides>
  <Notes>48</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78</vt:i4>
      </vt:variant>
    </vt:vector>
  </HeadingPairs>
  <TitlesOfParts>
    <vt:vector size="101" baseType="lpstr">
      <vt:lpstr>SimSun</vt:lpstr>
      <vt:lpstr>SimSun</vt:lpstr>
      <vt:lpstr>AR CENA</vt:lpstr>
      <vt:lpstr>Arial</vt:lpstr>
      <vt:lpstr>Arial Black</vt:lpstr>
      <vt:lpstr>Bodoni MT</vt:lpstr>
      <vt:lpstr>Calibri</vt:lpstr>
      <vt:lpstr>Calibri Light</vt:lpstr>
      <vt:lpstr>Futura Md</vt:lpstr>
      <vt:lpstr>Latha</vt:lpstr>
      <vt:lpstr>Lucida Bright</vt:lpstr>
      <vt:lpstr>Lucida Handwriting</vt:lpstr>
      <vt:lpstr>Rockwell</vt:lpstr>
      <vt:lpstr>Segoe Print</vt:lpstr>
      <vt:lpstr>Segoe UI Black</vt:lpstr>
      <vt:lpstr>Times New Roman</vt:lpstr>
      <vt:lpstr>Wingdings</vt:lpstr>
      <vt:lpstr>Office Theme</vt:lpstr>
      <vt:lpstr>1_Office Theme</vt:lpstr>
      <vt:lpstr>2_Office Theme</vt:lpstr>
      <vt:lpstr>blank</vt:lpstr>
      <vt:lpstr>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use the tick 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added* - to the past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40</cp:revision>
  <dcterms:created xsi:type="dcterms:W3CDTF">2015-10-23T19:37:08Z</dcterms:created>
  <dcterms:modified xsi:type="dcterms:W3CDTF">2015-11-01T20:21:21Z</dcterms:modified>
</cp:coreProperties>
</file>