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  <p:sldMasterId id="2147483723" r:id="rId5"/>
    <p:sldMasterId id="2147483735" r:id="rId6"/>
    <p:sldMasterId id="2147483747" r:id="rId7"/>
    <p:sldMasterId id="2147483759" r:id="rId8"/>
    <p:sldMasterId id="2147483771" r:id="rId9"/>
    <p:sldMasterId id="2147483783" r:id="rId10"/>
  </p:sldMasterIdLst>
  <p:notesMasterIdLst>
    <p:notesMasterId r:id="rId61"/>
  </p:notesMasterIdLst>
  <p:sldIdLst>
    <p:sldId id="262" r:id="rId11"/>
    <p:sldId id="257" r:id="rId12"/>
    <p:sldId id="264" r:id="rId13"/>
    <p:sldId id="265" r:id="rId14"/>
    <p:sldId id="266" r:id="rId15"/>
    <p:sldId id="279" r:id="rId16"/>
    <p:sldId id="267" r:id="rId17"/>
    <p:sldId id="268" r:id="rId18"/>
    <p:sldId id="281" r:id="rId19"/>
    <p:sldId id="282" r:id="rId20"/>
    <p:sldId id="269" r:id="rId21"/>
    <p:sldId id="273" r:id="rId22"/>
    <p:sldId id="274" r:id="rId23"/>
    <p:sldId id="275" r:id="rId24"/>
    <p:sldId id="270" r:id="rId25"/>
    <p:sldId id="278" r:id="rId26"/>
    <p:sldId id="296" r:id="rId27"/>
    <p:sldId id="280" r:id="rId28"/>
    <p:sldId id="297" r:id="rId29"/>
    <p:sldId id="277" r:id="rId30"/>
    <p:sldId id="290" r:id="rId31"/>
    <p:sldId id="291" r:id="rId32"/>
    <p:sldId id="292" r:id="rId33"/>
    <p:sldId id="293" r:id="rId34"/>
    <p:sldId id="294" r:id="rId35"/>
    <p:sldId id="295" r:id="rId36"/>
    <p:sldId id="285" r:id="rId37"/>
    <p:sldId id="283" r:id="rId38"/>
    <p:sldId id="284" r:id="rId39"/>
    <p:sldId id="286" r:id="rId40"/>
    <p:sldId id="287" r:id="rId41"/>
    <p:sldId id="288" r:id="rId42"/>
    <p:sldId id="289" r:id="rId43"/>
    <p:sldId id="258" r:id="rId44"/>
    <p:sldId id="259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260" r:id="rId55"/>
    <p:sldId id="261" r:id="rId56"/>
    <p:sldId id="308" r:id="rId57"/>
    <p:sldId id="309" r:id="rId58"/>
    <p:sldId id="310" r:id="rId59"/>
    <p:sldId id="31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7F5"/>
    <a:srgbClr val="FFF8E5"/>
    <a:srgbClr val="FD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67549" autoAdjust="0"/>
  </p:normalViewPr>
  <p:slideViewPr>
    <p:cSldViewPr snapToGrid="0">
      <p:cViewPr varScale="1">
        <p:scale>
          <a:sx n="78" d="100"/>
          <a:sy n="78" d="100"/>
        </p:scale>
        <p:origin x="18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5A358-037E-46C3-9580-3F69CFC944FD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AFE5F-219D-46D9-BB2D-2C654BAED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48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qCvE258vY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Rachel Hawkes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3Ps at KS4: Presentation, practice, and production.  Ideas to make each of these multi-modal, varied and meaning-focused. 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Salter’s </a:t>
            </a:r>
            <a:r>
              <a:rPr lang="en-GB" dirty="0" smtClean="0"/>
              <a:t>(1989) observation that language ‘practice’ should lead to language ‘use’ but doesn’t, sums up neatly the typical picture in most secondary language classrooms.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 have to be very careful therefore that the practice stage is optimum – it needs to</a:t>
            </a:r>
            <a:r>
              <a:rPr lang="en-GB" baseline="0" dirty="0" smtClean="0"/>
              <a:t> progress from supported to unsupported, and to lead towards automatization without severing the link with meaning. It must not allow repetition / rote learning which loses track of the meaning of the language.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96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1CAB21-BE7E-43F4-BAA8-2124F62BFFC1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Practising this verb to music (click on picture to activate) will reinforce it before pupils need to use it</a:t>
            </a:r>
            <a:r>
              <a:rPr lang="en-GB" altLang="en-US" baseline="0" dirty="0" smtClean="0"/>
              <a:t> in next two slides. </a:t>
            </a:r>
            <a:endParaRPr lang="en-GB" altLang="en-US" dirty="0" smtClean="0"/>
          </a:p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898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14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69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1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www.wordle.net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03E82-6455-45D4-AFD5-DE5632FC38D9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91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www.tagxedo.com</a:t>
            </a:r>
            <a:r>
              <a:rPr lang="en-GB" baseline="0" dirty="0" smtClean="0"/>
              <a:t>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03E82-6455-45D4-AFD5-DE5632FC38D9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62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8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3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5CB41-0095-4A7A-B0AA-5B9F271A027D}" type="slidenum">
              <a:rPr lang="en-GB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13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Spanish </a:t>
            </a:r>
            <a:r>
              <a:rPr lang="en-GB" baseline="0" dirty="0" smtClean="0"/>
              <a:t>into English first, then English into Spanish.</a:t>
            </a:r>
          </a:p>
          <a:p>
            <a:r>
              <a:rPr lang="en-GB" baseline="0" dirty="0" smtClean="0"/>
              <a:t>Timer to ensure that this activity is brisk!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5CB41-0095-4A7A-B0AA-5B9F271A027D}" type="slidenum">
              <a:rPr lang="en-GB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53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aim of this task</a:t>
            </a:r>
            <a:r>
              <a:rPr lang="en-GB" baseline="0" dirty="0" smtClean="0"/>
              <a:t> is a revision of clothes and reminder of the need to agree and position adjectives.</a:t>
            </a:r>
            <a:br>
              <a:rPr lang="en-GB" baseline="0" dirty="0" smtClean="0"/>
            </a:br>
            <a:r>
              <a:rPr lang="en-GB" baseline="0" dirty="0" smtClean="0"/>
              <a:t>If it has been a long time since students did clothes vocabulary, it would be a good idea to set this as flipped learning ahead of the lesson.  See the link within the SOW for this vocabulary.</a:t>
            </a:r>
            <a:endParaRPr lang="en-GB" dirty="0" smtClean="0"/>
          </a:p>
          <a:p>
            <a:r>
              <a:rPr lang="en-GB" dirty="0" smtClean="0"/>
              <a:t>b.  This could be dark blue or black – accept </a:t>
            </a:r>
            <a:r>
              <a:rPr lang="en-GB" dirty="0" err="1" smtClean="0"/>
              <a:t>azul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oscuro</a:t>
            </a:r>
            <a:r>
              <a:rPr lang="en-GB" baseline="0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5CB41-0095-4A7A-B0AA-5B9F271A027D}" type="slidenum">
              <a:rPr lang="en-GB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02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Salter’s (1989) observation that language ‘practice’ should lead to language ‘use’ but doesn’t, sums up neatly the typical picture in most secondary language classrooms.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 have to be very careful therefore that the practice stage is optimum – it needs to</a:t>
            </a:r>
            <a:r>
              <a:rPr lang="en-GB" baseline="0" dirty="0" smtClean="0"/>
              <a:t> progress from supported to unsupported, and to lead towards automatization without severing the link with meaning. It must not allow repetition / rote learning which loses track of the meaning of the language.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27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6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39752F1-602C-4C29-A610-4E3B3F66A185}" type="slidenum">
              <a:rPr lang="en-GB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36</a:t>
            </a:fld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92297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The Find</a:t>
            </a:r>
            <a:r>
              <a:rPr lang="en-GB" altLang="en-US" baseline="0" dirty="0" smtClean="0"/>
              <a:t> Someone Who task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If you want to simplify this, just leave out question 4, which is the most different/new of them all.</a:t>
            </a:r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F089E7-33FA-42D0-B574-1BB6255086B4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6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271893-858E-412D-A928-8C8128D9B603}" type="slidenum">
              <a:rPr lang="en-GB" altLang="en-US">
                <a:solidFill>
                  <a:prstClr val="black"/>
                </a:solidFill>
              </a:rPr>
              <a:pPr eaLnBrk="1" hangingPunct="1"/>
              <a:t>42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122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 smtClean="0"/>
              <a:t>Students have to change something in the sentence – it could be one detail, it could be the whole thing, it could be adding an additional detail to ‘grow’ the sentence.  </a:t>
            </a:r>
          </a:p>
          <a:p>
            <a:pPr eaLnBrk="1" hangingPunct="1"/>
            <a:r>
              <a:rPr lang="en-GB" altLang="en-US" dirty="0" smtClean="0"/>
              <a:t>Do this one as an activity with the delegates.</a:t>
            </a:r>
            <a:endParaRPr lang="en-US" alt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8330B47F-BE3A-4059-A53B-58D860EB49DD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03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DA9DE1-47ED-4E8D-8C69-28E759292587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2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DA9DE1-47ED-4E8D-8C69-28E759292587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4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19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3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Phonics and reinforcing</a:t>
            </a:r>
            <a:r>
              <a:rPr lang="en-GB" baseline="0" dirty="0" smtClean="0"/>
              <a:t> key pronunciation rules.</a:t>
            </a:r>
            <a:br>
              <a:rPr lang="en-GB" baseline="0" dirty="0" smtClean="0"/>
            </a:br>
            <a:r>
              <a:rPr lang="en-GB" baseline="0" dirty="0" smtClean="0"/>
              <a:t>Getting students using the language and working in pairs straightaway, rather than presenting, particularly with words that are cognates or semi-familiar from previous topics.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Make </a:t>
            </a:r>
            <a:r>
              <a:rPr lang="en-GB" dirty="0" smtClean="0"/>
              <a:t>sure students know what all these mean as well as how to pronounce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50805-0515-4CC3-9E37-806EA6F6C7CC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1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7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8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5CB41-0095-4A7A-B0AA-5B9F271A027D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0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 the key question</a:t>
            </a:r>
            <a:r>
              <a:rPr lang="en-GB" baseline="0" dirty="0" smtClean="0"/>
              <a:t> words with gestures.  See this video for suggested gestures.</a:t>
            </a:r>
            <a:endParaRPr lang="en-GB" dirty="0" smtClean="0"/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hlinkClick r:id="rId3"/>
              </a:rPr>
              <a:t>http://www.youtube.com/watch?v=iqCvE258vY0</a:t>
            </a:r>
            <a:r>
              <a:rPr lang="en-GB" sz="1200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0A1D2-3F18-4D98-A699-CF0FF77F0E9C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4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93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1CAB21-BE7E-43F4-BAA8-2124F62BFFC1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 smtClean="0"/>
              <a:t>Practising this verb to the rhythm of music (click on picture to activate) will reinforce it before pupils need to use it</a:t>
            </a:r>
            <a:r>
              <a:rPr lang="en-GB" altLang="en-US" baseline="0" dirty="0" smtClean="0"/>
              <a:t> in next two slides. Check that pupils know what ‘</a:t>
            </a:r>
            <a:r>
              <a:rPr lang="en-GB" altLang="en-US" baseline="0" dirty="0" err="1" smtClean="0"/>
              <a:t>ihr</a:t>
            </a:r>
            <a:r>
              <a:rPr lang="en-GB" altLang="en-US" baseline="0" dirty="0" smtClean="0"/>
              <a:t>’ means in English. They always seem to think that it means ‘they’ for some reason. 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5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01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18A8E-11DC-46D8-9946-0A0DD37726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65E6-7D07-4BB8-A7A8-2F07C9C32A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4396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AFED9-15EB-43C8-8F92-186E609BF6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15768-75AD-4724-AF31-CACF1BC10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7543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36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7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808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44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110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88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0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2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2957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793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21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580F9-1FF9-4EB2-805D-18CA44B2D3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6066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45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58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10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7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96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2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16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8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8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18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95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2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98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73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46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59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2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444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81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2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2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0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95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43653DA-8BF4-4869-96FE-9BCF43372D46}" type="datetime8">
              <a:rPr lang="en-US" smtClean="0"/>
              <a:pPr/>
              <a:t>2/8/2017 6:18 PM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68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1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17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63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86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61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 dirty="0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56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778048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8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rgbClr val="4F271C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13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3816DF-213E-421B-92D3-C068DBB023D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rgbClr val="4F271C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61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4F271C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4F271C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580F9-1FF9-4EB2-805D-18CA44B2D3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2940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86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66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8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2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19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28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2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3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96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23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89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78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33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527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42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63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69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96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0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46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54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37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1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200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1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410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9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31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5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291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771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221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1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7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56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4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99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047C6-B511-457C-BAB8-89EB0226A5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48BA3-BFA2-4F22-A77C-27319F9F5D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125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A1C84-6C2E-4AB1-8E98-2261962E1F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0B90D-5FC6-4F8A-B49F-2A1DF1AFD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989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8E353-7A46-4BC0-9CF1-4D2E871583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FFA8B-761E-4588-B52D-3E008CFF8E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3671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7D1C8-5F0D-4756-98B5-CD2FB15557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2B119-C563-4CF6-8878-EE20D6A9DC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1264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C0FE-F133-4BBA-9518-34599BFD7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B74A0-DD74-4C11-B3C0-B19DC5EA4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146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B2350-5619-4381-9625-357578C0F2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ECDB0-3B31-4C7E-BA82-3E11A6AAF1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657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92D7-25AA-418D-8D20-D2FCB0A098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6E5E0-6807-45DB-BA97-0D77DA24C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192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BFB09-85CD-46BA-8477-5F7B2E01F0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899F5-FCD8-4A91-8BBF-B202CD585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648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80D9-FE73-4904-AE04-373F6E0F45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9F7BA-4F56-472F-B2C4-6BF055793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31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C6C1-2626-4D79-A0F2-A04A2FA6F148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988EA-9E75-4BC9-85C9-9DE19BCA1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C6772-D225-4B29-B0E8-02BAB444FA6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25EF-FD69-4D01-BF2B-6AD931B39B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3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4D8D-B723-48CA-A693-3C924573D8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E73F-1E46-4B16-9E43-8B85F48A21C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6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FF60-B5F5-4FFF-801F-D5382F8629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F181-443F-48D2-9E8E-5F646B85E9C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9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en-US" smtClean="0">
                <a:solidFill>
                  <a:srgbClr val="4F271C"/>
                </a:solidFill>
              </a:rPr>
              <a:pPr/>
              <a:t>2/8/2017 6:18 PM</a:t>
            </a:fld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F271C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72AC53DF-4216-466D-99A7-94400E6C2A25}" type="slidenum">
              <a:rPr lang="en-US" sz="1200" smtClean="0">
                <a:solidFill>
                  <a:srgbClr val="4F271C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FE1CC-0A34-4A92-8D85-1E663535C7B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340DF-88D6-4717-A12F-E06C87457D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D1A8-92F4-41AE-B781-BD971F67238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057E-D267-4098-B430-34F9046DFE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5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9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499CE-0FD4-41C5-B781-8C4541510F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A6C96-D5D8-44EB-B75A-BCD0223AAB1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774C86-2312-46EC-8F26-9F5FB892E9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0EA87B-2E4A-4849-8BED-8C17AD8563C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30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hyperlink" Target="http://www.phschool.com/atschool/realidades/hiphop/level3/pdfs/L3_9A_lyrics_text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4.xml"/><Relationship Id="rId7" Type="http://schemas.openxmlformats.org/officeDocument/2006/relationships/hyperlink" Target="Jesse%20%20%20Joy%20-%20Ser%20o%20Estar%20(sesiones)%20-%20YouTube.wmv" TargetMode="External"/><Relationship Id="rId12" Type="http://schemas.openxmlformats.org/officeDocument/2006/relationships/image" Target="../media/image4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7.jpeg"/><Relationship Id="rId5" Type="http://schemas.openxmlformats.org/officeDocument/2006/relationships/image" Target="../media/image45.gif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dle.net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gxedo.co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Fisch_und_Katze_sind_Freunde.pptx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quizlet.com/162716839/mi-vida-en-el-insti-week-3-vocabulario-1-flash-cards" TargetMode="Externa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quizlet.com/162716839/mi-vida-en-el-insti-week-3-vocabulario-1-flash-card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youtube.com/watch?v=iqCvE258vY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08" y="-65660"/>
            <a:ext cx="9997578" cy="25287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Tw Cen MT" panose="020B0602020104020603" pitchFamily="34" charset="0"/>
              </a:rPr>
              <a:t>The 3Ps at KS4:</a:t>
            </a:r>
            <a:br>
              <a:rPr lang="en-GB" dirty="0" smtClean="0">
                <a:latin typeface="Tw Cen MT" panose="020B0602020104020603" pitchFamily="34" charset="0"/>
              </a:rPr>
            </a:br>
            <a:r>
              <a:rPr lang="en-GB" dirty="0" smtClean="0">
                <a:latin typeface="Tw Cen MT" panose="020B0602020104020603" pitchFamily="34" charset="0"/>
              </a:rPr>
              <a:t>Presentation, practice and production.</a:t>
            </a:r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81" y="3700334"/>
            <a:ext cx="7886700" cy="1461272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Tw Cen MT" panose="020B0602020104020603" pitchFamily="34" charset="0"/>
              </a:rPr>
              <a:t>multi-modal</a:t>
            </a:r>
            <a:endParaRPr lang="en-GB" dirty="0" smtClean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en-GB" dirty="0" smtClean="0">
                <a:latin typeface="Tw Cen MT" panose="020B0602020104020603" pitchFamily="34" charset="0"/>
                <a:sym typeface="Wingdings" panose="05000000000000000000" pitchFamily="2" charset="2"/>
              </a:rPr>
              <a:t>varied</a:t>
            </a:r>
            <a:endParaRPr lang="en-GB" dirty="0" smtClean="0">
              <a:latin typeface="Tw Cen MT" panose="020B0602020104020603" pitchFamily="34" charset="0"/>
              <a:sym typeface="Wingdings" panose="05000000000000000000" pitchFamily="2" charset="2"/>
            </a:endParaRPr>
          </a:p>
          <a:p>
            <a:r>
              <a:rPr lang="en-GB" dirty="0" smtClean="0">
                <a:latin typeface="Tw Cen MT" panose="020B0602020104020603" pitchFamily="34" charset="0"/>
                <a:sym typeface="Wingdings" panose="05000000000000000000" pitchFamily="2" charset="2"/>
              </a:rPr>
              <a:t>meaning-focused</a:t>
            </a:r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1522" y="2061453"/>
            <a:ext cx="3509962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Usar </a:t>
            </a: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comunicarse</a:t>
            </a:r>
            <a:b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Producir de memoria</a:t>
            </a:r>
            <a: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Producir con ayuda</a:t>
            </a:r>
            <a: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Pronunciar</a:t>
            </a:r>
            <a: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Comprender</a:t>
            </a:r>
            <a:b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Reconocer</a:t>
            </a:r>
            <a:endParaRPr lang="en-GB" sz="2400" dirty="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3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35" y="1866187"/>
            <a:ext cx="2971535" cy="2971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7197" y="4524820"/>
            <a:ext cx="28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MV Boli" panose="02000500030200090000" pitchFamily="2" charset="0"/>
                <a:cs typeface="MV Boli" panose="02000500030200090000" pitchFamily="2" charset="0"/>
              </a:rPr>
              <a:t>la </a:t>
            </a:r>
            <a:r>
              <a:rPr lang="en-GB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escalera</a:t>
            </a:r>
            <a:r>
              <a:rPr lang="en-GB" dirty="0" smtClean="0">
                <a:latin typeface="MV Boli" panose="02000500030200090000" pitchFamily="2" charset="0"/>
                <a:cs typeface="MV Boli" panose="02000500030200090000" pitchFamily="2" charset="0"/>
              </a:rPr>
              <a:t> del </a:t>
            </a:r>
            <a:r>
              <a:rPr lang="en-GB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saber</a:t>
            </a:r>
            <a:endParaRPr lang="en-GB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52600" y="-22860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solidFill>
                  <a:prstClr val="black"/>
                </a:solidFill>
              </a:rPr>
              <a:t>siempre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14400"/>
            <a:ext cx="9144000" cy="5847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…………………………………………………………</a:t>
            </a:r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452735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solidFill>
                  <a:prstClr val="black"/>
                </a:solidFill>
              </a:rPr>
              <a:t>todos</a:t>
            </a:r>
            <a:r>
              <a:rPr lang="en-GB" sz="5400" dirty="0">
                <a:solidFill>
                  <a:prstClr val="black"/>
                </a:solidFill>
              </a:rPr>
              <a:t> </a:t>
            </a:r>
            <a:r>
              <a:rPr lang="en-GB" sz="5400" dirty="0" err="1">
                <a:solidFill>
                  <a:prstClr val="black"/>
                </a:solidFill>
              </a:rPr>
              <a:t>los</a:t>
            </a:r>
            <a:r>
              <a:rPr lang="en-GB" sz="5400" dirty="0">
                <a:solidFill>
                  <a:prstClr val="black"/>
                </a:solidFill>
              </a:rPr>
              <a:t> </a:t>
            </a:r>
            <a:r>
              <a:rPr lang="en-GB" sz="5400" dirty="0" err="1">
                <a:solidFill>
                  <a:prstClr val="black"/>
                </a:solidFill>
              </a:rPr>
              <a:t>días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-6724" y="1801906"/>
            <a:ext cx="9164171" cy="1042147"/>
          </a:xfrm>
          <a:custGeom>
            <a:avLst/>
            <a:gdLst>
              <a:gd name="connsiteX0" fmla="*/ 0 w 9164171"/>
              <a:gd name="connsiteY0" fmla="*/ 1042147 h 1042147"/>
              <a:gd name="connsiteX1" fmla="*/ 853889 w 9164171"/>
              <a:gd name="connsiteY1" fmla="*/ 26894 h 1042147"/>
              <a:gd name="connsiteX2" fmla="*/ 1680883 w 9164171"/>
              <a:gd name="connsiteY2" fmla="*/ 1028700 h 1042147"/>
              <a:gd name="connsiteX3" fmla="*/ 2575112 w 9164171"/>
              <a:gd name="connsiteY3" fmla="*/ 40341 h 1042147"/>
              <a:gd name="connsiteX4" fmla="*/ 3482789 w 9164171"/>
              <a:gd name="connsiteY4" fmla="*/ 1008529 h 1042147"/>
              <a:gd name="connsiteX5" fmla="*/ 4296336 w 9164171"/>
              <a:gd name="connsiteY5" fmla="*/ 33618 h 1042147"/>
              <a:gd name="connsiteX6" fmla="*/ 5143500 w 9164171"/>
              <a:gd name="connsiteY6" fmla="*/ 1035423 h 1042147"/>
              <a:gd name="connsiteX7" fmla="*/ 6037730 w 9164171"/>
              <a:gd name="connsiteY7" fmla="*/ 33618 h 1042147"/>
              <a:gd name="connsiteX8" fmla="*/ 6905065 w 9164171"/>
              <a:gd name="connsiteY8" fmla="*/ 1028700 h 1042147"/>
              <a:gd name="connsiteX9" fmla="*/ 7624483 w 9164171"/>
              <a:gd name="connsiteY9" fmla="*/ 33618 h 1042147"/>
              <a:gd name="connsiteX10" fmla="*/ 8390965 w 9164171"/>
              <a:gd name="connsiteY10" fmla="*/ 1028700 h 1042147"/>
              <a:gd name="connsiteX11" fmla="*/ 9164171 w 9164171"/>
              <a:gd name="connsiteY11" fmla="*/ 0 h 1042147"/>
              <a:gd name="connsiteX12" fmla="*/ 9164171 w 9164171"/>
              <a:gd name="connsiteY12" fmla="*/ 0 h 104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64171" h="1042147">
                <a:moveTo>
                  <a:pt x="0" y="1042147"/>
                </a:moveTo>
                <a:cubicBezTo>
                  <a:pt x="286871" y="535641"/>
                  <a:pt x="573742" y="29135"/>
                  <a:pt x="853889" y="26894"/>
                </a:cubicBezTo>
                <a:cubicBezTo>
                  <a:pt x="1134036" y="24653"/>
                  <a:pt x="1394013" y="1026459"/>
                  <a:pt x="1680883" y="1028700"/>
                </a:cubicBezTo>
                <a:cubicBezTo>
                  <a:pt x="1967753" y="1030941"/>
                  <a:pt x="2274794" y="43703"/>
                  <a:pt x="2575112" y="40341"/>
                </a:cubicBezTo>
                <a:cubicBezTo>
                  <a:pt x="2875430" y="36979"/>
                  <a:pt x="3195918" y="1009649"/>
                  <a:pt x="3482789" y="1008529"/>
                </a:cubicBezTo>
                <a:cubicBezTo>
                  <a:pt x="3769660" y="1007409"/>
                  <a:pt x="4019551" y="29136"/>
                  <a:pt x="4296336" y="33618"/>
                </a:cubicBezTo>
                <a:cubicBezTo>
                  <a:pt x="4573121" y="38100"/>
                  <a:pt x="4853268" y="1035423"/>
                  <a:pt x="5143500" y="1035423"/>
                </a:cubicBezTo>
                <a:cubicBezTo>
                  <a:pt x="5433732" y="1035423"/>
                  <a:pt x="5744136" y="34738"/>
                  <a:pt x="6037730" y="33618"/>
                </a:cubicBezTo>
                <a:cubicBezTo>
                  <a:pt x="6331324" y="32497"/>
                  <a:pt x="6640606" y="1028700"/>
                  <a:pt x="6905065" y="1028700"/>
                </a:cubicBezTo>
                <a:cubicBezTo>
                  <a:pt x="7169524" y="1028700"/>
                  <a:pt x="7376833" y="33618"/>
                  <a:pt x="7624483" y="33618"/>
                </a:cubicBezTo>
                <a:cubicBezTo>
                  <a:pt x="7872133" y="33618"/>
                  <a:pt x="8134350" y="1034303"/>
                  <a:pt x="8390965" y="1028700"/>
                </a:cubicBezTo>
                <a:cubicBezTo>
                  <a:pt x="8647580" y="1023097"/>
                  <a:pt x="9164171" y="0"/>
                  <a:pt x="9164171" y="0"/>
                </a:cubicBezTo>
                <a:lnTo>
                  <a:pt x="9164171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0359" y="175372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solidFill>
                  <a:prstClr val="black"/>
                </a:solidFill>
              </a:rPr>
              <a:t>normalmente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98176" y="3151266"/>
            <a:ext cx="1492624" cy="1120416"/>
          </a:xfrm>
          <a:custGeom>
            <a:avLst/>
            <a:gdLst>
              <a:gd name="connsiteX0" fmla="*/ 0 w 983576"/>
              <a:gd name="connsiteY0" fmla="*/ 397451 h 707642"/>
              <a:gd name="connsiteX1" fmla="*/ 981636 w 983576"/>
              <a:gd name="connsiteY1" fmla="*/ 195745 h 707642"/>
              <a:gd name="connsiteX2" fmla="*/ 268942 w 983576"/>
              <a:gd name="connsiteY2" fmla="*/ 706733 h 707642"/>
              <a:gd name="connsiteX3" fmla="*/ 914400 w 983576"/>
              <a:gd name="connsiteY3" fmla="*/ 47827 h 707642"/>
              <a:gd name="connsiteX4" fmla="*/ 954742 w 983576"/>
              <a:gd name="connsiteY4" fmla="*/ 47827 h 707642"/>
              <a:gd name="connsiteX5" fmla="*/ 954742 w 983576"/>
              <a:gd name="connsiteY5" fmla="*/ 20933 h 70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576" h="707642">
                <a:moveTo>
                  <a:pt x="0" y="397451"/>
                </a:moveTo>
                <a:cubicBezTo>
                  <a:pt x="468406" y="270824"/>
                  <a:pt x="936812" y="144198"/>
                  <a:pt x="981636" y="195745"/>
                </a:cubicBezTo>
                <a:cubicBezTo>
                  <a:pt x="1026460" y="247292"/>
                  <a:pt x="280148" y="731386"/>
                  <a:pt x="268942" y="706733"/>
                </a:cubicBezTo>
                <a:cubicBezTo>
                  <a:pt x="257736" y="682080"/>
                  <a:pt x="800100" y="157645"/>
                  <a:pt x="914400" y="47827"/>
                </a:cubicBezTo>
                <a:cubicBezTo>
                  <a:pt x="1028700" y="-61991"/>
                  <a:pt x="948018" y="52309"/>
                  <a:pt x="954742" y="47827"/>
                </a:cubicBezTo>
                <a:cubicBezTo>
                  <a:pt x="961466" y="43345"/>
                  <a:pt x="958104" y="32139"/>
                  <a:pt x="954742" y="20933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590800" y="3146784"/>
            <a:ext cx="1492624" cy="1120416"/>
          </a:xfrm>
          <a:custGeom>
            <a:avLst/>
            <a:gdLst>
              <a:gd name="connsiteX0" fmla="*/ 0 w 983576"/>
              <a:gd name="connsiteY0" fmla="*/ 397451 h 707642"/>
              <a:gd name="connsiteX1" fmla="*/ 981636 w 983576"/>
              <a:gd name="connsiteY1" fmla="*/ 195745 h 707642"/>
              <a:gd name="connsiteX2" fmla="*/ 268942 w 983576"/>
              <a:gd name="connsiteY2" fmla="*/ 706733 h 707642"/>
              <a:gd name="connsiteX3" fmla="*/ 914400 w 983576"/>
              <a:gd name="connsiteY3" fmla="*/ 47827 h 707642"/>
              <a:gd name="connsiteX4" fmla="*/ 954742 w 983576"/>
              <a:gd name="connsiteY4" fmla="*/ 47827 h 707642"/>
              <a:gd name="connsiteX5" fmla="*/ 954742 w 983576"/>
              <a:gd name="connsiteY5" fmla="*/ 20933 h 70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576" h="707642">
                <a:moveTo>
                  <a:pt x="0" y="397451"/>
                </a:moveTo>
                <a:cubicBezTo>
                  <a:pt x="468406" y="270824"/>
                  <a:pt x="936812" y="144198"/>
                  <a:pt x="981636" y="195745"/>
                </a:cubicBezTo>
                <a:cubicBezTo>
                  <a:pt x="1026460" y="247292"/>
                  <a:pt x="280148" y="731386"/>
                  <a:pt x="268942" y="706733"/>
                </a:cubicBezTo>
                <a:cubicBezTo>
                  <a:pt x="257736" y="682080"/>
                  <a:pt x="800100" y="157645"/>
                  <a:pt x="914400" y="47827"/>
                </a:cubicBezTo>
                <a:cubicBezTo>
                  <a:pt x="1028700" y="-61991"/>
                  <a:pt x="948018" y="52309"/>
                  <a:pt x="954742" y="47827"/>
                </a:cubicBezTo>
                <a:cubicBezTo>
                  <a:pt x="961466" y="43345"/>
                  <a:pt x="958104" y="32139"/>
                  <a:pt x="954742" y="20933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191000" y="3146784"/>
            <a:ext cx="1492624" cy="1120416"/>
          </a:xfrm>
          <a:custGeom>
            <a:avLst/>
            <a:gdLst>
              <a:gd name="connsiteX0" fmla="*/ 0 w 983576"/>
              <a:gd name="connsiteY0" fmla="*/ 397451 h 707642"/>
              <a:gd name="connsiteX1" fmla="*/ 981636 w 983576"/>
              <a:gd name="connsiteY1" fmla="*/ 195745 h 707642"/>
              <a:gd name="connsiteX2" fmla="*/ 268942 w 983576"/>
              <a:gd name="connsiteY2" fmla="*/ 706733 h 707642"/>
              <a:gd name="connsiteX3" fmla="*/ 914400 w 983576"/>
              <a:gd name="connsiteY3" fmla="*/ 47827 h 707642"/>
              <a:gd name="connsiteX4" fmla="*/ 954742 w 983576"/>
              <a:gd name="connsiteY4" fmla="*/ 47827 h 707642"/>
              <a:gd name="connsiteX5" fmla="*/ 954742 w 983576"/>
              <a:gd name="connsiteY5" fmla="*/ 20933 h 70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576" h="707642">
                <a:moveTo>
                  <a:pt x="0" y="397451"/>
                </a:moveTo>
                <a:cubicBezTo>
                  <a:pt x="468406" y="270824"/>
                  <a:pt x="936812" y="144198"/>
                  <a:pt x="981636" y="195745"/>
                </a:cubicBezTo>
                <a:cubicBezTo>
                  <a:pt x="1026460" y="247292"/>
                  <a:pt x="280148" y="731386"/>
                  <a:pt x="268942" y="706733"/>
                </a:cubicBezTo>
                <a:cubicBezTo>
                  <a:pt x="257736" y="682080"/>
                  <a:pt x="800100" y="157645"/>
                  <a:pt x="914400" y="47827"/>
                </a:cubicBezTo>
                <a:cubicBezTo>
                  <a:pt x="1028700" y="-61991"/>
                  <a:pt x="948018" y="52309"/>
                  <a:pt x="954742" y="47827"/>
                </a:cubicBezTo>
                <a:cubicBezTo>
                  <a:pt x="961466" y="43345"/>
                  <a:pt x="958104" y="32139"/>
                  <a:pt x="954742" y="20933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867400" y="3146784"/>
            <a:ext cx="1492624" cy="1120416"/>
          </a:xfrm>
          <a:custGeom>
            <a:avLst/>
            <a:gdLst>
              <a:gd name="connsiteX0" fmla="*/ 0 w 983576"/>
              <a:gd name="connsiteY0" fmla="*/ 397451 h 707642"/>
              <a:gd name="connsiteX1" fmla="*/ 981636 w 983576"/>
              <a:gd name="connsiteY1" fmla="*/ 195745 h 707642"/>
              <a:gd name="connsiteX2" fmla="*/ 268942 w 983576"/>
              <a:gd name="connsiteY2" fmla="*/ 706733 h 707642"/>
              <a:gd name="connsiteX3" fmla="*/ 914400 w 983576"/>
              <a:gd name="connsiteY3" fmla="*/ 47827 h 707642"/>
              <a:gd name="connsiteX4" fmla="*/ 954742 w 983576"/>
              <a:gd name="connsiteY4" fmla="*/ 47827 h 707642"/>
              <a:gd name="connsiteX5" fmla="*/ 954742 w 983576"/>
              <a:gd name="connsiteY5" fmla="*/ 20933 h 70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576" h="707642">
                <a:moveTo>
                  <a:pt x="0" y="397451"/>
                </a:moveTo>
                <a:cubicBezTo>
                  <a:pt x="468406" y="270824"/>
                  <a:pt x="936812" y="144198"/>
                  <a:pt x="981636" y="195745"/>
                </a:cubicBezTo>
                <a:cubicBezTo>
                  <a:pt x="1026460" y="247292"/>
                  <a:pt x="280148" y="731386"/>
                  <a:pt x="268942" y="706733"/>
                </a:cubicBezTo>
                <a:cubicBezTo>
                  <a:pt x="257736" y="682080"/>
                  <a:pt x="800100" y="157645"/>
                  <a:pt x="914400" y="47827"/>
                </a:cubicBezTo>
                <a:cubicBezTo>
                  <a:pt x="1028700" y="-61991"/>
                  <a:pt x="948018" y="52309"/>
                  <a:pt x="954742" y="47827"/>
                </a:cubicBezTo>
                <a:cubicBezTo>
                  <a:pt x="961466" y="43345"/>
                  <a:pt x="958104" y="32139"/>
                  <a:pt x="954742" y="20933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18983" y="315112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prstClr val="black"/>
                </a:solidFill>
              </a:rPr>
              <a:t>a menudo</a:t>
            </a:r>
            <a:endParaRPr lang="en-GB" sz="5400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400" y="4572000"/>
            <a:ext cx="0" cy="1066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4572000"/>
            <a:ext cx="0" cy="1066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572000"/>
            <a:ext cx="0" cy="1066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4495800"/>
            <a:ext cx="0" cy="1066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534400" y="4495800"/>
            <a:ext cx="0" cy="106680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50359" y="4374768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prstClr val="black"/>
                </a:solidFill>
              </a:rPr>
              <a:t>a </a:t>
            </a:r>
            <a:r>
              <a:rPr lang="en-GB" sz="5400" dirty="0" err="1">
                <a:solidFill>
                  <a:prstClr val="black"/>
                </a:solidFill>
              </a:rPr>
              <a:t>veces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3007659" y="5836032"/>
            <a:ext cx="2819400" cy="1210088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50359" y="5253404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>
                <a:solidFill>
                  <a:prstClr val="black"/>
                </a:solidFill>
              </a:rPr>
              <a:t>nunca</a:t>
            </a:r>
            <a:endParaRPr lang="en-GB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3" grpId="0" animBg="1"/>
      <p:bldP spid="24" grpId="0"/>
      <p:bldP spid="14" grpId="0" animBg="1"/>
      <p:bldP spid="25" grpId="0" animBg="1"/>
      <p:bldP spid="26" grpId="0" animBg="1"/>
      <p:bldP spid="27" grpId="0" animBg="1"/>
      <p:bldP spid="28" grpId="0"/>
      <p:bldP spid="34" grpId="0"/>
      <p:bldP spid="18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0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35"/>
          <p:cNvSpPr>
            <a:spLocks noChangeArrowheads="1"/>
          </p:cNvSpPr>
          <p:nvPr/>
        </p:nvSpPr>
        <p:spPr bwMode="auto">
          <a:xfrm>
            <a:off x="1365637" y="708883"/>
            <a:ext cx="39544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800" dirty="0" err="1">
                <a:solidFill>
                  <a:srgbClr val="FF0000"/>
                </a:solidFill>
                <a:latin typeface="Arial Rounded MT Bold" pitchFamily="34" charset="0"/>
              </a:rPr>
              <a:t>haben</a:t>
            </a:r>
            <a:r>
              <a:rPr lang="en-GB" altLang="en-US" sz="3800" dirty="0">
                <a:solidFill>
                  <a:srgbClr val="FF0000"/>
                </a:solidFill>
                <a:latin typeface="Arial Rounded MT Bold" pitchFamily="34" charset="0"/>
              </a:rPr>
              <a:t> – to have</a:t>
            </a:r>
          </a:p>
        </p:txBody>
      </p:sp>
      <p:graphicFrame>
        <p:nvGraphicFramePr>
          <p:cNvPr id="2669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248353"/>
              </p:ext>
            </p:extLst>
          </p:nvPr>
        </p:nvGraphicFramePr>
        <p:xfrm>
          <a:off x="1435487" y="1643921"/>
          <a:ext cx="3746500" cy="4381503"/>
        </p:xfrm>
        <a:graphic>
          <a:graphicData uri="http://schemas.openxmlformats.org/drawingml/2006/table">
            <a:tbl>
              <a:tblPr/>
              <a:tblGrid>
                <a:gridCol w="1873250"/>
                <a:gridCol w="1873250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ich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du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wir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haben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ihr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habt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Sie/sie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haben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80" name="Picture 62" descr="Another_one_bites_the_dust">
            <a:hlinkClick r:id="" action="ppaction://noaction">
              <a:snd r:embed="rId3" name="habenedit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37" y="1280383"/>
            <a:ext cx="15827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797" y="642617"/>
            <a:ext cx="3070225" cy="1143000"/>
          </a:xfrm>
        </p:spPr>
        <p:txBody>
          <a:bodyPr/>
          <a:lstStyle/>
          <a:p>
            <a:pPr eaLnBrk="1" hangingPunct="1"/>
            <a:r>
              <a:rPr lang="en-GB" altLang="en-US" sz="3800" dirty="0" err="1" smtClean="0">
                <a:solidFill>
                  <a:srgbClr val="FF0000"/>
                </a:solidFill>
                <a:latin typeface="Arial Rounded MT Bold" pitchFamily="34" charset="0"/>
              </a:rPr>
              <a:t>sein</a:t>
            </a:r>
            <a:r>
              <a:rPr lang="en-GB" altLang="en-US" sz="3800" dirty="0" smtClean="0">
                <a:solidFill>
                  <a:srgbClr val="FF0000"/>
                </a:solidFill>
                <a:latin typeface="Arial Rounded MT Bold" pitchFamily="34" charset="0"/>
              </a:rPr>
              <a:t> – to be</a:t>
            </a:r>
          </a:p>
        </p:txBody>
      </p:sp>
      <p:graphicFrame>
        <p:nvGraphicFramePr>
          <p:cNvPr id="26701" name="Group 7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0595477"/>
              </p:ext>
            </p:extLst>
          </p:nvPr>
        </p:nvGraphicFramePr>
        <p:xfrm>
          <a:off x="1888122" y="1569717"/>
          <a:ext cx="3751263" cy="4392614"/>
        </p:xfrm>
        <a:graphic>
          <a:graphicData uri="http://schemas.openxmlformats.org/drawingml/2006/table">
            <a:tbl>
              <a:tblPr/>
              <a:tblGrid>
                <a:gridCol w="1876425"/>
                <a:gridCol w="1874838"/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ich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bin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du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bist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wir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ihr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seid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sind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52" name="Picture 32" descr="we-will-rock-you">
            <a:hlinkClick r:id="" action="ppaction://noaction">
              <a:snd r:embed="rId3" name="seinclaps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60" y="1223642"/>
            <a:ext cx="16573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R_song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840" y="20955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12014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501140"/>
            <a:ext cx="8832532" cy="4083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6869" y="-195620"/>
            <a:ext cx="4002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</a:rPr>
              <a:t>SER (to be)</a:t>
            </a:r>
            <a:endParaRPr lang="en-US" sz="6600" b="1" dirty="0">
              <a:ln w="0"/>
              <a:solidFill>
                <a:srgbClr val="FF0000"/>
              </a:solidFill>
            </a:endParaRPr>
          </a:p>
        </p:txBody>
      </p:sp>
      <p:pic>
        <p:nvPicPr>
          <p:cNvPr id="6" name="Ser audio clip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4836" y="591655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869" y="633478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Thanks to Leigh McClelland for this gem </a:t>
            </a:r>
            <a:r>
              <a:rPr lang="en-GB" sz="28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925" y="355926"/>
            <a:ext cx="51527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Estribillo: </a:t>
            </a:r>
            <a:br>
              <a:rPr lang="es-ES" dirty="0" smtClean="0"/>
            </a:br>
            <a:r>
              <a:rPr lang="es-ES" dirty="0" smtClean="0"/>
              <a:t>Cuidemos nuestro planeta. </a:t>
            </a:r>
            <a:br>
              <a:rPr lang="es-ES" dirty="0" smtClean="0"/>
            </a:br>
            <a:r>
              <a:rPr lang="es-ES" dirty="0" smtClean="0"/>
              <a:t>Cuidemos nuestro planeta. </a:t>
            </a:r>
            <a:br>
              <a:rPr lang="es-ES" dirty="0" smtClean="0"/>
            </a:br>
            <a:r>
              <a:rPr lang="es-ES" dirty="0" smtClean="0"/>
              <a:t>¡Este planeta está en peligro! </a:t>
            </a:r>
            <a:br>
              <a:rPr lang="es-ES" dirty="0" smtClean="0"/>
            </a:br>
            <a:r>
              <a:rPr lang="es-ES" dirty="0" smtClean="0"/>
              <a:t>¡Este planeta está en peligro! </a:t>
            </a:r>
            <a:br>
              <a:rPr lang="es-ES" dirty="0" smtClean="0"/>
            </a:br>
            <a:r>
              <a:rPr lang="es-ES" dirty="0" smtClean="0"/>
              <a:t>Cuidemos nuestro planeta. </a:t>
            </a:r>
            <a:br>
              <a:rPr lang="es-ES" dirty="0" smtClean="0"/>
            </a:br>
            <a:r>
              <a:rPr lang="es-ES" dirty="0" smtClean="0"/>
              <a:t>Cuidemos nuestro planeta. </a:t>
            </a:r>
            <a:br>
              <a:rPr lang="es-ES" dirty="0" smtClean="0"/>
            </a:br>
            <a:r>
              <a:rPr lang="es-ES" dirty="0" smtClean="0"/>
              <a:t>¡Este planeta está en peligro! </a:t>
            </a:r>
            <a:br>
              <a:rPr lang="es-ES" dirty="0" smtClean="0"/>
            </a:br>
            <a:r>
              <a:rPr lang="es-ES" dirty="0" smtClean="0"/>
              <a:t>¡Este planeta está en peligro! 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La contaminación del aire, de los ríos y de los mares </a:t>
            </a:r>
            <a:br>
              <a:rPr lang="es-ES" dirty="0" smtClean="0"/>
            </a:br>
            <a:r>
              <a:rPr lang="es-ES" dirty="0" smtClean="0"/>
              <a:t>es uno de los problemas más graves del mundo. </a:t>
            </a:r>
            <a:br>
              <a:rPr lang="es-ES" dirty="0" smtClean="0"/>
            </a:br>
            <a:r>
              <a:rPr lang="es-ES" dirty="0" smtClean="0"/>
              <a:t>Hasta que tomemos medidas para reducirla, ¡este hermoso planeta estará en peligro! </a:t>
            </a:r>
            <a:br>
              <a:rPr lang="es-ES" dirty="0" smtClean="0"/>
            </a:br>
            <a:endParaRPr lang="es-ES" dirty="0" smtClean="0"/>
          </a:p>
          <a:p>
            <a:r>
              <a:rPr lang="es-ES" dirty="0" smtClean="0"/>
              <a:t>Algunas compañías van a contaminar los ríos hasta que el gobierno las castigue. </a:t>
            </a:r>
            <a:br>
              <a:rPr lang="es-ES" dirty="0" smtClean="0"/>
            </a:br>
            <a:r>
              <a:rPr lang="es-ES" dirty="0" smtClean="0"/>
              <a:t>Mientras la gente eche desperdicios </a:t>
            </a:r>
            <a:br>
              <a:rPr lang="es-ES" dirty="0" smtClean="0"/>
            </a:br>
            <a:r>
              <a:rPr lang="es-ES" dirty="0" smtClean="0"/>
              <a:t>en lugares públicos, los problemas continuarán. </a:t>
            </a:r>
            <a:br>
              <a:rPr lang="es-ES" dirty="0" smtClean="0"/>
            </a:br>
            <a:endParaRPr lang="es-ES" dirty="0"/>
          </a:p>
          <a:p>
            <a:r>
              <a:rPr lang="es-ES" dirty="0" smtClean="0"/>
              <a:t>Estribillo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50588"/>
            <a:ext cx="9675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http://www.phschool.com/atschool/realidades/hiphop/level3/pdfs/L3_9A_lyrics_text.pdf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L3_9A_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292" y="5112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4204" y="4434095"/>
            <a:ext cx="14001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"/>
            <a:ext cx="9164833" cy="6878870"/>
            <a:chOff x="0" y="-1"/>
            <a:chExt cx="9164833" cy="68788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640"/>
              <a:ext cx="3810000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586" y="0"/>
              <a:ext cx="2857500" cy="285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6619"/>
              <a:ext cx="5810250" cy="276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>
              <a:hlinkClick r:id="rId7" action="ppaction://hlinkfile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333" y="3926021"/>
              <a:ext cx="4381500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317" y="-1"/>
              <a:ext cx="2944516" cy="3926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9365"/>
              <a:ext cx="3361556" cy="224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364" y="2144377"/>
              <a:ext cx="2038350" cy="285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336" y="2220496"/>
              <a:ext cx="1681912" cy="2242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322400" y="2725511"/>
            <a:ext cx="5969699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E6AF00"/>
                </a:solidFill>
                <a:latin typeface="Segoe Print" pitchFamily="2" charset="0"/>
              </a:rPr>
              <a:t>Ser</a:t>
            </a:r>
            <a:r>
              <a:rPr lang="en-GB" sz="2400" b="1" dirty="0">
                <a:solidFill>
                  <a:srgbClr val="E6AF00"/>
                </a:solidFill>
                <a:latin typeface="Segoe Print" pitchFamily="2" charset="0"/>
              </a:rPr>
              <a:t> o </a:t>
            </a:r>
            <a:r>
              <a:rPr lang="en-GB" sz="2400" b="1" dirty="0" err="1">
                <a:solidFill>
                  <a:srgbClr val="E6AF00"/>
                </a:solidFill>
                <a:latin typeface="Segoe Print" pitchFamily="2" charset="0"/>
              </a:rPr>
              <a:t>Estar</a:t>
            </a:r>
            <a:r>
              <a:rPr lang="en-GB" sz="2400" b="1" dirty="0">
                <a:solidFill>
                  <a:srgbClr val="E6AF00"/>
                </a:solidFill>
                <a:latin typeface="Segoe Print" pitchFamily="2" charset="0"/>
              </a:rPr>
              <a:t/>
            </a:r>
            <a:br>
              <a:rPr lang="en-GB" sz="2400" b="1" dirty="0">
                <a:solidFill>
                  <a:srgbClr val="E6AF00"/>
                </a:solidFill>
                <a:latin typeface="Segoe Print" pitchFamily="2" charset="0"/>
              </a:rPr>
            </a:br>
            <a:r>
              <a:rPr lang="es-ES_tradnl" sz="2400" dirty="0">
                <a:solidFill>
                  <a:srgbClr val="E6AF00"/>
                </a:solidFill>
              </a:rPr>
              <a:t>No puedo esperar más sin tenerte junto a mí</a:t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dirty="0">
                <a:solidFill>
                  <a:srgbClr val="E6AF00"/>
                </a:solidFill>
              </a:rPr>
              <a:t>Desesperación es que no estés aquí</a:t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dirty="0">
                <a:solidFill>
                  <a:srgbClr val="E6AF00"/>
                </a:solidFill>
              </a:rPr>
              <a:t>Que no estés para verme caer</a:t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dirty="0">
                <a:solidFill>
                  <a:srgbClr val="E6AF00"/>
                </a:solidFill>
              </a:rPr>
              <a:t>Ni me pueda tu voz levantar</a:t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dirty="0">
                <a:solidFill>
                  <a:srgbClr val="E6AF00"/>
                </a:solidFill>
              </a:rPr>
              <a:t>Que difícil se vuelve lograr respirar</a:t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dirty="0">
                <a:solidFill>
                  <a:srgbClr val="E6AF00"/>
                </a:solidFill>
              </a:rPr>
              <a:t/>
            </a:r>
            <a:br>
              <a:rPr lang="es-ES_tradnl" sz="2400" dirty="0">
                <a:solidFill>
                  <a:srgbClr val="E6AF00"/>
                </a:solidFill>
              </a:rPr>
            </a:br>
            <a:r>
              <a:rPr lang="es-ES_tradnl" sz="2400" b="1" dirty="0">
                <a:solidFill>
                  <a:srgbClr val="E6AF00"/>
                </a:solidFill>
              </a:rPr>
              <a:t>No quiero ser</a:t>
            </a:r>
            <a:br>
              <a:rPr lang="es-ES_tradnl" sz="2400" b="1" dirty="0">
                <a:solidFill>
                  <a:srgbClr val="E6AF00"/>
                </a:solidFill>
              </a:rPr>
            </a:br>
            <a:r>
              <a:rPr lang="es-ES_tradnl" sz="2400" b="1" dirty="0">
                <a:solidFill>
                  <a:srgbClr val="E6AF00"/>
                </a:solidFill>
              </a:rPr>
              <a:t>No quiero hablar</a:t>
            </a:r>
            <a:br>
              <a:rPr lang="es-ES_tradnl" sz="2400" b="1" dirty="0">
                <a:solidFill>
                  <a:srgbClr val="E6AF00"/>
                </a:solidFill>
              </a:rPr>
            </a:br>
            <a:r>
              <a:rPr lang="es-ES_tradnl" sz="2400" b="1" dirty="0">
                <a:solidFill>
                  <a:srgbClr val="E6AF00"/>
                </a:solidFill>
              </a:rPr>
              <a:t>No quiero estar</a:t>
            </a:r>
            <a:br>
              <a:rPr lang="es-ES_tradnl" sz="2400" b="1" dirty="0">
                <a:solidFill>
                  <a:srgbClr val="E6AF00"/>
                </a:solidFill>
              </a:rPr>
            </a:br>
            <a:r>
              <a:rPr lang="es-ES_tradnl" sz="2400" b="1" dirty="0">
                <a:solidFill>
                  <a:srgbClr val="E6AF00"/>
                </a:solidFill>
              </a:rPr>
              <a:t>Si tu no estás aquí</a:t>
            </a:r>
            <a:endParaRPr lang="en-GB" sz="2400" b="1" dirty="0">
              <a:solidFill>
                <a:srgbClr val="E6AF00"/>
              </a:solidFill>
            </a:endParaRPr>
          </a:p>
        </p:txBody>
      </p:sp>
      <p:pic>
        <p:nvPicPr>
          <p:cNvPr id="12" name="Jesse&amp;J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614" y="4892721"/>
            <a:ext cx="2797511" cy="15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feliz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sej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5566" y="924979"/>
            <a:ext cx="6078589" cy="45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692482"/>
              </p:ext>
            </p:extLst>
          </p:nvPr>
        </p:nvGraphicFramePr>
        <p:xfrm>
          <a:off x="189469" y="148967"/>
          <a:ext cx="8843320" cy="657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1660"/>
                <a:gridCol w="442166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 happy!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Follow your instinct!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Love your work!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Set goals!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Help</a:t>
                      </a:r>
                      <a:r>
                        <a:rPr lang="en-GB" baseline="0" dirty="0" smtClean="0"/>
                        <a:t> others!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Dance!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Face up to your fears!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Do exercise!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Try to sleep well!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Live (in)</a:t>
                      </a:r>
                      <a:r>
                        <a:rPr lang="en-GB" baseline="0" dirty="0" smtClean="0"/>
                        <a:t> the moment!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Accept that life</a:t>
                      </a:r>
                      <a:r>
                        <a:rPr lang="en-GB" baseline="0" dirty="0" smtClean="0"/>
                        <a:t> has good and bad moments!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Believe in yourself!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 honest with yourself!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Thank those who teach,</a:t>
                      </a:r>
                      <a:r>
                        <a:rPr lang="en-GB" baseline="0" dirty="0" smtClean="0"/>
                        <a:t> support and encourage you…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Don’t forget that you can’t</a:t>
                      </a:r>
                      <a:r>
                        <a:rPr lang="en-GB" baseline="0" dirty="0" smtClean="0"/>
                        <a:t> buy happiness!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Look after the love of your life!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Never</a:t>
                      </a:r>
                      <a:r>
                        <a:rPr lang="en-GB" baseline="0" dirty="0" smtClean="0"/>
                        <a:t> stop learning!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16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/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knowledge</a:t>
            </a:r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9531" r="1855" b="21875"/>
          <a:stretch>
            <a:fillRect/>
          </a:stretch>
        </p:blipFill>
        <p:spPr bwMode="auto">
          <a:xfrm>
            <a:off x="251520" y="620688"/>
            <a:ext cx="8636178" cy="39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Box 3"/>
          <p:cNvSpPr txBox="1">
            <a:spLocks noChangeArrowheads="1"/>
          </p:cNvSpPr>
          <p:nvPr/>
        </p:nvSpPr>
        <p:spPr bwMode="auto">
          <a:xfrm>
            <a:off x="7208237" y="6488112"/>
            <a:ext cx="2214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dirty="0">
                <a:solidFill>
                  <a:prstClr val="black"/>
                </a:solidFill>
                <a:latin typeface="Calibri" pitchFamily="34" charset="0"/>
                <a:hlinkClick r:id="rId3"/>
              </a:rPr>
              <a:t>www.wordle.net</a:t>
            </a:r>
            <a:r>
              <a:rPr lang="en-GB" dirty="0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667" y="173352"/>
            <a:ext cx="8709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Segoe Print" pitchFamily="2" charset="0"/>
              </a:rPr>
              <a:t>Before I used to live in Hardwick but now I live in </a:t>
            </a:r>
            <a:r>
              <a:rPr lang="en-GB" sz="2800" b="1" dirty="0" err="1">
                <a:solidFill>
                  <a:srgbClr val="0070C0"/>
                </a:solidFill>
                <a:latin typeface="Segoe Print" pitchFamily="2" charset="0"/>
              </a:rPr>
              <a:t>Cambourne</a:t>
            </a:r>
            <a:r>
              <a:rPr lang="en-GB" sz="2800" b="1" dirty="0">
                <a:solidFill>
                  <a:srgbClr val="0070C0"/>
                </a:solidFill>
                <a:latin typeface="Segoe Print" pitchFamily="2" charset="0"/>
              </a:rPr>
              <a:t>.</a:t>
            </a:r>
            <a:endParaRPr lang="fr-FR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12" y="650405"/>
            <a:ext cx="7286320" cy="565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803" y="5085184"/>
            <a:ext cx="5231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Antes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vivía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en Hardwick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pero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ahora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vivo en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Cambourne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.</a:t>
            </a:r>
            <a:endParaRPr lang="fr-FR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184" y="6372036"/>
            <a:ext cx="270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black"/>
                </a:solidFill>
                <a:hlinkClick r:id="rId3"/>
              </a:rPr>
              <a:t>http://www.tagxedo.com</a:t>
            </a:r>
            <a:r>
              <a:rPr lang="fr-FR" dirty="0">
                <a:solidFill>
                  <a:prstClr val="black"/>
                </a:solidFill>
                <a:hlinkClick r:id="rId3"/>
              </a:rPr>
              <a:t>/</a:t>
            </a:r>
            <a:r>
              <a:rPr lang="fr-FR" dirty="0">
                <a:solidFill>
                  <a:prstClr val="black"/>
                </a:solidFill>
              </a:rPr>
              <a:t>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667" y="173352"/>
            <a:ext cx="5901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Segoe Print" pitchFamily="2" charset="0"/>
              </a:rPr>
              <a:t>The bad thing is that there’s not a lot going on.</a:t>
            </a:r>
            <a:endParaRPr lang="fr-FR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90575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40" y="5517232"/>
            <a:ext cx="4622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Lo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malo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es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que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no hay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mucha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marcha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.</a:t>
            </a:r>
            <a:endParaRPr lang="fr-FR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3352"/>
            <a:ext cx="9006773" cy="656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667" y="173352"/>
            <a:ext cx="5901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Segoe Print" pitchFamily="2" charset="0"/>
              </a:rPr>
              <a:t>The good thing is that I have lots of friends there.</a:t>
            </a:r>
            <a:endParaRPr lang="fr-FR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808944"/>
            <a:ext cx="523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Lo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bueno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es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que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tengo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muchos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amigos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allí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.</a:t>
            </a:r>
            <a:endParaRPr lang="fr-FR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667" y="173352"/>
            <a:ext cx="849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70C0"/>
                </a:solidFill>
                <a:latin typeface="Segoe Print" pitchFamily="2" charset="0"/>
              </a:rPr>
              <a:t>Comberton</a:t>
            </a:r>
            <a:r>
              <a:rPr lang="en-GB" sz="2800" b="1" dirty="0">
                <a:solidFill>
                  <a:srgbClr val="0070C0"/>
                </a:solidFill>
                <a:latin typeface="Segoe Print" pitchFamily="2" charset="0"/>
              </a:rPr>
              <a:t> is smaller than Cambridge but it is quiet and very pretty.</a:t>
            </a:r>
            <a:endParaRPr lang="fr-FR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t="4444" r="18625" b="7556"/>
          <a:stretch/>
        </p:blipFill>
        <p:spPr bwMode="auto">
          <a:xfrm>
            <a:off x="1403648" y="621765"/>
            <a:ext cx="6277412" cy="606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5416" y="4130281"/>
            <a:ext cx="38990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Comberton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es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más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pequeño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que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Cambridge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pero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es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tranquilo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y </a:t>
            </a:r>
            <a:r>
              <a:rPr lang="en-GB" sz="3200" b="1" dirty="0" err="1">
                <a:solidFill>
                  <a:srgbClr val="0070C0"/>
                </a:solidFill>
                <a:latin typeface="Segoe Print" pitchFamily="2" charset="0"/>
              </a:rPr>
              <a:t>muy</a:t>
            </a:r>
            <a:r>
              <a:rPr lang="en-GB" sz="3200" b="1" dirty="0">
                <a:solidFill>
                  <a:srgbClr val="0070C0"/>
                </a:solidFill>
                <a:latin typeface="Segoe Print" pitchFamily="2" charset="0"/>
              </a:rPr>
              <a:t> bonito.</a:t>
            </a:r>
            <a:endParaRPr lang="fr-FR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6" t="4845" r="27174" b="8392"/>
          <a:stretch/>
        </p:blipFill>
        <p:spPr bwMode="auto">
          <a:xfrm>
            <a:off x="251520" y="116632"/>
            <a:ext cx="4464496" cy="652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37110" y="620688"/>
            <a:ext cx="41764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solidFill>
                  <a:prstClr val="black"/>
                </a:solidFill>
              </a:rPr>
              <a:t>Before I used to live in Nottingham but now I live in </a:t>
            </a:r>
            <a:r>
              <a:rPr lang="en-GB" dirty="0" err="1" smtClean="0">
                <a:solidFill>
                  <a:prstClr val="black"/>
                </a:solidFill>
              </a:rPr>
              <a:t>Cambourne</a:t>
            </a:r>
            <a:r>
              <a:rPr lang="en-GB" dirty="0" smtClean="0">
                <a:solidFill>
                  <a:prstClr val="black"/>
                </a:solidFill>
              </a:rPr>
              <a:t>.  Nottingham is bigger than </a:t>
            </a:r>
            <a:r>
              <a:rPr lang="en-GB" dirty="0" err="1" smtClean="0">
                <a:solidFill>
                  <a:prstClr val="black"/>
                </a:solidFill>
              </a:rPr>
              <a:t>Cambourne</a:t>
            </a:r>
            <a:r>
              <a:rPr lang="en-GB" dirty="0" smtClean="0">
                <a:solidFill>
                  <a:prstClr val="black"/>
                </a:solidFill>
              </a:rPr>
              <a:t>.  Before in </a:t>
            </a:r>
            <a:r>
              <a:rPr lang="en-GB" dirty="0" err="1" smtClean="0">
                <a:solidFill>
                  <a:prstClr val="black"/>
                </a:solidFill>
              </a:rPr>
              <a:t>Cambourne</a:t>
            </a:r>
            <a:r>
              <a:rPr lang="en-GB" dirty="0" smtClean="0">
                <a:solidFill>
                  <a:prstClr val="black"/>
                </a:solidFill>
              </a:rPr>
              <a:t> there were not many shops </a:t>
            </a:r>
            <a:r>
              <a:rPr lang="en-GB" dirty="0" smtClean="0">
                <a:solidFill>
                  <a:prstClr val="black"/>
                </a:solidFill>
              </a:rPr>
              <a:t>or </a:t>
            </a:r>
            <a:r>
              <a:rPr lang="en-GB" dirty="0" smtClean="0">
                <a:solidFill>
                  <a:prstClr val="black"/>
                </a:solidFill>
              </a:rPr>
              <a:t>facilities </a:t>
            </a:r>
            <a:r>
              <a:rPr lang="en-GB" dirty="0" smtClean="0">
                <a:solidFill>
                  <a:prstClr val="black"/>
                </a:solidFill>
              </a:rPr>
              <a:t>but </a:t>
            </a:r>
            <a:r>
              <a:rPr lang="en-GB" dirty="0" smtClean="0">
                <a:solidFill>
                  <a:prstClr val="black"/>
                </a:solidFill>
              </a:rPr>
              <a:t>now there is a supermarket, a church, a park and some tennis courts.  </a:t>
            </a:r>
            <a:r>
              <a:rPr lang="en-GB" dirty="0" smtClean="0">
                <a:solidFill>
                  <a:prstClr val="black"/>
                </a:solidFill>
              </a:rPr>
              <a:t>I like my town quite a lot because I have lots of friends there. 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468"/>
            <a:ext cx="9147064" cy="571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1667" y="5664200"/>
            <a:ext cx="1219200" cy="287867"/>
          </a:xfrm>
          <a:prstGeom prst="roundRect">
            <a:avLst/>
          </a:prstGeom>
          <a:solidFill>
            <a:srgbClr val="B88C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5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7" y="411671"/>
            <a:ext cx="4352544" cy="600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374" y="411671"/>
            <a:ext cx="4455626" cy="59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7" y="6437356"/>
            <a:ext cx="1171575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ECF8EE"/>
              </a:clrFrom>
              <a:clrTo>
                <a:srgbClr val="ECF8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667" y="222421"/>
            <a:ext cx="7078941" cy="2940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237" y="3450173"/>
            <a:ext cx="2504074" cy="270033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57399" y="1253746"/>
            <a:ext cx="500066" cy="364333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457399" y="1253746"/>
            <a:ext cx="503238" cy="36004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rgbClr val="006699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harsh" dir="t"/>
          </a:scene3d>
          <a:sp3d>
            <a:bevelT w="152400" h="50800" prst="softRound"/>
            <a:bevelB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8095551" y="1253751"/>
            <a:ext cx="0" cy="360045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8095551" y="3919163"/>
            <a:ext cx="215900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095551" y="2190376"/>
            <a:ext cx="215900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095551" y="1253751"/>
            <a:ext cx="215900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8095551" y="3053976"/>
            <a:ext cx="215900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8095551" y="4854201"/>
            <a:ext cx="215900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303389" y="825126"/>
            <a:ext cx="1439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</a:rPr>
              <a:t>60 </a:t>
            </a:r>
            <a:r>
              <a:rPr lang="en-GB" sz="1600" dirty="0" err="1" smtClean="0">
                <a:solidFill>
                  <a:prstClr val="black"/>
                </a:solidFill>
              </a:rPr>
              <a:t>segundos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43085" y="396490"/>
            <a:ext cx="1370043" cy="431799"/>
          </a:xfrm>
          <a:prstGeom prst="actionButtonBlank">
            <a:avLst/>
          </a:prstGeom>
          <a:solidFill>
            <a:srgbClr val="00669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err="1">
                <a:solidFill>
                  <a:prstClr val="white"/>
                </a:solidFill>
                <a:latin typeface="Tw Cen MT" panose="020B0602020104020603" pitchFamily="34" charset="0"/>
              </a:rPr>
              <a:t>Inicio</a:t>
            </a:r>
            <a:endParaRPr lang="en-GB" sz="28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311451" y="1110876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311451" y="370326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8311451" y="4638301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311451" y="20459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45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8311451" y="2911101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30</a:t>
            </a:r>
          </a:p>
        </p:txBody>
      </p:sp>
      <p:pic>
        <p:nvPicPr>
          <p:cNvPr id="20" name="062_Module3_Pdp1_Ex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7581" y="524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7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6543594"/>
            <a:ext cx="1561843" cy="236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19" y="0"/>
            <a:ext cx="394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Deberes</a:t>
            </a:r>
            <a:endParaRPr lang="en-GB" u="sng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prstClr val="black"/>
                </a:solidFill>
                <a:latin typeface="Arial Rounded MT Bold" panose="020F0704030504030204" pitchFamily="34" charset="0"/>
              </a:rPr>
              <a:t>Learn these 15 words/phrases.</a:t>
            </a:r>
            <a:br>
              <a:rPr lang="en-GB" dirty="0">
                <a:solidFill>
                  <a:prstClr val="black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9288" y="4134558"/>
            <a:ext cx="323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Vocabulary</a:t>
            </a:r>
          </a:p>
          <a:p>
            <a:r>
              <a:rPr lang="en-GB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- Minimum 15 words each week to learn </a:t>
            </a:r>
          </a:p>
          <a:p>
            <a:r>
              <a:rPr lang="en-GB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- Always on Quizlet (all vocabulary from each module is also there)</a:t>
            </a:r>
          </a:p>
          <a:p>
            <a:r>
              <a:rPr lang="en-GB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- Learn little and often</a:t>
            </a:r>
          </a:p>
          <a:p>
            <a:r>
              <a:rPr lang="en-GB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- Spend 30 – 60 minutes per week on vocabulary learning</a:t>
            </a:r>
          </a:p>
        </p:txBody>
      </p:sp>
      <p:pic>
        <p:nvPicPr>
          <p:cNvPr id="6" name="Picture 2" descr="http://learn.excelsior.com/wp-content/uploads/2015/01/android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88" y="1832785"/>
            <a:ext cx="1981071" cy="19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0418" y="1098550"/>
          <a:ext cx="4492882" cy="4257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6651"/>
                <a:gridCol w="195623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jersey (de </a:t>
                      </a:r>
                      <a:r>
                        <a:rPr lang="en-GB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(knitted) jumper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vestido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dress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camisa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shirt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camiseta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t-shirt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chaqueta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jacket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chaqueta de punto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cardigan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corbata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tie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falda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skirt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pantalones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trousers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calcetines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socks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zapatos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vaqueros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unas medias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tights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rayas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striped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cuadros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checked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2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prstClr val="black"/>
                </a:solidFill>
                <a:hlinkClick r:id="rId5"/>
              </a:rPr>
              <a:t>https://quizlet.com/162716839/mi-vida-en-el-insti-week-3-vocabulario-1-flash-cards</a:t>
            </a:r>
            <a:r>
              <a:rPr lang="en-GB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8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6543594"/>
            <a:ext cx="1561843" cy="236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19" y="0"/>
            <a:ext cx="394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Deberes</a:t>
            </a:r>
            <a:endParaRPr lang="en-GB" u="sng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prstClr val="black"/>
                </a:solidFill>
                <a:latin typeface="Arial Rounded MT Bold" panose="020F0704030504030204" pitchFamily="34" charset="0"/>
              </a:rPr>
              <a:t>Learn these 15 words/phrases.</a:t>
            </a:r>
            <a:br>
              <a:rPr lang="en-GB" dirty="0">
                <a:solidFill>
                  <a:prstClr val="black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20418" y="1098550"/>
          <a:ext cx="4492882" cy="4257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6651"/>
                <a:gridCol w="195623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jersey (de </a:t>
                      </a:r>
                      <a:r>
                        <a:rPr lang="en-GB" sz="1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(knitted) jumper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vestido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dress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camisa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shirt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camiseta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t-shirt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chaqueta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jacket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chaqueta de punto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cardigan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corbata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tie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 falda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skirt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pantalones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trousers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calcetines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socks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zapatos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unos vaqueros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unas medias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tights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rayas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striped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cuadros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checked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44800" y="1098550"/>
            <a:ext cx="1968500" cy="425767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306" y="1098549"/>
            <a:ext cx="2516494" cy="425767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12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GB" dirty="0">
                <a:solidFill>
                  <a:prstClr val="black"/>
                </a:solidFill>
                <a:hlinkClick r:id="rId4"/>
              </a:rPr>
              <a:t>quizlet.com/162716839/mi-vida-en-el-insti-week-3-vocabulario-1-flash-cards</a:t>
            </a:r>
            <a:r>
              <a:rPr lang="en-GB" dirty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690531" y="1955805"/>
            <a:ext cx="500066" cy="364333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690531" y="1955805"/>
            <a:ext cx="503238" cy="36004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harsh" dir="t"/>
          </a:scene3d>
          <a:sp3d>
            <a:bevelT w="152400" h="50800" prst="softRound"/>
            <a:bevelB/>
          </a:sp3d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7328683" y="1955810"/>
            <a:ext cx="0" cy="3600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7328683" y="4621222"/>
            <a:ext cx="215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7328683" y="2892435"/>
            <a:ext cx="215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7328683" y="1955810"/>
            <a:ext cx="215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7328683" y="3756035"/>
            <a:ext cx="215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7328683" y="5556260"/>
            <a:ext cx="2159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36521" y="1527185"/>
            <a:ext cx="1439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</a:rPr>
              <a:t>60 </a:t>
            </a:r>
            <a:r>
              <a:rPr lang="en-GB" sz="1600" dirty="0" err="1" smtClean="0">
                <a:solidFill>
                  <a:prstClr val="black"/>
                </a:solidFill>
              </a:rPr>
              <a:t>segundos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1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76217" y="1098549"/>
            <a:ext cx="1370043" cy="431799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 err="1">
                <a:solidFill>
                  <a:prstClr val="white"/>
                </a:solidFill>
              </a:rPr>
              <a:t>Inicio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544583" y="1812935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544583" y="4405322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544583" y="5340360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7544583" y="2747972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45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544583" y="3613160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460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6543594"/>
            <a:ext cx="1561843" cy="236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1085"/>
            <a:ext cx="7435873" cy="5334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9818" y="1710524"/>
            <a:ext cx="2244182" cy="385538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06694" y="5667319"/>
          <a:ext cx="7361106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4106"/>
                <a:gridCol w="2654300"/>
                <a:gridCol w="25527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una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camisa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blanca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304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un jersey negro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0400" y="638913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falda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gris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318" y="565461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unas</a:t>
            </a:r>
            <a:r>
              <a:rPr lang="en-GB" b="1" dirty="0">
                <a:solidFill>
                  <a:srgbClr val="7030A0"/>
                </a:solidFill>
              </a:rPr>
              <a:t> medias </a:t>
            </a:r>
            <a:r>
              <a:rPr lang="en-GB" b="1" dirty="0" err="1">
                <a:solidFill>
                  <a:srgbClr val="7030A0"/>
                </a:solidFill>
              </a:rPr>
              <a:t>negras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2318" y="602395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unos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zapatos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negros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9904" y="6376432"/>
            <a:ext cx="259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corbata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azul</a:t>
            </a:r>
            <a:r>
              <a:rPr lang="en-GB" b="1" dirty="0">
                <a:solidFill>
                  <a:srgbClr val="7030A0"/>
                </a:solidFill>
              </a:rPr>
              <a:t> (</a:t>
            </a:r>
            <a:r>
              <a:rPr lang="en-GB" b="1" dirty="0" err="1">
                <a:solidFill>
                  <a:srgbClr val="7030A0"/>
                </a:solidFill>
              </a:rPr>
              <a:t>oscuro</a:t>
            </a:r>
            <a:r>
              <a:rPr lang="en-GB" b="1" dirty="0">
                <a:solidFill>
                  <a:srgbClr val="7030A0"/>
                </a:solidFill>
              </a:rPr>
              <a:t>)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0118" y="5685421"/>
            <a:ext cx="259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chaqueta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azul</a:t>
            </a:r>
            <a:r>
              <a:rPr lang="en-GB" b="1" dirty="0">
                <a:solidFill>
                  <a:srgbClr val="7030A0"/>
                </a:solidFill>
              </a:rPr>
              <a:t> (</a:t>
            </a:r>
            <a:r>
              <a:rPr lang="en-GB" b="1" dirty="0" err="1">
                <a:solidFill>
                  <a:srgbClr val="7030A0"/>
                </a:solidFill>
              </a:rPr>
              <a:t>oscuro</a:t>
            </a:r>
            <a:r>
              <a:rPr lang="en-GB" b="1" dirty="0">
                <a:solidFill>
                  <a:srgbClr val="7030A0"/>
                </a:solidFill>
              </a:rPr>
              <a:t>)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0118" y="6081928"/>
            <a:ext cx="259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unos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pantalones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grises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1218" y="6410507"/>
            <a:ext cx="259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unos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en-GB" b="1" dirty="0" err="1">
                <a:solidFill>
                  <a:srgbClr val="7030A0"/>
                </a:solidFill>
              </a:rPr>
              <a:t>calcetines</a:t>
            </a:r>
            <a:r>
              <a:rPr lang="en-GB" b="1" dirty="0">
                <a:solidFill>
                  <a:srgbClr val="7030A0"/>
                </a:solidFill>
              </a:rPr>
              <a:t>..?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Practice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with support </a:t>
            </a:r>
            <a:r>
              <a:rPr lang="en-GB" dirty="0" smtClean="0">
                <a:sym typeface="Wingdings" panose="05000000000000000000" pitchFamily="2" charset="2"/>
              </a:rPr>
              <a:t> from memory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effective, engaging and enjoyable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meaning-focused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A few principles</a:t>
            </a:r>
            <a:endParaRPr lang="en-GB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retain knowledge it must be made meaningful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Proficiency requires practice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‘rote learning’ (automatization) is necessary, connect it to meaning as much as possible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practice is engaging and purposeful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620" y="5696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Daniel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Willingham’s book, </a:t>
            </a:r>
            <a:r>
              <a:rPr lang="en-GB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Students Like School?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 rot="10800000">
            <a:off x="395288" y="333375"/>
            <a:ext cx="8497887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smtClean="0">
                <a:solidFill>
                  <a:srgbClr val="FFFFFF"/>
                </a:solidFill>
              </a:rPr>
              <a:t>¿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Adónde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fuiste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de 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vacaciones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?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497887" cy="823912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err="1" smtClean="0">
                <a:solidFill>
                  <a:srgbClr val="FFFFFF"/>
                </a:solidFill>
              </a:rPr>
              <a:t>Fui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a…………….con….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 rot="10800000">
            <a:off x="395288" y="2533650"/>
            <a:ext cx="8497887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smtClean="0">
                <a:solidFill>
                  <a:srgbClr val="FFFFFF"/>
                </a:solidFill>
              </a:rPr>
              <a:t>¿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Cuándo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fuiste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?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95288" y="3468688"/>
            <a:ext cx="8497887" cy="823912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err="1" smtClean="0">
                <a:solidFill>
                  <a:srgbClr val="FFFFFF"/>
                </a:solidFill>
              </a:rPr>
              <a:t>Fui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en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…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 rot="10800000">
            <a:off x="323850" y="4695825"/>
            <a:ext cx="8499475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smtClean="0">
                <a:solidFill>
                  <a:srgbClr val="FFFFFF"/>
                </a:solidFill>
              </a:rPr>
              <a:t>¿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Cómo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</a:t>
            </a:r>
            <a:r>
              <a:rPr lang="en-GB" altLang="en-US" sz="4800" b="1" dirty="0" err="1" smtClean="0">
                <a:solidFill>
                  <a:srgbClr val="FFFFFF"/>
                </a:solidFill>
              </a:rPr>
              <a:t>fuiste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?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23850" y="5629275"/>
            <a:ext cx="8497888" cy="82391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4800" b="1" dirty="0" err="1" smtClean="0">
                <a:solidFill>
                  <a:srgbClr val="FFFFFF"/>
                </a:solidFill>
              </a:rPr>
              <a:t>Fui</a:t>
            </a:r>
            <a:r>
              <a:rPr lang="en-GB" altLang="en-US" sz="4800" b="1" dirty="0" smtClean="0">
                <a:solidFill>
                  <a:srgbClr val="FFFFFF"/>
                </a:solidFill>
              </a:rPr>
              <a:t> ……………..</a:t>
            </a:r>
            <a:endParaRPr lang="en-GB" altLang="en-US" sz="48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23528" y="260648"/>
            <a:ext cx="8424936" cy="769441"/>
          </a:xfrm>
          <a:prstGeom prst="rect">
            <a:avLst/>
          </a:prstGeom>
          <a:solidFill>
            <a:srgbClr val="7030A0"/>
          </a:solidFill>
          <a:scene3d>
            <a:camera prst="orthographicFront">
              <a:rot lat="0" lon="1080000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C000"/>
                </a:solidFill>
              </a:rPr>
              <a:t>Lo </a:t>
            </a:r>
            <a:r>
              <a:rPr lang="en-GB" sz="4400" dirty="0" err="1">
                <a:solidFill>
                  <a:srgbClr val="FFC000"/>
                </a:solidFill>
              </a:rPr>
              <a:t>pasé</a:t>
            </a:r>
            <a:r>
              <a:rPr lang="en-GB" sz="4400" dirty="0">
                <a:solidFill>
                  <a:srgbClr val="FFC000"/>
                </a:solidFill>
              </a:rPr>
              <a:t> </a:t>
            </a:r>
            <a:r>
              <a:rPr lang="en-GB" sz="4400" dirty="0" err="1">
                <a:solidFill>
                  <a:srgbClr val="FFC000"/>
                </a:solidFill>
              </a:rPr>
              <a:t>bomba</a:t>
            </a:r>
            <a:r>
              <a:rPr lang="en-GB" sz="4400" dirty="0">
                <a:solidFill>
                  <a:srgbClr val="FFC000"/>
                </a:solidFill>
              </a:rPr>
              <a:t>…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23528" y="2060848"/>
            <a:ext cx="8424936" cy="769441"/>
          </a:xfrm>
          <a:prstGeom prst="rect">
            <a:avLst/>
          </a:prstGeom>
          <a:solidFill>
            <a:srgbClr val="7030A0"/>
          </a:solidFill>
          <a:scene3d>
            <a:camera prst="orthographicFront">
              <a:rot lat="0" lon="1080000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C000"/>
                </a:solidFill>
              </a:rPr>
              <a:t>Lo que </a:t>
            </a:r>
            <a:r>
              <a:rPr lang="en-GB" sz="4400" dirty="0" err="1">
                <a:solidFill>
                  <a:srgbClr val="FFC000"/>
                </a:solidFill>
              </a:rPr>
              <a:t>más</a:t>
            </a:r>
            <a:r>
              <a:rPr lang="en-GB" sz="4400" dirty="0">
                <a:solidFill>
                  <a:srgbClr val="FFC000"/>
                </a:solidFill>
              </a:rPr>
              <a:t> me gusto </a:t>
            </a:r>
            <a:r>
              <a:rPr lang="en-GB" sz="4400" dirty="0" err="1">
                <a:solidFill>
                  <a:srgbClr val="FFC000"/>
                </a:solidFill>
              </a:rPr>
              <a:t>fue</a:t>
            </a:r>
            <a:r>
              <a:rPr lang="en-GB" sz="4400" dirty="0">
                <a:solidFill>
                  <a:srgbClr val="FFC000"/>
                </a:solidFill>
              </a:rPr>
              <a:t>…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3573016"/>
            <a:ext cx="8424936" cy="707886"/>
          </a:xfrm>
          <a:prstGeom prst="rect">
            <a:avLst/>
          </a:prstGeom>
          <a:solidFill>
            <a:srgbClr val="7030A0"/>
          </a:solidFill>
          <a:scene3d>
            <a:camera prst="orthographicFront">
              <a:rot lat="0" lon="1080000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Sin embargo, un </a:t>
            </a:r>
            <a:r>
              <a:rPr lang="en-GB" sz="4000" dirty="0" err="1">
                <a:solidFill>
                  <a:srgbClr val="FFC000"/>
                </a:solidFill>
              </a:rPr>
              <a:t>inconveniente</a:t>
            </a:r>
            <a:r>
              <a:rPr lang="en-GB" sz="4000" dirty="0">
                <a:solidFill>
                  <a:srgbClr val="FFC000"/>
                </a:solidFill>
              </a:rPr>
              <a:t> </a:t>
            </a:r>
            <a:r>
              <a:rPr lang="en-GB" sz="4000" dirty="0" err="1">
                <a:solidFill>
                  <a:srgbClr val="FFC000"/>
                </a:solidFill>
              </a:rPr>
              <a:t>fue</a:t>
            </a:r>
            <a:r>
              <a:rPr lang="en-GB" sz="4000" dirty="0">
                <a:solidFill>
                  <a:srgbClr val="FFC000"/>
                </a:solidFill>
              </a:rPr>
              <a:t>…</a:t>
            </a:r>
            <a:endParaRPr lang="en-GB" sz="16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4988788"/>
            <a:ext cx="8424936" cy="769441"/>
          </a:xfrm>
          <a:prstGeom prst="rect">
            <a:avLst/>
          </a:prstGeom>
          <a:solidFill>
            <a:srgbClr val="7030A0"/>
          </a:solidFill>
          <a:scene3d>
            <a:camera prst="orthographicFront">
              <a:rot lat="0" lon="10800000" rev="0"/>
            </a:camera>
            <a:lightRig rig="threePt" dir="t"/>
          </a:scene3d>
          <a:sp3d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Al fin y al </a:t>
            </a:r>
            <a:r>
              <a:rPr lang="en-GB" sz="3200" dirty="0" err="1">
                <a:solidFill>
                  <a:srgbClr val="FFC000"/>
                </a:solidFill>
              </a:rPr>
              <a:t>cabo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fue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una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experiencia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  <a:r>
              <a:rPr lang="en-GB" sz="3200" dirty="0" err="1">
                <a:solidFill>
                  <a:srgbClr val="FFC000"/>
                </a:solidFill>
              </a:rPr>
              <a:t>inolvidable</a:t>
            </a:r>
            <a:r>
              <a:rPr lang="en-GB" sz="3200" dirty="0">
                <a:solidFill>
                  <a:srgbClr val="FFC000"/>
                </a:solidFill>
              </a:rPr>
              <a:t>.</a:t>
            </a:r>
          </a:p>
          <a:p>
            <a:endParaRPr lang="en-GB" sz="12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1005826"/>
            <a:ext cx="8424936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prstClr val="black"/>
                </a:solidFill>
              </a:rPr>
              <a:t>Lo </a:t>
            </a:r>
            <a:r>
              <a:rPr lang="en-GB" sz="4400" b="1" dirty="0" err="1">
                <a:solidFill>
                  <a:prstClr val="black"/>
                </a:solidFill>
              </a:rPr>
              <a:t>pasé</a:t>
            </a:r>
            <a:r>
              <a:rPr lang="en-GB" sz="4400" b="1" dirty="0">
                <a:solidFill>
                  <a:prstClr val="black"/>
                </a:solidFill>
              </a:rPr>
              <a:t> </a:t>
            </a:r>
            <a:r>
              <a:rPr lang="en-GB" sz="4400" b="1" dirty="0" err="1">
                <a:solidFill>
                  <a:prstClr val="black"/>
                </a:solidFill>
              </a:rPr>
              <a:t>bomba</a:t>
            </a:r>
            <a:r>
              <a:rPr lang="en-GB" sz="4400" b="1" dirty="0">
                <a:solidFill>
                  <a:prstClr val="black"/>
                </a:solidFill>
              </a:rPr>
              <a:t>…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2830289"/>
            <a:ext cx="8424936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prstClr val="black"/>
                </a:solidFill>
              </a:rPr>
              <a:t>Lo que </a:t>
            </a:r>
            <a:r>
              <a:rPr lang="en-GB" sz="4400" b="1" dirty="0" err="1">
                <a:solidFill>
                  <a:prstClr val="black"/>
                </a:solidFill>
              </a:rPr>
              <a:t>más</a:t>
            </a:r>
            <a:r>
              <a:rPr lang="en-GB" sz="4400" b="1" dirty="0">
                <a:solidFill>
                  <a:prstClr val="black"/>
                </a:solidFill>
              </a:rPr>
              <a:t> me </a:t>
            </a:r>
            <a:r>
              <a:rPr lang="en-GB" sz="4400" b="1" dirty="0" err="1">
                <a:solidFill>
                  <a:prstClr val="black"/>
                </a:solidFill>
              </a:rPr>
              <a:t>gustó</a:t>
            </a:r>
            <a:r>
              <a:rPr lang="en-GB" sz="4400" b="1" dirty="0">
                <a:solidFill>
                  <a:prstClr val="black"/>
                </a:solidFill>
              </a:rPr>
              <a:t> </a:t>
            </a:r>
            <a:r>
              <a:rPr lang="en-GB" sz="4400" b="1" dirty="0" err="1">
                <a:solidFill>
                  <a:prstClr val="black"/>
                </a:solidFill>
              </a:rPr>
              <a:t>fue</a:t>
            </a:r>
            <a:r>
              <a:rPr lang="en-GB" sz="4400" b="1" dirty="0">
                <a:solidFill>
                  <a:prstClr val="black"/>
                </a:solidFill>
              </a:rPr>
              <a:t>…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4280902"/>
            <a:ext cx="8424936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</a:rPr>
              <a:t>Sin embargo, un </a:t>
            </a:r>
            <a:r>
              <a:rPr lang="en-GB" sz="4000" b="1" dirty="0" err="1">
                <a:solidFill>
                  <a:prstClr val="black"/>
                </a:solidFill>
              </a:rPr>
              <a:t>inconveniente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  <a:r>
              <a:rPr lang="en-GB" sz="4000" b="1" dirty="0" err="1">
                <a:solidFill>
                  <a:prstClr val="black"/>
                </a:solidFill>
              </a:rPr>
              <a:t>fue</a:t>
            </a:r>
            <a:r>
              <a:rPr lang="en-GB" sz="4000" b="1" dirty="0">
                <a:solidFill>
                  <a:prstClr val="black"/>
                </a:solidFill>
              </a:rPr>
              <a:t>…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domingo.wav"/>
            </a:hlinkClick>
          </p:cNvPr>
          <p:cNvSpPr txBox="1"/>
          <p:nvPr/>
        </p:nvSpPr>
        <p:spPr>
          <a:xfrm>
            <a:off x="333038" y="5758229"/>
            <a:ext cx="842493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</a:rPr>
              <a:t>Al fin y al </a:t>
            </a:r>
            <a:r>
              <a:rPr lang="en-GB" sz="3200" b="1" dirty="0" err="1">
                <a:solidFill>
                  <a:prstClr val="black"/>
                </a:solidFill>
              </a:rPr>
              <a:t>cabo</a:t>
            </a:r>
            <a:r>
              <a:rPr lang="en-GB" sz="3200" b="1" dirty="0">
                <a:solidFill>
                  <a:prstClr val="black"/>
                </a:solidFill>
              </a:rPr>
              <a:t> </a:t>
            </a:r>
            <a:r>
              <a:rPr lang="en-GB" sz="3200" b="1" dirty="0" err="1">
                <a:solidFill>
                  <a:prstClr val="black"/>
                </a:solidFill>
              </a:rPr>
              <a:t>fue</a:t>
            </a:r>
            <a:r>
              <a:rPr lang="en-GB" sz="3200" b="1" dirty="0">
                <a:solidFill>
                  <a:prstClr val="black"/>
                </a:solidFill>
              </a:rPr>
              <a:t> </a:t>
            </a:r>
            <a:r>
              <a:rPr lang="en-GB" sz="3200" b="1" dirty="0" err="1">
                <a:solidFill>
                  <a:prstClr val="black"/>
                </a:solidFill>
              </a:rPr>
              <a:t>una</a:t>
            </a:r>
            <a:r>
              <a:rPr lang="en-GB" sz="3200" b="1" dirty="0">
                <a:solidFill>
                  <a:prstClr val="black"/>
                </a:solidFill>
              </a:rPr>
              <a:t> </a:t>
            </a:r>
            <a:r>
              <a:rPr lang="en-GB" sz="3200" b="1" dirty="0" err="1">
                <a:solidFill>
                  <a:prstClr val="black"/>
                </a:solidFill>
              </a:rPr>
              <a:t>experiencia</a:t>
            </a:r>
            <a:r>
              <a:rPr lang="en-GB" sz="3200" b="1" dirty="0">
                <a:solidFill>
                  <a:prstClr val="black"/>
                </a:solidFill>
              </a:rPr>
              <a:t> </a:t>
            </a:r>
            <a:r>
              <a:rPr lang="en-GB" sz="3200" b="1" dirty="0" err="1">
                <a:solidFill>
                  <a:prstClr val="black"/>
                </a:solidFill>
              </a:rPr>
              <a:t>inolvidable</a:t>
            </a:r>
            <a:r>
              <a:rPr lang="en-GB" sz="3200" b="1" dirty="0">
                <a:solidFill>
                  <a:prstClr val="black"/>
                </a:solidFill>
              </a:rPr>
              <a:t>.</a:t>
            </a:r>
            <a:endParaRPr lang="en-GB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09183" y="632912"/>
          <a:ext cx="7363217" cy="5905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3778"/>
                <a:gridCol w="6749439"/>
              </a:tblGrid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¿C_____ t_</a:t>
                      </a:r>
                      <a:r>
                        <a:rPr lang="en-GB" sz="2800" baseline="0" dirty="0" smtClean="0"/>
                        <a:t> l</a:t>
                      </a:r>
                      <a:r>
                        <a:rPr lang="en-GB" sz="2800" dirty="0" smtClean="0"/>
                        <a:t>________ 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2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¿C____ e_____?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¿C______ a____ t______?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¿C_______</a:t>
                      </a:r>
                      <a:r>
                        <a:rPr lang="en-GB" sz="2800" baseline="0" dirty="0" smtClean="0"/>
                        <a:t> e_ t_ c__________?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¿T________ a________?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¿D_______ v_______?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 q_______</a:t>
                      </a:r>
                      <a:r>
                        <a:rPr lang="en-GB" sz="2800" baseline="0" dirty="0" smtClean="0"/>
                        <a:t> v______</a:t>
                      </a:r>
                      <a:r>
                        <a:rPr lang="en-GB" sz="2800" dirty="0" smtClean="0"/>
                        <a:t>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8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¿C____ e__</a:t>
                      </a:r>
                      <a:r>
                        <a:rPr lang="en-GB" sz="2800" baseline="0" dirty="0" smtClean="0"/>
                        <a:t> t__ n______________?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9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¿Q__ </a:t>
                      </a:r>
                      <a:r>
                        <a:rPr lang="en-GB" sz="2800" dirty="0" err="1" smtClean="0"/>
                        <a:t>i</a:t>
                      </a:r>
                      <a:r>
                        <a:rPr lang="en-GB" sz="2800" dirty="0" smtClean="0"/>
                        <a:t>_______ h______?</a:t>
                      </a:r>
                      <a:endParaRPr lang="en-GB" sz="2800" dirty="0"/>
                    </a:p>
                  </a:txBody>
                  <a:tcPr/>
                </a:tc>
              </a:tr>
              <a:tr h="590567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10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¿D____ t_ g_______ v_____ e_ e_ f______?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01" y="1277654"/>
            <a:ext cx="487365" cy="485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77" y="1290181"/>
            <a:ext cx="485740" cy="485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63" y="3598039"/>
            <a:ext cx="569107" cy="586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25" y="2343520"/>
            <a:ext cx="601262" cy="587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8" y="3071944"/>
            <a:ext cx="338598" cy="47530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37" y="4267617"/>
            <a:ext cx="618244" cy="446166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56" y="4869824"/>
            <a:ext cx="615662" cy="366319"/>
          </a:xfrm>
          <a:prstGeom prst="rect">
            <a:avLst/>
          </a:prstGeom>
        </p:spPr>
      </p:pic>
      <p:pic>
        <p:nvPicPr>
          <p:cNvPr id="20" name="Picture 6" descr="school_ba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19" y="2978272"/>
            <a:ext cx="598607" cy="61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7876040" y="887850"/>
            <a:ext cx="500066" cy="3643338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876040" y="887850"/>
            <a:ext cx="503238" cy="360045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harsh" dir="t"/>
          </a:scene3d>
          <a:sp3d>
            <a:bevelT w="152400" h="50800" prst="softRound"/>
            <a:bevelB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8514192" y="887855"/>
            <a:ext cx="0" cy="360045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8514192" y="3553267"/>
            <a:ext cx="2159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8514192" y="1824480"/>
            <a:ext cx="2159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8514192" y="887855"/>
            <a:ext cx="2159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8514192" y="2688080"/>
            <a:ext cx="2159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8514192" y="4488305"/>
            <a:ext cx="2159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black"/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7722030" y="459230"/>
            <a:ext cx="1439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dirty="0" smtClean="0">
                <a:solidFill>
                  <a:prstClr val="black"/>
                </a:solidFill>
              </a:rPr>
              <a:t>60 </a:t>
            </a:r>
            <a:r>
              <a:rPr lang="en-GB" sz="1600" dirty="0" err="1" smtClean="0">
                <a:solidFill>
                  <a:prstClr val="black"/>
                </a:solidFill>
              </a:rPr>
              <a:t>segundos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0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61726" y="30594"/>
            <a:ext cx="1370043" cy="431799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 err="1">
                <a:solidFill>
                  <a:prstClr val="white"/>
                </a:solidFill>
              </a:rPr>
              <a:t>Inicio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8730092" y="744980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8730092" y="3337367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730092" y="4272405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730092" y="1680017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45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8730092" y="2545205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244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6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83" y="2708920"/>
            <a:ext cx="3245643" cy="3350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6806" y="692696"/>
            <a:ext cx="3564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prstClr val="black"/>
                </a:solidFill>
              </a:rPr>
              <a:t>Trabaja</a:t>
            </a:r>
            <a:r>
              <a:rPr lang="en-GB" sz="5400" b="1" dirty="0">
                <a:solidFill>
                  <a:prstClr val="black"/>
                </a:solidFill>
              </a:rPr>
              <a:t> en </a:t>
            </a:r>
            <a:r>
              <a:rPr lang="en-GB" sz="5400" b="1" dirty="0" err="1">
                <a:solidFill>
                  <a:prstClr val="black"/>
                </a:solidFill>
              </a:rPr>
              <a:t>tándem</a:t>
            </a:r>
            <a:endParaRPr lang="en-GB" sz="54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4096806" cy="3058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45740"/>
            <a:ext cx="4096806" cy="30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 smtClean="0"/>
              <a:t>Audio / video clips (</a:t>
            </a:r>
            <a:r>
              <a:rPr lang="en-GB" dirty="0" smtClean="0">
                <a:sym typeface="Wingdings" panose="05000000000000000000" pitchFamily="2" charset="2"/>
              </a:rPr>
              <a:t> Give one, get one)</a:t>
            </a:r>
            <a:endParaRPr lang="en-GB" dirty="0" smtClean="0"/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26" y="2345731"/>
            <a:ext cx="4296709" cy="2296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931" y="821268"/>
            <a:ext cx="3564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¡</a:t>
            </a:r>
            <a:r>
              <a:rPr lang="en-GB" sz="5400" b="1" dirty="0" err="1">
                <a:solidFill>
                  <a:prstClr val="black"/>
                </a:solidFill>
              </a:rPr>
              <a:t>Pregunta</a:t>
            </a:r>
            <a:r>
              <a:rPr lang="en-GB" sz="5400" b="1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4780" y="1624675"/>
            <a:ext cx="3564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¡</a:t>
            </a:r>
            <a:r>
              <a:rPr lang="en-GB" sz="5400" b="1" dirty="0" err="1">
                <a:solidFill>
                  <a:prstClr val="black"/>
                </a:solidFill>
              </a:rPr>
              <a:t>Pregunta</a:t>
            </a:r>
            <a:r>
              <a:rPr lang="en-GB" sz="5400" b="1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3801" y="2671565"/>
            <a:ext cx="4588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¡</a:t>
            </a:r>
            <a:r>
              <a:rPr lang="en-GB" sz="5400" b="1" dirty="0" err="1">
                <a:solidFill>
                  <a:prstClr val="black"/>
                </a:solidFill>
              </a:rPr>
              <a:t>Intercambia</a:t>
            </a:r>
            <a:r>
              <a:rPr lang="en-GB" sz="5400" b="1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04" y="6413266"/>
            <a:ext cx="4680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</a:rPr>
              <a:t>Quiz – Quiz  - Trade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49370" y="5517232"/>
            <a:ext cx="2160240" cy="720080"/>
          </a:xfrm>
          <a:prstGeom prst="wedgeRoundRectCallou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Segoe Print" panose="02000600000000000000" pitchFamily="2" charset="0"/>
              </a:rPr>
              <a:t>Fenomenal</a:t>
            </a:r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469251" y="5375816"/>
            <a:ext cx="1598693" cy="720080"/>
          </a:xfrm>
          <a:prstGeom prst="wedgeRoundRectCallou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¡Genial!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873580" y="5551770"/>
            <a:ext cx="1598693" cy="720080"/>
          </a:xfrm>
          <a:prstGeom prst="wedgeRoundRectCallou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Segoe Print" panose="02000600000000000000" pitchFamily="2" charset="0"/>
              </a:rPr>
              <a:t>Buen</a:t>
            </a:r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Segoe Print" panose="02000600000000000000" pitchFamily="2" charset="0"/>
              </a:rPr>
              <a:t>acento</a:t>
            </a:r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388478" y="5362228"/>
            <a:ext cx="1598693" cy="720080"/>
          </a:xfrm>
          <a:prstGeom prst="wedgeRoundRect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Segoe Print" panose="02000600000000000000" pitchFamily="2" charset="0"/>
              </a:rPr>
              <a:t>Qué</a:t>
            </a:r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 </a:t>
            </a:r>
            <a:r>
              <a:rPr lang="en-GB" sz="2400" b="1" dirty="0" err="1">
                <a:solidFill>
                  <a:prstClr val="black"/>
                </a:solidFill>
                <a:latin typeface="Segoe Print" panose="02000600000000000000" pitchFamily="2" charset="0"/>
              </a:rPr>
              <a:t>guay</a:t>
            </a:r>
            <a:r>
              <a:rPr lang="en-GB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932584" y="5517232"/>
            <a:ext cx="1887888" cy="720080"/>
          </a:xfrm>
          <a:prstGeom prst="wedgeRoundRectCallou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Segoe Print" panose="02000600000000000000" pitchFamily="2" charset="0"/>
              </a:rPr>
              <a:t>¡Bien </a:t>
            </a:r>
            <a:r>
              <a:rPr lang="en-GB" sz="2400" b="1" dirty="0" err="1">
                <a:solidFill>
                  <a:prstClr val="white"/>
                </a:solidFill>
                <a:latin typeface="Segoe Print" panose="02000600000000000000" pitchFamily="2" charset="0"/>
              </a:rPr>
              <a:t>hecho</a:t>
            </a:r>
            <a:r>
              <a:rPr lang="en-GB" sz="2400" b="1" dirty="0">
                <a:solidFill>
                  <a:prstClr val="white"/>
                </a:solidFill>
                <a:latin typeface="Segoe Print" panose="020006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0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57188" y="2000250"/>
            <a:ext cx="8429625" cy="38576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643063" y="357188"/>
            <a:ext cx="7286625" cy="1000125"/>
          </a:xfrm>
          <a:prstGeom prst="wedgeRoundRectCallout">
            <a:avLst>
              <a:gd name="adj1" fmla="val -27028"/>
              <a:gd name="adj2" fmla="val 105588"/>
              <a:gd name="adj3" fmla="val 16667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3200" b="1">
                <a:solidFill>
                  <a:prstClr val="white"/>
                </a:solidFill>
                <a:latin typeface="Kristen ITC" panose="03050502040202030202" pitchFamily="66" charset="0"/>
              </a:rPr>
              <a:t>Encuentra a la persona que…</a:t>
            </a:r>
            <a:endParaRPr lang="en-US" alt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642938" y="2143125"/>
            <a:ext cx="77866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>
                <a:solidFill>
                  <a:prstClr val="black"/>
                </a:solidFill>
                <a:latin typeface="Calibri" panose="020F0502020204030204" pitchFamily="34" charset="0"/>
              </a:rPr>
              <a:t>1.  vive en Hardwick</a:t>
            </a:r>
            <a:endParaRPr lang="en-US" altLang="en-US" sz="400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>
                <a:solidFill>
                  <a:prstClr val="black"/>
                </a:solidFill>
                <a:latin typeface="Calibri" panose="020F0502020204030204" pitchFamily="34" charset="0"/>
              </a:rPr>
              <a:t>2.  tiene su cumpleaños en marzo</a:t>
            </a:r>
            <a:r>
              <a:rPr lang="en-US" altLang="en-US" sz="400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en-US" altLang="en-US" sz="400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GB" altLang="en-US" sz="4000" b="1">
                <a:solidFill>
                  <a:prstClr val="black"/>
                </a:solidFill>
                <a:latin typeface="Calibri" panose="020F0502020204030204" pitchFamily="34" charset="0"/>
              </a:rPr>
              <a:t>3.  habla otro idioma (aparte del inglés) en casa</a:t>
            </a:r>
            <a:endParaRPr lang="en-US" altLang="en-US" sz="400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>
                <a:solidFill>
                  <a:prstClr val="black"/>
                </a:solidFill>
                <a:latin typeface="Calibri" panose="020F0502020204030204" pitchFamily="34" charset="0"/>
              </a:rPr>
              <a:t>4.  tiene segundo nombre que empieza con la letra ‘S’</a:t>
            </a:r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053" name="Picture 3" descr="c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124301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1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79388" y="1628775"/>
            <a:ext cx="8715375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 smtClean="0">
                <a:solidFill>
                  <a:prstClr val="white"/>
                </a:solidFill>
              </a:rPr>
              <a:t>J’habite</a:t>
            </a:r>
            <a:r>
              <a:rPr lang="en-GB" altLang="en-US" sz="2800" b="1" dirty="0" smtClean="0">
                <a:solidFill>
                  <a:prstClr val="white"/>
                </a:solidFill>
              </a:rPr>
              <a:t> </a:t>
            </a:r>
            <a:r>
              <a:rPr lang="en-GB" altLang="en-US" sz="2800" b="1" dirty="0" err="1" smtClean="0">
                <a:solidFill>
                  <a:prstClr val="white"/>
                </a:solidFill>
              </a:rPr>
              <a:t>dans</a:t>
            </a:r>
            <a:r>
              <a:rPr lang="en-GB" altLang="en-US" sz="2800" b="1" dirty="0" smtClean="0">
                <a:solidFill>
                  <a:prstClr val="white"/>
                </a:solidFill>
              </a:rPr>
              <a:t> un village.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79388" y="2420938"/>
            <a:ext cx="8715375" cy="519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prstClr val="white"/>
                </a:solidFill>
              </a:rPr>
              <a:t>Chez nous </a:t>
            </a:r>
            <a:r>
              <a:rPr lang="en-GB" altLang="en-US" sz="2800" b="1" dirty="0" err="1" smtClean="0">
                <a:solidFill>
                  <a:prstClr val="white"/>
                </a:solidFill>
              </a:rPr>
              <a:t>il</a:t>
            </a:r>
            <a:r>
              <a:rPr lang="en-GB" altLang="en-US" sz="2800" b="1" dirty="0" smtClean="0">
                <a:solidFill>
                  <a:prstClr val="white"/>
                </a:solidFill>
              </a:rPr>
              <a:t> y a beaucoup de pollution.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79388" y="3213100"/>
            <a:ext cx="8715375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white"/>
                </a:solidFill>
              </a:rPr>
              <a:t>À Cambridge on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peut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faire les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magasins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79388" y="3933825"/>
            <a:ext cx="8715375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white"/>
                </a:solidFill>
              </a:rPr>
              <a:t>Le weekend on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va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souvent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au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centre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de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loisirs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179388" y="4724400"/>
            <a:ext cx="8715375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white"/>
                </a:solidFill>
              </a:rPr>
              <a:t>Mon frère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va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normalement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au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stade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179388" y="5516563"/>
            <a:ext cx="8715375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white"/>
                </a:solidFill>
              </a:rPr>
              <a:t>Mes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copains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</a:t>
            </a:r>
            <a:r>
              <a:rPr lang="en-US" altLang="en-US" sz="2800" b="1" dirty="0" err="1" smtClean="0">
                <a:solidFill>
                  <a:prstClr val="white"/>
                </a:solidFill>
              </a:rPr>
              <a:t>vont</a:t>
            </a:r>
            <a:r>
              <a:rPr lang="en-US" altLang="en-US" sz="2800" b="1" dirty="0" smtClean="0">
                <a:solidFill>
                  <a:prstClr val="white"/>
                </a:solidFill>
              </a:rPr>
              <a:t> à </a:t>
            </a:r>
            <a:r>
              <a:rPr lang="en-US" altLang="en-US" sz="2800" b="1" smtClean="0">
                <a:solidFill>
                  <a:prstClr val="white"/>
                </a:solidFill>
              </a:rPr>
              <a:t>la piscine.</a:t>
            </a:r>
            <a:endParaRPr lang="en-US" altLang="en-US" sz="2800" b="1" dirty="0">
              <a:solidFill>
                <a:prstClr val="white"/>
              </a:solidFill>
            </a:endParaRPr>
          </a:p>
        </p:txBody>
      </p:sp>
      <p:sp>
        <p:nvSpPr>
          <p:cNvPr id="410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>
                <a:solidFill>
                  <a:srgbClr val="1F497D"/>
                </a:solidFill>
              </a:rPr>
              <a:t>SAY SOMETHING DIFFERENT</a:t>
            </a:r>
            <a:endParaRPr lang="en-US" altLang="en-US" sz="4400" b="1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46040" y="395901"/>
          <a:ext cx="1285875" cy="1051560"/>
        </p:xfrm>
        <a:graphic>
          <a:graphicData uri="http://schemas.openxmlformats.org/drawingml/2006/table">
            <a:tbl>
              <a:tblPr/>
              <a:tblGrid>
                <a:gridCol w="1285875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Rosa.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David.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Felipe.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60" name="Rectangle 1"/>
          <p:cNvSpPr>
            <a:spLocks noChangeArrowheads="1"/>
          </p:cNvSpPr>
          <p:nvPr/>
        </p:nvSpPr>
        <p:spPr bwMode="auto">
          <a:xfrm>
            <a:off x="217898" y="575423"/>
            <a:ext cx="2852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llamo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1" name="Rectangle 1"/>
          <p:cNvSpPr>
            <a:spLocks noChangeArrowheads="1"/>
          </p:cNvSpPr>
          <p:nvPr/>
        </p:nvSpPr>
        <p:spPr bwMode="auto">
          <a:xfrm>
            <a:off x="4235878" y="531758"/>
            <a:ext cx="10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Estoy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2" name="Rectangle 1"/>
          <p:cNvSpPr>
            <a:spLocks noChangeArrowheads="1"/>
          </p:cNvSpPr>
          <p:nvPr/>
        </p:nvSpPr>
        <p:spPr bwMode="auto">
          <a:xfrm>
            <a:off x="6664073" y="559056"/>
            <a:ext cx="119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Tengo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866264" y="387809"/>
          <a:ext cx="1073604" cy="1051560"/>
        </p:xfrm>
        <a:graphic>
          <a:graphicData uri="http://schemas.openxmlformats.org/drawingml/2006/table">
            <a:tbl>
              <a:tblPr/>
              <a:tblGrid>
                <a:gridCol w="1073604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años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13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años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años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73" name="Rectangle 1"/>
          <p:cNvSpPr>
            <a:spLocks noChangeArrowheads="1"/>
          </p:cNvSpPr>
          <p:nvPr/>
        </p:nvSpPr>
        <p:spPr bwMode="auto">
          <a:xfrm>
            <a:off x="279041" y="1815509"/>
            <a:ext cx="3659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cumpleaños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el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874727" y="1576319"/>
          <a:ext cx="1928813" cy="1051560"/>
        </p:xfrm>
        <a:graphic>
          <a:graphicData uri="http://schemas.openxmlformats.org/drawingml/2006/table">
            <a:tbl>
              <a:tblPr/>
              <a:tblGrid>
                <a:gridCol w="1928813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20 de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baseline="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diciembre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3 de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enero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31 de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julio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84" name="Rectangle 1"/>
          <p:cNvSpPr>
            <a:spLocks noChangeArrowheads="1"/>
          </p:cNvSpPr>
          <p:nvPr/>
        </p:nvSpPr>
        <p:spPr bwMode="auto">
          <a:xfrm>
            <a:off x="242218" y="4503984"/>
            <a:ext cx="792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Soy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15414" y="4271160"/>
          <a:ext cx="2071688" cy="1051560"/>
        </p:xfrm>
        <a:graphic>
          <a:graphicData uri="http://schemas.openxmlformats.org/drawingml/2006/table">
            <a:tbl>
              <a:tblPr/>
              <a:tblGrid>
                <a:gridCol w="2071688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francés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francesa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inglés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inglesa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mexicano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/a.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95" name="Rectangle 1"/>
          <p:cNvSpPr>
            <a:spLocks noChangeArrowheads="1"/>
          </p:cNvSpPr>
          <p:nvPr/>
        </p:nvSpPr>
        <p:spPr bwMode="auto">
          <a:xfrm>
            <a:off x="3157530" y="3036376"/>
            <a:ext cx="1458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Vivo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89102" y="2828174"/>
          <a:ext cx="1357313" cy="1051560"/>
        </p:xfrm>
        <a:graphic>
          <a:graphicData uri="http://schemas.openxmlformats.org/drawingml/2006/table">
            <a:tbl>
              <a:tblPr/>
              <a:tblGrid>
                <a:gridCol w="1357313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Francia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Jamaica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México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06" name="Picture 15" descr="talking picture ic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40" y="4615428"/>
            <a:ext cx="12144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8" name="Rectangle 1"/>
          <p:cNvSpPr>
            <a:spLocks noChangeArrowheads="1"/>
          </p:cNvSpPr>
          <p:nvPr/>
        </p:nvSpPr>
        <p:spPr bwMode="auto">
          <a:xfrm>
            <a:off x="5803540" y="1796981"/>
            <a:ext cx="119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Tengo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7017977" y="1576319"/>
          <a:ext cx="1285875" cy="1051560"/>
        </p:xfrm>
        <a:graphic>
          <a:graphicData uri="http://schemas.openxmlformats.org/drawingml/2006/table">
            <a:tbl>
              <a:tblPr/>
              <a:tblGrid>
                <a:gridCol w="1285875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un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gato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tres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peces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un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perro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19" name="Rectangle 1"/>
          <p:cNvSpPr>
            <a:spLocks noChangeArrowheads="1"/>
          </p:cNvSpPr>
          <p:nvPr/>
        </p:nvSpPr>
        <p:spPr bwMode="auto">
          <a:xfrm>
            <a:off x="8244889" y="1767084"/>
            <a:ext cx="379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GB" altLang="en-US" sz="280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74290" y="2756736"/>
          <a:ext cx="2786062" cy="1051560"/>
        </p:xfrm>
        <a:graphic>
          <a:graphicData uri="http://schemas.openxmlformats.org/drawingml/2006/table">
            <a:tbl>
              <a:tblPr/>
              <a:tblGrid>
                <a:gridCol w="2786062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dos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conejillos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GB" sz="2000" b="1" baseline="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Indias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una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serpiente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nada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más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30" name="Rectangle 1"/>
          <p:cNvSpPr>
            <a:spLocks noChangeArrowheads="1"/>
          </p:cNvSpPr>
          <p:nvPr/>
        </p:nvSpPr>
        <p:spPr bwMode="auto">
          <a:xfrm>
            <a:off x="5997435" y="3048784"/>
            <a:ext cx="795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6756038" y="2815104"/>
          <a:ext cx="1785938" cy="1051560"/>
        </p:xfrm>
        <a:graphic>
          <a:graphicData uri="http://schemas.openxmlformats.org/drawingml/2006/table">
            <a:tbl>
              <a:tblPr/>
              <a:tblGrid>
                <a:gridCol w="1785938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mi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familia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mis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padres.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mis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animales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41" name="Rectangle 1"/>
          <p:cNvSpPr>
            <a:spLocks noChangeArrowheads="1"/>
          </p:cNvSpPr>
          <p:nvPr/>
        </p:nvSpPr>
        <p:spPr bwMode="auto">
          <a:xfrm>
            <a:off x="3070635" y="4454602"/>
            <a:ext cx="143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hablo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517665" y="4219506"/>
          <a:ext cx="2071687" cy="1051560"/>
        </p:xfrm>
        <a:graphic>
          <a:graphicData uri="http://schemas.openxmlformats.org/drawingml/2006/table">
            <a:tbl>
              <a:tblPr/>
              <a:tblGrid>
                <a:gridCol w="2071687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francés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n-GB" sz="2000" b="1" baseline="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alemán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inglés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n-GB" sz="2000" b="1" baseline="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español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solo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español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2" name="Rectangle 1"/>
          <p:cNvSpPr>
            <a:spLocks noChangeArrowheads="1"/>
          </p:cNvSpPr>
          <p:nvPr/>
        </p:nvSpPr>
        <p:spPr bwMode="auto">
          <a:xfrm>
            <a:off x="374290" y="5659841"/>
            <a:ext cx="5608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 el futuro me gustaría vivir en</a:t>
            </a:r>
            <a:endParaRPr lang="en-GB" altLang="en-US" sz="280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5874978" y="5401241"/>
          <a:ext cx="2643187" cy="1051560"/>
        </p:xfrm>
        <a:graphic>
          <a:graphicData uri="http://schemas.openxmlformats.org/drawingml/2006/table">
            <a:tbl>
              <a:tblPr/>
              <a:tblGrid>
                <a:gridCol w="2643187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los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Estados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Unidos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Escocia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el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000" b="1" baseline="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Perú</a:t>
                      </a:r>
                      <a:r>
                        <a:rPr lang="en-GB" sz="20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4488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307366" y="325376"/>
          <a:ext cx="1116541" cy="1051560"/>
        </p:xfrm>
        <a:graphic>
          <a:graphicData uri="http://schemas.openxmlformats.org/drawingml/2006/table">
            <a:tbl>
              <a:tblPr/>
              <a:tblGrid>
                <a:gridCol w="1116541"/>
              </a:tblGrid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regular.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fatal.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bien</a:t>
                      </a:r>
                      <a:r>
                        <a:rPr lang="en-GB" sz="20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227699" y="64706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01401" y="13431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9035" y="135129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31296" y="130367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57399" y="250793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67272" y="248501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2218" y="405710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13630" y="3963461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7898" y="5153203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370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"/>
          <p:cNvSpPr>
            <a:spLocks noChangeArrowheads="1"/>
          </p:cNvSpPr>
          <p:nvPr/>
        </p:nvSpPr>
        <p:spPr bwMode="auto">
          <a:xfrm>
            <a:off x="217898" y="575136"/>
            <a:ext cx="3179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llamo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1" name="Rectangle 1"/>
          <p:cNvSpPr>
            <a:spLocks noChangeArrowheads="1"/>
          </p:cNvSpPr>
          <p:nvPr/>
        </p:nvSpPr>
        <p:spPr bwMode="auto">
          <a:xfrm>
            <a:off x="4235878" y="531758"/>
            <a:ext cx="1397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Estoy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2" name="Rectangle 1"/>
          <p:cNvSpPr>
            <a:spLocks noChangeArrowheads="1"/>
          </p:cNvSpPr>
          <p:nvPr/>
        </p:nvSpPr>
        <p:spPr bwMode="auto">
          <a:xfrm>
            <a:off x="6664073" y="558769"/>
            <a:ext cx="1517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73" name="Rectangle 1"/>
          <p:cNvSpPr>
            <a:spLocks noChangeArrowheads="1"/>
          </p:cNvSpPr>
          <p:nvPr/>
        </p:nvSpPr>
        <p:spPr bwMode="auto">
          <a:xfrm>
            <a:off x="279041" y="1815222"/>
            <a:ext cx="3986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cumpleaños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el…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84" name="Rectangle 1"/>
          <p:cNvSpPr>
            <a:spLocks noChangeArrowheads="1"/>
          </p:cNvSpPr>
          <p:nvPr/>
        </p:nvSpPr>
        <p:spPr bwMode="auto">
          <a:xfrm>
            <a:off x="242218" y="4503697"/>
            <a:ext cx="1093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Soy…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95" name="Rectangle 1"/>
          <p:cNvSpPr>
            <a:spLocks noChangeArrowheads="1"/>
          </p:cNvSpPr>
          <p:nvPr/>
        </p:nvSpPr>
        <p:spPr bwMode="auto">
          <a:xfrm>
            <a:off x="3157530" y="3036089"/>
            <a:ext cx="17854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Vivo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106" name="Picture 15" descr="talking picture ic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40" y="4615428"/>
            <a:ext cx="12144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8" name="Rectangle 1"/>
          <p:cNvSpPr>
            <a:spLocks noChangeArrowheads="1"/>
          </p:cNvSpPr>
          <p:nvPr/>
        </p:nvSpPr>
        <p:spPr bwMode="auto">
          <a:xfrm>
            <a:off x="5803540" y="1796694"/>
            <a:ext cx="15173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Tengo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119" name="Rectangle 1"/>
          <p:cNvSpPr>
            <a:spLocks noChangeArrowheads="1"/>
          </p:cNvSpPr>
          <p:nvPr/>
        </p:nvSpPr>
        <p:spPr bwMode="auto">
          <a:xfrm>
            <a:off x="8244889" y="1766797"/>
            <a:ext cx="680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130" name="Rectangle 1"/>
          <p:cNvSpPr>
            <a:spLocks noChangeArrowheads="1"/>
          </p:cNvSpPr>
          <p:nvPr/>
        </p:nvSpPr>
        <p:spPr bwMode="auto">
          <a:xfrm>
            <a:off x="5997435" y="3048497"/>
            <a:ext cx="1122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141" name="Rectangle 1"/>
          <p:cNvSpPr>
            <a:spLocks noChangeArrowheads="1"/>
          </p:cNvSpPr>
          <p:nvPr/>
        </p:nvSpPr>
        <p:spPr bwMode="auto">
          <a:xfrm>
            <a:off x="3070635" y="4454315"/>
            <a:ext cx="176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hablo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152" name="Rectangle 1"/>
          <p:cNvSpPr>
            <a:spLocks noChangeArrowheads="1"/>
          </p:cNvSpPr>
          <p:nvPr/>
        </p:nvSpPr>
        <p:spPr bwMode="auto">
          <a:xfrm>
            <a:off x="374290" y="5659554"/>
            <a:ext cx="5935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futuro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gustaría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vivir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alt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GB" altLang="en-US" sz="2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488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27699" y="64706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01401" y="13431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9035" y="135129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31296" y="130367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57399" y="250793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67272" y="248501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2218" y="405710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13630" y="3963461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7898" y="5153203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097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Production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in real communication</a:t>
            </a:r>
          </a:p>
          <a:p>
            <a:r>
              <a:rPr lang="en-GB" dirty="0" smtClean="0"/>
              <a:t>combine and re-combine with other elements</a:t>
            </a:r>
          </a:p>
          <a:p>
            <a:r>
              <a:rPr lang="en-GB" dirty="0" smtClean="0"/>
              <a:t>long-term retention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92" y="194494"/>
            <a:ext cx="7210620" cy="18486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84028"/>
            <a:ext cx="7886700" cy="4351338"/>
          </a:xfrm>
        </p:spPr>
        <p:txBody>
          <a:bodyPr/>
          <a:lstStyle/>
          <a:p>
            <a:r>
              <a:rPr lang="en-GB" dirty="0" smtClean="0"/>
              <a:t>speaking lines</a:t>
            </a:r>
          </a:p>
          <a:p>
            <a:r>
              <a:rPr lang="en-GB" dirty="0" smtClean="0"/>
              <a:t>speed dating</a:t>
            </a:r>
          </a:p>
          <a:p>
            <a:r>
              <a:rPr lang="en-GB" dirty="0" smtClean="0"/>
              <a:t>reading races</a:t>
            </a:r>
          </a:p>
          <a:p>
            <a:r>
              <a:rPr lang="en-GB" dirty="0" smtClean="0"/>
              <a:t>create class assessments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1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Play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6139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Slap the board</a:t>
            </a:r>
          </a:p>
          <a:p>
            <a:r>
              <a:rPr lang="en-GB" dirty="0" smtClean="0"/>
              <a:t>0s and </a:t>
            </a:r>
            <a:r>
              <a:rPr lang="en-GB" dirty="0" err="1" smtClean="0"/>
              <a:t>Xs</a:t>
            </a:r>
            <a:endParaRPr lang="en-GB" dirty="0" smtClean="0"/>
          </a:p>
          <a:p>
            <a:r>
              <a:rPr lang="en-GB" dirty="0" smtClean="0"/>
              <a:t>Kim’s game</a:t>
            </a:r>
          </a:p>
          <a:p>
            <a:r>
              <a:rPr lang="en-GB" dirty="0" smtClean="0"/>
              <a:t>Mastermind</a:t>
            </a:r>
          </a:p>
          <a:p>
            <a:r>
              <a:rPr lang="en-GB" dirty="0" smtClean="0"/>
              <a:t>Battleships</a:t>
            </a:r>
          </a:p>
          <a:p>
            <a:r>
              <a:rPr lang="en-GB" dirty="0" smtClean="0"/>
              <a:t>Connect 4</a:t>
            </a:r>
          </a:p>
          <a:p>
            <a:r>
              <a:rPr lang="en-GB" dirty="0" smtClean="0"/>
              <a:t>Treasure hunt / Points</a:t>
            </a:r>
          </a:p>
          <a:p>
            <a:r>
              <a:rPr lang="en-GB" dirty="0" smtClean="0"/>
              <a:t>Inverse bingo / strip bingo</a:t>
            </a:r>
          </a:p>
          <a:p>
            <a:r>
              <a:rPr lang="en-GB" dirty="0" smtClean="0"/>
              <a:t>Gap-fill relay</a:t>
            </a:r>
          </a:p>
          <a:p>
            <a:r>
              <a:rPr lang="en-GB" dirty="0" smtClean="0"/>
              <a:t>Telepathy</a:t>
            </a:r>
          </a:p>
          <a:p>
            <a:r>
              <a:rPr lang="en-GB" dirty="0" smtClean="0"/>
              <a:t>Wipe out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394369">
            <a:off x="75649" y="2433710"/>
            <a:ext cx="240365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pudisteis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9058" y="3788624"/>
            <a:ext cx="183348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pudiste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918" y="5458679"/>
            <a:ext cx="152714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pudo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140056">
            <a:off x="428323" y="966956"/>
            <a:ext cx="152714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480480">
            <a:off x="2016018" y="5288017"/>
            <a:ext cx="2052555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pudieron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5362" y="674569"/>
            <a:ext cx="202061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pudimos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6948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394369">
            <a:off x="5815617" y="2416607"/>
            <a:ext cx="240365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pudisteis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1018" y="5288016"/>
            <a:ext cx="183348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pudiste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6149" y="5458679"/>
            <a:ext cx="152714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pudo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140056">
            <a:off x="7108179" y="508577"/>
            <a:ext cx="152714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78009" y="1199631"/>
            <a:ext cx="202061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pudimos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65780" y="2595047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pudieron</a:t>
            </a:r>
            <a:endParaRPr lang="en-GB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480480">
            <a:off x="5452587" y="4081011"/>
            <a:ext cx="2052555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pudieron</a:t>
            </a:r>
            <a:endParaRPr lang="en-GB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56546" y="50044"/>
            <a:ext cx="1462356" cy="917835"/>
            <a:chOff x="5757332" y="169332"/>
            <a:chExt cx="1462356" cy="9178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32" y="169332"/>
              <a:ext cx="959555" cy="9178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50444" y="638877"/>
              <a:ext cx="8692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prstClr val="black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Take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87105" y="0"/>
            <a:ext cx="5411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08005" y="60823"/>
            <a:ext cx="5569441" cy="89255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en-US" sz="2400" b="1" kern="0" dirty="0" smtClean="0">
                <a:solidFill>
                  <a:prstClr val="black"/>
                </a:solidFill>
              </a:rPr>
              <a:t>Gap-fill relay</a:t>
            </a:r>
            <a:r>
              <a:rPr lang="en-GB" altLang="en-US" sz="1400" b="1" kern="0" dirty="0" smtClean="0">
                <a:solidFill>
                  <a:prstClr val="black"/>
                </a:solidFill>
              </a:rPr>
              <a:t/>
            </a:r>
            <a:br>
              <a:rPr lang="en-GB" altLang="en-US" sz="1400" b="1" kern="0" dirty="0" smtClean="0">
                <a:solidFill>
                  <a:prstClr val="black"/>
                </a:solidFill>
              </a:rPr>
            </a:br>
            <a:r>
              <a:rPr lang="en-GB" altLang="en-US" sz="1400" kern="0" dirty="0" smtClean="0">
                <a:solidFill>
                  <a:prstClr val="black"/>
                </a:solidFill>
              </a:rPr>
              <a:t>Good for: plenary, focus on key words/verb forms, understanding at sentence level</a:t>
            </a:r>
            <a:endParaRPr lang="en-GB" altLang="en-US" sz="1400" kern="0" dirty="0">
              <a:solidFill>
                <a:prstClr val="black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318451" y="1025645"/>
            <a:ext cx="6597650" cy="2246769"/>
          </a:xfrm>
          <a:prstGeom prst="rect">
            <a:avLst/>
          </a:prstGeom>
          <a:solidFill>
            <a:srgbClr val="FB9FA6"/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en-US" sz="1400" b="1" kern="0" dirty="0">
                <a:solidFill>
                  <a:prstClr val="black"/>
                </a:solidFill>
              </a:rPr>
              <a:t>Preparation and Instructions</a:t>
            </a:r>
            <a:r>
              <a:rPr lang="en-GB" altLang="en-US" sz="1400" kern="0" dirty="0">
                <a:solidFill>
                  <a:prstClr val="black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</a:rPr>
              <a:t>Create two different texts with key language from the lesson, which fit side by side onto one PPT slide – divide the slide with a line down the middle to make it clear that there are two teams.</a:t>
            </a:r>
            <a:endParaRPr lang="en-GB" altLang="en-US" sz="1400" kern="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</a:rPr>
              <a:t>Create the same number of gaps in each text.</a:t>
            </a:r>
            <a:endParaRPr lang="en-GB" altLang="en-US" sz="14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Give the first member of each team a pen. Each person has to fill in one word and pass the pen to someone else in their team.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The winning team is the one that fills in all the gaps correctly, first.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18451" y="3401469"/>
            <a:ext cx="6597650" cy="181588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en-US" sz="1400" b="1" kern="0" dirty="0" smtClean="0">
                <a:solidFill>
                  <a:prstClr val="black"/>
                </a:solidFill>
              </a:rPr>
              <a:t>Variations</a:t>
            </a:r>
            <a:r>
              <a:rPr lang="en-GB" altLang="en-US" sz="1400" kern="0" dirty="0" smtClean="0">
                <a:solidFill>
                  <a:prstClr val="black"/>
                </a:solidFill>
              </a:rPr>
              <a:t>:</a:t>
            </a:r>
            <a:endParaRPr lang="en-GB" altLang="en-US" sz="1400" kern="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</a:rPr>
              <a:t>Use a jigsaw translation text (i.e. some English / some TL gaps).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Use a verb table with key verbs in different tenses.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Use either an English text for translation into the TL, or a TL text that pupils have to translate into English.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Use a text in one tense that pupils have to translate into another.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08005" y="5346407"/>
            <a:ext cx="6597650" cy="138499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en-US" sz="1400" b="1" kern="0" dirty="0" smtClean="0">
                <a:solidFill>
                  <a:prstClr val="black"/>
                </a:solidFill>
              </a:rPr>
              <a:t>Consider</a:t>
            </a:r>
            <a:r>
              <a:rPr lang="en-GB" altLang="en-US" sz="1400" kern="0" dirty="0" smtClean="0">
                <a:solidFill>
                  <a:prstClr val="black"/>
                </a:solidFill>
              </a:rPr>
              <a:t>:</a:t>
            </a:r>
            <a:endParaRPr lang="en-GB" altLang="en-US" sz="1400" kern="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</a:rPr>
              <a:t>Involve all pupils in using the TL during the task by prompting them to encourage their teams (see prompts on sample slide).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GB" altLang="en-US" sz="1400" kern="0" dirty="0" smtClean="0">
                <a:solidFill>
                  <a:prstClr val="black"/>
                </a:solidFill>
              </a:rPr>
              <a:t>The teacher keeps track of both texts and wipes off any incorrect answers to ensure that students re-consider their answers if they have got it wrong.</a:t>
            </a:r>
            <a:endParaRPr lang="en-GB" altLang="en-US" sz="1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Hoy </a:t>
            </a:r>
            <a:r>
              <a:rPr lang="en-GB" dirty="0" err="1" smtClean="0">
                <a:latin typeface="Arial Rounded MT Bold" panose="020F0704030504030204" pitchFamily="34" charset="0"/>
              </a:rPr>
              <a:t>vamos</a:t>
            </a:r>
            <a:r>
              <a:rPr lang="en-GB" dirty="0" smtClean="0">
                <a:latin typeface="Arial Rounded MT Bold" panose="020F0704030504030204" pitchFamily="34" charset="0"/>
              </a:rPr>
              <a:t> a…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>
                <a:latin typeface="Arial Rounded MT Bold" panose="020F0704030504030204" pitchFamily="34" charset="0"/>
              </a:rPr>
              <a:t>explicar</a:t>
            </a:r>
            <a:r>
              <a:rPr lang="en-GB" dirty="0" smtClean="0">
                <a:latin typeface="Arial Rounded MT Bold" panose="020F0704030504030204" pitchFamily="34" charset="0"/>
              </a:rPr>
              <a:t> </a:t>
            </a:r>
            <a:r>
              <a:rPr lang="en-GB" dirty="0" err="1" smtClean="0">
                <a:latin typeface="Arial Rounded MT Bold" panose="020F0704030504030204" pitchFamily="34" charset="0"/>
              </a:rPr>
              <a:t>problemas</a:t>
            </a:r>
            <a:r>
              <a:rPr lang="en-GB" dirty="0" smtClean="0">
                <a:latin typeface="Arial Rounded MT Bold" panose="020F0704030504030204" pitchFamily="34" charset="0"/>
              </a:rPr>
              <a:t> </a:t>
            </a:r>
            <a:r>
              <a:rPr lang="en-GB" dirty="0" err="1" smtClean="0">
                <a:latin typeface="Arial Rounded MT Bold" panose="020F0704030504030204" pitchFamily="34" charset="0"/>
              </a:rPr>
              <a:t>en</a:t>
            </a:r>
            <a:r>
              <a:rPr lang="en-GB" dirty="0" smtClean="0">
                <a:latin typeface="Arial Rounded MT Bold" panose="020F0704030504030204" pitchFamily="34" charset="0"/>
              </a:rPr>
              <a:t> un hotel</a:t>
            </a:r>
          </a:p>
          <a:p>
            <a:r>
              <a:rPr lang="en-GB" dirty="0" err="1" smtClean="0">
                <a:latin typeface="Arial Rounded MT Bold" panose="020F0704030504030204" pitchFamily="34" charset="0"/>
              </a:rPr>
              <a:t>quejarnos</a:t>
            </a:r>
            <a:endParaRPr lang="en-GB" dirty="0" smtClean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" y="6498094"/>
            <a:ext cx="1691217" cy="303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388" y="3033877"/>
            <a:ext cx="5143500" cy="2114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331779" y="4732779"/>
            <a:ext cx="2396359" cy="105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1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0" y="190500"/>
            <a:ext cx="4203700" cy="6451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3932" y="190500"/>
            <a:ext cx="4203700" cy="6451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000" y="406400"/>
            <a:ext cx="3898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Soy Manuel y soy de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______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la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música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pop? 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mucho _______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alegre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 el piano? 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no,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tocar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_________. 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Prefieres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Justin Bieber o _____________?</a:t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Katie Perry.</a:t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Adiós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GB" sz="2000" dirty="0">
                <a:solidFill>
                  <a:prstClr val="black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Manuel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6332" y="389836"/>
            <a:ext cx="3898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Soy Elena y soy del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Perú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música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me ______ la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música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__________.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______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zampoña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________, que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tambor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________ ? ¿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Prefieres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 o Little Mix?</a:t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One Direction.</a:t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¡Hasta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GB" sz="2000" dirty="0">
                <a:solidFill>
                  <a:prstClr val="black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Elena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797538" y="5887781"/>
            <a:ext cx="1860550" cy="841435"/>
          </a:xfrm>
          <a:prstGeom prst="wedgeEllipseCallout">
            <a:avLst>
              <a:gd name="adj1" fmla="val -13768"/>
              <a:gd name="adj2" fmla="val -72238"/>
            </a:avLst>
          </a:pr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¡Genial!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195658" y="5848036"/>
            <a:ext cx="1076037" cy="660400"/>
          </a:xfrm>
          <a:prstGeom prst="wedgeEllipseCallout">
            <a:avLst>
              <a:gd name="adj1" fmla="val 40417"/>
              <a:gd name="adj2" fmla="val -58654"/>
            </a:avLst>
          </a:prstGeom>
          <a:solidFill>
            <a:srgbClr val="FF33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¡Bien!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209060" y="5887781"/>
            <a:ext cx="2182498" cy="660400"/>
          </a:xfrm>
          <a:prstGeom prst="wedgeEllipseCallout">
            <a:avLst>
              <a:gd name="adj1" fmla="val 28197"/>
              <a:gd name="adj2" fmla="val 66346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¡No! </a:t>
            </a:r>
            <a:r>
              <a:rPr lang="en-GB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falso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004181" y="6007992"/>
            <a:ext cx="2048668" cy="660400"/>
          </a:xfrm>
          <a:prstGeom prst="wedgeEllipseCallout">
            <a:avLst>
              <a:gd name="adj1" fmla="val 40417"/>
              <a:gd name="adj2" fmla="val -58654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5" name="Oval Callout 24"/>
          <p:cNvSpPr/>
          <p:nvPr/>
        </p:nvSpPr>
        <p:spPr>
          <a:xfrm>
            <a:off x="6990213" y="5978298"/>
            <a:ext cx="2018152" cy="681784"/>
          </a:xfrm>
          <a:prstGeom prst="wedgeEllipseCallout">
            <a:avLst>
              <a:gd name="adj1" fmla="val 39772"/>
              <a:gd name="adj2" fmla="val 60576"/>
            </a:avLst>
          </a:prstGeom>
          <a:solidFill>
            <a:srgbClr val="FF643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Fenomenal</a:t>
            </a:r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5651393" y="5978298"/>
            <a:ext cx="1654351" cy="660400"/>
          </a:xfrm>
          <a:prstGeom prst="wedgeEllipseCallout">
            <a:avLst>
              <a:gd name="adj1" fmla="val -48158"/>
              <a:gd name="adj2" fmla="val 60577"/>
            </a:avLst>
          </a:prstGeom>
          <a:solidFill>
            <a:srgbClr val="00CC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¡Perfecto!</a:t>
            </a:r>
          </a:p>
        </p:txBody>
      </p:sp>
    </p:spTree>
    <p:extLst>
      <p:ext uri="{BB962C8B-B14F-4D97-AF65-F5344CB8AC3E}">
        <p14:creationId xmlns:p14="http://schemas.microsoft.com/office/powerpoint/2010/main" val="38099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7" y="152666"/>
            <a:ext cx="2838450" cy="2080729"/>
          </a:xfrm>
          <a:prstGeom prst="rect">
            <a:avLst/>
          </a:prstGeom>
        </p:spPr>
      </p:pic>
      <p:pic>
        <p:nvPicPr>
          <p:cNvPr id="1026" name="Picture 2" descr="Image result for ser or est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" y="2159930"/>
            <a:ext cx="494347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3287"/>
            <a:ext cx="6011402" cy="1725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01" y="1193031"/>
            <a:ext cx="3186313" cy="2786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611" y="3979774"/>
            <a:ext cx="2803203" cy="2749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918" y="4043047"/>
            <a:ext cx="1154693" cy="896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9535" y="217170"/>
            <a:ext cx="2824171" cy="19894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4705190" y="2821663"/>
            <a:ext cx="1239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SER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0611" y="62843"/>
            <a:ext cx="27770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ESTAR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6250308"/>
            <a:ext cx="2055290" cy="9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0" y="6250308"/>
            <a:ext cx="2055290" cy="993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40" y="6250308"/>
            <a:ext cx="2055290" cy="99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50" y="6250308"/>
            <a:ext cx="2055290" cy="99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40" y="6250308"/>
            <a:ext cx="2055290" cy="993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Presentation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35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Phonics</a:t>
            </a:r>
          </a:p>
          <a:p>
            <a:r>
              <a:rPr lang="en-GB" dirty="0" smtClean="0"/>
              <a:t>Elicitation of prior </a:t>
            </a:r>
            <a:r>
              <a:rPr lang="en-GB" dirty="0" smtClean="0"/>
              <a:t>knowledge</a:t>
            </a:r>
          </a:p>
          <a:p>
            <a:r>
              <a:rPr lang="en-GB" dirty="0" smtClean="0"/>
              <a:t>New language in (familiar) context</a:t>
            </a:r>
            <a:endParaRPr lang="en-GB" dirty="0" smtClean="0"/>
          </a:p>
          <a:p>
            <a:r>
              <a:rPr lang="en-GB" dirty="0" smtClean="0"/>
              <a:t>Gestures</a:t>
            </a:r>
          </a:p>
          <a:p>
            <a:r>
              <a:rPr lang="en-GB" dirty="0" smtClean="0"/>
              <a:t>Songs and </a:t>
            </a:r>
            <a:r>
              <a:rPr lang="en-GB" dirty="0" smtClean="0"/>
              <a:t>rhythm</a:t>
            </a:r>
          </a:p>
          <a:p>
            <a:r>
              <a:rPr lang="en-GB" dirty="0"/>
              <a:t>Audio / video clips (</a:t>
            </a:r>
            <a:r>
              <a:rPr lang="en-GB" dirty="0">
                <a:sym typeface="Wingdings" panose="05000000000000000000" pitchFamily="2" charset="2"/>
              </a:rPr>
              <a:t> Give one, get one) 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err="1" smtClean="0"/>
              <a:t>Wordles</a:t>
            </a:r>
            <a:endParaRPr lang="en-GB" dirty="0" smtClean="0"/>
          </a:p>
          <a:p>
            <a:r>
              <a:rPr lang="en-GB" dirty="0" smtClean="0"/>
              <a:t>Text </a:t>
            </a:r>
            <a:r>
              <a:rPr lang="en-GB" dirty="0" smtClean="0">
                <a:sym typeface="Wingdings" panose="05000000000000000000" pitchFamily="2" charset="2"/>
              </a:rPr>
              <a:t> Sentence  Word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Flipped </a:t>
            </a:r>
            <a:r>
              <a:rPr lang="en-GB" dirty="0" smtClean="0">
                <a:sym typeface="Wingdings" panose="05000000000000000000" pitchFamily="2" charset="2"/>
              </a:rPr>
              <a:t>learning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792242"/>
            <a:ext cx="3071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multi-modal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5092" y="5828915"/>
            <a:ext cx="1647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varied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798" y="5824906"/>
            <a:ext cx="4212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9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meaning-focused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20" y="31703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gunta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47" y="0"/>
            <a:ext cx="3295253" cy="681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16492" y="3212976"/>
            <a:ext cx="3491412" cy="1247264"/>
          </a:xfrm>
          <a:prstGeom prst="wedgeEllipseCallout">
            <a:avLst>
              <a:gd name="adj1" fmla="val 31501"/>
              <a:gd name="adj2" fmla="val 55285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prstClr val="black"/>
                </a:solidFill>
              </a:rPr>
              <a:t>¿</a:t>
            </a:r>
            <a:r>
              <a:rPr lang="en-GB" sz="4800" b="1" dirty="0" err="1">
                <a:solidFill>
                  <a:prstClr val="black"/>
                </a:solidFill>
              </a:rPr>
              <a:t>Dónde</a:t>
            </a:r>
            <a:r>
              <a:rPr lang="en-GB" sz="48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55596" y="4653136"/>
            <a:ext cx="3568332" cy="1402499"/>
          </a:xfrm>
          <a:prstGeom prst="wedgeEllipseCallout">
            <a:avLst>
              <a:gd name="adj1" fmla="val 31501"/>
              <a:gd name="adj2" fmla="val 55285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¿</a:t>
            </a:r>
            <a:r>
              <a:rPr lang="en-GB" sz="4400" b="1" dirty="0" err="1">
                <a:solidFill>
                  <a:prstClr val="black"/>
                </a:solidFill>
              </a:rPr>
              <a:t>Cuándo</a:t>
            </a:r>
            <a:r>
              <a:rPr lang="en-GB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220072" y="1484784"/>
            <a:ext cx="3883759" cy="1225450"/>
          </a:xfrm>
          <a:prstGeom prst="wedgeEllipseCallout">
            <a:avLst>
              <a:gd name="adj1" fmla="val -31741"/>
              <a:gd name="adj2" fmla="val 60712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prstClr val="white"/>
                </a:solidFill>
              </a:rPr>
              <a:t>¿</a:t>
            </a:r>
            <a:r>
              <a:rPr lang="en-GB" sz="4800" b="1" dirty="0" err="1">
                <a:solidFill>
                  <a:prstClr val="white"/>
                </a:solidFill>
              </a:rPr>
              <a:t>Por</a:t>
            </a:r>
            <a:r>
              <a:rPr lang="en-GB" sz="4800" b="1" dirty="0">
                <a:solidFill>
                  <a:prstClr val="white"/>
                </a:solidFill>
              </a:rPr>
              <a:t> </a:t>
            </a:r>
            <a:r>
              <a:rPr lang="en-GB" sz="4800" b="1" dirty="0" err="1">
                <a:solidFill>
                  <a:prstClr val="white"/>
                </a:solidFill>
              </a:rPr>
              <a:t>qué</a:t>
            </a:r>
            <a:r>
              <a:rPr lang="en-GB" sz="48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724128" y="2708920"/>
            <a:ext cx="3411161" cy="1440160"/>
          </a:xfrm>
          <a:prstGeom prst="wedgeEllipseCallout">
            <a:avLst>
              <a:gd name="adj1" fmla="val -32784"/>
              <a:gd name="adj2" fmla="val 6105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¿</a:t>
            </a:r>
            <a:r>
              <a:rPr lang="en-GB" sz="4400" b="1" dirty="0" err="1">
                <a:solidFill>
                  <a:prstClr val="black"/>
                </a:solidFill>
              </a:rPr>
              <a:t>Cuánto</a:t>
            </a:r>
            <a:r>
              <a:rPr lang="en-GB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16492" y="374420"/>
            <a:ext cx="2987356" cy="1152128"/>
          </a:xfrm>
          <a:prstGeom prst="wedgeEllipseCallout">
            <a:avLst>
              <a:gd name="adj1" fmla="val 31501"/>
              <a:gd name="adj2" fmla="val 55285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¿</a:t>
            </a:r>
            <a:r>
              <a:rPr lang="en-GB" sz="4400" b="1" dirty="0" err="1">
                <a:solidFill>
                  <a:prstClr val="black"/>
                </a:solidFill>
              </a:rPr>
              <a:t>Cómo</a:t>
            </a:r>
            <a:r>
              <a:rPr lang="en-GB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623306" y="150032"/>
            <a:ext cx="2881993" cy="1374674"/>
          </a:xfrm>
          <a:prstGeom prst="wedgeEllipseCallout">
            <a:avLst>
              <a:gd name="adj1" fmla="val -40403"/>
              <a:gd name="adj2" fmla="val 5817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prstClr val="white"/>
                </a:solidFill>
              </a:rPr>
              <a:t>¿</a:t>
            </a:r>
            <a:r>
              <a:rPr lang="en-GB" sz="4000" b="1" dirty="0" err="1">
                <a:solidFill>
                  <a:prstClr val="white"/>
                </a:solidFill>
              </a:rPr>
              <a:t>Quién</a:t>
            </a:r>
            <a:r>
              <a:rPr lang="en-GB" sz="40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355596" y="1844824"/>
            <a:ext cx="2848252" cy="1152128"/>
          </a:xfrm>
          <a:prstGeom prst="wedgeEllipseCallout">
            <a:avLst>
              <a:gd name="adj1" fmla="val 31501"/>
              <a:gd name="adj2" fmla="val 5528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prstClr val="white"/>
                </a:solidFill>
              </a:rPr>
              <a:t>¿</a:t>
            </a:r>
            <a:r>
              <a:rPr lang="en-GB" sz="5400" b="1" dirty="0" err="1">
                <a:solidFill>
                  <a:prstClr val="white"/>
                </a:solidFill>
              </a:rPr>
              <a:t>Qué</a:t>
            </a:r>
            <a:r>
              <a:rPr lang="en-GB" sz="54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137833" y="4293096"/>
            <a:ext cx="3898663" cy="1440160"/>
          </a:xfrm>
          <a:prstGeom prst="wedgeEllipseCallout">
            <a:avLst>
              <a:gd name="adj1" fmla="val -32784"/>
              <a:gd name="adj2" fmla="val 6105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¿</a:t>
            </a:r>
            <a:r>
              <a:rPr lang="en-GB" sz="4400" b="1" dirty="0" err="1">
                <a:solidFill>
                  <a:prstClr val="black"/>
                </a:solidFill>
              </a:rPr>
              <a:t>Cuántos</a:t>
            </a:r>
            <a:r>
              <a:rPr lang="en-GB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6084168" y="5517232"/>
            <a:ext cx="2987356" cy="1152128"/>
          </a:xfrm>
          <a:prstGeom prst="wedgeEllipseCallout">
            <a:avLst>
              <a:gd name="adj1" fmla="val -36161"/>
              <a:gd name="adj2" fmla="val 51108"/>
            </a:avLst>
          </a:pr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¿</a:t>
            </a:r>
            <a:r>
              <a:rPr lang="en-GB" sz="4400" b="1" dirty="0" err="1">
                <a:solidFill>
                  <a:prstClr val="black"/>
                </a:solidFill>
              </a:rPr>
              <a:t>Cuál</a:t>
            </a:r>
            <a:r>
              <a:rPr lang="en-GB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558" y="6416882"/>
            <a:ext cx="5931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hlinkClick r:id="rId4"/>
              </a:rPr>
              <a:t>http://www.youtube.com/watch?v=iqCvE258vY0</a:t>
            </a:r>
            <a:r>
              <a:rPr lang="en-GB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7087164" y="150032"/>
            <a:ext cx="2091848" cy="1374674"/>
          </a:xfrm>
          <a:prstGeom prst="wedgeEllipseCallout">
            <a:avLst>
              <a:gd name="adj1" fmla="val -40403"/>
              <a:gd name="adj2" fmla="val 5817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white"/>
                </a:solidFill>
              </a:rPr>
              <a:t>¿Con </a:t>
            </a:r>
            <a:r>
              <a:rPr lang="en-GB" sz="3200" b="1" dirty="0" err="1">
                <a:solidFill>
                  <a:prstClr val="white"/>
                </a:solidFill>
              </a:rPr>
              <a:t>quién</a:t>
            </a:r>
            <a:r>
              <a:rPr lang="en-GB" sz="3200" b="1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44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16803" y="176741"/>
          <a:ext cx="7148514" cy="6452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2838"/>
                <a:gridCol w="2382838"/>
                <a:gridCol w="2382838"/>
              </a:tblGrid>
              <a:tr h="2150886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150886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150886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2560" y="762986"/>
            <a:ext cx="2208086" cy="1484428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012" y="703915"/>
            <a:ext cx="2295954" cy="1543499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1250" y="410910"/>
            <a:ext cx="1632944" cy="1800648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012" y="2887152"/>
            <a:ext cx="2307491" cy="1551254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2323" y="2584332"/>
            <a:ext cx="1801871" cy="1836146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224" y="2725008"/>
            <a:ext cx="2312757" cy="1554794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45" y="4642996"/>
            <a:ext cx="1698005" cy="1864398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304" y="5080545"/>
            <a:ext cx="2114430" cy="1421466"/>
          </a:xfrm>
          <a:prstGeom prst="rect">
            <a:avLst/>
          </a:prstGeom>
          <a:solidFill>
            <a:srgbClr val="FDF3ED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60" y="4637613"/>
            <a:ext cx="1734090" cy="1864398"/>
          </a:xfrm>
          <a:prstGeom prst="rect">
            <a:avLst/>
          </a:prstGeom>
          <a:solidFill>
            <a:srgbClr val="FDF3ED"/>
          </a:solidFill>
        </p:spPr>
      </p:pic>
    </p:spTree>
    <p:extLst>
      <p:ext uri="{BB962C8B-B14F-4D97-AF65-F5344CB8AC3E}">
        <p14:creationId xmlns:p14="http://schemas.microsoft.com/office/powerpoint/2010/main" val="2265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D775FEC1-26F4-4ED5-B863-90C065237FAC}" vid="{B9D956D0-271E-4F72-9B1C-99AFB8BC978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M1035247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856E4ED-72B2-413C-AA97-CC2DDA8C3336}" vid="{C970DF2E-8E53-4CD1-A826-8F0E32B7004F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2214</Words>
  <Application>Microsoft Office PowerPoint</Application>
  <PresentationFormat>On-screen Show (4:3)</PresentationFormat>
  <Paragraphs>577</Paragraphs>
  <Slides>50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50</vt:i4>
      </vt:variant>
    </vt:vector>
  </HeadingPairs>
  <TitlesOfParts>
    <vt:vector size="72" baseType="lpstr">
      <vt:lpstr>Arial</vt:lpstr>
      <vt:lpstr>Arial Rounded MT Bold</vt:lpstr>
      <vt:lpstr>Calibri</vt:lpstr>
      <vt:lpstr>Calibri Light</vt:lpstr>
      <vt:lpstr>Kristen ITC</vt:lpstr>
      <vt:lpstr>Lucida Calligraphy</vt:lpstr>
      <vt:lpstr>MV Boli</vt:lpstr>
      <vt:lpstr>Segoe Print</vt:lpstr>
      <vt:lpstr>Times New Roman</vt:lpstr>
      <vt:lpstr>Tw Cen MT</vt:lpstr>
      <vt:lpstr>Wingdings</vt:lpstr>
      <vt:lpstr>Wingdings 2</vt:lpstr>
      <vt:lpstr>Office Theme</vt:lpstr>
      <vt:lpstr>1_Office Theme</vt:lpstr>
      <vt:lpstr>2_Office Theme</vt:lpstr>
      <vt:lpstr>TM10352479</vt:lpstr>
      <vt:lpstr>3_Office Theme</vt:lpstr>
      <vt:lpstr>4_Office Theme</vt:lpstr>
      <vt:lpstr>blank</vt:lpstr>
      <vt:lpstr>19_Office Theme</vt:lpstr>
      <vt:lpstr>20_Office Theme</vt:lpstr>
      <vt:lpstr>7_Office Theme</vt:lpstr>
      <vt:lpstr>The 3Ps at KS4: Presentation, practice and production.</vt:lpstr>
      <vt:lpstr>Presentation</vt:lpstr>
      <vt:lpstr>PowerPoint Presentation</vt:lpstr>
      <vt:lpstr>Presentation</vt:lpstr>
      <vt:lpstr>Hoy vamos a…</vt:lpstr>
      <vt:lpstr>PowerPoint Presentation</vt:lpstr>
      <vt:lpstr>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sein – to be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Play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3Ps at KS4: Presentation, practice and production.</dc:title>
  <dc:creator>Study</dc:creator>
  <cp:lastModifiedBy>Study</cp:lastModifiedBy>
  <cp:revision>14</cp:revision>
  <dcterms:created xsi:type="dcterms:W3CDTF">2017-02-08T17:32:00Z</dcterms:created>
  <dcterms:modified xsi:type="dcterms:W3CDTF">2017-02-08T19:14:04Z</dcterms:modified>
</cp:coreProperties>
</file>