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336" r:id="rId2"/>
    <p:sldId id="264" r:id="rId3"/>
    <p:sldId id="284" r:id="rId4"/>
    <p:sldId id="257" r:id="rId5"/>
    <p:sldId id="261" r:id="rId6"/>
    <p:sldId id="258" r:id="rId7"/>
    <p:sldId id="262" r:id="rId8"/>
    <p:sldId id="260" r:id="rId9"/>
    <p:sldId id="265" r:id="rId10"/>
    <p:sldId id="266" r:id="rId11"/>
    <p:sldId id="267" r:id="rId12"/>
    <p:sldId id="271" r:id="rId13"/>
    <p:sldId id="269" r:id="rId14"/>
    <p:sldId id="273" r:id="rId15"/>
    <p:sldId id="274" r:id="rId16"/>
    <p:sldId id="275" r:id="rId17"/>
    <p:sldId id="276" r:id="rId18"/>
    <p:sldId id="281" r:id="rId19"/>
    <p:sldId id="278" r:id="rId20"/>
    <p:sldId id="282" r:id="rId21"/>
    <p:sldId id="279" r:id="rId22"/>
    <p:sldId id="283" r:id="rId23"/>
    <p:sldId id="285" r:id="rId24"/>
    <p:sldId id="319" r:id="rId25"/>
    <p:sldId id="321" r:id="rId26"/>
    <p:sldId id="322" r:id="rId27"/>
    <p:sldId id="323" r:id="rId28"/>
    <p:sldId id="324" r:id="rId29"/>
    <p:sldId id="325" r:id="rId30"/>
    <p:sldId id="289" r:id="rId31"/>
    <p:sldId id="291" r:id="rId32"/>
    <p:sldId id="327" r:id="rId33"/>
    <p:sldId id="290" r:id="rId34"/>
    <p:sldId id="328" r:id="rId35"/>
    <p:sldId id="329" r:id="rId36"/>
    <p:sldId id="330" r:id="rId37"/>
    <p:sldId id="331" r:id="rId38"/>
    <p:sldId id="332" r:id="rId39"/>
    <p:sldId id="293" r:id="rId40"/>
    <p:sldId id="296" r:id="rId41"/>
    <p:sldId id="333" r:id="rId42"/>
    <p:sldId id="334" r:id="rId43"/>
    <p:sldId id="294" r:id="rId44"/>
    <p:sldId id="297" r:id="rId45"/>
    <p:sldId id="335" r:id="rId46"/>
    <p:sldId id="343" r:id="rId47"/>
    <p:sldId id="344" r:id="rId48"/>
    <p:sldId id="345" r:id="rId49"/>
    <p:sldId id="346" r:id="rId50"/>
    <p:sldId id="347" r:id="rId51"/>
    <p:sldId id="348" r:id="rId52"/>
    <p:sldId id="349" r:id="rId53"/>
    <p:sldId id="350" r:id="rId54"/>
    <p:sldId id="337" r:id="rId55"/>
    <p:sldId id="338" r:id="rId56"/>
    <p:sldId id="339" r:id="rId57"/>
    <p:sldId id="340" r:id="rId58"/>
    <p:sldId id="352" r:id="rId59"/>
    <p:sldId id="341" r:id="rId60"/>
    <p:sldId id="342" r:id="rId61"/>
    <p:sldId id="311" r:id="rId62"/>
    <p:sldId id="312" r:id="rId63"/>
    <p:sldId id="313" r:id="rId64"/>
    <p:sldId id="314" r:id="rId65"/>
    <p:sldId id="315" r:id="rId66"/>
    <p:sldId id="316" r:id="rId67"/>
    <p:sldId id="317" r:id="rId68"/>
    <p:sldId id="318" r:id="rId69"/>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21" autoAdjust="0"/>
    <p:restoredTop sz="94660"/>
  </p:normalViewPr>
  <p:slideViewPr>
    <p:cSldViewPr snapToGrid="0">
      <p:cViewPr varScale="1">
        <p:scale>
          <a:sx n="74" d="100"/>
          <a:sy n="74" d="100"/>
        </p:scale>
        <p:origin x="1380"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536C0522-C3A1-4B45-9237-3CEBC7B144F0}" type="datetimeFigureOut">
              <a:rPr lang="en-GB" smtClean="0"/>
              <a:t>13/06/2016</a:t>
            </a:fld>
            <a:endParaRPr lang="en-GB"/>
          </a:p>
        </p:txBody>
      </p:sp>
      <p:sp>
        <p:nvSpPr>
          <p:cNvPr id="4" name="Slide Image Placeholder 3"/>
          <p:cNvSpPr>
            <a:spLocks noGrp="1" noRot="1" noChangeAspect="1"/>
          </p:cNvSpPr>
          <p:nvPr>
            <p:ph type="sldImg" idx="2"/>
          </p:nvPr>
        </p:nvSpPr>
        <p:spPr>
          <a:xfrm>
            <a:off x="1181100" y="1231900"/>
            <a:ext cx="4435475" cy="33274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43450"/>
            <a:ext cx="5438775" cy="38814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63075"/>
            <a:ext cx="2946400"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63075"/>
            <a:ext cx="2946400" cy="493713"/>
          </a:xfrm>
          <a:prstGeom prst="rect">
            <a:avLst/>
          </a:prstGeom>
        </p:spPr>
        <p:txBody>
          <a:bodyPr vert="horz" lIns="91440" tIns="45720" rIns="91440" bIns="45720" rtlCol="0" anchor="b"/>
          <a:lstStyle>
            <a:lvl1pPr algn="r">
              <a:defRPr sz="1200"/>
            </a:lvl1pPr>
          </a:lstStyle>
          <a:p>
            <a:fld id="{47EDA037-404F-42B7-8379-87F05C7BB83B}" type="slidenum">
              <a:rPr lang="en-GB" smtClean="0"/>
              <a:t>‹#›</a:t>
            </a:fld>
            <a:endParaRPr lang="en-GB"/>
          </a:p>
        </p:txBody>
      </p:sp>
    </p:spTree>
    <p:extLst>
      <p:ext uri="{BB962C8B-B14F-4D97-AF65-F5344CB8AC3E}">
        <p14:creationId xmlns:p14="http://schemas.microsoft.com/office/powerpoint/2010/main" val="1887187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E6B791-C5EE-4441-AE58-60BE81D992D9}" type="slidenum">
              <a:rPr lang="en-GB" smtClean="0"/>
              <a:t>60</a:t>
            </a:fld>
            <a:endParaRPr lang="en-GB"/>
          </a:p>
        </p:txBody>
      </p:sp>
    </p:spTree>
    <p:extLst>
      <p:ext uri="{BB962C8B-B14F-4D97-AF65-F5344CB8AC3E}">
        <p14:creationId xmlns:p14="http://schemas.microsoft.com/office/powerpoint/2010/main" val="418254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AABB07-477C-4FB1-8575-DF03DBD4F6D1}" type="datetimeFigureOut">
              <a:rPr lang="en-GB" smtClean="0"/>
              <a:t>13/06/2016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119991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AABB07-477C-4FB1-8575-DF03DBD4F6D1}" type="datetimeFigureOut">
              <a:rPr lang="en-GB" smtClean="0"/>
              <a:t>13/06/2016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159713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AABB07-477C-4FB1-8575-DF03DBD4F6D1}" type="datetimeFigureOut">
              <a:rPr lang="en-GB" smtClean="0"/>
              <a:t>13/06/2016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2644651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AABB07-477C-4FB1-8575-DF03DBD4F6D1}" type="datetimeFigureOut">
              <a:rPr lang="en-GB" smtClean="0"/>
              <a:t>13/06/2016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207204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ABB07-477C-4FB1-8575-DF03DBD4F6D1}" type="datetimeFigureOut">
              <a:rPr lang="en-GB" smtClean="0"/>
              <a:t>13/06/2016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243153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AABB07-477C-4FB1-8575-DF03DBD4F6D1}" type="datetimeFigureOut">
              <a:rPr lang="en-GB" smtClean="0"/>
              <a:t>13/06/2016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1733082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AABB07-477C-4FB1-8575-DF03DBD4F6D1}" type="datetimeFigureOut">
              <a:rPr lang="en-GB" smtClean="0"/>
              <a:t>13/06/2016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415963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AABB07-477C-4FB1-8575-DF03DBD4F6D1}" type="datetimeFigureOut">
              <a:rPr lang="en-GB" smtClean="0"/>
              <a:t>13/06/2016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14013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ABB07-477C-4FB1-8575-DF03DBD4F6D1}" type="datetimeFigureOut">
              <a:rPr lang="en-GB" smtClean="0"/>
              <a:t>13/06/2016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2652514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ABB07-477C-4FB1-8575-DF03DBD4F6D1}" type="datetimeFigureOut">
              <a:rPr lang="en-GB" smtClean="0"/>
              <a:t>13/06/2016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2370467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ABB07-477C-4FB1-8575-DF03DBD4F6D1}" type="datetimeFigureOut">
              <a:rPr lang="en-GB" smtClean="0"/>
              <a:t>13/06/2016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AEB67A-B689-4902-AA92-AFC3B11C861F}" type="slidenum">
              <a:rPr lang="en-GB" smtClean="0"/>
              <a:t>‹#›</a:t>
            </a:fld>
            <a:endParaRPr lang="en-GB"/>
          </a:p>
        </p:txBody>
      </p:sp>
    </p:spTree>
    <p:extLst>
      <p:ext uri="{BB962C8B-B14F-4D97-AF65-F5344CB8AC3E}">
        <p14:creationId xmlns:p14="http://schemas.microsoft.com/office/powerpoint/2010/main" val="229861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ABB07-477C-4FB1-8575-DF03DBD4F6D1}" type="datetimeFigureOut">
              <a:rPr lang="en-GB" smtClean="0"/>
              <a:t>13/06/2016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EB67A-B689-4902-AA92-AFC3B11C861F}" type="slidenum">
              <a:rPr lang="en-GB" smtClean="0"/>
              <a:t>‹#›</a:t>
            </a:fld>
            <a:endParaRPr lang="en-GB"/>
          </a:p>
        </p:txBody>
      </p:sp>
    </p:spTree>
    <p:extLst>
      <p:ext uri="{BB962C8B-B14F-4D97-AF65-F5344CB8AC3E}">
        <p14:creationId xmlns:p14="http://schemas.microsoft.com/office/powerpoint/2010/main" val="1958834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1.2_Que_haces_en_verano_DL.pptx" TargetMode="External"/><Relationship Id="rId2" Type="http://schemas.openxmlformats.org/officeDocument/2006/relationships/hyperlink" Target="1.1_Que_haces_en_verano_DL.pptx" TargetMode="External"/><Relationship Id="rId1" Type="http://schemas.openxmlformats.org/officeDocument/2006/relationships/slideLayout" Target="../slideLayouts/slideLayout1.xml"/><Relationship Id="rId6" Type="http://schemas.openxmlformats.org/officeDocument/2006/relationships/hyperlink" Target="https://quizlet.com/141605674/desconectate-week-1-vocabulario-flash-cards/" TargetMode="External"/><Relationship Id="rId5" Type="http://schemas.openxmlformats.org/officeDocument/2006/relationships/hyperlink" Target="Viva4_Module1_Vocabulary.xlsx" TargetMode="External"/><Relationship Id="rId4" Type="http://schemas.openxmlformats.org/officeDocument/2006/relationships/hyperlink" Target="1.3_Que_haces_en_verano_DL.ppt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1.5_Como_prefieres_pasar_las_vacaciones_DL.pptx" TargetMode="External"/><Relationship Id="rId2" Type="http://schemas.openxmlformats.org/officeDocument/2006/relationships/hyperlink" Target="1.4_Como_prefieres_pasar_las_vacaciones_DL.pptx" TargetMode="External"/><Relationship Id="rId1" Type="http://schemas.openxmlformats.org/officeDocument/2006/relationships/slideLayout" Target="../slideLayouts/slideLayout1.xml"/><Relationship Id="rId6" Type="http://schemas.openxmlformats.org/officeDocument/2006/relationships/hyperlink" Target="https://quizlet.com/141649339/desconectate-week-2-3-vocabulario-flash-cards/" TargetMode="External"/><Relationship Id="rId5" Type="http://schemas.openxmlformats.org/officeDocument/2006/relationships/hyperlink" Target="Viva4_Module1_Vocabulary.xlsx" TargetMode="External"/><Relationship Id="rId4" Type="http://schemas.openxmlformats.org/officeDocument/2006/relationships/hyperlink" Target="1.6_Como_prefieres_pasar_las_vacaciones_DL.pptx"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1.8_Que_hiciste_DL.pptx" TargetMode="External"/><Relationship Id="rId2" Type="http://schemas.openxmlformats.org/officeDocument/2006/relationships/hyperlink" Target="1.7_Que_hiciste_DL.pptx" TargetMode="External"/><Relationship Id="rId1" Type="http://schemas.openxmlformats.org/officeDocument/2006/relationships/slideLayout" Target="../slideLayouts/slideLayout1.xml"/><Relationship Id="rId6" Type="http://schemas.openxmlformats.org/officeDocument/2006/relationships/hyperlink" Target="1.8_Que_hiciste_DL_Deberes.pdf" TargetMode="External"/><Relationship Id="rId5" Type="http://schemas.openxmlformats.org/officeDocument/2006/relationships/hyperlink" Target="https://quizlet.com/141769460/desconectate-week-4-vocabulario-flash-cards/" TargetMode="External"/><Relationship Id="rId4" Type="http://schemas.openxmlformats.org/officeDocument/2006/relationships/hyperlink" Target="Viva4_Module1_Vocabulary.xlsx" TargetMode="Externa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quizlet.com/141813215/desconectate-week-5-vocabulario-flash-cards/" TargetMode="External"/><Relationship Id="rId3" Type="http://schemas.openxmlformats.org/officeDocument/2006/relationships/hyperlink" Target="1.10_Como_era_DL.pptx" TargetMode="External"/><Relationship Id="rId7" Type="http://schemas.openxmlformats.org/officeDocument/2006/relationships/hyperlink" Target="Viva4_Module1_Vocabulary.xlsx" TargetMode="External"/><Relationship Id="rId2" Type="http://schemas.openxmlformats.org/officeDocument/2006/relationships/hyperlink" Target="1.9_Como_era_DL.pptx" TargetMode="External"/><Relationship Id="rId1" Type="http://schemas.openxmlformats.org/officeDocument/2006/relationships/slideLayout" Target="../slideLayouts/slideLayout1.xml"/><Relationship Id="rId6" Type="http://schemas.openxmlformats.org/officeDocument/2006/relationships/hyperlink" Target="Y9%20DL%20Spanish%20Summer%20Writing.pptx" TargetMode="External"/><Relationship Id="rId5" Type="http://schemas.openxmlformats.org/officeDocument/2006/relationships/hyperlink" Target="Y9_DL_Spanish_Speaking_SummerTerm_CVC.pptx" TargetMode="External"/><Relationship Id="rId4" Type="http://schemas.openxmlformats.org/officeDocument/2006/relationships/hyperlink" Target="1.11+1.12_Prueba_oral_escrita_DL.pptx" TargetMode="External"/><Relationship Id="rId9" Type="http://schemas.openxmlformats.org/officeDocument/2006/relationships/hyperlink" Target="Y9_Spanish_Assessment_SummerTerm_WritingIngredients_DL.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Note to teachers</a:t>
            </a:r>
            <a:endParaRPr lang="en-GB" b="1" dirty="0">
              <a:solidFill>
                <a:srgbClr val="FF0000"/>
              </a:solidFill>
            </a:endParaRPr>
          </a:p>
        </p:txBody>
      </p:sp>
      <p:sp>
        <p:nvSpPr>
          <p:cNvPr id="3" name="Content Placeholder 2"/>
          <p:cNvSpPr>
            <a:spLocks noGrp="1"/>
          </p:cNvSpPr>
          <p:nvPr>
            <p:ph idx="1"/>
          </p:nvPr>
        </p:nvSpPr>
        <p:spPr/>
        <p:txBody>
          <a:bodyPr/>
          <a:lstStyle/>
          <a:p>
            <a:pPr marL="0" indent="0">
              <a:buNone/>
            </a:pPr>
            <a:r>
              <a:rPr lang="en-GB" b="1" dirty="0" smtClean="0"/>
              <a:t>NB</a:t>
            </a:r>
            <a:r>
              <a:rPr lang="en-GB" dirty="0" smtClean="0"/>
              <a:t>: the </a:t>
            </a:r>
            <a:r>
              <a:rPr lang="en-GB" i="1" dirty="0" smtClean="0"/>
              <a:t>Punto de </a:t>
            </a:r>
            <a:r>
              <a:rPr lang="en-GB" i="1" dirty="0" err="1" smtClean="0"/>
              <a:t>partida</a:t>
            </a:r>
            <a:r>
              <a:rPr lang="en-GB" dirty="0" smtClean="0"/>
              <a:t> pages at the beginning of each chapter refer to different units within each module. These pages will be revisited throughout each module, rather than teaching the whole </a:t>
            </a:r>
            <a:r>
              <a:rPr lang="en-GB" i="1" dirty="0" smtClean="0"/>
              <a:t>Punto de </a:t>
            </a:r>
            <a:r>
              <a:rPr lang="en-GB" i="1" dirty="0" err="1" smtClean="0"/>
              <a:t>partida</a:t>
            </a:r>
            <a:r>
              <a:rPr lang="en-GB" i="1" dirty="0" smtClean="0"/>
              <a:t> </a:t>
            </a:r>
            <a:r>
              <a:rPr lang="en-GB" dirty="0" smtClean="0"/>
              <a:t>spread together at the beginning of the module.</a:t>
            </a:r>
          </a:p>
          <a:p>
            <a:pPr marL="0" indent="0">
              <a:buNone/>
            </a:pPr>
            <a:endParaRPr lang="en-GB" dirty="0"/>
          </a:p>
          <a:p>
            <a:pPr marL="0" indent="0">
              <a:buNone/>
            </a:pPr>
            <a:r>
              <a:rPr lang="en-GB" dirty="0" smtClean="0"/>
              <a:t>Check the scheme of work carefully to see which exercises lead into which unit within each module.</a:t>
            </a:r>
            <a:endParaRPr lang="en-GB" dirty="0"/>
          </a:p>
        </p:txBody>
      </p:sp>
    </p:spTree>
    <p:extLst>
      <p:ext uri="{BB962C8B-B14F-4D97-AF65-F5344CB8AC3E}">
        <p14:creationId xmlns:p14="http://schemas.microsoft.com/office/powerpoint/2010/main" val="78728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18835912"/>
              </p:ext>
            </p:extLst>
          </p:nvPr>
        </p:nvGraphicFramePr>
        <p:xfrm>
          <a:off x="161515" y="89745"/>
          <a:ext cx="8861460" cy="6355879"/>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Autumn Term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3</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0491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tc>
                <a:tc>
                  <a:txBody>
                    <a:bodyPr/>
                    <a:lstStyle/>
                    <a:p>
                      <a:r>
                        <a:rPr lang="en-GB" sz="1050" b="1" i="0" u="none" strike="noStrike" kern="1200" baseline="0" dirty="0" smtClean="0">
                          <a:solidFill>
                            <a:schemeClr val="tx1"/>
                          </a:solidFill>
                          <a:latin typeface="Arial" panose="020B0604020202020204" pitchFamily="34" charset="0"/>
                          <a:ea typeface="+mn-ea"/>
                          <a:cs typeface="Arial" panose="020B0604020202020204" pitchFamily="34" charset="0"/>
                        </a:rPr>
                        <a:t>Module 1: </a:t>
                      </a:r>
                      <a:r>
                        <a:rPr lang="en-GB" sz="1050" b="1" i="0" u="none" strike="noStrike" kern="1200" baseline="0" dirty="0" err="1" smtClean="0">
                          <a:solidFill>
                            <a:schemeClr val="tx1"/>
                          </a:solidFill>
                          <a:latin typeface="Arial" panose="020B0604020202020204" pitchFamily="34" charset="0"/>
                          <a:ea typeface="+mn-ea"/>
                          <a:cs typeface="Arial" panose="020B0604020202020204" pitchFamily="34" charset="0"/>
                        </a:rPr>
                        <a:t>Desconétate</a:t>
                      </a:r>
                      <a:endParaRPr lang="en-GB" sz="105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050" b="1" i="0" u="none" strike="noStrike" kern="1200" baseline="0" dirty="0" smtClean="0">
                          <a:solidFill>
                            <a:schemeClr val="tx1"/>
                          </a:solidFill>
                          <a:latin typeface="Arial" panose="020B0604020202020204" pitchFamily="34" charset="0"/>
                          <a:ea typeface="+mn-ea"/>
                          <a:cs typeface="Arial" panose="020B0604020202020204" pitchFamily="34" charset="0"/>
                        </a:rPr>
                        <a:t>Revision and assessment</a:t>
                      </a:r>
                    </a:p>
                    <a:p>
                      <a:endParaRPr lang="en-GB" sz="105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050" b="1" i="0" u="none" strike="noStrike" kern="1200" baseline="0" dirty="0" smtClean="0">
                          <a:solidFill>
                            <a:schemeClr val="tx1"/>
                          </a:solidFill>
                          <a:latin typeface="Arial" panose="020B0604020202020204" pitchFamily="34" charset="0"/>
                          <a:ea typeface="+mn-ea"/>
                          <a:cs typeface="Arial" panose="020B0604020202020204" pitchFamily="34" charset="0"/>
                        </a:rPr>
                        <a:t>Leer y </a:t>
                      </a:r>
                      <a:r>
                        <a:rPr lang="en-GB" sz="1050" b="1" i="0" u="none" strike="noStrike" kern="1200" baseline="0" dirty="0" err="1" smtClean="0">
                          <a:solidFill>
                            <a:schemeClr val="tx1"/>
                          </a:solidFill>
                          <a:latin typeface="Arial" panose="020B0604020202020204" pitchFamily="34" charset="0"/>
                          <a:ea typeface="+mn-ea"/>
                          <a:cs typeface="Arial" panose="020B0604020202020204" pitchFamily="34" charset="0"/>
                        </a:rPr>
                        <a:t>escuchar</a:t>
                      </a:r>
                      <a:r>
                        <a:rPr lang="en-GB" sz="1050" b="1" i="0" u="none" strike="noStrike" kern="1200" baseline="0" dirty="0" smtClean="0">
                          <a:solidFill>
                            <a:schemeClr val="tx1"/>
                          </a:solidFill>
                          <a:latin typeface="Arial" panose="020B0604020202020204" pitchFamily="34" charset="0"/>
                          <a:ea typeface="+mn-ea"/>
                          <a:cs typeface="Arial" panose="020B0604020202020204" pitchFamily="34" charset="0"/>
                        </a:rPr>
                        <a:t> </a:t>
                      </a:r>
                    </a:p>
                    <a:p>
                      <a:r>
                        <a:rPr lang="en-GB" sz="1050" b="0" i="0" u="none" strike="noStrike" kern="1200" baseline="0" dirty="0" smtClean="0">
                          <a:solidFill>
                            <a:schemeClr val="tx1"/>
                          </a:solidFill>
                          <a:latin typeface="Arial" panose="020B0604020202020204" pitchFamily="34" charset="0"/>
                          <a:ea typeface="+mn-ea"/>
                          <a:cs typeface="Arial" panose="020B0604020202020204" pitchFamily="34" charset="0"/>
                        </a:rPr>
                        <a:t>p20-21</a:t>
                      </a:r>
                    </a:p>
                    <a:p>
                      <a:endParaRPr lang="en-GB" sz="105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050" b="1" i="0" u="none" strike="noStrike" kern="1200" baseline="0" dirty="0" err="1" smtClean="0">
                          <a:solidFill>
                            <a:schemeClr val="tx1"/>
                          </a:solidFill>
                          <a:latin typeface="Arial" panose="020B0604020202020204" pitchFamily="34" charset="0"/>
                          <a:ea typeface="+mn-ea"/>
                          <a:cs typeface="Arial" panose="020B0604020202020204" pitchFamily="34" charset="0"/>
                        </a:rPr>
                        <a:t>Prueba</a:t>
                      </a:r>
                      <a:r>
                        <a:rPr lang="en-GB" sz="1050" b="1" i="0" u="none" strike="noStrike" kern="1200" baseline="0" dirty="0" smtClean="0">
                          <a:solidFill>
                            <a:schemeClr val="tx1"/>
                          </a:solidFill>
                          <a:latin typeface="Arial" panose="020B0604020202020204" pitchFamily="34" charset="0"/>
                          <a:ea typeface="+mn-ea"/>
                          <a:cs typeface="Arial" panose="020B0604020202020204" pitchFamily="34" charset="0"/>
                        </a:rPr>
                        <a:t> oral </a:t>
                      </a:r>
                    </a:p>
                    <a:p>
                      <a:r>
                        <a:rPr lang="en-GB" sz="1050" b="0" i="0" u="none" strike="noStrike" kern="1200" baseline="0" dirty="0" smtClean="0">
                          <a:solidFill>
                            <a:schemeClr val="tx1"/>
                          </a:solidFill>
                          <a:latin typeface="Arial" panose="020B0604020202020204" pitchFamily="34" charset="0"/>
                          <a:ea typeface="+mn-ea"/>
                          <a:cs typeface="Arial" panose="020B0604020202020204" pitchFamily="34" charset="0"/>
                        </a:rPr>
                        <a:t>role play</a:t>
                      </a:r>
                    </a:p>
                    <a:p>
                      <a:r>
                        <a:rPr lang="en-GB" sz="1050" b="0" i="0" u="none" strike="noStrike" kern="1200" baseline="0" dirty="0" smtClean="0">
                          <a:solidFill>
                            <a:schemeClr val="tx1"/>
                          </a:solidFill>
                          <a:latin typeface="Arial" panose="020B0604020202020204" pitchFamily="34" charset="0"/>
                          <a:ea typeface="+mn-ea"/>
                          <a:cs typeface="Arial" panose="020B0604020202020204" pitchFamily="34" charset="0"/>
                        </a:rPr>
                        <a:t>general conversation</a:t>
                      </a:r>
                    </a:p>
                    <a:p>
                      <a:r>
                        <a:rPr lang="en-GB" sz="1050" b="0" i="0" u="none" strike="noStrike" kern="1200" baseline="0" dirty="0" smtClean="0">
                          <a:solidFill>
                            <a:schemeClr val="tx1"/>
                          </a:solidFill>
                          <a:latin typeface="Arial" panose="020B0604020202020204" pitchFamily="34" charset="0"/>
                          <a:ea typeface="+mn-ea"/>
                          <a:cs typeface="Arial" panose="020B0604020202020204" pitchFamily="34" charset="0"/>
                        </a:rPr>
                        <a:t>(photo card)</a:t>
                      </a:r>
                    </a:p>
                    <a:p>
                      <a:r>
                        <a:rPr lang="en-GB" sz="1050" b="0" dirty="0" smtClean="0">
                          <a:latin typeface="Arial" panose="020B0604020202020204" pitchFamily="34" charset="0"/>
                          <a:cs typeface="Arial" panose="020B0604020202020204" pitchFamily="34" charset="0"/>
                        </a:rPr>
                        <a:t>p22-23</a:t>
                      </a:r>
                    </a:p>
                    <a:p>
                      <a:endParaRPr lang="en-GB" sz="1050" b="0" dirty="0" smtClean="0">
                        <a:latin typeface="Arial" panose="020B0604020202020204" pitchFamily="34" charset="0"/>
                        <a:cs typeface="Arial" panose="020B0604020202020204" pitchFamily="34" charset="0"/>
                      </a:endParaRPr>
                    </a:p>
                    <a:p>
                      <a:r>
                        <a:rPr lang="en-GB" sz="1050" b="1" dirty="0" err="1" smtClean="0">
                          <a:latin typeface="Arial" panose="020B0604020202020204" pitchFamily="34" charset="0"/>
                          <a:cs typeface="Arial" panose="020B0604020202020204" pitchFamily="34" charset="0"/>
                        </a:rPr>
                        <a:t>Prueba</a:t>
                      </a:r>
                      <a:r>
                        <a:rPr lang="en-GB" sz="1050" b="1" dirty="0" smtClean="0">
                          <a:latin typeface="Arial" panose="020B0604020202020204" pitchFamily="34" charset="0"/>
                          <a:cs typeface="Arial" panose="020B0604020202020204" pitchFamily="34" charset="0"/>
                        </a:rPr>
                        <a:t> </a:t>
                      </a:r>
                      <a:r>
                        <a:rPr lang="en-GB" sz="1050" b="1" dirty="0" err="1" smtClean="0">
                          <a:latin typeface="Arial" panose="020B0604020202020204" pitchFamily="34" charset="0"/>
                          <a:cs typeface="Arial" panose="020B0604020202020204" pitchFamily="34" charset="0"/>
                        </a:rPr>
                        <a:t>escrita</a:t>
                      </a:r>
                      <a:endParaRPr lang="en-GB" sz="1050" b="1" dirty="0" smtClean="0">
                        <a:latin typeface="Arial" panose="020B0604020202020204" pitchFamily="34" charset="0"/>
                        <a:cs typeface="Arial" panose="020B0604020202020204" pitchFamily="34" charset="0"/>
                      </a:endParaRPr>
                    </a:p>
                    <a:p>
                      <a:r>
                        <a:rPr lang="en-GB" sz="1050" b="0" dirty="0" smtClean="0">
                          <a:latin typeface="Arial" panose="020B0604020202020204" pitchFamily="34" charset="0"/>
                          <a:cs typeface="Arial" panose="020B0604020202020204" pitchFamily="34" charset="0"/>
                        </a:rPr>
                        <a:t>p24-25</a:t>
                      </a:r>
                      <a:endParaRPr lang="en-GB" sz="1050" b="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050" i="0" dirty="0" smtClean="0">
                          <a:latin typeface="Arial" panose="020B0604020202020204" pitchFamily="34" charset="0"/>
                          <a:cs typeface="Arial" panose="020B0604020202020204" pitchFamily="34" charset="0"/>
                        </a:rPr>
                        <a:t>¿</a:t>
                      </a:r>
                      <a:r>
                        <a:rPr lang="en-GB" sz="1050" i="0" dirty="0" err="1" smtClean="0">
                          <a:latin typeface="Arial" panose="020B0604020202020204" pitchFamily="34" charset="0"/>
                          <a:cs typeface="Arial" panose="020B0604020202020204" pitchFamily="34" charset="0"/>
                        </a:rPr>
                        <a:t>En</a:t>
                      </a:r>
                      <a:r>
                        <a:rPr lang="en-GB" sz="1050" i="0" baseline="0" dirty="0" smtClean="0">
                          <a:latin typeface="Arial" panose="020B0604020202020204" pitchFamily="34" charset="0"/>
                          <a:cs typeface="Arial" panose="020B0604020202020204" pitchFamily="34" charset="0"/>
                        </a:rPr>
                        <a:t> </a:t>
                      </a:r>
                      <a:r>
                        <a:rPr lang="en-GB" sz="1050" i="0" baseline="0" dirty="0" err="1" smtClean="0">
                          <a:latin typeface="Arial" panose="020B0604020202020204" pitchFamily="34" charset="0"/>
                          <a:cs typeface="Arial" panose="020B0604020202020204" pitchFamily="34" charset="0"/>
                        </a:rPr>
                        <a:t>qué</a:t>
                      </a:r>
                      <a:r>
                        <a:rPr lang="en-GB" sz="1050" i="0" baseline="0" dirty="0" smtClean="0">
                          <a:latin typeface="Arial" panose="020B0604020202020204" pitchFamily="34" charset="0"/>
                          <a:cs typeface="Arial" panose="020B0604020202020204" pitchFamily="34" charset="0"/>
                        </a:rPr>
                        <a:t> </a:t>
                      </a:r>
                      <a:r>
                        <a:rPr lang="en-GB" sz="1050" i="0" baseline="0" dirty="0" err="1" smtClean="0">
                          <a:latin typeface="Arial" panose="020B0604020202020204" pitchFamily="34" charset="0"/>
                          <a:cs typeface="Arial" panose="020B0604020202020204" pitchFamily="34" charset="0"/>
                        </a:rPr>
                        <a:t>puedo</a:t>
                      </a:r>
                      <a:r>
                        <a:rPr lang="en-GB" sz="1050" i="0" baseline="0" dirty="0" smtClean="0">
                          <a:latin typeface="Arial" panose="020B0604020202020204" pitchFamily="34" charset="0"/>
                          <a:cs typeface="Arial" panose="020B0604020202020204" pitchFamily="34" charset="0"/>
                        </a:rPr>
                        <a:t> </a:t>
                      </a:r>
                      <a:r>
                        <a:rPr lang="en-GB" sz="1050" i="0" baseline="0" dirty="0" err="1" smtClean="0">
                          <a:latin typeface="Arial" panose="020B0604020202020204" pitchFamily="34" charset="0"/>
                          <a:cs typeface="Arial" panose="020B0604020202020204" pitchFamily="34" charset="0"/>
                        </a:rPr>
                        <a:t>ayudarle</a:t>
                      </a:r>
                      <a:r>
                        <a:rPr lang="en-GB" sz="1050" i="0" baseline="0" dirty="0" smtClean="0">
                          <a:latin typeface="Arial" panose="020B0604020202020204" pitchFamily="34" charset="0"/>
                          <a:cs typeface="Arial" panose="020B0604020202020204" pitchFamily="34" charset="0"/>
                        </a:rPr>
                        <a:t>?</a:t>
                      </a:r>
                      <a:endParaRPr lang="en-GB" sz="1050" i="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50" i="0" baseline="0" dirty="0" smtClean="0">
                          <a:latin typeface="Arial" panose="020B0604020202020204" pitchFamily="34" charset="0"/>
                          <a:cs typeface="Arial" panose="020B0604020202020204" pitchFamily="34" charset="0"/>
                        </a:rPr>
                        <a:t>¿</a:t>
                      </a:r>
                      <a:r>
                        <a:rPr lang="en-GB" sz="1050" i="0" baseline="0" dirty="0" err="1" smtClean="0">
                          <a:latin typeface="Arial" panose="020B0604020202020204" pitchFamily="34" charset="0"/>
                          <a:cs typeface="Arial" panose="020B0604020202020204" pitchFamily="34" charset="0"/>
                        </a:rPr>
                        <a:t>Qué</a:t>
                      </a:r>
                      <a:r>
                        <a:rPr lang="en-GB" sz="1050" i="0" baseline="0" dirty="0" smtClean="0">
                          <a:latin typeface="Arial" panose="020B0604020202020204" pitchFamily="34" charset="0"/>
                          <a:cs typeface="Arial" panose="020B0604020202020204" pitchFamily="34" charset="0"/>
                        </a:rPr>
                        <a:t> </a:t>
                      </a:r>
                      <a:r>
                        <a:rPr lang="en-GB" sz="1050" i="0" baseline="0" dirty="0" err="1" smtClean="0">
                          <a:latin typeface="Arial" panose="020B0604020202020204" pitchFamily="34" charset="0"/>
                          <a:cs typeface="Arial" panose="020B0604020202020204" pitchFamily="34" charset="0"/>
                        </a:rPr>
                        <a:t>tal</a:t>
                      </a:r>
                      <a:r>
                        <a:rPr lang="en-GB" sz="1050" i="0" baseline="0" dirty="0" smtClean="0">
                          <a:latin typeface="Arial" panose="020B0604020202020204" pitchFamily="34" charset="0"/>
                          <a:cs typeface="Arial" panose="020B0604020202020204" pitchFamily="34" charset="0"/>
                        </a:rPr>
                        <a:t> el </a:t>
                      </a:r>
                      <a:r>
                        <a:rPr lang="en-GB" sz="1050" i="0" baseline="0" dirty="0" err="1" smtClean="0">
                          <a:latin typeface="Arial" panose="020B0604020202020204" pitchFamily="34" charset="0"/>
                          <a:cs typeface="Arial" panose="020B0604020202020204" pitchFamily="34" charset="0"/>
                        </a:rPr>
                        <a:t>viaje</a:t>
                      </a:r>
                      <a:r>
                        <a:rPr lang="en-GB" sz="1050" i="0" baseline="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050" i="0" baseline="0" dirty="0" smtClean="0">
                          <a:latin typeface="Arial" panose="020B0604020202020204" pitchFamily="34" charset="0"/>
                          <a:cs typeface="Arial" panose="020B0604020202020204" pitchFamily="34" charset="0"/>
                        </a:rPr>
                        <a:t>¿</a:t>
                      </a:r>
                      <a:r>
                        <a:rPr lang="en-GB" sz="1050" i="0" baseline="0" dirty="0" err="1" smtClean="0">
                          <a:latin typeface="Arial" panose="020B0604020202020204" pitchFamily="34" charset="0"/>
                          <a:cs typeface="Arial" panose="020B0604020202020204" pitchFamily="34" charset="0"/>
                        </a:rPr>
                        <a:t>Qué</a:t>
                      </a:r>
                      <a:r>
                        <a:rPr lang="en-GB" sz="1050" i="0" baseline="0" dirty="0" smtClean="0">
                          <a:latin typeface="Arial" panose="020B0604020202020204" pitchFamily="34" charset="0"/>
                          <a:cs typeface="Arial" panose="020B0604020202020204" pitchFamily="34" charset="0"/>
                        </a:rPr>
                        <a:t> </a:t>
                      </a:r>
                      <a:r>
                        <a:rPr lang="en-GB" sz="1050" i="0" baseline="0" dirty="0" err="1" smtClean="0">
                          <a:latin typeface="Arial" panose="020B0604020202020204" pitchFamily="34" charset="0"/>
                          <a:cs typeface="Arial" panose="020B0604020202020204" pitchFamily="34" charset="0"/>
                        </a:rPr>
                        <a:t>opinas</a:t>
                      </a:r>
                      <a:r>
                        <a:rPr lang="en-GB" sz="1050" i="0" baseline="0" dirty="0" smtClean="0">
                          <a:latin typeface="Arial" panose="020B0604020202020204" pitchFamily="34" charset="0"/>
                          <a:cs typeface="Arial" panose="020B0604020202020204" pitchFamily="34" charset="0"/>
                        </a:rPr>
                        <a:t> de la ciudad?</a:t>
                      </a:r>
                    </a:p>
                    <a:p>
                      <a:pPr marL="171450" indent="-171450">
                        <a:buFont typeface="Arial" panose="020B0604020202020204" pitchFamily="34" charset="0"/>
                        <a:buChar char="•"/>
                      </a:pPr>
                      <a:r>
                        <a:rPr lang="en-GB" sz="1050" i="0" baseline="0" dirty="0" smtClean="0">
                          <a:latin typeface="Arial" panose="020B0604020202020204" pitchFamily="34" charset="0"/>
                          <a:cs typeface="Arial" panose="020B0604020202020204" pitchFamily="34" charset="0"/>
                        </a:rPr>
                        <a:t>¿Hay </a:t>
                      </a:r>
                      <a:r>
                        <a:rPr lang="en-GB" sz="1050" i="0" baseline="0" dirty="0" err="1" smtClean="0">
                          <a:latin typeface="Arial" panose="020B0604020202020204" pitchFamily="34" charset="0"/>
                          <a:cs typeface="Arial" panose="020B0604020202020204" pitchFamily="34" charset="0"/>
                        </a:rPr>
                        <a:t>piscina</a:t>
                      </a:r>
                      <a:r>
                        <a:rPr lang="en-GB" sz="1050" i="0" baseline="0" dirty="0" smtClean="0">
                          <a:latin typeface="Arial" panose="020B0604020202020204" pitchFamily="34" charset="0"/>
                          <a:cs typeface="Arial" panose="020B0604020202020204" pitchFamily="34" charset="0"/>
                        </a:rPr>
                        <a:t>? ¿A </a:t>
                      </a:r>
                      <a:r>
                        <a:rPr lang="en-GB" sz="1050" i="0" baseline="0" dirty="0" err="1" smtClean="0">
                          <a:latin typeface="Arial" panose="020B0604020202020204" pitchFamily="34" charset="0"/>
                          <a:cs typeface="Arial" panose="020B0604020202020204" pitchFamily="34" charset="0"/>
                        </a:rPr>
                        <a:t>qué</a:t>
                      </a:r>
                      <a:r>
                        <a:rPr lang="en-GB" sz="1050" i="0" baseline="0" dirty="0" smtClean="0">
                          <a:latin typeface="Arial" panose="020B0604020202020204" pitchFamily="34" charset="0"/>
                          <a:cs typeface="Arial" panose="020B0604020202020204" pitchFamily="34" charset="0"/>
                        </a:rPr>
                        <a:t> hora </a:t>
                      </a:r>
                      <a:r>
                        <a:rPr lang="en-GB" sz="1050" i="0" baseline="0" dirty="0" err="1" smtClean="0">
                          <a:latin typeface="Arial" panose="020B0604020202020204" pitchFamily="34" charset="0"/>
                          <a:cs typeface="Arial" panose="020B0604020202020204" pitchFamily="34" charset="0"/>
                        </a:rPr>
                        <a:t>abre</a:t>
                      </a:r>
                      <a:r>
                        <a:rPr lang="en-GB" sz="1050" i="0" baseline="0" dirty="0" smtClean="0">
                          <a:latin typeface="Arial" panose="020B0604020202020204" pitchFamily="34" charset="0"/>
                          <a:cs typeface="Arial" panose="020B0604020202020204" pitchFamily="34" charset="0"/>
                        </a:rPr>
                        <a:t>/</a:t>
                      </a:r>
                      <a:r>
                        <a:rPr lang="en-GB" sz="1050" i="0" baseline="0" dirty="0" err="1" smtClean="0">
                          <a:latin typeface="Arial" panose="020B0604020202020204" pitchFamily="34" charset="0"/>
                          <a:cs typeface="Arial" panose="020B0604020202020204" pitchFamily="34" charset="0"/>
                        </a:rPr>
                        <a:t>cierra</a:t>
                      </a:r>
                      <a:r>
                        <a:rPr lang="en-GB" sz="1050" i="0" baseline="0" dirty="0" smtClean="0">
                          <a:latin typeface="Arial" panose="020B0604020202020204" pitchFamily="34" charset="0"/>
                          <a:cs typeface="Arial" panose="020B0604020202020204" pitchFamily="34" charset="0"/>
                        </a:rPr>
                        <a:t> la </a:t>
                      </a:r>
                      <a:r>
                        <a:rPr lang="en-GB" sz="1050" i="0" baseline="0" dirty="0" err="1" smtClean="0">
                          <a:latin typeface="Arial" panose="020B0604020202020204" pitchFamily="34" charset="0"/>
                          <a:cs typeface="Arial" panose="020B0604020202020204" pitchFamily="34" charset="0"/>
                        </a:rPr>
                        <a:t>piscina</a:t>
                      </a:r>
                      <a:r>
                        <a:rPr lang="en-GB" sz="1050" i="0" baseline="0" dirty="0" smtClean="0">
                          <a:latin typeface="Arial" panose="020B0604020202020204" pitchFamily="34" charset="0"/>
                          <a:cs typeface="Arial" panose="020B0604020202020204" pitchFamily="34" charset="0"/>
                        </a:rPr>
                        <a:t>?</a:t>
                      </a:r>
                    </a:p>
                  </a:txBody>
                  <a:tcPr/>
                </a:tc>
                <a:tc>
                  <a:txBody>
                    <a:bodyPr/>
                    <a:lstStyle/>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endParaRPr lang="en-GB" sz="1100" i="0" dirty="0" smtClean="0">
                        <a:latin typeface="Arial" panose="020B0604020202020204" pitchFamily="34" charset="0"/>
                        <a:cs typeface="Arial" panose="020B0604020202020204" pitchFamily="34" charset="0"/>
                      </a:endParaRPr>
                    </a:p>
                  </a:txBody>
                  <a:tcPr/>
                </a:tc>
                <a:tc>
                  <a:txBody>
                    <a:bodyPr/>
                    <a:lstStyle/>
                    <a:p>
                      <a:pPr fontAlgn="base"/>
                      <a:r>
                        <a:rPr lang="en-GB" sz="1100" b="0" i="0" kern="1200" dirty="0" smtClean="0">
                          <a:solidFill>
                            <a:schemeClr val="tx1"/>
                          </a:solidFill>
                          <a:effectLst/>
                          <a:latin typeface="Arial" panose="020B0604020202020204" pitchFamily="34" charset="0"/>
                          <a:ea typeface="+mn-ea"/>
                          <a:cs typeface="Arial" panose="020B0604020202020204" pitchFamily="34" charset="0"/>
                        </a:rPr>
                        <a:t>Theme 2: Local, national, international and global areas of interest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u="sng" kern="1200" dirty="0" smtClean="0">
                          <a:solidFill>
                            <a:schemeClr val="tx1"/>
                          </a:solidFill>
                          <a:effectLst/>
                          <a:latin typeface="Arial" panose="020B0604020202020204" pitchFamily="34" charset="0"/>
                          <a:ea typeface="+mn-ea"/>
                          <a:cs typeface="Arial" panose="020B0604020202020204" pitchFamily="34" charset="0"/>
                        </a:rPr>
                        <a:t>Topic 4: Travel and tourism</a:t>
                      </a:r>
                    </a:p>
                    <a:p>
                      <a:endParaRPr lang="en-GB" sz="1100" b="1" u="sng"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HW</a:t>
                      </a:r>
                      <a:r>
                        <a:rPr lang="en-GB" sz="1100" baseline="0" dirty="0" smtClean="0">
                          <a:latin typeface="Arial" panose="020B0604020202020204" pitchFamily="34" charset="0"/>
                          <a:cs typeface="Arial" panose="020B0604020202020204" pitchFamily="34" charset="0"/>
                        </a:rPr>
                        <a:t> 1: Learning</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HW 2:</a:t>
                      </a:r>
                    </a:p>
                    <a:p>
                      <a:r>
                        <a:rPr lang="en-GB" sz="1100" dirty="0" smtClean="0">
                          <a:latin typeface="Arial" panose="020B0604020202020204" pitchFamily="34" charset="0"/>
                          <a:cs typeface="Arial" panose="020B0604020202020204" pitchFamily="34" charset="0"/>
                        </a:rPr>
                        <a:t>p25</a:t>
                      </a:r>
                      <a:r>
                        <a:rPr lang="en-GB" sz="1100" baseline="0" dirty="0" smtClean="0">
                          <a:latin typeface="Arial" panose="020B0604020202020204" pitchFamily="34" charset="0"/>
                          <a:cs typeface="Arial" panose="020B0604020202020204" pitchFamily="34" charset="0"/>
                        </a:rPr>
                        <a:t> Ex 1-2</a:t>
                      </a:r>
                    </a:p>
                    <a:p>
                      <a:r>
                        <a:rPr lang="en-GB" sz="1100" baseline="0" dirty="0" smtClean="0">
                          <a:latin typeface="Arial" panose="020B0604020202020204" pitchFamily="34" charset="0"/>
                          <a:cs typeface="Arial" panose="020B0604020202020204" pitchFamily="34" charset="0"/>
                        </a:rPr>
                        <a:t>p198 Write answers to the questions from module 1</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answers to the</a:t>
                      </a:r>
                      <a:r>
                        <a:rPr lang="en-GB" sz="1100" baseline="0"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key</a:t>
                      </a:r>
                      <a:r>
                        <a:rPr lang="en-GB" sz="1100" baseline="0" dirty="0" smtClean="0">
                          <a:latin typeface="Arial" panose="020B0604020202020204" pitchFamily="34" charset="0"/>
                          <a:cs typeface="Arial" panose="020B0604020202020204" pitchFamily="34" charset="0"/>
                        </a:rPr>
                        <a:t> questions from p198/below</a:t>
                      </a:r>
                      <a:endParaRPr lang="en-GB" sz="1100" dirty="0">
                        <a:latin typeface="Arial" panose="020B0604020202020204" pitchFamily="34" charset="0"/>
                        <a:cs typeface="Arial" panose="020B0604020202020204" pitchFamily="34" charset="0"/>
                      </a:endParaRPr>
                    </a:p>
                  </a:txBody>
                  <a:tcPr/>
                </a:tc>
              </a:tr>
              <a:tr h="389069">
                <a:tc gridSpan="8">
                  <a:txBody>
                    <a:bodyPr/>
                    <a:lstStyle/>
                    <a:p>
                      <a:r>
                        <a:rPr lang="en-US" sz="1100" b="1" kern="1200" dirty="0" smtClean="0">
                          <a:solidFill>
                            <a:schemeClr val="tx1"/>
                          </a:solidFill>
                          <a:effectLst/>
                          <a:latin typeface="Arial" panose="020B0604020202020204" pitchFamily="34" charset="0"/>
                          <a:ea typeface="+mn-ea"/>
                          <a:cs typeface="Arial" panose="020B0604020202020204" pitchFamily="34" charset="0"/>
                        </a:rPr>
                        <a:t>Module 1 Questions (From Theme 2) Travel and tourism	</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n-US" sz="1100" b="1" kern="1200" dirty="0" smtClean="0">
                          <a:solidFill>
                            <a:schemeClr val="tx1"/>
                          </a:solidFill>
                          <a:effectLst/>
                          <a:latin typeface="Arial" panose="020B0604020202020204" pitchFamily="34" charset="0"/>
                          <a:ea typeface="+mn-ea"/>
                          <a:cs typeface="Arial" panose="020B0604020202020204" pitchFamily="34" charset="0"/>
                        </a:rPr>
                        <a:t> </a:t>
                      </a:r>
                      <a:r>
                        <a:rPr lang="es-ES" sz="1100" kern="1200" dirty="0" smtClean="0">
                          <a:solidFill>
                            <a:schemeClr val="tx1"/>
                          </a:solidFill>
                          <a:effectLst/>
                          <a:latin typeface="Arial" panose="020B0604020202020204" pitchFamily="34" charset="0"/>
                          <a:ea typeface="+mn-ea"/>
                          <a:cs typeface="Arial" panose="020B0604020202020204" pitchFamily="34" charset="0"/>
                        </a:rPr>
                        <a:t>1 ¿Qué haces en verano?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2 ¿Dónde prefieres pasar las vacaciones?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3 ¿Adónde fuiste de vacaciones el año pasado?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4 ¿Dónde te alojaste?</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5 ¿Cómo era el pueblo/la ciudad?</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6 ¿Qué fue lo mejor de tus vacaciones?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7 ¿Qué planes tienes para el próximo verano?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8 ¿Qué países te gustaría visitar en el futuro?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9 ¿Qué tipo de alojamiento prefieres?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10 ¿Por qué son importantes las vacaciones?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11 ¿Por qué veranea tanta gente en el extranjero?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12 ¿Prefieres las vacaciones con amigos o con la familia?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13 ¿Adónde irías si tuvieras mucho dinero?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503619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15518675"/>
              </p:ext>
            </p:extLst>
          </p:nvPr>
        </p:nvGraphicFramePr>
        <p:xfrm>
          <a:off x="161517" y="89747"/>
          <a:ext cx="8757136" cy="6560869"/>
        </p:xfrm>
        <a:graphic>
          <a:graphicData uri="http://schemas.openxmlformats.org/drawingml/2006/table">
            <a:tbl>
              <a:tblPr firstRow="1" bandRow="1">
                <a:tableStyleId>{8799B23B-EC83-4686-B30A-512413B5E67A}</a:tableStyleId>
              </a:tblPr>
              <a:tblGrid>
                <a:gridCol w="905609"/>
                <a:gridCol w="1228331"/>
                <a:gridCol w="1066970"/>
                <a:gridCol w="1066970"/>
                <a:gridCol w="1066970"/>
                <a:gridCol w="1066970"/>
                <a:gridCol w="953569"/>
                <a:gridCol w="1401747"/>
              </a:tblGrid>
              <a:tr h="370840">
                <a:tc gridSpan="8">
                  <a:txBody>
                    <a:bodyPr/>
                    <a:lstStyle/>
                    <a:p>
                      <a:r>
                        <a:rPr lang="en-GB" sz="1100" dirty="0" smtClean="0">
                          <a:latin typeface="Arial" panose="020B0604020202020204" pitchFamily="34" charset="0"/>
                          <a:cs typeface="Arial" panose="020B0604020202020204" pitchFamily="34" charset="0"/>
                        </a:rPr>
                        <a:t>Year 10 Autumn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70840">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4</a:t>
                      </a:r>
                      <a:endParaRPr lang="en-GB" sz="1100" b="1" dirty="0" smtClean="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5392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br>
                        <a:rPr lang="en-GB" sz="1100" dirty="0" smtClean="0">
                          <a:latin typeface="Arial" panose="020B0604020202020204" pitchFamily="34" charset="0"/>
                          <a:cs typeface="Arial" panose="020B0604020202020204" pitchFamily="34" charset="0"/>
                        </a:rPr>
                      </a:br>
                      <a:r>
                        <a:rPr lang="en-GB" sz="1100" i="1" dirty="0" smtClean="0">
                          <a:latin typeface="Arial" panose="020B0604020202020204" pitchFamily="34" charset="0"/>
                          <a:cs typeface="Arial" panose="020B0604020202020204" pitchFamily="34" charset="0"/>
                        </a:rPr>
                        <a:t>(=Week</a:t>
                      </a:r>
                      <a:r>
                        <a:rPr lang="en-GB" sz="1100" i="1" baseline="0" dirty="0" smtClean="0">
                          <a:latin typeface="Arial" panose="020B0604020202020204" pitchFamily="34" charset="0"/>
                          <a:cs typeface="Arial" panose="020B0604020202020204" pitchFamily="34" charset="0"/>
                        </a:rPr>
                        <a:t> 1 Module 2)</a:t>
                      </a:r>
                      <a:endParaRPr lang="en-GB" sz="1100" i="1"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2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vida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en el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insti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Punto de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partida</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p.28-29</a:t>
                      </a:r>
                      <a:b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Exercises 1-5 ONLY</a:t>
                      </a:r>
                      <a:b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1 - </a:t>
                      </a:r>
                      <a:r>
                        <a:rPr lang="es-ES" sz="1100" b="1" i="0" u="none" strike="noStrike" kern="1200" baseline="0" dirty="0" smtClean="0">
                          <a:solidFill>
                            <a:schemeClr val="tx1"/>
                          </a:solidFill>
                          <a:latin typeface="Arial" panose="020B0604020202020204" pitchFamily="34" charset="0"/>
                          <a:ea typeface="+mn-ea"/>
                          <a:cs typeface="Arial" panose="020B0604020202020204" pitchFamily="34" charset="0"/>
                        </a:rPr>
                        <a:t>¿Qué tal los estudios?</a:t>
                      </a:r>
                    </a:p>
                    <a:p>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P.32-33</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dirty="0">
                        <a:latin typeface="Arial" panose="020B0604020202020204" pitchFamily="34" charset="0"/>
                        <a:cs typeface="Arial" panose="020B0604020202020204" pitchFamily="34" charset="0"/>
                      </a:endParaRPr>
                    </a:p>
                  </a:txBody>
                  <a:tcPr/>
                </a:tc>
                <a:tc>
                  <a:txBody>
                    <a:bodyPr/>
                    <a:lstStyle/>
                    <a:p>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día tienes …?</a:t>
                      </a:r>
                    </a:p>
                    <a:p>
                      <a:pPr marL="0" indent="0">
                        <a:buFont typeface="Arial" panose="020B0604020202020204" pitchFamily="34" charset="0"/>
                        <a:buNone/>
                      </a:pP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¿Cuál es tu día preferido? </a:t>
                      </a:r>
                    </a:p>
                    <a:p>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¿Te interesa(n) …? </a:t>
                      </a:r>
                    </a:p>
                    <a:p>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asignaturas (no) te gustan?</a:t>
                      </a:r>
                    </a:p>
                    <a:p>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tal tus profes?</a:t>
                      </a:r>
                    </a:p>
                    <a:p>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tal tus asignaturas?</a:t>
                      </a:r>
                    </a:p>
                    <a:p>
                      <a:endParaRPr lang="es-ES" sz="1100" b="0" i="1" u="none" strike="noStrike" kern="1200" baseline="0" dirty="0" smtClean="0">
                        <a:solidFill>
                          <a:schemeClr val="tx1"/>
                        </a:solidFill>
                        <a:latin typeface="+mn-lt"/>
                        <a:ea typeface="+mn-ea"/>
                        <a:cs typeface="+mn-cs"/>
                      </a:endParaRPr>
                    </a:p>
                  </a:txBody>
                  <a:tcPr/>
                </a:tc>
                <a:tc>
                  <a:txBody>
                    <a:bodyPr/>
                    <a:lstStyle/>
                    <a:p>
                      <a:r>
                        <a:rPr lang="en-GB" sz="1100" b="1" dirty="0" smtClean="0">
                          <a:latin typeface="Arial" panose="020B0604020202020204" pitchFamily="34" charset="0"/>
                          <a:cs typeface="Arial" panose="020B0604020202020204" pitchFamily="34" charset="0"/>
                        </a:rPr>
                        <a:t>Opinion verbs </a:t>
                      </a:r>
                      <a:br>
                        <a:rPr lang="en-GB" sz="1100" b="1"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a:t>
                      </a:r>
                      <a:r>
                        <a:rPr lang="en-GB" sz="1100" b="0" u="sng" dirty="0" smtClean="0">
                          <a:latin typeface="Arial" panose="020B0604020202020204" pitchFamily="34" charset="0"/>
                          <a:cs typeface="Arial" panose="020B0604020202020204" pitchFamily="34" charset="0"/>
                        </a:rPr>
                        <a:t>1</a:t>
                      </a:r>
                      <a:r>
                        <a:rPr lang="en-GB" sz="1100" b="0" u="sng" baseline="30000" dirty="0" smtClean="0">
                          <a:latin typeface="Arial" panose="020B0604020202020204" pitchFamily="34" charset="0"/>
                          <a:cs typeface="Arial" panose="020B0604020202020204" pitchFamily="34" charset="0"/>
                        </a:rPr>
                        <a:t>st</a:t>
                      </a:r>
                      <a:r>
                        <a:rPr lang="en-GB" sz="1100" b="0" u="sng" dirty="0" smtClean="0">
                          <a:latin typeface="Arial" panose="020B0604020202020204" pitchFamily="34" charset="0"/>
                          <a:cs typeface="Arial" panose="020B0604020202020204" pitchFamily="34" charset="0"/>
                        </a:rPr>
                        <a:t> and 2</a:t>
                      </a:r>
                      <a:r>
                        <a:rPr lang="en-GB" sz="1100" b="0" u="sng" baseline="30000" dirty="0" smtClean="0">
                          <a:latin typeface="Arial" panose="020B0604020202020204" pitchFamily="34" charset="0"/>
                          <a:cs typeface="Arial" panose="020B0604020202020204" pitchFamily="34" charset="0"/>
                        </a:rPr>
                        <a:t>nd</a:t>
                      </a:r>
                      <a:r>
                        <a:rPr lang="en-GB" sz="1100" b="0" u="sng" dirty="0" smtClean="0">
                          <a:latin typeface="Arial" panose="020B0604020202020204" pitchFamily="34" charset="0"/>
                          <a:cs typeface="Arial" panose="020B0604020202020204" pitchFamily="34" charset="0"/>
                        </a:rPr>
                        <a:t> person singular</a:t>
                      </a:r>
                      <a:r>
                        <a:rPr lang="en-GB" sz="1100" b="0" dirty="0" smtClean="0">
                          <a:latin typeface="Arial" panose="020B0604020202020204" pitchFamily="34" charset="0"/>
                          <a:cs typeface="Arial" panose="020B0604020202020204" pitchFamily="34" charset="0"/>
                        </a:rPr>
                        <a:t>) –with and without</a:t>
                      </a:r>
                      <a:r>
                        <a:rPr lang="en-GB" sz="1100" b="0" baseline="0" dirty="0" smtClean="0">
                          <a:latin typeface="Arial" panose="020B0604020202020204" pitchFamily="34" charset="0"/>
                          <a:cs typeface="Arial" panose="020B0604020202020204" pitchFamily="34" charset="0"/>
                        </a:rPr>
                        <a:t> pronouns.</a:t>
                      </a:r>
                    </a:p>
                    <a:p>
                      <a:endParaRPr lang="en-GB" sz="1100" b="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i="1" dirty="0" smtClean="0">
                          <a:latin typeface="Arial" panose="020B0604020202020204" pitchFamily="34" charset="0"/>
                          <a:cs typeface="Arial" panose="020B0604020202020204" pitchFamily="34" charset="0"/>
                        </a:rPr>
                        <a:t>NB:</a:t>
                      </a:r>
                      <a:r>
                        <a:rPr lang="en-GB" sz="1100" i="1" baseline="0" dirty="0" smtClean="0">
                          <a:latin typeface="Arial" panose="020B0604020202020204" pitchFamily="34" charset="0"/>
                          <a:cs typeface="Arial" panose="020B0604020202020204" pitchFamily="34" charset="0"/>
                        </a:rPr>
                        <a:t> Most students should be able to use GUSTAR verbs with all persons</a:t>
                      </a:r>
                    </a:p>
                    <a:p>
                      <a:endParaRPr lang="en-GB" sz="1100" baseline="0" dirty="0" smtClean="0">
                        <a:latin typeface="Arial" panose="020B0604020202020204" pitchFamily="34" charset="0"/>
                        <a:cs typeface="Arial" panose="020B0604020202020204" pitchFamily="34" charset="0"/>
                      </a:endParaRPr>
                    </a:p>
                    <a:p>
                      <a:r>
                        <a:rPr lang="en-GB" sz="1100" b="1" u="none" baseline="0" dirty="0" smtClean="0">
                          <a:latin typeface="Arial" panose="020B0604020202020204" pitchFamily="34" charset="0"/>
                          <a:cs typeface="Arial" panose="020B0604020202020204" pitchFamily="34" charset="0"/>
                        </a:rPr>
                        <a:t>Adjective endings</a:t>
                      </a:r>
                    </a:p>
                    <a:p>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Masculine</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(M),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feminine</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(F) and M/F plural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forms</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a:t>
                      </a:r>
                    </a:p>
                    <a:p>
                      <a:r>
                        <a:rPr lang="es-ES" sz="1100" b="0" i="1" u="none" kern="1200" baseline="0" dirty="0" smtClean="0">
                          <a:solidFill>
                            <a:schemeClr val="tx1"/>
                          </a:solidFill>
                          <a:effectLst/>
                          <a:latin typeface="Arial" panose="020B0604020202020204" pitchFamily="34" charset="0"/>
                          <a:ea typeface="+mn-ea"/>
                          <a:cs typeface="Arial" panose="020B0604020202020204" pitchFamily="34" charset="0"/>
                        </a:rPr>
                        <a:t>p224</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dirty="0" smtClean="0">
                          <a:latin typeface="Arial" panose="020B0604020202020204" pitchFamily="34" charset="0"/>
                          <a:cs typeface="Arial" panose="020B0604020202020204" pitchFamily="34" charset="0"/>
                        </a:rPr>
                        <a:t>Comparatives</a:t>
                      </a:r>
                      <a:r>
                        <a:rPr lang="en-GB" sz="1100" b="1" u="none" baseline="0" dirty="0" smtClean="0">
                          <a:latin typeface="Arial" panose="020B0604020202020204" pitchFamily="34" charset="0"/>
                          <a:cs typeface="Arial" panose="020B0604020202020204" pitchFamily="34" charset="0"/>
                        </a:rPr>
                        <a:t> and superlatives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u="none" dirty="0" smtClean="0">
                        <a:latin typeface="Arial" panose="020B0604020202020204" pitchFamily="34" charset="0"/>
                        <a:cs typeface="Arial" panose="020B0604020202020204" pitchFamily="34" charset="0"/>
                      </a:endParaRPr>
                    </a:p>
                    <a:p>
                      <a:endParaRPr lang="es-ES" sz="1100" b="0" u="none" kern="1200" baseline="0" dirty="0" smtClean="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marL="0" indent="0">
                        <a:buFont typeface="+mj-lt"/>
                        <a:buNone/>
                      </a:pPr>
                      <a:r>
                        <a:rPr lang="en-GB" sz="1100" b="0" u="none" dirty="0" smtClean="0">
                          <a:latin typeface="Arial" panose="020B0604020202020204" pitchFamily="34" charset="0"/>
                          <a:cs typeface="Arial" panose="020B0604020202020204" pitchFamily="34" charset="0"/>
                        </a:rPr>
                        <a:t>las </a:t>
                      </a:r>
                      <a:r>
                        <a:rPr lang="en-GB" sz="1100" b="0" u="none" dirty="0" err="1" smtClean="0">
                          <a:latin typeface="Arial" panose="020B0604020202020204" pitchFamily="34" charset="0"/>
                          <a:cs typeface="Arial" panose="020B0604020202020204" pitchFamily="34" charset="0"/>
                        </a:rPr>
                        <a:t>empresariales</a:t>
                      </a:r>
                      <a:endParaRPr lang="en-GB" sz="1100" b="0" u="none" dirty="0" smtClean="0">
                        <a:latin typeface="Arial" panose="020B0604020202020204" pitchFamily="34" charset="0"/>
                        <a:cs typeface="Arial" panose="020B0604020202020204" pitchFamily="34" charset="0"/>
                      </a:endParaRPr>
                    </a:p>
                    <a:p>
                      <a:pPr marL="0" indent="0">
                        <a:buFont typeface="+mj-lt"/>
                        <a:buNone/>
                      </a:pPr>
                      <a:r>
                        <a:rPr lang="en-GB" sz="1100" b="0" u="none" dirty="0" smtClean="0">
                          <a:latin typeface="Arial" panose="020B0604020202020204" pitchFamily="34" charset="0"/>
                          <a:cs typeface="Arial" panose="020B0604020202020204" pitchFamily="34" charset="0"/>
                        </a:rPr>
                        <a:t>la </a:t>
                      </a:r>
                      <a:r>
                        <a:rPr lang="en-GB" sz="1100" b="0" u="none" dirty="0" err="1" smtClean="0">
                          <a:latin typeface="Arial" panose="020B0604020202020204" pitchFamily="34" charset="0"/>
                          <a:cs typeface="Arial" panose="020B0604020202020204" pitchFamily="34" charset="0"/>
                        </a:rPr>
                        <a:t>lengua</a:t>
                      </a:r>
                      <a:endParaRPr lang="en-GB" sz="1100" b="0" u="none" dirty="0" smtClean="0">
                        <a:latin typeface="Arial" panose="020B0604020202020204" pitchFamily="34" charset="0"/>
                        <a:cs typeface="Arial" panose="020B0604020202020204" pitchFamily="34" charset="0"/>
                      </a:endParaRPr>
                    </a:p>
                    <a:p>
                      <a:pPr marL="0" indent="0">
                        <a:buFont typeface="+mj-lt"/>
                        <a:buNone/>
                      </a:pPr>
                      <a:r>
                        <a:rPr lang="en-GB" sz="1100" b="0" u="none" dirty="0" smtClean="0">
                          <a:latin typeface="Arial" panose="020B0604020202020204" pitchFamily="34" charset="0"/>
                          <a:cs typeface="Arial" panose="020B0604020202020204" pitchFamily="34" charset="0"/>
                        </a:rPr>
                        <a:t>las </a:t>
                      </a:r>
                      <a:r>
                        <a:rPr lang="en-GB" sz="1100" b="0" u="none" dirty="0" err="1" smtClean="0">
                          <a:latin typeface="Arial" panose="020B0604020202020204" pitchFamily="34" charset="0"/>
                          <a:cs typeface="Arial" panose="020B0604020202020204" pitchFamily="34" charset="0"/>
                        </a:rPr>
                        <a:t>materias</a:t>
                      </a:r>
                      <a:r>
                        <a:rPr lang="en-GB" sz="1100" b="0" u="none" dirty="0" smtClean="0">
                          <a:latin typeface="Arial" panose="020B0604020202020204" pitchFamily="34" charset="0"/>
                          <a:cs typeface="Arial" panose="020B0604020202020204" pitchFamily="34" charset="0"/>
                        </a:rPr>
                        <a:t/>
                      </a:r>
                      <a:br>
                        <a:rPr lang="en-GB" sz="1100" b="0" u="none" dirty="0" smtClean="0">
                          <a:latin typeface="Arial" panose="020B0604020202020204" pitchFamily="34" charset="0"/>
                          <a:cs typeface="Arial" panose="020B0604020202020204" pitchFamily="34" charset="0"/>
                        </a:rPr>
                      </a:br>
                      <a:r>
                        <a:rPr lang="en-GB" sz="1100" b="0" u="none" dirty="0" smtClean="0">
                          <a:latin typeface="Arial" panose="020B0604020202020204" pitchFamily="34" charset="0"/>
                          <a:cs typeface="Arial" panose="020B0604020202020204" pitchFamily="34" charset="0"/>
                        </a:rPr>
                        <a:t>el </a:t>
                      </a:r>
                      <a:r>
                        <a:rPr lang="en-GB" sz="1100" b="0" u="none" dirty="0" err="1" smtClean="0">
                          <a:latin typeface="Arial" panose="020B0604020202020204" pitchFamily="34" charset="0"/>
                          <a:cs typeface="Arial" panose="020B0604020202020204" pitchFamily="34" charset="0"/>
                        </a:rPr>
                        <a:t>consejo</a:t>
                      </a:r>
                      <a:r>
                        <a:rPr lang="en-GB" sz="1100" b="0" u="none" dirty="0" smtClean="0">
                          <a:latin typeface="Arial" panose="020B0604020202020204" pitchFamily="34" charset="0"/>
                          <a:cs typeface="Arial" panose="020B0604020202020204" pitchFamily="34" charset="0"/>
                        </a:rPr>
                        <a:t/>
                      </a:r>
                      <a:br>
                        <a:rPr lang="en-GB" sz="1100" b="0" u="none"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 el </a:t>
                      </a:r>
                      <a:r>
                        <a:rPr lang="en-GB" sz="1100" b="0" u="none" baseline="0" dirty="0" err="1" smtClean="0">
                          <a:latin typeface="Arial" panose="020B0604020202020204" pitchFamily="34" charset="0"/>
                          <a:cs typeface="Arial" panose="020B0604020202020204" pitchFamily="34" charset="0"/>
                        </a:rPr>
                        <a:t>sentido</a:t>
                      </a:r>
                      <a:r>
                        <a:rPr lang="en-GB" sz="1100" b="0" u="none" baseline="0" dirty="0" smtClean="0">
                          <a:latin typeface="Arial" panose="020B0604020202020204" pitchFamily="34" charset="0"/>
                          <a:cs typeface="Arial" panose="020B0604020202020204" pitchFamily="34" charset="0"/>
                        </a:rPr>
                        <a:t> del </a:t>
                      </a:r>
                      <a:r>
                        <a:rPr lang="en-GB" sz="1100" b="0" u="none" baseline="0" dirty="0" err="1" smtClean="0">
                          <a:latin typeface="Arial" panose="020B0604020202020204" pitchFamily="34" charset="0"/>
                          <a:cs typeface="Arial" panose="020B0604020202020204" pitchFamily="34" charset="0"/>
                        </a:rPr>
                        <a:t>humor</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fecha</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curso</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académico</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listo</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err="1" smtClean="0">
                          <a:latin typeface="Arial" panose="020B0604020202020204" pitchFamily="34" charset="0"/>
                          <a:cs typeface="Arial" panose="020B0604020202020204" pitchFamily="34" charset="0"/>
                        </a:rPr>
                        <a:t>trabajador</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err="1" smtClean="0">
                          <a:latin typeface="Arial" panose="020B0604020202020204" pitchFamily="34" charset="0"/>
                          <a:cs typeface="Arial" panose="020B0604020202020204" pitchFamily="34" charset="0"/>
                        </a:rPr>
                        <a:t>perezoso</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dirty="0" smtClean="0">
                          <a:latin typeface="Arial" panose="020B0604020202020204" pitchFamily="34" charset="0"/>
                          <a:cs typeface="Arial" panose="020B0604020202020204" pitchFamily="34" charset="0"/>
                        </a:rPr>
                        <a:t>me </a:t>
                      </a:r>
                      <a:r>
                        <a:rPr lang="en-GB" sz="1100" dirty="0" err="1" smtClean="0">
                          <a:latin typeface="Arial" panose="020B0604020202020204" pitchFamily="34" charset="0"/>
                          <a:cs typeface="Arial" panose="020B0604020202020204" pitchFamily="34" charset="0"/>
                        </a:rPr>
                        <a:t>cae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bien</a:t>
                      </a:r>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dirty="0" err="1" smtClean="0">
                          <a:latin typeface="Arial" panose="020B0604020202020204" pitchFamily="34" charset="0"/>
                          <a:cs typeface="Arial" panose="020B0604020202020204" pitchFamily="34" charset="0"/>
                        </a:rPr>
                        <a:t>saber</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aprobar</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suspender</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enfadarse</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pPr marL="0" indent="0">
                        <a:buFont typeface="+mj-lt"/>
                        <a:buNone/>
                      </a:pPr>
                      <a:endParaRPr lang="en-GB" sz="1100" b="0" u="none" baseline="0" dirty="0" smtClean="0">
                        <a:latin typeface="Arial" panose="020B0604020202020204" pitchFamily="34" charset="0"/>
                        <a:cs typeface="Arial" panose="020B0604020202020204" pitchFamily="34" charset="0"/>
                      </a:endParaRPr>
                    </a:p>
                  </a:txBody>
                  <a:tcPr/>
                </a:tc>
                <a:tc>
                  <a:txBody>
                    <a:bodyPr/>
                    <a:lstStyle/>
                    <a:p>
                      <a:pPr fontAlgn="base"/>
                      <a:r>
                        <a:rPr lang="en-GB" sz="1200" b="0" i="0" kern="1200" dirty="0" smtClean="0">
                          <a:solidFill>
                            <a:schemeClr val="tx1"/>
                          </a:solidFill>
                          <a:effectLst/>
                          <a:latin typeface="Arial" panose="020B0604020202020204" pitchFamily="34" charset="0"/>
                          <a:ea typeface="+mn-ea"/>
                          <a:cs typeface="Arial" panose="020B0604020202020204" pitchFamily="34" charset="0"/>
                        </a:rPr>
                        <a:t>Theme 3: Current and future study and employment</a:t>
                      </a:r>
                      <a:br>
                        <a:rPr lang="en-GB" sz="1200" b="0" i="0" kern="1200" dirty="0" smtClean="0">
                          <a:solidFill>
                            <a:schemeClr val="tx1"/>
                          </a:solidFill>
                          <a:effectLst/>
                          <a:latin typeface="Arial" panose="020B0604020202020204" pitchFamily="34" charset="0"/>
                          <a:ea typeface="+mn-ea"/>
                          <a:cs typeface="Arial" panose="020B0604020202020204" pitchFamily="34" charset="0"/>
                        </a:rPr>
                      </a:br>
                      <a:r>
                        <a:rPr lang="en-GB" sz="1200" b="0" i="0" kern="1200" dirty="0" smtClean="0">
                          <a:solidFill>
                            <a:schemeClr val="tx1"/>
                          </a:solidFill>
                          <a:effectLst/>
                          <a:latin typeface="Arial" panose="020B0604020202020204" pitchFamily="34" charset="0"/>
                          <a:ea typeface="+mn-ea"/>
                          <a:cs typeface="Arial" panose="020B0604020202020204" pitchFamily="34" charset="0"/>
                        </a:rPr>
                        <a:t>Topic 1: </a:t>
                      </a:r>
                      <a:r>
                        <a:rPr lang="en-GB" sz="1200" b="0" i="0" u="sng" kern="1200" dirty="0" smtClean="0">
                          <a:solidFill>
                            <a:schemeClr val="tx1"/>
                          </a:solidFill>
                          <a:effectLst/>
                          <a:latin typeface="Arial" panose="020B0604020202020204" pitchFamily="34" charset="0"/>
                          <a:ea typeface="+mn-ea"/>
                          <a:cs typeface="Arial" panose="020B0604020202020204" pitchFamily="34" charset="0"/>
                        </a:rPr>
                        <a:t>My studies</a:t>
                      </a:r>
                      <a:endParaRPr lang="en-GB" sz="1200" b="0" i="0" u="sng"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endParaRPr lang="en-GB" sz="1100" b="1" u="sng" dirty="0" smtClean="0">
                        <a:latin typeface="Arial" panose="020B0604020202020204" pitchFamily="34" charset="0"/>
                        <a:cs typeface="Arial" panose="020B0604020202020204" pitchFamily="34" charset="0"/>
                      </a:endParaRPr>
                    </a:p>
                    <a:p>
                      <a:r>
                        <a:rPr lang="en-GB" sz="1100" b="1" u="none" baseline="0" dirty="0" smtClean="0">
                          <a:latin typeface="Arial" panose="020B0604020202020204" pitchFamily="34" charset="0"/>
                          <a:cs typeface="Arial" panose="020B0604020202020204" pitchFamily="34" charset="0"/>
                        </a:rPr>
                        <a:t>Writing: </a:t>
                      </a:r>
                    </a:p>
                    <a:p>
                      <a:r>
                        <a:rPr lang="en-GB" sz="1100" b="0" i="0" u="none" baseline="0" dirty="0" smtClean="0">
                          <a:latin typeface="Arial" panose="020B0604020202020204" pitchFamily="34" charset="0"/>
                          <a:cs typeface="Arial" panose="020B0604020202020204" pitchFamily="34" charset="0"/>
                        </a:rPr>
                        <a:t>Paragraph on opinion on school subjects</a:t>
                      </a:r>
                      <a:endParaRPr lang="en-GB" sz="1100" b="0" i="0" u="none" dirty="0">
                        <a:latin typeface="Arial" panose="020B0604020202020204" pitchFamily="34" charset="0"/>
                        <a:cs typeface="Arial" panose="020B0604020202020204" pitchFamily="34" charset="0"/>
                      </a:endParaRPr>
                    </a:p>
                  </a:txBody>
                  <a:tcPr/>
                </a:tc>
                <a:tc>
                  <a:txBody>
                    <a:bodyPr/>
                    <a:lstStyle/>
                    <a:p>
                      <a:r>
                        <a:rPr lang="es-ES" sz="1100" b="1" i="0" u="none" kern="1200" baseline="0" dirty="0" smtClean="0">
                          <a:solidFill>
                            <a:schemeClr val="tx1"/>
                          </a:solidFill>
                          <a:effectLst/>
                          <a:latin typeface="Arial" panose="020B0604020202020204" pitchFamily="34" charset="0"/>
                          <a:ea typeface="+mn-ea"/>
                          <a:cs typeface="Arial" panose="020B0604020202020204" pitchFamily="34" charset="0"/>
                        </a:rPr>
                        <a:t>1st and 2nd </a:t>
                      </a:r>
                      <a:r>
                        <a:rPr lang="es-ES" sz="1100" b="1" i="0" u="none" kern="1200" baseline="0" dirty="0" err="1" smtClean="0">
                          <a:solidFill>
                            <a:schemeClr val="tx1"/>
                          </a:solidFill>
                          <a:effectLst/>
                          <a:latin typeface="Arial" panose="020B0604020202020204" pitchFamily="34" charset="0"/>
                          <a:ea typeface="+mn-ea"/>
                          <a:cs typeface="Arial" panose="020B0604020202020204" pitchFamily="34" charset="0"/>
                        </a:rPr>
                        <a:t>person</a:t>
                      </a:r>
                      <a:r>
                        <a:rPr lang="es-ES" sz="1100" b="1" i="0" u="none" kern="1200" baseline="0" dirty="0" smtClean="0">
                          <a:solidFill>
                            <a:schemeClr val="tx1"/>
                          </a:solidFill>
                          <a:effectLst/>
                          <a:latin typeface="Arial" panose="020B0604020202020204" pitchFamily="34" charset="0"/>
                          <a:ea typeface="+mn-ea"/>
                          <a:cs typeface="Arial" panose="020B0604020202020204" pitchFamily="34" charset="0"/>
                        </a:rPr>
                        <a:t> singular </a:t>
                      </a:r>
                      <a:r>
                        <a:rPr lang="es-ES" sz="1100" i="0" u="none" kern="1200" baseline="0" dirty="0" smtClean="0">
                          <a:solidFill>
                            <a:schemeClr val="tx1"/>
                          </a:solidFill>
                          <a:effectLst/>
                          <a:latin typeface="Arial" panose="020B0604020202020204" pitchFamily="34" charset="0"/>
                          <a:ea typeface="+mn-ea"/>
                          <a:cs typeface="Arial" panose="020B0604020202020204" pitchFamily="34" charset="0"/>
                        </a:rPr>
                        <a:t>opinión </a:t>
                      </a:r>
                      <a:r>
                        <a:rPr lang="es-ES" sz="1100" i="0" u="none"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i="0" u="none" kern="1200" baseline="0" dirty="0" smtClean="0">
                          <a:solidFill>
                            <a:schemeClr val="tx1"/>
                          </a:solidFill>
                          <a:effectLst/>
                          <a:latin typeface="Arial" panose="020B0604020202020204" pitchFamily="34" charset="0"/>
                          <a:ea typeface="+mn-ea"/>
                          <a:cs typeface="Arial" panose="020B0604020202020204" pitchFamily="34" charset="0"/>
                        </a:rPr>
                        <a:t>: </a:t>
                      </a:r>
                      <a:r>
                        <a:rPr lang="en-GB" sz="1100" i="0" u="none" dirty="0" err="1" smtClean="0">
                          <a:latin typeface="Arial" panose="020B0604020202020204" pitchFamily="34" charset="0"/>
                          <a:cs typeface="Arial" panose="020B0604020202020204" pitchFamily="34" charset="0"/>
                        </a:rPr>
                        <a:t>interesar</a:t>
                      </a:r>
                      <a:r>
                        <a:rPr lang="en-GB" sz="1100" i="0" u="none" dirty="0" smtClean="0">
                          <a:latin typeface="Arial" panose="020B0604020202020204" pitchFamily="34" charset="0"/>
                          <a:cs typeface="Arial" panose="020B0604020202020204" pitchFamily="34" charset="0"/>
                        </a:rPr>
                        <a:t>, </a:t>
                      </a:r>
                      <a:r>
                        <a:rPr lang="en-GB" sz="1100" i="0" u="none" dirty="0" err="1" smtClean="0">
                          <a:latin typeface="Arial" panose="020B0604020202020204" pitchFamily="34" charset="0"/>
                          <a:cs typeface="Arial" panose="020B0604020202020204" pitchFamily="34" charset="0"/>
                        </a:rPr>
                        <a:t>gustar</a:t>
                      </a:r>
                      <a:r>
                        <a:rPr lang="en-GB" sz="1100" i="0" u="none" dirty="0" smtClean="0">
                          <a:latin typeface="Arial" panose="020B0604020202020204" pitchFamily="34" charset="0"/>
                          <a:cs typeface="Arial" panose="020B0604020202020204" pitchFamily="34" charset="0"/>
                        </a:rPr>
                        <a:t>, </a:t>
                      </a:r>
                      <a:r>
                        <a:rPr lang="en-GB" sz="1100" i="0" u="none" dirty="0" err="1" smtClean="0">
                          <a:latin typeface="Arial" panose="020B0604020202020204" pitchFamily="34" charset="0"/>
                          <a:cs typeface="Arial" panose="020B0604020202020204" pitchFamily="34" charset="0"/>
                        </a:rPr>
                        <a:t>encantar</a:t>
                      </a:r>
                      <a:r>
                        <a:rPr lang="en-GB" sz="1100" i="0" u="none" dirty="0" smtClean="0">
                          <a:latin typeface="Arial" panose="020B0604020202020204" pitchFamily="34" charset="0"/>
                          <a:cs typeface="Arial" panose="020B0604020202020204" pitchFamily="34" charset="0"/>
                        </a:rPr>
                        <a:t>.</a:t>
                      </a:r>
                      <a:endParaRPr lang="en-GB" sz="1100" i="0" u="none" baseline="0" dirty="0" smtClean="0">
                        <a:latin typeface="Arial" panose="020B0604020202020204" pitchFamily="34" charset="0"/>
                        <a:cs typeface="Arial" panose="020B0604020202020204" pitchFamily="34" charset="0"/>
                      </a:endParaRPr>
                    </a:p>
                    <a:p>
                      <a:r>
                        <a:rPr lang="en-GB" sz="1100" i="0" u="none" baseline="0" dirty="0" err="1" smtClean="0">
                          <a:latin typeface="Arial" panose="020B0604020202020204" pitchFamily="34" charset="0"/>
                          <a:cs typeface="Arial" panose="020B0604020202020204" pitchFamily="34" charset="0"/>
                        </a:rPr>
                        <a:t>odiar</a:t>
                      </a:r>
                      <a:r>
                        <a:rPr lang="en-GB" sz="1100" i="0" u="none" dirty="0" smtClean="0">
                          <a:latin typeface="Arial" panose="020B0604020202020204" pitchFamily="34" charset="0"/>
                          <a:cs typeface="Arial" panose="020B0604020202020204" pitchFamily="34" charset="0"/>
                        </a:rPr>
                        <a:t> </a:t>
                      </a:r>
                      <a:r>
                        <a:rPr lang="en-GB" sz="1100" i="0" u="none" dirty="0" err="1" smtClean="0">
                          <a:latin typeface="Arial" panose="020B0604020202020204" pitchFamily="34" charset="0"/>
                          <a:cs typeface="Arial" panose="020B0604020202020204" pitchFamily="34" charset="0"/>
                        </a:rPr>
                        <a:t>preferir</a:t>
                      </a:r>
                      <a:r>
                        <a:rPr lang="en-GB" sz="1100" i="0" u="none" dirty="0" smtClean="0">
                          <a:latin typeface="Arial" panose="020B0604020202020204" pitchFamily="34" charset="0"/>
                          <a:cs typeface="Arial" panose="020B0604020202020204" pitchFamily="34" charset="0"/>
                        </a:rPr>
                        <a:t>.</a:t>
                      </a:r>
                      <a:br>
                        <a:rPr lang="en-GB" sz="1100" i="0" u="none" dirty="0" smtClean="0">
                          <a:latin typeface="Arial" panose="020B0604020202020204" pitchFamily="34" charset="0"/>
                          <a:cs typeface="Arial" panose="020B0604020202020204" pitchFamily="34" charset="0"/>
                        </a:rPr>
                      </a:br>
                      <a:endParaRPr lang="en-GB" sz="1100" i="0" u="none" dirty="0" smtClean="0">
                        <a:latin typeface="Arial" panose="020B0604020202020204" pitchFamily="34" charset="0"/>
                        <a:cs typeface="Arial" panose="020B0604020202020204" pitchFamily="34" charset="0"/>
                      </a:endParaRPr>
                    </a:p>
                    <a:p>
                      <a:r>
                        <a:rPr lang="es-ES" sz="1100" b="1" i="0" u="none" kern="1200" baseline="0" dirty="0" err="1" smtClean="0">
                          <a:solidFill>
                            <a:schemeClr val="tx1"/>
                          </a:solidFill>
                          <a:effectLst/>
                          <a:latin typeface="Arial" panose="020B0604020202020204" pitchFamily="34" charset="0"/>
                          <a:ea typeface="+mn-ea"/>
                          <a:cs typeface="Arial" panose="020B0604020202020204" pitchFamily="34" charset="0"/>
                        </a:rPr>
                        <a:t>adjective</a:t>
                      </a:r>
                      <a:r>
                        <a:rPr lang="es-ES" sz="1100" b="1" i="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i="0" u="none" kern="1200" baseline="0" dirty="0" err="1" smtClean="0">
                          <a:solidFill>
                            <a:schemeClr val="tx1"/>
                          </a:solidFill>
                          <a:effectLst/>
                          <a:latin typeface="Arial" panose="020B0604020202020204" pitchFamily="34" charset="0"/>
                          <a:ea typeface="+mn-ea"/>
                          <a:cs typeface="Arial" panose="020B0604020202020204" pitchFamily="34" charset="0"/>
                        </a:rPr>
                        <a:t>endings</a:t>
                      </a:r>
                      <a:r>
                        <a:rPr lang="es-ES" sz="1100" b="0" i="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0" i="0" u="none" kern="1200" baseline="0" dirty="0" err="1" smtClean="0">
                          <a:solidFill>
                            <a:schemeClr val="tx1"/>
                          </a:solidFill>
                          <a:effectLst/>
                          <a:latin typeface="Arial" panose="020B0604020202020204" pitchFamily="34" charset="0"/>
                          <a:ea typeface="+mn-ea"/>
                          <a:cs typeface="Arial" panose="020B0604020202020204" pitchFamily="34" charset="0"/>
                        </a:rPr>
                        <a:t>Masculine</a:t>
                      </a:r>
                      <a:r>
                        <a:rPr lang="es-ES" sz="1100" b="0" i="0" u="none" kern="1200" baseline="0" dirty="0" smtClean="0">
                          <a:solidFill>
                            <a:schemeClr val="tx1"/>
                          </a:solidFill>
                          <a:effectLst/>
                          <a:latin typeface="Arial" panose="020B0604020202020204" pitchFamily="34" charset="0"/>
                          <a:ea typeface="+mn-ea"/>
                          <a:cs typeface="Arial" panose="020B0604020202020204" pitchFamily="34" charset="0"/>
                        </a:rPr>
                        <a:t> (M), </a:t>
                      </a:r>
                      <a:r>
                        <a:rPr lang="es-ES" sz="1100" b="0" i="0" u="none" kern="1200" baseline="0" dirty="0" err="1" smtClean="0">
                          <a:solidFill>
                            <a:schemeClr val="tx1"/>
                          </a:solidFill>
                          <a:effectLst/>
                          <a:latin typeface="Arial" panose="020B0604020202020204" pitchFamily="34" charset="0"/>
                          <a:ea typeface="+mn-ea"/>
                          <a:cs typeface="Arial" panose="020B0604020202020204" pitchFamily="34" charset="0"/>
                        </a:rPr>
                        <a:t>feminine</a:t>
                      </a:r>
                      <a:r>
                        <a:rPr lang="es-ES" sz="1100" b="0" i="0" u="none" kern="1200" baseline="0" dirty="0" smtClean="0">
                          <a:solidFill>
                            <a:schemeClr val="tx1"/>
                          </a:solidFill>
                          <a:effectLst/>
                          <a:latin typeface="Arial" panose="020B0604020202020204" pitchFamily="34" charset="0"/>
                          <a:ea typeface="+mn-ea"/>
                          <a:cs typeface="Arial" panose="020B0604020202020204" pitchFamily="34" charset="0"/>
                        </a:rPr>
                        <a:t> (F) and M/F plural </a:t>
                      </a:r>
                      <a:r>
                        <a:rPr lang="es-ES" sz="1100" b="0" i="0" u="none" kern="1200" baseline="0" dirty="0" err="1" smtClean="0">
                          <a:solidFill>
                            <a:schemeClr val="tx1"/>
                          </a:solidFill>
                          <a:effectLst/>
                          <a:latin typeface="Arial" panose="020B0604020202020204" pitchFamily="34" charset="0"/>
                          <a:ea typeface="+mn-ea"/>
                          <a:cs typeface="Arial" panose="020B0604020202020204" pitchFamily="34" charset="0"/>
                        </a:rPr>
                        <a:t>forms</a:t>
                      </a:r>
                      <a:r>
                        <a:rPr lang="es-ES" sz="1100" b="0" i="0" u="none" kern="1200" baseline="0" dirty="0" smtClean="0">
                          <a:solidFill>
                            <a:schemeClr val="tx1"/>
                          </a:solidFill>
                          <a:effectLst/>
                          <a:latin typeface="Arial" panose="020B0604020202020204" pitchFamily="34" charset="0"/>
                          <a:ea typeface="+mn-ea"/>
                          <a:cs typeface="Arial" panose="020B0604020202020204" pitchFamily="34" charset="0"/>
                        </a:rPr>
                        <a:t>.</a:t>
                      </a:r>
                    </a:p>
                    <a:p>
                      <a:endParaRPr lang="es-ES" sz="1100" b="0" i="0" u="none" kern="1200" baseline="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100" b="1" u="none" dirty="0" smtClean="0">
                          <a:latin typeface="Arial" panose="020B0604020202020204" pitchFamily="34" charset="0"/>
                          <a:cs typeface="Arial" panose="020B0604020202020204" pitchFamily="34" charset="0"/>
                        </a:rPr>
                        <a:t>‘Los’ </a:t>
                      </a:r>
                      <a:r>
                        <a:rPr lang="es-ES" sz="1100" u="none" dirty="0" smtClean="0">
                          <a:latin typeface="Arial" panose="020B0604020202020204" pitchFamily="34" charset="0"/>
                          <a:cs typeface="Arial" panose="020B0604020202020204" pitchFamily="34" charset="0"/>
                        </a:rPr>
                        <a:t>+ </a:t>
                      </a:r>
                      <a:r>
                        <a:rPr lang="es-ES" sz="1100" u="none" dirty="0" err="1" smtClean="0">
                          <a:latin typeface="Arial" panose="020B0604020202020204" pitchFamily="34" charset="0"/>
                          <a:cs typeface="Arial" panose="020B0604020202020204" pitchFamily="34" charset="0"/>
                        </a:rPr>
                        <a:t>days</a:t>
                      </a:r>
                      <a:r>
                        <a:rPr lang="es-ES" sz="1100" u="none" dirty="0" smtClean="0">
                          <a:latin typeface="Arial" panose="020B0604020202020204" pitchFamily="34" charset="0"/>
                          <a:cs typeface="Arial" panose="020B0604020202020204" pitchFamily="34" charset="0"/>
                        </a:rPr>
                        <a:t> of </a:t>
                      </a:r>
                      <a:r>
                        <a:rPr lang="es-ES" sz="1100" u="none" dirty="0" err="1" smtClean="0">
                          <a:latin typeface="Arial" panose="020B0604020202020204" pitchFamily="34" charset="0"/>
                          <a:cs typeface="Arial" panose="020B0604020202020204" pitchFamily="34" charset="0"/>
                        </a:rPr>
                        <a:t>the</a:t>
                      </a:r>
                      <a:r>
                        <a:rPr lang="es-ES" sz="1100" u="none" dirty="0" smtClean="0">
                          <a:latin typeface="Arial" panose="020B0604020202020204" pitchFamily="34" charset="0"/>
                          <a:cs typeface="Arial" panose="020B0604020202020204" pitchFamily="34" charset="0"/>
                        </a:rPr>
                        <a:t> </a:t>
                      </a:r>
                      <a:r>
                        <a:rPr lang="es-ES" sz="1100" u="none" dirty="0" err="1" smtClean="0">
                          <a:latin typeface="Arial" panose="020B0604020202020204" pitchFamily="34" charset="0"/>
                          <a:cs typeface="Arial" panose="020B0604020202020204" pitchFamily="34" charset="0"/>
                        </a:rPr>
                        <a:t>week</a:t>
                      </a:r>
                      <a:r>
                        <a:rPr lang="es-ES" sz="1100" u="none" dirty="0" smtClean="0">
                          <a:latin typeface="Arial" panose="020B0604020202020204" pitchFamily="34" charset="0"/>
                          <a:cs typeface="Arial" panose="020B0604020202020204" pitchFamily="34" charset="0"/>
                        </a:rPr>
                        <a:t> and</a:t>
                      </a:r>
                      <a:r>
                        <a:rPr lang="es-ES" sz="1100" b="1" u="none" dirty="0" smtClean="0">
                          <a:latin typeface="Arial" panose="020B0604020202020204" pitchFamily="34" charset="0"/>
                          <a:cs typeface="Arial" panose="020B0604020202020204" pitchFamily="34" charset="0"/>
                        </a:rPr>
                        <a:t>  ‘por’ </a:t>
                      </a:r>
                      <a:r>
                        <a:rPr lang="es-ES" sz="1100" u="none" dirty="0" smtClean="0">
                          <a:latin typeface="Arial" panose="020B0604020202020204" pitchFamily="34" charset="0"/>
                          <a:cs typeface="Arial" panose="020B0604020202020204" pitchFamily="34" charset="0"/>
                        </a:rPr>
                        <a:t>+ </a:t>
                      </a:r>
                      <a:r>
                        <a:rPr lang="es-ES" sz="1100" u="none" dirty="0" err="1" smtClean="0">
                          <a:latin typeface="Arial" panose="020B0604020202020204" pitchFamily="34" charset="0"/>
                          <a:cs typeface="Arial" panose="020B0604020202020204" pitchFamily="34" charset="0"/>
                        </a:rPr>
                        <a:t>morning</a:t>
                      </a:r>
                      <a:r>
                        <a:rPr lang="es-ES" sz="1100" u="none" dirty="0" smtClean="0">
                          <a:latin typeface="Arial" panose="020B0604020202020204" pitchFamily="34" charset="0"/>
                          <a:cs typeface="Arial" panose="020B0604020202020204" pitchFamily="34" charset="0"/>
                        </a:rPr>
                        <a:t>/</a:t>
                      </a:r>
                      <a:r>
                        <a:rPr lang="es-ES" sz="1100" u="none" dirty="0" err="1" smtClean="0">
                          <a:latin typeface="Arial" panose="020B0604020202020204" pitchFamily="34" charset="0"/>
                          <a:cs typeface="Arial" panose="020B0604020202020204" pitchFamily="34" charset="0"/>
                        </a:rPr>
                        <a:t>afternoon</a:t>
                      </a:r>
                      <a:endParaRPr lang="es-ES" sz="1100" b="0" i="0" u="none" kern="1200" baseline="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i="0" u="none"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dirty="0" smtClean="0">
                          <a:latin typeface="Arial" panose="020B0604020202020204" pitchFamily="34" charset="0"/>
                          <a:cs typeface="Arial" panose="020B0604020202020204" pitchFamily="34" charset="0"/>
                        </a:rPr>
                        <a:t>comparatives:</a:t>
                      </a:r>
                      <a:r>
                        <a:rPr lang="en-GB" sz="1100" b="1" i="0" u="none" baseline="0" dirty="0" smtClean="0">
                          <a:latin typeface="Arial" panose="020B0604020202020204" pitchFamily="34" charset="0"/>
                          <a:cs typeface="Arial" panose="020B0604020202020204" pitchFamily="34" charset="0"/>
                        </a:rPr>
                        <a:t> </a:t>
                      </a:r>
                      <a:r>
                        <a:rPr lang="es-ES" sz="1100" i="0" u="none" dirty="0" smtClean="0">
                          <a:latin typeface="Arial" panose="020B0604020202020204" pitchFamily="34" charset="0"/>
                          <a:cs typeface="Arial" panose="020B0604020202020204" pitchFamily="34" charset="0"/>
                        </a:rPr>
                        <a:t>más… que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u="none" dirty="0" smtClean="0">
                          <a:latin typeface="Arial" panose="020B0604020202020204" pitchFamily="34" charset="0"/>
                          <a:cs typeface="Arial" panose="020B0604020202020204" pitchFamily="34" charset="0"/>
                        </a:rPr>
                        <a:t>menos… que</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u="none" dirty="0" smtClean="0">
                          <a:latin typeface="Arial" panose="020B0604020202020204" pitchFamily="34" charset="0"/>
                          <a:cs typeface="Arial" panose="020B0604020202020204" pitchFamily="34" charset="0"/>
                        </a:rPr>
                        <a:t>mejor que…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u="none" dirty="0" smtClean="0">
                          <a:latin typeface="Arial" panose="020B0604020202020204" pitchFamily="34" charset="0"/>
                          <a:cs typeface="Arial" panose="020B0604020202020204" pitchFamily="34" charset="0"/>
                        </a:rPr>
                        <a:t>peor que…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u="none" dirty="0" smtClean="0">
                          <a:latin typeface="Arial" panose="020B0604020202020204" pitchFamily="34" charset="0"/>
                          <a:cs typeface="Arial" panose="020B0604020202020204" pitchFamily="34" charset="0"/>
                        </a:rPr>
                        <a:t>tan… como…</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100" i="0" u="none"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baseline="0" dirty="0" smtClean="0">
                          <a:latin typeface="Arial" panose="020B0604020202020204" pitchFamily="34" charset="0"/>
                          <a:cs typeface="Arial" panose="020B0604020202020204" pitchFamily="34" charset="0"/>
                        </a:rPr>
                        <a:t>superlatives:</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u="none" dirty="0" smtClean="0">
                          <a:latin typeface="Arial" panose="020B0604020202020204" pitchFamily="34" charset="0"/>
                          <a:cs typeface="Arial" panose="020B0604020202020204" pitchFamily="34" charset="0"/>
                        </a:rPr>
                        <a:t>el/la más…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u="none" dirty="0" smtClean="0">
                          <a:latin typeface="Arial" panose="020B0604020202020204" pitchFamily="34" charset="0"/>
                          <a:cs typeface="Arial" panose="020B0604020202020204" pitchFamily="34" charset="0"/>
                        </a:rPr>
                        <a:t>el/la menos…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u="none" dirty="0" smtClean="0">
                          <a:latin typeface="Arial" panose="020B0604020202020204" pitchFamily="34" charset="0"/>
                          <a:cs typeface="Arial" panose="020B0604020202020204" pitchFamily="34" charset="0"/>
                        </a:rPr>
                        <a:t>el/la mejor…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u="none" dirty="0" smtClean="0">
                          <a:latin typeface="Arial" panose="020B0604020202020204" pitchFamily="34" charset="0"/>
                          <a:cs typeface="Arial" panose="020B0604020202020204" pitchFamily="34" charset="0"/>
                        </a:rPr>
                        <a:t>el/la peor… </a:t>
                      </a:r>
                      <a:endParaRPr lang="es-ES" sz="1100" i="0" u="none"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370840">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2915052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6789165"/>
              </p:ext>
            </p:extLst>
          </p:nvPr>
        </p:nvGraphicFramePr>
        <p:xfrm>
          <a:off x="161515" y="89745"/>
          <a:ext cx="8861460" cy="553986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917647"/>
                <a:gridCol w="1465728"/>
              </a:tblGrid>
              <a:tr h="273998">
                <a:tc gridSpan="8">
                  <a:txBody>
                    <a:bodyPr/>
                    <a:lstStyle/>
                    <a:p>
                      <a:r>
                        <a:rPr lang="en-GB" sz="1100" dirty="0" smtClean="0">
                          <a:latin typeface="Arial" panose="020B0604020202020204" pitchFamily="34" charset="0"/>
                          <a:cs typeface="Arial" panose="020B0604020202020204" pitchFamily="34" charset="0"/>
                        </a:rPr>
                        <a:t>Year 10 Autumn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Week 5</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br>
                        <a:rPr lang="en-GB" sz="1100" dirty="0" smtClean="0">
                          <a:latin typeface="Arial" panose="020B0604020202020204" pitchFamily="34" charset="0"/>
                          <a:cs typeface="Arial" panose="020B0604020202020204" pitchFamily="34" charset="0"/>
                        </a:rPr>
                      </a:br>
                      <a:r>
                        <a:rPr lang="en-GB" sz="1100" i="1" dirty="0" smtClean="0">
                          <a:latin typeface="Arial" panose="020B0604020202020204" pitchFamily="34" charset="0"/>
                          <a:cs typeface="Arial" panose="020B0604020202020204" pitchFamily="34" charset="0"/>
                        </a:rPr>
                        <a:t>(=Week</a:t>
                      </a:r>
                      <a:r>
                        <a:rPr lang="en-GB" sz="1100" i="1" baseline="0" dirty="0" smtClean="0">
                          <a:latin typeface="Arial" panose="020B0604020202020204" pitchFamily="34" charset="0"/>
                          <a:cs typeface="Arial" panose="020B0604020202020204" pitchFamily="34" charset="0"/>
                        </a:rPr>
                        <a:t> 2 Module 2)</a:t>
                      </a:r>
                      <a:endParaRPr lang="en-GB" sz="1100" i="1"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2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vida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en el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insti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Punto de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partida</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1 p.29 ex 6,7,8</a:t>
                      </a:r>
                      <a:b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2 -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nuevo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insti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a:t>
                      </a: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P.34-35</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¿Cómo se llama tu instituto?</a:t>
                      </a:r>
                    </a:p>
                    <a:p>
                      <a:pPr marL="171450" indent="-171450">
                        <a:buFont typeface="Arial" panose="020B0604020202020204" pitchFamily="34" charset="0"/>
                        <a:buChar char="•"/>
                      </a:pPr>
                      <a:r>
                        <a:rPr lang="es-ES_tradnl" sz="1100" i="1" dirty="0" smtClean="0">
                          <a:latin typeface="Arial" panose="020B0604020202020204" pitchFamily="34" charset="0"/>
                          <a:ea typeface="Times New Roman" panose="02020603050405020304" pitchFamily="18" charset="0"/>
                        </a:rPr>
                        <a:t>¿Cómo es tu instituto?</a:t>
                      </a:r>
                    </a:p>
                    <a:p>
                      <a:pPr marL="171450" indent="-171450">
                        <a:buFont typeface="Arial" panose="020B0604020202020204" pitchFamily="34" charset="0"/>
                        <a:buChar char="•"/>
                      </a:pPr>
                      <a:r>
                        <a:rPr lang="es-ES_tradnl" sz="1100" i="1" dirty="0" smtClean="0">
                          <a:latin typeface="Arial" panose="020B0604020202020204" pitchFamily="34" charset="0"/>
                          <a:ea typeface="Times New Roman" panose="02020603050405020304" pitchFamily="18" charset="0"/>
                        </a:rPr>
                        <a:t>¿Cuántos alumnos y profes hay?</a:t>
                      </a:r>
                    </a:p>
                    <a:p>
                      <a:pPr marL="171450" indent="-171450">
                        <a:buFont typeface="Arial" panose="020B0604020202020204" pitchFamily="34" charset="0"/>
                        <a:buChar char="•"/>
                      </a:pPr>
                      <a:r>
                        <a:rPr lang="es-ES_tradnl" sz="1100" i="1" dirty="0" smtClean="0">
                          <a:latin typeface="Arial" panose="020B0604020202020204" pitchFamily="34" charset="0"/>
                          <a:ea typeface="Times New Roman" panose="02020603050405020304" pitchFamily="18" charset="0"/>
                        </a:rPr>
                        <a:t>¿Cómo es el edificio?</a:t>
                      </a:r>
                      <a:endPar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hay?</a:t>
                      </a:r>
                    </a:p>
                    <a:p>
                      <a:pPr marL="171450" indent="-171450">
                        <a:buFont typeface="Arial" panose="020B0604020202020204" pitchFamily="34" charset="0"/>
                        <a:buChar char="•"/>
                      </a:pPr>
                      <a:r>
                        <a:rPr lang="es-ES_tradnl" sz="1100" i="1" dirty="0" smtClean="0">
                          <a:latin typeface="Arial" panose="020B0604020202020204" pitchFamily="34" charset="0"/>
                          <a:ea typeface="Times New Roman" panose="02020603050405020304" pitchFamily="18" charset="0"/>
                        </a:rPr>
                        <a:t>¿Qué instalaciones tiene y no tiene tu instituto?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100" i="1" dirty="0" smtClean="0">
                          <a:latin typeface="Arial" panose="020B0604020202020204" pitchFamily="34" charset="0"/>
                          <a:ea typeface="Times New Roman" panose="02020603050405020304" pitchFamily="18" charset="0"/>
                        </a:rPr>
                        <a:t>¿Qué es lo bueno de tu instituto?</a:t>
                      </a:r>
                      <a:endParaRPr lang="en-GB" sz="1100" i="1" dirty="0" smtClean="0">
                        <a:effectLst/>
                        <a:latin typeface="Times New Roman" panose="02020603050405020304" pitchFamily="18" charset="0"/>
                        <a:ea typeface="Times New Roman" panose="02020603050405020304" pitchFamily="18" charset="0"/>
                      </a:endParaRP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¿Cómo era tu escuela de primaria?</a:t>
                      </a:r>
                    </a:p>
                    <a:p>
                      <a:endParaRPr lang="en-GB" sz="1100" dirty="0">
                        <a:latin typeface="Arial" panose="020B0604020202020204" pitchFamily="34" charset="0"/>
                        <a:cs typeface="Arial" panose="020B0604020202020204" pitchFamily="34" charset="0"/>
                      </a:endParaRPr>
                    </a:p>
                  </a:txBody>
                  <a:tcPr/>
                </a:tc>
                <a:tc>
                  <a:txBody>
                    <a:bodyPr/>
                    <a:lstStyle/>
                    <a:p>
                      <a:r>
                        <a:rPr lang="en-GB" sz="1100" b="1" u="none" dirty="0" smtClean="0">
                          <a:latin typeface="Arial" panose="020B0604020202020204" pitchFamily="34" charset="0"/>
                          <a:cs typeface="Arial" panose="020B0604020202020204" pitchFamily="34" charset="0"/>
                        </a:rPr>
                        <a:t>Negatives </a:t>
                      </a:r>
                      <a:r>
                        <a:rPr lang="en-GB" sz="1100" b="0" u="none" dirty="0" smtClean="0">
                          <a:latin typeface="Arial" panose="020B0604020202020204" pitchFamily="34" charset="0"/>
                          <a:cs typeface="Arial" panose="020B0604020202020204" pitchFamily="34" charset="0"/>
                        </a:rPr>
                        <a:t>with and without</a:t>
                      </a:r>
                      <a:r>
                        <a:rPr lang="en-GB" sz="1100" b="0" u="none" baseline="0" dirty="0" smtClean="0">
                          <a:latin typeface="Arial" panose="020B0604020202020204" pitchFamily="34" charset="0"/>
                          <a:cs typeface="Arial" panose="020B0604020202020204" pitchFamily="34" charset="0"/>
                        </a:rPr>
                        <a:t> ‘</a:t>
                      </a:r>
                      <a:r>
                        <a:rPr lang="en-GB" sz="1100" b="0" i="1" u="none" baseline="0" dirty="0" smtClean="0">
                          <a:latin typeface="Arial" panose="020B0604020202020204" pitchFamily="34" charset="0"/>
                          <a:cs typeface="Arial" panose="020B0604020202020204" pitchFamily="34" charset="0"/>
                        </a:rPr>
                        <a:t>no</a:t>
                      </a:r>
                      <a:r>
                        <a:rPr lang="en-GB" sz="1100" b="0" u="none" baseline="0" dirty="0" smtClean="0">
                          <a:latin typeface="Arial" panose="020B0604020202020204" pitchFamily="34" charset="0"/>
                          <a:cs typeface="Arial" panose="020B0604020202020204" pitchFamily="34" charset="0"/>
                        </a:rPr>
                        <a:t>’</a:t>
                      </a:r>
                    </a:p>
                    <a:p>
                      <a:r>
                        <a:rPr lang="en-GB" sz="1100" b="1" u="none" baseline="0" dirty="0" smtClean="0">
                          <a:latin typeface="Arial" panose="020B0604020202020204" pitchFamily="34" charset="0"/>
                          <a:cs typeface="Arial" panose="020B0604020202020204" pitchFamily="34" charset="0"/>
                        </a:rPr>
                        <a:t>p227</a:t>
                      </a:r>
                    </a:p>
                    <a:p>
                      <a:endParaRPr lang="en-GB" sz="1100" b="0" u="none" baseline="0" dirty="0" smtClean="0">
                        <a:latin typeface="Arial" panose="020B0604020202020204" pitchFamily="34" charset="0"/>
                        <a:cs typeface="Arial" panose="020B0604020202020204" pitchFamily="34" charset="0"/>
                      </a:endParaRPr>
                    </a:p>
                    <a:p>
                      <a:r>
                        <a:rPr lang="en-GB" sz="1100" b="1" u="none" baseline="0" dirty="0" smtClean="0">
                          <a:latin typeface="Arial" panose="020B0604020202020204" pitchFamily="34" charset="0"/>
                          <a:cs typeface="Arial" panose="020B0604020202020204" pitchFamily="34" charset="0"/>
                        </a:rPr>
                        <a:t>Imperfect</a:t>
                      </a:r>
                      <a:r>
                        <a:rPr lang="en-GB" sz="1100" b="0" u="none" baseline="0" dirty="0" smtClean="0">
                          <a:latin typeface="Arial" panose="020B0604020202020204" pitchFamily="34" charset="0"/>
                          <a:cs typeface="Arial" panose="020B0604020202020204" pitchFamily="34" charset="0"/>
                        </a:rPr>
                        <a:t> for description in the past (TENER (</a:t>
                      </a:r>
                      <a:r>
                        <a:rPr lang="en-GB" sz="1100" b="0" u="none" baseline="0" dirty="0" err="1" smtClean="0">
                          <a:latin typeface="Arial" panose="020B0604020202020204" pitchFamily="34" charset="0"/>
                          <a:cs typeface="Arial" panose="020B0604020202020204" pitchFamily="34" charset="0"/>
                        </a:rPr>
                        <a:t>tenía</a:t>
                      </a:r>
                      <a:r>
                        <a:rPr lang="en-GB" sz="1100" b="0" u="none" baseline="0" dirty="0" smtClean="0">
                          <a:latin typeface="Arial" panose="020B0604020202020204" pitchFamily="34" charset="0"/>
                          <a:cs typeface="Arial" panose="020B0604020202020204" pitchFamily="34" charset="0"/>
                        </a:rPr>
                        <a:t>), HABER (</a:t>
                      </a:r>
                      <a:r>
                        <a:rPr lang="en-GB" sz="1100" b="0" u="none" baseline="0" dirty="0" err="1" smtClean="0">
                          <a:latin typeface="Arial" panose="020B0604020202020204" pitchFamily="34" charset="0"/>
                          <a:cs typeface="Arial" panose="020B0604020202020204" pitchFamily="34" charset="0"/>
                        </a:rPr>
                        <a:t>había</a:t>
                      </a:r>
                      <a:r>
                        <a:rPr lang="en-GB" sz="1100" b="0" u="none" baseline="0" dirty="0" smtClean="0">
                          <a:latin typeface="Arial" panose="020B0604020202020204" pitchFamily="34" charset="0"/>
                          <a:cs typeface="Arial" panose="020B0604020202020204" pitchFamily="34" charset="0"/>
                        </a:rPr>
                        <a:t>) SER (era), ESTAR (</a:t>
                      </a:r>
                      <a:r>
                        <a:rPr lang="en-GB" sz="1100" b="0" u="none" baseline="0" dirty="0" err="1" smtClean="0">
                          <a:latin typeface="Arial" panose="020B0604020202020204" pitchFamily="34" charset="0"/>
                          <a:cs typeface="Arial" panose="020B0604020202020204" pitchFamily="34" charset="0"/>
                        </a:rPr>
                        <a:t>estaba</a:t>
                      </a:r>
                      <a:r>
                        <a:rPr lang="en-GB" sz="1100" b="0" u="none" baseline="0" dirty="0" smtClean="0">
                          <a:latin typeface="Arial" panose="020B0604020202020204" pitchFamily="34" charset="0"/>
                          <a:cs typeface="Arial" panose="020B0604020202020204" pitchFamily="34" charset="0"/>
                        </a:rPr>
                        <a:t>)</a:t>
                      </a:r>
                    </a:p>
                    <a:p>
                      <a:endParaRPr lang="en-GB" sz="1100" b="0" u="none" baseline="0" dirty="0" smtClean="0">
                        <a:latin typeface="Arial" panose="020B0604020202020204" pitchFamily="34" charset="0"/>
                        <a:cs typeface="Arial" panose="020B0604020202020204" pitchFamily="34" charset="0"/>
                      </a:endParaRPr>
                    </a:p>
                    <a:p>
                      <a:endParaRPr lang="en-GB" sz="1100" b="1" u="sng"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0" dirty="0" smtClean="0">
                          <a:latin typeface="Arial" panose="020B0604020202020204" pitchFamily="34" charset="0"/>
                          <a:cs typeface="Arial" panose="020B0604020202020204" pitchFamily="34" charset="0"/>
                        </a:rPr>
                        <a:t>Higher numbers</a:t>
                      </a:r>
                    </a:p>
                    <a:p>
                      <a:endParaRPr lang="en-GB" sz="1100" b="1" u="sng"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la </a:t>
                      </a:r>
                      <a:r>
                        <a:rPr lang="en-GB" sz="1100" dirty="0" err="1" smtClean="0">
                          <a:latin typeface="Arial" panose="020B0604020202020204" pitchFamily="34" charset="0"/>
                          <a:cs typeface="Arial" panose="020B0604020202020204" pitchFamily="34" charset="0"/>
                        </a:rPr>
                        <a:t>formación</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profesional</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bachillerato</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el salon de </a:t>
                      </a:r>
                      <a:r>
                        <a:rPr lang="en-GB" sz="1100" dirty="0" err="1" smtClean="0">
                          <a:latin typeface="Arial" panose="020B0604020202020204" pitchFamily="34" charset="0"/>
                          <a:cs typeface="Arial" panose="020B0604020202020204" pitchFamily="34" charset="0"/>
                        </a:rPr>
                        <a:t>actos</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las </a:t>
                      </a:r>
                      <a:r>
                        <a:rPr lang="en-GB" sz="1100" dirty="0" err="1" smtClean="0">
                          <a:latin typeface="Arial" panose="020B0604020202020204" pitchFamily="34" charset="0"/>
                          <a:cs typeface="Arial" panose="020B0604020202020204" pitchFamily="34" charset="0"/>
                        </a:rPr>
                        <a:t>aulas</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las </a:t>
                      </a:r>
                      <a:r>
                        <a:rPr lang="en-GB" sz="1100" dirty="0" err="1" smtClean="0">
                          <a:latin typeface="Arial" panose="020B0604020202020204" pitchFamily="34" charset="0"/>
                          <a:cs typeface="Arial" panose="020B0604020202020204" pitchFamily="34" charset="0"/>
                        </a:rPr>
                        <a:t>instalaciones</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edificio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los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muebles</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ventana</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techo</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antes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err="1" smtClean="0">
                          <a:latin typeface="Arial" panose="020B0604020202020204" pitchFamily="34" charset="0"/>
                          <a:cs typeface="Arial" panose="020B0604020202020204" pitchFamily="34" charset="0"/>
                        </a:rPr>
                        <a:t>ahora</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todavía</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parecido</a:t>
                      </a:r>
                      <a:endParaRPr lang="en-GB" sz="110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estrecho</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amplio</a:t>
                      </a:r>
                      <a:endParaRPr lang="en-GB" sz="1100" baseline="0" dirty="0" smtClean="0">
                        <a:latin typeface="Arial" panose="020B0604020202020204" pitchFamily="34" charset="0"/>
                        <a:cs typeface="Arial" panose="020B0604020202020204" pitchFamily="34" charset="0"/>
                      </a:endParaRPr>
                    </a:p>
                  </a:txBody>
                  <a:tcPr/>
                </a:tc>
                <a:tc>
                  <a:txBody>
                    <a:bodyPr/>
                    <a:lstStyle/>
                    <a:p>
                      <a:pPr fontAlgn="base"/>
                      <a:r>
                        <a:rPr lang="en-GB" sz="1100" b="0" i="0" kern="1200" dirty="0" smtClean="0">
                          <a:solidFill>
                            <a:schemeClr val="tx1"/>
                          </a:solidFill>
                          <a:effectLst/>
                          <a:latin typeface="Arial" panose="020B0604020202020204" pitchFamily="34" charset="0"/>
                          <a:ea typeface="+mn-ea"/>
                          <a:cs typeface="Arial" panose="020B0604020202020204" pitchFamily="34" charset="0"/>
                        </a:rPr>
                        <a:t>Theme 3: Current and future study and employment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kern="1200" dirty="0" smtClean="0">
                          <a:solidFill>
                            <a:schemeClr val="tx1"/>
                          </a:solidFill>
                          <a:effectLst/>
                          <a:latin typeface="Arial" panose="020B0604020202020204" pitchFamily="34" charset="0"/>
                          <a:ea typeface="+mn-ea"/>
                          <a:cs typeface="Arial" panose="020B0604020202020204" pitchFamily="34" charset="0"/>
                        </a:rPr>
                        <a:t>Topic 2: </a:t>
                      </a:r>
                      <a:r>
                        <a:rPr lang="en-GB" sz="1100" b="0" i="0" u="sng" kern="1200" dirty="0" smtClean="0">
                          <a:solidFill>
                            <a:schemeClr val="tx1"/>
                          </a:solidFill>
                          <a:effectLst/>
                          <a:latin typeface="Arial" panose="020B0604020202020204" pitchFamily="34" charset="0"/>
                          <a:ea typeface="+mn-ea"/>
                          <a:cs typeface="Arial" panose="020B0604020202020204" pitchFamily="34" charset="0"/>
                        </a:rPr>
                        <a:t>Life at school / college</a:t>
                      </a:r>
                    </a:p>
                    <a:p>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endParaRPr lang="en-GB" sz="1100" b="1" u="sng"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p35 Ex7</a:t>
                      </a:r>
                    </a:p>
                    <a:p>
                      <a:r>
                        <a:rPr lang="en-GB" sz="1100" dirty="0" smtClean="0">
                          <a:latin typeface="Arial" panose="020B0604020202020204" pitchFamily="34" charset="0"/>
                          <a:cs typeface="Arial" panose="020B0604020202020204" pitchFamily="34" charset="0"/>
                        </a:rPr>
                        <a:t>Reading comprehension </a:t>
                      </a:r>
                    </a:p>
                    <a:p>
                      <a:r>
                        <a:rPr lang="en-GB" sz="1100" dirty="0" smtClean="0">
                          <a:latin typeface="Arial" panose="020B0604020202020204" pitchFamily="34" charset="0"/>
                          <a:cs typeface="Arial" panose="020B0604020202020204" pitchFamily="34" charset="0"/>
                        </a:rPr>
                        <a:t>Write a description of how your primary</a:t>
                      </a:r>
                      <a:r>
                        <a:rPr lang="en-GB" sz="1100" baseline="0" dirty="0" smtClean="0">
                          <a:latin typeface="Arial" panose="020B0604020202020204" pitchFamily="34" charset="0"/>
                          <a:cs typeface="Arial" panose="020B0604020202020204" pitchFamily="34" charset="0"/>
                        </a:rPr>
                        <a:t> school used to be</a:t>
                      </a:r>
                      <a:endParaRPr lang="en-GB" sz="1100" dirty="0">
                        <a:latin typeface="Arial" panose="020B0604020202020204" pitchFamily="34" charset="0"/>
                        <a:cs typeface="Arial" panose="020B0604020202020204" pitchFamily="34" charset="0"/>
                      </a:endParaRPr>
                    </a:p>
                  </a:txBody>
                  <a:tcPr/>
                </a:tc>
                <a:tc>
                  <a:txBody>
                    <a:bodyPr/>
                    <a:lstStyle/>
                    <a:p>
                      <a:r>
                        <a:rPr lang="fr-FR" sz="1100" b="1" i="0" u="none" dirty="0" err="1" smtClean="0">
                          <a:latin typeface="Arial" panose="020B0604020202020204" pitchFamily="34" charset="0"/>
                          <a:cs typeface="Arial" panose="020B0604020202020204" pitchFamily="34" charset="0"/>
                        </a:rPr>
                        <a:t>meaning</a:t>
                      </a:r>
                      <a:r>
                        <a:rPr lang="fr-FR" sz="1100" b="1" i="0" u="none" dirty="0" smtClean="0">
                          <a:latin typeface="Arial" panose="020B0604020202020204" pitchFamily="34" charset="0"/>
                          <a:cs typeface="Arial" panose="020B0604020202020204" pitchFamily="34" charset="0"/>
                        </a:rPr>
                        <a:t> and use of </a:t>
                      </a:r>
                      <a:r>
                        <a:rPr lang="fr-FR" sz="1100" b="1" i="0" u="none" dirty="0" err="1" smtClean="0">
                          <a:latin typeface="Arial" panose="020B0604020202020204" pitchFamily="34" charset="0"/>
                          <a:cs typeface="Arial" panose="020B0604020202020204" pitchFamily="34" charset="0"/>
                        </a:rPr>
                        <a:t>negatives</a:t>
                      </a:r>
                      <a:r>
                        <a:rPr lang="fr-FR" sz="1100" b="1" i="0" u="none" dirty="0" smtClean="0">
                          <a:latin typeface="Arial" panose="020B0604020202020204" pitchFamily="34" charset="0"/>
                          <a:cs typeface="Arial" panose="020B0604020202020204" pitchFamily="34" charset="0"/>
                        </a:rPr>
                        <a:t>:</a:t>
                      </a:r>
                    </a:p>
                    <a:p>
                      <a:r>
                        <a:rPr lang="fr-FR" sz="1100" b="0" i="0" u="none" dirty="0" smtClean="0">
                          <a:latin typeface="Arial" panose="020B0604020202020204" pitchFamily="34" charset="0"/>
                          <a:cs typeface="Arial" panose="020B0604020202020204" pitchFamily="34" charset="0"/>
                        </a:rPr>
                        <a:t>no, nada, </a:t>
                      </a:r>
                      <a:r>
                        <a:rPr lang="fr-FR" sz="1100" b="0" i="0" u="none" dirty="0" err="1" smtClean="0">
                          <a:latin typeface="Arial" panose="020B0604020202020204" pitchFamily="34" charset="0"/>
                          <a:cs typeface="Arial" panose="020B0604020202020204" pitchFamily="34" charset="0"/>
                        </a:rPr>
                        <a:t>nunca</a:t>
                      </a:r>
                      <a:r>
                        <a:rPr lang="fr-FR" sz="1100" b="0" i="0" u="none" dirty="0" smtClean="0">
                          <a:latin typeface="Arial" panose="020B0604020202020204" pitchFamily="34" charset="0"/>
                          <a:cs typeface="Arial" panose="020B0604020202020204" pitchFamily="34" charset="0"/>
                        </a:rPr>
                        <a:t>, </a:t>
                      </a:r>
                      <a:r>
                        <a:rPr lang="fr-FR" sz="1100" b="0" i="0" u="none" dirty="0" err="1" smtClean="0">
                          <a:latin typeface="Arial" panose="020B0604020202020204" pitchFamily="34" charset="0"/>
                          <a:cs typeface="Arial" panose="020B0604020202020204" pitchFamily="34" charset="0"/>
                        </a:rPr>
                        <a:t>nadie</a:t>
                      </a:r>
                      <a:r>
                        <a:rPr lang="fr-FR" sz="1100" b="0" i="0" u="none" dirty="0" smtClean="0">
                          <a:latin typeface="Arial" panose="020B0604020202020204" pitchFamily="34" charset="0"/>
                          <a:cs typeface="Arial" panose="020B0604020202020204" pitchFamily="34" charset="0"/>
                        </a:rPr>
                        <a:t>, ni.. ni, </a:t>
                      </a:r>
                      <a:r>
                        <a:rPr lang="fr-FR" sz="1100" b="0" i="0" u="none" dirty="0" err="1" smtClean="0">
                          <a:latin typeface="Arial" panose="020B0604020202020204" pitchFamily="34" charset="0"/>
                          <a:cs typeface="Arial" panose="020B0604020202020204" pitchFamily="34" charset="0"/>
                        </a:rPr>
                        <a:t>tampoco</a:t>
                      </a:r>
                      <a:endParaRPr lang="fr-FR" sz="1100" b="0" i="0" u="none" dirty="0" smtClean="0">
                        <a:latin typeface="Arial" panose="020B0604020202020204" pitchFamily="34" charset="0"/>
                        <a:cs typeface="Arial" panose="020B0604020202020204" pitchFamily="34" charset="0"/>
                      </a:endParaRPr>
                    </a:p>
                    <a:p>
                      <a:endParaRPr lang="fr-FR" sz="1100" b="0" i="0" u="none" dirty="0" smtClean="0">
                        <a:latin typeface="Arial" panose="020B0604020202020204" pitchFamily="34" charset="0"/>
                        <a:cs typeface="Arial" panose="020B0604020202020204" pitchFamily="34" charset="0"/>
                      </a:endParaRPr>
                    </a:p>
                    <a:p>
                      <a:r>
                        <a:rPr lang="fr-FR" sz="1100" b="0" i="0" u="none" dirty="0" err="1" smtClean="0">
                          <a:latin typeface="Arial" panose="020B0604020202020204" pitchFamily="34" charset="0"/>
                          <a:cs typeface="Arial" panose="020B0604020202020204" pitchFamily="34" charset="0"/>
                        </a:rPr>
                        <a:t>meaning</a:t>
                      </a:r>
                      <a:r>
                        <a:rPr lang="fr-FR" sz="1100" b="0" i="0" u="none" dirty="0" smtClean="0">
                          <a:latin typeface="Arial" panose="020B0604020202020204" pitchFamily="34" charset="0"/>
                          <a:cs typeface="Arial" panose="020B0604020202020204" pitchFamily="34" charset="0"/>
                        </a:rPr>
                        <a:t> and use of:</a:t>
                      </a:r>
                      <a:br>
                        <a:rPr lang="fr-FR" sz="1100" b="0" i="0" u="none" dirty="0" smtClean="0">
                          <a:latin typeface="Arial" panose="020B0604020202020204" pitchFamily="34" charset="0"/>
                          <a:cs typeface="Arial" panose="020B0604020202020204" pitchFamily="34" charset="0"/>
                        </a:rPr>
                      </a:br>
                      <a:r>
                        <a:rPr lang="fr-FR" sz="1100" b="1" i="0" u="none" dirty="0" err="1" smtClean="0">
                          <a:latin typeface="Arial" panose="020B0604020202020204" pitchFamily="34" charset="0"/>
                          <a:cs typeface="Arial" panose="020B0604020202020204" pitchFamily="34" charset="0"/>
                        </a:rPr>
                        <a:t>tenía</a:t>
                      </a:r>
                      <a:r>
                        <a:rPr lang="fr-FR" sz="1100" b="1" i="0" u="none" dirty="0" smtClean="0">
                          <a:latin typeface="Arial" panose="020B0604020202020204" pitchFamily="34" charset="0"/>
                          <a:cs typeface="Arial" panose="020B0604020202020204" pitchFamily="34" charset="0"/>
                        </a:rPr>
                        <a:t>,</a:t>
                      </a:r>
                      <a:r>
                        <a:rPr lang="fr-FR" sz="1100" b="1" i="0" u="none" baseline="0" dirty="0" smtClean="0">
                          <a:latin typeface="Arial" panose="020B0604020202020204" pitchFamily="34" charset="0"/>
                          <a:cs typeface="Arial" panose="020B0604020202020204" pitchFamily="34" charset="0"/>
                        </a:rPr>
                        <a:t> </a:t>
                      </a:r>
                      <a:r>
                        <a:rPr lang="fr-FR" sz="1100" b="1" i="0" u="none" baseline="0" dirty="0" err="1" smtClean="0">
                          <a:latin typeface="Arial" panose="020B0604020202020204" pitchFamily="34" charset="0"/>
                          <a:cs typeface="Arial" panose="020B0604020202020204" pitchFamily="34" charset="0"/>
                        </a:rPr>
                        <a:t>había</a:t>
                      </a:r>
                      <a:r>
                        <a:rPr lang="fr-FR" sz="1100" b="1" i="0" u="none" baseline="0" dirty="0" smtClean="0">
                          <a:latin typeface="Arial" panose="020B0604020202020204" pitchFamily="34" charset="0"/>
                          <a:cs typeface="Arial" panose="020B0604020202020204" pitchFamily="34" charset="0"/>
                        </a:rPr>
                        <a:t>, </a:t>
                      </a:r>
                      <a:r>
                        <a:rPr lang="fr-FR" sz="1100" b="1" i="0" u="none" baseline="0" dirty="0" err="1" smtClean="0">
                          <a:latin typeface="Arial" panose="020B0604020202020204" pitchFamily="34" charset="0"/>
                          <a:cs typeface="Arial" panose="020B0604020202020204" pitchFamily="34" charset="0"/>
                        </a:rPr>
                        <a:t>era</a:t>
                      </a:r>
                      <a:r>
                        <a:rPr lang="fr-FR" sz="1100" b="1" i="0" u="none" baseline="0" dirty="0" smtClean="0">
                          <a:latin typeface="Arial" panose="020B0604020202020204" pitchFamily="34" charset="0"/>
                          <a:cs typeface="Arial" panose="020B0604020202020204" pitchFamily="34" charset="0"/>
                        </a:rPr>
                        <a:t>, </a:t>
                      </a:r>
                      <a:r>
                        <a:rPr lang="fr-FR" sz="1100" b="1" i="0" u="none" baseline="0" dirty="0" err="1" smtClean="0">
                          <a:latin typeface="Arial" panose="020B0604020202020204" pitchFamily="34" charset="0"/>
                          <a:cs typeface="Arial" panose="020B0604020202020204" pitchFamily="34" charset="0"/>
                        </a:rPr>
                        <a:t>estaba</a:t>
                      </a:r>
                      <a:r>
                        <a:rPr lang="fr-FR" sz="1100" b="0" i="0" u="none" baseline="0" dirty="0" smtClean="0">
                          <a:latin typeface="Arial" panose="020B0604020202020204" pitchFamily="34" charset="0"/>
                          <a:cs typeface="Arial" panose="020B0604020202020204" pitchFamily="34" charset="0"/>
                        </a:rPr>
                        <a:t/>
                      </a:r>
                      <a:br>
                        <a:rPr lang="fr-FR" sz="1100" b="0" i="0" u="none" baseline="0" dirty="0" smtClean="0">
                          <a:latin typeface="Arial" panose="020B0604020202020204" pitchFamily="34" charset="0"/>
                          <a:cs typeface="Arial" panose="020B0604020202020204" pitchFamily="34" charset="0"/>
                        </a:rPr>
                      </a:br>
                      <a:endParaRPr lang="fr-FR" sz="1100" b="0" i="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baseline="0" dirty="0" smtClean="0">
                          <a:latin typeface="Arial" panose="020B0604020202020204" pitchFamily="34" charset="0"/>
                          <a:cs typeface="Arial" panose="020B0604020202020204" pitchFamily="34" charset="0"/>
                        </a:rPr>
                        <a:t>phrases </a:t>
                      </a:r>
                      <a:r>
                        <a:rPr lang="fr-FR" sz="1100" b="0" i="0" u="none" baseline="0" dirty="0" err="1" smtClean="0">
                          <a:latin typeface="Arial" panose="020B0604020202020204" pitchFamily="34" charset="0"/>
                          <a:cs typeface="Arial" panose="020B0604020202020204" pitchFamily="34" charset="0"/>
                        </a:rPr>
                        <a:t>with</a:t>
                      </a:r>
                      <a:r>
                        <a:rPr lang="fr-FR" sz="1100" b="0" i="0" u="none" baseline="0" dirty="0" smtClean="0">
                          <a:latin typeface="Arial" panose="020B0604020202020204" pitchFamily="34" charset="0"/>
                          <a:cs typeface="Arial" panose="020B0604020202020204" pitchFamily="34" charset="0"/>
                        </a:rPr>
                        <a:t> ‘</a:t>
                      </a:r>
                      <a:r>
                        <a:rPr lang="fr-FR" sz="1100" b="0" i="0" u="none" baseline="0" dirty="0" err="1" smtClean="0">
                          <a:latin typeface="Arial" panose="020B0604020202020204" pitchFamily="34" charset="0"/>
                          <a:cs typeface="Arial" panose="020B0604020202020204" pitchFamily="34" charset="0"/>
                        </a:rPr>
                        <a:t>lo</a:t>
                      </a:r>
                      <a:r>
                        <a:rPr lang="fr-FR" sz="1100" b="0" i="0" u="none" baseline="0" dirty="0" smtClean="0">
                          <a:latin typeface="Arial" panose="020B0604020202020204" pitchFamily="34" charset="0"/>
                          <a:cs typeface="Arial" panose="020B0604020202020204" pitchFamily="34" charset="0"/>
                        </a:rPr>
                        <a:t>’</a:t>
                      </a:r>
                      <a:br>
                        <a:rPr lang="fr-FR" sz="1100" b="0" i="0" u="none" baseline="0" dirty="0" smtClean="0">
                          <a:latin typeface="Arial" panose="020B0604020202020204" pitchFamily="34" charset="0"/>
                          <a:cs typeface="Arial" panose="020B0604020202020204" pitchFamily="34" charset="0"/>
                        </a:rPr>
                      </a:br>
                      <a:r>
                        <a:rPr lang="es-ES" sz="1100" b="1" i="0" dirty="0" smtClean="0">
                          <a:latin typeface="Arial" panose="020B0604020202020204" pitchFamily="34" charset="0"/>
                          <a:cs typeface="Arial" panose="020B0604020202020204" pitchFamily="34" charset="0"/>
                        </a:rPr>
                        <a:t>Lo bueno / malo es que…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b="1" i="0" dirty="0" smtClean="0">
                          <a:latin typeface="Arial" panose="020B0604020202020204" pitchFamily="34" charset="0"/>
                          <a:cs typeface="Arial" panose="020B0604020202020204" pitchFamily="34" charset="0"/>
                        </a:rPr>
                        <a:t>Lo mejor / peor es que…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b="1" i="0" dirty="0" smtClean="0">
                          <a:latin typeface="Arial" panose="020B0604020202020204" pitchFamily="34" charset="0"/>
                          <a:cs typeface="Arial" panose="020B0604020202020204" pitchFamily="34" charset="0"/>
                        </a:rPr>
                        <a:t>Lo que más me gusta es / son… Lo que menos me gusta es / son…</a:t>
                      </a:r>
                    </a:p>
                    <a:p>
                      <a:endParaRPr lang="en-GB" sz="1100" b="0" i="0" u="none"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985780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31650821"/>
              </p:ext>
            </p:extLst>
          </p:nvPr>
        </p:nvGraphicFramePr>
        <p:xfrm>
          <a:off x="161515" y="89745"/>
          <a:ext cx="8861460" cy="525715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Autumn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Week 6</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4015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br>
                        <a:rPr lang="en-GB" sz="1100" dirty="0" smtClean="0">
                          <a:latin typeface="Arial" panose="020B0604020202020204" pitchFamily="34" charset="0"/>
                          <a:cs typeface="Arial" panose="020B0604020202020204" pitchFamily="34" charset="0"/>
                        </a:rPr>
                      </a:br>
                      <a:r>
                        <a:rPr lang="en-GB" sz="1100" i="1" dirty="0" smtClean="0">
                          <a:latin typeface="Arial" panose="020B0604020202020204" pitchFamily="34" charset="0"/>
                          <a:cs typeface="Arial" panose="020B0604020202020204" pitchFamily="34" charset="0"/>
                        </a:rPr>
                        <a:t>(=Week </a:t>
                      </a:r>
                      <a:r>
                        <a:rPr lang="en-GB" sz="1100" i="1" baseline="0" dirty="0" smtClean="0">
                          <a:latin typeface="Arial" panose="020B0604020202020204" pitchFamily="34" charset="0"/>
                          <a:cs typeface="Arial" panose="020B0604020202020204" pitchFamily="34" charset="0"/>
                        </a:rPr>
                        <a:t>3</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i="1" baseline="0" dirty="0" smtClean="0">
                          <a:latin typeface="Arial" panose="020B0604020202020204" pitchFamily="34" charset="0"/>
                          <a:cs typeface="Arial" panose="020B0604020202020204" pitchFamily="34" charset="0"/>
                        </a:rPr>
                        <a:t>Module 2)</a:t>
                      </a:r>
                      <a:endParaRPr lang="en-GB" sz="1100" i="1"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2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vida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en el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insti</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Punto de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partida</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2 p.30-1 ex 1-4</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3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Está</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prohibido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P.36-37</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s-ES" sz="1100" i="1" dirty="0" smtClean="0">
                          <a:latin typeface="Arial" panose="020B0604020202020204" pitchFamily="34" charset="0"/>
                          <a:cs typeface="Arial" panose="020B0604020202020204" pitchFamily="34" charset="0"/>
                        </a:rPr>
                        <a:t>¿Qué llevas en el </a:t>
                      </a:r>
                      <a:r>
                        <a:rPr lang="es-ES" sz="1100" i="1" dirty="0" err="1" smtClean="0">
                          <a:latin typeface="Arial" panose="020B0604020202020204" pitchFamily="34" charset="0"/>
                          <a:cs typeface="Arial" panose="020B0604020202020204" pitchFamily="34" charset="0"/>
                        </a:rPr>
                        <a:t>insti</a:t>
                      </a:r>
                      <a:r>
                        <a:rPr lang="es-ES" sz="1100" i="1" dirty="0" smtClean="0">
                          <a:latin typeface="Arial" panose="020B0604020202020204" pitchFamily="34" charset="0"/>
                          <a:cs typeface="Arial" panose="020B0604020202020204" pitchFamily="34" charset="0"/>
                        </a:rPr>
                        <a:t>?</a:t>
                      </a:r>
                    </a:p>
                    <a:p>
                      <a:r>
                        <a:rPr lang="es-ES" sz="1100" i="1" dirty="0" smtClean="0">
                          <a:latin typeface="Arial" panose="020B0604020202020204" pitchFamily="34" charset="0"/>
                          <a:cs typeface="Arial" panose="020B0604020202020204" pitchFamily="34" charset="0"/>
                        </a:rPr>
                        <a:t>¿Qué opinas?</a:t>
                      </a:r>
                    </a:p>
                    <a:p>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¿Cuáles son las normas (más importante) de tu </a:t>
                      </a:r>
                      <a:r>
                        <a:rPr lang="es-ES" sz="1100" b="0" i="1" u="none" strike="noStrike" kern="1200" baseline="0" dirty="0" err="1" smtClean="0">
                          <a:solidFill>
                            <a:schemeClr val="tx1"/>
                          </a:solidFill>
                          <a:latin typeface="Arial" panose="020B0604020202020204" pitchFamily="34" charset="0"/>
                          <a:ea typeface="+mn-ea"/>
                          <a:cs typeface="Arial" panose="020B0604020202020204" pitchFamily="34" charset="0"/>
                        </a:rPr>
                        <a:t>insti</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a:t>
                      </a:r>
                    </a:p>
                    <a:p>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opinas del uniforme escolar en general?</a:t>
                      </a:r>
                    </a:p>
                    <a:p>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piensas de las normas de tu </a:t>
                      </a:r>
                      <a:r>
                        <a:rPr lang="es-ES" sz="1100" b="0" i="1" u="none" strike="noStrike" kern="1200" baseline="0" dirty="0" err="1" smtClean="0">
                          <a:solidFill>
                            <a:schemeClr val="tx1"/>
                          </a:solidFill>
                          <a:latin typeface="Arial" panose="020B0604020202020204" pitchFamily="34" charset="0"/>
                          <a:ea typeface="+mn-ea"/>
                          <a:cs typeface="Arial" panose="020B0604020202020204" pitchFamily="34" charset="0"/>
                        </a:rPr>
                        <a:t>insti</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a:t>
                      </a:r>
                    </a:p>
                    <a:p>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¿Por qué tenemos reglas?</a:t>
                      </a:r>
                    </a:p>
                    <a:p>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¿Hay problemas en tu </a:t>
                      </a:r>
                      <a:r>
                        <a:rPr lang="es-ES" sz="1100" b="0" i="1" u="none" strike="noStrike" kern="1200" baseline="0" dirty="0" err="1" smtClean="0">
                          <a:solidFill>
                            <a:schemeClr val="tx1"/>
                          </a:solidFill>
                          <a:latin typeface="Arial" panose="020B0604020202020204" pitchFamily="34" charset="0"/>
                          <a:ea typeface="+mn-ea"/>
                          <a:cs typeface="Arial" panose="020B0604020202020204" pitchFamily="34" charset="0"/>
                        </a:rPr>
                        <a:t>insti</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a:t>
                      </a:r>
                    </a:p>
                    <a:p>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es lo mejor de tu </a:t>
                      </a:r>
                      <a:r>
                        <a:rPr lang="es-ES" sz="1100" b="0" i="1" u="none" strike="noStrike" kern="1200" baseline="0" dirty="0" err="1" smtClean="0">
                          <a:solidFill>
                            <a:schemeClr val="tx1"/>
                          </a:solidFill>
                          <a:latin typeface="Arial" panose="020B0604020202020204" pitchFamily="34" charset="0"/>
                          <a:ea typeface="+mn-ea"/>
                          <a:cs typeface="Arial" panose="020B0604020202020204" pitchFamily="34" charset="0"/>
                        </a:rPr>
                        <a:t>insti</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a:t>
                      </a:r>
                      <a:endParaRPr lang="es-ES" sz="1100" b="0" i="1" u="none" strike="noStrike" kern="1200" baseline="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dirty="0" smtClean="0">
                          <a:latin typeface="Arial" panose="020B0604020202020204" pitchFamily="34" charset="0"/>
                          <a:cs typeface="Arial" panose="020B0604020202020204" pitchFamily="34" charset="0"/>
                        </a:rPr>
                        <a:t>Adjective endings  </a:t>
                      </a:r>
                      <a:r>
                        <a:rPr lang="en-GB" sz="1100" b="0" u="none" dirty="0" smtClean="0">
                          <a:latin typeface="Arial" panose="020B0604020202020204" pitchFamily="34" charset="0"/>
                          <a:cs typeface="Arial" panose="020B0604020202020204" pitchFamily="34" charset="0"/>
                        </a:rPr>
                        <a:t>(with colours)</a:t>
                      </a:r>
                      <a:endParaRPr lang="es-ES" sz="1100" b="0" u="none" dirty="0" smtClean="0">
                        <a:latin typeface="Arial" panose="020B0604020202020204" pitchFamily="34" charset="0"/>
                        <a:cs typeface="Arial" panose="020B0604020202020204" pitchFamily="34" charset="0"/>
                      </a:endParaRPr>
                    </a:p>
                    <a:p>
                      <a:endParaRPr lang="en-GB" sz="1100" b="1" u="none"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100" b="1" u="none" dirty="0" err="1" smtClean="0">
                          <a:latin typeface="Arial" panose="020B0604020202020204" pitchFamily="34" charset="0"/>
                          <a:cs typeface="Arial" panose="020B0604020202020204" pitchFamily="34" charset="0"/>
                        </a:rPr>
                        <a:t>Indefinite</a:t>
                      </a:r>
                      <a:r>
                        <a:rPr lang="es-ES" sz="1100" b="1" u="none" dirty="0" smtClean="0">
                          <a:latin typeface="Arial" panose="020B0604020202020204" pitchFamily="34" charset="0"/>
                          <a:cs typeface="Arial" panose="020B0604020202020204" pitchFamily="34" charset="0"/>
                        </a:rPr>
                        <a:t> </a:t>
                      </a:r>
                      <a:r>
                        <a:rPr lang="es-ES" sz="1100" b="1" u="none" dirty="0" err="1" smtClean="0">
                          <a:latin typeface="Arial" panose="020B0604020202020204" pitchFamily="34" charset="0"/>
                          <a:cs typeface="Arial" panose="020B0604020202020204" pitchFamily="34" charset="0"/>
                        </a:rPr>
                        <a:t>article</a:t>
                      </a:r>
                      <a:endParaRPr lang="en-GB" sz="1100" b="1" u="none" dirty="0" smtClean="0">
                        <a:latin typeface="Arial" panose="020B0604020202020204" pitchFamily="34" charset="0"/>
                        <a:cs typeface="Arial" panose="020B0604020202020204" pitchFamily="34" charset="0"/>
                      </a:endParaRPr>
                    </a:p>
                    <a:p>
                      <a:endParaRPr lang="en-GB" sz="1100" b="1" u="none" dirty="0" smtClean="0">
                        <a:latin typeface="Arial" panose="020B0604020202020204" pitchFamily="34" charset="0"/>
                        <a:cs typeface="Arial" panose="020B0604020202020204" pitchFamily="34" charset="0"/>
                      </a:endParaRPr>
                    </a:p>
                    <a:p>
                      <a:endParaRPr lang="en-GB" sz="1100" b="1" u="none" dirty="0" smtClean="0">
                        <a:latin typeface="Arial" panose="020B0604020202020204" pitchFamily="34" charset="0"/>
                        <a:cs typeface="Arial" panose="020B0604020202020204" pitchFamily="34" charset="0"/>
                      </a:endParaRPr>
                    </a:p>
                    <a:p>
                      <a:r>
                        <a:rPr lang="en-GB" sz="1100" b="1" u="none" dirty="0" smtClean="0">
                          <a:latin typeface="Arial" panose="020B0604020202020204" pitchFamily="34" charset="0"/>
                          <a:cs typeface="Arial" panose="020B0604020202020204" pitchFamily="34" charset="0"/>
                        </a:rPr>
                        <a:t>Verbs with infinitives</a:t>
                      </a:r>
                    </a:p>
                    <a:p>
                      <a:endParaRPr lang="en-GB" sz="1100" b="1" u="sng" dirty="0" smtClean="0">
                        <a:latin typeface="Arial" panose="020B0604020202020204" pitchFamily="34" charset="0"/>
                        <a:cs typeface="Arial" panose="020B0604020202020204" pitchFamily="34" charset="0"/>
                      </a:endParaRPr>
                    </a:p>
                    <a:p>
                      <a:r>
                        <a:rPr lang="en-GB" sz="1100" b="1" u="none" dirty="0" smtClean="0">
                          <a:latin typeface="Arial" panose="020B0604020202020204" pitchFamily="34" charset="0"/>
                          <a:cs typeface="Arial" panose="020B0604020202020204" pitchFamily="34" charset="0"/>
                        </a:rPr>
                        <a:t>(Using exclamations) </a:t>
                      </a:r>
                      <a:r>
                        <a:rPr lang="es-ES" sz="1100" i="1" dirty="0" smtClean="0">
                          <a:latin typeface="Arial" panose="020B0604020202020204" pitchFamily="34" charset="0"/>
                          <a:cs typeface="Arial" panose="020B0604020202020204" pitchFamily="34" charset="0"/>
                        </a:rPr>
                        <a:t>¡Qué va! </a:t>
                      </a:r>
                    </a:p>
                    <a:p>
                      <a:r>
                        <a:rPr lang="es-ES" sz="1100" i="1" dirty="0" smtClean="0">
                          <a:latin typeface="Arial" panose="020B0604020202020204" pitchFamily="34" charset="0"/>
                          <a:cs typeface="Arial" panose="020B0604020202020204" pitchFamily="34" charset="0"/>
                        </a:rPr>
                        <a:t>¡Qué horror! </a:t>
                      </a:r>
                    </a:p>
                    <a:p>
                      <a:r>
                        <a:rPr lang="es-ES" sz="1100" i="1" dirty="0" smtClean="0">
                          <a:latin typeface="Arial" panose="020B0604020202020204" pitchFamily="34" charset="0"/>
                          <a:cs typeface="Arial" panose="020B0604020202020204" pitchFamily="34" charset="0"/>
                        </a:rPr>
                        <a:t>¡Qué bien! </a:t>
                      </a:r>
                      <a:endParaRPr lang="en-GB" sz="1100" b="1" i="1" u="sng" dirty="0" smtClean="0">
                        <a:latin typeface="Arial" panose="020B0604020202020204" pitchFamily="34" charset="0"/>
                        <a:cs typeface="Arial" panose="020B0604020202020204" pitchFamily="34" charset="0"/>
                      </a:endParaRPr>
                    </a:p>
                    <a:p>
                      <a:endParaRPr lang="en-GB" sz="1100" b="1" u="none" dirty="0">
                        <a:latin typeface="Arial" panose="020B0604020202020204" pitchFamily="34" charset="0"/>
                        <a:cs typeface="Arial" panose="020B0604020202020204" pitchFamily="34" charset="0"/>
                      </a:endParaRPr>
                    </a:p>
                  </a:txBody>
                  <a:tcPr/>
                </a:tc>
                <a:tc>
                  <a:txBody>
                    <a:bodyPr/>
                    <a:lstStyle/>
                    <a:p>
                      <a:pPr marL="0" indent="0">
                        <a:buFont typeface="+mj-lt"/>
                        <a:buNone/>
                      </a:pPr>
                      <a:r>
                        <a:rPr lang="en-GB" sz="1100" b="0" u="none" baseline="0" dirty="0" err="1" smtClean="0">
                          <a:latin typeface="Arial" panose="020B0604020202020204" pitchFamily="34" charset="0"/>
                          <a:cs typeface="Arial" panose="020B0604020202020204" pitchFamily="34" charset="0"/>
                        </a:rPr>
                        <a:t>limpio</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a:t>
                      </a:r>
                      <a:r>
                        <a:rPr lang="en-GB" sz="1100" b="0" u="none" baseline="0" dirty="0" err="1" smtClean="0">
                          <a:latin typeface="Arial" panose="020B0604020202020204" pitchFamily="34" charset="0"/>
                          <a:cs typeface="Arial" panose="020B0604020202020204" pitchFamily="34" charset="0"/>
                        </a:rPr>
                        <a:t>sucio</a:t>
                      </a:r>
                      <a:r>
                        <a:rPr lang="en-GB" sz="1100" b="0" u="none" baseline="0" dirty="0" smtClean="0">
                          <a:latin typeface="Arial" panose="020B0604020202020204" pitchFamily="34" charset="0"/>
                          <a:cs typeface="Arial" panose="020B0604020202020204" pitchFamily="34" charset="0"/>
                        </a:rPr>
                        <a:t>)</a:t>
                      </a:r>
                      <a:br>
                        <a:rPr lang="en-GB" sz="1100" b="0" u="none" baseline="0" dirty="0" smtClean="0">
                          <a:latin typeface="Arial" panose="020B0604020202020204" pitchFamily="34" charset="0"/>
                          <a:cs typeface="Arial" panose="020B0604020202020204" pitchFamily="34" charset="0"/>
                        </a:rPr>
                      </a:br>
                      <a:r>
                        <a:rPr lang="en-GB" sz="1100" b="0" u="none" baseline="0" dirty="0" err="1" smtClean="0">
                          <a:latin typeface="Arial" panose="020B0604020202020204" pitchFamily="34" charset="0"/>
                          <a:cs typeface="Arial" panose="020B0604020202020204" pitchFamily="34" charset="0"/>
                        </a:rPr>
                        <a:t>caro</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a:t>
                      </a:r>
                      <a:r>
                        <a:rPr lang="en-GB" sz="1100" b="0" u="none" baseline="0" dirty="0" err="1" smtClean="0">
                          <a:latin typeface="Arial" panose="020B0604020202020204" pitchFamily="34" charset="0"/>
                          <a:cs typeface="Arial" panose="020B0604020202020204" pitchFamily="34" charset="0"/>
                        </a:rPr>
                        <a:t>barato</a:t>
                      </a:r>
                      <a:r>
                        <a:rPr lang="en-GB" sz="1100" b="0" u="none" baseline="0" dirty="0" smtClean="0">
                          <a:latin typeface="Arial" panose="020B0604020202020204" pitchFamily="34" charset="0"/>
                          <a:cs typeface="Arial" panose="020B0604020202020204" pitchFamily="34" charset="0"/>
                        </a:rPr>
                        <a:t>)</a:t>
                      </a:r>
                      <a:br>
                        <a:rPr lang="en-GB" sz="1100" b="0" u="none" baseline="0" dirty="0" smtClean="0">
                          <a:latin typeface="Arial" panose="020B0604020202020204" pitchFamily="34" charset="0"/>
                          <a:cs typeface="Arial" panose="020B0604020202020204" pitchFamily="34" charset="0"/>
                        </a:rPr>
                      </a:br>
                      <a:r>
                        <a:rPr lang="en-GB" sz="1100" b="0" u="none" baseline="0" dirty="0" err="1" smtClean="0">
                          <a:latin typeface="Arial" panose="020B0604020202020204" pitchFamily="34" charset="0"/>
                          <a:cs typeface="Arial" panose="020B0604020202020204" pitchFamily="34" charset="0"/>
                        </a:rPr>
                        <a:t>duro</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err="1" smtClean="0">
                          <a:latin typeface="Arial" panose="020B0604020202020204" pitchFamily="34" charset="0"/>
                          <a:cs typeface="Arial" panose="020B0604020202020204" pitchFamily="34" charset="0"/>
                        </a:rPr>
                        <a:t>grosero</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el chicle</a:t>
                      </a:r>
                    </a:p>
                    <a:p>
                      <a:pPr marL="0" indent="0">
                        <a:buFont typeface="+mj-lt"/>
                        <a:buNone/>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pasillo</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acoso</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llevar</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err="1" smtClean="0">
                          <a:latin typeface="Arial" panose="020B0604020202020204" pitchFamily="34" charset="0"/>
                          <a:cs typeface="Arial" panose="020B0604020202020204" pitchFamily="34" charset="0"/>
                        </a:rPr>
                        <a:t>tener</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miedo</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err="1" smtClean="0">
                          <a:latin typeface="Arial" panose="020B0604020202020204" pitchFamily="34" charset="0"/>
                          <a:cs typeface="Arial" panose="020B0604020202020204" pitchFamily="34" charset="0"/>
                        </a:rPr>
                        <a:t>mejorar</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exigir</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dar</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sacar</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buenas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notas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correr</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hacer </a:t>
                      </a:r>
                      <a:r>
                        <a:rPr lang="en-GB" sz="1100" b="0" u="none" baseline="0" dirty="0" err="1" smtClean="0">
                          <a:latin typeface="Arial" panose="020B0604020202020204" pitchFamily="34" charset="0"/>
                          <a:cs typeface="Arial" panose="020B0604020202020204" pitchFamily="34" charset="0"/>
                        </a:rPr>
                        <a:t>novillos</a:t>
                      </a:r>
                      <a:endParaRPr lang="en-GB" sz="1100" b="0" u="none" baseline="0" dirty="0" smtClean="0">
                        <a:latin typeface="Arial" panose="020B0604020202020204" pitchFamily="34" charset="0"/>
                        <a:cs typeface="Arial" panose="020B0604020202020204" pitchFamily="34" charset="0"/>
                      </a:endParaRPr>
                    </a:p>
                  </a:txBody>
                  <a:tcPr/>
                </a:tc>
                <a:tc>
                  <a:txBody>
                    <a:bodyPr/>
                    <a:lstStyle/>
                    <a:p>
                      <a:pPr fontAlgn="base"/>
                      <a:r>
                        <a:rPr lang="en-GB" sz="1100" b="0" i="0" kern="1200" dirty="0" smtClean="0">
                          <a:solidFill>
                            <a:schemeClr val="tx1"/>
                          </a:solidFill>
                          <a:effectLst/>
                          <a:latin typeface="Arial" panose="020B0604020202020204" pitchFamily="34" charset="0"/>
                          <a:ea typeface="+mn-ea"/>
                          <a:cs typeface="Arial" panose="020B0604020202020204" pitchFamily="34" charset="0"/>
                        </a:rPr>
                        <a:t>Theme 3: Current and future study and employment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kern="1200" dirty="0" smtClean="0">
                          <a:solidFill>
                            <a:schemeClr val="tx1"/>
                          </a:solidFill>
                          <a:effectLst/>
                          <a:latin typeface="Arial" panose="020B0604020202020204" pitchFamily="34" charset="0"/>
                          <a:ea typeface="+mn-ea"/>
                          <a:cs typeface="Arial" panose="020B0604020202020204" pitchFamily="34" charset="0"/>
                        </a:rPr>
                        <a:t>Topic 2: </a:t>
                      </a:r>
                      <a:r>
                        <a:rPr lang="en-GB" sz="1100" b="0" i="0" u="sng" kern="1200" dirty="0" smtClean="0">
                          <a:solidFill>
                            <a:schemeClr val="tx1"/>
                          </a:solidFill>
                          <a:effectLst/>
                          <a:latin typeface="Arial" panose="020B0604020202020204" pitchFamily="34" charset="0"/>
                          <a:ea typeface="+mn-ea"/>
                          <a:cs typeface="Arial" panose="020B0604020202020204" pitchFamily="34" charset="0"/>
                        </a:rPr>
                        <a:t>Life at school / college</a:t>
                      </a:r>
                      <a:endParaRPr lang="en-GB" sz="1100" b="0" i="0" u="sng"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endParaRPr lang="en-GB" sz="1100" b="1" u="sng"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Write about</a:t>
                      </a:r>
                      <a:r>
                        <a:rPr lang="en-GB" sz="1100" b="0" u="none" baseline="0" dirty="0" smtClean="0">
                          <a:latin typeface="Arial" panose="020B0604020202020204" pitchFamily="34" charset="0"/>
                          <a:cs typeface="Arial" panose="020B0604020202020204" pitchFamily="34" charset="0"/>
                        </a:rPr>
                        <a:t> your school uniform (consolidation of adjective endings)</a:t>
                      </a:r>
                    </a:p>
                    <a:p>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Extended writing task</a:t>
                      </a:r>
                    </a:p>
                    <a:p>
                      <a:r>
                        <a:rPr lang="en-GB" sz="1100" b="0" u="none" dirty="0" smtClean="0">
                          <a:latin typeface="Arial" panose="020B0604020202020204" pitchFamily="34" charset="0"/>
                          <a:cs typeface="Arial" panose="020B0604020202020204" pitchFamily="34" charset="0"/>
                        </a:rPr>
                        <a:t>p3</a:t>
                      </a:r>
                      <a:r>
                        <a:rPr lang="en-GB" sz="1100" b="0" u="none" baseline="0" dirty="0" smtClean="0">
                          <a:latin typeface="Arial" panose="020B0604020202020204" pitchFamily="34" charset="0"/>
                          <a:cs typeface="Arial" panose="020B0604020202020204" pitchFamily="34" charset="0"/>
                        </a:rPr>
                        <a:t>7 ex 7 </a:t>
                      </a:r>
                      <a:endParaRPr lang="en-GB" sz="1100" b="0" u="none" dirty="0" smtClean="0">
                        <a:latin typeface="Arial" panose="020B0604020202020204" pitchFamily="34" charset="0"/>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Use of </a:t>
                      </a:r>
                      <a:r>
                        <a:rPr lang="en-GB" sz="1100" b="1" u="sng" dirty="0" smtClean="0">
                          <a:latin typeface="Arial" panose="020B0604020202020204" pitchFamily="34" charset="0"/>
                          <a:cs typeface="Arial" panose="020B0604020202020204" pitchFamily="34" charset="0"/>
                        </a:rPr>
                        <a:t>verbs with infinitives</a:t>
                      </a:r>
                      <a:r>
                        <a:rPr lang="en-GB" sz="1100" b="0" u="none" baseline="0" dirty="0" smtClean="0">
                          <a:latin typeface="Arial" panose="020B0604020202020204" pitchFamily="34" charset="0"/>
                          <a:cs typeface="Arial" panose="020B0604020202020204" pitchFamily="34" charset="0"/>
                        </a:rPr>
                        <a:t> when describing school rules:  </a:t>
                      </a:r>
                      <a:r>
                        <a:rPr lang="en-GB" sz="1100" i="1" dirty="0" err="1" smtClean="0">
                          <a:latin typeface="Arial" panose="020B0604020202020204" pitchFamily="34" charset="0"/>
                          <a:cs typeface="Arial" panose="020B0604020202020204" pitchFamily="34" charset="0"/>
                        </a:rPr>
                        <a:t>está</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prohibido</a:t>
                      </a:r>
                      <a:r>
                        <a:rPr lang="en-GB" sz="1100" i="1" dirty="0" smtClean="0">
                          <a:latin typeface="Arial" panose="020B0604020202020204" pitchFamily="34" charset="0"/>
                          <a:cs typeface="Arial" panose="020B0604020202020204" pitchFamily="34" charset="0"/>
                        </a:rPr>
                        <a:t> </a:t>
                      </a:r>
                    </a:p>
                    <a:p>
                      <a:r>
                        <a:rPr lang="en-GB" sz="1100" i="1" dirty="0" smtClean="0">
                          <a:latin typeface="Arial" panose="020B0604020202020204" pitchFamily="34" charset="0"/>
                          <a:cs typeface="Arial" panose="020B0604020202020204" pitchFamily="34" charset="0"/>
                        </a:rPr>
                        <a:t>no se </a:t>
                      </a:r>
                      <a:r>
                        <a:rPr lang="en-GB" sz="1100" i="1" dirty="0" err="1" smtClean="0">
                          <a:latin typeface="Arial" panose="020B0604020202020204" pitchFamily="34" charset="0"/>
                          <a:cs typeface="Arial" panose="020B0604020202020204" pitchFamily="34" charset="0"/>
                        </a:rPr>
                        <a:t>permite</a:t>
                      </a:r>
                      <a:r>
                        <a:rPr lang="en-GB" sz="1100" i="1" dirty="0" smtClean="0">
                          <a:latin typeface="Arial" panose="020B0604020202020204" pitchFamily="34" charset="0"/>
                          <a:cs typeface="Arial" panose="020B0604020202020204" pitchFamily="34" charset="0"/>
                        </a:rPr>
                        <a:t> </a:t>
                      </a:r>
                    </a:p>
                    <a:p>
                      <a:r>
                        <a:rPr lang="en-GB" sz="1100" i="1" dirty="0" smtClean="0">
                          <a:latin typeface="Arial" panose="020B0604020202020204" pitchFamily="34" charset="0"/>
                          <a:cs typeface="Arial" panose="020B0604020202020204" pitchFamily="34" charset="0"/>
                        </a:rPr>
                        <a:t>no se </a:t>
                      </a:r>
                      <a:r>
                        <a:rPr lang="en-GB" sz="1100" i="1" dirty="0" err="1" smtClean="0">
                          <a:latin typeface="Arial" panose="020B0604020202020204" pitchFamily="34" charset="0"/>
                          <a:cs typeface="Arial" panose="020B0604020202020204" pitchFamily="34" charset="0"/>
                        </a:rPr>
                        <a:t>debe</a:t>
                      </a:r>
                      <a:r>
                        <a:rPr lang="en-GB" sz="1100" i="1" dirty="0" smtClean="0">
                          <a:latin typeface="Arial" panose="020B0604020202020204" pitchFamily="34" charset="0"/>
                          <a:cs typeface="Arial" panose="020B0604020202020204" pitchFamily="34" charset="0"/>
                        </a:rPr>
                        <a:t> </a:t>
                      </a:r>
                    </a:p>
                    <a:p>
                      <a:r>
                        <a:rPr lang="en-GB" sz="1100" i="1" dirty="0" smtClean="0">
                          <a:latin typeface="Arial" panose="020B0604020202020204" pitchFamily="34" charset="0"/>
                          <a:cs typeface="Arial" panose="020B0604020202020204" pitchFamily="34" charset="0"/>
                        </a:rPr>
                        <a:t>hay que </a:t>
                      </a:r>
                    </a:p>
                    <a:p>
                      <a:r>
                        <a:rPr lang="en-GB" sz="1100" i="1" dirty="0" err="1" smtClean="0">
                          <a:latin typeface="Arial" panose="020B0604020202020204" pitchFamily="34" charset="0"/>
                          <a:cs typeface="Arial" panose="020B0604020202020204" pitchFamily="34" charset="0"/>
                        </a:rPr>
                        <a:t>tenemos</a:t>
                      </a:r>
                      <a:r>
                        <a:rPr lang="en-GB" sz="1100" i="1" dirty="0" smtClean="0">
                          <a:latin typeface="Arial" panose="020B0604020202020204" pitchFamily="34" charset="0"/>
                          <a:cs typeface="Arial" panose="020B0604020202020204" pitchFamily="34" charset="0"/>
                        </a:rPr>
                        <a:t> que </a:t>
                      </a:r>
                    </a:p>
                    <a:p>
                      <a:endParaRPr lang="en-GB" sz="1100" b="1" i="1" u="sng" dirty="0" smtClean="0">
                        <a:latin typeface="Arial" panose="020B0604020202020204" pitchFamily="34" charset="0"/>
                        <a:cs typeface="Arial" panose="020B0604020202020204" pitchFamily="34" charset="0"/>
                      </a:endParaRPr>
                    </a:p>
                    <a:p>
                      <a:r>
                        <a:rPr lang="en-GB" sz="1100" b="0" i="0" u="none" dirty="0" smtClean="0">
                          <a:latin typeface="Arial" panose="020B0604020202020204" pitchFamily="34" charset="0"/>
                          <a:cs typeface="Arial" panose="020B0604020202020204" pitchFamily="34" charset="0"/>
                        </a:rPr>
                        <a:t>Use of </a:t>
                      </a:r>
                      <a:r>
                        <a:rPr lang="en-GB" sz="1100" b="1" i="0" u="none" dirty="0" err="1" smtClean="0">
                          <a:latin typeface="Arial" panose="020B0604020202020204" pitchFamily="34" charset="0"/>
                          <a:cs typeface="Arial" panose="020B0604020202020204" pitchFamily="34" charset="0"/>
                        </a:rPr>
                        <a:t>indefinitie</a:t>
                      </a:r>
                      <a:r>
                        <a:rPr lang="en-GB" sz="1100" b="1" i="0" u="none" dirty="0" smtClean="0">
                          <a:latin typeface="Arial" panose="020B0604020202020204" pitchFamily="34" charset="0"/>
                          <a:cs typeface="Arial" panose="020B0604020202020204" pitchFamily="34" charset="0"/>
                        </a:rPr>
                        <a:t> article</a:t>
                      </a:r>
                      <a:r>
                        <a:rPr lang="en-GB" sz="1100" b="1" i="0" u="none" baseline="0" dirty="0" smtClean="0">
                          <a:latin typeface="Arial" panose="020B0604020202020204" pitchFamily="34" charset="0"/>
                          <a:cs typeface="Arial" panose="020B0604020202020204" pitchFamily="34" charset="0"/>
                        </a:rPr>
                        <a:t> </a:t>
                      </a:r>
                      <a:r>
                        <a:rPr lang="en-GB" sz="1100" b="0" i="0" u="none" baseline="0" dirty="0" smtClean="0">
                          <a:latin typeface="Arial" panose="020B0604020202020204" pitchFamily="34" charset="0"/>
                          <a:cs typeface="Arial" panose="020B0604020202020204" pitchFamily="34" charset="0"/>
                        </a:rPr>
                        <a:t>and </a:t>
                      </a:r>
                      <a:r>
                        <a:rPr lang="en-GB" sz="1100" b="1" i="0" u="none" baseline="0" dirty="0" smtClean="0">
                          <a:latin typeface="Arial" panose="020B0604020202020204" pitchFamily="34" charset="0"/>
                          <a:cs typeface="Arial" panose="020B0604020202020204" pitchFamily="34" charset="0"/>
                        </a:rPr>
                        <a:t>adjective endings </a:t>
                      </a:r>
                      <a:r>
                        <a:rPr lang="en-GB" sz="1100" b="0" i="0" u="none" baseline="0" dirty="0" smtClean="0">
                          <a:latin typeface="Arial" panose="020B0604020202020204" pitchFamily="34" charset="0"/>
                          <a:cs typeface="Arial" panose="020B0604020202020204" pitchFamily="34" charset="0"/>
                        </a:rPr>
                        <a:t>with clothes.</a:t>
                      </a:r>
                      <a:endParaRPr lang="en-GB" sz="1100" b="0" i="0" u="none" dirty="0" smtClean="0">
                        <a:latin typeface="Arial" panose="020B0604020202020204" pitchFamily="34" charset="0"/>
                        <a:cs typeface="Arial" panose="020B0604020202020204" pitchFamily="34" charset="0"/>
                      </a:endParaRPr>
                    </a:p>
                    <a:p>
                      <a:endParaRPr lang="en-GB" sz="1100" b="1" u="sng" dirty="0" smtClean="0">
                        <a:latin typeface="Arial" panose="020B0604020202020204" pitchFamily="34" charset="0"/>
                        <a:cs typeface="Arial" panose="020B0604020202020204" pitchFamily="34" charset="0"/>
                      </a:endParaRP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273998">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269793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01216538"/>
              </p:ext>
            </p:extLst>
          </p:nvPr>
        </p:nvGraphicFramePr>
        <p:xfrm>
          <a:off x="161515" y="89745"/>
          <a:ext cx="8861460" cy="553986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Autumn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Week 7</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br>
                        <a:rPr lang="en-GB" sz="1100" dirty="0" smtClean="0">
                          <a:latin typeface="Arial" panose="020B0604020202020204" pitchFamily="34" charset="0"/>
                          <a:cs typeface="Arial" panose="020B0604020202020204" pitchFamily="34" charset="0"/>
                        </a:rPr>
                      </a:br>
                      <a:r>
                        <a:rPr lang="en-GB" sz="1100" i="1" dirty="0" smtClean="0">
                          <a:latin typeface="Arial" panose="020B0604020202020204" pitchFamily="34" charset="0"/>
                          <a:cs typeface="Arial" panose="020B0604020202020204" pitchFamily="34" charset="0"/>
                        </a:rPr>
                        <a:t>(=Week</a:t>
                      </a:r>
                      <a:r>
                        <a:rPr lang="en-GB" sz="1100" i="1" baseline="0" dirty="0" smtClean="0">
                          <a:latin typeface="Arial" panose="020B0604020202020204" pitchFamily="34" charset="0"/>
                          <a:cs typeface="Arial" panose="020B0604020202020204" pitchFamily="34" charset="0"/>
                        </a:rPr>
                        <a:t> 4 Module 2)</a:t>
                      </a:r>
                      <a:endParaRPr lang="en-GB" sz="1100" i="1"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2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vida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en el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insti</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Punto de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partida</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2 p.31 ex 5</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4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Destino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Zaragoza</a:t>
                      </a: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p38-39</a:t>
                      </a:r>
                      <a:endParaRPr lang="en-GB" sz="1100" b="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s-ES" sz="1100" i="1" dirty="0" smtClean="0">
                          <a:latin typeface="Arial" panose="020B0604020202020204" pitchFamily="34" charset="0"/>
                          <a:cs typeface="Arial" panose="020B0604020202020204" pitchFamily="34" charset="0"/>
                        </a:rPr>
                        <a:t>¿Cómo vas al </a:t>
                      </a:r>
                      <a:r>
                        <a:rPr lang="es-ES" sz="1100" i="1" dirty="0" err="1" smtClean="0">
                          <a:latin typeface="Arial" panose="020B0604020202020204" pitchFamily="34" charset="0"/>
                          <a:cs typeface="Arial" panose="020B0604020202020204" pitchFamily="34" charset="0"/>
                        </a:rPr>
                        <a:t>insti</a:t>
                      </a:r>
                      <a:r>
                        <a:rPr lang="es-ES" sz="1100" i="1"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s-ES" sz="1100" i="1" dirty="0" smtClean="0">
                          <a:latin typeface="Arial" panose="020B0604020202020204" pitchFamily="34" charset="0"/>
                          <a:cs typeface="Arial" panose="020B0604020202020204" pitchFamily="34" charset="0"/>
                        </a:rPr>
                        <a:t>¿A qué hora empiezan / terminan las clases?</a:t>
                      </a:r>
                    </a:p>
                    <a:p>
                      <a:pPr marL="171450" indent="-171450">
                        <a:buFont typeface="Arial" panose="020B0604020202020204" pitchFamily="34" charset="0"/>
                        <a:buChar char="•"/>
                      </a:pPr>
                      <a:r>
                        <a:rPr lang="es-ES" sz="1100" i="1" dirty="0" smtClean="0">
                          <a:latin typeface="Arial" panose="020B0604020202020204" pitchFamily="34" charset="0"/>
                          <a:cs typeface="Arial" panose="020B0604020202020204" pitchFamily="34" charset="0"/>
                        </a:rPr>
                        <a:t>¿Cuántas clases tienes al día?</a:t>
                      </a:r>
                    </a:p>
                    <a:p>
                      <a:pPr marL="171450" indent="-171450">
                        <a:buFont typeface="Arial" panose="020B0604020202020204" pitchFamily="34" charset="0"/>
                        <a:buChar char="•"/>
                      </a:pPr>
                      <a:r>
                        <a:rPr lang="es-ES" sz="1100" i="1" dirty="0" smtClean="0">
                          <a:latin typeface="Arial" panose="020B0604020202020204" pitchFamily="34" charset="0"/>
                          <a:cs typeface="Arial" panose="020B0604020202020204" pitchFamily="34" charset="0"/>
                        </a:rPr>
                        <a:t>¿A qué hora es el recreo?</a:t>
                      </a:r>
                    </a:p>
                    <a:p>
                      <a:pPr marL="171450" indent="-171450">
                        <a:buFont typeface="Arial" panose="020B0604020202020204" pitchFamily="34" charset="0"/>
                        <a:buChar char="•"/>
                      </a:pPr>
                      <a:r>
                        <a:rPr lang="es-ES" sz="1100" i="1" dirty="0" smtClean="0">
                          <a:latin typeface="Arial" panose="020B0604020202020204" pitchFamily="34" charset="0"/>
                          <a:cs typeface="Arial" panose="020B0604020202020204" pitchFamily="34" charset="0"/>
                        </a:rPr>
                        <a:t>¿Qué</a:t>
                      </a:r>
                      <a:r>
                        <a:rPr lang="es-ES" sz="1100" i="1" baseline="0" dirty="0" smtClean="0">
                          <a:latin typeface="Arial" panose="020B0604020202020204" pitchFamily="34" charset="0"/>
                          <a:cs typeface="Arial" panose="020B0604020202020204" pitchFamily="34" charset="0"/>
                        </a:rPr>
                        <a:t> vamos a hacer?</a:t>
                      </a:r>
                    </a:p>
                    <a:p>
                      <a:pPr marL="171450" indent="-171450">
                        <a:buFont typeface="Arial" panose="020B0604020202020204" pitchFamily="34" charset="0"/>
                        <a:buChar char="•"/>
                      </a:pPr>
                      <a:r>
                        <a:rPr lang="es-ES" sz="1100" i="1" dirty="0" smtClean="0">
                          <a:latin typeface="Arial" panose="020B0604020202020204" pitchFamily="34" charset="0"/>
                          <a:cs typeface="Arial" panose="020B0604020202020204" pitchFamily="34" charset="0"/>
                        </a:rPr>
                        <a:t>¿Cómo vamos a ir..?</a:t>
                      </a:r>
                    </a:p>
                    <a:p>
                      <a:pPr marL="171450" indent="-171450">
                        <a:buFont typeface="Arial" panose="020B0604020202020204" pitchFamily="34" charset="0"/>
                        <a:buChar char="•"/>
                      </a:pPr>
                      <a:r>
                        <a:rPr lang="es-ES" sz="1100" i="1" dirty="0" smtClean="0">
                          <a:latin typeface="Arial" panose="020B0604020202020204" pitchFamily="34" charset="0"/>
                          <a:cs typeface="Arial" panose="020B0604020202020204" pitchFamily="34" charset="0"/>
                        </a:rPr>
                        <a:t>¿A</a:t>
                      </a:r>
                      <a:r>
                        <a:rPr lang="es-ES" sz="1100" i="1" baseline="0" dirty="0" smtClean="0">
                          <a:latin typeface="Arial" panose="020B0604020202020204" pitchFamily="34" charset="0"/>
                          <a:cs typeface="Arial" panose="020B0604020202020204" pitchFamily="34" charset="0"/>
                        </a:rPr>
                        <a:t> qué hora vamos a comer?</a:t>
                      </a:r>
                      <a:endParaRPr lang="es-ES" sz="1100" i="1"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dirty="0" smtClean="0">
                          <a:latin typeface="Arial" panose="020B0604020202020204" pitchFamily="34" charset="0"/>
                          <a:cs typeface="Arial" panose="020B0604020202020204" pitchFamily="34" charset="0"/>
                        </a:rPr>
                        <a:t>Near future tense</a:t>
                      </a:r>
                    </a:p>
                    <a:p>
                      <a:r>
                        <a:rPr lang="en-GB" sz="1100" b="0" dirty="0" smtClean="0">
                          <a:latin typeface="Arial" panose="020B0604020202020204" pitchFamily="34" charset="0"/>
                          <a:cs typeface="Arial" panose="020B0604020202020204" pitchFamily="34" charset="0"/>
                        </a:rPr>
                        <a:t>p216</a:t>
                      </a:r>
                      <a:r>
                        <a:rPr lang="en-GB" sz="1100" b="0" baseline="0" dirty="0" smtClean="0">
                          <a:latin typeface="Arial" panose="020B0604020202020204" pitchFamily="34" charset="0"/>
                          <a:cs typeface="Arial" panose="020B0604020202020204" pitchFamily="34" charset="0"/>
                        </a:rPr>
                        <a:t> </a:t>
                      </a:r>
                    </a:p>
                    <a:p>
                      <a:r>
                        <a:rPr lang="en-GB" sz="1100" b="0" baseline="0" dirty="0" smtClean="0">
                          <a:latin typeface="Arial" panose="020B0604020202020204" pitchFamily="34" charset="0"/>
                          <a:cs typeface="Arial" panose="020B0604020202020204" pitchFamily="34" charset="0"/>
                        </a:rPr>
                        <a:t>p217 Ex 1</a:t>
                      </a:r>
                      <a:endParaRPr lang="en-GB" sz="1100" b="0" dirty="0">
                        <a:latin typeface="Arial" panose="020B0604020202020204" pitchFamily="34" charset="0"/>
                        <a:cs typeface="Arial" panose="020B0604020202020204" pitchFamily="34" charset="0"/>
                      </a:endParaRPr>
                    </a:p>
                  </a:txBody>
                  <a:tcPr/>
                </a:tc>
                <a:tc>
                  <a:txBody>
                    <a:bodyPr/>
                    <a:lstStyle/>
                    <a:p>
                      <a:pPr marL="0" indent="0">
                        <a:buFont typeface="+mj-lt"/>
                        <a:buNone/>
                      </a:pPr>
                      <a:r>
                        <a:rPr lang="es-ES" sz="1100" noProof="0" dirty="0" smtClean="0">
                          <a:latin typeface="Arial" panose="020B0604020202020204" pitchFamily="34" charset="0"/>
                          <a:cs typeface="Arial" panose="020B0604020202020204" pitchFamily="34" charset="0"/>
                        </a:rPr>
                        <a:t>llegar</a:t>
                      </a:r>
                    </a:p>
                    <a:p>
                      <a:pPr marL="0" indent="0">
                        <a:buFont typeface="+mj-lt"/>
                        <a:buNone/>
                      </a:pPr>
                      <a:r>
                        <a:rPr lang="es-ES" sz="1100" noProof="0" dirty="0" smtClean="0">
                          <a:latin typeface="Arial" panose="020B0604020202020204" pitchFamily="34" charset="0"/>
                          <a:cs typeface="Arial" panose="020B0604020202020204" pitchFamily="34" charset="0"/>
                        </a:rPr>
                        <a:t>salir</a:t>
                      </a:r>
                    </a:p>
                    <a:p>
                      <a:pPr marL="0" indent="0">
                        <a:buFont typeface="+mj-lt"/>
                        <a:buNone/>
                      </a:pPr>
                      <a:r>
                        <a:rPr lang="es-ES" sz="1100" noProof="0" dirty="0" smtClean="0">
                          <a:latin typeface="Arial" panose="020B0604020202020204" pitchFamily="34" charset="0"/>
                          <a:cs typeface="Arial" panose="020B0604020202020204" pitchFamily="34" charset="0"/>
                        </a:rPr>
                        <a:t>ir</a:t>
                      </a:r>
                      <a:r>
                        <a:rPr lang="es-ES" sz="1100" baseline="0" noProof="0" dirty="0" smtClean="0">
                          <a:latin typeface="Arial" panose="020B0604020202020204" pitchFamily="34" charset="0"/>
                          <a:cs typeface="Arial" panose="020B0604020202020204" pitchFamily="34" charset="0"/>
                        </a:rPr>
                        <a:t> andando</a:t>
                      </a:r>
                    </a:p>
                    <a:p>
                      <a:pPr marL="0" indent="0">
                        <a:buFont typeface="+mj-lt"/>
                        <a:buNone/>
                      </a:pPr>
                      <a:r>
                        <a:rPr lang="es-ES" sz="1100" baseline="0" noProof="0" dirty="0" smtClean="0">
                          <a:latin typeface="Arial" panose="020B0604020202020204" pitchFamily="34" charset="0"/>
                          <a:cs typeface="Arial" panose="020B0604020202020204" pitchFamily="34" charset="0"/>
                        </a:rPr>
                        <a:t>llevar ropa de calle</a:t>
                      </a:r>
                    </a:p>
                    <a:p>
                      <a:pPr marL="0" indent="0">
                        <a:buFont typeface="+mj-lt"/>
                        <a:buNone/>
                      </a:pPr>
                      <a:r>
                        <a:rPr lang="es-ES" sz="1100" baseline="0" noProof="0" dirty="0" smtClean="0">
                          <a:latin typeface="Arial" panose="020B0604020202020204" pitchFamily="34" charset="0"/>
                          <a:cs typeface="Arial" panose="020B0604020202020204" pitchFamily="34" charset="0"/>
                        </a:rPr>
                        <a:t>juntos</a:t>
                      </a:r>
                    </a:p>
                    <a:p>
                      <a:pPr marL="0" indent="0">
                        <a:buFont typeface="+mj-lt"/>
                        <a:buNone/>
                      </a:pPr>
                      <a:r>
                        <a:rPr lang="es-ES" sz="1100" baseline="0" noProof="0" dirty="0" smtClean="0">
                          <a:latin typeface="Arial" panose="020B0604020202020204" pitchFamily="34" charset="0"/>
                          <a:cs typeface="Arial" panose="020B0604020202020204" pitchFamily="34" charset="0"/>
                        </a:rPr>
                        <a:t>pasar el día</a:t>
                      </a:r>
                    </a:p>
                    <a:p>
                      <a:pPr marL="0" indent="0">
                        <a:buFont typeface="+mj-lt"/>
                        <a:buNone/>
                      </a:pPr>
                      <a:r>
                        <a:rPr lang="es-ES" sz="1100" baseline="0" noProof="0" dirty="0" smtClean="0">
                          <a:latin typeface="Arial" panose="020B0604020202020204" pitchFamily="34" charset="0"/>
                          <a:cs typeface="Arial" panose="020B0604020202020204" pitchFamily="34" charset="0"/>
                        </a:rPr>
                        <a:t>asistir</a:t>
                      </a:r>
                    </a:p>
                    <a:p>
                      <a:pPr marL="0" indent="0">
                        <a:buFont typeface="+mj-lt"/>
                        <a:buNone/>
                      </a:pPr>
                      <a:r>
                        <a:rPr lang="es-ES" sz="1100" baseline="0" noProof="0" dirty="0" smtClean="0">
                          <a:latin typeface="Arial" panose="020B0604020202020204" pitchFamily="34" charset="0"/>
                          <a:cs typeface="Arial" panose="020B0604020202020204" pitchFamily="34" charset="0"/>
                        </a:rPr>
                        <a:t>ir de excursión</a:t>
                      </a:r>
                    </a:p>
                    <a:p>
                      <a:pPr marL="0" indent="0">
                        <a:buFont typeface="+mj-lt"/>
                        <a:buNone/>
                      </a:pPr>
                      <a:r>
                        <a:rPr lang="es-ES" sz="1100" baseline="0" noProof="0" dirty="0" smtClean="0">
                          <a:latin typeface="Arial" panose="020B0604020202020204" pitchFamily="34" charset="0"/>
                          <a:cs typeface="Arial" panose="020B0604020202020204" pitchFamily="34" charset="0"/>
                        </a:rPr>
                        <a:t>dar la bienvenida</a:t>
                      </a:r>
                    </a:p>
                    <a:p>
                      <a:pPr marL="0" indent="0">
                        <a:buFont typeface="+mj-lt"/>
                        <a:buNone/>
                      </a:pPr>
                      <a:r>
                        <a:rPr lang="es-ES" sz="1100" baseline="0" noProof="0" dirty="0" smtClean="0">
                          <a:latin typeface="Arial" panose="020B0604020202020204" pitchFamily="34" charset="0"/>
                          <a:cs typeface="Arial" panose="020B0604020202020204" pitchFamily="34" charset="0"/>
                        </a:rPr>
                        <a:t>va a ser</a:t>
                      </a:r>
                    </a:p>
                    <a:p>
                      <a:pPr marL="0" indent="0">
                        <a:buFont typeface="+mj-lt"/>
                        <a:buNone/>
                      </a:pPr>
                      <a:r>
                        <a:rPr lang="es-ES" sz="1100" baseline="0" noProof="0" dirty="0" smtClean="0">
                          <a:latin typeface="Arial" panose="020B0604020202020204" pitchFamily="34" charset="0"/>
                          <a:cs typeface="Arial" panose="020B0604020202020204" pitchFamily="34" charset="0"/>
                        </a:rPr>
                        <a:t>me/te/nos toca</a:t>
                      </a:r>
                    </a:p>
                    <a:p>
                      <a:pPr marL="0" indent="0">
                        <a:buFont typeface="+mj-lt"/>
                        <a:buNone/>
                      </a:pPr>
                      <a:r>
                        <a:rPr lang="es-ES" sz="1100" baseline="0" noProof="0" dirty="0" smtClean="0">
                          <a:latin typeface="Arial" panose="020B0604020202020204" pitchFamily="34" charset="0"/>
                          <a:cs typeface="Arial" panose="020B0604020202020204" pitchFamily="34" charset="0"/>
                        </a:rPr>
                        <a:t>una falda</a:t>
                      </a:r>
                    </a:p>
                    <a:p>
                      <a:pPr marL="0" indent="0">
                        <a:buFont typeface="+mj-lt"/>
                        <a:buNone/>
                      </a:pPr>
                      <a:r>
                        <a:rPr lang="es-ES" sz="1100" baseline="0" noProof="0" dirty="0" smtClean="0">
                          <a:latin typeface="Arial" panose="020B0604020202020204" pitchFamily="34" charset="0"/>
                          <a:cs typeface="Arial" panose="020B0604020202020204" pitchFamily="34" charset="0"/>
                        </a:rPr>
                        <a:t>unos pantalones</a:t>
                      </a:r>
                    </a:p>
                    <a:p>
                      <a:pPr marL="0" indent="0">
                        <a:buFont typeface="+mj-lt"/>
                        <a:buNone/>
                      </a:pPr>
                      <a:r>
                        <a:rPr lang="es-ES" sz="1100" baseline="0" noProof="0" dirty="0" smtClean="0">
                          <a:latin typeface="Arial" panose="020B0604020202020204" pitchFamily="34" charset="0"/>
                          <a:cs typeface="Arial" panose="020B0604020202020204" pitchFamily="34" charset="0"/>
                        </a:rPr>
                        <a:t>una camiseta</a:t>
                      </a:r>
                    </a:p>
                    <a:p>
                      <a:pPr marL="0" indent="0">
                        <a:buFont typeface="+mj-lt"/>
                        <a:buNone/>
                      </a:pPr>
                      <a:r>
                        <a:rPr lang="es-ES" sz="1100" baseline="0" noProof="0" dirty="0" smtClean="0">
                          <a:latin typeface="Arial" panose="020B0604020202020204" pitchFamily="34" charset="0"/>
                          <a:cs typeface="Arial" panose="020B0604020202020204" pitchFamily="34" charset="0"/>
                        </a:rPr>
                        <a:t>una corbata</a:t>
                      </a:r>
                    </a:p>
                    <a:p>
                      <a:pPr marL="0" indent="0">
                        <a:buFont typeface="+mj-lt"/>
                        <a:buNone/>
                      </a:pPr>
                      <a:endParaRPr lang="es-ES" sz="1100" baseline="0" noProof="0" dirty="0" smtClean="0">
                        <a:latin typeface="Arial" panose="020B0604020202020204" pitchFamily="34" charset="0"/>
                        <a:cs typeface="Arial" panose="020B0604020202020204" pitchFamily="34" charset="0"/>
                      </a:endParaRPr>
                    </a:p>
                    <a:p>
                      <a:pPr marL="228600" indent="-228600">
                        <a:buFont typeface="+mj-lt"/>
                        <a:buAutoNum type="arabicPeriod"/>
                      </a:pPr>
                      <a:endParaRPr lang="es-ES" sz="1100" baseline="0" noProof="0" dirty="0" smtClean="0">
                        <a:latin typeface="Arial" panose="020B0604020202020204" pitchFamily="34" charset="0"/>
                        <a:cs typeface="Arial" panose="020B0604020202020204" pitchFamily="34" charset="0"/>
                      </a:endParaRPr>
                    </a:p>
                    <a:p>
                      <a:pPr marL="228600" indent="-228600">
                        <a:buFont typeface="+mj-lt"/>
                        <a:buAutoNum type="arabicPeriod"/>
                      </a:pPr>
                      <a:endParaRPr lang="es-ES" sz="1100" baseline="0" noProof="0" dirty="0" smtClean="0">
                        <a:latin typeface="Arial" panose="020B0604020202020204" pitchFamily="34" charset="0"/>
                        <a:cs typeface="Arial" panose="020B0604020202020204" pitchFamily="34" charset="0"/>
                      </a:endParaRPr>
                    </a:p>
                    <a:p>
                      <a:endParaRPr lang="es-ES" sz="1100" baseline="0" noProof="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i="0" kern="1200" dirty="0" smtClean="0">
                          <a:solidFill>
                            <a:schemeClr val="tx1"/>
                          </a:solidFill>
                          <a:effectLst/>
                          <a:latin typeface="Arial" panose="020B0604020202020204" pitchFamily="34" charset="0"/>
                          <a:ea typeface="+mn-ea"/>
                          <a:cs typeface="Arial" panose="020B0604020202020204" pitchFamily="34" charset="0"/>
                        </a:rPr>
                        <a:t>Theme 3: Current and future study and employment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kern="1200" dirty="0" smtClean="0">
                          <a:solidFill>
                            <a:schemeClr val="tx1"/>
                          </a:solidFill>
                          <a:effectLst/>
                          <a:latin typeface="Arial" panose="020B0604020202020204" pitchFamily="34" charset="0"/>
                          <a:ea typeface="+mn-ea"/>
                          <a:cs typeface="Arial" panose="020B0604020202020204" pitchFamily="34" charset="0"/>
                        </a:rPr>
                        <a:t>Topic 2: </a:t>
                      </a:r>
                      <a:r>
                        <a:rPr lang="en-GB" sz="1100" b="0" i="0" u="sng" kern="1200" dirty="0" smtClean="0">
                          <a:solidFill>
                            <a:schemeClr val="tx1"/>
                          </a:solidFill>
                          <a:effectLst/>
                          <a:latin typeface="Arial" panose="020B0604020202020204" pitchFamily="34" charset="0"/>
                          <a:ea typeface="+mn-ea"/>
                          <a:cs typeface="Arial" panose="020B0604020202020204" pitchFamily="34" charset="0"/>
                        </a:rPr>
                        <a:t>Life at school / college</a:t>
                      </a:r>
                    </a:p>
                    <a:p>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HW 1: Learning</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a:t>
                      </a:r>
                      <a:r>
                        <a:rPr lang="en-GB" sz="1100" baseline="0" dirty="0" smtClean="0">
                          <a:latin typeface="Arial" panose="020B0604020202020204" pitchFamily="34" charset="0"/>
                          <a:cs typeface="Arial" panose="020B0604020202020204" pitchFamily="34" charset="0"/>
                        </a:rPr>
                        <a:t> 2:</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baseline="0" dirty="0" smtClean="0">
                          <a:latin typeface="Arial" panose="020B0604020202020204" pitchFamily="34" charset="0"/>
                          <a:cs typeface="Arial" panose="020B0604020202020204" pitchFamily="34" charset="0"/>
                        </a:rPr>
                        <a:t>Future tense: p217 Ex 1</a:t>
                      </a:r>
                      <a:endParaRPr lang="en-GB" sz="1100" b="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Writing:</a:t>
                      </a:r>
                    </a:p>
                    <a:p>
                      <a:r>
                        <a:rPr lang="en-GB" sz="1100" dirty="0" smtClean="0">
                          <a:latin typeface="Arial" panose="020B0604020202020204" pitchFamily="34" charset="0"/>
                          <a:cs typeface="Arial" panose="020B0604020202020204" pitchFamily="34" charset="0"/>
                        </a:rPr>
                        <a:t>p39 Ex 7</a:t>
                      </a:r>
                    </a:p>
                    <a:p>
                      <a:endParaRPr lang="en-GB" sz="1100" dirty="0" smtClean="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Present</a:t>
                      </a:r>
                      <a:r>
                        <a:rPr lang="en-GB" sz="1100" baseline="0" dirty="0" smtClean="0">
                          <a:latin typeface="Arial" panose="020B0604020202020204" pitchFamily="34" charset="0"/>
                          <a:cs typeface="Arial" panose="020B0604020202020204" pitchFamily="34" charset="0"/>
                        </a:rPr>
                        <a:t> tense of IR</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Formation of the near future tense</a:t>
                      </a:r>
                    </a:p>
                    <a:p>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325901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90760335"/>
              </p:ext>
            </p:extLst>
          </p:nvPr>
        </p:nvGraphicFramePr>
        <p:xfrm>
          <a:off x="161515" y="89745"/>
          <a:ext cx="8861460" cy="503694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Autumn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Week 8</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br>
                        <a:rPr lang="en-GB" sz="1100" dirty="0" smtClean="0">
                          <a:latin typeface="Arial" panose="020B0604020202020204" pitchFamily="34" charset="0"/>
                          <a:cs typeface="Arial" panose="020B0604020202020204" pitchFamily="34" charset="0"/>
                        </a:rPr>
                      </a:br>
                      <a:r>
                        <a:rPr lang="en-GB" sz="1100" i="1" dirty="0" smtClean="0">
                          <a:latin typeface="Arial" panose="020B0604020202020204" pitchFamily="34" charset="0"/>
                          <a:cs typeface="Arial" panose="020B0604020202020204" pitchFamily="34" charset="0"/>
                        </a:rPr>
                        <a:t>(=Week</a:t>
                      </a:r>
                      <a:r>
                        <a:rPr lang="en-GB" sz="1100" i="1" baseline="0" dirty="0" smtClean="0">
                          <a:latin typeface="Arial" panose="020B0604020202020204" pitchFamily="34" charset="0"/>
                          <a:cs typeface="Arial" panose="020B0604020202020204" pitchFamily="34" charset="0"/>
                        </a:rPr>
                        <a:t> 5 Module 2)</a:t>
                      </a:r>
                      <a:endParaRPr lang="en-GB" sz="1100" i="1"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2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vida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en el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insti</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5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Mis</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clubs y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mis</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éxitos</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p40 - 41</a:t>
                      </a:r>
                      <a:endParaRPr lang="en-GB" sz="1100" b="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Qué</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actividades</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extraescolares</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haces</a:t>
                      </a:r>
                      <a:r>
                        <a:rPr lang="en-GB" sz="1100" i="1" baseline="0" dirty="0" smtClean="0">
                          <a:latin typeface="Arial" panose="020B0604020202020204" pitchFamily="34" charset="0"/>
                          <a:cs typeface="Arial" panose="020B0604020202020204" pitchFamily="34" charset="0"/>
                        </a:rPr>
                        <a:t>?</a:t>
                      </a:r>
                      <a:endParaRPr lang="en-GB" sz="1100" i="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Desde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hace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cuánto</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tiempo</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tocas</a:t>
                      </a:r>
                      <a:r>
                        <a:rPr lang="en-GB" sz="1100" i="1" dirty="0" smtClean="0">
                          <a:latin typeface="Arial" panose="020B0604020202020204" pitchFamily="34" charset="0"/>
                          <a:cs typeface="Arial" panose="020B0604020202020204" pitchFamily="34" charset="0"/>
                        </a:rPr>
                        <a:t>…</a:t>
                      </a: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juegas</a:t>
                      </a:r>
                      <a:r>
                        <a:rPr lang="en-GB" sz="1100" i="1" baseline="0" dirty="0" smtClean="0">
                          <a:latin typeface="Arial" panose="020B0604020202020204" pitchFamily="34" charset="0"/>
                          <a:cs typeface="Arial" panose="020B0604020202020204" pitchFamily="34" charset="0"/>
                        </a:rPr>
                        <a:t> al…/ </a:t>
                      </a:r>
                      <a:r>
                        <a:rPr lang="en-GB" sz="1100" i="1" baseline="0" dirty="0" err="1" smtClean="0">
                          <a:latin typeface="Arial" panose="020B0604020202020204" pitchFamily="34" charset="0"/>
                          <a:cs typeface="Arial" panose="020B0604020202020204" pitchFamily="34" charset="0"/>
                        </a:rPr>
                        <a:t>haces</a:t>
                      </a:r>
                      <a:r>
                        <a:rPr lang="en-GB" sz="1100" i="1" baseline="0" dirty="0" smtClean="0">
                          <a:latin typeface="Arial" panose="020B0604020202020204" pitchFamily="34" charset="0"/>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Participaste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en</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algún</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concierto</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concurso</a:t>
                      </a:r>
                      <a:r>
                        <a:rPr lang="en-GB" sz="1100" i="1" baseline="0" dirty="0" smtClean="0">
                          <a:latin typeface="Arial" panose="020B0604020202020204" pitchFamily="34" charset="0"/>
                          <a:cs typeface="Arial" panose="020B0604020202020204" pitchFamily="34" charset="0"/>
                        </a:rPr>
                        <a:t> / </a:t>
                      </a:r>
                      <a:r>
                        <a:rPr lang="en-GB" sz="1100" i="1" baseline="0" dirty="0" err="1" smtClean="0">
                          <a:latin typeface="Arial" panose="020B0604020202020204" pitchFamily="34" charset="0"/>
                          <a:cs typeface="Arial" panose="020B0604020202020204" pitchFamily="34" charset="0"/>
                        </a:rPr>
                        <a:t>torneo</a:t>
                      </a:r>
                      <a:r>
                        <a:rPr lang="en-GB" sz="1100" i="1" baseline="0" dirty="0" smtClean="0">
                          <a:latin typeface="Arial" panose="020B0604020202020204" pitchFamily="34" charset="0"/>
                          <a:cs typeface="Arial" panose="020B0604020202020204" pitchFamily="34" charset="0"/>
                        </a:rPr>
                        <a:t>)</a:t>
                      </a:r>
                      <a:endParaRPr lang="en-GB" sz="1100" i="1"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i="1" dirty="0" smtClean="0">
                          <a:latin typeface="Arial" panose="020B0604020202020204" pitchFamily="34" charset="0"/>
                          <a:cs typeface="Arial" panose="020B0604020202020204" pitchFamily="34" charset="0"/>
                        </a:rPr>
                        <a:t>¿Vas</a:t>
                      </a:r>
                      <a:r>
                        <a:rPr lang="en-GB" sz="1100" i="1" baseline="0" dirty="0" smtClean="0">
                          <a:latin typeface="Arial" panose="020B0604020202020204" pitchFamily="34" charset="0"/>
                          <a:cs typeface="Arial" panose="020B0604020202020204" pitchFamily="34" charset="0"/>
                        </a:rPr>
                        <a:t> a </a:t>
                      </a:r>
                      <a:r>
                        <a:rPr lang="en-GB" sz="1100" i="1" baseline="0" dirty="0" err="1" smtClean="0">
                          <a:latin typeface="Arial" panose="020B0604020202020204" pitchFamily="34" charset="0"/>
                          <a:cs typeface="Arial" panose="020B0604020202020204" pitchFamily="34" charset="0"/>
                        </a:rPr>
                        <a:t>participar</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en</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algún</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evento</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en</a:t>
                      </a:r>
                      <a:r>
                        <a:rPr lang="en-GB" sz="1100" i="1" baseline="0" dirty="0" smtClean="0">
                          <a:latin typeface="Arial" panose="020B0604020202020204" pitchFamily="34" charset="0"/>
                          <a:cs typeface="Arial" panose="020B0604020202020204" pitchFamily="34" charset="0"/>
                        </a:rPr>
                        <a:t> el </a:t>
                      </a:r>
                      <a:r>
                        <a:rPr lang="en-GB" sz="1100" i="1" baseline="0" dirty="0" err="1" smtClean="0">
                          <a:latin typeface="Arial" panose="020B0604020202020204" pitchFamily="34" charset="0"/>
                          <a:cs typeface="Arial" panose="020B0604020202020204" pitchFamily="34" charset="0"/>
                        </a:rPr>
                        <a:t>futuro</a:t>
                      </a:r>
                      <a:r>
                        <a:rPr lang="en-GB" sz="1100" i="1" baseline="0" dirty="0" smtClean="0">
                          <a:latin typeface="Arial" panose="020B0604020202020204" pitchFamily="34" charset="0"/>
                          <a:cs typeface="Arial" panose="020B0604020202020204" pitchFamily="34" charset="0"/>
                        </a:rPr>
                        <a:t>?</a:t>
                      </a:r>
                      <a:endParaRPr lang="en-GB" sz="1100" i="1" dirty="0" smtClean="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Object pronouns</a:t>
                      </a:r>
                    </a:p>
                    <a:p>
                      <a:r>
                        <a:rPr lang="en-GB" sz="1100" dirty="0" smtClean="0">
                          <a:latin typeface="Arial" panose="020B0604020202020204" pitchFamily="34" charset="0"/>
                          <a:cs typeface="Arial" panose="020B0604020202020204" pitchFamily="34" charset="0"/>
                        </a:rPr>
                        <a:t>p228</a:t>
                      </a:r>
                    </a:p>
                    <a:p>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Desde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hace</a:t>
                      </a:r>
                      <a:r>
                        <a:rPr lang="en-GB" sz="1100" dirty="0" smtClean="0">
                          <a:latin typeface="Arial" panose="020B0604020202020204" pitchFamily="34" charset="0"/>
                          <a:cs typeface="Arial" panose="020B0604020202020204" pitchFamily="34" charset="0"/>
                        </a:rPr>
                        <a:t> + present tense</a:t>
                      </a:r>
                      <a:endParaRPr lang="en-GB" sz="1100" dirty="0">
                        <a:latin typeface="Arial" panose="020B0604020202020204" pitchFamily="34" charset="0"/>
                        <a:cs typeface="Arial" panose="020B0604020202020204" pitchFamily="34" charset="0"/>
                      </a:endParaRPr>
                    </a:p>
                  </a:txBody>
                  <a:tcPr/>
                </a:tc>
                <a:tc>
                  <a:txBody>
                    <a:bodyPr/>
                    <a:lstStyle/>
                    <a:p>
                      <a:pPr marL="0" indent="0">
                        <a:buFont typeface="+mj-lt"/>
                        <a:buNone/>
                      </a:pPr>
                      <a:r>
                        <a:rPr lang="en-GB" sz="1100" dirty="0" err="1" smtClean="0">
                          <a:latin typeface="Arial" panose="020B0604020202020204" pitchFamily="34" charset="0"/>
                          <a:cs typeface="Arial" panose="020B0604020202020204" pitchFamily="34" charset="0"/>
                        </a:rPr>
                        <a:t>ajedrez</a:t>
                      </a:r>
                      <a:endParaRPr lang="en-GB" sz="1100" dirty="0" smtClean="0">
                        <a:latin typeface="Arial" panose="020B0604020202020204" pitchFamily="34" charset="0"/>
                        <a:cs typeface="Arial" panose="020B0604020202020204" pitchFamily="34" charset="0"/>
                      </a:endParaRPr>
                    </a:p>
                    <a:p>
                      <a:pPr marL="0" indent="0">
                        <a:buFont typeface="+mj-lt"/>
                        <a:buNone/>
                      </a:pPr>
                      <a:r>
                        <a:rPr lang="en-GB" sz="1100" dirty="0" err="1" smtClean="0">
                          <a:latin typeface="Arial" panose="020B0604020202020204" pitchFamily="34" charset="0"/>
                          <a:cs typeface="Arial" panose="020B0604020202020204" pitchFamily="34" charset="0"/>
                        </a:rPr>
                        <a:t>periodismo</a:t>
                      </a:r>
                      <a:endParaRPr lang="en-GB" sz="1100" dirty="0" smtClean="0">
                        <a:latin typeface="Arial" panose="020B0604020202020204" pitchFamily="34" charset="0"/>
                        <a:cs typeface="Arial" panose="020B0604020202020204" pitchFamily="34" charset="0"/>
                      </a:endParaRPr>
                    </a:p>
                    <a:p>
                      <a:pPr marL="0" indent="0">
                        <a:buFont typeface="+mj-lt"/>
                        <a:buNone/>
                      </a:pPr>
                      <a:r>
                        <a:rPr lang="en-GB" sz="1100" dirty="0" err="1" smtClean="0">
                          <a:latin typeface="Arial" panose="020B0604020202020204" pitchFamily="34" charset="0"/>
                          <a:cs typeface="Arial" panose="020B0604020202020204" pitchFamily="34" charset="0"/>
                        </a:rPr>
                        <a:t>desde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hace</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smtClean="0">
                          <a:latin typeface="Arial" panose="020B0604020202020204" pitchFamily="34" charset="0"/>
                          <a:cs typeface="Arial" panose="020B0604020202020204" pitchFamily="34" charset="0"/>
                        </a:rPr>
                        <a:t>un </a:t>
                      </a:r>
                      <a:r>
                        <a:rPr lang="en-GB" sz="1100" baseline="0" dirty="0" err="1" smtClean="0">
                          <a:latin typeface="Arial" panose="020B0604020202020204" pitchFamily="34" charset="0"/>
                          <a:cs typeface="Arial" panose="020B0604020202020204" pitchFamily="34" charset="0"/>
                        </a:rPr>
                        <a:t>éxito</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err="1" smtClean="0">
                          <a:latin typeface="Arial" panose="020B0604020202020204" pitchFamily="34" charset="0"/>
                          <a:cs typeface="Arial" panose="020B0604020202020204" pitchFamily="34" charset="0"/>
                        </a:rPr>
                        <a:t>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ayudan</a:t>
                      </a:r>
                      <a:r>
                        <a:rPr lang="en-GB" sz="1100" baseline="0" dirty="0" smtClean="0">
                          <a:latin typeface="Arial" panose="020B0604020202020204" pitchFamily="34" charset="0"/>
                          <a:cs typeface="Arial" panose="020B0604020202020204" pitchFamily="34" charset="0"/>
                        </a:rPr>
                        <a:t> a</a:t>
                      </a:r>
                    </a:p>
                    <a:p>
                      <a:pPr marL="0" indent="0">
                        <a:buFont typeface="+mj-lt"/>
                        <a:buNone/>
                      </a:pPr>
                      <a:r>
                        <a:rPr lang="en-GB" sz="1100" baseline="0" dirty="0" err="1" smtClean="0">
                          <a:latin typeface="Arial" panose="020B0604020202020204" pitchFamily="34" charset="0"/>
                          <a:cs typeface="Arial" panose="020B0604020202020204" pitchFamily="34" charset="0"/>
                        </a:rPr>
                        <a:t>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dan</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err="1" smtClean="0">
                          <a:latin typeface="Arial" panose="020B0604020202020204" pitchFamily="34" charset="0"/>
                          <a:cs typeface="Arial" panose="020B0604020202020204" pitchFamily="34" charset="0"/>
                        </a:rPr>
                        <a:t>sensación</a:t>
                      </a:r>
                      <a:r>
                        <a:rPr lang="en-GB" sz="1100" baseline="0" dirty="0" smtClean="0">
                          <a:latin typeface="Arial" panose="020B0604020202020204" pitchFamily="34" charset="0"/>
                          <a:cs typeface="Arial" panose="020B0604020202020204" pitchFamily="34" charset="0"/>
                        </a:rPr>
                        <a:t> de </a:t>
                      </a:r>
                      <a:r>
                        <a:rPr lang="en-GB" sz="1100" baseline="0" dirty="0" err="1" smtClean="0">
                          <a:latin typeface="Arial" panose="020B0604020202020204" pitchFamily="34" charset="0"/>
                          <a:cs typeface="Arial" panose="020B0604020202020204" pitchFamily="34" charset="0"/>
                        </a:rPr>
                        <a:t>logro</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trimestre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pasado</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err="1" smtClean="0">
                          <a:latin typeface="Arial" panose="020B0604020202020204" pitchFamily="34" charset="0"/>
                          <a:cs typeface="Arial" panose="020B0604020202020204" pitchFamily="34" charset="0"/>
                        </a:rPr>
                        <a:t>una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charla</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err="1" smtClean="0">
                          <a:latin typeface="Arial" panose="020B0604020202020204" pitchFamily="34" charset="0"/>
                          <a:cs typeface="Arial" panose="020B0604020202020204" pitchFamily="34" charset="0"/>
                        </a:rPr>
                        <a:t>dimos</a:t>
                      </a:r>
                      <a:r>
                        <a:rPr lang="en-GB" sz="1100" baseline="0" dirty="0" smtClean="0">
                          <a:latin typeface="Arial" panose="020B0604020202020204" pitchFamily="34" charset="0"/>
                          <a:cs typeface="Arial" panose="020B0604020202020204" pitchFamily="34" charset="0"/>
                        </a:rPr>
                        <a:t> un </a:t>
                      </a:r>
                      <a:r>
                        <a:rPr lang="en-GB" sz="1100" baseline="0" dirty="0" err="1" smtClean="0">
                          <a:latin typeface="Arial" panose="020B0604020202020204" pitchFamily="34" charset="0"/>
                          <a:cs typeface="Arial" panose="020B0604020202020204" pitchFamily="34" charset="0"/>
                        </a:rPr>
                        <a:t>concierto</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err="1" smtClean="0">
                          <a:latin typeface="Arial" panose="020B0604020202020204" pitchFamily="34" charset="0"/>
                          <a:cs typeface="Arial" panose="020B0604020202020204" pitchFamily="34" charset="0"/>
                        </a:rPr>
                        <a:t>dejarlo</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err="1" smtClean="0">
                          <a:latin typeface="Arial" panose="020B0604020202020204" pitchFamily="34" charset="0"/>
                          <a:cs typeface="Arial" panose="020B0604020202020204" pitchFamily="34" charset="0"/>
                        </a:rPr>
                        <a:t>apuntarse</a:t>
                      </a:r>
                      <a:r>
                        <a:rPr lang="en-GB" sz="1100" baseline="0" dirty="0" smtClean="0">
                          <a:latin typeface="Arial" panose="020B0604020202020204" pitchFamily="34" charset="0"/>
                          <a:cs typeface="Arial" panose="020B0604020202020204" pitchFamily="34" charset="0"/>
                        </a:rPr>
                        <a:t> a</a:t>
                      </a:r>
                    </a:p>
                    <a:p>
                      <a:pPr marL="0" indent="0">
                        <a:buFont typeface="+mj-lt"/>
                        <a:buNone/>
                      </a:pPr>
                      <a:r>
                        <a:rPr lang="en-GB" sz="1100" baseline="0" dirty="0" err="1" smtClean="0">
                          <a:latin typeface="Arial" panose="020B0604020202020204" pitchFamily="34" charset="0"/>
                          <a:cs typeface="Arial" panose="020B0604020202020204" pitchFamily="34" charset="0"/>
                        </a:rPr>
                        <a:t>montar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una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obra</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err="1" smtClean="0">
                          <a:latin typeface="Arial" panose="020B0604020202020204" pitchFamily="34" charset="0"/>
                          <a:cs typeface="Arial" panose="020B0604020202020204" pitchFamily="34" charset="0"/>
                        </a:rPr>
                        <a:t>conseguir</a:t>
                      </a: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lograr</a:t>
                      </a:r>
                      <a:endParaRPr lang="en-GB" sz="1100" baseline="0" dirty="0" smtClean="0">
                        <a:latin typeface="Arial" panose="020B0604020202020204" pitchFamily="34" charset="0"/>
                        <a:cs typeface="Arial" panose="020B0604020202020204" pitchFamily="34" charset="0"/>
                      </a:endParaRPr>
                    </a:p>
                    <a:p>
                      <a:pPr marL="0" indent="0">
                        <a:buFont typeface="+mj-lt"/>
                        <a:buNone/>
                      </a:pPr>
                      <a:r>
                        <a:rPr lang="en-GB" sz="1100" baseline="0" dirty="0" smtClean="0">
                          <a:latin typeface="Arial" panose="020B0604020202020204" pitchFamily="34" charset="0"/>
                          <a:cs typeface="Arial" panose="020B0604020202020204" pitchFamily="34" charset="0"/>
                        </a:rPr>
                        <a:t>un </a:t>
                      </a:r>
                      <a:r>
                        <a:rPr lang="en-GB" sz="1100" baseline="0" dirty="0" err="1" smtClean="0">
                          <a:latin typeface="Arial" panose="020B0604020202020204" pitchFamily="34" charset="0"/>
                          <a:cs typeface="Arial" panose="020B0604020202020204" pitchFamily="34" charset="0"/>
                        </a:rPr>
                        <a:t>espectáculo</a:t>
                      </a:r>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i="0" kern="1200" dirty="0" smtClean="0">
                          <a:solidFill>
                            <a:schemeClr val="tx1"/>
                          </a:solidFill>
                          <a:effectLst/>
                          <a:latin typeface="Arial" panose="020B0604020202020204" pitchFamily="34" charset="0"/>
                          <a:ea typeface="+mn-ea"/>
                          <a:cs typeface="Arial" panose="020B0604020202020204" pitchFamily="34" charset="0"/>
                        </a:rPr>
                        <a:t>Theme 3: Current and future study and employment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kern="1200" dirty="0" smtClean="0">
                          <a:solidFill>
                            <a:schemeClr val="tx1"/>
                          </a:solidFill>
                          <a:effectLst/>
                          <a:latin typeface="Arial" panose="020B0604020202020204" pitchFamily="34" charset="0"/>
                          <a:ea typeface="+mn-ea"/>
                          <a:cs typeface="Arial" panose="020B0604020202020204" pitchFamily="34" charset="0"/>
                        </a:rPr>
                        <a:t>Topic 2: </a:t>
                      </a:r>
                      <a:r>
                        <a:rPr lang="en-GB" sz="1100" b="0" i="0" u="sng" kern="1200" dirty="0" smtClean="0">
                          <a:solidFill>
                            <a:schemeClr val="tx1"/>
                          </a:solidFill>
                          <a:effectLst/>
                          <a:latin typeface="Arial" panose="020B0604020202020204" pitchFamily="34" charset="0"/>
                          <a:ea typeface="+mn-ea"/>
                          <a:cs typeface="Arial" panose="020B0604020202020204" pitchFamily="34" charset="0"/>
                        </a:rPr>
                        <a:t>Life at school / college</a:t>
                      </a:r>
                    </a:p>
                    <a:p>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HW 1: Learning</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a:t>
                      </a:r>
                      <a:r>
                        <a:rPr lang="en-GB" sz="1100" baseline="0" dirty="0" smtClean="0">
                          <a:latin typeface="Arial" panose="020B0604020202020204" pitchFamily="34" charset="0"/>
                          <a:cs typeface="Arial" panose="020B0604020202020204" pitchFamily="34" charset="0"/>
                        </a:rPr>
                        <a:t> 2:</a:t>
                      </a:r>
                    </a:p>
                    <a:p>
                      <a:r>
                        <a:rPr lang="en-GB" sz="1100" baseline="0" dirty="0" smtClean="0">
                          <a:latin typeface="Arial" panose="020B0604020202020204" pitchFamily="34" charset="0"/>
                          <a:cs typeface="Arial" panose="020B0604020202020204" pitchFamily="34" charset="0"/>
                        </a:rPr>
                        <a:t>Object pronouns p228</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p41 Ex 6-7 write answers to the question </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p201 Ex 1-2</a:t>
                      </a: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dirty="0" err="1" smtClean="0">
                          <a:latin typeface="Arial" panose="020B0604020202020204" pitchFamily="34" charset="0"/>
                          <a:cs typeface="Arial" panose="020B0604020202020204" pitchFamily="34" charset="0"/>
                        </a:rPr>
                        <a:t>desde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hace</a:t>
                      </a:r>
                      <a:r>
                        <a:rPr lang="en-GB" sz="1100" dirty="0" smtClean="0">
                          <a:latin typeface="Arial" panose="020B0604020202020204" pitchFamily="34" charset="0"/>
                          <a:cs typeface="Arial" panose="020B0604020202020204" pitchFamily="34" charset="0"/>
                        </a:rPr>
                        <a:t> + present tense</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direct object pronouns</a:t>
                      </a:r>
                      <a:endParaRPr lang="en-GB" sz="11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79529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87128937"/>
              </p:ext>
            </p:extLst>
          </p:nvPr>
        </p:nvGraphicFramePr>
        <p:xfrm>
          <a:off x="161515" y="62034"/>
          <a:ext cx="8861460" cy="6830086"/>
        </p:xfrm>
        <a:graphic>
          <a:graphicData uri="http://schemas.openxmlformats.org/drawingml/2006/table">
            <a:tbl>
              <a:tblPr firstRow="1" bandRow="1">
                <a:tableStyleId>{8799B23B-EC83-4686-B30A-512413B5E67A}</a:tableStyleId>
              </a:tblPr>
              <a:tblGrid>
                <a:gridCol w="766533"/>
                <a:gridCol w="1282889"/>
                <a:gridCol w="1569493"/>
                <a:gridCol w="699808"/>
                <a:gridCol w="1079681"/>
                <a:gridCol w="1079681"/>
                <a:gridCol w="1079681"/>
                <a:gridCol w="1303694"/>
              </a:tblGrid>
              <a:tr h="292126">
                <a:tc gridSpan="8">
                  <a:txBody>
                    <a:bodyPr/>
                    <a:lstStyle/>
                    <a:p>
                      <a:r>
                        <a:rPr lang="en-GB" sz="1100" dirty="0" smtClean="0">
                          <a:latin typeface="Arial" panose="020B0604020202020204" pitchFamily="34" charset="0"/>
                          <a:cs typeface="Arial" panose="020B0604020202020204" pitchFamily="34" charset="0"/>
                        </a:rPr>
                        <a:t>Year 10 Autumn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633684">
                <a:tc>
                  <a:txBody>
                    <a:bodyPr/>
                    <a:lstStyle/>
                    <a:p>
                      <a:r>
                        <a:rPr lang="en-GB" sz="1100" dirty="0" smtClean="0">
                          <a:latin typeface="Arial" panose="020B0604020202020204" pitchFamily="34" charset="0"/>
                          <a:cs typeface="Arial" panose="020B0604020202020204" pitchFamily="34" charset="0"/>
                        </a:rPr>
                        <a:t>Timing</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Weeks 9-11</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6773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9 lessons + homework (1 hour)</a:t>
                      </a: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2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vida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en el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insti</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Revision and assessment</a:t>
                      </a: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Leer y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escuchar</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dirty="0" smtClean="0">
                          <a:latin typeface="Arial" panose="020B0604020202020204" pitchFamily="34" charset="0"/>
                          <a:cs typeface="Arial" panose="020B0604020202020204" pitchFamily="34" charset="0"/>
                        </a:rPr>
                        <a:t>p42 – 43</a:t>
                      </a:r>
                    </a:p>
                    <a:p>
                      <a:endParaRPr lang="en-GB" sz="1100" dirty="0" smtClean="0">
                        <a:latin typeface="Arial" panose="020B0604020202020204" pitchFamily="34" charset="0"/>
                        <a:cs typeface="Arial" panose="020B0604020202020204" pitchFamily="34" charset="0"/>
                      </a:endParaRPr>
                    </a:p>
                    <a:p>
                      <a:r>
                        <a:rPr lang="en-GB" sz="1100" b="1" dirty="0" err="1" smtClean="0">
                          <a:latin typeface="Arial" panose="020B0604020202020204" pitchFamily="34" charset="0"/>
                          <a:cs typeface="Arial" panose="020B0604020202020204" pitchFamily="34" charset="0"/>
                        </a:rPr>
                        <a:t>Prueba</a:t>
                      </a:r>
                      <a:r>
                        <a:rPr lang="en-GB" sz="1100" b="1" baseline="0" dirty="0" smtClean="0">
                          <a:latin typeface="Arial" panose="020B0604020202020204" pitchFamily="34" charset="0"/>
                          <a:cs typeface="Arial" panose="020B0604020202020204" pitchFamily="34" charset="0"/>
                        </a:rPr>
                        <a:t> oral</a:t>
                      </a:r>
                    </a:p>
                    <a:p>
                      <a:r>
                        <a:rPr lang="en-GB" sz="1100" b="0" baseline="0" dirty="0" smtClean="0">
                          <a:latin typeface="Arial" panose="020B0604020202020204" pitchFamily="34" charset="0"/>
                          <a:cs typeface="Arial" panose="020B0604020202020204" pitchFamily="34" charset="0"/>
                        </a:rPr>
                        <a:t>Role play</a:t>
                      </a:r>
                    </a:p>
                    <a:p>
                      <a:r>
                        <a:rPr lang="en-GB" sz="1100" b="0" baseline="0" dirty="0" smtClean="0">
                          <a:latin typeface="Arial" panose="020B0604020202020204" pitchFamily="34" charset="0"/>
                          <a:cs typeface="Arial" panose="020B0604020202020204" pitchFamily="34" charset="0"/>
                        </a:rPr>
                        <a:t>Photo card</a:t>
                      </a:r>
                    </a:p>
                    <a:p>
                      <a:r>
                        <a:rPr lang="en-GB" sz="1100" b="0" baseline="0" dirty="0" smtClean="0">
                          <a:latin typeface="Arial" panose="020B0604020202020204" pitchFamily="34" charset="0"/>
                          <a:cs typeface="Arial" panose="020B0604020202020204" pitchFamily="34" charset="0"/>
                        </a:rPr>
                        <a:t>General conversation</a:t>
                      </a:r>
                    </a:p>
                    <a:p>
                      <a:r>
                        <a:rPr lang="en-GB" sz="1100" baseline="0" dirty="0" smtClean="0">
                          <a:latin typeface="Arial" panose="020B0604020202020204" pitchFamily="34" charset="0"/>
                          <a:cs typeface="Arial" panose="020B0604020202020204" pitchFamily="34" charset="0"/>
                        </a:rPr>
                        <a:t>p44 -45</a:t>
                      </a:r>
                    </a:p>
                    <a:p>
                      <a:endParaRPr lang="en-GB" sz="1100" baseline="0" dirty="0" smtClean="0">
                        <a:latin typeface="Arial" panose="020B0604020202020204" pitchFamily="34" charset="0"/>
                        <a:cs typeface="Arial" panose="020B0604020202020204" pitchFamily="34" charset="0"/>
                      </a:endParaRPr>
                    </a:p>
                    <a:p>
                      <a:r>
                        <a:rPr lang="en-GB" sz="1100" b="1" baseline="0" dirty="0" err="1" smtClean="0">
                          <a:latin typeface="Arial" panose="020B0604020202020204" pitchFamily="34" charset="0"/>
                          <a:cs typeface="Arial" panose="020B0604020202020204" pitchFamily="34" charset="0"/>
                        </a:rPr>
                        <a:t>Prueba</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escrita</a:t>
                      </a:r>
                      <a:endParaRPr lang="en-GB" sz="1100" b="1"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p46 – p47</a:t>
                      </a:r>
                      <a:endParaRPr lang="en-GB" sz="1100" dirty="0" smtClean="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hay </a:t>
                      </a:r>
                      <a:r>
                        <a:rPr lang="en-GB" sz="1100" dirty="0" err="1" smtClean="0">
                          <a:latin typeface="Arial" panose="020B0604020202020204" pitchFamily="34" charset="0"/>
                          <a:cs typeface="Arial" panose="020B0604020202020204" pitchFamily="34" charset="0"/>
                        </a:rPr>
                        <a:t>en</a:t>
                      </a:r>
                      <a:r>
                        <a:rPr lang="en-GB" sz="1100" dirty="0" smtClean="0">
                          <a:latin typeface="Arial" panose="020B0604020202020204" pitchFamily="34" charset="0"/>
                          <a:cs typeface="Arial" panose="020B0604020202020204" pitchFamily="34" charset="0"/>
                        </a:rPr>
                        <a:t> la </a:t>
                      </a:r>
                      <a:r>
                        <a:rPr lang="en-GB" sz="1100" dirty="0" err="1" smtClean="0">
                          <a:latin typeface="Arial" panose="020B0604020202020204" pitchFamily="34" charset="0"/>
                          <a:cs typeface="Arial" panose="020B0604020202020204" pitchFamily="34" charset="0"/>
                        </a:rPr>
                        <a:t>foto</a:t>
                      </a:r>
                      <a:r>
                        <a:rPr lang="en-GB" sz="110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gusta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tocar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música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en</a:t>
                      </a:r>
                      <a:r>
                        <a:rPr lang="en-GB" sz="1100" baseline="0" dirty="0" smtClean="0">
                          <a:latin typeface="Arial" panose="020B0604020202020204" pitchFamily="34" charset="0"/>
                          <a:cs typeface="Arial" panose="020B0604020202020204" pitchFamily="34" charset="0"/>
                        </a:rPr>
                        <a:t> el </a:t>
                      </a:r>
                      <a:r>
                        <a:rPr lang="en-GB" sz="1100" baseline="0" dirty="0" err="1" smtClean="0">
                          <a:latin typeface="Arial" panose="020B0604020202020204" pitchFamily="34" charset="0"/>
                          <a:cs typeface="Arial" panose="020B0604020202020204" pitchFamily="34" charset="0"/>
                        </a:rPr>
                        <a:t>instituto</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Por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(no)?</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excursions </a:t>
                      </a:r>
                      <a:r>
                        <a:rPr lang="en-GB" sz="1100" baseline="0" dirty="0" err="1" smtClean="0">
                          <a:latin typeface="Arial" panose="020B0604020202020204" pitchFamily="34" charset="0"/>
                          <a:cs typeface="Arial" panose="020B0604020202020204" pitchFamily="34" charset="0"/>
                        </a:rPr>
                        <a:t>escolares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hiciste</a:t>
                      </a:r>
                      <a:r>
                        <a:rPr lang="en-GB" sz="1100" baseline="0" dirty="0" smtClean="0">
                          <a:latin typeface="Arial" panose="020B0604020202020204" pitchFamily="34" charset="0"/>
                          <a:cs typeface="Arial" panose="020B0604020202020204" pitchFamily="34" charset="0"/>
                        </a:rPr>
                        <a:t> el </a:t>
                      </a:r>
                      <a:r>
                        <a:rPr lang="en-GB" sz="1100" baseline="0" dirty="0" err="1" smtClean="0">
                          <a:latin typeface="Arial" panose="020B0604020202020204" pitchFamily="34" charset="0"/>
                          <a:cs typeface="Arial" panose="020B0604020202020204" pitchFamily="34" charset="0"/>
                        </a:rPr>
                        <a:t>año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pasado</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opinas</a:t>
                      </a:r>
                      <a:r>
                        <a:rPr lang="en-GB" sz="1100" baseline="0" dirty="0" smtClean="0">
                          <a:latin typeface="Arial" panose="020B0604020202020204" pitchFamily="34" charset="0"/>
                          <a:cs typeface="Arial" panose="020B0604020202020204" pitchFamily="34" charset="0"/>
                        </a:rPr>
                        <a:t> de </a:t>
                      </a:r>
                      <a:r>
                        <a:rPr lang="en-GB" sz="1100" baseline="0" dirty="0" err="1" smtClean="0">
                          <a:latin typeface="Arial" panose="020B0604020202020204" pitchFamily="34" charset="0"/>
                          <a:cs typeface="Arial" panose="020B0604020202020204" pitchFamily="34" charset="0"/>
                        </a:rPr>
                        <a:t>tu</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instituto</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hay </a:t>
                      </a:r>
                      <a:r>
                        <a:rPr lang="en-GB" sz="1100" baseline="0" dirty="0" err="1" smtClean="0">
                          <a:latin typeface="Arial" panose="020B0604020202020204" pitchFamily="34" charset="0"/>
                          <a:cs typeface="Arial" panose="020B0604020202020204" pitchFamily="34" charset="0"/>
                        </a:rPr>
                        <a:t>en</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tu</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instituto</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haces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durante</a:t>
                      </a:r>
                      <a:r>
                        <a:rPr lang="en-GB" sz="1100" baseline="0" dirty="0" smtClean="0">
                          <a:latin typeface="Arial" panose="020B0604020202020204" pitchFamily="34" charset="0"/>
                          <a:cs typeface="Arial" panose="020B0604020202020204" pitchFamily="34" charset="0"/>
                        </a:rPr>
                        <a:t> el </a:t>
                      </a:r>
                      <a:r>
                        <a:rPr lang="en-GB" sz="1100" baseline="0" dirty="0" err="1" smtClean="0">
                          <a:latin typeface="Arial" panose="020B0604020202020204" pitchFamily="34" charset="0"/>
                          <a:cs typeface="Arial" panose="020B0604020202020204" pitchFamily="34" charset="0"/>
                        </a:rPr>
                        <a:t>recreo</a:t>
                      </a:r>
                      <a:r>
                        <a:rPr lang="en-GB" sz="1100" baseline="0" dirty="0" smtClean="0">
                          <a:latin typeface="Arial" panose="020B0604020202020204" pitchFamily="34" charset="0"/>
                          <a:cs typeface="Arial" panose="020B0604020202020204" pitchFamily="34" charset="0"/>
                        </a:rPr>
                        <a:t>?</a:t>
                      </a:r>
                    </a:p>
                  </a:txBody>
                  <a:tcPr/>
                </a:tc>
                <a:tc>
                  <a:txBody>
                    <a:bodyPr/>
                    <a:lstStyle/>
                    <a:p>
                      <a:endParaRPr lang="en-GB" sz="1100" dirty="0">
                        <a:latin typeface="Arial" panose="020B0604020202020204" pitchFamily="34" charset="0"/>
                        <a:cs typeface="Arial" panose="020B0604020202020204" pitchFamily="34" charset="0"/>
                      </a:endParaRPr>
                    </a:p>
                  </a:txBody>
                  <a:tcPr/>
                </a:tc>
                <a:tc>
                  <a:txBody>
                    <a:bodyPr/>
                    <a:lstStyle/>
                    <a:p>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i="0" kern="1200" dirty="0" smtClean="0">
                          <a:solidFill>
                            <a:schemeClr val="tx1"/>
                          </a:solidFill>
                          <a:effectLst/>
                          <a:latin typeface="Arial" panose="020B0604020202020204" pitchFamily="34" charset="0"/>
                          <a:ea typeface="+mn-ea"/>
                          <a:cs typeface="Arial" panose="020B0604020202020204" pitchFamily="34" charset="0"/>
                        </a:rPr>
                        <a:t>Theme 3: Current and future study and employment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kern="1200" dirty="0" smtClean="0">
                          <a:solidFill>
                            <a:schemeClr val="tx1"/>
                          </a:solidFill>
                          <a:effectLst/>
                          <a:latin typeface="Arial" panose="020B0604020202020204" pitchFamily="34" charset="0"/>
                          <a:ea typeface="+mn-ea"/>
                          <a:cs typeface="Arial" panose="020B0604020202020204" pitchFamily="34" charset="0"/>
                        </a:rPr>
                        <a:t>Topic 1: </a:t>
                      </a:r>
                      <a:r>
                        <a:rPr lang="en-GB" sz="1100" b="0" i="0" u="sng" kern="1200" dirty="0" smtClean="0">
                          <a:solidFill>
                            <a:schemeClr val="tx1"/>
                          </a:solidFill>
                          <a:effectLst/>
                          <a:latin typeface="Arial" panose="020B0604020202020204" pitchFamily="34" charset="0"/>
                          <a:ea typeface="+mn-ea"/>
                          <a:cs typeface="Arial" panose="020B0604020202020204" pitchFamily="34" charset="0"/>
                        </a:rPr>
                        <a:t>My studies</a:t>
                      </a:r>
                      <a:r>
                        <a:rPr lang="en-GB" sz="1100" b="0" i="0" kern="1200" dirty="0" smtClean="0">
                          <a:solidFill>
                            <a:schemeClr val="tx1"/>
                          </a:solidFill>
                          <a:effectLst/>
                          <a:latin typeface="Arial" panose="020B0604020202020204" pitchFamily="34" charset="0"/>
                          <a:ea typeface="+mn-ea"/>
                          <a:cs typeface="Arial" panose="020B0604020202020204" pitchFamily="34" charset="0"/>
                        </a:rPr>
                        <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kern="1200" dirty="0" smtClean="0">
                          <a:solidFill>
                            <a:schemeClr val="tx1"/>
                          </a:solidFill>
                          <a:effectLst/>
                          <a:latin typeface="Arial" panose="020B0604020202020204" pitchFamily="34" charset="0"/>
                          <a:ea typeface="+mn-ea"/>
                          <a:cs typeface="Arial" panose="020B0604020202020204" pitchFamily="34" charset="0"/>
                        </a:rPr>
                        <a:t>Topic 2: </a:t>
                      </a:r>
                      <a:r>
                        <a:rPr lang="en-GB" sz="1100" b="0" i="0" u="sng" kern="1200" dirty="0" smtClean="0">
                          <a:solidFill>
                            <a:schemeClr val="tx1"/>
                          </a:solidFill>
                          <a:effectLst/>
                          <a:latin typeface="Arial" panose="020B0604020202020204" pitchFamily="34" charset="0"/>
                          <a:ea typeface="+mn-ea"/>
                          <a:cs typeface="Arial" panose="020B0604020202020204" pitchFamily="34" charset="0"/>
                        </a:rPr>
                        <a:t>Life at school / college</a:t>
                      </a:r>
                    </a:p>
                    <a:p>
                      <a:endParaRPr lang="en-GB" sz="1100" b="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HW 1: Learning</a:t>
                      </a:r>
                      <a:r>
                        <a:rPr lang="en-GB" sz="1100" baseline="0" dirty="0" smtClean="0">
                          <a:latin typeface="Arial" panose="020B0604020202020204" pitchFamily="34" charset="0"/>
                          <a:cs typeface="Arial" panose="020B0604020202020204" pitchFamily="34" charset="0"/>
                        </a:rPr>
                        <a:t> answers to key questions on p198/below</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a:t>
                      </a:r>
                      <a:r>
                        <a:rPr lang="en-GB" sz="1100" baseline="0" dirty="0" smtClean="0">
                          <a:latin typeface="Arial" panose="020B0604020202020204" pitchFamily="34" charset="0"/>
                          <a:cs typeface="Arial" panose="020B0604020202020204" pitchFamily="34" charset="0"/>
                        </a:rPr>
                        <a:t> 2:</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p46</a:t>
                      </a:r>
                      <a:r>
                        <a:rPr lang="en-GB" sz="1100" baseline="0" dirty="0" smtClean="0">
                          <a:latin typeface="Arial" panose="020B0604020202020204" pitchFamily="34" charset="0"/>
                          <a:cs typeface="Arial" panose="020B0604020202020204" pitchFamily="34" charset="0"/>
                        </a:rPr>
                        <a:t> Ex 5 extended writing based on a model test</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Translation p47 Ex1+2</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a:t>
                      </a:r>
                      <a:r>
                        <a:rPr lang="en-GB" sz="1100" baseline="0" dirty="0" smtClean="0">
                          <a:latin typeface="Arial" panose="020B0604020202020204" pitchFamily="34" charset="0"/>
                          <a:cs typeface="Arial" panose="020B0604020202020204" pitchFamily="34" charset="0"/>
                        </a:rPr>
                        <a:t> questions and answers, below / p198</a:t>
                      </a:r>
                      <a:endParaRPr lang="en-GB" sz="1100" dirty="0">
                        <a:latin typeface="Arial" panose="020B0604020202020204" pitchFamily="34" charset="0"/>
                        <a:cs typeface="Arial" panose="020B0604020202020204" pitchFamily="34" charset="0"/>
                      </a:endParaRPr>
                    </a:p>
                  </a:txBody>
                  <a:tcPr/>
                </a:tc>
              </a:tr>
              <a:tr h="2806928">
                <a:tc gridSpan="8">
                  <a:txBody>
                    <a:bodyPr/>
                    <a:lstStyle/>
                    <a:p>
                      <a:r>
                        <a:rPr lang="en-US" sz="1200" b="1" kern="1200" dirty="0" smtClean="0">
                          <a:solidFill>
                            <a:schemeClr val="tx1"/>
                          </a:solidFill>
                          <a:effectLst/>
                          <a:latin typeface="Arial" panose="020B0604020202020204" pitchFamily="34" charset="0"/>
                          <a:ea typeface="+mn-ea"/>
                          <a:cs typeface="Arial" panose="020B0604020202020204" pitchFamily="34" charset="0"/>
                        </a:rPr>
                        <a:t>Module 2 Questions (From Theme 3) </a:t>
                      </a:r>
                      <a:r>
                        <a:rPr lang="en-GB" sz="1200" b="1" i="0" kern="1200" dirty="0" smtClean="0">
                          <a:solidFill>
                            <a:schemeClr val="tx1"/>
                          </a:solidFill>
                          <a:effectLst/>
                          <a:latin typeface="Arial" panose="020B0604020202020204" pitchFamily="34" charset="0"/>
                          <a:ea typeface="+mn-ea"/>
                          <a:cs typeface="Arial" panose="020B0604020202020204" pitchFamily="34" charset="0"/>
                        </a:rPr>
                        <a:t>My studies and Life at school / college</a:t>
                      </a:r>
                      <a:r>
                        <a:rPr lang="en-GB" sz="1200" b="0" i="0" kern="1200" dirty="0" smtClean="0">
                          <a:solidFill>
                            <a:schemeClr val="tx1"/>
                          </a:solidFill>
                          <a:effectLst/>
                          <a:latin typeface="Arial" panose="020B0604020202020204" pitchFamily="34" charset="0"/>
                          <a:ea typeface="+mn-ea"/>
                          <a:cs typeface="Arial" panose="020B0604020202020204" pitchFamily="34" charset="0"/>
                        </a:rPr>
                        <a:t/>
                      </a:r>
                      <a:br>
                        <a:rPr lang="en-GB" sz="1200" b="0" i="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1 ¿Cómo es tu </a:t>
                      </a:r>
                      <a:r>
                        <a:rPr lang="es-ES" sz="1200" kern="1200" dirty="0" err="1" smtClean="0">
                          <a:solidFill>
                            <a:schemeClr val="tx1"/>
                          </a:solidFill>
                          <a:effectLst/>
                          <a:latin typeface="Arial" panose="020B0604020202020204" pitchFamily="34" charset="0"/>
                          <a:ea typeface="+mn-ea"/>
                          <a:cs typeface="Arial" panose="020B0604020202020204" pitchFamily="34" charset="0"/>
                        </a:rPr>
                        <a:t>insti</a:t>
                      </a:r>
                      <a:r>
                        <a:rPr lang="es-ES" sz="1200" kern="1200" dirty="0" smtClean="0">
                          <a:solidFill>
                            <a:schemeClr val="tx1"/>
                          </a:solidFill>
                          <a:effectLst/>
                          <a:latin typeface="Arial" panose="020B0604020202020204" pitchFamily="34" charset="0"/>
                          <a:ea typeface="+mn-ea"/>
                          <a:cs typeface="Arial" panose="020B0604020202020204" pitchFamily="34" charset="0"/>
                        </a:rPr>
                        <a:t>? ¿Qué instalaciones tiene / no tiene?</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2 ¿Qué asignaturas te gustan y no te gustan? ¿Por qué?</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3 ¿Qué opinas del uniforme escolar? </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4 ¿Qué piensas de las normas de tu </a:t>
                      </a:r>
                      <a:r>
                        <a:rPr lang="es-ES" sz="1200" kern="1200" dirty="0" err="1" smtClean="0">
                          <a:solidFill>
                            <a:schemeClr val="tx1"/>
                          </a:solidFill>
                          <a:effectLst/>
                          <a:latin typeface="Arial" panose="020B0604020202020204" pitchFamily="34" charset="0"/>
                          <a:ea typeface="+mn-ea"/>
                          <a:cs typeface="Arial" panose="020B0604020202020204" pitchFamily="34" charset="0"/>
                        </a:rPr>
                        <a:t>insti</a:t>
                      </a:r>
                      <a:r>
                        <a:rPr lang="es-ES" sz="1200" kern="1200" dirty="0" smtClean="0">
                          <a:solidFill>
                            <a:schemeClr val="tx1"/>
                          </a:solidFill>
                          <a:effectLst/>
                          <a:latin typeface="Arial" panose="020B0604020202020204" pitchFamily="34" charset="0"/>
                          <a:ea typeface="+mn-ea"/>
                          <a:cs typeface="Arial" panose="020B0604020202020204" pitchFamily="34" charset="0"/>
                        </a:rPr>
                        <a:t>?</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5 ¿Qué actividades extraescolares haces?</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6 ¿Qué planes tienes para este trimestre?</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7 ¿Te gustan los idiomas? ¿Por qué (no)?</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8 ¿Qué es lo bueno / malo de tu </a:t>
                      </a:r>
                      <a:r>
                        <a:rPr lang="es-ES" sz="1200" kern="1200" dirty="0" err="1" smtClean="0">
                          <a:solidFill>
                            <a:schemeClr val="tx1"/>
                          </a:solidFill>
                          <a:effectLst/>
                          <a:latin typeface="Arial" panose="020B0604020202020204" pitchFamily="34" charset="0"/>
                          <a:ea typeface="+mn-ea"/>
                          <a:cs typeface="Arial" panose="020B0604020202020204" pitchFamily="34" charset="0"/>
                        </a:rPr>
                        <a:t>insti</a:t>
                      </a:r>
                      <a:r>
                        <a:rPr lang="es-ES" sz="1200" kern="1200" dirty="0" smtClean="0">
                          <a:solidFill>
                            <a:schemeClr val="tx1"/>
                          </a:solidFill>
                          <a:effectLst/>
                          <a:latin typeface="Arial" panose="020B0604020202020204" pitchFamily="34" charset="0"/>
                          <a:ea typeface="+mn-ea"/>
                          <a:cs typeface="Arial" panose="020B0604020202020204" pitchFamily="34" charset="0"/>
                        </a:rPr>
                        <a:t>?</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9 Compara tu escuela primaria con tu instituto.</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10 Describe un día escolar típico.</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11 ¿Hay diferencias entre los institutos españoles y tu instituto?</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12 ¿Hay problemas en tu </a:t>
                      </a:r>
                      <a:r>
                        <a:rPr lang="es-ES" sz="1200" kern="1200" dirty="0" err="1" smtClean="0">
                          <a:solidFill>
                            <a:schemeClr val="tx1"/>
                          </a:solidFill>
                          <a:effectLst/>
                          <a:latin typeface="Arial" panose="020B0604020202020204" pitchFamily="34" charset="0"/>
                          <a:ea typeface="+mn-ea"/>
                          <a:cs typeface="Arial" panose="020B0604020202020204" pitchFamily="34" charset="0"/>
                        </a:rPr>
                        <a:t>insti</a:t>
                      </a:r>
                      <a:r>
                        <a:rPr lang="es-ES" sz="1200" kern="1200" dirty="0" smtClean="0">
                          <a:solidFill>
                            <a:schemeClr val="tx1"/>
                          </a:solidFill>
                          <a:effectLst/>
                          <a:latin typeface="Arial" panose="020B0604020202020204" pitchFamily="34" charset="0"/>
                          <a:ea typeface="+mn-ea"/>
                          <a:cs typeface="Arial" panose="020B0604020202020204" pitchFamily="34" charset="0"/>
                        </a:rPr>
                        <a:t>? ¿Cuál es el problema más serio? </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13 ¿Puedes describir un intercambio o un viaje escolar que hiciste en el pasado? </a:t>
                      </a:r>
                      <a:br>
                        <a:rPr lang="es-ES" sz="1200" kern="1200" dirty="0" smtClean="0">
                          <a:solidFill>
                            <a:schemeClr val="tx1"/>
                          </a:solidFill>
                          <a:effectLst/>
                          <a:latin typeface="Arial" panose="020B0604020202020204" pitchFamily="34" charset="0"/>
                          <a:ea typeface="+mn-ea"/>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14 ¿Te gustaría participar en otro intercambio o viaje escolar en el futuro? ¿Por qué (no)?</a:t>
                      </a: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122161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45722467"/>
              </p:ext>
            </p:extLst>
          </p:nvPr>
        </p:nvGraphicFramePr>
        <p:xfrm>
          <a:off x="161515" y="89745"/>
          <a:ext cx="8861460" cy="475423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177057"/>
                <a:gridCol w="982305"/>
                <a:gridCol w="1303694"/>
              </a:tblGrid>
              <a:tr h="273998">
                <a:tc gridSpan="8">
                  <a:txBody>
                    <a:bodyPr/>
                    <a:lstStyle/>
                    <a:p>
                      <a:r>
                        <a:rPr lang="en-GB" sz="1100" dirty="0" smtClean="0">
                          <a:latin typeface="Arial" panose="020B0604020202020204" pitchFamily="34" charset="0"/>
                          <a:cs typeface="Arial" panose="020B0604020202020204" pitchFamily="34" charset="0"/>
                        </a:rPr>
                        <a:t>Year 10 Autumn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12</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4015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err="1" smtClean="0">
                          <a:latin typeface="Arial" panose="020B0604020202020204" pitchFamily="34" charset="0"/>
                          <a:cs typeface="Arial" panose="020B0604020202020204" pitchFamily="34" charset="0"/>
                        </a:rPr>
                        <a:t>M</a:t>
                      </a:r>
                      <a:r>
                        <a:rPr lang="en-GB" sz="1100" dirty="0" err="1" smtClean="0">
                          <a:latin typeface="Calibri" panose="020F0502020204030204" pitchFamily="34" charset="0"/>
                          <a:cs typeface="Arial" panose="020B0604020202020204" pitchFamily="34" charset="0"/>
                        </a:rPr>
                        <a:t>ó</a:t>
                      </a:r>
                      <a:r>
                        <a:rPr lang="en-GB" sz="1100" dirty="0" err="1" smtClean="0">
                          <a:latin typeface="Arial" panose="020B0604020202020204" pitchFamily="34" charset="0"/>
                          <a:cs typeface="Arial" panose="020B0604020202020204" pitchFamily="34" charset="0"/>
                        </a:rPr>
                        <a:t>dulo</a:t>
                      </a:r>
                      <a:r>
                        <a:rPr lang="en-GB" sz="1100" dirty="0" smtClean="0">
                          <a:latin typeface="Arial" panose="020B0604020202020204" pitchFamily="34" charset="0"/>
                          <a:cs typeface="Arial" panose="020B0604020202020204" pitchFamily="34" charset="0"/>
                        </a:rPr>
                        <a:t> 3 </a:t>
                      </a:r>
                      <a:r>
                        <a:rPr lang="en-GB" sz="1100" dirty="0" err="1" smtClean="0">
                          <a:latin typeface="Arial" panose="020B0604020202020204" pitchFamily="34" charset="0"/>
                          <a:cs typeface="Arial" panose="020B0604020202020204" pitchFamily="34" charset="0"/>
                        </a:rPr>
                        <a:t>Mi</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gente</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Punto de partida1</a:t>
                      </a:r>
                    </a:p>
                    <a:p>
                      <a:r>
                        <a:rPr lang="en-GB" sz="1100" dirty="0" smtClean="0">
                          <a:latin typeface="Arial" panose="020B0604020202020204" pitchFamily="34" charset="0"/>
                          <a:cs typeface="Arial" panose="020B0604020202020204" pitchFamily="34" charset="0"/>
                        </a:rPr>
                        <a:t>p.50 </a:t>
                      </a:r>
                      <a:r>
                        <a:rPr lang="en-GB" sz="1100" baseline="0" dirty="0" smtClean="0">
                          <a:latin typeface="Arial" panose="020B0604020202020204" pitchFamily="34" charset="0"/>
                          <a:cs typeface="Arial" panose="020B0604020202020204" pitchFamily="34" charset="0"/>
                        </a:rPr>
                        <a:t>ex.1, 2,3, 4</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Unit 1 – </a:t>
                      </a:r>
                      <a:r>
                        <a:rPr lang="en-GB" sz="1100" b="1" baseline="0" dirty="0" err="1" smtClean="0">
                          <a:latin typeface="Arial" panose="020B0604020202020204" pitchFamily="34" charset="0"/>
                          <a:cs typeface="Arial" panose="020B0604020202020204" pitchFamily="34" charset="0"/>
                        </a:rPr>
                        <a:t>Mis</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aplicaciones</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favoritas</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p.54-55</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aplicaciones usas?</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¿Por qué te gusta?</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¿Para qué usas la aplicación?</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¿Desde hace cuánto tiempo la tienes? </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¿Por qué te gusta? </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¿Tiene algún inconveniente? </a:t>
                      </a:r>
                    </a:p>
                  </a:txBody>
                  <a:tcPr/>
                </a:tc>
                <a:tc>
                  <a:txBody>
                    <a:bodyPr/>
                    <a:lstStyle/>
                    <a:p>
                      <a:r>
                        <a:rPr lang="en-GB" sz="1100" b="1" dirty="0" smtClean="0">
                          <a:latin typeface="Arial" panose="020B0604020202020204" pitchFamily="34" charset="0"/>
                          <a:cs typeface="Arial" panose="020B0604020202020204" pitchFamily="34" charset="0"/>
                        </a:rPr>
                        <a:t>Present tense regular verbs </a:t>
                      </a:r>
                    </a:p>
                    <a:p>
                      <a:r>
                        <a:rPr lang="en-GB" sz="1100" u="none" dirty="0" smtClean="0">
                          <a:latin typeface="Arial" panose="020B0604020202020204" pitchFamily="34" charset="0"/>
                          <a:cs typeface="Arial" panose="020B0604020202020204" pitchFamily="34" charset="0"/>
                        </a:rPr>
                        <a:t>(</a:t>
                      </a:r>
                      <a:r>
                        <a:rPr lang="en-GB" sz="1100" b="1" u="none" dirty="0" smtClean="0">
                          <a:latin typeface="Arial" panose="020B0604020202020204" pitchFamily="34" charset="0"/>
                          <a:cs typeface="Arial" panose="020B0604020202020204" pitchFamily="34" charset="0"/>
                        </a:rPr>
                        <a:t>all persons</a:t>
                      </a:r>
                      <a:r>
                        <a:rPr lang="en-GB" sz="1100" u="none"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–AR, -ER,</a:t>
                      </a:r>
                      <a:r>
                        <a:rPr lang="en-GB" sz="1100" baseline="0" dirty="0" smtClean="0">
                          <a:latin typeface="Arial" panose="020B0604020202020204" pitchFamily="34" charset="0"/>
                          <a:cs typeface="Arial" panose="020B0604020202020204" pitchFamily="34" charset="0"/>
                        </a:rPr>
                        <a:t> -IR</a:t>
                      </a:r>
                    </a:p>
                    <a:p>
                      <a:r>
                        <a:rPr lang="en-GB" sz="1100" baseline="0" dirty="0" smtClean="0">
                          <a:latin typeface="Arial" panose="020B0604020202020204" pitchFamily="34" charset="0"/>
                          <a:cs typeface="Arial" panose="020B0604020202020204" pitchFamily="34" charset="0"/>
                        </a:rPr>
                        <a:t>p208-209</a:t>
                      </a:r>
                    </a:p>
                    <a:p>
                      <a:r>
                        <a:rPr lang="en-GB" sz="1100" b="1" baseline="0" dirty="0" smtClean="0">
                          <a:latin typeface="Arial" panose="020B0604020202020204" pitchFamily="34" charset="0"/>
                          <a:cs typeface="Arial" panose="020B0604020202020204" pitchFamily="34" charset="0"/>
                        </a:rPr>
                        <a:t>*Stem-change </a:t>
                      </a:r>
                      <a:r>
                        <a:rPr lang="en-GB" sz="1100" baseline="0" dirty="0" smtClean="0">
                          <a:latin typeface="Arial" panose="020B0604020202020204" pitchFamily="34" charset="0"/>
                          <a:cs typeface="Arial" panose="020B0604020202020204" pitchFamily="34" charset="0"/>
                        </a:rPr>
                        <a:t>and main irregular verbs</a:t>
                      </a:r>
                    </a:p>
                    <a:p>
                      <a:r>
                        <a:rPr lang="en-GB" sz="1100" baseline="0" dirty="0" smtClean="0">
                          <a:latin typeface="Arial" panose="020B0604020202020204" pitchFamily="34" charset="0"/>
                          <a:cs typeface="Arial" panose="020B0604020202020204" pitchFamily="34" charset="0"/>
                        </a:rPr>
                        <a:t>p210</a:t>
                      </a:r>
                    </a:p>
                    <a:p>
                      <a:endParaRPr lang="en-GB" sz="1100" b="1"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Possessive adjectives</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para + infinitive</a:t>
                      </a: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0" u="none" baseline="0" dirty="0" err="1" smtClean="0">
                          <a:latin typeface="Arial" panose="020B0604020202020204" pitchFamily="34" charset="0"/>
                          <a:cs typeface="Arial" panose="020B0604020202020204" pitchFamily="34" charset="0"/>
                        </a:rPr>
                        <a:t>venir</a:t>
                      </a:r>
                      <a:endParaRPr lang="en-GB" sz="1100" b="0" u="none" baseline="0" dirty="0" smtClean="0">
                        <a:latin typeface="Arial" panose="020B0604020202020204" pitchFamily="34" charset="0"/>
                        <a:cs typeface="Arial" panose="020B0604020202020204" pitchFamily="34" charset="0"/>
                      </a:endParaRPr>
                    </a:p>
                    <a:p>
                      <a:r>
                        <a:rPr lang="en-GB" sz="1100" dirty="0" err="1" smtClean="0"/>
                        <a:t>buscar</a:t>
                      </a:r>
                      <a:r>
                        <a:rPr lang="en-GB" sz="1100" dirty="0" smtClean="0"/>
                        <a:t/>
                      </a:r>
                      <a:br>
                        <a:rPr lang="en-GB" sz="1100" dirty="0" smtClean="0"/>
                      </a:br>
                      <a:r>
                        <a:rPr lang="en-GB" sz="1100" dirty="0" err="1" smtClean="0"/>
                        <a:t>descargar</a:t>
                      </a: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err="1" smtClean="0"/>
                        <a:t>compartir</a:t>
                      </a:r>
                      <a:r>
                        <a:rPr lang="en-GB" sz="1100" dirty="0" smtClean="0"/>
                        <a:t/>
                      </a:r>
                      <a:br>
                        <a:rPr lang="en-GB" sz="1100" dirty="0" smtClean="0"/>
                      </a:br>
                      <a:r>
                        <a:rPr lang="en-GB" sz="1100" dirty="0" err="1" smtClean="0"/>
                        <a:t>conocer</a:t>
                      </a:r>
                      <a:r>
                        <a:rPr lang="en-GB" sz="1100" dirty="0" smtClean="0"/>
                        <a:t/>
                      </a:r>
                      <a:br>
                        <a:rPr lang="en-GB" sz="1100" dirty="0" smtClean="0"/>
                      </a:br>
                      <a:r>
                        <a:rPr lang="en-GB" sz="1100" dirty="0" err="1" smtClean="0"/>
                        <a:t>subir</a:t>
                      </a:r>
                      <a:r>
                        <a:rPr lang="en-GB" sz="1100" dirty="0" smtClean="0"/>
                        <a:t/>
                      </a:r>
                      <a:br>
                        <a:rPr lang="en-GB" sz="1100" dirty="0" smtClean="0"/>
                      </a:br>
                      <a:r>
                        <a:rPr lang="en-GB" sz="1100" dirty="0" err="1" smtClean="0"/>
                        <a:t>mandar</a:t>
                      </a:r>
                      <a:r>
                        <a:rPr lang="en-GB" sz="1100" dirty="0" smtClean="0"/>
                        <a:t/>
                      </a:r>
                      <a:br>
                        <a:rPr lang="en-GB" sz="1100" dirty="0" smtClean="0"/>
                      </a:br>
                      <a:r>
                        <a:rPr lang="en-GB" sz="1100" dirty="0" err="1" smtClean="0"/>
                        <a:t>estar</a:t>
                      </a:r>
                      <a:r>
                        <a:rPr lang="en-GB" sz="1100" dirty="0" smtClean="0"/>
                        <a:t> </a:t>
                      </a:r>
                      <a:r>
                        <a:rPr lang="en-GB" sz="1100" dirty="0" err="1" smtClean="0"/>
                        <a:t>enganchado</a:t>
                      </a:r>
                      <a:r>
                        <a:rPr lang="en-GB" sz="1100" dirty="0" smtClean="0"/>
                        <a:t>/a </a:t>
                      </a:r>
                      <a:r>
                        <a:rPr lang="en-GB" sz="1100" dirty="0" err="1" smtClean="0"/>
                        <a:t>a</a:t>
                      </a:r>
                      <a:r>
                        <a:rPr lang="en-GB" sz="1100" dirty="0" smtClean="0"/>
                        <a:t/>
                      </a:r>
                      <a:br>
                        <a:rPr lang="en-GB" sz="1100" dirty="0" smtClean="0"/>
                      </a:br>
                      <a:r>
                        <a:rPr lang="en-GB" sz="1100" dirty="0" smtClean="0"/>
                        <a:t>te </a:t>
                      </a:r>
                      <a:r>
                        <a:rPr lang="en-GB" sz="1100" dirty="0" err="1" smtClean="0"/>
                        <a:t>engancha</a:t>
                      </a:r>
                      <a:r>
                        <a:rPr lang="en-GB" sz="1100" dirty="0" smtClean="0"/>
                        <a:t/>
                      </a:r>
                      <a:br>
                        <a:rPr lang="en-GB" sz="1100" dirty="0" smtClean="0"/>
                      </a:br>
                      <a:r>
                        <a:rPr lang="en-GB" sz="1100" dirty="0" err="1" smtClean="0"/>
                        <a:t>cómodo</a:t>
                      </a:r>
                      <a:r>
                        <a:rPr lang="en-GB" sz="1100" dirty="0" smtClean="0"/>
                        <a:t>/a</a:t>
                      </a:r>
                      <a:br>
                        <a:rPr lang="en-GB" sz="1100" dirty="0" smtClean="0"/>
                      </a:br>
                      <a:r>
                        <a:rPr lang="en-GB" sz="1100" dirty="0" err="1" smtClean="0"/>
                        <a:t>peligroso</a:t>
                      </a:r>
                      <a:r>
                        <a:rPr lang="en-GB" sz="1100" dirty="0" smtClean="0"/>
                        <a:t>/a</a:t>
                      </a:r>
                      <a:br>
                        <a:rPr lang="en-GB" sz="1100" dirty="0" smtClean="0"/>
                      </a:br>
                      <a:r>
                        <a:rPr lang="en-GB" sz="1100" dirty="0" err="1" smtClean="0"/>
                        <a:t>fácil</a:t>
                      </a:r>
                      <a:r>
                        <a:rPr lang="en-GB" sz="1100" dirty="0" smtClean="0"/>
                        <a:t> de </a:t>
                      </a:r>
                      <a:r>
                        <a:rPr lang="en-GB" sz="1100" dirty="0" err="1" smtClean="0"/>
                        <a:t>usar</a:t>
                      </a:r>
                      <a:r>
                        <a:rPr lang="en-GB" sz="1100" dirty="0" smtClean="0"/>
                        <a:t/>
                      </a:r>
                      <a:br>
                        <a:rPr lang="en-GB" sz="1100" dirty="0" smtClean="0"/>
                      </a:br>
                      <a:r>
                        <a:rPr lang="en-GB" sz="1100" dirty="0" smtClean="0"/>
                        <a:t>la </a:t>
                      </a:r>
                      <a:r>
                        <a:rPr lang="en-GB" sz="1100" dirty="0" err="1" smtClean="0"/>
                        <a:t>pérdida</a:t>
                      </a:r>
                      <a:r>
                        <a:rPr lang="en-GB" sz="1100" dirty="0" smtClean="0"/>
                        <a:t> de </a:t>
                      </a:r>
                      <a:r>
                        <a:rPr lang="en-GB" sz="1100" dirty="0" err="1" smtClean="0"/>
                        <a:t>tiempo</a:t>
                      </a:r>
                      <a:r>
                        <a:rPr lang="en-GB" sz="1100" dirty="0" smtClean="0"/>
                        <a:t/>
                      </a:r>
                      <a:br>
                        <a:rPr lang="en-GB" sz="1100" dirty="0" smtClean="0"/>
                      </a:br>
                      <a:r>
                        <a:rPr lang="en-GB" sz="1100" dirty="0" smtClean="0"/>
                        <a:t>la red social (virtual)</a:t>
                      </a:r>
                      <a:br>
                        <a:rPr lang="en-GB" sz="1100" dirty="0" smtClean="0"/>
                      </a:br>
                      <a:r>
                        <a:rPr lang="en-GB" sz="1100" dirty="0" smtClean="0"/>
                        <a:t>el</a:t>
                      </a:r>
                      <a:r>
                        <a:rPr lang="en-GB" sz="1100" baseline="0" dirty="0" smtClean="0"/>
                        <a:t> canal de </a:t>
                      </a:r>
                      <a:r>
                        <a:rPr lang="en-GB" sz="1100" baseline="0" dirty="0" err="1" smtClean="0"/>
                        <a:t>comunicación</a:t>
                      </a:r>
                      <a:r>
                        <a:rPr lang="en-GB" sz="1100" baseline="0" dirty="0" smtClean="0"/>
                        <a:t/>
                      </a:r>
                      <a:br>
                        <a:rPr lang="en-GB" sz="1100" baseline="0" dirty="0" smtClean="0"/>
                      </a:br>
                      <a:endParaRPr lang="en-GB" sz="1100" b="1" u="none"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Theme 1: Identity and culture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Topic 2: </a:t>
                      </a:r>
                      <a:r>
                        <a:rPr lang="en-GB" sz="1100" u="sng" dirty="0" smtClean="0">
                          <a:latin typeface="Arial" panose="020B0604020202020204" pitchFamily="34" charset="0"/>
                          <a:cs typeface="Arial" panose="020B0604020202020204" pitchFamily="34" charset="0"/>
                        </a:rPr>
                        <a:t>Technology in everyday life</a:t>
                      </a:r>
                      <a:br>
                        <a:rPr lang="en-GB" sz="1100" u="sng"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Social media </a:t>
                      </a:r>
                    </a:p>
                    <a:p>
                      <a:r>
                        <a:rPr lang="en-GB" sz="1100" dirty="0" smtClean="0">
                          <a:latin typeface="Arial" panose="020B0604020202020204" pitchFamily="34" charset="0"/>
                          <a:cs typeface="Arial" panose="020B0604020202020204" pitchFamily="34" charset="0"/>
                        </a:rPr>
                        <a:t>• Mobile technology </a:t>
                      </a:r>
                    </a:p>
                    <a:p>
                      <a:pPr marL="0" indent="0">
                        <a:buNone/>
                      </a:pPr>
                      <a:endParaRPr lang="en-GB" sz="1100" b="0" u="none"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endParaRPr lang="en-GB" sz="1100" b="1" u="sng"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Grammar – present</a:t>
                      </a:r>
                      <a:r>
                        <a:rPr lang="en-GB" sz="1100" b="0" u="none" baseline="0" dirty="0" smtClean="0">
                          <a:latin typeface="Arial" panose="020B0604020202020204" pitchFamily="34" charset="0"/>
                          <a:cs typeface="Arial" panose="020B0604020202020204" pitchFamily="34" charset="0"/>
                        </a:rPr>
                        <a:t> tense choice from </a:t>
                      </a:r>
                      <a:r>
                        <a:rPr lang="en-GB" sz="1100" b="0" u="none" dirty="0" smtClean="0">
                          <a:latin typeface="Arial" panose="020B0604020202020204" pitchFamily="34" charset="0"/>
                          <a:cs typeface="Arial" panose="020B0604020202020204" pitchFamily="34" charset="0"/>
                        </a:rPr>
                        <a:t>p209-211</a:t>
                      </a:r>
                    </a:p>
                    <a:p>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p55 Ex4 comprehension</a:t>
                      </a:r>
                      <a:r>
                        <a:rPr lang="en-GB" sz="1100" b="0" u="none" baseline="0" dirty="0" smtClean="0">
                          <a:latin typeface="Arial" panose="020B0604020202020204" pitchFamily="34" charset="0"/>
                          <a:cs typeface="Arial" panose="020B0604020202020204" pitchFamily="34" charset="0"/>
                        </a:rPr>
                        <a:t> questions + find the </a:t>
                      </a:r>
                      <a:r>
                        <a:rPr lang="en-GB" sz="1100" b="0" u="none" baseline="0" dirty="0" err="1" smtClean="0">
                          <a:latin typeface="Arial" panose="020B0604020202020204" pitchFamily="34" charset="0"/>
                          <a:cs typeface="Arial" panose="020B0604020202020204" pitchFamily="34" charset="0"/>
                        </a:rPr>
                        <a:t>spanish</a:t>
                      </a:r>
                      <a:endParaRPr lang="en-GB" sz="1100" b="0" u="none" dirty="0" smtClean="0">
                        <a:latin typeface="Arial" panose="020B0604020202020204" pitchFamily="34" charset="0"/>
                        <a:cs typeface="Arial" panose="020B0604020202020204" pitchFamily="34" charset="0"/>
                      </a:endParaRPr>
                    </a:p>
                    <a:p>
                      <a:endParaRPr lang="en-GB" sz="1100" b="0" u="none" dirty="0">
                        <a:latin typeface="Arial" panose="020B0604020202020204" pitchFamily="34" charset="0"/>
                        <a:cs typeface="Arial" panose="020B0604020202020204" pitchFamily="34" charset="0"/>
                      </a:endParaRPr>
                    </a:p>
                  </a:txBody>
                  <a:tcPr/>
                </a:tc>
                <a:tc>
                  <a:txBody>
                    <a:bodyPr/>
                    <a:lstStyle/>
                    <a:p>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All</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persons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kern="1200" baseline="0" dirty="0" smtClean="0">
                          <a:solidFill>
                            <a:schemeClr val="tx1"/>
                          </a:solidFill>
                          <a:effectLst/>
                          <a:latin typeface="Arial" panose="020B0604020202020204" pitchFamily="34" charset="0"/>
                          <a:ea typeface="+mn-ea"/>
                          <a:cs typeface="Arial" panose="020B0604020202020204" pitchFamily="34" charset="0"/>
                        </a:rPr>
                        <a:t>regular</a:t>
                      </a:r>
                    </a:p>
                    <a:p>
                      <a:r>
                        <a:rPr lang="es-ES" sz="1100" b="1" kern="1200" baseline="0" dirty="0" smtClean="0">
                          <a:solidFill>
                            <a:schemeClr val="tx1"/>
                          </a:solidFill>
                          <a:effectLst/>
                          <a:latin typeface="Arial" panose="020B0604020202020204" pitchFamily="34" charset="0"/>
                          <a:ea typeface="+mn-ea"/>
                          <a:cs typeface="Arial" panose="020B0604020202020204" pitchFamily="34" charset="0"/>
                        </a:rPr>
                        <a:t>-AR </a:t>
                      </a:r>
                      <a:r>
                        <a:rPr lang="es-ES" sz="1100" b="1"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b="1" kern="1200" baseline="0" dirty="0" smtClean="0">
                          <a:solidFill>
                            <a:schemeClr val="tx1"/>
                          </a:solidFill>
                          <a:effectLst/>
                          <a:latin typeface="Arial" panose="020B0604020202020204" pitchFamily="34" charset="0"/>
                          <a:ea typeface="+mn-ea"/>
                          <a:cs typeface="Arial" panose="020B0604020202020204" pitchFamily="34" charset="0"/>
                        </a:rPr>
                        <a:t>:</a:t>
                      </a:r>
                    </a:p>
                    <a:p>
                      <a:r>
                        <a:rPr lang="es-ES" sz="1100" kern="1200" baseline="0" dirty="0" smtClean="0">
                          <a:solidFill>
                            <a:schemeClr val="tx1"/>
                          </a:solidFill>
                          <a:effectLst/>
                          <a:latin typeface="Arial" panose="020B0604020202020204" pitchFamily="34" charset="0"/>
                          <a:ea typeface="+mn-ea"/>
                          <a:cs typeface="Arial" panose="020B0604020202020204" pitchFamily="34" charset="0"/>
                        </a:rPr>
                        <a:t>hablar, sacar, mandar, chatear, descargar, jugar,</a:t>
                      </a:r>
                    </a:p>
                    <a:p>
                      <a:r>
                        <a:rPr lang="es-ES" sz="1100" b="1" kern="1200" baseline="0" dirty="0" smtClean="0">
                          <a:solidFill>
                            <a:schemeClr val="tx1"/>
                          </a:solidFill>
                          <a:effectLst/>
                          <a:latin typeface="Arial" panose="020B0604020202020204" pitchFamily="34" charset="0"/>
                          <a:ea typeface="+mn-ea"/>
                          <a:cs typeface="Arial" panose="020B0604020202020204" pitchFamily="34" charset="0"/>
                        </a:rPr>
                        <a:t>-ER </a:t>
                      </a:r>
                      <a:r>
                        <a:rPr lang="es-ES" sz="1100" b="1"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b="1" kern="1200" baseline="0" dirty="0" smtClean="0">
                          <a:solidFill>
                            <a:schemeClr val="tx1"/>
                          </a:solidFill>
                          <a:effectLst/>
                          <a:latin typeface="Arial" panose="020B0604020202020204" pitchFamily="34" charset="0"/>
                          <a:ea typeface="+mn-ea"/>
                          <a:cs typeface="Arial" panose="020B0604020202020204" pitchFamily="34" charset="0"/>
                        </a:rPr>
                        <a:t>:</a:t>
                      </a:r>
                    </a:p>
                    <a:p>
                      <a:r>
                        <a:rPr lang="es-ES" sz="1100" kern="1200" baseline="0" dirty="0" smtClean="0">
                          <a:solidFill>
                            <a:schemeClr val="tx1"/>
                          </a:solidFill>
                          <a:effectLst/>
                          <a:latin typeface="Arial" panose="020B0604020202020204" pitchFamily="34" charset="0"/>
                          <a:ea typeface="+mn-ea"/>
                          <a:cs typeface="Arial" panose="020B0604020202020204" pitchFamily="34" charset="0"/>
                        </a:rPr>
                        <a:t>ver, leer, </a:t>
                      </a:r>
                    </a:p>
                    <a:p>
                      <a:r>
                        <a:rPr lang="es-ES" sz="1100" b="1" kern="1200" baseline="0" dirty="0" smtClean="0">
                          <a:solidFill>
                            <a:schemeClr val="tx1"/>
                          </a:solidFill>
                          <a:effectLst/>
                          <a:latin typeface="Arial" panose="020B0604020202020204" pitchFamily="34" charset="0"/>
                          <a:ea typeface="+mn-ea"/>
                          <a:cs typeface="Arial" panose="020B0604020202020204" pitchFamily="34" charset="0"/>
                        </a:rPr>
                        <a:t>-IR </a:t>
                      </a:r>
                      <a:r>
                        <a:rPr lang="es-ES" sz="1100" b="1"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b="1" kern="1200" baseline="0" dirty="0" smtClean="0">
                          <a:solidFill>
                            <a:schemeClr val="tx1"/>
                          </a:solidFill>
                          <a:effectLst/>
                          <a:latin typeface="Arial" panose="020B0604020202020204" pitchFamily="34" charset="0"/>
                          <a:ea typeface="+mn-ea"/>
                          <a:cs typeface="Arial" panose="020B0604020202020204" pitchFamily="34" charset="0"/>
                        </a:rPr>
                        <a:t>:</a:t>
                      </a:r>
                    </a:p>
                    <a:p>
                      <a:r>
                        <a:rPr lang="es-ES" sz="1100" kern="1200" baseline="0" dirty="0" smtClean="0">
                          <a:solidFill>
                            <a:schemeClr val="tx1"/>
                          </a:solidFill>
                          <a:effectLst/>
                          <a:latin typeface="Arial" panose="020B0604020202020204" pitchFamily="34" charset="0"/>
                          <a:ea typeface="+mn-ea"/>
                          <a:cs typeface="Arial" panose="020B0604020202020204" pitchFamily="34" charset="0"/>
                        </a:rPr>
                        <a:t>Compartir</a:t>
                      </a: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r>
                        <a:rPr lang="es-ES" sz="1100" b="1" kern="1200" baseline="0" dirty="0" err="1" smtClean="0">
                          <a:solidFill>
                            <a:schemeClr val="tx1"/>
                          </a:solidFill>
                          <a:effectLst/>
                          <a:latin typeface="Arial" panose="020B0604020202020204" pitchFamily="34" charset="0"/>
                          <a:ea typeface="+mn-ea"/>
                          <a:cs typeface="Arial" panose="020B0604020202020204" pitchFamily="34" charset="0"/>
                        </a:rPr>
                        <a:t>All</a:t>
                      </a:r>
                      <a:r>
                        <a:rPr lang="es-ES" sz="1100" b="1"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kern="1200" baseline="0" dirty="0" err="1" smtClean="0">
                          <a:solidFill>
                            <a:schemeClr val="tx1"/>
                          </a:solidFill>
                          <a:effectLst/>
                          <a:latin typeface="Arial" panose="020B0604020202020204" pitchFamily="34" charset="0"/>
                          <a:ea typeface="+mn-ea"/>
                          <a:cs typeface="Arial" panose="020B0604020202020204" pitchFamily="34" charset="0"/>
                        </a:rPr>
                        <a:t>posessive</a:t>
                      </a:r>
                      <a:r>
                        <a:rPr lang="es-ES" sz="1100" b="1"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kern="1200" baseline="0" dirty="0" err="1" smtClean="0">
                          <a:solidFill>
                            <a:schemeClr val="tx1"/>
                          </a:solidFill>
                          <a:effectLst/>
                          <a:latin typeface="Arial" panose="020B0604020202020204" pitchFamily="34" charset="0"/>
                          <a:ea typeface="+mn-ea"/>
                          <a:cs typeface="Arial" panose="020B0604020202020204" pitchFamily="34" charset="0"/>
                        </a:rPr>
                        <a:t>adjectives</a:t>
                      </a:r>
                      <a:r>
                        <a:rPr lang="es-ES" sz="1100" b="1"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for</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singular and plural, m and f</a:t>
                      </a:r>
                    </a:p>
                  </a:txBody>
                  <a:tcPr/>
                </a:tc>
              </a:tr>
              <a:tr h="273998">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
        <p:nvSpPr>
          <p:cNvPr id="5" name="TextBox 4"/>
          <p:cNvSpPr txBox="1"/>
          <p:nvPr/>
        </p:nvSpPr>
        <p:spPr>
          <a:xfrm>
            <a:off x="10529047" y="873663"/>
            <a:ext cx="3913094" cy="646331"/>
          </a:xfrm>
          <a:prstGeom prst="rect">
            <a:avLst/>
          </a:prstGeom>
          <a:noFill/>
        </p:spPr>
        <p:txBody>
          <a:bodyPr wrap="square" rtlCol="0">
            <a:spAutoFit/>
          </a:bodyPr>
          <a:lstStyle/>
          <a:p>
            <a:r>
              <a:rPr lang="en-GB" dirty="0" smtClean="0"/>
              <a:t/>
            </a:r>
            <a:br>
              <a:rPr lang="en-GB" dirty="0" smtClean="0"/>
            </a:br>
            <a:endParaRPr lang="en-GB" dirty="0"/>
          </a:p>
        </p:txBody>
      </p:sp>
    </p:spTree>
    <p:extLst>
      <p:ext uri="{BB962C8B-B14F-4D97-AF65-F5344CB8AC3E}">
        <p14:creationId xmlns:p14="http://schemas.microsoft.com/office/powerpoint/2010/main" val="2025987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78382505"/>
              </p:ext>
            </p:extLst>
          </p:nvPr>
        </p:nvGraphicFramePr>
        <p:xfrm>
          <a:off x="161515" y="89745"/>
          <a:ext cx="8861460" cy="489142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Autumn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13</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a:t>
                      </a:r>
                      <a:r>
                        <a:rPr lang="en-GB" sz="1100" baseline="0"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lessons + homework (1 hour)</a:t>
                      </a:r>
                    </a:p>
                    <a:p>
                      <a:endParaRPr lang="en-GB" sz="1100" dirty="0">
                        <a:latin typeface="Arial" panose="020B0604020202020204" pitchFamily="34" charset="0"/>
                        <a:cs typeface="Arial" panose="020B0604020202020204" pitchFamily="34" charset="0"/>
                      </a:endParaRPr>
                    </a:p>
                  </a:txBody>
                  <a:tcPr/>
                </a:tc>
                <a:tc>
                  <a:txBody>
                    <a:bodyPr/>
                    <a:lstStyle/>
                    <a:p>
                      <a:r>
                        <a:rPr lang="en-GB" sz="1100" b="1" dirty="0" err="1" smtClean="0">
                          <a:latin typeface="Arial" panose="020B0604020202020204" pitchFamily="34" charset="0"/>
                          <a:cs typeface="Arial" panose="020B0604020202020204" pitchFamily="34" charset="0"/>
                        </a:rPr>
                        <a:t>Módulo</a:t>
                      </a:r>
                      <a:r>
                        <a:rPr lang="en-GB" sz="1100" b="1" baseline="0" dirty="0" smtClean="0">
                          <a:latin typeface="Arial" panose="020B0604020202020204" pitchFamily="34" charset="0"/>
                          <a:cs typeface="Arial" panose="020B0604020202020204" pitchFamily="34" charset="0"/>
                        </a:rPr>
                        <a:t> 3 </a:t>
                      </a:r>
                      <a:r>
                        <a:rPr lang="en-GB" sz="1100" b="1" baseline="0" dirty="0" err="1" smtClean="0">
                          <a:latin typeface="Arial" panose="020B0604020202020204" pitchFamily="34" charset="0"/>
                          <a:cs typeface="Arial" panose="020B0604020202020204" pitchFamily="34" charset="0"/>
                        </a:rPr>
                        <a:t>Mi</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Gente</a:t>
                      </a:r>
                      <a:endParaRPr lang="en-GB" sz="1100" b="1"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Punto de </a:t>
                      </a:r>
                      <a:r>
                        <a:rPr lang="en-GB" sz="1100" b="1" baseline="0" dirty="0" err="1" smtClean="0">
                          <a:latin typeface="Arial" panose="020B0604020202020204" pitchFamily="34" charset="0"/>
                          <a:cs typeface="Arial" panose="020B0604020202020204" pitchFamily="34" charset="0"/>
                        </a:rPr>
                        <a:t>Partida</a:t>
                      </a:r>
                      <a:r>
                        <a:rPr lang="en-GB" sz="1100" b="1" baseline="0" dirty="0" smtClean="0">
                          <a:latin typeface="Arial" panose="020B0604020202020204" pitchFamily="34" charset="0"/>
                          <a:cs typeface="Arial" panose="020B0604020202020204" pitchFamily="34" charset="0"/>
                        </a:rPr>
                        <a:t> </a:t>
                      </a:r>
                      <a:r>
                        <a:rPr lang="en-GB" sz="1100" baseline="0" dirty="0" smtClean="0">
                          <a:latin typeface="Arial" panose="020B0604020202020204" pitchFamily="34" charset="0"/>
                          <a:cs typeface="Arial" panose="020B0604020202020204" pitchFamily="34" charset="0"/>
                        </a:rPr>
                        <a:t>1 p.51 ex. 5-6</a:t>
                      </a:r>
                    </a:p>
                    <a:p>
                      <a:endParaRPr lang="en-GB" sz="1100" baseline="0" dirty="0" smtClean="0">
                        <a:latin typeface="Arial" panose="020B0604020202020204" pitchFamily="34" charset="0"/>
                        <a:cs typeface="Arial" panose="020B0604020202020204" pitchFamily="34" charset="0"/>
                      </a:endParaRPr>
                    </a:p>
                    <a:p>
                      <a:pPr marL="0" indent="0">
                        <a:buNone/>
                      </a:pPr>
                      <a:r>
                        <a:rPr lang="en-GB" sz="1100" b="1" baseline="0" dirty="0" smtClean="0">
                          <a:latin typeface="Arial" panose="020B0604020202020204" pitchFamily="34" charset="0"/>
                          <a:cs typeface="Arial" panose="020B0604020202020204" pitchFamily="34" charset="0"/>
                        </a:rPr>
                        <a:t>Unit 2 </a:t>
                      </a:r>
                      <a:r>
                        <a:rPr lang="en-GB" sz="1100" baseline="0" dirty="0" smtClean="0">
                          <a:latin typeface="Arial" panose="020B0604020202020204" pitchFamily="34" charset="0"/>
                          <a:cs typeface="Arial" panose="020B0604020202020204" pitchFamily="34" charset="0"/>
                        </a:rPr>
                        <a:t>- </a:t>
                      </a:r>
                      <a:r>
                        <a:rPr lang="en-GB" sz="1100" b="1" baseline="0" dirty="0" smtClean="0">
                          <a:latin typeface="Arial" panose="020B0604020202020204" pitchFamily="34" charset="0"/>
                          <a:cs typeface="Arial" panose="020B0604020202020204" pitchFamily="34" charset="0"/>
                        </a:rPr>
                        <a:t>¿Qué </a:t>
                      </a:r>
                      <a:r>
                        <a:rPr lang="en-GB" sz="1100" b="1" baseline="0" dirty="0" err="1" smtClean="0">
                          <a:latin typeface="Arial" panose="020B0604020202020204" pitchFamily="34" charset="0"/>
                          <a:cs typeface="Arial" panose="020B0604020202020204" pitchFamily="34" charset="0"/>
                        </a:rPr>
                        <a:t>estás</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haciendo</a:t>
                      </a:r>
                      <a:r>
                        <a:rPr lang="en-GB" sz="1100" b="1" baseline="0" dirty="0" smtClean="0">
                          <a:latin typeface="Arial" panose="020B0604020202020204" pitchFamily="34" charset="0"/>
                          <a:cs typeface="Arial" panose="020B0604020202020204" pitchFamily="34" charset="0"/>
                        </a:rPr>
                        <a:t>?</a:t>
                      </a:r>
                    </a:p>
                    <a:p>
                      <a:pPr marL="0" indent="0">
                        <a:buNone/>
                      </a:pPr>
                      <a:r>
                        <a:rPr lang="en-GB" sz="1100" baseline="0" dirty="0" smtClean="0">
                          <a:latin typeface="Arial" panose="020B0604020202020204" pitchFamily="34" charset="0"/>
                          <a:cs typeface="Arial" panose="020B0604020202020204" pitchFamily="34" charset="0"/>
                        </a:rPr>
                        <a:t>P56-57</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i="1" dirty="0" err="1" smtClean="0">
                          <a:latin typeface="Arial" panose="020B0604020202020204" pitchFamily="34" charset="0"/>
                          <a:cs typeface="Arial" panose="020B0604020202020204" pitchFamily="34" charset="0"/>
                        </a:rPr>
                        <a:t>Qué</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estás</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haciendo</a:t>
                      </a:r>
                      <a:r>
                        <a:rPr lang="en-GB" sz="1100" i="1"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dirty="0" err="1" smtClean="0">
                          <a:latin typeface="Arial" panose="020B0604020202020204" pitchFamily="34" charset="0"/>
                          <a:cs typeface="Arial" panose="020B0604020202020204" pitchFamily="34" charset="0"/>
                        </a:rPr>
                        <a:t>Quieres</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salir</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conmigo</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 </a:t>
                      </a:r>
                      <a:r>
                        <a:rPr lang="en-GB" sz="1100" i="1" baseline="0"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nora</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quedamos</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baseline="0" dirty="0" err="1" smtClean="0">
                          <a:latin typeface="Arial" panose="020B0604020202020204" pitchFamily="34" charset="0"/>
                          <a:cs typeface="Arial" panose="020B0604020202020204" pitchFamily="34" charset="0"/>
                        </a:rPr>
                        <a:t>Dónde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quedamos</a:t>
                      </a:r>
                      <a:r>
                        <a:rPr lang="en-GB" sz="1100" i="1" baseline="0" dirty="0" smtClean="0">
                          <a:latin typeface="Arial" panose="020B0604020202020204" pitchFamily="34" charset="0"/>
                          <a:cs typeface="Arial" panose="020B0604020202020204" pitchFamily="34" charset="0"/>
                        </a:rPr>
                        <a:t>?</a:t>
                      </a:r>
                      <a:endParaRPr lang="en-GB" sz="1100" i="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1" kern="1200" baseline="0" dirty="0" err="1" smtClean="0">
                          <a:solidFill>
                            <a:schemeClr val="tx1"/>
                          </a:solidFill>
                          <a:effectLst/>
                          <a:latin typeface="Arial" panose="020B0604020202020204" pitchFamily="34" charset="0"/>
                          <a:ea typeface="+mn-ea"/>
                          <a:cs typeface="Arial" panose="020B0604020202020204" pitchFamily="34" charset="0"/>
                        </a:rPr>
                        <a:t>Stem-change</a:t>
                      </a:r>
                      <a:r>
                        <a:rPr lang="es-ES" sz="1100" b="1"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b="1"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poder,querer</a:t>
                      </a:r>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r>
                        <a:rPr lang="en-GB" sz="1100" dirty="0" smtClean="0">
                          <a:latin typeface="Arial" panose="020B0604020202020204" pitchFamily="34" charset="0"/>
                          <a:cs typeface="Arial" panose="020B0604020202020204" pitchFamily="34" charset="0"/>
                        </a:rPr>
                        <a:t> </a:t>
                      </a:r>
                    </a:p>
                    <a:p>
                      <a:r>
                        <a:rPr lang="en-GB" sz="1100" b="1" dirty="0" smtClean="0">
                          <a:latin typeface="Arial" panose="020B0604020202020204" pitchFamily="34" charset="0"/>
                          <a:cs typeface="Arial" panose="020B0604020202020204" pitchFamily="34" charset="0"/>
                        </a:rPr>
                        <a:t>Present continuous</a:t>
                      </a:r>
                      <a:endParaRPr lang="en-GB" sz="1100" b="1" baseline="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p218</a:t>
                      </a:r>
                      <a:endParaRPr lang="en-GB" sz="1100" dirty="0">
                        <a:latin typeface="Arial" panose="020B0604020202020204" pitchFamily="34" charset="0"/>
                        <a:cs typeface="Arial" panose="020B0604020202020204" pitchFamily="34" charset="0"/>
                      </a:endParaRPr>
                    </a:p>
                  </a:txBody>
                  <a:tcPr/>
                </a:tc>
                <a:tc>
                  <a:txBody>
                    <a:bodyPr/>
                    <a:lstStyle/>
                    <a:p>
                      <a:r>
                        <a:rPr lang="en-GB" sz="1100" dirty="0" err="1" smtClean="0">
                          <a:latin typeface="Arial" panose="020B0604020202020204" pitchFamily="34" charset="0"/>
                          <a:cs typeface="Arial" panose="020B0604020202020204" pitchFamily="34" charset="0"/>
                        </a:rPr>
                        <a:t>querer</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poder</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tener</a:t>
                      </a:r>
                      <a:r>
                        <a:rPr lang="en-GB" sz="1100" dirty="0" smtClean="0">
                          <a:latin typeface="Arial" panose="020B0604020202020204" pitchFamily="34" charset="0"/>
                          <a:cs typeface="Arial" panose="020B0604020202020204" pitchFamily="34" charset="0"/>
                        </a:rPr>
                        <a:t> que</a:t>
                      </a:r>
                    </a:p>
                    <a:p>
                      <a:r>
                        <a:rPr lang="en-GB" sz="1100" dirty="0" err="1" smtClean="0">
                          <a:latin typeface="Arial" panose="020B0604020202020204" pitchFamily="34" charset="0"/>
                          <a:cs typeface="Arial" panose="020B0604020202020204" pitchFamily="34" charset="0"/>
                        </a:rPr>
                        <a:t>mirando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haciendo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buscando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leyendo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durmiendo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detrás</a:t>
                      </a:r>
                      <a:r>
                        <a:rPr lang="en-GB" sz="1100" dirty="0" smtClean="0">
                          <a:latin typeface="Arial" panose="020B0604020202020204" pitchFamily="34" charset="0"/>
                          <a:cs typeface="Arial" panose="020B0604020202020204" pitchFamily="34" charset="0"/>
                        </a:rPr>
                        <a:t> de</a:t>
                      </a:r>
                    </a:p>
                    <a:p>
                      <a:r>
                        <a:rPr lang="en-GB" sz="1100" dirty="0" err="1" smtClean="0">
                          <a:latin typeface="Arial" panose="020B0604020202020204" pitchFamily="34" charset="0"/>
                          <a:cs typeface="Arial" panose="020B0604020202020204" pitchFamily="34" charset="0"/>
                        </a:rPr>
                        <a:t>delante</a:t>
                      </a:r>
                      <a:r>
                        <a:rPr lang="en-GB" sz="1100" dirty="0" smtClean="0">
                          <a:latin typeface="Arial" panose="020B0604020202020204" pitchFamily="34" charset="0"/>
                          <a:cs typeface="Arial" panose="020B0604020202020204" pitchFamily="34" charset="0"/>
                        </a:rPr>
                        <a:t> de</a:t>
                      </a:r>
                    </a:p>
                    <a:p>
                      <a:r>
                        <a:rPr lang="en-GB" sz="1100" dirty="0" err="1" smtClean="0">
                          <a:latin typeface="Arial" panose="020B0604020202020204" pitchFamily="34" charset="0"/>
                          <a:cs typeface="Arial" panose="020B0604020202020204" pitchFamily="34" charset="0"/>
                        </a:rPr>
                        <a:t>debajo</a:t>
                      </a:r>
                      <a:r>
                        <a:rPr lang="en-GB" sz="1100" dirty="0" smtClean="0">
                          <a:latin typeface="Arial" panose="020B0604020202020204" pitchFamily="34" charset="0"/>
                          <a:cs typeface="Arial" panose="020B0604020202020204" pitchFamily="34" charset="0"/>
                        </a:rPr>
                        <a:t> de</a:t>
                      </a:r>
                    </a:p>
                    <a:p>
                      <a:r>
                        <a:rPr lang="en-GB" sz="1100" dirty="0" err="1" smtClean="0">
                          <a:latin typeface="Arial" panose="020B0604020202020204" pitchFamily="34" charset="0"/>
                          <a:cs typeface="Arial" panose="020B0604020202020204" pitchFamily="34" charset="0"/>
                        </a:rPr>
                        <a:t>enfrente</a:t>
                      </a:r>
                      <a:r>
                        <a:rPr lang="en-GB" sz="1100" dirty="0" smtClean="0">
                          <a:latin typeface="Arial" panose="020B0604020202020204" pitchFamily="34" charset="0"/>
                          <a:cs typeface="Arial" panose="020B0604020202020204" pitchFamily="34" charset="0"/>
                        </a:rPr>
                        <a:t> de</a:t>
                      </a:r>
                    </a:p>
                    <a:p>
                      <a:r>
                        <a:rPr lang="en-GB" sz="1100" dirty="0" smtClean="0">
                          <a:latin typeface="Arial" panose="020B0604020202020204" pitchFamily="34" charset="0"/>
                          <a:cs typeface="Arial" panose="020B0604020202020204" pitchFamily="34" charset="0"/>
                        </a:rPr>
                        <a:t>al</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lado</a:t>
                      </a:r>
                      <a:r>
                        <a:rPr lang="en-GB" sz="1100" baseline="0" dirty="0" smtClean="0">
                          <a:latin typeface="Arial" panose="020B0604020202020204" pitchFamily="34" charset="0"/>
                          <a:cs typeface="Arial" panose="020B0604020202020204" pitchFamily="34" charset="0"/>
                        </a:rPr>
                        <a:t> de</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dónde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quedamos</a:t>
                      </a:r>
                      <a:r>
                        <a:rPr lang="en-GB" sz="1100" baseline="0" dirty="0" smtClean="0">
                          <a:latin typeface="Arial" panose="020B0604020202020204" pitchFamily="34" charset="0"/>
                          <a:cs typeface="Arial" panose="020B0604020202020204" pitchFamily="34" charset="0"/>
                        </a:rPr>
                        <a:t>?</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conmigo</a:t>
                      </a:r>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Theme 1: Identity and culture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Topic 2: </a:t>
                      </a:r>
                      <a:r>
                        <a:rPr lang="en-GB" sz="1100" u="sng" dirty="0" smtClean="0">
                          <a:latin typeface="Arial" panose="020B0604020202020204" pitchFamily="34" charset="0"/>
                          <a:cs typeface="Arial" panose="020B0604020202020204" pitchFamily="34" charset="0"/>
                        </a:rPr>
                        <a:t>Technology in everyday life</a:t>
                      </a:r>
                      <a:br>
                        <a:rPr lang="en-GB" sz="1100" u="sng"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Social media </a:t>
                      </a:r>
                    </a:p>
                    <a:p>
                      <a:r>
                        <a:rPr lang="en-GB" sz="1100" dirty="0" smtClean="0">
                          <a:latin typeface="Arial" panose="020B0604020202020204" pitchFamily="34" charset="0"/>
                          <a:cs typeface="Arial" panose="020B0604020202020204" pitchFamily="34" charset="0"/>
                        </a:rPr>
                        <a:t>• Mobile technology </a:t>
                      </a:r>
                    </a:p>
                    <a:p>
                      <a:r>
                        <a:rPr lang="en-GB" sz="1100" dirty="0" smtClean="0">
                          <a:latin typeface="Arial" panose="020B0604020202020204" pitchFamily="34" charset="0"/>
                          <a:cs typeface="Arial" panose="020B0604020202020204" pitchFamily="34" charset="0"/>
                        </a:rPr>
                        <a:t>(making arrangements using mobile technology)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endParaRPr lang="en-GB" sz="1100" b="1" u="sng"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Present continuous p218 </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Stem-change</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u="none" kern="1200" baseline="0" dirty="0" err="1" smtClean="0">
                          <a:solidFill>
                            <a:schemeClr val="tx1"/>
                          </a:solidFill>
                          <a:effectLst/>
                          <a:latin typeface="Arial" panose="020B0604020202020204" pitchFamily="34" charset="0"/>
                          <a:ea typeface="+mn-ea"/>
                          <a:cs typeface="Arial" panose="020B0604020202020204" pitchFamily="34" charset="0"/>
                        </a:rPr>
                        <a:t>poder,querer</a:t>
                      </a:r>
                      <a:endParaRPr lang="es-ES" sz="1100" b="1" u="none" kern="1200" baseline="0" dirty="0" smtClean="0">
                        <a:solidFill>
                          <a:schemeClr val="tx1"/>
                        </a:solidFill>
                        <a:effectLst/>
                        <a:latin typeface="Arial" panose="020B0604020202020204" pitchFamily="34" charset="0"/>
                        <a:ea typeface="+mn-ea"/>
                        <a:cs typeface="Arial" panose="020B0604020202020204" pitchFamily="34" charset="0"/>
                      </a:endParaRPr>
                    </a:p>
                    <a:p>
                      <a:endParaRPr lang="en-GB" sz="1100" b="0" u="none" baseline="0" dirty="0" smtClean="0">
                        <a:latin typeface="Arial" panose="020B0604020202020204" pitchFamily="34" charset="0"/>
                        <a:cs typeface="Arial" panose="020B0604020202020204" pitchFamily="34" charset="0"/>
                      </a:endParaRPr>
                    </a:p>
                    <a:p>
                      <a:r>
                        <a:rPr lang="en-GB" sz="1100" b="1" u="none" baseline="0" dirty="0" smtClean="0">
                          <a:latin typeface="Arial" panose="020B0604020202020204" pitchFamily="34" charset="0"/>
                          <a:cs typeface="Arial" panose="020B0604020202020204" pitchFamily="34" charset="0"/>
                        </a:rPr>
                        <a:t>Prepositions of place</a:t>
                      </a:r>
                    </a:p>
                    <a:p>
                      <a:endParaRPr lang="es-ES" sz="1100" b="0" u="none" kern="1200" baseline="0" dirty="0" smtClean="0">
                        <a:solidFill>
                          <a:schemeClr val="tx1"/>
                        </a:solidFill>
                        <a:effectLst/>
                        <a:latin typeface="Arial" panose="020B0604020202020204" pitchFamily="34" charset="0"/>
                        <a:ea typeface="+mn-ea"/>
                        <a:cs typeface="Arial" panose="020B0604020202020204" pitchFamily="34" charset="0"/>
                      </a:endParaRPr>
                    </a:p>
                    <a:p>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ESTAR – </a:t>
                      </a:r>
                      <a:r>
                        <a:rPr lang="es-ES" sz="1100" b="1" u="none" kern="1200" baseline="0" dirty="0" err="1" smtClean="0">
                          <a:solidFill>
                            <a:schemeClr val="tx1"/>
                          </a:solidFill>
                          <a:effectLst/>
                          <a:latin typeface="Arial" panose="020B0604020202020204" pitchFamily="34" charset="0"/>
                          <a:ea typeface="+mn-ea"/>
                          <a:cs typeface="Arial" panose="020B0604020202020204" pitchFamily="34" charset="0"/>
                        </a:rPr>
                        <a:t>present</a:t>
                      </a:r>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 tense </a:t>
                      </a:r>
                      <a:r>
                        <a:rPr lang="es-ES" sz="1100" b="1" u="none" kern="1200" baseline="0" dirty="0" err="1" smtClean="0">
                          <a:solidFill>
                            <a:schemeClr val="tx1"/>
                          </a:solidFill>
                          <a:effectLst/>
                          <a:latin typeface="Arial" panose="020B0604020202020204" pitchFamily="34" charset="0"/>
                          <a:ea typeface="+mn-ea"/>
                          <a:cs typeface="Arial" panose="020B0604020202020204" pitchFamily="34" charset="0"/>
                        </a:rPr>
                        <a:t>all</a:t>
                      </a:r>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u="none" kern="1200" baseline="0" dirty="0" err="1" smtClean="0">
                          <a:solidFill>
                            <a:schemeClr val="tx1"/>
                          </a:solidFill>
                          <a:effectLst/>
                          <a:latin typeface="Arial" panose="020B0604020202020204" pitchFamily="34" charset="0"/>
                          <a:ea typeface="+mn-ea"/>
                          <a:cs typeface="Arial" panose="020B0604020202020204" pitchFamily="34" charset="0"/>
                        </a:rPr>
                        <a:t>persons</a:t>
                      </a:r>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
                      </a:r>
                      <a:b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b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r>
                      <a:b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b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Formation</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of </a:t>
                      </a:r>
                      <a:r>
                        <a:rPr lang="en-GB" sz="1100" b="0" u="none" dirty="0" smtClean="0">
                          <a:latin typeface="Arial" panose="020B0604020202020204" pitchFamily="34" charset="0"/>
                          <a:cs typeface="Arial" panose="020B0604020202020204" pitchFamily="34" charset="0"/>
                        </a:rPr>
                        <a:t> the </a:t>
                      </a:r>
                      <a:r>
                        <a:rPr lang="en-GB" sz="1100" b="1" u="none" dirty="0" smtClean="0">
                          <a:latin typeface="Arial" panose="020B0604020202020204" pitchFamily="34" charset="0"/>
                          <a:cs typeface="Arial" panose="020B0604020202020204" pitchFamily="34" charset="0"/>
                        </a:rPr>
                        <a:t>present</a:t>
                      </a:r>
                      <a:r>
                        <a:rPr lang="en-GB" sz="1100" b="1" u="none" baseline="0" dirty="0" smtClean="0">
                          <a:latin typeface="Arial" panose="020B0604020202020204" pitchFamily="34" charset="0"/>
                          <a:cs typeface="Arial" panose="020B0604020202020204" pitchFamily="34" charset="0"/>
                        </a:rPr>
                        <a:t> continuous</a:t>
                      </a:r>
                      <a:endParaRPr lang="en-GB" sz="1100" b="0" baseline="0" dirty="0" smtClean="0">
                        <a:latin typeface="Arial" panose="020B0604020202020204" pitchFamily="34" charset="0"/>
                        <a:cs typeface="Arial" panose="020B0604020202020204" pitchFamily="34" charset="0"/>
                      </a:endParaRPr>
                    </a:p>
                    <a:p>
                      <a:endParaRPr lang="en-GB" sz="1100" b="0" baseline="0" dirty="0" smtClean="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Speaking</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1] </a:t>
                      </a:r>
                      <a:r>
                        <a:rPr lang="en-GB" sz="1100" b="1" dirty="0" smtClean="0">
                          <a:latin typeface="Arial" panose="020B0604020202020204" pitchFamily="34" charset="0"/>
                          <a:cs typeface="Arial" panose="020B0604020202020204" pitchFamily="34" charset="0"/>
                        </a:rPr>
                        <a:t>Improvising dialogues</a:t>
                      </a: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284609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47308477"/>
              </p:ext>
            </p:extLst>
          </p:nvPr>
        </p:nvGraphicFramePr>
        <p:xfrm>
          <a:off x="161515" y="89745"/>
          <a:ext cx="8861460" cy="483046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Autumn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14</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4015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tc>
                <a:tc>
                  <a:txBody>
                    <a:bodyPr/>
                    <a:lstStyle/>
                    <a:p>
                      <a:r>
                        <a:rPr lang="en-GB" sz="1100" dirty="0" err="1" smtClean="0">
                          <a:latin typeface="Arial" panose="020B0604020202020204" pitchFamily="34" charset="0"/>
                          <a:cs typeface="Arial" panose="020B0604020202020204" pitchFamily="34" charset="0"/>
                        </a:rPr>
                        <a:t>Módulo</a:t>
                      </a:r>
                      <a:r>
                        <a:rPr lang="en-GB" sz="1100" baseline="0" dirty="0" smtClean="0">
                          <a:latin typeface="Arial" panose="020B0604020202020204" pitchFamily="34" charset="0"/>
                          <a:cs typeface="Arial" panose="020B0604020202020204" pitchFamily="34" charset="0"/>
                        </a:rPr>
                        <a:t> 3 </a:t>
                      </a:r>
                      <a:r>
                        <a:rPr lang="en-GB" sz="1100" baseline="0" dirty="0" err="1" smtClean="0">
                          <a:latin typeface="Arial" panose="020B0604020202020204" pitchFamily="34" charset="0"/>
                          <a:cs typeface="Arial" panose="020B0604020202020204" pitchFamily="34" charset="0"/>
                        </a:rPr>
                        <a:t>Mi</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Gente</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Unit 3 - Leer </a:t>
                      </a:r>
                      <a:r>
                        <a:rPr lang="en-GB" sz="1100" b="1" baseline="0" dirty="0" err="1" smtClean="0">
                          <a:latin typeface="Arial" panose="020B0604020202020204" pitchFamily="34" charset="0"/>
                          <a:cs typeface="Arial" panose="020B0604020202020204" pitchFamily="34" charset="0"/>
                        </a:rPr>
                        <a:t>es</a:t>
                      </a:r>
                      <a:r>
                        <a:rPr lang="en-GB" sz="1100" b="1" baseline="0" dirty="0" smtClean="0">
                          <a:latin typeface="Arial" panose="020B0604020202020204" pitchFamily="34" charset="0"/>
                          <a:cs typeface="Arial" panose="020B0604020202020204" pitchFamily="34" charset="0"/>
                        </a:rPr>
                        <a:t> un placer</a:t>
                      </a:r>
                    </a:p>
                    <a:p>
                      <a:pPr marL="0" indent="0">
                        <a:buNone/>
                      </a:pPr>
                      <a:r>
                        <a:rPr lang="en-GB" sz="1100" baseline="0" dirty="0" smtClean="0">
                          <a:latin typeface="Arial" panose="020B0604020202020204" pitchFamily="34" charset="0"/>
                          <a:cs typeface="Arial" panose="020B0604020202020204" pitchFamily="34" charset="0"/>
                        </a:rPr>
                        <a:t>p.58-59 ex. 1-8</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¿Qué (no) te gusta leer y ¿</a:t>
                      </a:r>
                      <a:r>
                        <a:rPr lang="en-GB" sz="1100" i="1" dirty="0" err="1" smtClean="0">
                          <a:latin typeface="Arial" panose="020B0604020202020204" pitchFamily="34" charset="0"/>
                          <a:cs typeface="Arial" panose="020B0604020202020204" pitchFamily="34" charset="0"/>
                        </a:rPr>
                        <a:t>por</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qué</a:t>
                      </a:r>
                      <a:r>
                        <a:rPr lang="en-GB" sz="1100" i="1"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¿Con </a:t>
                      </a:r>
                      <a:r>
                        <a:rPr lang="en-GB" sz="1100" i="1" dirty="0" err="1" smtClean="0">
                          <a:latin typeface="Arial" panose="020B0604020202020204" pitchFamily="34" charset="0"/>
                          <a:cs typeface="Arial" panose="020B0604020202020204" pitchFamily="34" charset="0"/>
                        </a:rPr>
                        <a:t>qué</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frecuencia</a:t>
                      </a:r>
                      <a:r>
                        <a:rPr lang="en-GB" sz="1100" i="1" dirty="0" smtClean="0">
                          <a:latin typeface="Arial" panose="020B0604020202020204" pitchFamily="34" charset="0"/>
                          <a:cs typeface="Arial" panose="020B0604020202020204" pitchFamily="34" charset="0"/>
                        </a:rPr>
                        <a:t> lees?</a:t>
                      </a:r>
                    </a:p>
                    <a:p>
                      <a:pPr marL="285750" indent="-2857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Cuáles</a:t>
                      </a:r>
                      <a:r>
                        <a:rPr lang="en-GB" sz="1100" i="1" dirty="0" smtClean="0">
                          <a:latin typeface="Arial" panose="020B0604020202020204" pitchFamily="34" charset="0"/>
                          <a:cs typeface="Arial" panose="020B0604020202020204" pitchFamily="34" charset="0"/>
                        </a:rPr>
                        <a:t> son las </a:t>
                      </a:r>
                      <a:r>
                        <a:rPr lang="en-GB" sz="1100" i="1" dirty="0" err="1" smtClean="0">
                          <a:latin typeface="Arial" panose="020B0604020202020204" pitchFamily="34" charset="0"/>
                          <a:cs typeface="Arial" panose="020B0604020202020204" pitchFamily="34" charset="0"/>
                        </a:rPr>
                        <a:t>ventajas</a:t>
                      </a:r>
                      <a:r>
                        <a:rPr lang="en-GB" sz="1100" i="1" dirty="0" smtClean="0">
                          <a:latin typeface="Arial" panose="020B0604020202020204" pitchFamily="34" charset="0"/>
                          <a:cs typeface="Arial" panose="020B0604020202020204" pitchFamily="34" charset="0"/>
                        </a:rPr>
                        <a:t> / </a:t>
                      </a:r>
                      <a:r>
                        <a:rPr lang="en-GB" sz="1100" i="1" dirty="0" err="1" smtClean="0">
                          <a:latin typeface="Arial" panose="020B0604020202020204" pitchFamily="34" charset="0"/>
                          <a:cs typeface="Arial" panose="020B0604020202020204" pitchFamily="34" charset="0"/>
                        </a:rPr>
                        <a:t>desventajas</a:t>
                      </a:r>
                      <a:r>
                        <a:rPr lang="en-GB" sz="1100" i="1" dirty="0" smtClean="0">
                          <a:latin typeface="Arial" panose="020B0604020202020204" pitchFamily="34" charset="0"/>
                          <a:cs typeface="Arial" panose="020B0604020202020204" pitchFamily="34" charset="0"/>
                        </a:rPr>
                        <a:t> de leer en </a:t>
                      </a:r>
                      <a:r>
                        <a:rPr lang="en-GB" sz="1100" i="1" dirty="0" err="1" smtClean="0">
                          <a:latin typeface="Arial" panose="020B0604020202020204" pitchFamily="34" charset="0"/>
                          <a:cs typeface="Arial" panose="020B0604020202020204" pitchFamily="34" charset="0"/>
                        </a:rPr>
                        <a:t>línea</a:t>
                      </a:r>
                      <a:r>
                        <a:rPr lang="en-GB" sz="1100" i="1" dirty="0" smtClean="0">
                          <a:latin typeface="Arial" panose="020B0604020202020204" pitchFamily="34" charset="0"/>
                          <a:cs typeface="Arial" panose="020B0604020202020204" pitchFamily="34" charset="0"/>
                        </a:rPr>
                        <a:t> / en </a:t>
                      </a:r>
                      <a:r>
                        <a:rPr lang="en-GB" sz="1100" i="1" dirty="0" err="1" smtClean="0">
                          <a:latin typeface="Arial" panose="020B0604020202020204" pitchFamily="34" charset="0"/>
                          <a:cs typeface="Arial" panose="020B0604020202020204" pitchFamily="34" charset="0"/>
                        </a:rPr>
                        <a:t>papel</a:t>
                      </a:r>
                      <a:r>
                        <a:rPr lang="en-GB" sz="1100" i="1"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Opinion</a:t>
                      </a:r>
                      <a:r>
                        <a:rPr lang="en-GB" sz="1100" b="1" baseline="0" dirty="0" smtClean="0">
                          <a:latin typeface="Arial" panose="020B0604020202020204" pitchFamily="34" charset="0"/>
                          <a:cs typeface="Arial" panose="020B0604020202020204" pitchFamily="34" charset="0"/>
                        </a:rPr>
                        <a:t> verbs + infinitive: </a:t>
                      </a:r>
                      <a:r>
                        <a:rPr lang="en-GB" sz="1100" b="0" baseline="0" dirty="0" smtClean="0">
                          <a:latin typeface="Arial" panose="020B0604020202020204" pitchFamily="34" charset="0"/>
                          <a:cs typeface="Arial" panose="020B0604020202020204" pitchFamily="34" charset="0"/>
                        </a:rPr>
                        <a:t>GUSTAR, ENCANTAR, INTERESAR, PREFERIR</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err="1" smtClean="0">
                          <a:latin typeface="Arial" panose="020B0604020202020204" pitchFamily="34" charset="0"/>
                          <a:cs typeface="Arial" panose="020B0604020202020204" pitchFamily="34" charset="0"/>
                        </a:rPr>
                        <a:t>los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tebeos</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los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periódicos</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las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revistas</a:t>
                      </a:r>
                      <a:endParaRPr lang="en-GB" sz="11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panose="020B0604020202020204" pitchFamily="34" charset="0"/>
                          <a:cs typeface="Arial" panose="020B0604020202020204" pitchFamily="34" charset="0"/>
                        </a:rPr>
                        <a:t>las </a:t>
                      </a:r>
                      <a:r>
                        <a:rPr lang="en-GB" sz="1100" baseline="0" dirty="0" err="1" smtClean="0">
                          <a:latin typeface="Arial" panose="020B0604020202020204" pitchFamily="34" charset="0"/>
                          <a:cs typeface="Arial" panose="020B0604020202020204" pitchFamily="34" charset="0"/>
                        </a:rPr>
                        <a:t>novelas</a:t>
                      </a:r>
                      <a:r>
                        <a:rPr lang="en-GB" sz="1100" baseline="0" dirty="0" smtClean="0">
                          <a:latin typeface="Arial" panose="020B0604020202020204" pitchFamily="34" charset="0"/>
                          <a:cs typeface="Arial" panose="020B0604020202020204" pitchFamily="34" charset="0"/>
                        </a:rPr>
                        <a:t> de </a:t>
                      </a:r>
                      <a:r>
                        <a:rPr lang="en-GB" sz="1100" baseline="0" dirty="0" err="1" smtClean="0">
                          <a:latin typeface="Arial" panose="020B0604020202020204" pitchFamily="34" charset="0"/>
                          <a:cs typeface="Arial" panose="020B0604020202020204" pitchFamily="34" charset="0"/>
                        </a:rPr>
                        <a:t>amor</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desventaja</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de </a:t>
                      </a:r>
                      <a:r>
                        <a:rPr lang="en-GB" sz="1100" baseline="0" dirty="0" err="1" smtClean="0">
                          <a:latin typeface="Arial" panose="020B0604020202020204" pitchFamily="34" charset="0"/>
                          <a:cs typeface="Arial" panose="020B0604020202020204" pitchFamily="34" charset="0"/>
                        </a:rPr>
                        <a:t>vez</a:t>
                      </a:r>
                      <a:r>
                        <a:rPr lang="en-GB" sz="1100" baseline="0" dirty="0" smtClean="0">
                          <a:latin typeface="Arial" panose="020B0604020202020204" pitchFamily="34" charset="0"/>
                          <a:cs typeface="Arial" panose="020B0604020202020204" pitchFamily="34" charset="0"/>
                        </a:rPr>
                        <a:t> en </a:t>
                      </a:r>
                      <a:r>
                        <a:rPr lang="en-GB" sz="1100" baseline="0" dirty="0" err="1" smtClean="0">
                          <a:latin typeface="Arial" panose="020B0604020202020204" pitchFamily="34" charset="0"/>
                          <a:cs typeface="Arial" panose="020B0604020202020204" pitchFamily="34" charset="0"/>
                        </a:rPr>
                        <a:t>cuando</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a menudo</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por</a:t>
                      </a:r>
                      <a:r>
                        <a:rPr lang="en-GB" sz="1100" baseline="0" dirty="0" smtClean="0">
                          <a:latin typeface="Arial" panose="020B0604020202020204" pitchFamily="34" charset="0"/>
                          <a:cs typeface="Arial" panose="020B0604020202020204" pitchFamily="34" charset="0"/>
                        </a:rPr>
                        <a:t> un </a:t>
                      </a:r>
                      <a:r>
                        <a:rPr lang="en-GB" sz="1100" baseline="0" dirty="0" err="1" smtClean="0">
                          <a:latin typeface="Arial" panose="020B0604020202020204" pitchFamily="34" charset="0"/>
                          <a:cs typeface="Arial" panose="020B0604020202020204" pitchFamily="34" charset="0"/>
                        </a:rPr>
                        <a:t>lado</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por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otro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lado</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mientras</a:t>
                      </a:r>
                      <a:r>
                        <a:rPr lang="en-GB" sz="1100" baseline="0" dirty="0" smtClean="0">
                          <a:latin typeface="Arial" panose="020B0604020202020204" pitchFamily="34" charset="0"/>
                          <a:cs typeface="Arial" panose="020B0604020202020204" pitchFamily="34" charset="0"/>
                        </a:rPr>
                        <a:t> que</a:t>
                      </a:r>
                    </a:p>
                    <a:p>
                      <a:r>
                        <a:rPr lang="en-GB" sz="1100" baseline="0" dirty="0" err="1" smtClean="0">
                          <a:latin typeface="Arial" panose="020B0604020202020204" pitchFamily="34" charset="0"/>
                          <a:cs typeface="Arial" panose="020B0604020202020204" pitchFamily="34" charset="0"/>
                        </a:rPr>
                        <a:t>por</a:t>
                      </a:r>
                      <a:r>
                        <a:rPr lang="en-GB" sz="1100" baseline="0" dirty="0" smtClean="0">
                          <a:latin typeface="Arial" panose="020B0604020202020204" pitchFamily="34" charset="0"/>
                          <a:cs typeface="Arial" panose="020B0604020202020204" pitchFamily="34" charset="0"/>
                        </a:rPr>
                        <a:t> lo </a:t>
                      </a:r>
                      <a:r>
                        <a:rPr lang="en-GB" sz="1100" baseline="0" dirty="0" err="1" smtClean="0">
                          <a:latin typeface="Arial" panose="020B0604020202020204" pitchFamily="34" charset="0"/>
                          <a:cs typeface="Arial" panose="020B0604020202020204" pitchFamily="34" charset="0"/>
                        </a:rPr>
                        <a:t>tanto</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así</a:t>
                      </a:r>
                      <a:r>
                        <a:rPr lang="en-GB" sz="1100" baseline="0" dirty="0" smtClean="0">
                          <a:latin typeface="Arial" panose="020B0604020202020204" pitchFamily="34" charset="0"/>
                          <a:cs typeface="Arial" panose="020B0604020202020204" pitchFamily="34" charset="0"/>
                        </a:rPr>
                        <a:t> que</a:t>
                      </a:r>
                    </a:p>
                    <a:p>
                      <a:r>
                        <a:rPr lang="en-GB" sz="1100" baseline="0" dirty="0" smtClean="0">
                          <a:latin typeface="Arial" panose="020B0604020202020204" pitchFamily="34" charset="0"/>
                          <a:cs typeface="Arial" panose="020B0604020202020204" pitchFamily="34" charset="0"/>
                        </a:rPr>
                        <a:t>en </a:t>
                      </a:r>
                      <a:r>
                        <a:rPr lang="en-GB" sz="1100" baseline="0" dirty="0" err="1" smtClean="0">
                          <a:latin typeface="Arial" panose="020B0604020202020204" pitchFamily="34" charset="0"/>
                          <a:cs typeface="Arial" panose="020B0604020202020204" pitchFamily="34" charset="0"/>
                        </a:rPr>
                        <a:t>resumen</a:t>
                      </a:r>
                      <a:endParaRPr lang="en-GB" sz="11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err="1" smtClean="0">
                          <a:latin typeface="Arial" panose="020B0604020202020204" pitchFamily="34" charset="0"/>
                          <a:cs typeface="Arial" panose="020B0604020202020204" pitchFamily="34" charset="0"/>
                        </a:rPr>
                        <a:t>recargar</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fastidiar</a:t>
                      </a:r>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Theme 1: Identity and culture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Topic 3: </a:t>
                      </a:r>
                      <a:r>
                        <a:rPr lang="en-GB" sz="1100" u="sng" dirty="0" smtClean="0">
                          <a:latin typeface="Arial" panose="020B0604020202020204" pitchFamily="34" charset="0"/>
                          <a:cs typeface="Arial" panose="020B0604020202020204" pitchFamily="34" charset="0"/>
                        </a:rPr>
                        <a:t>Free-time activities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pPr marL="0" indent="0">
                        <a:buFontTx/>
                        <a:buNone/>
                      </a:pPr>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endParaRPr kumimoji="0" lang="en-GB" sz="1100" b="1"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r>
                        <a:rPr lang="en-GB" sz="1100" dirty="0" smtClean="0"/>
                        <a:t>p229 exercises on connectives</a:t>
                      </a:r>
                    </a:p>
                    <a:p>
                      <a:endParaRPr lang="en-GB" sz="1100" dirty="0" smtClean="0"/>
                    </a:p>
                    <a:p>
                      <a:r>
                        <a:rPr lang="en-GB" sz="1100" dirty="0" smtClean="0"/>
                        <a:t>p59</a:t>
                      </a:r>
                      <a:r>
                        <a:rPr lang="en-GB" sz="1100" baseline="0" dirty="0" smtClean="0"/>
                        <a:t> Ex7/5 reading comprehension</a:t>
                      </a:r>
                    </a:p>
                  </a:txBody>
                  <a:tcPr/>
                </a:tc>
                <a:tc>
                  <a:txBody>
                    <a:bodyPr/>
                    <a:lstStyle/>
                    <a:p>
                      <a:r>
                        <a:rPr lang="en-GB" sz="1100" b="1" dirty="0" smtClean="0">
                          <a:latin typeface="Arial" panose="020B0604020202020204" pitchFamily="34" charset="0"/>
                          <a:cs typeface="Arial" panose="020B0604020202020204" pitchFamily="34" charset="0"/>
                        </a:rPr>
                        <a:t>Opinion verbs + infinitive</a:t>
                      </a:r>
                      <a:endParaRPr lang="en-GB" sz="1100" b="1" baseline="0" dirty="0" smtClean="0">
                        <a:latin typeface="Arial" panose="020B0604020202020204" pitchFamily="34" charset="0"/>
                        <a:cs typeface="Arial" panose="020B0604020202020204" pitchFamily="34" charset="0"/>
                      </a:endParaRPr>
                    </a:p>
                    <a:p>
                      <a:endParaRPr lang="en-GB" sz="1100" b="1"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Connectives:</a:t>
                      </a:r>
                      <a:br>
                        <a:rPr lang="en-GB" sz="1100" b="1" baseline="0" dirty="0" smtClean="0">
                          <a:latin typeface="Arial" panose="020B0604020202020204" pitchFamily="34" charset="0"/>
                          <a:cs typeface="Arial" panose="020B0604020202020204" pitchFamily="34" charset="0"/>
                        </a:rPr>
                      </a:br>
                      <a:r>
                        <a:rPr lang="en-GB" sz="1100" b="0" baseline="0" dirty="0" err="1" smtClean="0">
                          <a:latin typeface="Arial" panose="020B0604020202020204" pitchFamily="34" charset="0"/>
                          <a:cs typeface="Arial" panose="020B0604020202020204" pitchFamily="34" charset="0"/>
                        </a:rPr>
                        <a:t>ya</a:t>
                      </a:r>
                      <a:r>
                        <a:rPr lang="en-GB" sz="1100" b="0" baseline="0" dirty="0" smtClean="0">
                          <a:latin typeface="Arial" panose="020B0604020202020204" pitchFamily="34" charset="0"/>
                          <a:cs typeface="Arial" panose="020B0604020202020204" pitchFamily="34" charset="0"/>
                        </a:rPr>
                        <a:t> que, </a:t>
                      </a:r>
                      <a:r>
                        <a:rPr lang="en-GB" sz="1100" b="0" baseline="0" dirty="0" err="1" smtClean="0">
                          <a:latin typeface="Arial" panose="020B0604020202020204" pitchFamily="34" charset="0"/>
                          <a:cs typeface="Arial" panose="020B0604020202020204" pitchFamily="34" charset="0"/>
                        </a:rPr>
                        <a:t>mientras</a:t>
                      </a:r>
                      <a:r>
                        <a:rPr lang="en-GB" sz="1100" b="0" baseline="0" dirty="0" smtClean="0">
                          <a:latin typeface="Arial" panose="020B0604020202020204" pitchFamily="34" charset="0"/>
                          <a:cs typeface="Arial" panose="020B0604020202020204" pitchFamily="34" charset="0"/>
                        </a:rPr>
                        <a:t> que, </a:t>
                      </a:r>
                      <a:r>
                        <a:rPr lang="en-GB" sz="1100" b="0" baseline="0" dirty="0" err="1" smtClean="0">
                          <a:latin typeface="Arial" panose="020B0604020202020204" pitchFamily="34" charset="0"/>
                          <a:cs typeface="Arial" panose="020B0604020202020204" pitchFamily="34" charset="0"/>
                        </a:rPr>
                        <a:t>por</a:t>
                      </a:r>
                      <a:r>
                        <a:rPr lang="en-GB" sz="1100" b="0" baseline="0" dirty="0" smtClean="0">
                          <a:latin typeface="Arial" panose="020B0604020202020204" pitchFamily="34" charset="0"/>
                          <a:cs typeface="Arial" panose="020B0604020202020204" pitchFamily="34" charset="0"/>
                        </a:rPr>
                        <a:t> lo </a:t>
                      </a:r>
                      <a:r>
                        <a:rPr lang="en-GB" sz="1100" b="0" baseline="0" dirty="0" err="1" smtClean="0">
                          <a:latin typeface="Arial" panose="020B0604020202020204" pitchFamily="34" charset="0"/>
                          <a:cs typeface="Arial" panose="020B0604020202020204" pitchFamily="34" charset="0"/>
                        </a:rPr>
                        <a:t>tanto</a:t>
                      </a:r>
                      <a:r>
                        <a:rPr lang="en-GB" sz="1100" b="0" baseline="0" dirty="0" smtClean="0">
                          <a:latin typeface="Arial" panose="020B0604020202020204" pitchFamily="34" charset="0"/>
                          <a:cs typeface="Arial" panose="020B0604020202020204" pitchFamily="34" charset="0"/>
                        </a:rPr>
                        <a:t>, sin embargo, </a:t>
                      </a:r>
                      <a:r>
                        <a:rPr lang="en-GB" sz="1100" b="0" baseline="0" dirty="0" err="1" smtClean="0">
                          <a:latin typeface="Arial" panose="020B0604020202020204" pitchFamily="34" charset="0"/>
                          <a:cs typeface="Arial" panose="020B0604020202020204" pitchFamily="34" charset="0"/>
                        </a:rPr>
                        <a:t>por</a:t>
                      </a:r>
                      <a:r>
                        <a:rPr lang="en-GB" sz="1100" b="0" baseline="0" dirty="0" smtClean="0">
                          <a:latin typeface="Arial" panose="020B0604020202020204" pitchFamily="34" charset="0"/>
                          <a:cs typeface="Arial" panose="020B0604020202020204" pitchFamily="34" charset="0"/>
                        </a:rPr>
                        <a:t> </a:t>
                      </a:r>
                      <a:r>
                        <a:rPr lang="en-GB" sz="1100" b="0" baseline="0" dirty="0" err="1" smtClean="0">
                          <a:latin typeface="Arial" panose="020B0604020202020204" pitchFamily="34" charset="0"/>
                          <a:cs typeface="Arial" panose="020B0604020202020204" pitchFamily="34" charset="0"/>
                        </a:rPr>
                        <a:t>eso</a:t>
                      </a:r>
                      <a:r>
                        <a:rPr lang="en-GB" sz="1100" b="0" baseline="0" dirty="0" smtClean="0">
                          <a:latin typeface="Arial" panose="020B0604020202020204" pitchFamily="34" charset="0"/>
                          <a:cs typeface="Arial" panose="020B0604020202020204" pitchFamily="34" charset="0"/>
                        </a:rPr>
                        <a:t>, </a:t>
                      </a:r>
                      <a:r>
                        <a:rPr lang="en-GB" sz="1100" b="0" baseline="0" dirty="0" err="1" smtClean="0">
                          <a:latin typeface="Arial" panose="020B0604020202020204" pitchFamily="34" charset="0"/>
                          <a:cs typeface="Arial" panose="020B0604020202020204" pitchFamily="34" charset="0"/>
                        </a:rPr>
                        <a:t>así</a:t>
                      </a:r>
                      <a:r>
                        <a:rPr lang="en-GB" sz="1100" b="0" baseline="0" dirty="0" smtClean="0">
                          <a:latin typeface="Arial" panose="020B0604020202020204" pitchFamily="34" charset="0"/>
                          <a:cs typeface="Arial" panose="020B0604020202020204" pitchFamily="34" charset="0"/>
                        </a:rPr>
                        <a:t> que, en </a:t>
                      </a:r>
                      <a:r>
                        <a:rPr lang="en-GB" sz="1100" b="0" baseline="0" dirty="0" err="1" smtClean="0">
                          <a:latin typeface="Arial" panose="020B0604020202020204" pitchFamily="34" charset="0"/>
                          <a:cs typeface="Arial" panose="020B0604020202020204" pitchFamily="34" charset="0"/>
                        </a:rPr>
                        <a:t>resumen</a:t>
                      </a:r>
                      <a:endParaRPr lang="en-GB" sz="1100" b="0" baseline="0" dirty="0" smtClean="0">
                        <a:latin typeface="Arial" panose="020B0604020202020204" pitchFamily="34" charset="0"/>
                        <a:cs typeface="Arial" panose="020B0604020202020204" pitchFamily="34" charset="0"/>
                      </a:endParaRPr>
                    </a:p>
                    <a:p>
                      <a:endParaRPr lang="en-GB" sz="1100" b="1"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Adverbs of frequency:</a:t>
                      </a:r>
                      <a:br>
                        <a:rPr lang="en-GB" sz="1100" b="1" baseline="0" dirty="0" smtClean="0">
                          <a:latin typeface="Arial" panose="020B0604020202020204" pitchFamily="34" charset="0"/>
                          <a:cs typeface="Arial" panose="020B0604020202020204" pitchFamily="34" charset="0"/>
                        </a:rPr>
                      </a:br>
                      <a:r>
                        <a:rPr lang="en-GB" sz="1100" b="0" baseline="0" dirty="0" smtClean="0">
                          <a:latin typeface="Arial" panose="020B0604020202020204" pitchFamily="34" charset="0"/>
                          <a:cs typeface="Arial" panose="020B0604020202020204" pitchFamily="34" charset="0"/>
                        </a:rPr>
                        <a:t>a menudo, a </a:t>
                      </a:r>
                      <a:r>
                        <a:rPr lang="en-GB" sz="1100" b="0" baseline="0" dirty="0" err="1" smtClean="0">
                          <a:latin typeface="Arial" panose="020B0604020202020204" pitchFamily="34" charset="0"/>
                          <a:cs typeface="Arial" panose="020B0604020202020204" pitchFamily="34" charset="0"/>
                        </a:rPr>
                        <a:t>veces</a:t>
                      </a:r>
                      <a:r>
                        <a:rPr lang="en-GB" sz="1100" b="0" baseline="0" dirty="0" smtClean="0">
                          <a:latin typeface="Arial" panose="020B0604020202020204" pitchFamily="34" charset="0"/>
                          <a:cs typeface="Arial" panose="020B0604020202020204" pitchFamily="34" charset="0"/>
                        </a:rPr>
                        <a:t>, de </a:t>
                      </a:r>
                      <a:r>
                        <a:rPr lang="en-GB" sz="1100" b="0" baseline="0" dirty="0" err="1" smtClean="0">
                          <a:latin typeface="Arial" panose="020B0604020202020204" pitchFamily="34" charset="0"/>
                          <a:cs typeface="Arial" panose="020B0604020202020204" pitchFamily="34" charset="0"/>
                        </a:rPr>
                        <a:t>vez</a:t>
                      </a:r>
                      <a:r>
                        <a:rPr lang="en-GB" sz="1100" b="0" baseline="0" dirty="0" smtClean="0">
                          <a:latin typeface="Arial" panose="020B0604020202020204" pitchFamily="34" charset="0"/>
                          <a:cs typeface="Arial" panose="020B0604020202020204" pitchFamily="34" charset="0"/>
                        </a:rPr>
                        <a:t> en </a:t>
                      </a:r>
                      <a:r>
                        <a:rPr lang="en-GB" sz="1100" b="0" baseline="0" dirty="0" err="1" smtClean="0">
                          <a:latin typeface="Arial" panose="020B0604020202020204" pitchFamily="34" charset="0"/>
                          <a:cs typeface="Arial" panose="020B0604020202020204" pitchFamily="34" charset="0"/>
                        </a:rPr>
                        <a:t>cuando</a:t>
                      </a:r>
                      <a:endParaRPr lang="en-GB" sz="1100" b="0" dirty="0"/>
                    </a:p>
                  </a:txBody>
                  <a:tcPr/>
                </a:tc>
              </a:tr>
              <a:tr h="273998">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p>
                    <a:p>
                      <a:r>
                        <a:rPr lang="en-GB" sz="1100" b="1" baseline="0" dirty="0" smtClean="0">
                          <a:latin typeface="Arial" panose="020B0604020202020204" pitchFamily="34" charset="0"/>
                          <a:cs typeface="Arial" panose="020B0604020202020204" pitchFamily="34" charset="0"/>
                        </a:rPr>
                        <a:t>1] Reading skills  - Learning to recognise similar ideas expressed differently / working with synonyms</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2076549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3707519"/>
              </p:ext>
            </p:extLst>
          </p:nvPr>
        </p:nvGraphicFramePr>
        <p:xfrm>
          <a:off x="240323" y="1288981"/>
          <a:ext cx="8657492" cy="2989660"/>
        </p:xfrm>
        <a:graphic>
          <a:graphicData uri="http://schemas.openxmlformats.org/drawingml/2006/table">
            <a:tbl>
              <a:tblPr firstRow="1" bandRow="1">
                <a:tableStyleId>{8799B23B-EC83-4686-B30A-512413B5E67A}</a:tableStyleId>
              </a:tblPr>
              <a:tblGrid>
                <a:gridCol w="2189112"/>
                <a:gridCol w="6468380"/>
              </a:tblGrid>
              <a:tr h="271951">
                <a:tc>
                  <a:txBody>
                    <a:bodyPr/>
                    <a:lstStyle/>
                    <a:p>
                      <a:r>
                        <a:rPr lang="en-GB" sz="1100" dirty="0" smtClean="0">
                          <a:latin typeface="Arial" panose="020B0604020202020204" pitchFamily="34" charset="0"/>
                          <a:cs typeface="Arial" panose="020B0604020202020204" pitchFamily="34" charset="0"/>
                        </a:rPr>
                        <a:t>YEAR 10: Overview</a:t>
                      </a:r>
                      <a:r>
                        <a:rPr lang="en-GB" sz="1100" baseline="0" dirty="0" smtClean="0">
                          <a:latin typeface="Arial" panose="020B0604020202020204" pitchFamily="34" charset="0"/>
                          <a:cs typeface="Arial" panose="020B0604020202020204" pitchFamily="34" charset="0"/>
                        </a:rPr>
                        <a:t> timings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Theme / Topic</a:t>
                      </a:r>
                      <a:endParaRPr lang="en-GB" sz="1100" dirty="0">
                        <a:latin typeface="Arial" panose="020B0604020202020204" pitchFamily="34" charset="0"/>
                        <a:cs typeface="Arial" panose="020B0604020202020204" pitchFamily="34" charset="0"/>
                      </a:endParaRPr>
                    </a:p>
                  </a:txBody>
                  <a:tcPr/>
                </a:tc>
              </a:tr>
              <a:tr h="370344">
                <a:tc>
                  <a:txBody>
                    <a:bodyPr/>
                    <a:lstStyle/>
                    <a:p>
                      <a:r>
                        <a:rPr lang="en-GB" sz="1100" dirty="0" smtClean="0">
                          <a:latin typeface="Arial" panose="020B0604020202020204" pitchFamily="34" charset="0"/>
                          <a:cs typeface="Arial" panose="020B0604020202020204" pitchFamily="34" charset="0"/>
                        </a:rPr>
                        <a:t>Autumn Term [1] – 7 weeks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Holidays – 2 weeks teaching + 1 week assessment</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School – 4 weeks teaching</a:t>
                      </a:r>
                      <a:endParaRPr lang="en-GB" sz="1100" dirty="0">
                        <a:latin typeface="Arial" panose="020B0604020202020204" pitchFamily="34" charset="0"/>
                        <a:cs typeface="Arial" panose="020B0604020202020204" pitchFamily="34" charset="0"/>
                      </a:endParaRPr>
                    </a:p>
                  </a:txBody>
                  <a:tcPr/>
                </a:tc>
              </a:tr>
              <a:tr h="370344">
                <a:tc>
                  <a:txBody>
                    <a:bodyPr/>
                    <a:lstStyle/>
                    <a:p>
                      <a:r>
                        <a:rPr lang="en-GB" sz="1100" dirty="0" smtClean="0">
                          <a:latin typeface="Arial" panose="020B0604020202020204" pitchFamily="34" charset="0"/>
                          <a:cs typeface="Arial" panose="020B0604020202020204" pitchFamily="34" charset="0"/>
                        </a:rPr>
                        <a:t>Autumn Term [2] – 7 weeks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School – 1 week teaching + 2 weeks revision + </a:t>
                      </a:r>
                      <a:r>
                        <a:rPr lang="en-GB" sz="1100" baseline="0" dirty="0" smtClean="0">
                          <a:latin typeface="Arial" panose="020B0604020202020204" pitchFamily="34" charset="0"/>
                          <a:cs typeface="Arial" panose="020B0604020202020204" pitchFamily="34" charset="0"/>
                        </a:rPr>
                        <a:t>1 week assessments</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People &amp; socialising – 3 weeks teaching</a:t>
                      </a:r>
                      <a:endParaRPr lang="en-GB" sz="1100" dirty="0">
                        <a:latin typeface="Arial" panose="020B0604020202020204" pitchFamily="34" charset="0"/>
                        <a:cs typeface="Arial" panose="020B0604020202020204" pitchFamily="34" charset="0"/>
                      </a:endParaRPr>
                    </a:p>
                  </a:txBody>
                  <a:tcPr/>
                </a:tc>
              </a:tr>
              <a:tr h="390267">
                <a:tc>
                  <a:txBody>
                    <a:bodyPr/>
                    <a:lstStyle/>
                    <a:p>
                      <a:r>
                        <a:rPr lang="en-GB" sz="1100" dirty="0" smtClean="0">
                          <a:latin typeface="Arial" panose="020B0604020202020204" pitchFamily="34" charset="0"/>
                          <a:cs typeface="Arial" panose="020B0604020202020204" pitchFamily="34" charset="0"/>
                        </a:rPr>
                        <a:t>Spring Term [1] – 5 weeks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People &amp; socialising</a:t>
                      </a:r>
                      <a:r>
                        <a:rPr lang="en-GB" sz="1100" baseline="0" dirty="0" smtClean="0">
                          <a:latin typeface="Arial" panose="020B0604020202020204" pitchFamily="34" charset="0"/>
                          <a:cs typeface="Arial" panose="020B0604020202020204" pitchFamily="34" charset="0"/>
                        </a:rPr>
                        <a:t> – 2 weeks teaching + 2 weeks revision (which might include an assessment)</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Interests and influences – 1 week teaching</a:t>
                      </a:r>
                      <a:endParaRPr lang="en-GB" sz="1100" dirty="0">
                        <a:latin typeface="Arial" panose="020B0604020202020204" pitchFamily="34" charset="0"/>
                        <a:cs typeface="Arial" panose="020B0604020202020204" pitchFamily="34" charset="0"/>
                      </a:endParaRPr>
                    </a:p>
                  </a:txBody>
                  <a:tcPr/>
                </a:tc>
              </a:tr>
              <a:tr h="550965">
                <a:tc>
                  <a:txBody>
                    <a:bodyPr/>
                    <a:lstStyle/>
                    <a:p>
                      <a:r>
                        <a:rPr lang="en-GB" sz="1100" dirty="0" smtClean="0">
                          <a:latin typeface="Arial" panose="020B0604020202020204" pitchFamily="34" charset="0"/>
                          <a:cs typeface="Arial" panose="020B0604020202020204" pitchFamily="34" charset="0"/>
                        </a:rPr>
                        <a:t>Spring</a:t>
                      </a:r>
                      <a:r>
                        <a:rPr lang="en-GB" sz="1100" baseline="0" dirty="0" smtClean="0">
                          <a:latin typeface="Arial" panose="020B0604020202020204" pitchFamily="34" charset="0"/>
                          <a:cs typeface="Arial" panose="020B0604020202020204" pitchFamily="34" charset="0"/>
                        </a:rPr>
                        <a:t> Term [2] – 6 weeks</a:t>
                      </a:r>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Interests and influences – 5 weeks teaching (including revision)</a:t>
                      </a:r>
                    </a:p>
                    <a:p>
                      <a:r>
                        <a:rPr lang="en-GB" sz="1100" baseline="0" dirty="0" smtClean="0">
                          <a:latin typeface="Arial" panose="020B0604020202020204" pitchFamily="34" charset="0"/>
                          <a:cs typeface="Arial" panose="020B0604020202020204" pitchFamily="34" charset="0"/>
                        </a:rPr>
                        <a:t>Y10 exams – 1 week (not yet clear when this week will fall – we would want Y10 exams to include material from all Modules covered so far, 1-3 or 1-4?)</a:t>
                      </a:r>
                      <a:endParaRPr lang="en-GB" sz="1100" dirty="0">
                        <a:latin typeface="Arial" panose="020B0604020202020204" pitchFamily="34" charset="0"/>
                        <a:cs typeface="Arial" panose="020B0604020202020204" pitchFamily="34" charset="0"/>
                      </a:endParaRPr>
                    </a:p>
                  </a:txBody>
                  <a:tcPr/>
                </a:tc>
              </a:tr>
              <a:tr h="279309">
                <a:tc>
                  <a:txBody>
                    <a:bodyPr/>
                    <a:lstStyle/>
                    <a:p>
                      <a:r>
                        <a:rPr lang="en-GB" sz="1100" dirty="0" smtClean="0">
                          <a:latin typeface="Arial" panose="020B0604020202020204" pitchFamily="34" charset="0"/>
                          <a:cs typeface="Arial" panose="020B0604020202020204" pitchFamily="34" charset="0"/>
                        </a:rPr>
                        <a:t>Summer Term [1] – 5 weeks</a:t>
                      </a:r>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Cities</a:t>
                      </a:r>
                      <a:r>
                        <a:rPr lang="en-GB" sz="1100" baseline="0" dirty="0" smtClean="0">
                          <a:latin typeface="Arial" panose="020B0604020202020204" pitchFamily="34" charset="0"/>
                          <a:cs typeface="Arial" panose="020B0604020202020204" pitchFamily="34" charset="0"/>
                        </a:rPr>
                        <a:t> – 5 weeks teaching (allowing also time to review Y10 exams)</a:t>
                      </a:r>
                      <a:endParaRPr lang="en-GB" sz="1100" dirty="0">
                        <a:latin typeface="Arial" panose="020B0604020202020204" pitchFamily="34" charset="0"/>
                        <a:cs typeface="Arial" panose="020B0604020202020204" pitchFamily="34" charset="0"/>
                      </a:endParaRPr>
                    </a:p>
                  </a:txBody>
                  <a:tcPr/>
                </a:tc>
              </a:tr>
              <a:tr h="550965">
                <a:tc>
                  <a:txBody>
                    <a:bodyPr/>
                    <a:lstStyle/>
                    <a:p>
                      <a:r>
                        <a:rPr lang="en-GB" sz="1100" dirty="0" smtClean="0">
                          <a:latin typeface="Arial" panose="020B0604020202020204" pitchFamily="34" charset="0"/>
                          <a:cs typeface="Arial" panose="020B0604020202020204" pitchFamily="34" charset="0"/>
                        </a:rPr>
                        <a:t>Summer Term [2] – 4 weeks </a:t>
                      </a:r>
                      <a:br>
                        <a:rPr lang="en-GB" sz="1100" dirty="0" smtClean="0">
                          <a:latin typeface="Arial" panose="020B0604020202020204" pitchFamily="34" charset="0"/>
                          <a:cs typeface="Arial" panose="020B0604020202020204" pitchFamily="34" charset="0"/>
                        </a:rPr>
                      </a:br>
                      <a:r>
                        <a:rPr lang="en-GB" sz="1000" dirty="0" smtClean="0">
                          <a:latin typeface="Arial" panose="020B0604020202020204" pitchFamily="34" charset="0"/>
                          <a:cs typeface="Arial" panose="020B0604020202020204" pitchFamily="34" charset="0"/>
                        </a:rPr>
                        <a:t>(then 2 weeks Work Experience</a:t>
                      </a:r>
                      <a:r>
                        <a:rPr lang="en-GB" sz="1000" baseline="0" dirty="0" smtClean="0">
                          <a:latin typeface="Arial" panose="020B0604020202020204" pitchFamily="34" charset="0"/>
                          <a:cs typeface="Arial" panose="020B0604020202020204" pitchFamily="34" charset="0"/>
                        </a:rPr>
                        <a:t> plus last week of term)</a:t>
                      </a:r>
                      <a:endParaRPr lang="en-GB" sz="10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Cities – 2 weeks teaching + 1 week revision + 1 week assessment (material</a:t>
                      </a:r>
                      <a:r>
                        <a:rPr lang="en-GB" sz="1100" baseline="0" dirty="0" smtClean="0">
                          <a:latin typeface="Arial" panose="020B0604020202020204" pitchFamily="34" charset="0"/>
                          <a:cs typeface="Arial" panose="020B0604020202020204" pitchFamily="34" charset="0"/>
                        </a:rPr>
                        <a:t> from two modules)</a:t>
                      </a:r>
                      <a:endParaRPr lang="en-GB" sz="1100" dirty="0">
                        <a:latin typeface="Arial" panose="020B0604020202020204" pitchFamily="34" charset="0"/>
                        <a:cs typeface="Arial" panose="020B0604020202020204" pitchFamily="34"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85573488"/>
              </p:ext>
            </p:extLst>
          </p:nvPr>
        </p:nvGraphicFramePr>
        <p:xfrm>
          <a:off x="240323" y="4278641"/>
          <a:ext cx="8657492" cy="2484120"/>
        </p:xfrm>
        <a:graphic>
          <a:graphicData uri="http://schemas.openxmlformats.org/drawingml/2006/table">
            <a:tbl>
              <a:tblPr firstRow="1" bandRow="1">
                <a:tableStyleId>{8799B23B-EC83-4686-B30A-512413B5E67A}</a:tableStyleId>
              </a:tblPr>
              <a:tblGrid>
                <a:gridCol w="2189112"/>
                <a:gridCol w="6468380"/>
              </a:tblGrid>
              <a:tr h="206980">
                <a:tc>
                  <a:txBody>
                    <a:bodyPr/>
                    <a:lstStyle/>
                    <a:p>
                      <a:r>
                        <a:rPr lang="en-GB" sz="1100" dirty="0" smtClean="0">
                          <a:latin typeface="Arial" panose="020B0604020202020204" pitchFamily="34" charset="0"/>
                          <a:cs typeface="Arial" panose="020B0604020202020204" pitchFamily="34" charset="0"/>
                        </a:rPr>
                        <a:t>YEAR 11: Overview</a:t>
                      </a:r>
                      <a:r>
                        <a:rPr lang="en-GB" sz="1100" baseline="0" dirty="0" smtClean="0">
                          <a:latin typeface="Arial" panose="020B0604020202020204" pitchFamily="34" charset="0"/>
                          <a:cs typeface="Arial" panose="020B0604020202020204" pitchFamily="34" charset="0"/>
                        </a:rPr>
                        <a:t> timings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Theme / Topic</a:t>
                      </a:r>
                      <a:endParaRPr lang="en-GB" sz="1100" dirty="0">
                        <a:latin typeface="Arial" panose="020B0604020202020204" pitchFamily="34" charset="0"/>
                        <a:cs typeface="Arial" panose="020B0604020202020204" pitchFamily="34" charset="0"/>
                      </a:endParaRPr>
                    </a:p>
                  </a:txBody>
                  <a:tcPr/>
                </a:tc>
              </a:tr>
              <a:tr h="206980">
                <a:tc>
                  <a:txBody>
                    <a:bodyPr/>
                    <a:lstStyle/>
                    <a:p>
                      <a:r>
                        <a:rPr lang="en-GB" sz="1100" dirty="0" smtClean="0">
                          <a:latin typeface="Arial" panose="020B0604020202020204" pitchFamily="34" charset="0"/>
                          <a:cs typeface="Arial" panose="020B0604020202020204" pitchFamily="34" charset="0"/>
                        </a:rPr>
                        <a:t>Autumn Term [1] – 7 weeks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Customs – 6 weeks teaching + 1 week assessment</a:t>
                      </a:r>
                      <a:endParaRPr lang="en-GB" sz="1100" dirty="0">
                        <a:latin typeface="Arial" panose="020B0604020202020204" pitchFamily="34" charset="0"/>
                        <a:cs typeface="Arial" panose="020B0604020202020204" pitchFamily="34" charset="0"/>
                      </a:endParaRPr>
                    </a:p>
                  </a:txBody>
                  <a:tcPr/>
                </a:tc>
              </a:tr>
              <a:tr h="206980">
                <a:tc>
                  <a:txBody>
                    <a:bodyPr/>
                    <a:lstStyle/>
                    <a:p>
                      <a:r>
                        <a:rPr lang="en-GB" sz="1100" dirty="0" smtClean="0">
                          <a:latin typeface="Arial" panose="020B0604020202020204" pitchFamily="34" charset="0"/>
                          <a:cs typeface="Arial" panose="020B0604020202020204" pitchFamily="34" charset="0"/>
                        </a:rPr>
                        <a:t>Autumn Term [2] – 7 weeks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Work – 6 weeks teaching + 1 week assessment</a:t>
                      </a:r>
                      <a:endParaRPr lang="en-GB" sz="1100" dirty="0">
                        <a:latin typeface="Arial" panose="020B0604020202020204" pitchFamily="34" charset="0"/>
                        <a:cs typeface="Arial" panose="020B0604020202020204" pitchFamily="34" charset="0"/>
                      </a:endParaRPr>
                    </a:p>
                  </a:txBody>
                  <a:tcPr/>
                </a:tc>
              </a:tr>
              <a:tr h="340908">
                <a:tc>
                  <a:txBody>
                    <a:bodyPr/>
                    <a:lstStyle/>
                    <a:p>
                      <a:r>
                        <a:rPr lang="en-GB" sz="1100" dirty="0" smtClean="0">
                          <a:latin typeface="Arial" panose="020B0604020202020204" pitchFamily="34" charset="0"/>
                          <a:cs typeface="Arial" panose="020B0604020202020204" pitchFamily="34" charset="0"/>
                        </a:rPr>
                        <a:t>Spring Term [1] – 5 weeks</a:t>
                      </a:r>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A</a:t>
                      </a:r>
                      <a:r>
                        <a:rPr lang="en-GB" sz="1100" baseline="0" dirty="0" smtClean="0">
                          <a:latin typeface="Arial" panose="020B0604020202020204" pitchFamily="34" charset="0"/>
                          <a:cs typeface="Arial" panose="020B0604020202020204" pitchFamily="34" charset="0"/>
                        </a:rPr>
                        <a:t> better world – 4 weeks teaching </a:t>
                      </a:r>
                      <a:br>
                        <a:rPr lang="en-GB" sz="1100" baseline="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Y11 MOCK EXAMS (including</a:t>
                      </a:r>
                      <a:r>
                        <a:rPr lang="en-GB" sz="1100" baseline="0" dirty="0" smtClean="0">
                          <a:latin typeface="Arial" panose="020B0604020202020204" pitchFamily="34" charset="0"/>
                          <a:cs typeface="Arial" panose="020B0604020202020204" pitchFamily="34" charset="0"/>
                        </a:rPr>
                        <a:t> material from all Modules, even 8)</a:t>
                      </a:r>
                      <a:endParaRPr lang="en-GB" sz="1100" dirty="0">
                        <a:latin typeface="Arial" panose="020B0604020202020204" pitchFamily="34" charset="0"/>
                        <a:cs typeface="Arial" panose="020B0604020202020204" pitchFamily="34" charset="0"/>
                      </a:endParaRPr>
                    </a:p>
                  </a:txBody>
                  <a:tcPr/>
                </a:tc>
              </a:tr>
              <a:tr h="340908">
                <a:tc>
                  <a:txBody>
                    <a:bodyPr/>
                    <a:lstStyle/>
                    <a:p>
                      <a:r>
                        <a:rPr lang="en-GB" sz="1100" dirty="0" smtClean="0">
                          <a:latin typeface="Arial" panose="020B0604020202020204" pitchFamily="34" charset="0"/>
                          <a:cs typeface="Arial" panose="020B0604020202020204" pitchFamily="34" charset="0"/>
                        </a:rPr>
                        <a:t>Spring</a:t>
                      </a:r>
                      <a:r>
                        <a:rPr lang="en-GB" sz="1100" baseline="0" dirty="0" smtClean="0">
                          <a:latin typeface="Arial" panose="020B0604020202020204" pitchFamily="34" charset="0"/>
                          <a:cs typeface="Arial" panose="020B0604020202020204" pitchFamily="34" charset="0"/>
                        </a:rPr>
                        <a:t> Term [2] – 6 weeks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 better world – 2 weeks teaching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4 weeks revision </a:t>
                      </a:r>
                      <a:endParaRPr lang="en-GB" sz="1100" dirty="0">
                        <a:latin typeface="Arial" panose="020B0604020202020204" pitchFamily="34" charset="0"/>
                        <a:cs typeface="Arial" panose="020B0604020202020204" pitchFamily="34" charset="0"/>
                      </a:endParaRPr>
                    </a:p>
                  </a:txBody>
                  <a:tcPr/>
                </a:tc>
              </a:tr>
              <a:tr h="474836">
                <a:tc>
                  <a:txBody>
                    <a:bodyPr/>
                    <a:lstStyle/>
                    <a:p>
                      <a:r>
                        <a:rPr lang="en-GB" sz="1100" dirty="0" smtClean="0">
                          <a:latin typeface="Arial" panose="020B0604020202020204" pitchFamily="34" charset="0"/>
                          <a:cs typeface="Arial" panose="020B0604020202020204" pitchFamily="34" charset="0"/>
                        </a:rPr>
                        <a:t>Summer Term [1] – 4/ 5 weeks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2 weeks revision</a:t>
                      </a:r>
                    </a:p>
                    <a:p>
                      <a:r>
                        <a:rPr lang="en-GB" sz="1100" dirty="0" smtClean="0">
                          <a:latin typeface="Arial" panose="020B0604020202020204" pitchFamily="34" charset="0"/>
                          <a:cs typeface="Arial" panose="020B0604020202020204" pitchFamily="34" charset="0"/>
                        </a:rPr>
                        <a:t>Oral examinations: 10 April – 15 May (use 2</a:t>
                      </a:r>
                      <a:r>
                        <a:rPr lang="en-GB" sz="1100" baseline="30000" dirty="0" smtClean="0">
                          <a:latin typeface="Arial" panose="020B0604020202020204" pitchFamily="34" charset="0"/>
                          <a:cs typeface="Arial" panose="020B0604020202020204" pitchFamily="34" charset="0"/>
                        </a:rPr>
                        <a:t>nd</a:t>
                      </a:r>
                      <a:r>
                        <a:rPr lang="en-GB" sz="1100" baseline="0" dirty="0" smtClean="0">
                          <a:latin typeface="Arial" panose="020B0604020202020204" pitchFamily="34" charset="0"/>
                          <a:cs typeface="Arial" panose="020B0604020202020204" pitchFamily="34" charset="0"/>
                        </a:rPr>
                        <a:t> week in May, after the BH)</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1 week revision, then exam leave</a:t>
                      </a:r>
                      <a:endParaRPr lang="en-GB" sz="1100" dirty="0">
                        <a:latin typeface="Arial" panose="020B0604020202020204" pitchFamily="34" charset="0"/>
                        <a:cs typeface="Arial" panose="020B0604020202020204" pitchFamily="34" charset="0"/>
                      </a:endParaRPr>
                    </a:p>
                  </a:txBody>
                  <a:tcPr/>
                </a:tc>
              </a:tr>
              <a:tr h="206980">
                <a:tc>
                  <a:txBody>
                    <a:bodyPr/>
                    <a:lstStyle/>
                    <a:p>
                      <a:r>
                        <a:rPr lang="en-GB" sz="1100" dirty="0" smtClean="0">
                          <a:latin typeface="Arial" panose="020B0604020202020204" pitchFamily="34" charset="0"/>
                          <a:cs typeface="Arial" panose="020B0604020202020204" pitchFamily="34" charset="0"/>
                        </a:rPr>
                        <a:t>Summer Term [2]</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GCSE examinations</a:t>
                      </a:r>
                      <a:endParaRPr lang="en-GB" sz="1100" dirty="0">
                        <a:latin typeface="Arial" panose="020B0604020202020204" pitchFamily="34" charset="0"/>
                        <a:cs typeface="Arial" panose="020B0604020202020204" pitchFamily="34" charset="0"/>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64509768"/>
              </p:ext>
            </p:extLst>
          </p:nvPr>
        </p:nvGraphicFramePr>
        <p:xfrm>
          <a:off x="240323" y="435541"/>
          <a:ext cx="8657492" cy="853440"/>
        </p:xfrm>
        <a:graphic>
          <a:graphicData uri="http://schemas.openxmlformats.org/drawingml/2006/table">
            <a:tbl>
              <a:tblPr firstRow="1" bandRow="1">
                <a:tableStyleId>{8799B23B-EC83-4686-B30A-512413B5E67A}</a:tableStyleId>
              </a:tblPr>
              <a:tblGrid>
                <a:gridCol w="2198077"/>
                <a:gridCol w="6459415"/>
              </a:tblGrid>
              <a:tr h="313349">
                <a:tc>
                  <a:txBody>
                    <a:bodyPr/>
                    <a:lstStyle/>
                    <a:p>
                      <a:r>
                        <a:rPr lang="en-GB" sz="1100" dirty="0" smtClean="0">
                          <a:latin typeface="Arial" panose="020B0604020202020204" pitchFamily="34" charset="0"/>
                          <a:cs typeface="Arial" panose="020B0604020202020204" pitchFamily="34" charset="0"/>
                        </a:rPr>
                        <a:t>YEAR 9 Summer Term [2]: Overview</a:t>
                      </a:r>
                      <a:r>
                        <a:rPr lang="en-GB" sz="1100" baseline="0" dirty="0" smtClean="0">
                          <a:latin typeface="Arial" panose="020B0604020202020204" pitchFamily="34" charset="0"/>
                          <a:cs typeface="Arial" panose="020B0604020202020204" pitchFamily="34" charset="0"/>
                        </a:rPr>
                        <a:t> timings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Theme / Topic</a:t>
                      </a:r>
                      <a:endParaRPr lang="en-GB" sz="1100" dirty="0">
                        <a:latin typeface="Arial" panose="020B0604020202020204" pitchFamily="34" charset="0"/>
                        <a:cs typeface="Arial" panose="020B0604020202020204" pitchFamily="34" charset="0"/>
                      </a:endParaRPr>
                    </a:p>
                  </a:txBody>
                  <a:tcPr/>
                </a:tc>
              </a:tr>
              <a:tr h="321827">
                <a:tc>
                  <a:txBody>
                    <a:bodyPr/>
                    <a:lstStyle/>
                    <a:p>
                      <a:r>
                        <a:rPr lang="en-GB" sz="1100" dirty="0" smtClean="0">
                          <a:latin typeface="Arial" panose="020B0604020202020204" pitchFamily="34" charset="0"/>
                          <a:cs typeface="Arial" panose="020B0604020202020204" pitchFamily="34" charset="0"/>
                        </a:rPr>
                        <a:t>Summer Term [2] – 6 weeks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Holidays – 5 weeks teaching + 1 week assessment</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Module</a:t>
                      </a:r>
                      <a:r>
                        <a:rPr lang="en-GB" sz="1100" baseline="0" dirty="0" smtClean="0">
                          <a:latin typeface="Arial" panose="020B0604020202020204" pitchFamily="34" charset="0"/>
                          <a:cs typeface="Arial" panose="020B0604020202020204" pitchFamily="34" charset="0"/>
                        </a:rPr>
                        <a:t> 1: </a:t>
                      </a:r>
                      <a:r>
                        <a:rPr lang="en-GB" sz="1100" baseline="0" dirty="0" err="1" smtClean="0">
                          <a:latin typeface="Arial" panose="020B0604020202020204" pitchFamily="34" charset="0"/>
                          <a:cs typeface="Arial" panose="020B0604020202020204" pitchFamily="34" charset="0"/>
                        </a:rPr>
                        <a:t>Desconéctate</a:t>
                      </a:r>
                      <a:r>
                        <a:rPr lang="en-GB" sz="1100" baseline="0" dirty="0" smtClean="0">
                          <a:latin typeface="Arial" panose="020B0604020202020204" pitchFamily="34" charset="0"/>
                          <a:cs typeface="Arial" panose="020B0604020202020204" pitchFamily="34" charset="0"/>
                        </a:rPr>
                        <a:t> Units 1- 4</a:t>
                      </a:r>
                      <a:endParaRPr lang="en-GB" sz="1100" dirty="0">
                        <a:latin typeface="Arial" panose="020B0604020202020204" pitchFamily="34" charset="0"/>
                        <a:cs typeface="Arial" panose="020B0604020202020204" pitchFamily="34" charset="0"/>
                      </a:endParaRPr>
                    </a:p>
                  </a:txBody>
                  <a:tcPr/>
                </a:tc>
              </a:tr>
            </a:tbl>
          </a:graphicData>
        </a:graphic>
      </p:graphicFrame>
      <p:sp>
        <p:nvSpPr>
          <p:cNvPr id="2" name="TextBox 1"/>
          <p:cNvSpPr txBox="1"/>
          <p:nvPr/>
        </p:nvSpPr>
        <p:spPr>
          <a:xfrm>
            <a:off x="240323" y="80682"/>
            <a:ext cx="8657492" cy="369332"/>
          </a:xfrm>
          <a:prstGeom prst="rect">
            <a:avLst/>
          </a:prstGeom>
          <a:noFill/>
        </p:spPr>
        <p:txBody>
          <a:bodyPr wrap="square" rtlCol="0">
            <a:spAutoFit/>
          </a:bodyPr>
          <a:lstStyle/>
          <a:p>
            <a:r>
              <a:rPr lang="en-GB" dirty="0" smtClean="0">
                <a:latin typeface="Arial Rounded MT Bold" panose="020F0704030504030204" pitchFamily="34" charset="0"/>
              </a:rPr>
              <a:t>GCSE Spanish Scheme of Work </a:t>
            </a:r>
            <a:endParaRPr lang="en-GB" dirty="0">
              <a:latin typeface="Arial Rounded MT Bold" panose="020F0704030504030204" pitchFamily="34" charset="0"/>
            </a:endParaRPr>
          </a:p>
        </p:txBody>
      </p:sp>
    </p:spTree>
    <p:extLst>
      <p:ext uri="{BB962C8B-B14F-4D97-AF65-F5344CB8AC3E}">
        <p14:creationId xmlns:p14="http://schemas.microsoft.com/office/powerpoint/2010/main" val="1045784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33391239"/>
              </p:ext>
            </p:extLst>
          </p:nvPr>
        </p:nvGraphicFramePr>
        <p:xfrm>
          <a:off x="161515" y="89745"/>
          <a:ext cx="8861460" cy="4853775"/>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1</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a:t>
                      </a:r>
                      <a:r>
                        <a:rPr lang="en-GB" sz="1100" baseline="0"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lessons + homework (1 hour)</a:t>
                      </a:r>
                    </a:p>
                    <a:p>
                      <a:endParaRPr lang="en-GB" sz="1100" dirty="0">
                        <a:latin typeface="Arial" panose="020B0604020202020204" pitchFamily="34" charset="0"/>
                        <a:cs typeface="Arial" panose="020B0604020202020204" pitchFamily="34" charset="0"/>
                      </a:endParaRPr>
                    </a:p>
                  </a:txBody>
                  <a:tcPr/>
                </a:tc>
                <a:tc>
                  <a:txBody>
                    <a:bodyPr/>
                    <a:lstStyle/>
                    <a:p>
                      <a:r>
                        <a:rPr lang="en-GB" sz="1100" b="1" dirty="0" err="1" smtClean="0">
                          <a:latin typeface="Arial" panose="020B0604020202020204" pitchFamily="34" charset="0"/>
                          <a:cs typeface="Arial" panose="020B0604020202020204" pitchFamily="34" charset="0"/>
                        </a:rPr>
                        <a:t>Módulo</a:t>
                      </a:r>
                      <a:r>
                        <a:rPr lang="en-GB" sz="1100" b="1" baseline="0" dirty="0" smtClean="0">
                          <a:latin typeface="Arial" panose="020B0604020202020204" pitchFamily="34" charset="0"/>
                          <a:cs typeface="Arial" panose="020B0604020202020204" pitchFamily="34" charset="0"/>
                        </a:rPr>
                        <a:t> 3 </a:t>
                      </a:r>
                      <a:r>
                        <a:rPr lang="en-GB" sz="1100" b="1" baseline="0" dirty="0" err="1" smtClean="0">
                          <a:latin typeface="Arial" panose="020B0604020202020204" pitchFamily="34" charset="0"/>
                          <a:cs typeface="Arial" panose="020B0604020202020204" pitchFamily="34" charset="0"/>
                        </a:rPr>
                        <a:t>Mi</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Gente</a:t>
                      </a:r>
                      <a:endParaRPr lang="en-GB" sz="1100" b="1" baseline="0" dirty="0" smtClean="0">
                        <a:latin typeface="Arial" panose="020B0604020202020204" pitchFamily="34" charset="0"/>
                        <a:cs typeface="Arial" panose="020B0604020202020204" pitchFamily="34" charset="0"/>
                      </a:endParaRPr>
                    </a:p>
                    <a:p>
                      <a:endParaRPr lang="en-GB" sz="1100" b="1" baseline="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Punto</a:t>
                      </a:r>
                      <a:r>
                        <a:rPr lang="en-GB" sz="1100" b="1" baseline="0" dirty="0" smtClean="0">
                          <a:latin typeface="Arial" panose="020B0604020202020204" pitchFamily="34" charset="0"/>
                          <a:cs typeface="Arial" panose="020B0604020202020204" pitchFamily="34" charset="0"/>
                        </a:rPr>
                        <a:t> de </a:t>
                      </a:r>
                      <a:r>
                        <a:rPr lang="en-GB" sz="1100" b="1" baseline="0" dirty="0" err="1" smtClean="0">
                          <a:latin typeface="Arial" panose="020B0604020202020204" pitchFamily="34" charset="0"/>
                          <a:cs typeface="Arial" panose="020B0604020202020204" pitchFamily="34" charset="0"/>
                        </a:rPr>
                        <a:t>partida</a:t>
                      </a:r>
                      <a:r>
                        <a:rPr lang="en-GB" sz="1100" b="1" baseline="0" dirty="0" smtClean="0">
                          <a:latin typeface="Arial" panose="020B0604020202020204" pitchFamily="34" charset="0"/>
                          <a:cs typeface="Arial" panose="020B0604020202020204" pitchFamily="34" charset="0"/>
                        </a:rPr>
                        <a:t> 2 ,</a:t>
                      </a:r>
                      <a:r>
                        <a:rPr lang="en-GB" sz="1100" baseline="0" dirty="0" smtClean="0">
                          <a:latin typeface="Arial" panose="020B0604020202020204" pitchFamily="34" charset="0"/>
                          <a:cs typeface="Arial" panose="020B0604020202020204" pitchFamily="34" charset="0"/>
                        </a:rPr>
                        <a:t> p.52-53</a:t>
                      </a:r>
                    </a:p>
                    <a:p>
                      <a:r>
                        <a:rPr lang="en-GB" sz="1100" baseline="0" dirty="0" smtClean="0">
                          <a:latin typeface="Arial" panose="020B0604020202020204" pitchFamily="34" charset="0"/>
                          <a:cs typeface="Arial" panose="020B0604020202020204" pitchFamily="34" charset="0"/>
                        </a:rPr>
                        <a:t>ex. 1-6</a:t>
                      </a:r>
                      <a:endParaRPr lang="en-GB" sz="110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pPr marL="0" indent="0">
                        <a:buNone/>
                      </a:pPr>
                      <a:r>
                        <a:rPr lang="en-GB" sz="1100" b="1" baseline="0" dirty="0" smtClean="0">
                          <a:latin typeface="Arial" panose="020B0604020202020204" pitchFamily="34" charset="0"/>
                          <a:cs typeface="Arial" panose="020B0604020202020204" pitchFamily="34" charset="0"/>
                        </a:rPr>
                        <a:t>Unit 4 - </a:t>
                      </a:r>
                      <a:r>
                        <a:rPr lang="en-GB" sz="1100" b="1" baseline="0" dirty="0" err="1" smtClean="0">
                          <a:latin typeface="Arial" panose="020B0604020202020204" pitchFamily="34" charset="0"/>
                          <a:cs typeface="Arial" panose="020B0604020202020204" pitchFamily="34" charset="0"/>
                        </a:rPr>
                        <a:t>Retratos</a:t>
                      </a:r>
                      <a:endParaRPr lang="en-GB" sz="1100" b="1" baseline="0" dirty="0" smtClean="0">
                        <a:latin typeface="Arial" panose="020B0604020202020204" pitchFamily="34" charset="0"/>
                        <a:cs typeface="Arial" panose="020B0604020202020204" pitchFamily="34" charset="0"/>
                      </a:endParaRPr>
                    </a:p>
                    <a:p>
                      <a:pPr marL="0" indent="0">
                        <a:buNone/>
                      </a:pPr>
                      <a:r>
                        <a:rPr lang="en-GB" sz="1100" baseline="0" dirty="0" smtClean="0">
                          <a:latin typeface="Arial" panose="020B0604020202020204" pitchFamily="34" charset="0"/>
                          <a:cs typeface="Arial" panose="020B0604020202020204" pitchFamily="34" charset="0"/>
                        </a:rPr>
                        <a:t>p.60-61 ex. 1-9</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i="1" dirty="0" err="1" smtClean="0">
                          <a:latin typeface="Arial" panose="020B0604020202020204" pitchFamily="34" charset="0"/>
                          <a:cs typeface="Arial" panose="020B0604020202020204" pitchFamily="34" charset="0"/>
                        </a:rPr>
                        <a:t>Cómo</a:t>
                      </a:r>
                      <a:r>
                        <a:rPr lang="en-GB" sz="1100" i="1" dirty="0" smtClean="0">
                          <a:latin typeface="Arial" panose="020B0604020202020204" pitchFamily="34" charset="0"/>
                          <a:cs typeface="Arial" panose="020B0604020202020204" pitchFamily="34" charset="0"/>
                        </a:rPr>
                        <a:t> </a:t>
                      </a:r>
                      <a:r>
                        <a:rPr lang="en-GB" sz="1100" b="1" i="1" dirty="0" err="1" smtClean="0">
                          <a:latin typeface="Arial" panose="020B0604020202020204" pitchFamily="34" charset="0"/>
                          <a:cs typeface="Arial" panose="020B0604020202020204" pitchFamily="34" charset="0"/>
                        </a:rPr>
                        <a:t>es</a:t>
                      </a:r>
                      <a:r>
                        <a:rPr lang="en-GB" sz="1100" i="1" dirty="0" smtClean="0">
                          <a:latin typeface="Arial" panose="020B0604020202020204" pitchFamily="34" charset="0"/>
                          <a:cs typeface="Arial" panose="020B0604020202020204" pitchFamily="34" charset="0"/>
                        </a:rPr>
                        <a:t> (physically</a:t>
                      </a:r>
                      <a:r>
                        <a:rPr lang="en-GB" sz="1100" i="1" baseline="0" dirty="0" smtClean="0">
                          <a:latin typeface="Arial" panose="020B0604020202020204" pitchFamily="34" charset="0"/>
                          <a:cs typeface="Arial" panose="020B0604020202020204" pitchFamily="34" charset="0"/>
                        </a:rPr>
                        <a:t> and character)?</a:t>
                      </a:r>
                    </a:p>
                    <a:p>
                      <a:pPr marL="171450" indent="-171450">
                        <a:buFont typeface="Arial" panose="020B0604020202020204" pitchFamily="34" charset="0"/>
                        <a:buChar char="•"/>
                      </a:pPr>
                      <a:r>
                        <a:rPr lang="en-GB" sz="1100" i="1" baseline="0" dirty="0" err="1" smtClean="0">
                          <a:latin typeface="Arial" panose="020B0604020202020204" pitchFamily="34" charset="0"/>
                          <a:cs typeface="Arial" panose="020B0604020202020204" pitchFamily="34" charset="0"/>
                        </a:rPr>
                        <a:t>Cómo</a:t>
                      </a:r>
                      <a:r>
                        <a:rPr lang="en-GB" sz="1100" i="1" baseline="0" dirty="0" smtClean="0">
                          <a:latin typeface="Arial" panose="020B0604020202020204" pitchFamily="34" charset="0"/>
                          <a:cs typeface="Arial" panose="020B0604020202020204" pitchFamily="34" charset="0"/>
                        </a:rPr>
                        <a:t> </a:t>
                      </a:r>
                      <a:r>
                        <a:rPr lang="en-GB" sz="1100" b="1" i="1" baseline="0" dirty="0" smtClean="0">
                          <a:latin typeface="Arial" panose="020B0604020202020204" pitchFamily="34" charset="0"/>
                          <a:cs typeface="Arial" panose="020B0604020202020204" pitchFamily="34" charset="0"/>
                        </a:rPr>
                        <a:t>son</a:t>
                      </a:r>
                      <a:r>
                        <a:rPr lang="en-GB" sz="1100" i="1" baseline="0" dirty="0" smtClean="0">
                          <a:latin typeface="Arial" panose="020B0604020202020204" pitchFamily="34" charset="0"/>
                          <a:cs typeface="Arial" panose="020B0604020202020204" pitchFamily="34" charset="0"/>
                        </a:rPr>
                        <a:t> de </a:t>
                      </a:r>
                      <a:r>
                        <a:rPr lang="en-GB" sz="1100" i="1" baseline="0" dirty="0" err="1" smtClean="0">
                          <a:latin typeface="Arial" panose="020B0604020202020204" pitchFamily="34" charset="0"/>
                          <a:cs typeface="Arial" panose="020B0604020202020204" pitchFamily="34" charset="0"/>
                        </a:rPr>
                        <a:t>carácter</a:t>
                      </a:r>
                      <a:r>
                        <a:rPr lang="en-GB" sz="1100" i="1" baseline="0" dirty="0" smtClean="0">
                          <a:latin typeface="Arial" panose="020B0604020202020204" pitchFamily="34" charset="0"/>
                          <a:cs typeface="Arial" panose="020B0604020202020204" pitchFamily="34" charset="0"/>
                        </a:rPr>
                        <a:t>?</a:t>
                      </a:r>
                      <a:endParaRPr lang="en-GB" sz="1100" i="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Use </a:t>
                      </a:r>
                      <a:r>
                        <a:rPr lang="en-GB" sz="1100" baseline="0" dirty="0" smtClean="0">
                          <a:latin typeface="Arial" panose="020B0604020202020204" pitchFamily="34" charset="0"/>
                          <a:cs typeface="Arial" panose="020B0604020202020204" pitchFamily="34" charset="0"/>
                        </a:rPr>
                        <a:t>of </a:t>
                      </a:r>
                      <a:r>
                        <a:rPr lang="en-GB" sz="1100" b="1" baseline="0" dirty="0" err="1" smtClean="0">
                          <a:latin typeface="Arial" panose="020B0604020202020204" pitchFamily="34" charset="0"/>
                          <a:cs typeface="Arial" panose="020B0604020202020204" pitchFamily="34" charset="0"/>
                        </a:rPr>
                        <a:t>ser</a:t>
                      </a:r>
                      <a:r>
                        <a:rPr lang="en-GB" sz="1100" baseline="0" dirty="0" smtClean="0">
                          <a:latin typeface="Arial" panose="020B0604020202020204" pitchFamily="34" charset="0"/>
                          <a:cs typeface="Arial" panose="020B0604020202020204" pitchFamily="34" charset="0"/>
                        </a:rPr>
                        <a:t> and </a:t>
                      </a:r>
                      <a:r>
                        <a:rPr lang="en-GB" sz="1100" b="1" baseline="0" dirty="0" err="1" smtClean="0">
                          <a:latin typeface="Arial" panose="020B0604020202020204" pitchFamily="34" charset="0"/>
                          <a:cs typeface="Arial" panose="020B0604020202020204" pitchFamily="34" charset="0"/>
                        </a:rPr>
                        <a:t>estar</a:t>
                      </a:r>
                      <a:endParaRPr lang="en-GB" sz="1100" b="1" baseline="0" dirty="0" smtClean="0">
                        <a:latin typeface="Arial" panose="020B0604020202020204" pitchFamily="34" charset="0"/>
                        <a:cs typeface="Arial" panose="020B0604020202020204" pitchFamily="34" charset="0"/>
                      </a:endParaRPr>
                    </a:p>
                    <a:p>
                      <a:endParaRPr lang="en-GB" sz="1100" b="1"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Negative</a:t>
                      </a:r>
                      <a:r>
                        <a:rPr lang="en-GB" sz="1100" b="1" baseline="0" dirty="0" smtClean="0">
                          <a:latin typeface="Arial" panose="020B0604020202020204" pitchFamily="34" charset="0"/>
                          <a:cs typeface="Arial" panose="020B0604020202020204" pitchFamily="34" charset="0"/>
                        </a:rPr>
                        <a:t>s: </a:t>
                      </a:r>
                      <a:r>
                        <a:rPr lang="en-GB" sz="1100" b="1" baseline="0" dirty="0" err="1" smtClean="0">
                          <a:latin typeface="Arial" panose="020B0604020202020204" pitchFamily="34" charset="0"/>
                          <a:cs typeface="Arial" panose="020B0604020202020204" pitchFamily="34" charset="0"/>
                        </a:rPr>
                        <a:t>nunca</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tampoco</a:t>
                      </a:r>
                      <a:r>
                        <a:rPr lang="en-GB" sz="1100" b="1" baseline="0" dirty="0" smtClean="0">
                          <a:latin typeface="Arial" panose="020B0604020202020204" pitchFamily="34" charset="0"/>
                          <a:cs typeface="Arial" panose="020B0604020202020204" pitchFamily="34" charset="0"/>
                        </a:rPr>
                        <a:t>, no… </a:t>
                      </a:r>
                      <a:r>
                        <a:rPr lang="en-GB" sz="1100" b="1" baseline="0" dirty="0" err="1" smtClean="0">
                          <a:latin typeface="Arial" panose="020B0604020202020204" pitchFamily="34" charset="0"/>
                          <a:cs typeface="Arial" panose="020B0604020202020204" pitchFamily="34" charset="0"/>
                        </a:rPr>
                        <a:t>ni</a:t>
                      </a:r>
                      <a:r>
                        <a:rPr lang="en-GB" sz="1100" b="1" baseline="0" dirty="0" smtClean="0">
                          <a:latin typeface="Arial" panose="020B0604020202020204" pitchFamily="34" charset="0"/>
                          <a:cs typeface="Arial" panose="020B0604020202020204" pitchFamily="34" charset="0"/>
                        </a:rPr>
                        <a:t>…</a:t>
                      </a:r>
                      <a:r>
                        <a:rPr lang="en-GB" sz="1100" b="1" baseline="0" dirty="0" err="1" smtClean="0">
                          <a:latin typeface="Arial" panose="020B0604020202020204" pitchFamily="34" charset="0"/>
                          <a:cs typeface="Arial" panose="020B0604020202020204" pitchFamily="34" charset="0"/>
                        </a:rPr>
                        <a:t>ni</a:t>
                      </a:r>
                      <a:r>
                        <a:rPr lang="en-GB" sz="1100" b="1" baseline="0" dirty="0" smtClean="0">
                          <a:latin typeface="Arial" panose="020B0604020202020204" pitchFamily="34" charset="0"/>
                          <a:cs typeface="Arial" panose="020B0604020202020204" pitchFamily="34" charset="0"/>
                        </a:rPr>
                        <a:t>…</a:t>
                      </a:r>
                    </a:p>
                    <a:p>
                      <a:r>
                        <a:rPr lang="en-GB" sz="1100" b="0" baseline="0" dirty="0" smtClean="0">
                          <a:latin typeface="Arial" panose="020B0604020202020204" pitchFamily="34" charset="0"/>
                          <a:cs typeface="Arial" panose="020B0604020202020204" pitchFamily="34" charset="0"/>
                        </a:rPr>
                        <a:t>p227</a:t>
                      </a:r>
                    </a:p>
                    <a:p>
                      <a:endParaRPr lang="en-GB" sz="1100" b="1"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Comparatives</a:t>
                      </a:r>
                    </a:p>
                    <a:p>
                      <a:endParaRPr lang="en-GB" sz="1100" b="1"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Adjectival agreement</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err="1" smtClean="0">
                          <a:latin typeface="Arial" panose="020B0604020202020204" pitchFamily="34" charset="0"/>
                          <a:cs typeface="Arial" panose="020B0604020202020204" pitchFamily="34" charset="0"/>
                        </a:rPr>
                        <a:t>moreno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calvo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castaño</a:t>
                      </a:r>
                      <a:r>
                        <a:rPr lang="en-GB" sz="1100" dirty="0" smtClean="0">
                          <a:latin typeface="Arial" panose="020B0604020202020204" pitchFamily="34" charset="0"/>
                          <a:cs typeface="Arial" panose="020B0604020202020204" pitchFamily="34" charset="0"/>
                        </a:rPr>
                        <a:t>, </a:t>
                      </a:r>
                    </a:p>
                    <a:p>
                      <a:r>
                        <a:rPr lang="en-GB" sz="1100" dirty="0" smtClean="0">
                          <a:latin typeface="Arial" panose="020B0604020202020204" pitchFamily="34" charset="0"/>
                          <a:cs typeface="Arial" panose="020B0604020202020204" pitchFamily="34" charset="0"/>
                        </a:rPr>
                        <a:t>las </a:t>
                      </a:r>
                      <a:r>
                        <a:rPr lang="en-GB" sz="1100" dirty="0" err="1" smtClean="0">
                          <a:latin typeface="Arial" panose="020B0604020202020204" pitchFamily="34" charset="0"/>
                          <a:cs typeface="Arial" panose="020B0604020202020204" pitchFamily="34" charset="0"/>
                        </a:rPr>
                        <a:t>pecas</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las </a:t>
                      </a:r>
                      <a:r>
                        <a:rPr lang="en-GB" sz="1100" dirty="0" err="1" smtClean="0">
                          <a:latin typeface="Arial" panose="020B0604020202020204" pitchFamily="34" charset="0"/>
                          <a:cs typeface="Arial" panose="020B0604020202020204" pitchFamily="34" charset="0"/>
                        </a:rPr>
                        <a:t>gafas</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la </a:t>
                      </a:r>
                      <a:r>
                        <a:rPr lang="en-GB" sz="1100" dirty="0" err="1" smtClean="0">
                          <a:latin typeface="Arial" panose="020B0604020202020204" pitchFamily="34" charset="0"/>
                          <a:cs typeface="Arial" panose="020B0604020202020204" pitchFamily="34" charset="0"/>
                        </a:rPr>
                        <a:t>barba</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bigote</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los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niños</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la </a:t>
                      </a:r>
                      <a:r>
                        <a:rPr lang="en-GB" sz="1100" dirty="0" err="1" smtClean="0">
                          <a:latin typeface="Arial" panose="020B0604020202020204" pitchFamily="34" charset="0"/>
                          <a:cs typeface="Arial" panose="020B0604020202020204" pitchFamily="34" charset="0"/>
                        </a:rPr>
                        <a:t>cara</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redonda</a:t>
                      </a:r>
                      <a:r>
                        <a:rPr lang="en-GB" sz="1100" dirty="0" smtClean="0">
                          <a:latin typeface="Arial" panose="020B0604020202020204" pitchFamily="34" charset="0"/>
                          <a:cs typeface="Arial" panose="020B0604020202020204" pitchFamily="34" charset="0"/>
                        </a:rPr>
                        <a:t> / </a:t>
                      </a:r>
                      <a:r>
                        <a:rPr lang="en-GB" sz="1100" dirty="0" err="1" smtClean="0">
                          <a:latin typeface="Arial" panose="020B0604020202020204" pitchFamily="34" charset="0"/>
                          <a:cs typeface="Arial" panose="020B0604020202020204" pitchFamily="34" charset="0"/>
                        </a:rPr>
                        <a:t>alargada</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pelo</a:t>
                      </a:r>
                      <a:r>
                        <a:rPr lang="en-GB" sz="1100" dirty="0" smtClean="0">
                          <a:latin typeface="Arial" panose="020B0604020202020204" pitchFamily="34" charset="0"/>
                          <a:cs typeface="Arial" panose="020B0604020202020204" pitchFamily="34" charset="0"/>
                        </a:rPr>
                        <a:t> de </a:t>
                      </a:r>
                      <a:r>
                        <a:rPr lang="en-GB" sz="1100" dirty="0" err="1" smtClean="0">
                          <a:latin typeface="Arial" panose="020B0604020202020204" pitchFamily="34" charset="0"/>
                          <a:cs typeface="Arial" panose="020B0604020202020204" pitchFamily="34" charset="0"/>
                        </a:rPr>
                        <a:t>punta</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la </a:t>
                      </a:r>
                      <a:r>
                        <a:rPr lang="en-GB" sz="1100" dirty="0" err="1" smtClean="0">
                          <a:latin typeface="Arial" panose="020B0604020202020204" pitchFamily="34" charset="0"/>
                          <a:cs typeface="Arial" panose="020B0604020202020204" pitchFamily="34" charset="0"/>
                        </a:rPr>
                        <a:t>piel</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egoísta</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travieso</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fiel</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está</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sonriendo</a:t>
                      </a:r>
                      <a:endParaRPr lang="en-GB" sz="1100" baseline="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Arial" panose="020B0604020202020204" pitchFamily="34" charset="0"/>
                          <a:cs typeface="Arial" panose="020B0604020202020204" pitchFamily="34" charset="0"/>
                        </a:rPr>
                        <a:t>Theme 1: Identity and culture </a:t>
                      </a:r>
                      <a:br>
                        <a:rPr lang="en-GB" sz="1050" dirty="0" smtClean="0">
                          <a:latin typeface="Arial" panose="020B0604020202020204" pitchFamily="34" charset="0"/>
                          <a:cs typeface="Arial" panose="020B0604020202020204" pitchFamily="34" charset="0"/>
                        </a:rPr>
                      </a:br>
                      <a:r>
                        <a:rPr lang="en-GB" sz="1050" dirty="0" smtClean="0">
                          <a:latin typeface="Arial" panose="020B0604020202020204" pitchFamily="34" charset="0"/>
                          <a:cs typeface="Arial" panose="020B0604020202020204" pitchFamily="34" charset="0"/>
                        </a:rPr>
                        <a:t>Topic 1: </a:t>
                      </a:r>
                      <a:r>
                        <a:rPr lang="en-GB" sz="1050" u="sng" dirty="0" smtClean="0">
                          <a:latin typeface="Arial" panose="020B0604020202020204" pitchFamily="34" charset="0"/>
                          <a:cs typeface="Arial" panose="020B0604020202020204" pitchFamily="34" charset="0"/>
                        </a:rPr>
                        <a:t>Me, my family and friends </a:t>
                      </a:r>
                    </a:p>
                    <a:p>
                      <a:r>
                        <a:rPr lang="en-GB" sz="1050" u="sng" dirty="0" smtClean="0">
                          <a:latin typeface="Arial" panose="020B0604020202020204" pitchFamily="34" charset="0"/>
                          <a:cs typeface="Arial" panose="020B0604020202020204" pitchFamily="34" charset="0"/>
                        </a:rPr>
                        <a:t>• Relationships with family and friends </a:t>
                      </a:r>
                    </a:p>
                    <a:p>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endParaRPr kumimoji="0" lang="en-GB" sz="1100" b="1"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r>
                        <a:rPr lang="en-GB" sz="1200" dirty="0" smtClean="0"/>
                        <a:t>Grammar – negatives p227</a:t>
                      </a:r>
                    </a:p>
                    <a:p>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Descriptive</a:t>
                      </a:r>
                      <a:r>
                        <a:rPr lang="en-GB" sz="1200" baseline="0" dirty="0" smtClean="0"/>
                        <a:t> writing</a:t>
                      </a:r>
                      <a:endParaRPr lang="en-GB" sz="1200" dirty="0" smtClean="0"/>
                    </a:p>
                    <a:p>
                      <a:r>
                        <a:rPr lang="en-GB" sz="1200" dirty="0" smtClean="0"/>
                        <a:t>p61 Ex 9</a:t>
                      </a:r>
                      <a:endParaRPr lang="en-GB" sz="1200" dirty="0"/>
                    </a:p>
                  </a:txBody>
                  <a:tcPr/>
                </a:tc>
                <a:tc>
                  <a:txBody>
                    <a:bodyPr/>
                    <a:lstStyle/>
                    <a:p>
                      <a:r>
                        <a:rPr lang="en-GB" sz="1100" dirty="0" smtClean="0">
                          <a:latin typeface="Arial" panose="020B0604020202020204" pitchFamily="34" charset="0"/>
                          <a:cs typeface="Arial" panose="020B0604020202020204" pitchFamily="34" charset="0"/>
                        </a:rPr>
                        <a:t>Use of </a:t>
                      </a:r>
                      <a:r>
                        <a:rPr lang="en-GB" sz="1100" b="1" baseline="0" dirty="0" err="1" smtClean="0">
                          <a:latin typeface="Arial" panose="020B0604020202020204" pitchFamily="34" charset="0"/>
                          <a:cs typeface="Arial" panose="020B0604020202020204" pitchFamily="34" charset="0"/>
                        </a:rPr>
                        <a:t>ser</a:t>
                      </a:r>
                      <a:r>
                        <a:rPr lang="en-GB" sz="1100" baseline="0" dirty="0" smtClean="0">
                          <a:latin typeface="Arial" panose="020B0604020202020204" pitchFamily="34" charset="0"/>
                          <a:cs typeface="Arial" panose="020B0604020202020204" pitchFamily="34" charset="0"/>
                        </a:rPr>
                        <a:t> and </a:t>
                      </a:r>
                      <a:r>
                        <a:rPr lang="en-GB" sz="1100" b="1" baseline="0" dirty="0" err="1" smtClean="0">
                          <a:latin typeface="Arial" panose="020B0604020202020204" pitchFamily="34" charset="0"/>
                          <a:cs typeface="Arial" panose="020B0604020202020204" pitchFamily="34" charset="0"/>
                        </a:rPr>
                        <a:t>estar</a:t>
                      </a:r>
                      <a:endParaRPr lang="en-GB" sz="1100" b="1" baseline="0" dirty="0" smtClean="0">
                        <a:latin typeface="Arial" panose="020B0604020202020204" pitchFamily="34" charset="0"/>
                        <a:cs typeface="Arial" panose="020B0604020202020204" pitchFamily="34" charset="0"/>
                      </a:endParaRPr>
                    </a:p>
                    <a:p>
                      <a:endParaRPr lang="en-GB" sz="1100" b="1"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Negative</a:t>
                      </a:r>
                      <a:r>
                        <a:rPr lang="en-GB" sz="1100" b="1" baseline="0" dirty="0" smtClean="0">
                          <a:latin typeface="Arial" panose="020B0604020202020204" pitchFamily="34" charset="0"/>
                          <a:cs typeface="Arial" panose="020B0604020202020204" pitchFamily="34" charset="0"/>
                        </a:rPr>
                        <a:t> </a:t>
                      </a:r>
                      <a:r>
                        <a:rPr lang="en-GB" sz="1100" b="0" baseline="0" dirty="0" smtClean="0">
                          <a:latin typeface="Arial" panose="020B0604020202020204" pitchFamily="34" charset="0"/>
                          <a:cs typeface="Arial" panose="020B0604020202020204" pitchFamily="34" charset="0"/>
                        </a:rPr>
                        <a:t>sentences</a:t>
                      </a:r>
                      <a:r>
                        <a:rPr lang="en-GB" sz="1100" b="1" baseline="0" dirty="0" smtClean="0">
                          <a:latin typeface="Arial" panose="020B0604020202020204" pitchFamily="34" charset="0"/>
                          <a:cs typeface="Arial" panose="020B0604020202020204" pitchFamily="34" charset="0"/>
                        </a:rPr>
                        <a:t> </a:t>
                      </a:r>
                      <a:r>
                        <a:rPr lang="en-GB" sz="1100" b="0" baseline="0" dirty="0" smtClean="0">
                          <a:latin typeface="Arial" panose="020B0604020202020204" pitchFamily="34" charset="0"/>
                          <a:cs typeface="Arial" panose="020B0604020202020204" pitchFamily="34" charset="0"/>
                        </a:rPr>
                        <a:t>such</a:t>
                      </a:r>
                      <a:r>
                        <a:rPr lang="en-GB" sz="1100" b="1" baseline="0" dirty="0" smtClean="0">
                          <a:latin typeface="Arial" panose="020B0604020202020204" pitchFamily="34" charset="0"/>
                          <a:cs typeface="Arial" panose="020B0604020202020204" pitchFamily="34" charset="0"/>
                        </a:rPr>
                        <a:t> </a:t>
                      </a:r>
                      <a:r>
                        <a:rPr lang="en-GB" sz="1100" b="0" baseline="0" dirty="0" smtClean="0">
                          <a:latin typeface="Arial" panose="020B0604020202020204" pitchFamily="34" charset="0"/>
                          <a:cs typeface="Arial" panose="020B0604020202020204" pitchFamily="34" charset="0"/>
                        </a:rPr>
                        <a:t>as</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nunca</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tampoco</a:t>
                      </a:r>
                      <a:r>
                        <a:rPr lang="en-GB" sz="1100" b="1" baseline="0" dirty="0" smtClean="0">
                          <a:latin typeface="Arial" panose="020B0604020202020204" pitchFamily="34" charset="0"/>
                          <a:cs typeface="Arial" panose="020B0604020202020204" pitchFamily="34" charset="0"/>
                        </a:rPr>
                        <a:t>, no… </a:t>
                      </a:r>
                      <a:r>
                        <a:rPr lang="en-GB" sz="1100" b="1" baseline="0" dirty="0" err="1" smtClean="0">
                          <a:latin typeface="Arial" panose="020B0604020202020204" pitchFamily="34" charset="0"/>
                          <a:cs typeface="Arial" panose="020B0604020202020204" pitchFamily="34" charset="0"/>
                        </a:rPr>
                        <a:t>ni</a:t>
                      </a:r>
                      <a:r>
                        <a:rPr lang="en-GB" sz="1100" b="1" baseline="0" dirty="0" smtClean="0">
                          <a:latin typeface="Arial" panose="020B0604020202020204" pitchFamily="34" charset="0"/>
                          <a:cs typeface="Arial" panose="020B0604020202020204" pitchFamily="34" charset="0"/>
                        </a:rPr>
                        <a:t>…</a:t>
                      </a:r>
                      <a:r>
                        <a:rPr lang="en-GB" sz="1100" b="1" baseline="0" dirty="0" err="1" smtClean="0">
                          <a:latin typeface="Arial" panose="020B0604020202020204" pitchFamily="34" charset="0"/>
                          <a:cs typeface="Arial" panose="020B0604020202020204" pitchFamily="34" charset="0"/>
                        </a:rPr>
                        <a:t>ni</a:t>
                      </a:r>
                      <a:r>
                        <a:rPr lang="en-GB" sz="1100" b="1" baseline="0" dirty="0" smtClean="0">
                          <a:latin typeface="Arial" panose="020B0604020202020204" pitchFamily="34" charset="0"/>
                          <a:cs typeface="Arial" panose="020B0604020202020204" pitchFamily="34" charset="0"/>
                        </a:rPr>
                        <a:t>…</a:t>
                      </a:r>
                      <a:endParaRPr lang="en-GB" sz="1100" b="1" dirty="0" smtClean="0">
                        <a:latin typeface="Arial" panose="020B0604020202020204" pitchFamily="34" charset="0"/>
                        <a:cs typeface="Arial" panose="020B0604020202020204" pitchFamily="34" charset="0"/>
                      </a:endParaRPr>
                    </a:p>
                    <a:p>
                      <a:endParaRPr lang="en-GB"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Comparatives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más</a:t>
                      </a:r>
                      <a:r>
                        <a:rPr kumimoji="0" lang="en-GB" sz="11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menos</a:t>
                      </a:r>
                      <a:r>
                        <a:rPr kumimoji="0" lang="en-GB" sz="11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tan…</a:t>
                      </a:r>
                      <a:r>
                        <a:rPr kumimoji="0" lang="en-GB" sz="1100" b="1"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como</a:t>
                      </a:r>
                      <a:endParaRPr kumimoji="0" lang="en-GB" sz="11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Adjectival endings</a:t>
                      </a:r>
                    </a:p>
                    <a:p>
                      <a:endParaRPr lang="en-GB" b="1"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
        <p:nvSpPr>
          <p:cNvPr id="3" name="Rectangle 2"/>
          <p:cNvSpPr/>
          <p:nvPr/>
        </p:nvSpPr>
        <p:spPr>
          <a:xfrm>
            <a:off x="-1419225" y="89745"/>
            <a:ext cx="4572000" cy="707886"/>
          </a:xfrm>
          <a:prstGeom prst="rect">
            <a:avLst/>
          </a:prstGeom>
        </p:spPr>
        <p:txBody>
          <a:bodyPr>
            <a:spAutoFit/>
          </a:bodyPr>
          <a:lstStyle/>
          <a:p>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a:p>
            <a:endParaRPr lang="en-GB"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5576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4143439"/>
              </p:ext>
            </p:extLst>
          </p:nvPr>
        </p:nvGraphicFramePr>
        <p:xfrm>
          <a:off x="161515" y="89745"/>
          <a:ext cx="8861460" cy="5813528"/>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2</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46867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tc>
                <a:tc>
                  <a:txBody>
                    <a:bodyPr/>
                    <a:lstStyle/>
                    <a:p>
                      <a:r>
                        <a:rPr lang="en-GB" sz="1100" b="1" dirty="0" err="1" smtClean="0">
                          <a:latin typeface="Arial" panose="020B0604020202020204" pitchFamily="34" charset="0"/>
                          <a:cs typeface="Arial" panose="020B0604020202020204" pitchFamily="34" charset="0"/>
                        </a:rPr>
                        <a:t>Módulo</a:t>
                      </a:r>
                      <a:r>
                        <a:rPr lang="en-GB" sz="1100" b="1" baseline="0" dirty="0" smtClean="0">
                          <a:latin typeface="Arial" panose="020B0604020202020204" pitchFamily="34" charset="0"/>
                          <a:cs typeface="Arial" panose="020B0604020202020204" pitchFamily="34" charset="0"/>
                        </a:rPr>
                        <a:t> 3 </a:t>
                      </a:r>
                      <a:r>
                        <a:rPr lang="en-GB" sz="1100" b="1" baseline="0" dirty="0" err="1" smtClean="0">
                          <a:latin typeface="Arial" panose="020B0604020202020204" pitchFamily="34" charset="0"/>
                          <a:cs typeface="Arial" panose="020B0604020202020204" pitchFamily="34" charset="0"/>
                        </a:rPr>
                        <a:t>Mi</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Gente</a:t>
                      </a:r>
                      <a:r>
                        <a:rPr lang="en-GB" sz="1100" b="1" baseline="0" dirty="0" smtClean="0">
                          <a:latin typeface="Arial" panose="020B0604020202020204" pitchFamily="34" charset="0"/>
                          <a:cs typeface="Arial" panose="020B0604020202020204" pitchFamily="34" charset="0"/>
                        </a:rPr>
                        <a:t/>
                      </a:r>
                      <a:br>
                        <a:rPr lang="en-GB" sz="1100" b="1" baseline="0" dirty="0" smtClean="0">
                          <a:latin typeface="Arial" panose="020B0604020202020204" pitchFamily="34" charset="0"/>
                          <a:cs typeface="Arial" panose="020B0604020202020204" pitchFamily="34" charset="0"/>
                        </a:rPr>
                      </a:br>
                      <a:endParaRPr lang="en-GB" sz="1100" b="1"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Unit 5 – </a:t>
                      </a:r>
                      <a:r>
                        <a:rPr lang="en-GB" sz="1100" b="1" baseline="0" dirty="0" err="1" smtClean="0">
                          <a:latin typeface="Arial" panose="020B0604020202020204" pitchFamily="34" charset="0"/>
                          <a:cs typeface="Arial" panose="020B0604020202020204" pitchFamily="34" charset="0"/>
                        </a:rPr>
                        <a:t>Relaciones</a:t>
                      </a:r>
                      <a:endParaRPr lang="en-GB" sz="1100" b="1"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pPr marL="0" indent="0">
                        <a:buNone/>
                      </a:pPr>
                      <a:r>
                        <a:rPr lang="en-GB" sz="1100" baseline="0" dirty="0" smtClean="0">
                          <a:latin typeface="Arial" panose="020B0604020202020204" pitchFamily="34" charset="0"/>
                          <a:cs typeface="Arial" panose="020B0604020202020204" pitchFamily="34" charset="0"/>
                        </a:rPr>
                        <a:t>p.62-63 ex. 1-6</a:t>
                      </a:r>
                    </a:p>
                    <a:p>
                      <a:pPr marL="0" indent="0">
                        <a:buNone/>
                      </a:pPr>
                      <a:endParaRPr lang="en-GB" sz="1100" baseline="0" dirty="0" smtClean="0">
                        <a:latin typeface="Arial" panose="020B0604020202020204" pitchFamily="34" charset="0"/>
                        <a:cs typeface="Arial" panose="020B0604020202020204" pitchFamily="34" charset="0"/>
                      </a:endParaRPr>
                    </a:p>
                    <a:p>
                      <a:pPr marL="0" indent="0">
                        <a:buNone/>
                      </a:pPr>
                      <a:r>
                        <a:rPr lang="en-GB" sz="1400" b="1" baseline="0" dirty="0" smtClean="0">
                          <a:latin typeface="Arial" panose="020B0604020202020204" pitchFamily="34" charset="0"/>
                          <a:cs typeface="Arial" panose="020B0604020202020204" pitchFamily="34" charset="0"/>
                        </a:rPr>
                        <a:t>Marriage</a:t>
                      </a:r>
                      <a:r>
                        <a:rPr lang="en-GB" sz="1400" baseline="0" dirty="0" smtClean="0">
                          <a:latin typeface="Arial" panose="020B0604020202020204" pitchFamily="34" charset="0"/>
                          <a:cs typeface="Arial" panose="020B0604020202020204" pitchFamily="34" charset="0"/>
                        </a:rPr>
                        <a:t>:</a:t>
                      </a:r>
                    </a:p>
                    <a:p>
                      <a:pPr marL="0" indent="0">
                        <a:buNone/>
                      </a:pPr>
                      <a:r>
                        <a:rPr lang="en-GB" sz="1400" b="1" baseline="0" dirty="0" smtClean="0">
                          <a:latin typeface="Arial" panose="020B0604020202020204" pitchFamily="34" charset="0"/>
                          <a:cs typeface="Arial" panose="020B0604020202020204" pitchFamily="34" charset="0"/>
                        </a:rPr>
                        <a:t>p202 </a:t>
                      </a:r>
                      <a:endParaRPr lang="en-GB" sz="1400" b="1"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100" i="1" dirty="0" err="1" smtClean="0">
                          <a:latin typeface="Arial" panose="020B0604020202020204" pitchFamily="34" charset="0"/>
                          <a:cs typeface="Arial" panose="020B0604020202020204" pitchFamily="34" charset="0"/>
                        </a:rPr>
                        <a:t>Te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llevas</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bien</a:t>
                      </a:r>
                      <a:r>
                        <a:rPr lang="en-GB" sz="1100" i="1" baseline="0" dirty="0" smtClean="0">
                          <a:latin typeface="Arial" panose="020B0604020202020204" pitchFamily="34" charset="0"/>
                          <a:cs typeface="Arial" panose="020B0604020202020204" pitchFamily="34" charset="0"/>
                        </a:rPr>
                        <a:t> con </a:t>
                      </a:r>
                      <a:r>
                        <a:rPr lang="en-GB" sz="1100" i="1" baseline="0" dirty="0" err="1" smtClean="0">
                          <a:latin typeface="Arial" panose="020B0604020202020204" pitchFamily="34" charset="0"/>
                          <a:cs typeface="Arial" panose="020B0604020202020204" pitchFamily="34" charset="0"/>
                        </a:rPr>
                        <a:t>tu</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familia</a:t>
                      </a:r>
                      <a:r>
                        <a:rPr lang="en-GB" sz="1100" i="1" baseline="0" dirty="0" smtClean="0">
                          <a:latin typeface="Arial" panose="020B0604020202020204" pitchFamily="34" charset="0"/>
                          <a:cs typeface="Arial" panose="020B0604020202020204" pitchFamily="34" charset="0"/>
                        </a:rPr>
                        <a:t>/amigo?</a:t>
                      </a:r>
                    </a:p>
                    <a:p>
                      <a:pPr marL="0" indent="0">
                        <a:buFont typeface="Arial" panose="020B0604020202020204" pitchFamily="34" charset="0"/>
                        <a:buNone/>
                      </a:pPr>
                      <a:endParaRPr lang="en-GB" sz="1100" i="1"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100" i="1" baseline="0" dirty="0" err="1" smtClean="0">
                          <a:latin typeface="Arial" panose="020B0604020202020204" pitchFamily="34" charset="0"/>
                          <a:cs typeface="Arial" panose="020B0604020202020204" pitchFamily="34" charset="0"/>
                        </a:rPr>
                        <a:t>Cómo</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es</a:t>
                      </a:r>
                      <a:r>
                        <a:rPr lang="en-GB" sz="1100" i="1" baseline="0" dirty="0" smtClean="0">
                          <a:latin typeface="Arial" panose="020B0604020202020204" pitchFamily="34" charset="0"/>
                          <a:cs typeface="Arial" panose="020B0604020202020204" pitchFamily="34" charset="0"/>
                        </a:rPr>
                        <a:t> un </a:t>
                      </a:r>
                      <a:r>
                        <a:rPr lang="en-GB" sz="1100" i="1" baseline="0" dirty="0" err="1" smtClean="0">
                          <a:latin typeface="Arial" panose="020B0604020202020204" pitchFamily="34" charset="0"/>
                          <a:cs typeface="Arial" panose="020B0604020202020204" pitchFamily="34" charset="0"/>
                        </a:rPr>
                        <a:t>buen</a:t>
                      </a:r>
                      <a:r>
                        <a:rPr lang="en-GB" sz="1100" i="1" baseline="0" dirty="0" smtClean="0">
                          <a:latin typeface="Arial" panose="020B0604020202020204" pitchFamily="34" charset="0"/>
                          <a:cs typeface="Arial" panose="020B0604020202020204" pitchFamily="34" charset="0"/>
                        </a:rPr>
                        <a:t>/a amigo/a?</a:t>
                      </a:r>
                    </a:p>
                    <a:p>
                      <a:pPr marL="285750" indent="-285750">
                        <a:buFont typeface="Arial" panose="020B0604020202020204" pitchFamily="34" charset="0"/>
                        <a:buChar char="•"/>
                      </a:pPr>
                      <a:endParaRPr lang="en-GB" sz="1100" i="1" baseline="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100" i="1" baseline="0" dirty="0" err="1" smtClean="0">
                          <a:latin typeface="Arial" panose="020B0604020202020204" pitchFamily="34" charset="0"/>
                          <a:cs typeface="Arial" panose="020B0604020202020204" pitchFamily="34" charset="0"/>
                        </a:rPr>
                        <a:t>Cómo</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conociste</a:t>
                      </a:r>
                      <a:r>
                        <a:rPr lang="en-GB" sz="1100" i="1" baseline="0" dirty="0" smtClean="0">
                          <a:latin typeface="Arial" panose="020B0604020202020204" pitchFamily="34" charset="0"/>
                          <a:cs typeface="Arial" panose="020B0604020202020204" pitchFamily="34" charset="0"/>
                        </a:rPr>
                        <a:t> a </a:t>
                      </a:r>
                      <a:r>
                        <a:rPr lang="en-GB" sz="1100" i="1" baseline="0" dirty="0" err="1" smtClean="0">
                          <a:latin typeface="Arial" panose="020B0604020202020204" pitchFamily="34" charset="0"/>
                          <a:cs typeface="Arial" panose="020B0604020202020204" pitchFamily="34" charset="0"/>
                        </a:rPr>
                        <a:t>tu</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mejor</a:t>
                      </a:r>
                      <a:r>
                        <a:rPr lang="en-GB" sz="1100" i="1" baseline="0" dirty="0" smtClean="0">
                          <a:latin typeface="Arial" panose="020B0604020202020204" pitchFamily="34" charset="0"/>
                          <a:cs typeface="Arial" panose="020B0604020202020204" pitchFamily="34" charset="0"/>
                        </a:rPr>
                        <a:t> amigo/a?</a:t>
                      </a:r>
                      <a:endParaRPr lang="en-GB" sz="1100" i="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reflexive verbs (</a:t>
                      </a:r>
                      <a:r>
                        <a:rPr lang="en-GB" sz="1100" b="1" dirty="0" err="1" smtClean="0">
                          <a:latin typeface="Arial" panose="020B0604020202020204" pitchFamily="34" charset="0"/>
                          <a:cs typeface="Arial" panose="020B0604020202020204" pitchFamily="34" charset="0"/>
                        </a:rPr>
                        <a:t>llevarse</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pelearse</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divertirse</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conocerse</a:t>
                      </a:r>
                      <a:r>
                        <a:rPr lang="en-GB" sz="1100" b="1" dirty="0" smtClean="0">
                          <a:latin typeface="Arial" panose="020B0604020202020204" pitchFamily="34" charset="0"/>
                          <a:cs typeface="Arial" panose="020B0604020202020204" pitchFamily="34" charset="0"/>
                        </a:rPr>
                        <a:t>,</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apoyarse</a:t>
                      </a:r>
                      <a:r>
                        <a:rPr lang="en-GB" sz="1100" baseline="0" dirty="0" smtClean="0">
                          <a:latin typeface="Arial" panose="020B0604020202020204" pitchFamily="34" charset="0"/>
                          <a:cs typeface="Arial" panose="020B0604020202020204" pitchFamily="34" charset="0"/>
                        </a:rPr>
                        <a:t>)</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Using the personal ‘a’</a:t>
                      </a:r>
                      <a:br>
                        <a:rPr lang="en-GB" sz="1100" baseline="0" dirty="0" smtClean="0">
                          <a:latin typeface="Arial" panose="020B0604020202020204" pitchFamily="34" charset="0"/>
                          <a:cs typeface="Arial" panose="020B0604020202020204" pitchFamily="34" charset="0"/>
                        </a:rPr>
                      </a:br>
                      <a:r>
                        <a:rPr lang="en-GB" sz="1100" b="1" baseline="0" dirty="0" err="1" smtClean="0">
                          <a:latin typeface="Arial" panose="020B0604020202020204" pitchFamily="34" charset="0"/>
                          <a:cs typeface="Arial" panose="020B0604020202020204" pitchFamily="34" charset="0"/>
                        </a:rPr>
                        <a:t>conocer</a:t>
                      </a:r>
                      <a:r>
                        <a:rPr lang="en-GB" sz="1100" b="1" baseline="0" dirty="0" smtClean="0">
                          <a:latin typeface="Arial" panose="020B0604020202020204" pitchFamily="34" charset="0"/>
                          <a:cs typeface="Arial" panose="020B0604020202020204" pitchFamily="34" charset="0"/>
                        </a:rPr>
                        <a:t> a, </a:t>
                      </a:r>
                      <a:r>
                        <a:rPr lang="en-GB" sz="1100" b="1" baseline="0" dirty="0" err="1" smtClean="0">
                          <a:latin typeface="Arial" panose="020B0604020202020204" pitchFamily="34" charset="0"/>
                          <a:cs typeface="Arial" panose="020B0604020202020204" pitchFamily="34" charset="0"/>
                        </a:rPr>
                        <a:t>buscar</a:t>
                      </a:r>
                      <a:r>
                        <a:rPr lang="en-GB" sz="1100" b="1" baseline="0" dirty="0" smtClean="0">
                          <a:latin typeface="Arial" panose="020B0604020202020204" pitchFamily="34" charset="0"/>
                          <a:cs typeface="Arial" panose="020B0604020202020204" pitchFamily="34" charset="0"/>
                        </a:rPr>
                        <a:t> a</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err="1" smtClean="0">
                          <a:latin typeface="Arial" panose="020B0604020202020204" pitchFamily="34" charset="0"/>
                          <a:cs typeface="Arial" panose="020B0604020202020204" pitchFamily="34" charset="0"/>
                        </a:rPr>
                        <a:t>casarse</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convivir</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tener</a:t>
                      </a:r>
                      <a:r>
                        <a:rPr lang="en-GB" sz="1100" dirty="0" smtClean="0">
                          <a:latin typeface="Arial" panose="020B0604020202020204" pitchFamily="34" charset="0"/>
                          <a:cs typeface="Arial" panose="020B0604020202020204" pitchFamily="34" charset="0"/>
                        </a:rPr>
                        <a:t> mucho en </a:t>
                      </a:r>
                      <a:r>
                        <a:rPr lang="en-GB" sz="1100" dirty="0" err="1" smtClean="0">
                          <a:latin typeface="Arial" panose="020B0604020202020204" pitchFamily="34" charset="0"/>
                          <a:cs typeface="Arial" panose="020B0604020202020204" pitchFamily="34" charset="0"/>
                        </a:rPr>
                        <a:t>común</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me </a:t>
                      </a:r>
                      <a:r>
                        <a:rPr lang="en-GB" sz="1100" dirty="0" err="1" smtClean="0">
                          <a:latin typeface="Arial" panose="020B0604020202020204" pitchFamily="34" charset="0"/>
                          <a:cs typeface="Arial" panose="020B0604020202020204" pitchFamily="34" charset="0"/>
                        </a:rPr>
                        <a:t>llevo</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bien</a:t>
                      </a:r>
                      <a:r>
                        <a:rPr lang="en-GB" sz="1100" dirty="0" smtClean="0">
                          <a:latin typeface="Arial" panose="020B0604020202020204" pitchFamily="34" charset="0"/>
                          <a:cs typeface="Arial" panose="020B0604020202020204" pitchFamily="34" charset="0"/>
                        </a:rPr>
                        <a:t> con</a:t>
                      </a:r>
                    </a:p>
                    <a:p>
                      <a:r>
                        <a:rPr lang="en-GB" sz="1100" dirty="0" smtClean="0">
                          <a:latin typeface="Arial" panose="020B0604020202020204" pitchFamily="34" charset="0"/>
                          <a:cs typeface="Arial" panose="020B0604020202020204" pitchFamily="34" charset="0"/>
                        </a:rPr>
                        <a:t>me </a:t>
                      </a:r>
                      <a:r>
                        <a:rPr lang="en-GB" sz="1100" dirty="0" err="1" smtClean="0">
                          <a:latin typeface="Arial" panose="020B0604020202020204" pitchFamily="34" charset="0"/>
                          <a:cs typeface="Arial" panose="020B0604020202020204" pitchFamily="34" charset="0"/>
                        </a:rPr>
                        <a:t>peleo</a:t>
                      </a:r>
                      <a:r>
                        <a:rPr lang="en-GB" sz="1100" dirty="0" smtClean="0">
                          <a:latin typeface="Arial" panose="020B0604020202020204" pitchFamily="34" charset="0"/>
                          <a:cs typeface="Arial" panose="020B0604020202020204" pitchFamily="34" charset="0"/>
                        </a:rPr>
                        <a:t> con</a:t>
                      </a:r>
                    </a:p>
                    <a:p>
                      <a:r>
                        <a:rPr lang="en-GB" sz="1100" dirty="0" smtClean="0">
                          <a:latin typeface="Arial" panose="020B0604020202020204" pitchFamily="34" charset="0"/>
                          <a:cs typeface="Arial" panose="020B0604020202020204" pitchFamily="34" charset="0"/>
                        </a:rPr>
                        <a:t>me </a:t>
                      </a:r>
                      <a:r>
                        <a:rPr lang="en-GB" sz="1100" dirty="0" err="1" smtClean="0">
                          <a:latin typeface="Arial" panose="020B0604020202020204" pitchFamily="34" charset="0"/>
                          <a:cs typeface="Arial" panose="020B0604020202020204" pitchFamily="34" charset="0"/>
                        </a:rPr>
                        <a:t>divierto</a:t>
                      </a:r>
                      <a:r>
                        <a:rPr lang="en-GB" sz="1100" dirty="0" smtClean="0">
                          <a:latin typeface="Arial" panose="020B0604020202020204" pitchFamily="34" charset="0"/>
                          <a:cs typeface="Arial" panose="020B0604020202020204" pitchFamily="34" charset="0"/>
                        </a:rPr>
                        <a:t> con</a:t>
                      </a:r>
                    </a:p>
                    <a:p>
                      <a:r>
                        <a:rPr lang="en-GB" sz="1100" dirty="0" err="1" smtClean="0">
                          <a:latin typeface="Arial" panose="020B0604020202020204" pitchFamily="34" charset="0"/>
                          <a:cs typeface="Arial" panose="020B0604020202020204" pitchFamily="34" charset="0"/>
                        </a:rPr>
                        <a:t>nos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llevamos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bien</a:t>
                      </a:r>
                      <a:r>
                        <a:rPr lang="en-GB" sz="1100" dirty="0" smtClean="0">
                          <a:latin typeface="Arial" panose="020B0604020202020204" pitchFamily="34" charset="0"/>
                          <a:cs typeface="Arial" panose="020B0604020202020204" pitchFamily="34" charset="0"/>
                        </a:rPr>
                        <a:t> / mal</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err="1" smtClean="0">
                          <a:latin typeface="Arial" panose="020B0604020202020204" pitchFamily="34" charset="0"/>
                          <a:cs typeface="Arial" panose="020B0604020202020204" pitchFamily="34" charset="0"/>
                        </a:rPr>
                        <a:t>nos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divertimos</a:t>
                      </a:r>
                      <a:r>
                        <a:rPr lang="en-GB" sz="1100" dirty="0" smtClean="0">
                          <a:latin typeface="Arial" panose="020B0604020202020204" pitchFamily="34" charset="0"/>
                          <a:cs typeface="Arial" panose="020B0604020202020204" pitchFamily="34" charset="0"/>
                        </a:rPr>
                        <a:t> mucho</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es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alguien</a:t>
                      </a:r>
                      <a:r>
                        <a:rPr lang="en-GB" sz="1100" dirty="0" smtClean="0">
                          <a:latin typeface="Arial" panose="020B0604020202020204" pitchFamily="34" charset="0"/>
                          <a:cs typeface="Arial" panose="020B0604020202020204" pitchFamily="34" charset="0"/>
                        </a:rPr>
                        <a:t> que</a:t>
                      </a:r>
                    </a:p>
                    <a:p>
                      <a:r>
                        <a:rPr lang="en-GB" sz="1100" dirty="0" smtClean="0">
                          <a:latin typeface="Arial" panose="020B0604020202020204" pitchFamily="34" charset="0"/>
                          <a:cs typeface="Arial" panose="020B0604020202020204" pitchFamily="34" charset="0"/>
                        </a:rPr>
                        <a:t>te da </a:t>
                      </a:r>
                      <a:r>
                        <a:rPr lang="en-GB" sz="1100" dirty="0" err="1" smtClean="0">
                          <a:latin typeface="Arial" panose="020B0604020202020204" pitchFamily="34" charset="0"/>
                          <a:cs typeface="Arial" panose="020B0604020202020204" pitchFamily="34" charset="0"/>
                        </a:rPr>
                        <a:t>consejos</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te </a:t>
                      </a:r>
                      <a:r>
                        <a:rPr lang="en-GB" sz="1100" dirty="0" err="1" smtClean="0">
                          <a:latin typeface="Arial" panose="020B0604020202020204" pitchFamily="34" charset="0"/>
                          <a:cs typeface="Arial" panose="020B0604020202020204" pitchFamily="34" charset="0"/>
                        </a:rPr>
                        <a:t>apoya</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te </a:t>
                      </a:r>
                      <a:r>
                        <a:rPr lang="en-GB" sz="1100" dirty="0" err="1" smtClean="0">
                          <a:latin typeface="Arial" panose="020B0604020202020204" pitchFamily="34" charset="0"/>
                          <a:cs typeface="Arial" panose="020B0604020202020204" pitchFamily="34" charset="0"/>
                        </a:rPr>
                        <a:t>hace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reír</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nunca</a:t>
                      </a:r>
                      <a:r>
                        <a:rPr lang="en-GB" sz="1100" dirty="0" smtClean="0">
                          <a:latin typeface="Arial" panose="020B0604020202020204" pitchFamily="34" charset="0"/>
                          <a:cs typeface="Arial" panose="020B0604020202020204" pitchFamily="34" charset="0"/>
                        </a:rPr>
                        <a:t> te </a:t>
                      </a:r>
                      <a:r>
                        <a:rPr lang="en-GB" sz="1100" dirty="0" err="1" smtClean="0">
                          <a:latin typeface="Arial" panose="020B0604020202020204" pitchFamily="34" charset="0"/>
                          <a:cs typeface="Arial" panose="020B0604020202020204" pitchFamily="34" charset="0"/>
                        </a:rPr>
                        <a:t>juzga</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novio</a:t>
                      </a:r>
                      <a:r>
                        <a:rPr lang="en-GB" sz="1100" dirty="0" smtClean="0">
                          <a:latin typeface="Arial" panose="020B0604020202020204" pitchFamily="34" charset="0"/>
                          <a:cs typeface="Arial" panose="020B0604020202020204" pitchFamily="34" charset="0"/>
                        </a:rPr>
                        <a:t> / la </a:t>
                      </a:r>
                      <a:r>
                        <a:rPr lang="en-GB" sz="1100" dirty="0" err="1" smtClean="0">
                          <a:latin typeface="Arial" panose="020B0604020202020204" pitchFamily="34" charset="0"/>
                          <a:cs typeface="Arial" panose="020B0604020202020204" pitchFamily="34" charset="0"/>
                        </a:rPr>
                        <a:t>novia</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amor</a:t>
                      </a:r>
                      <a:r>
                        <a:rPr lang="en-GB" sz="1100" dirty="0" smtClean="0">
                          <a:latin typeface="Arial" panose="020B0604020202020204" pitchFamily="34" charset="0"/>
                          <a:cs typeface="Arial" panose="020B0604020202020204" pitchFamily="34" charset="0"/>
                        </a:rPr>
                        <a:t> de mi </a:t>
                      </a:r>
                      <a:r>
                        <a:rPr lang="en-GB" sz="1100" dirty="0" err="1" smtClean="0">
                          <a:latin typeface="Arial" panose="020B0604020202020204" pitchFamily="34" charset="0"/>
                          <a:cs typeface="Arial" panose="020B0604020202020204" pitchFamily="34" charset="0"/>
                        </a:rPr>
                        <a:t>vida</a:t>
                      </a:r>
                      <a:endParaRPr lang="en-GB" sz="110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Theme 1: Identity and culture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Me, my family and friends </a:t>
                      </a:r>
                    </a:p>
                    <a:p>
                      <a:r>
                        <a:rPr lang="en-GB" sz="1100" u="sng" dirty="0" smtClean="0">
                          <a:latin typeface="Arial" panose="020B0604020202020204" pitchFamily="34" charset="0"/>
                          <a:cs typeface="Arial" panose="020B0604020202020204" pitchFamily="34" charset="0"/>
                        </a:rPr>
                        <a:t>• Relationships with family and friends </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endParaRPr kumimoji="0" lang="en-GB" sz="1100" b="1"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r>
                        <a:rPr lang="en-GB" sz="1200" dirty="0" smtClean="0"/>
                        <a:t>Reading</a:t>
                      </a:r>
                      <a:r>
                        <a:rPr lang="en-GB" sz="1200" baseline="0" dirty="0" smtClean="0"/>
                        <a:t> comprehension </a:t>
                      </a:r>
                      <a:r>
                        <a:rPr lang="en-GB" sz="1200" dirty="0" smtClean="0"/>
                        <a:t>p63 Ex 6+7 </a:t>
                      </a:r>
                      <a:endParaRPr lang="en-GB" sz="1200" dirty="0"/>
                    </a:p>
                  </a:txBody>
                  <a:tcPr/>
                </a:tc>
                <a:tc>
                  <a:txBody>
                    <a:bodyPr/>
                    <a:lstStyle/>
                    <a:p>
                      <a:r>
                        <a:rPr lang="en-GB" sz="1100" dirty="0" smtClean="0">
                          <a:latin typeface="Arial" panose="020B0604020202020204" pitchFamily="34" charset="0"/>
                          <a:cs typeface="Arial" panose="020B0604020202020204" pitchFamily="34" charset="0"/>
                        </a:rPr>
                        <a:t>reflexive verbs </a:t>
                      </a:r>
                      <a:r>
                        <a:rPr lang="en-GB" sz="1100" b="1" dirty="0" err="1" smtClean="0">
                          <a:latin typeface="Arial" panose="020B0604020202020204" pitchFamily="34" charset="0"/>
                          <a:cs typeface="Arial" panose="020B0604020202020204" pitchFamily="34" charset="0"/>
                        </a:rPr>
                        <a:t>llevarse</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pelearse</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divertirse</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conocerse</a:t>
                      </a:r>
                      <a:r>
                        <a:rPr lang="en-GB" sz="1100" b="1" dirty="0" smtClean="0">
                          <a:latin typeface="Arial" panose="020B0604020202020204" pitchFamily="34" charset="0"/>
                          <a:cs typeface="Arial" panose="020B0604020202020204" pitchFamily="34" charset="0"/>
                        </a:rPr>
                        <a:t>,</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apoyarse</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personal ‘a’</a:t>
                      </a:r>
                      <a:br>
                        <a:rPr lang="en-GB" sz="1100" b="0" baseline="0" dirty="0" smtClean="0">
                          <a:latin typeface="Arial" panose="020B0604020202020204" pitchFamily="34" charset="0"/>
                          <a:cs typeface="Arial" panose="020B0604020202020204" pitchFamily="34" charset="0"/>
                        </a:rPr>
                      </a:br>
                      <a:r>
                        <a:rPr lang="en-GB" sz="1100" b="1" baseline="0" dirty="0" err="1" smtClean="0">
                          <a:latin typeface="Arial" panose="020B0604020202020204" pitchFamily="34" charset="0"/>
                          <a:cs typeface="Arial" panose="020B0604020202020204" pitchFamily="34" charset="0"/>
                        </a:rPr>
                        <a:t>conocer</a:t>
                      </a:r>
                      <a:r>
                        <a:rPr lang="en-GB" sz="1100" b="1" baseline="0" dirty="0" smtClean="0">
                          <a:latin typeface="Arial" panose="020B0604020202020204" pitchFamily="34" charset="0"/>
                          <a:cs typeface="Arial" panose="020B0604020202020204" pitchFamily="34" charset="0"/>
                        </a:rPr>
                        <a:t> a, </a:t>
                      </a:r>
                      <a:r>
                        <a:rPr lang="en-GB" sz="1100" b="1" baseline="0" dirty="0" err="1" smtClean="0">
                          <a:latin typeface="Arial" panose="020B0604020202020204" pitchFamily="34" charset="0"/>
                          <a:cs typeface="Arial" panose="020B0604020202020204" pitchFamily="34" charset="0"/>
                        </a:rPr>
                        <a:t>buscar</a:t>
                      </a:r>
                      <a:r>
                        <a:rPr lang="en-GB" sz="1100" b="1" baseline="0" dirty="0" smtClean="0">
                          <a:latin typeface="Arial" panose="020B0604020202020204" pitchFamily="34" charset="0"/>
                          <a:cs typeface="Arial" panose="020B0604020202020204" pitchFamily="34" charset="0"/>
                        </a:rPr>
                        <a:t> a</a:t>
                      </a:r>
                      <a:endParaRPr lang="en-GB" sz="1100" b="1" dirty="0" smtClean="0">
                        <a:latin typeface="Arial" panose="020B0604020202020204" pitchFamily="34" charset="0"/>
                        <a:cs typeface="Arial" panose="020B0604020202020204" pitchFamily="34" charset="0"/>
                      </a:endParaRPr>
                    </a:p>
                    <a:p>
                      <a:endParaRPr lang="en-GB" dirty="0"/>
                    </a:p>
                  </a:txBody>
                  <a:tcPr/>
                </a:tc>
              </a:tr>
              <a:tr h="273998">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719881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72058004"/>
              </p:ext>
            </p:extLst>
          </p:nvPr>
        </p:nvGraphicFramePr>
        <p:xfrm>
          <a:off x="161515" y="89745"/>
          <a:ext cx="8861460" cy="6847577"/>
        </p:xfrm>
        <a:graphic>
          <a:graphicData uri="http://schemas.openxmlformats.org/drawingml/2006/table">
            <a:tbl>
              <a:tblPr firstRow="1" bandRow="1">
                <a:tableStyleId>{8799B23B-EC83-4686-B30A-512413B5E67A}</a:tableStyleId>
              </a:tblPr>
              <a:tblGrid>
                <a:gridCol w="739237"/>
                <a:gridCol w="1160060"/>
                <a:gridCol w="1678675"/>
                <a:gridCol w="955343"/>
                <a:gridCol w="865089"/>
                <a:gridCol w="1259981"/>
                <a:gridCol w="899381"/>
                <a:gridCol w="1303694"/>
              </a:tblGrid>
              <a:tr h="286419">
                <a:tc gridSpan="2">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621303">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Weeks</a:t>
                      </a:r>
                      <a:r>
                        <a:rPr lang="en-GB" sz="1100" b="1" baseline="0" dirty="0" smtClean="0">
                          <a:latin typeface="Arial" panose="020B0604020202020204" pitchFamily="34" charset="0"/>
                          <a:cs typeface="Arial" panose="020B0604020202020204" pitchFamily="34" charset="0"/>
                        </a:rPr>
                        <a:t> 3 and 4</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220138">
                <a:tc>
                  <a:txBody>
                    <a:bodyPr/>
                    <a:lstStyle/>
                    <a:p>
                      <a:endParaRPr lang="en-GB" dirty="0"/>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3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Gente</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Revision (and assessment)</a:t>
                      </a: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Leer y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escuchar</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p64 - 65</a:t>
                      </a: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Prueba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oral – </a:t>
                      </a: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role play</a:t>
                      </a: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photo discussion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p66 - 67</a:t>
                      </a: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prueba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escrita</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p68 – 69</a:t>
                      </a:r>
                      <a:endParaRPr lang="en-GB" sz="1100" b="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200" i="1" dirty="0" smtClean="0"/>
                        <a:t>¿</a:t>
                      </a:r>
                      <a:r>
                        <a:rPr lang="en-GB" sz="1200" i="1" dirty="0" err="1" smtClean="0"/>
                        <a:t>Qué</a:t>
                      </a:r>
                      <a:r>
                        <a:rPr lang="en-GB" sz="1200" i="1" dirty="0" smtClean="0"/>
                        <a:t> hay </a:t>
                      </a:r>
                      <a:r>
                        <a:rPr lang="en-GB" sz="1200" i="1" dirty="0" err="1" smtClean="0"/>
                        <a:t>en</a:t>
                      </a:r>
                      <a:r>
                        <a:rPr lang="en-GB" sz="1200" i="1" dirty="0" smtClean="0"/>
                        <a:t> la </a:t>
                      </a:r>
                      <a:r>
                        <a:rPr lang="en-GB" sz="1200" i="1" dirty="0" err="1" smtClean="0"/>
                        <a:t>foto</a:t>
                      </a:r>
                      <a:r>
                        <a:rPr lang="en-GB" sz="1200" i="1" dirty="0" smtClean="0"/>
                        <a:t>? ¿</a:t>
                      </a:r>
                      <a:r>
                        <a:rPr lang="en-GB" sz="1200" i="1" dirty="0" err="1" smtClean="0"/>
                        <a:t>Qué</a:t>
                      </a:r>
                      <a:r>
                        <a:rPr lang="en-GB" sz="1200" i="1" baseline="0" dirty="0" smtClean="0"/>
                        <a:t> </a:t>
                      </a:r>
                      <a:r>
                        <a:rPr lang="en-GB" sz="1200" i="1" baseline="0" dirty="0" err="1" smtClean="0"/>
                        <a:t>están</a:t>
                      </a:r>
                      <a:r>
                        <a:rPr lang="en-GB" sz="1200" i="1" baseline="0" dirty="0" smtClean="0"/>
                        <a:t> </a:t>
                      </a:r>
                      <a:r>
                        <a:rPr lang="en-GB" sz="1200" i="1" baseline="0" dirty="0" err="1" smtClean="0"/>
                        <a:t>haciendo</a:t>
                      </a:r>
                      <a:r>
                        <a:rPr lang="en-GB" sz="1200" i="1" baseline="0" dirty="0" smtClean="0"/>
                        <a:t> las personas?</a:t>
                      </a:r>
                      <a:endParaRPr lang="en-GB" sz="1200" i="1" dirty="0" smtClean="0"/>
                    </a:p>
                    <a:p>
                      <a:pPr marL="171450" indent="-171450">
                        <a:buFont typeface="Arial" panose="020B0604020202020204" pitchFamily="34" charset="0"/>
                        <a:buChar char="•"/>
                      </a:pPr>
                      <a:r>
                        <a:rPr lang="en-GB" sz="1200" i="1" dirty="0" smtClean="0"/>
                        <a:t>¿</a:t>
                      </a:r>
                      <a:r>
                        <a:rPr lang="en-GB" sz="1200" i="1" dirty="0" err="1" smtClean="0"/>
                        <a:t>En</a:t>
                      </a:r>
                      <a:r>
                        <a:rPr lang="en-GB" sz="1200" i="1" dirty="0" smtClean="0"/>
                        <a:t> </a:t>
                      </a:r>
                      <a:r>
                        <a:rPr lang="en-GB" sz="1200" i="1" dirty="0" err="1" smtClean="0"/>
                        <a:t>tu</a:t>
                      </a:r>
                      <a:r>
                        <a:rPr lang="en-GB" sz="1200" i="1" dirty="0" smtClean="0"/>
                        <a:t> </a:t>
                      </a:r>
                      <a:r>
                        <a:rPr lang="en-GB" sz="1200" i="1" dirty="0" err="1" smtClean="0"/>
                        <a:t>opinión</a:t>
                      </a:r>
                      <a:r>
                        <a:rPr lang="en-GB" sz="1200" i="1" baseline="0" dirty="0" smtClean="0"/>
                        <a:t> el </a:t>
                      </a:r>
                      <a:r>
                        <a:rPr lang="en-GB" sz="1200" i="1" baseline="0" dirty="0" err="1" smtClean="0"/>
                        <a:t>matrimonio</a:t>
                      </a:r>
                      <a:r>
                        <a:rPr lang="en-GB" sz="1200" i="1" baseline="0" dirty="0" smtClean="0"/>
                        <a:t> </a:t>
                      </a:r>
                      <a:r>
                        <a:rPr lang="en-GB" sz="1200" i="1" baseline="0" dirty="0" err="1" smtClean="0"/>
                        <a:t>es</a:t>
                      </a:r>
                      <a:r>
                        <a:rPr lang="en-GB" sz="1200" i="1" baseline="0" dirty="0" smtClean="0"/>
                        <a:t> </a:t>
                      </a:r>
                      <a:r>
                        <a:rPr lang="en-GB" sz="1200" i="1" baseline="0" dirty="0" err="1" smtClean="0"/>
                        <a:t>importante</a:t>
                      </a:r>
                      <a:r>
                        <a:rPr lang="en-GB" sz="1200" i="1" baseline="0" dirty="0" smtClean="0"/>
                        <a:t>?</a:t>
                      </a:r>
                    </a:p>
                    <a:p>
                      <a:pPr marL="171450" indent="-171450">
                        <a:buFont typeface="Arial" panose="020B0604020202020204" pitchFamily="34" charset="0"/>
                        <a:buChar char="•"/>
                      </a:pPr>
                      <a:r>
                        <a:rPr lang="en-GB" sz="1200" i="1" baseline="0" dirty="0" smtClean="0"/>
                        <a:t>¿</a:t>
                      </a:r>
                      <a:r>
                        <a:rPr lang="en-GB" sz="1200" i="1" baseline="0" dirty="0" err="1" smtClean="0"/>
                        <a:t>Qué</a:t>
                      </a:r>
                      <a:r>
                        <a:rPr lang="en-GB" sz="1200" i="1" baseline="0" dirty="0" smtClean="0"/>
                        <a:t> </a:t>
                      </a:r>
                      <a:r>
                        <a:rPr lang="en-GB" sz="1200" i="1" baseline="0" dirty="0" err="1" smtClean="0"/>
                        <a:t>hiciste</a:t>
                      </a:r>
                      <a:r>
                        <a:rPr lang="en-GB" sz="1200" i="1" baseline="0" dirty="0" smtClean="0"/>
                        <a:t> la </a:t>
                      </a:r>
                      <a:r>
                        <a:rPr lang="en-GB" sz="1200" i="1" baseline="0" dirty="0" err="1" smtClean="0"/>
                        <a:t>última</a:t>
                      </a:r>
                      <a:r>
                        <a:rPr lang="en-GB" sz="1200" i="1" baseline="0" dirty="0" smtClean="0"/>
                        <a:t> </a:t>
                      </a:r>
                      <a:r>
                        <a:rPr lang="en-GB" sz="1200" i="1" baseline="0" dirty="0" err="1" smtClean="0"/>
                        <a:t>vez</a:t>
                      </a:r>
                      <a:r>
                        <a:rPr lang="en-GB" sz="1200" i="1" baseline="0" dirty="0" smtClean="0"/>
                        <a:t> que </a:t>
                      </a:r>
                      <a:r>
                        <a:rPr lang="en-GB" sz="1200" i="1" baseline="0" dirty="0" err="1" smtClean="0"/>
                        <a:t>celebraste</a:t>
                      </a:r>
                      <a:r>
                        <a:rPr lang="en-GB" sz="1200" i="1" baseline="0" dirty="0" smtClean="0"/>
                        <a:t> </a:t>
                      </a:r>
                      <a:r>
                        <a:rPr lang="en-GB" sz="1200" i="1" baseline="0" dirty="0" err="1" smtClean="0"/>
                        <a:t>algo</a:t>
                      </a:r>
                      <a:r>
                        <a:rPr lang="en-GB" sz="1200" i="1" baseline="0" dirty="0" smtClean="0"/>
                        <a:t> con </a:t>
                      </a:r>
                      <a:r>
                        <a:rPr lang="en-GB" sz="1200" i="1" baseline="0" dirty="0" err="1" smtClean="0"/>
                        <a:t>tu</a:t>
                      </a:r>
                      <a:r>
                        <a:rPr lang="en-GB" sz="1200" i="1" baseline="0" dirty="0" smtClean="0"/>
                        <a:t> </a:t>
                      </a:r>
                      <a:r>
                        <a:rPr lang="en-GB" sz="1200" i="1" baseline="0" dirty="0" err="1" smtClean="0"/>
                        <a:t>familia</a:t>
                      </a:r>
                      <a:r>
                        <a:rPr lang="en-GB" sz="1200" i="1" baseline="0" dirty="0" smtClean="0"/>
                        <a:t>? </a:t>
                      </a:r>
                    </a:p>
                    <a:p>
                      <a:pPr marL="171450" indent="-171450">
                        <a:buFont typeface="Arial" panose="020B0604020202020204" pitchFamily="34" charset="0"/>
                        <a:buChar char="•"/>
                      </a:pPr>
                      <a:endParaRPr lang="en-GB" sz="1200" i="1" baseline="0" dirty="0" smtClean="0"/>
                    </a:p>
                    <a:p>
                      <a:pPr marL="171450" indent="-171450">
                        <a:buFont typeface="Arial" panose="020B0604020202020204" pitchFamily="34" charset="0"/>
                        <a:buChar char="•"/>
                      </a:pPr>
                      <a:r>
                        <a:rPr lang="en-GB" sz="1200" i="1" baseline="0" dirty="0" smtClean="0"/>
                        <a:t>¿</a:t>
                      </a:r>
                      <a:r>
                        <a:rPr lang="en-GB" sz="1200" i="1" baseline="0" dirty="0" err="1" smtClean="0"/>
                        <a:t>Qué</a:t>
                      </a:r>
                      <a:r>
                        <a:rPr lang="en-GB" sz="1200" i="1" baseline="0" dirty="0" smtClean="0"/>
                        <a:t> </a:t>
                      </a:r>
                      <a:r>
                        <a:rPr lang="en-GB" sz="1200" i="1" baseline="0" dirty="0" err="1" smtClean="0"/>
                        <a:t>haces</a:t>
                      </a:r>
                      <a:r>
                        <a:rPr lang="en-GB" sz="1200" i="1" baseline="0" dirty="0" smtClean="0"/>
                        <a:t> con </a:t>
                      </a:r>
                      <a:r>
                        <a:rPr lang="en-GB" sz="1200" i="1" baseline="0" dirty="0" err="1" smtClean="0"/>
                        <a:t>tu</a:t>
                      </a:r>
                      <a:r>
                        <a:rPr lang="en-GB" sz="1200" i="1" baseline="0" dirty="0" smtClean="0"/>
                        <a:t> </a:t>
                      </a:r>
                      <a:r>
                        <a:rPr lang="en-GB" sz="1200" i="1" baseline="0" dirty="0" err="1" smtClean="0"/>
                        <a:t>móvil</a:t>
                      </a:r>
                      <a:r>
                        <a:rPr lang="en-GB" sz="1200" i="1" baseline="0" dirty="0" smtClean="0"/>
                        <a:t>?</a:t>
                      </a:r>
                    </a:p>
                    <a:p>
                      <a:pPr marL="171450" indent="-171450">
                        <a:buFont typeface="Arial" panose="020B0604020202020204" pitchFamily="34" charset="0"/>
                        <a:buChar char="•"/>
                      </a:pPr>
                      <a:r>
                        <a:rPr lang="en-GB" sz="1200" i="1" baseline="0" dirty="0" smtClean="0"/>
                        <a:t>¿</a:t>
                      </a:r>
                      <a:r>
                        <a:rPr lang="en-GB" sz="1200" i="1" baseline="0" dirty="0" err="1" smtClean="0"/>
                        <a:t>Qué</a:t>
                      </a:r>
                      <a:r>
                        <a:rPr lang="en-GB" sz="1200" i="1" baseline="0" dirty="0" smtClean="0"/>
                        <a:t> son las </a:t>
                      </a:r>
                      <a:r>
                        <a:rPr lang="en-GB" sz="1200" i="1" baseline="0" dirty="0" err="1" smtClean="0"/>
                        <a:t>ventajas</a:t>
                      </a:r>
                      <a:r>
                        <a:rPr lang="en-GB" sz="1200" i="1" baseline="0" dirty="0" smtClean="0"/>
                        <a:t> de las </a:t>
                      </a:r>
                      <a:r>
                        <a:rPr lang="en-GB" sz="1200" i="1" baseline="0" dirty="0" err="1" smtClean="0"/>
                        <a:t>redes</a:t>
                      </a:r>
                      <a:r>
                        <a:rPr lang="en-GB" sz="1200" i="1" baseline="0" dirty="0" smtClean="0"/>
                        <a:t> </a:t>
                      </a:r>
                      <a:r>
                        <a:rPr lang="en-GB" sz="1200" i="1" baseline="0" dirty="0" err="1" smtClean="0"/>
                        <a:t>sociales</a:t>
                      </a:r>
                      <a:r>
                        <a:rPr lang="en-GB" sz="1200" i="1" baseline="0" dirty="0" smtClean="0"/>
                        <a:t>?</a:t>
                      </a:r>
                    </a:p>
                    <a:p>
                      <a:pPr marL="171450" indent="-171450">
                        <a:buFont typeface="Arial" panose="020B0604020202020204" pitchFamily="34" charset="0"/>
                        <a:buChar char="•"/>
                      </a:pPr>
                      <a:r>
                        <a:rPr lang="en-GB" sz="1200" i="1" baseline="0" dirty="0" smtClean="0"/>
                        <a:t>¿</a:t>
                      </a:r>
                      <a:r>
                        <a:rPr lang="en-GB" sz="1200" i="1" baseline="0" dirty="0" err="1" smtClean="0"/>
                        <a:t>Adónde</a:t>
                      </a:r>
                      <a:r>
                        <a:rPr lang="en-GB" sz="1200" i="1" baseline="0" dirty="0" smtClean="0"/>
                        <a:t> </a:t>
                      </a:r>
                      <a:r>
                        <a:rPr lang="en-GB" sz="1200" i="1" baseline="0" dirty="0" err="1" smtClean="0"/>
                        <a:t>fuiste</a:t>
                      </a:r>
                      <a:r>
                        <a:rPr lang="en-GB" sz="1200" i="1" baseline="0" dirty="0" smtClean="0"/>
                        <a:t> la </a:t>
                      </a:r>
                      <a:r>
                        <a:rPr lang="en-GB" sz="1200" i="1" baseline="0" dirty="0" err="1" smtClean="0"/>
                        <a:t>última</a:t>
                      </a:r>
                      <a:r>
                        <a:rPr lang="en-GB" sz="1200" i="1" baseline="0" dirty="0" smtClean="0"/>
                        <a:t> </a:t>
                      </a:r>
                      <a:r>
                        <a:rPr lang="en-GB" sz="1200" i="1" baseline="0" dirty="0" err="1" smtClean="0"/>
                        <a:t>vez</a:t>
                      </a:r>
                      <a:r>
                        <a:rPr lang="en-GB" sz="1200" i="1" baseline="0" dirty="0" smtClean="0"/>
                        <a:t> que </a:t>
                      </a:r>
                      <a:r>
                        <a:rPr lang="en-GB" sz="1200" i="1" baseline="0" dirty="0" err="1" smtClean="0"/>
                        <a:t>saliste</a:t>
                      </a:r>
                      <a:r>
                        <a:rPr lang="en-GB" sz="1200" i="1" baseline="0" dirty="0" smtClean="0"/>
                        <a:t> con </a:t>
                      </a:r>
                      <a:r>
                        <a:rPr lang="en-GB" sz="1200" i="1" baseline="0" dirty="0" err="1" smtClean="0"/>
                        <a:t>tus</a:t>
                      </a:r>
                      <a:r>
                        <a:rPr lang="en-GB" sz="1200" i="1" baseline="0" dirty="0" smtClean="0"/>
                        <a:t> amigos?</a:t>
                      </a:r>
                      <a:endParaRPr lang="en-GB" sz="1200" i="1" dirty="0"/>
                    </a:p>
                  </a:txBody>
                  <a:tcPr/>
                </a:tc>
                <a:tc>
                  <a:txBody>
                    <a:bodyPr/>
                    <a:lstStyle/>
                    <a:p>
                      <a:r>
                        <a:rPr lang="en-GB" sz="1100" dirty="0" smtClean="0"/>
                        <a:t>Answer boosters: verbs, opinions and reasons,</a:t>
                      </a:r>
                      <a:r>
                        <a:rPr lang="en-GB" sz="1100" baseline="0" dirty="0" smtClean="0"/>
                        <a:t> connectives, qualifiers, sequencers, other time phrases</a:t>
                      </a:r>
                      <a:endParaRPr lang="en-GB" sz="1100" dirty="0"/>
                    </a:p>
                  </a:txBody>
                  <a:tcPr/>
                </a:tc>
                <a:tc>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1: </a:t>
                      </a:r>
                      <a:r>
                        <a:rPr kumimoji="0" lang="en-GB" sz="11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Me, my family and friends </a:t>
                      </a: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Relationships with family and friends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Marriage and partnership</a:t>
                      </a: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lang="en-GB" sz="1100" dirty="0" smtClean="0">
                          <a:latin typeface="Arial" panose="020B0604020202020204" pitchFamily="34" charset="0"/>
                          <a:cs typeface="Arial" panose="020B0604020202020204" pitchFamily="34" charset="0"/>
                        </a:rPr>
                        <a:t>Topic 2: </a:t>
                      </a:r>
                      <a:r>
                        <a:rPr lang="en-GB" sz="1100" u="sng" dirty="0" smtClean="0">
                          <a:latin typeface="Arial" panose="020B0604020202020204" pitchFamily="34" charset="0"/>
                          <a:cs typeface="Arial" panose="020B0604020202020204" pitchFamily="34" charset="0"/>
                        </a:rPr>
                        <a:t>Technology in everyday life</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Social media </a:t>
                      </a:r>
                    </a:p>
                    <a:p>
                      <a:r>
                        <a:rPr lang="en-GB" sz="1100" dirty="0" smtClean="0">
                          <a:latin typeface="Arial" panose="020B0604020202020204" pitchFamily="34" charset="0"/>
                          <a:cs typeface="Arial" panose="020B0604020202020204" pitchFamily="34" charset="0"/>
                        </a:rPr>
                        <a:t>• Mobile technology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endParaRPr lang="en-GB" dirty="0"/>
                    </a:p>
                  </a:txBody>
                  <a:tcPr/>
                </a:tc>
                <a:tc>
                  <a:txBody>
                    <a:bodyPr/>
                    <a:lstStyle/>
                    <a:p>
                      <a:r>
                        <a:rPr lang="en-GB" sz="1100" dirty="0" smtClean="0"/>
                        <a:t>Prepare</a:t>
                      </a:r>
                      <a:r>
                        <a:rPr lang="en-GB" sz="1100" baseline="0" dirty="0" smtClean="0"/>
                        <a:t> answers to the questions on p198. Prepare to answer the questions from memory.</a:t>
                      </a:r>
                    </a:p>
                    <a:p>
                      <a:endParaRPr lang="en-GB" sz="1100" baseline="0" dirty="0" smtClean="0"/>
                    </a:p>
                    <a:p>
                      <a:r>
                        <a:rPr lang="en-GB" sz="1100" baseline="0" dirty="0" smtClean="0"/>
                        <a:t>Translation skills p69 Ex1 + 2; learning – common high frequency language (Quizlet?)</a:t>
                      </a:r>
                      <a:endParaRPr lang="en-GB" sz="1100" dirty="0"/>
                    </a:p>
                  </a:txBody>
                  <a:tcPr/>
                </a:tc>
                <a:tc>
                  <a:txBody>
                    <a:bodyPr/>
                    <a:lstStyle/>
                    <a:p>
                      <a:r>
                        <a:rPr lang="en-GB" sz="1200" dirty="0" smtClean="0"/>
                        <a:t>answers to key</a:t>
                      </a:r>
                      <a:r>
                        <a:rPr lang="en-GB" sz="1200" baseline="0" dirty="0" smtClean="0"/>
                        <a:t> questions, below</a:t>
                      </a:r>
                      <a:endParaRPr lang="en-GB" sz="1200" dirty="0"/>
                    </a:p>
                  </a:txBody>
                  <a:tcPr/>
                </a:tc>
              </a:tr>
              <a:tr h="2373695">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Arial" panose="020B0604020202020204" pitchFamily="34" charset="0"/>
                          <a:ea typeface="+mn-ea"/>
                          <a:cs typeface="Arial" panose="020B0604020202020204" pitchFamily="34" charset="0"/>
                        </a:rPr>
                        <a:t>Module 3 Questions (From Theme 1) </a:t>
                      </a:r>
                      <a:r>
                        <a:rPr lang="en-GB" sz="1100" b="1" dirty="0" smtClean="0">
                          <a:latin typeface="Arial" panose="020B0604020202020204" pitchFamily="34" charset="0"/>
                          <a:cs typeface="Arial" panose="020B0604020202020204" pitchFamily="34" charset="0"/>
                        </a:rPr>
                        <a:t>Identity and culture </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s-ES" sz="1100" dirty="0" smtClean="0">
                          <a:latin typeface="Arial" panose="020B0604020202020204" pitchFamily="34" charset="0"/>
                          <a:cs typeface="Arial" panose="020B0604020202020204" pitchFamily="34" charset="0"/>
                        </a:rPr>
                        <a:t>1 Describe a un buen amigo tuyo / una buena amiga tuya.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2 ¿Quiénes son más importantes, tus amigos o tus padres? ¿Por qué?</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3 ¿Crees que los jóvenes están obsesionados con sus móviles? ¿Por qué (no)?</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4 ¿Qué aplicaciones usas para estar en contacto con tus amigos y con tu familia?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5 ¿Qué piensas de las redes sociales?</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6 ¿Qué te gusta leer? ¿Por qué?</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7 ¿Prefieres leer en formato digital o en papel? ¿Por qué?</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8 ¿Te llevas bien con tu familia? ¿Por qué (no)?</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9 Describe a una persona de tu familia.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10 ¿Por qué es importante pasar tiempo en familia?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11 ¿Cómo es un buen amigo / una buena amiga?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12 ¿Qué planes tienes con tus amigos o con tu familia  este fin de semana?</a:t>
                      </a: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99014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79286337"/>
              </p:ext>
            </p:extLst>
          </p:nvPr>
        </p:nvGraphicFramePr>
        <p:xfrm>
          <a:off x="161515" y="89745"/>
          <a:ext cx="8861460" cy="673546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5</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200" b="1" dirty="0" err="1" smtClean="0">
                          <a:latin typeface="Arial" panose="020B0604020202020204" pitchFamily="34" charset="0"/>
                          <a:cs typeface="Arial" panose="020B0604020202020204" pitchFamily="34" charset="0"/>
                        </a:rPr>
                        <a:t>Módulo</a:t>
                      </a:r>
                      <a:r>
                        <a:rPr lang="en-GB" sz="1200" b="1" dirty="0" smtClean="0">
                          <a:latin typeface="Arial" panose="020B0604020202020204" pitchFamily="34" charset="0"/>
                          <a:cs typeface="Arial" panose="020B0604020202020204" pitchFamily="34" charset="0"/>
                        </a:rPr>
                        <a:t> 4</a:t>
                      </a:r>
                      <a:r>
                        <a:rPr lang="en-GB" sz="1200" b="1" baseline="0" dirty="0" smtClean="0">
                          <a:latin typeface="Arial" panose="020B0604020202020204" pitchFamily="34" charset="0"/>
                          <a:cs typeface="Arial" panose="020B0604020202020204" pitchFamily="34" charset="0"/>
                        </a:rPr>
                        <a:t>: </a:t>
                      </a:r>
                      <a:r>
                        <a:rPr lang="en-GB" sz="1200" b="1" baseline="0" dirty="0" err="1" smtClean="0">
                          <a:latin typeface="Arial" panose="020B0604020202020204" pitchFamily="34" charset="0"/>
                          <a:cs typeface="Arial" panose="020B0604020202020204" pitchFamily="34" charset="0"/>
                        </a:rPr>
                        <a:t>Intereses</a:t>
                      </a:r>
                      <a:r>
                        <a:rPr lang="en-GB" sz="1200" b="1" baseline="0" dirty="0" smtClean="0">
                          <a:latin typeface="Arial" panose="020B0604020202020204" pitchFamily="34" charset="0"/>
                          <a:cs typeface="Arial" panose="020B0604020202020204" pitchFamily="34" charset="0"/>
                        </a:rPr>
                        <a:t> e </a:t>
                      </a:r>
                      <a:r>
                        <a:rPr lang="en-GB" sz="1200" b="1" baseline="0" dirty="0" err="1" smtClean="0">
                          <a:latin typeface="Arial" panose="020B0604020202020204" pitchFamily="34" charset="0"/>
                          <a:cs typeface="Arial" panose="020B0604020202020204" pitchFamily="34" charset="0"/>
                        </a:rPr>
                        <a:t>influencias</a:t>
                      </a:r>
                      <a:r>
                        <a:rPr lang="en-GB" sz="1200" b="1" baseline="0" dirty="0" smtClean="0">
                          <a:latin typeface="Arial" panose="020B0604020202020204" pitchFamily="34" charset="0"/>
                          <a:cs typeface="Arial" panose="020B0604020202020204" pitchFamily="34" charset="0"/>
                        </a:rPr>
                        <a:t/>
                      </a:r>
                      <a:br>
                        <a:rPr lang="en-GB" sz="1200" b="1" baseline="0" dirty="0" smtClean="0">
                          <a:latin typeface="Arial" panose="020B0604020202020204" pitchFamily="34" charset="0"/>
                          <a:cs typeface="Arial" panose="020B0604020202020204" pitchFamily="34" charset="0"/>
                        </a:rPr>
                      </a:br>
                      <a:endParaRPr lang="en-GB" sz="1200" b="1" baseline="0" dirty="0" smtClean="0">
                        <a:latin typeface="Arial" panose="020B0604020202020204" pitchFamily="34" charset="0"/>
                        <a:cs typeface="Arial" panose="020B0604020202020204" pitchFamily="34" charset="0"/>
                      </a:endParaRPr>
                    </a:p>
                    <a:p>
                      <a:r>
                        <a:rPr lang="en-GB" sz="1200" b="1" baseline="0" dirty="0" smtClean="0">
                          <a:latin typeface="Arial" panose="020B0604020202020204" pitchFamily="34" charset="0"/>
                          <a:cs typeface="Arial" panose="020B0604020202020204" pitchFamily="34" charset="0"/>
                        </a:rPr>
                        <a:t>Punto de </a:t>
                      </a:r>
                      <a:r>
                        <a:rPr lang="en-GB" sz="1200" b="1" baseline="0" dirty="0" err="1" smtClean="0">
                          <a:latin typeface="Arial" panose="020B0604020202020204" pitchFamily="34" charset="0"/>
                          <a:cs typeface="Arial" panose="020B0604020202020204" pitchFamily="34" charset="0"/>
                        </a:rPr>
                        <a:t>partida</a:t>
                      </a:r>
                      <a:r>
                        <a:rPr lang="en-GB" sz="1200" b="1" baseline="0" dirty="0" smtClean="0">
                          <a:latin typeface="Arial" panose="020B0604020202020204" pitchFamily="34" charset="0"/>
                          <a:cs typeface="Arial" panose="020B0604020202020204" pitchFamily="34" charset="0"/>
                        </a:rPr>
                        <a:t> 1 </a:t>
                      </a:r>
                      <a:r>
                        <a:rPr lang="en-GB" sz="1200" baseline="0" dirty="0" smtClean="0">
                          <a:latin typeface="Arial" panose="020B0604020202020204" pitchFamily="34" charset="0"/>
                          <a:cs typeface="Arial" panose="020B0604020202020204" pitchFamily="34" charset="0"/>
                        </a:rPr>
                        <a:t>p.72 ex.1-4 (1 x lesson)</a:t>
                      </a:r>
                      <a:br>
                        <a:rPr lang="en-GB" sz="1200" baseline="0" dirty="0" smtClean="0">
                          <a:latin typeface="Arial" panose="020B0604020202020204" pitchFamily="34" charset="0"/>
                          <a:cs typeface="Arial" panose="020B0604020202020204" pitchFamily="34" charset="0"/>
                        </a:rPr>
                      </a:br>
                      <a:r>
                        <a:rPr lang="en-GB" sz="1200" baseline="0" dirty="0" smtClean="0">
                          <a:latin typeface="Arial" panose="020B0604020202020204" pitchFamily="34" charset="0"/>
                          <a:cs typeface="Arial" panose="020B0604020202020204" pitchFamily="34" charset="0"/>
                        </a:rPr>
                        <a:t/>
                      </a:r>
                      <a:br>
                        <a:rPr lang="en-GB" sz="1200" baseline="0" dirty="0" smtClean="0">
                          <a:latin typeface="Arial" panose="020B0604020202020204" pitchFamily="34" charset="0"/>
                          <a:cs typeface="Arial" panose="020B0604020202020204" pitchFamily="34" charset="0"/>
                        </a:rPr>
                      </a:br>
                      <a:r>
                        <a:rPr lang="en-GB" sz="1200" b="1" baseline="0" dirty="0" smtClean="0">
                          <a:latin typeface="Arial" panose="020B0604020202020204" pitchFamily="34" charset="0"/>
                          <a:cs typeface="Arial" panose="020B0604020202020204" pitchFamily="34" charset="0"/>
                        </a:rPr>
                        <a:t>Unit 1 </a:t>
                      </a:r>
                      <a:r>
                        <a:rPr lang="en-GB" sz="1200" baseline="0" dirty="0" smtClean="0">
                          <a:latin typeface="Arial" panose="020B0604020202020204" pitchFamily="34" charset="0"/>
                          <a:cs typeface="Arial" panose="020B0604020202020204" pitchFamily="34" charset="0"/>
                        </a:rPr>
                        <a:t>– </a:t>
                      </a:r>
                      <a:r>
                        <a:rPr lang="en-GB" sz="1200" b="1" baseline="0" dirty="0" smtClean="0">
                          <a:latin typeface="Arial" panose="020B0604020202020204" pitchFamily="34" charset="0"/>
                          <a:cs typeface="Arial" panose="020B0604020202020204" pitchFamily="34" charset="0"/>
                        </a:rPr>
                        <a:t>¿</a:t>
                      </a:r>
                      <a:r>
                        <a:rPr lang="en-GB" sz="1200" b="1" baseline="0" dirty="0" err="1" smtClean="0">
                          <a:latin typeface="Arial" panose="020B0604020202020204" pitchFamily="34" charset="0"/>
                          <a:cs typeface="Arial" panose="020B0604020202020204" pitchFamily="34" charset="0"/>
                        </a:rPr>
                        <a:t>Qué</a:t>
                      </a:r>
                      <a:r>
                        <a:rPr lang="en-GB" sz="1200" b="1" baseline="0" dirty="0" smtClean="0">
                          <a:latin typeface="Arial" panose="020B0604020202020204" pitchFamily="34" charset="0"/>
                          <a:cs typeface="Arial" panose="020B0604020202020204" pitchFamily="34" charset="0"/>
                        </a:rPr>
                        <a:t> </a:t>
                      </a:r>
                      <a:r>
                        <a:rPr lang="en-GB" sz="1200" b="1" baseline="0" dirty="0" err="1" smtClean="0">
                          <a:latin typeface="Arial" panose="020B0604020202020204" pitchFamily="34" charset="0"/>
                          <a:cs typeface="Arial" panose="020B0604020202020204" pitchFamily="34" charset="0"/>
                        </a:rPr>
                        <a:t>sueles</a:t>
                      </a:r>
                      <a:r>
                        <a:rPr lang="en-GB" sz="1200" b="1" baseline="0" dirty="0" smtClean="0">
                          <a:latin typeface="Arial" panose="020B0604020202020204" pitchFamily="34" charset="0"/>
                          <a:cs typeface="Arial" panose="020B0604020202020204" pitchFamily="34" charset="0"/>
                        </a:rPr>
                        <a:t> </a:t>
                      </a:r>
                      <a:r>
                        <a:rPr lang="en-GB" sz="1200" b="1" baseline="0" dirty="0" err="1" smtClean="0">
                          <a:latin typeface="Arial" panose="020B0604020202020204" pitchFamily="34" charset="0"/>
                          <a:cs typeface="Arial" panose="020B0604020202020204" pitchFamily="34" charset="0"/>
                        </a:rPr>
                        <a:t>hacer</a:t>
                      </a:r>
                      <a:r>
                        <a:rPr lang="en-GB" sz="1200" b="1" baseline="0" dirty="0" smtClean="0">
                          <a:latin typeface="Arial" panose="020B0604020202020204" pitchFamily="34" charset="0"/>
                          <a:cs typeface="Arial" panose="020B0604020202020204" pitchFamily="34" charset="0"/>
                        </a:rPr>
                        <a:t>? </a:t>
                      </a:r>
                      <a:r>
                        <a:rPr lang="en-GB" sz="1200" baseline="0" dirty="0" smtClean="0">
                          <a:latin typeface="Arial" panose="020B0604020202020204" pitchFamily="34" charset="0"/>
                          <a:cs typeface="Arial" panose="020B0604020202020204" pitchFamily="34" charset="0"/>
                        </a:rPr>
                        <a:t>p.76-77</a:t>
                      </a:r>
                      <a:br>
                        <a:rPr lang="en-GB" sz="1200" baseline="0" dirty="0" smtClean="0">
                          <a:latin typeface="Arial" panose="020B0604020202020204" pitchFamily="34" charset="0"/>
                          <a:cs typeface="Arial" panose="020B0604020202020204" pitchFamily="34" charset="0"/>
                        </a:rPr>
                      </a:br>
                      <a:r>
                        <a:rPr lang="en-GB" sz="1200" baseline="0" dirty="0" smtClean="0">
                          <a:latin typeface="Arial" panose="020B0604020202020204" pitchFamily="34" charset="0"/>
                          <a:cs typeface="Arial" panose="020B0604020202020204" pitchFamily="34" charset="0"/>
                        </a:rPr>
                        <a:t>(2 x lessons)</a:t>
                      </a:r>
                    </a:p>
                    <a:p>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1" u="none" strike="noStrike" kern="1200" baseline="0" dirty="0" smtClean="0">
                          <a:solidFill>
                            <a:srgbClr val="000000"/>
                          </a:solidFill>
                          <a:latin typeface="Aptifer Sans LT Pro"/>
                          <a:ea typeface="+mn-ea"/>
                          <a:cs typeface="+mn-cs"/>
                        </a:rPr>
                        <a:t>¿</a:t>
                      </a:r>
                      <a:r>
                        <a:rPr lang="en-GB" sz="1100" b="0" i="1" u="none" strike="noStrike" kern="1200" baseline="0" dirty="0" err="1" smtClean="0">
                          <a:solidFill>
                            <a:srgbClr val="000000"/>
                          </a:solidFill>
                          <a:latin typeface="Aptifer Sans LT Pro"/>
                          <a:ea typeface="+mn-ea"/>
                          <a:cs typeface="+mn-cs"/>
                        </a:rPr>
                        <a:t>Qué</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haces</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en</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tus</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ratos</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libres</a:t>
                      </a:r>
                      <a:r>
                        <a:rPr lang="en-GB" sz="1100" b="0" i="1" u="none" strike="noStrike" kern="1200" baseline="0" dirty="0" smtClean="0">
                          <a:solidFill>
                            <a:srgbClr val="000000"/>
                          </a:solidFill>
                          <a:latin typeface="Aptifer Sans LT Pro"/>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1" u="none" strike="noStrike" kern="1200" baseline="0" dirty="0" smtClean="0">
                          <a:solidFill>
                            <a:srgbClr val="000000"/>
                          </a:solidFill>
                          <a:latin typeface="Aptifer Sans LT Pro"/>
                          <a:ea typeface="+mn-ea"/>
                          <a:cs typeface="+mn-cs"/>
                        </a:rPr>
                        <a:t>¿</a:t>
                      </a:r>
                      <a:r>
                        <a:rPr lang="en-GB" sz="1100" b="0" i="1" u="none" strike="noStrike" kern="1200" baseline="0" dirty="0" err="1" smtClean="0">
                          <a:solidFill>
                            <a:srgbClr val="000000"/>
                          </a:solidFill>
                          <a:latin typeface="Aptifer Sans LT Pro"/>
                          <a:ea typeface="+mn-ea"/>
                          <a:cs typeface="+mn-cs"/>
                        </a:rPr>
                        <a:t>Qué</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deportes</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practicas</a:t>
                      </a:r>
                      <a:r>
                        <a:rPr lang="en-GB" sz="1100" b="0" i="1" u="none" strike="noStrike" kern="1200" baseline="0" dirty="0" smtClean="0">
                          <a:solidFill>
                            <a:srgbClr val="000000"/>
                          </a:solidFill>
                          <a:latin typeface="Aptifer Sans LT Pro"/>
                          <a:ea typeface="+mn-ea"/>
                          <a:cs typeface="+mn-cs"/>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1" u="none" strike="noStrike" kern="1200" baseline="0" dirty="0" smtClean="0">
                          <a:solidFill>
                            <a:srgbClr val="000000"/>
                          </a:solidFill>
                          <a:latin typeface="Aptifer Sans LT Pro"/>
                          <a:ea typeface="+mn-ea"/>
                          <a:cs typeface="+mn-cs"/>
                        </a:rPr>
                        <a:t>¿</a:t>
                      </a:r>
                      <a:r>
                        <a:rPr lang="en-GB" sz="1100" b="0" i="1" u="none" strike="noStrike" kern="1200" baseline="0" dirty="0" err="1" smtClean="0">
                          <a:solidFill>
                            <a:srgbClr val="000000"/>
                          </a:solidFill>
                          <a:latin typeface="Aptifer Sans LT Pro"/>
                          <a:ea typeface="+mn-ea"/>
                          <a:cs typeface="+mn-cs"/>
                        </a:rPr>
                        <a:t>Qué</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haces</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después</a:t>
                      </a:r>
                      <a:r>
                        <a:rPr lang="en-GB" sz="1100" b="0" i="1" u="none" strike="noStrike" kern="1200" baseline="0" dirty="0" smtClean="0">
                          <a:solidFill>
                            <a:srgbClr val="000000"/>
                          </a:solidFill>
                          <a:latin typeface="Aptifer Sans LT Pro"/>
                          <a:ea typeface="+mn-ea"/>
                          <a:cs typeface="+mn-cs"/>
                        </a:rPr>
                        <a:t> del </a:t>
                      </a:r>
                      <a:r>
                        <a:rPr lang="en-GB" sz="1100" b="0" i="1" u="none" strike="noStrike" kern="1200" baseline="0" dirty="0" err="1" smtClean="0">
                          <a:solidFill>
                            <a:srgbClr val="000000"/>
                          </a:solidFill>
                          <a:latin typeface="Aptifer Sans LT Pro"/>
                          <a:ea typeface="+mn-ea"/>
                          <a:cs typeface="+mn-cs"/>
                        </a:rPr>
                        <a:t>instituto</a:t>
                      </a:r>
                      <a:r>
                        <a:rPr lang="en-GB" sz="1100" b="0" i="1" u="none" strike="noStrike" kern="1200" baseline="0" dirty="0" smtClean="0">
                          <a:solidFill>
                            <a:srgbClr val="000000"/>
                          </a:solidFill>
                          <a:latin typeface="Aptifer Sans LT Pro"/>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1" u="none" strike="noStrike" kern="1200" baseline="0" dirty="0" smtClean="0">
                          <a:solidFill>
                            <a:srgbClr val="000000"/>
                          </a:solidFill>
                          <a:latin typeface="Aptifer Sans LT Pro"/>
                          <a:ea typeface="+mn-ea"/>
                          <a:cs typeface="+mn-cs"/>
                        </a:rPr>
                        <a:t>¿</a:t>
                      </a:r>
                      <a:r>
                        <a:rPr lang="en-GB" sz="1100" b="0" i="1" u="none" strike="noStrike" kern="1200" baseline="0" dirty="0" err="1" smtClean="0">
                          <a:solidFill>
                            <a:srgbClr val="000000"/>
                          </a:solidFill>
                          <a:latin typeface="Aptifer Sans LT Pro"/>
                          <a:ea typeface="+mn-ea"/>
                          <a:cs typeface="+mn-cs"/>
                        </a:rPr>
                        <a:t>Adónde</a:t>
                      </a:r>
                      <a:r>
                        <a:rPr lang="en-GB" sz="1100" b="0" i="1" u="none" strike="noStrike" kern="1200" baseline="0" dirty="0" smtClean="0">
                          <a:solidFill>
                            <a:srgbClr val="000000"/>
                          </a:solidFill>
                          <a:latin typeface="Aptifer Sans LT Pro"/>
                          <a:ea typeface="+mn-ea"/>
                          <a:cs typeface="+mn-cs"/>
                        </a:rPr>
                        <a:t> vas </a:t>
                      </a:r>
                      <a:r>
                        <a:rPr lang="en-GB" sz="1100" b="0" i="1" u="none" strike="noStrike" kern="1200" baseline="0" dirty="0" err="1" smtClean="0">
                          <a:solidFill>
                            <a:srgbClr val="000000"/>
                          </a:solidFill>
                          <a:latin typeface="Aptifer Sans LT Pro"/>
                          <a:ea typeface="+mn-ea"/>
                          <a:cs typeface="+mn-cs"/>
                        </a:rPr>
                        <a:t>los</a:t>
                      </a:r>
                      <a:r>
                        <a:rPr lang="en-GB" sz="1100" b="0" i="1" u="none" strike="noStrike" kern="1200" baseline="0" dirty="0" smtClean="0">
                          <a:solidFill>
                            <a:srgbClr val="000000"/>
                          </a:solidFill>
                          <a:latin typeface="Aptifer Sans LT Pro"/>
                          <a:ea typeface="+mn-ea"/>
                          <a:cs typeface="+mn-cs"/>
                        </a:rPr>
                        <a:t> fines de </a:t>
                      </a:r>
                      <a:r>
                        <a:rPr lang="en-GB" sz="1100" b="0" i="1" u="none" strike="noStrike" kern="1200" baseline="0" dirty="0" err="1" smtClean="0">
                          <a:solidFill>
                            <a:srgbClr val="000000"/>
                          </a:solidFill>
                          <a:latin typeface="Aptifer Sans LT Pro"/>
                          <a:ea typeface="+mn-ea"/>
                          <a:cs typeface="+mn-cs"/>
                        </a:rPr>
                        <a:t>semana</a:t>
                      </a:r>
                      <a:r>
                        <a:rPr lang="en-GB" sz="1100" b="0" i="1" u="none" strike="noStrike" kern="1200" baseline="0" dirty="0" smtClean="0">
                          <a:solidFill>
                            <a:srgbClr val="000000"/>
                          </a:solidFill>
                          <a:latin typeface="Aptifer Sans LT Pro"/>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1" u="none" strike="noStrike" kern="1200" baseline="0" dirty="0" smtClean="0">
                          <a:solidFill>
                            <a:srgbClr val="000000"/>
                          </a:solidFill>
                          <a:latin typeface="Aptifer Sans LT Pro"/>
                          <a:ea typeface="+mn-ea"/>
                          <a:cs typeface="+mn-cs"/>
                        </a:rPr>
                        <a:t>¿Tus padres </a:t>
                      </a:r>
                      <a:r>
                        <a:rPr lang="en-GB" sz="1100" b="0" i="1" u="none" strike="noStrike" kern="1200" baseline="0" dirty="0" err="1" smtClean="0">
                          <a:solidFill>
                            <a:srgbClr val="000000"/>
                          </a:solidFill>
                          <a:latin typeface="Aptifer Sans LT Pro"/>
                          <a:ea typeface="+mn-ea"/>
                          <a:cs typeface="+mn-cs"/>
                        </a:rPr>
                        <a:t>te</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dan</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dinero</a:t>
                      </a:r>
                      <a:r>
                        <a:rPr lang="en-GB" sz="1100" b="0" i="1" u="none" strike="noStrike" kern="1200" baseline="0" dirty="0" smtClean="0">
                          <a:solidFill>
                            <a:srgbClr val="000000"/>
                          </a:solidFill>
                          <a:latin typeface="Aptifer Sans LT Pro"/>
                          <a:ea typeface="+mn-ea"/>
                          <a:cs typeface="+mn-cs"/>
                        </a:rPr>
                        <a:t>, y </a:t>
                      </a:r>
                      <a:r>
                        <a:rPr lang="en-GB" sz="1100" b="0" i="1" u="none" strike="noStrike" kern="1200" baseline="0" dirty="0" err="1" smtClean="0">
                          <a:solidFill>
                            <a:srgbClr val="000000"/>
                          </a:solidFill>
                          <a:latin typeface="Aptifer Sans LT Pro"/>
                          <a:ea typeface="+mn-ea"/>
                          <a:cs typeface="+mn-cs"/>
                        </a:rPr>
                        <a:t>cuánto</a:t>
                      </a:r>
                      <a:r>
                        <a:rPr lang="en-GB" sz="1100" b="0" i="1" u="none" strike="noStrike" kern="1200" baseline="0" dirty="0" smtClean="0">
                          <a:solidFill>
                            <a:srgbClr val="000000"/>
                          </a:solidFill>
                          <a:latin typeface="Aptifer Sans LT Pro"/>
                          <a:ea typeface="+mn-ea"/>
                          <a:cs typeface="+mn-cs"/>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1" u="none" strike="noStrike" kern="1200" baseline="0" dirty="0" smtClean="0">
                          <a:solidFill>
                            <a:srgbClr val="000000"/>
                          </a:solidFill>
                          <a:latin typeface="Aptifer Sans LT Pro"/>
                          <a:ea typeface="+mn-ea"/>
                          <a:cs typeface="+mn-cs"/>
                        </a:rPr>
                        <a:t>¿</a:t>
                      </a:r>
                      <a:r>
                        <a:rPr lang="en-GB" sz="1100" b="0" i="1" u="none" strike="noStrike" kern="1200" baseline="0" dirty="0" err="1" smtClean="0">
                          <a:solidFill>
                            <a:srgbClr val="000000"/>
                          </a:solidFill>
                          <a:latin typeface="Aptifer Sans LT Pro"/>
                          <a:ea typeface="+mn-ea"/>
                          <a:cs typeface="+mn-cs"/>
                        </a:rPr>
                        <a:t>Qué</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haces</a:t>
                      </a:r>
                      <a:r>
                        <a:rPr lang="en-GB" sz="1100" b="0" i="1" u="none" strike="noStrike" kern="1200" baseline="0" dirty="0" smtClean="0">
                          <a:solidFill>
                            <a:srgbClr val="000000"/>
                          </a:solidFill>
                          <a:latin typeface="Aptifer Sans LT Pro"/>
                          <a:ea typeface="+mn-ea"/>
                          <a:cs typeface="+mn-cs"/>
                        </a:rPr>
                        <a:t> con la </a:t>
                      </a:r>
                      <a:r>
                        <a:rPr lang="en-GB" sz="1100" b="0" i="1" u="none" strike="noStrike" kern="1200" baseline="0" dirty="0" err="1" smtClean="0">
                          <a:solidFill>
                            <a:srgbClr val="000000"/>
                          </a:solidFill>
                          <a:latin typeface="Aptifer Sans LT Pro"/>
                          <a:ea typeface="+mn-ea"/>
                          <a:cs typeface="+mn-cs"/>
                        </a:rPr>
                        <a:t>paga</a:t>
                      </a:r>
                      <a:r>
                        <a:rPr lang="en-GB" sz="1100" b="0" i="1" u="none" strike="noStrike" kern="1200" baseline="0" dirty="0" smtClean="0">
                          <a:solidFill>
                            <a:srgbClr val="000000"/>
                          </a:solidFill>
                          <a:latin typeface="Aptifer Sans LT Pro"/>
                          <a:ea typeface="+mn-ea"/>
                          <a:cs typeface="+mn-cs"/>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0" i="1" u="none" strike="noStrike" kern="1200" baseline="0" dirty="0" smtClean="0">
                        <a:solidFill>
                          <a:srgbClr val="000000"/>
                        </a:solidFill>
                        <a:latin typeface="Aptifer Sans LT Pro"/>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1" u="none" strike="noStrike" kern="1200" baseline="0" dirty="0" smtClean="0">
                          <a:solidFill>
                            <a:srgbClr val="000000"/>
                          </a:solidFill>
                          <a:latin typeface="Aptifer Sans LT Pro"/>
                          <a:ea typeface="+mn-ea"/>
                          <a:cs typeface="+mn-cs"/>
                        </a:rPr>
                        <a:t>¿</a:t>
                      </a:r>
                      <a:r>
                        <a:rPr lang="en-GB" sz="1100" b="0" i="1" u="none" strike="noStrike" kern="1200" baseline="0" dirty="0" err="1" smtClean="0">
                          <a:solidFill>
                            <a:srgbClr val="000000"/>
                          </a:solidFill>
                          <a:latin typeface="Aptifer Sans LT Pro"/>
                          <a:ea typeface="+mn-ea"/>
                          <a:cs typeface="+mn-cs"/>
                        </a:rPr>
                        <a:t>Qué</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sueles</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hacer</a:t>
                      </a:r>
                      <a:r>
                        <a:rPr lang="en-GB" sz="1100" b="0" i="1" u="none" strike="noStrike" kern="1200" baseline="0" dirty="0" smtClean="0">
                          <a:solidFill>
                            <a:srgbClr val="000000"/>
                          </a:solidFill>
                          <a:latin typeface="Aptifer Sans LT Pro"/>
                          <a:ea typeface="+mn-ea"/>
                          <a:cs typeface="+mn-cs"/>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1" u="none" strike="noStrike" kern="1200" baseline="0" dirty="0" smtClean="0">
                          <a:solidFill>
                            <a:srgbClr val="000000"/>
                          </a:solidFill>
                          <a:latin typeface="Aptifer Sans LT Pro"/>
                          <a:ea typeface="+mn-ea"/>
                          <a:cs typeface="+mn-cs"/>
                        </a:rPr>
                        <a:t>¿</a:t>
                      </a:r>
                      <a:r>
                        <a:rPr lang="en-GB" sz="1100" b="0" i="1" u="none" strike="noStrike" kern="1200" baseline="0" dirty="0" err="1" smtClean="0">
                          <a:solidFill>
                            <a:srgbClr val="000000"/>
                          </a:solidFill>
                          <a:latin typeface="Aptifer Sans LT Pro"/>
                          <a:ea typeface="+mn-ea"/>
                          <a:cs typeface="+mn-cs"/>
                        </a:rPr>
                        <a:t>Cuándo</a:t>
                      </a:r>
                      <a:r>
                        <a:rPr lang="en-GB" sz="1100" b="0" i="1" u="none" strike="noStrike" kern="1200" baseline="0" dirty="0" smtClean="0">
                          <a:solidFill>
                            <a:srgbClr val="000000"/>
                          </a:solidFill>
                          <a:latin typeface="Aptifer Sans LT Pro"/>
                          <a:ea typeface="+mn-ea"/>
                          <a:cs typeface="+mn-cs"/>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1" u="none" strike="noStrike" kern="1200" baseline="0" dirty="0" smtClean="0">
                          <a:solidFill>
                            <a:srgbClr val="000000"/>
                          </a:solidFill>
                          <a:latin typeface="Aptifer Sans LT Pro"/>
                          <a:ea typeface="+mn-ea"/>
                          <a:cs typeface="+mn-cs"/>
                        </a:rPr>
                        <a:t>¿Con </a:t>
                      </a:r>
                      <a:r>
                        <a:rPr lang="en-GB" sz="1100" b="0" i="1" u="none" strike="noStrike" kern="1200" baseline="0" dirty="0" err="1" smtClean="0">
                          <a:solidFill>
                            <a:srgbClr val="000000"/>
                          </a:solidFill>
                          <a:latin typeface="Aptifer Sans LT Pro"/>
                          <a:ea typeface="+mn-ea"/>
                          <a:cs typeface="+mn-cs"/>
                        </a:rPr>
                        <a:t>qué</a:t>
                      </a:r>
                      <a:r>
                        <a:rPr lang="en-GB" sz="1100" b="0" i="1" u="none" strike="noStrike" kern="1200" baseline="0" dirty="0" smtClean="0">
                          <a:solidFill>
                            <a:srgbClr val="000000"/>
                          </a:solidFill>
                          <a:latin typeface="Aptifer Sans LT Pro"/>
                          <a:ea typeface="+mn-ea"/>
                          <a:cs typeface="+mn-cs"/>
                        </a:rPr>
                        <a:t> </a:t>
                      </a:r>
                      <a:r>
                        <a:rPr lang="en-GB" sz="1100" b="0" i="1" u="none" strike="noStrike" kern="1200" baseline="0" dirty="0" err="1" smtClean="0">
                          <a:solidFill>
                            <a:srgbClr val="000000"/>
                          </a:solidFill>
                          <a:latin typeface="Aptifer Sans LT Pro"/>
                          <a:ea typeface="+mn-ea"/>
                          <a:cs typeface="+mn-cs"/>
                        </a:rPr>
                        <a:t>frecuencia</a:t>
                      </a:r>
                      <a:r>
                        <a:rPr lang="en-GB" sz="1100" b="0" i="1" u="none" strike="noStrike" kern="1200" baseline="0" dirty="0" smtClean="0">
                          <a:solidFill>
                            <a:srgbClr val="000000"/>
                          </a:solidFill>
                          <a:latin typeface="Aptifer Sans LT Pro"/>
                          <a:ea typeface="+mn-ea"/>
                          <a:cs typeface="+mn-cs"/>
                        </a:rPr>
                        <a:t>? </a:t>
                      </a:r>
                    </a:p>
                    <a:p>
                      <a:endParaRPr lang="en-GB" sz="1100" i="1" baseline="0" dirty="0" smtClean="0">
                        <a:latin typeface="Arial" panose="020B0604020202020204" pitchFamily="34" charset="0"/>
                        <a:cs typeface="Arial" panose="020B0604020202020204" pitchFamily="34" charset="0"/>
                      </a:endParaRPr>
                    </a:p>
                    <a:p>
                      <a:endParaRPr lang="en-GB" sz="1100" dirty="0"/>
                    </a:p>
                  </a:txBody>
                  <a:tcPr/>
                </a:tc>
                <a:tc>
                  <a:txBody>
                    <a:bodyPr/>
                    <a:lstStyle/>
                    <a:p>
                      <a:r>
                        <a:rPr lang="en-GB" sz="1200" dirty="0" smtClean="0">
                          <a:latin typeface="Arial" panose="020B0604020202020204" pitchFamily="34" charset="0"/>
                          <a:cs typeface="Arial" panose="020B0604020202020204" pitchFamily="34" charset="0"/>
                        </a:rPr>
                        <a:t>present tense verbs (not new)</a:t>
                      </a:r>
                      <a:br>
                        <a:rPr lang="en-GB" sz="1200" dirty="0" smtClean="0">
                          <a:latin typeface="Arial" panose="020B0604020202020204" pitchFamily="34" charset="0"/>
                          <a:cs typeface="Arial" panose="020B0604020202020204" pitchFamily="34" charset="0"/>
                        </a:rPr>
                      </a:br>
                      <a:r>
                        <a:rPr lang="en-GB" sz="1200" dirty="0" smtClean="0">
                          <a:latin typeface="Arial" panose="020B0604020202020204" pitchFamily="34" charset="0"/>
                          <a:cs typeface="Arial" panose="020B0604020202020204" pitchFamily="34" charset="0"/>
                        </a:rPr>
                        <a:t/>
                      </a:r>
                      <a:br>
                        <a:rPr lang="en-GB" sz="1200" dirty="0" smtClean="0">
                          <a:latin typeface="Arial" panose="020B0604020202020204" pitchFamily="34" charset="0"/>
                          <a:cs typeface="Arial" panose="020B0604020202020204" pitchFamily="34" charset="0"/>
                        </a:rPr>
                      </a:br>
                      <a:r>
                        <a:rPr lang="en-GB" sz="1200" b="1" dirty="0" smtClean="0">
                          <a:latin typeface="Arial" panose="020B0604020202020204" pitchFamily="34" charset="0"/>
                          <a:cs typeface="Arial" panose="020B0604020202020204" pitchFamily="34" charset="0"/>
                        </a:rPr>
                        <a:t>SOLER + infinitive</a:t>
                      </a:r>
                      <a:r>
                        <a:rPr lang="en-GB" sz="1200" b="1" baseline="0" dirty="0" smtClean="0">
                          <a:latin typeface="Arial" panose="020B0604020202020204" pitchFamily="34" charset="0"/>
                          <a:cs typeface="Arial" panose="020B0604020202020204" pitchFamily="34" charset="0"/>
                        </a:rPr>
                        <a:t> </a:t>
                      </a:r>
                      <a:r>
                        <a:rPr lang="en-GB" sz="1200" baseline="0" dirty="0" smtClean="0">
                          <a:latin typeface="Arial" panose="020B0604020202020204" pitchFamily="34" charset="0"/>
                          <a:cs typeface="Arial" panose="020B0604020202020204" pitchFamily="34" charset="0"/>
                        </a:rPr>
                        <a:t>(to habitually do something)</a:t>
                      </a:r>
                    </a:p>
                    <a:p>
                      <a:endParaRPr lang="en-GB" sz="1200" baseline="0" dirty="0" smtClean="0">
                        <a:latin typeface="Arial" panose="020B0604020202020204" pitchFamily="34" charset="0"/>
                        <a:cs typeface="Arial" panose="020B0604020202020204" pitchFamily="34" charset="0"/>
                      </a:endParaRPr>
                    </a:p>
                    <a:p>
                      <a:r>
                        <a:rPr lang="en-GB" sz="1200" baseline="0" dirty="0" smtClean="0">
                          <a:latin typeface="Arial" panose="020B0604020202020204" pitchFamily="34" charset="0"/>
                          <a:cs typeface="Arial" panose="020B0604020202020204" pitchFamily="34" charset="0"/>
                        </a:rPr>
                        <a:t>direct object pronouns (it/them)</a:t>
                      </a:r>
                      <a:endParaRPr lang="en-GB"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paga</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el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dinero</a:t>
                      </a: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el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ocio</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el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futbolín</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el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saldo</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para el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móvil</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ropa</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de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marca</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las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joyas</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el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maquillaje</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mientras</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gastar</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quedar</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con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me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ayuda</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olvidarse</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(de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todo</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reír</a:t>
                      </a:r>
                      <a:endParaRPr lang="en-GB"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b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3:  </a:t>
                      </a:r>
                      <a:r>
                        <a:rPr lang="en-GB" sz="1200" u="sng" dirty="0" smtClean="0">
                          <a:latin typeface="Arial" panose="020B0604020202020204" pitchFamily="34" charset="0"/>
                          <a:cs typeface="Arial" panose="020B0604020202020204" pitchFamily="34" charset="0"/>
                        </a:rPr>
                        <a:t>Free-time activities </a:t>
                      </a: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Music / general</a:t>
                      </a:r>
                    </a:p>
                    <a:p>
                      <a:endParaRPr lang="en-GB" dirty="0">
                        <a:latin typeface="Arial" panose="020B0604020202020204" pitchFamily="34" charset="0"/>
                        <a:cs typeface="Arial" panose="020B0604020202020204" pitchFamily="34" charset="0"/>
                      </a:endParaRPr>
                    </a:p>
                  </a:txBody>
                  <a:tcPr/>
                </a:tc>
                <a:tc>
                  <a:txBody>
                    <a:bodyPr/>
                    <a:lstStyle/>
                    <a:p>
                      <a:r>
                        <a:rPr lang="en-GB" sz="1100" dirty="0" smtClean="0"/>
                        <a:t>HW 1: Learning</a:t>
                      </a:r>
                    </a:p>
                    <a:p>
                      <a:endParaRPr lang="en-GB" sz="1100" dirty="0" smtClean="0"/>
                    </a:p>
                    <a:p>
                      <a:r>
                        <a:rPr lang="en-GB" sz="1100" dirty="0" smtClean="0"/>
                        <a:t>HW</a:t>
                      </a:r>
                      <a:r>
                        <a:rPr lang="en-GB" sz="1100" baseline="0" dirty="0" smtClean="0"/>
                        <a:t> 2: Reading comprehension</a:t>
                      </a:r>
                    </a:p>
                    <a:p>
                      <a:r>
                        <a:rPr lang="en-GB" sz="1100" baseline="0" dirty="0" smtClean="0"/>
                        <a:t>p77 Ex 5-6 + writing Ex 7</a:t>
                      </a:r>
                    </a:p>
                    <a:p>
                      <a:endParaRPr lang="en-GB" sz="1100" baseline="0" dirty="0" smtClean="0"/>
                    </a:p>
                    <a:p>
                      <a:endParaRPr lang="en-GB" sz="1100" dirty="0"/>
                    </a:p>
                  </a:txBody>
                  <a:tcPr/>
                </a:tc>
                <a:tc>
                  <a:txBody>
                    <a:bodyPr/>
                    <a:lstStyle/>
                    <a:p>
                      <a:r>
                        <a:rPr lang="en-GB" sz="1200" dirty="0" smtClean="0">
                          <a:latin typeface="Arial" panose="020B0604020202020204" pitchFamily="34" charset="0"/>
                          <a:cs typeface="Arial" panose="020B0604020202020204" pitchFamily="34" charset="0"/>
                        </a:rPr>
                        <a:t>All parts of SOLER + infinitive</a:t>
                      </a:r>
                    </a:p>
                    <a:p>
                      <a:endParaRPr lang="en-GB" sz="1200" dirty="0" smtClean="0">
                        <a:latin typeface="Arial" panose="020B0604020202020204" pitchFamily="34" charset="0"/>
                        <a:cs typeface="Arial" panose="020B0604020202020204" pitchFamily="34" charset="0"/>
                      </a:endParaRPr>
                    </a:p>
                    <a:p>
                      <a:r>
                        <a:rPr lang="en-GB" sz="1200" dirty="0" err="1" smtClean="0">
                          <a:latin typeface="Arial" panose="020B0604020202020204" pitchFamily="34" charset="0"/>
                          <a:cs typeface="Arial" panose="020B0604020202020204" pitchFamily="34" charset="0"/>
                        </a:rPr>
                        <a:t>Gasto</a:t>
                      </a:r>
                      <a:r>
                        <a:rPr lang="en-GB" sz="1200" baseline="0" dirty="0" smtClean="0">
                          <a:latin typeface="Arial" panose="020B0604020202020204" pitchFamily="34" charset="0"/>
                          <a:cs typeface="Arial" panose="020B0604020202020204" pitchFamily="34" charset="0"/>
                        </a:rPr>
                        <a:t> mi </a:t>
                      </a:r>
                      <a:r>
                        <a:rPr lang="en-GB" sz="1200" baseline="0" dirty="0" err="1" smtClean="0">
                          <a:latin typeface="Arial" panose="020B0604020202020204" pitchFamily="34" charset="0"/>
                          <a:cs typeface="Arial" panose="020B0604020202020204" pitchFamily="34" charset="0"/>
                        </a:rPr>
                        <a:t>dinero</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en</a:t>
                      </a:r>
                      <a:r>
                        <a:rPr lang="en-GB" sz="1200" baseline="0" dirty="0" smtClean="0">
                          <a:latin typeface="Arial" panose="020B0604020202020204" pitchFamily="34" charset="0"/>
                          <a:cs typeface="Arial" panose="020B0604020202020204" pitchFamily="34" charset="0"/>
                        </a:rPr>
                        <a:t>…</a:t>
                      </a:r>
                      <a:br>
                        <a:rPr lang="en-GB" sz="1200" baseline="0" dirty="0" smtClean="0">
                          <a:latin typeface="Arial" panose="020B0604020202020204" pitchFamily="34" charset="0"/>
                          <a:cs typeface="Arial" panose="020B0604020202020204" pitchFamily="34" charset="0"/>
                        </a:rPr>
                      </a:br>
                      <a:r>
                        <a:rPr lang="en-GB" sz="1200" baseline="0" dirty="0" err="1" smtClean="0">
                          <a:latin typeface="Arial" panose="020B0604020202020204" pitchFamily="34" charset="0"/>
                          <a:cs typeface="Arial" panose="020B0604020202020204" pitchFamily="34" charset="0"/>
                        </a:rPr>
                        <a:t>Mis</a:t>
                      </a:r>
                      <a:r>
                        <a:rPr lang="en-GB" sz="1200" baseline="0" dirty="0" smtClean="0">
                          <a:latin typeface="Arial" panose="020B0604020202020204" pitchFamily="34" charset="0"/>
                          <a:cs typeface="Arial" panose="020B0604020202020204" pitchFamily="34" charset="0"/>
                        </a:rPr>
                        <a:t> padres me </a:t>
                      </a:r>
                      <a:r>
                        <a:rPr lang="en-GB" sz="1200" baseline="0" dirty="0" err="1" smtClean="0">
                          <a:latin typeface="Arial" panose="020B0604020202020204" pitchFamily="34" charset="0"/>
                          <a:cs typeface="Arial" panose="020B0604020202020204" pitchFamily="34" charset="0"/>
                        </a:rPr>
                        <a:t>dan</a:t>
                      </a:r>
                      <a:r>
                        <a:rPr lang="en-GB" sz="1200" baseline="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Reading skills</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1] Task type - Identifying 4 / 8 correct sentences</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65962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26025301"/>
              </p:ext>
            </p:extLst>
          </p:nvPr>
        </p:nvGraphicFramePr>
        <p:xfrm>
          <a:off x="161515" y="89745"/>
          <a:ext cx="8861460" cy="603442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6</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200" b="1" dirty="0" err="1" smtClean="0">
                          <a:latin typeface="Arial" panose="020B0604020202020204" pitchFamily="34" charset="0"/>
                          <a:cs typeface="Arial" panose="020B0604020202020204" pitchFamily="34" charset="0"/>
                        </a:rPr>
                        <a:t>Módulo</a:t>
                      </a:r>
                      <a:r>
                        <a:rPr lang="en-GB" sz="1200" b="1" dirty="0" smtClean="0">
                          <a:latin typeface="Arial" panose="020B0604020202020204" pitchFamily="34" charset="0"/>
                          <a:cs typeface="Arial" panose="020B0604020202020204" pitchFamily="34" charset="0"/>
                        </a:rPr>
                        <a:t> 4</a:t>
                      </a:r>
                      <a:r>
                        <a:rPr lang="en-GB" sz="1200" b="1" baseline="0" dirty="0" smtClean="0">
                          <a:latin typeface="Arial" panose="020B0604020202020204" pitchFamily="34" charset="0"/>
                          <a:cs typeface="Arial" panose="020B0604020202020204" pitchFamily="34" charset="0"/>
                        </a:rPr>
                        <a:t>: </a:t>
                      </a:r>
                      <a:r>
                        <a:rPr lang="en-GB" sz="1200" b="1" baseline="0" dirty="0" err="1" smtClean="0">
                          <a:latin typeface="Arial" panose="020B0604020202020204" pitchFamily="34" charset="0"/>
                          <a:cs typeface="Arial" panose="020B0604020202020204" pitchFamily="34" charset="0"/>
                        </a:rPr>
                        <a:t>Intereses</a:t>
                      </a:r>
                      <a:r>
                        <a:rPr lang="en-GB" sz="1200" b="1" baseline="0" dirty="0" smtClean="0">
                          <a:latin typeface="Arial" panose="020B0604020202020204" pitchFamily="34" charset="0"/>
                          <a:cs typeface="Arial" panose="020B0604020202020204" pitchFamily="34" charset="0"/>
                        </a:rPr>
                        <a:t> e </a:t>
                      </a:r>
                      <a:r>
                        <a:rPr lang="en-GB" sz="1200" b="1" baseline="0" dirty="0" err="1" smtClean="0">
                          <a:latin typeface="Arial" panose="020B0604020202020204" pitchFamily="34" charset="0"/>
                          <a:cs typeface="Arial" panose="020B0604020202020204" pitchFamily="34" charset="0"/>
                        </a:rPr>
                        <a:t>influencias</a:t>
                      </a:r>
                      <a:endParaRPr lang="en-GB" sz="1200" b="1" baseline="0" dirty="0" smtClean="0">
                        <a:latin typeface="Arial" panose="020B0604020202020204" pitchFamily="34" charset="0"/>
                        <a:cs typeface="Arial" panose="020B0604020202020204" pitchFamily="34" charset="0"/>
                      </a:endParaRPr>
                    </a:p>
                    <a:p>
                      <a:endParaRPr lang="en-GB" sz="1200" b="1" baseline="0" dirty="0" smtClean="0">
                        <a:latin typeface="Arial" panose="020B0604020202020204" pitchFamily="34" charset="0"/>
                        <a:cs typeface="Arial" panose="020B0604020202020204" pitchFamily="34" charset="0"/>
                      </a:endParaRPr>
                    </a:p>
                    <a:p>
                      <a:r>
                        <a:rPr lang="en-GB" sz="1200" b="1" baseline="0" dirty="0" smtClean="0">
                          <a:latin typeface="Arial" panose="020B0604020202020204" pitchFamily="34" charset="0"/>
                          <a:cs typeface="Arial" panose="020B0604020202020204" pitchFamily="34" charset="0"/>
                        </a:rPr>
                        <a:t>Punto de </a:t>
                      </a:r>
                      <a:r>
                        <a:rPr lang="en-GB" sz="1200" b="1" baseline="0" dirty="0" err="1" smtClean="0">
                          <a:latin typeface="Arial" panose="020B0604020202020204" pitchFamily="34" charset="0"/>
                          <a:cs typeface="Arial" panose="020B0604020202020204" pitchFamily="34" charset="0"/>
                        </a:rPr>
                        <a:t>partida</a:t>
                      </a:r>
                      <a:r>
                        <a:rPr lang="en-GB" sz="1200" b="1" baseline="0" dirty="0" smtClean="0">
                          <a:latin typeface="Arial" panose="020B0604020202020204" pitchFamily="34" charset="0"/>
                          <a:cs typeface="Arial" panose="020B0604020202020204" pitchFamily="34" charset="0"/>
                        </a:rPr>
                        <a:t> 1 </a:t>
                      </a:r>
                      <a:r>
                        <a:rPr lang="en-GB" sz="1200" b="0" baseline="0" dirty="0" smtClean="0">
                          <a:latin typeface="Arial" panose="020B0604020202020204" pitchFamily="34" charset="0"/>
                          <a:cs typeface="Arial" panose="020B0604020202020204" pitchFamily="34" charset="0"/>
                        </a:rPr>
                        <a:t>p.73 ex.5-8</a:t>
                      </a:r>
                      <a:r>
                        <a:rPr lang="en-GB" sz="1200" b="1" baseline="0" dirty="0" smtClean="0">
                          <a:latin typeface="Arial" panose="020B0604020202020204" pitchFamily="34" charset="0"/>
                          <a:cs typeface="Arial" panose="020B0604020202020204" pitchFamily="34" charset="0"/>
                        </a:rPr>
                        <a:t/>
                      </a:r>
                      <a:br>
                        <a:rPr lang="en-GB" sz="1200" b="1" baseline="0" dirty="0" smtClean="0">
                          <a:latin typeface="Arial" panose="020B0604020202020204" pitchFamily="34" charset="0"/>
                          <a:cs typeface="Arial" panose="020B0604020202020204" pitchFamily="34" charset="0"/>
                        </a:rPr>
                      </a:br>
                      <a:endParaRPr lang="en-GB" sz="1200" b="1" baseline="0" dirty="0" smtClean="0">
                        <a:latin typeface="Arial" panose="020B0604020202020204" pitchFamily="34" charset="0"/>
                        <a:cs typeface="Arial" panose="020B0604020202020204" pitchFamily="34" charset="0"/>
                      </a:endParaRPr>
                    </a:p>
                    <a:p>
                      <a:r>
                        <a:rPr lang="en-GB" sz="1200" b="1" baseline="0" dirty="0" smtClean="0">
                          <a:latin typeface="Arial" panose="020B0604020202020204" pitchFamily="34" charset="0"/>
                          <a:cs typeface="Arial" panose="020B0604020202020204" pitchFamily="34" charset="0"/>
                        </a:rPr>
                        <a:t>Unit 2 - </a:t>
                      </a:r>
                      <a:r>
                        <a:rPr lang="en-GB" sz="1200" b="0" i="0" u="none" strike="noStrike" baseline="0" dirty="0" smtClean="0">
                          <a:solidFill>
                            <a:srgbClr val="000000"/>
                          </a:solidFill>
                          <a:latin typeface="Aptifer Sans LT Pro Medium"/>
                        </a:rPr>
                        <a:t>¡</a:t>
                      </a:r>
                      <a:r>
                        <a:rPr lang="en-GB" sz="1200" b="0" i="0" u="none" strike="noStrike" baseline="0" dirty="0" err="1" smtClean="0">
                          <a:solidFill>
                            <a:srgbClr val="000000"/>
                          </a:solidFill>
                          <a:latin typeface="Aptifer Sans LT Pro Medium"/>
                        </a:rPr>
                        <a:t>Fanático</a:t>
                      </a:r>
                      <a:r>
                        <a:rPr lang="en-GB" sz="1200" b="0" i="0" u="none" strike="noStrike" baseline="0" dirty="0" smtClean="0">
                          <a:solidFill>
                            <a:srgbClr val="000000"/>
                          </a:solidFill>
                          <a:latin typeface="Aptifer Sans LT Pro Medium"/>
                        </a:rPr>
                        <a:t> del </a:t>
                      </a:r>
                      <a:r>
                        <a:rPr lang="en-GB" sz="1200" b="0" i="0" u="none" strike="noStrike" baseline="0" dirty="0" err="1" smtClean="0">
                          <a:solidFill>
                            <a:srgbClr val="000000"/>
                          </a:solidFill>
                          <a:latin typeface="Aptifer Sans LT Pro Medium"/>
                        </a:rPr>
                        <a:t>deporte</a:t>
                      </a:r>
                      <a:r>
                        <a:rPr lang="en-GB" sz="1200" b="0" i="0" u="none" strike="noStrike" baseline="0" dirty="0" smtClean="0">
                          <a:solidFill>
                            <a:srgbClr val="000000"/>
                          </a:solidFill>
                          <a:latin typeface="Aptifer Sans LT Pro Medium"/>
                        </a:rPr>
                        <a:t>! p.78-9</a:t>
                      </a:r>
                      <a:endParaRPr lang="en-GB" sz="1200" b="1"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0" i="0" u="none" strike="noStrike" baseline="0" dirty="0" smtClean="0">
                          <a:solidFill>
                            <a:srgbClr val="000000"/>
                          </a:solidFill>
                          <a:latin typeface="Aptifer Sans LT Pro"/>
                        </a:rPr>
                        <a:t>● </a:t>
                      </a:r>
                      <a:r>
                        <a:rPr lang="es-ES" sz="1100" b="0" i="1" u="none" strike="noStrike" baseline="0" dirty="0" smtClean="0">
                          <a:solidFill>
                            <a:srgbClr val="000000"/>
                          </a:solidFill>
                          <a:latin typeface="Aptifer Sans LT Pro"/>
                        </a:rPr>
                        <a:t>¿Qué deporte(s) haces?</a:t>
                      </a:r>
                      <a:endParaRPr lang="es-ES" sz="1100" b="0" i="0" u="none" strike="noStrike" baseline="0" dirty="0" smtClean="0">
                        <a:solidFill>
                          <a:srgbClr val="000000"/>
                        </a:solidFill>
                        <a:latin typeface="Aptifer Sans LT Pro"/>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i="0" u="none" strike="noStrike" baseline="0" dirty="0" smtClean="0">
                          <a:solidFill>
                            <a:srgbClr val="000000"/>
                          </a:solidFill>
                          <a:latin typeface="Aptifer Sans LT Pro"/>
                        </a:rPr>
                        <a:t>●</a:t>
                      </a:r>
                      <a:r>
                        <a:rPr lang="en-GB" sz="1100" i="1" dirty="0" smtClean="0">
                          <a:latin typeface="Arial" panose="020B0604020202020204" pitchFamily="34" charset="0"/>
                          <a:cs typeface="Arial" panose="020B0604020202020204" pitchFamily="34" charset="0"/>
                        </a:rPr>
                        <a:t>¿</a:t>
                      </a: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deporte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hiciste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recientemente</a:t>
                      </a:r>
                      <a:r>
                        <a:rPr lang="en-GB" sz="1100" i="1" baseline="0" dirty="0" smtClean="0">
                          <a:latin typeface="Arial" panose="020B0604020202020204" pitchFamily="34" charset="0"/>
                          <a:cs typeface="Arial" panose="020B0604020202020204" pitchFamily="34" charset="0"/>
                        </a:rPr>
                        <a:t>?</a:t>
                      </a:r>
                    </a:p>
                    <a:p>
                      <a:r>
                        <a:rPr lang="es-ES" sz="1100" b="0" i="0" u="none" strike="noStrike" baseline="0" dirty="0" smtClean="0">
                          <a:solidFill>
                            <a:srgbClr val="000000"/>
                          </a:solidFill>
                          <a:latin typeface="Aptifer Sans LT Pro"/>
                        </a:rPr>
                        <a:t>●</a:t>
                      </a:r>
                      <a:r>
                        <a:rPr lang="es-ES" sz="1100" b="0" i="1" u="none" strike="noStrike" baseline="0" dirty="0" smtClean="0">
                          <a:solidFill>
                            <a:srgbClr val="000000"/>
                          </a:solidFill>
                          <a:latin typeface="Aptifer Sans LT Pro"/>
                        </a:rPr>
                        <a:t>¿Eres muy deportista? </a:t>
                      </a:r>
                    </a:p>
                    <a:p>
                      <a:r>
                        <a:rPr lang="es-ES" sz="1100" b="0" i="0" u="none" strike="noStrike" kern="1200" baseline="0" dirty="0" smtClean="0">
                          <a:solidFill>
                            <a:srgbClr val="000000"/>
                          </a:solidFill>
                          <a:latin typeface="Aptifer Sans LT Pro"/>
                          <a:ea typeface="+mn-ea"/>
                          <a:cs typeface="+mn-cs"/>
                        </a:rPr>
                        <a:t>● </a:t>
                      </a:r>
                      <a:r>
                        <a:rPr lang="es-ES" sz="1100" b="0" i="1" u="none" strike="noStrike" baseline="0" dirty="0" smtClean="0">
                          <a:solidFill>
                            <a:srgbClr val="000000"/>
                          </a:solidFill>
                          <a:latin typeface="Aptifer Sans LT Pro"/>
                        </a:rPr>
                        <a:t>¿Qué deportes hacías cuando eras más joven? </a:t>
                      </a:r>
                      <a:r>
                        <a:rPr lang="es-ES" sz="1400" b="0" i="0" u="none" strike="noStrike" baseline="0" dirty="0" smtClean="0">
                          <a:solidFill>
                            <a:srgbClr val="000000"/>
                          </a:solidFill>
                          <a:latin typeface="Aptifer Sans LT Pro"/>
                        </a:rPr>
                        <a:t> </a:t>
                      </a:r>
                    </a:p>
                    <a:p>
                      <a:r>
                        <a:rPr lang="es-ES" sz="1100" b="0" i="0" u="none" strike="noStrike" kern="1200" baseline="0" dirty="0" smtClean="0">
                          <a:solidFill>
                            <a:srgbClr val="000000"/>
                          </a:solidFill>
                          <a:latin typeface="Aptifer Sans LT Pro"/>
                          <a:ea typeface="+mn-ea"/>
                          <a:cs typeface="+mn-cs"/>
                        </a:rPr>
                        <a:t>●</a:t>
                      </a:r>
                      <a:r>
                        <a:rPr lang="es-ES" sz="1400" b="0" i="0" u="none" strike="noStrike" baseline="0" dirty="0" smtClean="0">
                          <a:solidFill>
                            <a:srgbClr val="000000"/>
                          </a:solidFill>
                          <a:latin typeface="Aptifer Sans LT Pro"/>
                        </a:rPr>
                        <a:t> </a:t>
                      </a:r>
                      <a:r>
                        <a:rPr lang="es-ES" sz="1100" b="0" i="1" u="none" strike="noStrike" baseline="0" dirty="0" smtClean="0">
                          <a:solidFill>
                            <a:srgbClr val="000000"/>
                          </a:solidFill>
                          <a:latin typeface="Aptifer Sans LT Pro"/>
                        </a:rPr>
                        <a:t>¿Qué deportes haces ahora? </a:t>
                      </a:r>
                      <a:r>
                        <a:rPr lang="es-ES" sz="1100" b="0" i="0" u="none" strike="noStrike" kern="1200" baseline="0" dirty="0" smtClean="0">
                          <a:solidFill>
                            <a:srgbClr val="000000"/>
                          </a:solidFill>
                          <a:latin typeface="Aptifer Sans LT Pro"/>
                          <a:ea typeface="+mn-ea"/>
                          <a:cs typeface="+mn-cs"/>
                        </a:rPr>
                        <a:t>●</a:t>
                      </a:r>
                      <a:r>
                        <a:rPr lang="es-ES" sz="1100" b="0" i="1" u="none" strike="noStrike" baseline="0" dirty="0" smtClean="0">
                          <a:solidFill>
                            <a:srgbClr val="000000"/>
                          </a:solidFill>
                          <a:latin typeface="Aptifer Sans LT Pro"/>
                        </a:rPr>
                        <a:t>¿Eres miembro de un club / un equipo? </a:t>
                      </a:r>
                    </a:p>
                    <a:p>
                      <a:r>
                        <a:rPr lang="es-ES" sz="1100" b="0" i="0" u="none" strike="noStrike" kern="1200" baseline="0" dirty="0" smtClean="0">
                          <a:solidFill>
                            <a:srgbClr val="000000"/>
                          </a:solidFill>
                          <a:latin typeface="Aptifer Sans LT Pro"/>
                          <a:ea typeface="+mn-ea"/>
                          <a:cs typeface="+mn-cs"/>
                        </a:rPr>
                        <a:t>●</a:t>
                      </a:r>
                      <a:r>
                        <a:rPr lang="es-ES" sz="1400" b="0" i="0" u="none" strike="noStrike" baseline="0" dirty="0" smtClean="0">
                          <a:solidFill>
                            <a:srgbClr val="000000"/>
                          </a:solidFill>
                          <a:latin typeface="Aptifer Sans LT Pro"/>
                        </a:rPr>
                        <a:t> </a:t>
                      </a:r>
                      <a:r>
                        <a:rPr lang="es-ES" sz="1100" b="0" i="1" u="none" strike="noStrike" baseline="0" dirty="0" smtClean="0">
                          <a:solidFill>
                            <a:srgbClr val="000000"/>
                          </a:solidFill>
                          <a:latin typeface="Aptifer Sans LT Pro"/>
                        </a:rPr>
                        <a:t>¿Cuándo entrenas? </a:t>
                      </a:r>
                    </a:p>
                    <a:p>
                      <a:r>
                        <a:rPr lang="es-ES" sz="1100" b="0" i="0" u="none" strike="noStrike" kern="1200" baseline="0" dirty="0" smtClean="0">
                          <a:solidFill>
                            <a:srgbClr val="000000"/>
                          </a:solidFill>
                          <a:latin typeface="Aptifer Sans LT Pro"/>
                          <a:ea typeface="+mn-ea"/>
                          <a:cs typeface="+mn-cs"/>
                        </a:rPr>
                        <a:t>● </a:t>
                      </a:r>
                      <a:r>
                        <a:rPr lang="es-ES" sz="1100" b="0" i="1" u="none" strike="noStrike" baseline="0" dirty="0" smtClean="0">
                          <a:solidFill>
                            <a:srgbClr val="000000"/>
                          </a:solidFill>
                          <a:latin typeface="Aptifer Sans LT Pro"/>
                        </a:rPr>
                        <a:t>¿Eres aficionado/a de un equipo? </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Arial" panose="020B0604020202020204" pitchFamily="34" charset="0"/>
                          <a:cs typeface="Arial" panose="020B0604020202020204" pitchFamily="34" charset="0"/>
                        </a:rPr>
                        <a:t>JUGAR</a:t>
                      </a:r>
                      <a:r>
                        <a:rPr lang="en-GB" sz="1200" dirty="0" smtClean="0">
                          <a:latin typeface="Arial" panose="020B0604020202020204" pitchFamily="34" charset="0"/>
                          <a:cs typeface="Arial" panose="020B0604020202020204" pitchFamily="34" charset="0"/>
                        </a:rPr>
                        <a:t> and </a:t>
                      </a:r>
                      <a:r>
                        <a:rPr lang="en-GB" sz="1200" b="1" dirty="0" smtClean="0">
                          <a:latin typeface="Arial" panose="020B0604020202020204" pitchFamily="34" charset="0"/>
                          <a:cs typeface="Arial" panose="020B0604020202020204" pitchFamily="34" charset="0"/>
                        </a:rPr>
                        <a:t>HACER</a:t>
                      </a:r>
                      <a:r>
                        <a:rPr lang="en-GB" sz="1200" dirty="0" smtClean="0">
                          <a:latin typeface="Arial" panose="020B0604020202020204" pitchFamily="34" charset="0"/>
                          <a:cs typeface="Arial" panose="020B0604020202020204" pitchFamily="34" charset="0"/>
                        </a:rPr>
                        <a:t> present tense</a:t>
                      </a:r>
                      <a:r>
                        <a:rPr lang="en-GB" sz="1200" baseline="0" dirty="0" smtClean="0">
                          <a:latin typeface="Arial" panose="020B0604020202020204" pitchFamily="34" charset="0"/>
                          <a:cs typeface="Arial" panose="020B0604020202020204" pitchFamily="34" charset="0"/>
                        </a:rPr>
                        <a:t> + </a:t>
                      </a:r>
                      <a:r>
                        <a:rPr lang="en-GB" sz="1200" baseline="0" dirty="0" err="1" smtClean="0">
                          <a:latin typeface="Arial" panose="020B0604020202020204" pitchFamily="34" charset="0"/>
                          <a:cs typeface="Arial" panose="020B0604020202020204" pitchFamily="34" charset="0"/>
                        </a:rPr>
                        <a:t>preterite</a:t>
                      </a:r>
                      <a:r>
                        <a:rPr lang="en-GB" sz="1200" baseline="0" dirty="0" smtClean="0">
                          <a:latin typeface="Arial" panose="020B0604020202020204" pitchFamily="34" charset="0"/>
                          <a:cs typeface="Arial" panose="020B0604020202020204" pitchFamily="34" charset="0"/>
                        </a:rPr>
                        <a:t> tense (</a:t>
                      </a:r>
                      <a:r>
                        <a:rPr lang="en-GB" sz="1200" baseline="0" dirty="0" err="1" smtClean="0">
                          <a:latin typeface="Arial" panose="020B0604020202020204" pitchFamily="34" charset="0"/>
                          <a:cs typeface="Arial" panose="020B0604020202020204" pitchFamily="34" charset="0"/>
                        </a:rPr>
                        <a:t>yo</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nosotros</a:t>
                      </a:r>
                      <a:r>
                        <a:rPr lang="en-GB" sz="1200" baseline="0" dirty="0" smtClean="0">
                          <a:latin typeface="Arial" panose="020B0604020202020204" pitchFamily="34" charset="0"/>
                          <a:cs typeface="Arial" panose="020B0604020202020204" pitchFamily="34" charset="0"/>
                        </a:rPr>
                        <a:t>)</a:t>
                      </a:r>
                      <a:br>
                        <a:rPr lang="en-GB" sz="1200" baseline="0" dirty="0" smtClean="0">
                          <a:latin typeface="Arial" panose="020B0604020202020204" pitchFamily="34" charset="0"/>
                          <a:cs typeface="Arial" panose="020B0604020202020204" pitchFamily="34" charset="0"/>
                        </a:rPr>
                      </a:br>
                      <a:r>
                        <a:rPr lang="en-GB" sz="1200" baseline="0" dirty="0" smtClean="0">
                          <a:latin typeface="Arial" panose="020B0604020202020204" pitchFamily="34" charset="0"/>
                          <a:cs typeface="Arial" panose="020B0604020202020204" pitchFamily="34" charset="0"/>
                        </a:rPr>
                        <a:t/>
                      </a:r>
                      <a:br>
                        <a:rPr lang="en-GB" sz="1200" baseline="0" dirty="0" smtClean="0">
                          <a:latin typeface="Arial" panose="020B0604020202020204" pitchFamily="34" charset="0"/>
                          <a:cs typeface="Arial" panose="020B0604020202020204" pitchFamily="34" charset="0"/>
                        </a:rPr>
                      </a:br>
                      <a:r>
                        <a:rPr lang="en-GB" sz="1200" b="1" baseline="0" dirty="0" smtClean="0">
                          <a:latin typeface="Arial" panose="020B0604020202020204" pitchFamily="34" charset="0"/>
                          <a:cs typeface="Arial" panose="020B0604020202020204" pitchFamily="34" charset="0"/>
                        </a:rPr>
                        <a:t>Imperfect tense </a:t>
                      </a:r>
                      <a:r>
                        <a:rPr lang="en-GB" sz="1200" baseline="0" dirty="0" smtClean="0">
                          <a:latin typeface="Arial" panose="020B0604020202020204" pitchFamily="34" charset="0"/>
                          <a:cs typeface="Arial" panose="020B0604020202020204" pitchFamily="34" charset="0"/>
                        </a:rPr>
                        <a:t>( for things you used to do)</a:t>
                      </a:r>
                    </a:p>
                    <a:p>
                      <a:endParaRPr lang="en-GB"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err="1" smtClean="0">
                          <a:latin typeface="Arial" panose="020B0604020202020204" pitchFamily="34" charset="0"/>
                          <a:cs typeface="Arial" panose="020B0604020202020204" pitchFamily="34" charset="0"/>
                        </a:rPr>
                        <a:t>todavía</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ya</a:t>
                      </a:r>
                      <a:r>
                        <a:rPr lang="en-GB" sz="1100" dirty="0" smtClean="0">
                          <a:latin typeface="Arial" panose="020B0604020202020204" pitchFamily="34" charset="0"/>
                          <a:cs typeface="Arial" panose="020B0604020202020204" pitchFamily="34" charset="0"/>
                        </a:rPr>
                        <a:t> no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la </a:t>
                      </a:r>
                      <a:r>
                        <a:rPr lang="en-GB" sz="1100" dirty="0" err="1" smtClean="0">
                          <a:latin typeface="Arial" panose="020B0604020202020204" pitchFamily="34" charset="0"/>
                          <a:cs typeface="Arial" panose="020B0604020202020204" pitchFamily="34" charset="0"/>
                        </a:rPr>
                        <a:t>escalada</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patinaje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sobre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hielo</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el </a:t>
                      </a:r>
                      <a:r>
                        <a:rPr lang="en-US" sz="1100" dirty="0" err="1" smtClean="0">
                          <a:latin typeface="Arial" panose="020B0604020202020204" pitchFamily="34" charset="0"/>
                          <a:ea typeface="MS ??"/>
                          <a:cs typeface="Cambria" panose="02040503050406030204" pitchFamily="18" charset="0"/>
                        </a:rPr>
                        <a:t>piragüismo</a:t>
                      </a:r>
                      <a:endParaRPr lang="en-US" sz="1100" dirty="0" smtClean="0">
                        <a:latin typeface="Arial" panose="020B0604020202020204" pitchFamily="34" charset="0"/>
                        <a:ea typeface="MS ??"/>
                        <a:cs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ea typeface="MS ??"/>
                          <a:cs typeface="Cambria" panose="02040503050406030204" pitchFamily="18" charset="0"/>
                        </a:rPr>
                        <a:t>el </a:t>
                      </a:r>
                      <a:r>
                        <a:rPr lang="en-US" sz="1100" dirty="0" err="1" smtClean="0">
                          <a:latin typeface="Arial" panose="020B0604020202020204" pitchFamily="34" charset="0"/>
                          <a:ea typeface="MS ??"/>
                          <a:cs typeface="Cambria" panose="02040503050406030204" pitchFamily="18" charset="0"/>
                        </a:rPr>
                        <a:t>remo</a:t>
                      </a:r>
                      <a:r>
                        <a:rPr lang="en-US" sz="1100" dirty="0" smtClean="0">
                          <a:latin typeface="Arial" panose="020B0604020202020204" pitchFamily="34" charset="0"/>
                          <a:ea typeface="MS ??"/>
                          <a:cs typeface="Cambria" panose="02040503050406030204" pitchFamily="18" charset="0"/>
                        </a:rPr>
                        <a:t> </a:t>
                      </a:r>
                      <a:br>
                        <a:rPr lang="en-US" sz="1100" dirty="0" smtClean="0">
                          <a:latin typeface="Arial" panose="020B0604020202020204" pitchFamily="34" charset="0"/>
                          <a:ea typeface="MS ??"/>
                          <a:cs typeface="Cambria" panose="02040503050406030204" pitchFamily="18" charset="0"/>
                        </a:rPr>
                      </a:br>
                      <a:r>
                        <a:rPr lang="en-US" sz="1100" dirty="0" smtClean="0">
                          <a:latin typeface="Arial" panose="020B0604020202020204" pitchFamily="34" charset="0"/>
                          <a:ea typeface="MS ??"/>
                          <a:cs typeface="Cambria" panose="02040503050406030204" pitchFamily="18" charset="0"/>
                        </a:rPr>
                        <a:t>el </a:t>
                      </a:r>
                      <a:r>
                        <a:rPr lang="en-US" sz="1100" dirty="0" err="1" smtClean="0">
                          <a:latin typeface="Arial" panose="020B0604020202020204" pitchFamily="34" charset="0"/>
                          <a:ea typeface="MS ??"/>
                          <a:cs typeface="Cambria" panose="02040503050406030204" pitchFamily="18" charset="0"/>
                        </a:rPr>
                        <a:t>tiro</a:t>
                      </a:r>
                      <a:r>
                        <a:rPr lang="en-US" sz="1100" baseline="0" dirty="0" smtClean="0">
                          <a:latin typeface="Arial" panose="020B0604020202020204" pitchFamily="34" charset="0"/>
                          <a:ea typeface="MS ??"/>
                          <a:cs typeface="Cambria" panose="02040503050406030204" pitchFamily="18" charset="0"/>
                        </a:rPr>
                        <a:t> con </a:t>
                      </a:r>
                      <a:r>
                        <a:rPr lang="en-US" sz="1100" baseline="0" dirty="0" err="1" smtClean="0">
                          <a:latin typeface="Arial" panose="020B0604020202020204" pitchFamily="34" charset="0"/>
                          <a:ea typeface="MS ??"/>
                          <a:cs typeface="Cambria" panose="02040503050406030204" pitchFamily="18" charset="0"/>
                        </a:rPr>
                        <a:t>arco</a:t>
                      </a:r>
                      <a:r>
                        <a:rPr lang="en-US" sz="1100" baseline="0" dirty="0" smtClean="0">
                          <a:latin typeface="Arial" panose="020B0604020202020204" pitchFamily="34" charset="0"/>
                          <a:ea typeface="MS ??"/>
                          <a:cs typeface="Cambria" panose="02040503050406030204" pitchFamily="18" charset="0"/>
                        </a:rPr>
                        <a:t/>
                      </a:r>
                      <a:br>
                        <a:rPr lang="en-US" sz="1100" baseline="0" dirty="0" smtClean="0">
                          <a:latin typeface="Arial" panose="020B0604020202020204" pitchFamily="34" charset="0"/>
                          <a:ea typeface="MS ??"/>
                          <a:cs typeface="Cambria" panose="02040503050406030204" pitchFamily="18" charset="0"/>
                        </a:rPr>
                      </a:br>
                      <a:r>
                        <a:rPr lang="en-US" sz="1100" baseline="0" dirty="0" smtClean="0">
                          <a:latin typeface="Arial" panose="020B0604020202020204" pitchFamily="34" charset="0"/>
                          <a:ea typeface="MS ??"/>
                          <a:cs typeface="Cambria" panose="02040503050406030204" pitchFamily="18" charset="0"/>
                        </a:rPr>
                        <a:t>la </a:t>
                      </a:r>
                      <a:r>
                        <a:rPr lang="en-US" sz="1100" baseline="0" dirty="0" err="1" smtClean="0">
                          <a:latin typeface="Arial" panose="020B0604020202020204" pitchFamily="34" charset="0"/>
                          <a:ea typeface="MS ??"/>
                          <a:cs typeface="Cambria" panose="02040503050406030204" pitchFamily="18" charset="0"/>
                        </a:rPr>
                        <a:t>pesca</a:t>
                      </a:r>
                      <a:endParaRPr lang="en-US" sz="1100" baseline="0" dirty="0" smtClean="0">
                        <a:latin typeface="Arial" panose="020B0604020202020204" pitchFamily="34" charset="0"/>
                        <a:ea typeface="MS ??"/>
                        <a:cs typeface="Cambria" panose="0204050305040603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latin typeface="Arial" panose="020B0604020202020204" pitchFamily="34" charset="0"/>
                          <a:ea typeface="MS ??"/>
                          <a:cs typeface="Cambria" panose="02040503050406030204" pitchFamily="18" charset="0"/>
                        </a:rPr>
                        <a:t>el </a:t>
                      </a:r>
                      <a:r>
                        <a:rPr lang="en-US" sz="1100" baseline="0" dirty="0" err="1" smtClean="0">
                          <a:latin typeface="Arial" panose="020B0604020202020204" pitchFamily="34" charset="0"/>
                          <a:ea typeface="MS ??"/>
                          <a:cs typeface="Cambria" panose="02040503050406030204" pitchFamily="18" charset="0"/>
                        </a:rPr>
                        <a:t>punto</a:t>
                      </a:r>
                      <a:r>
                        <a:rPr lang="en-US" sz="1100" baseline="0" dirty="0" smtClean="0">
                          <a:latin typeface="Arial" panose="020B0604020202020204" pitchFamily="34" charset="0"/>
                          <a:ea typeface="MS ??"/>
                          <a:cs typeface="Cambria" panose="02040503050406030204" pitchFamily="18" charset="0"/>
                        </a:rPr>
                        <a:t> </a:t>
                      </a:r>
                      <a:r>
                        <a:rPr lang="en-US" sz="1100" baseline="0" dirty="0" err="1" smtClean="0">
                          <a:latin typeface="Arial" panose="020B0604020202020204" pitchFamily="34" charset="0"/>
                          <a:ea typeface="MS ??"/>
                          <a:cs typeface="Cambria" panose="02040503050406030204" pitchFamily="18" charset="0"/>
                        </a:rPr>
                        <a:t>culminante</a:t>
                      </a:r>
                      <a:r>
                        <a:rPr lang="en-US" sz="1100" baseline="0" dirty="0" smtClean="0">
                          <a:latin typeface="Arial" panose="020B0604020202020204" pitchFamily="34" charset="0"/>
                          <a:ea typeface="MS ??"/>
                          <a:cs typeface="Cambria" panose="02040503050406030204" pitchFamily="18" charset="0"/>
                        </a:rPr>
                        <a:t/>
                      </a:r>
                      <a:br>
                        <a:rPr lang="en-US" sz="1100" baseline="0" dirty="0" smtClean="0">
                          <a:latin typeface="Arial" panose="020B0604020202020204" pitchFamily="34" charset="0"/>
                          <a:ea typeface="MS ??"/>
                          <a:cs typeface="Cambria" panose="02040503050406030204" pitchFamily="18" charset="0"/>
                        </a:rPr>
                      </a:br>
                      <a:r>
                        <a:rPr lang="en-US" sz="1100" baseline="0" dirty="0" smtClean="0">
                          <a:latin typeface="Arial" panose="020B0604020202020204" pitchFamily="34" charset="0"/>
                          <a:ea typeface="MS ??"/>
                          <a:cs typeface="Cambria" panose="02040503050406030204" pitchFamily="18" charset="0"/>
                        </a:rPr>
                        <a:t>la </a:t>
                      </a:r>
                      <a:r>
                        <a:rPr lang="en-US" sz="1100" baseline="0" dirty="0" err="1" smtClean="0">
                          <a:latin typeface="Arial" panose="020B0604020202020204" pitchFamily="34" charset="0"/>
                          <a:ea typeface="MS ??"/>
                          <a:cs typeface="Cambria" panose="02040503050406030204" pitchFamily="18" charset="0"/>
                        </a:rPr>
                        <a:t>temporada</a:t>
                      </a:r>
                      <a:r>
                        <a:rPr lang="en-US" sz="1100" baseline="0" dirty="0" smtClean="0">
                          <a:latin typeface="Arial" panose="020B0604020202020204" pitchFamily="34" charset="0"/>
                          <a:ea typeface="MS ??"/>
                          <a:cs typeface="Cambria" panose="02040503050406030204" pitchFamily="18" charset="0"/>
                        </a:rPr>
                        <a:t/>
                      </a:r>
                      <a:br>
                        <a:rPr lang="en-US" sz="1100" baseline="0" dirty="0" smtClean="0">
                          <a:latin typeface="Arial" panose="020B0604020202020204" pitchFamily="34" charset="0"/>
                          <a:ea typeface="MS ??"/>
                          <a:cs typeface="Cambria" panose="02040503050406030204" pitchFamily="18" charset="0"/>
                        </a:rPr>
                      </a:br>
                      <a:r>
                        <a:rPr lang="en-US" sz="1100" baseline="0" dirty="0" err="1" smtClean="0">
                          <a:latin typeface="Arial" panose="020B0604020202020204" pitchFamily="34" charset="0"/>
                          <a:ea typeface="MS ??"/>
                          <a:cs typeface="Cambria" panose="02040503050406030204" pitchFamily="18" charset="0"/>
                        </a:rPr>
                        <a:t>batir</a:t>
                      </a:r>
                      <a:r>
                        <a:rPr lang="en-US" sz="1100" baseline="0" dirty="0" smtClean="0">
                          <a:latin typeface="Arial" panose="020B0604020202020204" pitchFamily="34" charset="0"/>
                          <a:ea typeface="MS ??"/>
                          <a:cs typeface="Cambria" panose="02040503050406030204" pitchFamily="18" charset="0"/>
                        </a:rPr>
                        <a:t> un record</a:t>
                      </a:r>
                      <a:br>
                        <a:rPr lang="en-US" sz="1100" baseline="0" dirty="0" smtClean="0">
                          <a:latin typeface="Arial" panose="020B0604020202020204" pitchFamily="34" charset="0"/>
                          <a:ea typeface="MS ??"/>
                          <a:cs typeface="Cambria" panose="02040503050406030204" pitchFamily="18" charset="0"/>
                        </a:rPr>
                      </a:br>
                      <a:r>
                        <a:rPr lang="en-US" sz="1100" baseline="0" dirty="0" err="1" smtClean="0">
                          <a:latin typeface="Arial" panose="020B0604020202020204" pitchFamily="34" charset="0"/>
                          <a:ea typeface="MS ??"/>
                          <a:cs typeface="Cambria" panose="02040503050406030204" pitchFamily="18" charset="0"/>
                        </a:rPr>
                        <a:t>correr</a:t>
                      </a:r>
                      <a:r>
                        <a:rPr lang="en-US" sz="1100" baseline="0" dirty="0" smtClean="0">
                          <a:latin typeface="Arial" panose="020B0604020202020204" pitchFamily="34" charset="0"/>
                          <a:ea typeface="MS ??"/>
                          <a:cs typeface="Cambria" panose="02040503050406030204" pitchFamily="18" charset="0"/>
                        </a:rPr>
                        <a:t/>
                      </a:r>
                      <a:br>
                        <a:rPr lang="en-US" sz="1100" baseline="0" dirty="0" smtClean="0">
                          <a:latin typeface="Arial" panose="020B0604020202020204" pitchFamily="34" charset="0"/>
                          <a:ea typeface="MS ??"/>
                          <a:cs typeface="Cambria" panose="02040503050406030204" pitchFamily="18" charset="0"/>
                        </a:rPr>
                      </a:br>
                      <a:r>
                        <a:rPr lang="en-US" sz="1100" baseline="0" dirty="0" err="1" smtClean="0">
                          <a:latin typeface="Arial" panose="020B0604020202020204" pitchFamily="34" charset="0"/>
                          <a:ea typeface="MS ??"/>
                          <a:cs typeface="Cambria" panose="02040503050406030204" pitchFamily="18" charset="0"/>
                        </a:rPr>
                        <a:t>marcar</a:t>
                      </a:r>
                      <a:r>
                        <a:rPr lang="en-US" sz="1100" baseline="0" dirty="0" smtClean="0">
                          <a:latin typeface="Arial" panose="020B0604020202020204" pitchFamily="34" charset="0"/>
                          <a:ea typeface="MS ??"/>
                          <a:cs typeface="Cambria" panose="02040503050406030204" pitchFamily="18" charset="0"/>
                        </a:rPr>
                        <a:t> un </a:t>
                      </a:r>
                      <a:r>
                        <a:rPr lang="en-US" sz="1100" baseline="0" dirty="0" err="1" smtClean="0">
                          <a:latin typeface="Arial" panose="020B0604020202020204" pitchFamily="34" charset="0"/>
                          <a:ea typeface="MS ??"/>
                          <a:cs typeface="Cambria" panose="02040503050406030204" pitchFamily="18" charset="0"/>
                        </a:rPr>
                        <a:t>gol</a:t>
                      </a:r>
                      <a:r>
                        <a:rPr lang="en-US" sz="1100" baseline="0" dirty="0" smtClean="0">
                          <a:latin typeface="Arial" panose="020B0604020202020204" pitchFamily="34" charset="0"/>
                          <a:ea typeface="MS ??"/>
                          <a:cs typeface="Cambria" panose="02040503050406030204" pitchFamily="18" charset="0"/>
                        </a:rPr>
                        <a:t/>
                      </a:r>
                      <a:br>
                        <a:rPr lang="en-US" sz="1100" baseline="0" dirty="0" smtClean="0">
                          <a:latin typeface="Arial" panose="020B0604020202020204" pitchFamily="34" charset="0"/>
                          <a:ea typeface="MS ??"/>
                          <a:cs typeface="Cambria" panose="02040503050406030204" pitchFamily="18" charset="0"/>
                        </a:rPr>
                      </a:br>
                      <a:r>
                        <a:rPr lang="en-US" sz="1100" baseline="0" dirty="0" smtClean="0">
                          <a:latin typeface="Arial" panose="020B0604020202020204" pitchFamily="34" charset="0"/>
                          <a:ea typeface="MS ??"/>
                          <a:cs typeface="Cambria" panose="02040503050406030204" pitchFamily="18" charset="0"/>
                        </a:rPr>
                        <a:t>patina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err="1" smtClean="0">
                          <a:latin typeface="Arial" panose="020B0604020202020204" pitchFamily="34" charset="0"/>
                          <a:ea typeface="MS ??"/>
                          <a:cs typeface="Cambria" panose="02040503050406030204" pitchFamily="18" charset="0"/>
                        </a:rPr>
                        <a:t>ser</a:t>
                      </a:r>
                      <a:r>
                        <a:rPr lang="en-US" sz="1100" baseline="0" dirty="0" smtClean="0">
                          <a:latin typeface="Arial" panose="020B0604020202020204" pitchFamily="34" charset="0"/>
                          <a:ea typeface="MS ??"/>
                          <a:cs typeface="Cambria" panose="02040503050406030204" pitchFamily="18" charset="0"/>
                        </a:rPr>
                        <a:t> </a:t>
                      </a:r>
                      <a:r>
                        <a:rPr lang="en-US" sz="1100" baseline="0" dirty="0" err="1" smtClean="0">
                          <a:latin typeface="Arial" panose="020B0604020202020204" pitchFamily="34" charset="0"/>
                          <a:ea typeface="MS ??"/>
                          <a:cs typeface="Cambria" panose="02040503050406030204" pitchFamily="18" charset="0"/>
                        </a:rPr>
                        <a:t>hincha</a:t>
                      </a:r>
                      <a:r>
                        <a:rPr lang="en-US" sz="1100" baseline="0" dirty="0" smtClean="0">
                          <a:latin typeface="Arial" panose="020B0604020202020204" pitchFamily="34" charset="0"/>
                          <a:ea typeface="MS ??"/>
                          <a:cs typeface="Cambria" panose="02040503050406030204" pitchFamily="18" charset="0"/>
                        </a:rPr>
                        <a:t> de</a:t>
                      </a:r>
                      <a:br>
                        <a:rPr lang="en-US" sz="1100" baseline="0" dirty="0" smtClean="0">
                          <a:latin typeface="Arial" panose="020B0604020202020204" pitchFamily="34" charset="0"/>
                          <a:ea typeface="MS ??"/>
                          <a:cs typeface="Cambria" panose="02040503050406030204" pitchFamily="18" charset="0"/>
                        </a:rPr>
                      </a:b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b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3:  </a:t>
                      </a:r>
                      <a:r>
                        <a:rPr lang="en-GB" sz="1200" u="sng" dirty="0" smtClean="0">
                          <a:latin typeface="Arial" panose="020B0604020202020204" pitchFamily="34" charset="0"/>
                          <a:cs typeface="Arial" panose="020B0604020202020204" pitchFamily="34" charset="0"/>
                        </a:rPr>
                        <a:t>Free-time activities </a:t>
                      </a: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Sport</a:t>
                      </a:r>
                    </a:p>
                    <a:p>
                      <a:endParaRPr lang="en-GB" dirty="0">
                        <a:latin typeface="Arial" panose="020B0604020202020204" pitchFamily="34" charset="0"/>
                        <a:cs typeface="Arial" panose="020B0604020202020204" pitchFamily="34" charset="0"/>
                      </a:endParaRPr>
                    </a:p>
                  </a:txBody>
                  <a:tcPr/>
                </a:tc>
                <a:tc>
                  <a:txBody>
                    <a:bodyPr/>
                    <a:lstStyle/>
                    <a:p>
                      <a:r>
                        <a:rPr lang="en-GB" sz="1100" dirty="0" smtClean="0"/>
                        <a:t>HW 1: Learning</a:t>
                      </a:r>
                    </a:p>
                    <a:p>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HW 2: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Reading  comprehension</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p73</a:t>
                      </a:r>
                      <a:r>
                        <a:rPr lang="en-GB" sz="1100" baseline="0" dirty="0" smtClean="0"/>
                        <a:t> Ex 7</a:t>
                      </a: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Translation into English p79 Ex7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err="1" smtClean="0"/>
                        <a:t>Preterite</a:t>
                      </a:r>
                      <a:r>
                        <a:rPr lang="en-GB" sz="1100" dirty="0" smtClean="0"/>
                        <a:t> tense p213</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Imperfect tense p215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Arial" panose="020B0604020202020204" pitchFamily="34" charset="0"/>
                          <a:cs typeface="Arial" panose="020B0604020202020204" pitchFamily="34" charset="0"/>
                        </a:rPr>
                        <a:t>JUGAR</a:t>
                      </a:r>
                      <a:r>
                        <a:rPr lang="en-GB" sz="1200" dirty="0" smtClean="0">
                          <a:latin typeface="Arial" panose="020B0604020202020204" pitchFamily="34" charset="0"/>
                          <a:cs typeface="Arial" panose="020B0604020202020204" pitchFamily="34" charset="0"/>
                        </a:rPr>
                        <a:t> and </a:t>
                      </a:r>
                      <a:r>
                        <a:rPr lang="en-GB" sz="1200" b="1" dirty="0" smtClean="0">
                          <a:latin typeface="Arial" panose="020B0604020202020204" pitchFamily="34" charset="0"/>
                          <a:cs typeface="Arial" panose="020B0604020202020204" pitchFamily="34" charset="0"/>
                        </a:rPr>
                        <a:t>HACER</a:t>
                      </a:r>
                      <a:r>
                        <a:rPr lang="en-GB" sz="1200" dirty="0" smtClean="0">
                          <a:latin typeface="Arial" panose="020B0604020202020204" pitchFamily="34" charset="0"/>
                          <a:cs typeface="Arial" panose="020B0604020202020204" pitchFamily="34" charset="0"/>
                        </a:rPr>
                        <a:t> present tense</a:t>
                      </a:r>
                      <a:r>
                        <a:rPr lang="en-GB" sz="1200" baseline="0" dirty="0" smtClean="0">
                          <a:latin typeface="Arial" panose="020B0604020202020204" pitchFamily="34" charset="0"/>
                          <a:cs typeface="Arial" panose="020B0604020202020204" pitchFamily="34" charset="0"/>
                        </a:rPr>
                        <a:t> + </a:t>
                      </a:r>
                      <a:r>
                        <a:rPr lang="en-GB" sz="1200" baseline="0" dirty="0" err="1" smtClean="0">
                          <a:latin typeface="Arial" panose="020B0604020202020204" pitchFamily="34" charset="0"/>
                          <a:cs typeface="Arial" panose="020B0604020202020204" pitchFamily="34" charset="0"/>
                        </a:rPr>
                        <a:t>preterite</a:t>
                      </a:r>
                      <a:r>
                        <a:rPr lang="en-GB" sz="1200" baseline="0" dirty="0" smtClean="0">
                          <a:latin typeface="Arial" panose="020B0604020202020204" pitchFamily="34" charset="0"/>
                          <a:cs typeface="Arial" panose="020B0604020202020204" pitchFamily="34" charset="0"/>
                        </a:rPr>
                        <a:t> tense (</a:t>
                      </a:r>
                      <a:r>
                        <a:rPr lang="en-GB" sz="1200" baseline="0" dirty="0" err="1" smtClean="0">
                          <a:latin typeface="Arial" panose="020B0604020202020204" pitchFamily="34" charset="0"/>
                          <a:cs typeface="Arial" panose="020B0604020202020204" pitchFamily="34" charset="0"/>
                        </a:rPr>
                        <a:t>yo</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nosotros</a:t>
                      </a:r>
                      <a:r>
                        <a:rPr lang="en-GB" sz="1200" baseline="0" dirty="0" smtClean="0">
                          <a:latin typeface="Arial" panose="020B0604020202020204" pitchFamily="34" charset="0"/>
                          <a:cs typeface="Arial" panose="020B0604020202020204" pitchFamily="34" charset="0"/>
                        </a:rPr>
                        <a:t>)</a:t>
                      </a:r>
                    </a:p>
                    <a:p>
                      <a:endParaRPr lang="en-GB" sz="12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 Listening</a:t>
                      </a:r>
                      <a:br>
                        <a:rPr lang="en-GB" sz="1100" b="1"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1]</a:t>
                      </a:r>
                      <a:r>
                        <a:rPr lang="en-GB" sz="1100" b="1" baseline="0" dirty="0" smtClean="0">
                          <a:latin typeface="Arial" panose="020B0604020202020204" pitchFamily="34" charset="0"/>
                          <a:cs typeface="Arial" panose="020B0604020202020204" pitchFamily="34" charset="0"/>
                        </a:rPr>
                        <a:t> Listening out for and understanding different tenses</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7341723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99995166"/>
              </p:ext>
            </p:extLst>
          </p:nvPr>
        </p:nvGraphicFramePr>
        <p:xfrm>
          <a:off x="161515" y="89745"/>
          <a:ext cx="8861460" cy="6865455"/>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7</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200" b="1" dirty="0" err="1" smtClean="0">
                          <a:latin typeface="Arial" panose="020B0604020202020204" pitchFamily="34" charset="0"/>
                          <a:cs typeface="Arial" panose="020B0604020202020204" pitchFamily="34" charset="0"/>
                        </a:rPr>
                        <a:t>Módulo</a:t>
                      </a:r>
                      <a:r>
                        <a:rPr lang="en-GB" sz="1200" b="1" dirty="0" smtClean="0">
                          <a:latin typeface="Arial" panose="020B0604020202020204" pitchFamily="34" charset="0"/>
                          <a:cs typeface="Arial" panose="020B0604020202020204" pitchFamily="34" charset="0"/>
                        </a:rPr>
                        <a:t> 4</a:t>
                      </a:r>
                      <a:r>
                        <a:rPr lang="en-GB" sz="1200" b="1" baseline="0" dirty="0" smtClean="0">
                          <a:latin typeface="Arial" panose="020B0604020202020204" pitchFamily="34" charset="0"/>
                          <a:cs typeface="Arial" panose="020B0604020202020204" pitchFamily="34" charset="0"/>
                        </a:rPr>
                        <a:t>: </a:t>
                      </a:r>
                      <a:r>
                        <a:rPr lang="en-GB" sz="1200" b="1" baseline="0" dirty="0" err="1" smtClean="0">
                          <a:latin typeface="Arial" panose="020B0604020202020204" pitchFamily="34" charset="0"/>
                          <a:cs typeface="Arial" panose="020B0604020202020204" pitchFamily="34" charset="0"/>
                        </a:rPr>
                        <a:t>Intereses</a:t>
                      </a:r>
                      <a:r>
                        <a:rPr lang="en-GB" sz="1200" b="1" baseline="0" dirty="0" smtClean="0">
                          <a:latin typeface="Arial" panose="020B0604020202020204" pitchFamily="34" charset="0"/>
                          <a:cs typeface="Arial" panose="020B0604020202020204" pitchFamily="34" charset="0"/>
                        </a:rPr>
                        <a:t> e </a:t>
                      </a:r>
                      <a:r>
                        <a:rPr lang="en-GB" sz="1200" b="1" baseline="0" dirty="0" err="1" smtClean="0">
                          <a:latin typeface="Arial" panose="020B0604020202020204" pitchFamily="34" charset="0"/>
                          <a:cs typeface="Arial" panose="020B0604020202020204" pitchFamily="34" charset="0"/>
                        </a:rPr>
                        <a:t>influencias</a:t>
                      </a:r>
                      <a:endParaRPr lang="en-GB" sz="1200" b="1" baseline="0" dirty="0" smtClean="0">
                        <a:latin typeface="Arial" panose="020B0604020202020204" pitchFamily="34" charset="0"/>
                        <a:cs typeface="Arial" panose="020B0604020202020204" pitchFamily="34" charset="0"/>
                      </a:endParaRPr>
                    </a:p>
                    <a:p>
                      <a:endParaRPr lang="en-GB" sz="1200" b="1" baseline="0" dirty="0" smtClean="0">
                        <a:latin typeface="Arial" panose="020B0604020202020204" pitchFamily="34" charset="0"/>
                        <a:cs typeface="Arial" panose="020B0604020202020204" pitchFamily="34" charset="0"/>
                      </a:endParaRPr>
                    </a:p>
                    <a:p>
                      <a:r>
                        <a:rPr lang="en-GB" sz="1200" b="1" baseline="0" dirty="0" smtClean="0">
                          <a:latin typeface="Arial" panose="020B0604020202020204" pitchFamily="34" charset="0"/>
                          <a:cs typeface="Arial" panose="020B0604020202020204" pitchFamily="34" charset="0"/>
                        </a:rPr>
                        <a:t>Punto de </a:t>
                      </a:r>
                      <a:r>
                        <a:rPr lang="en-GB" sz="1200" b="1" baseline="0" dirty="0" err="1" smtClean="0">
                          <a:latin typeface="Arial" panose="020B0604020202020204" pitchFamily="34" charset="0"/>
                          <a:cs typeface="Arial" panose="020B0604020202020204" pitchFamily="34" charset="0"/>
                        </a:rPr>
                        <a:t>partida</a:t>
                      </a:r>
                      <a:r>
                        <a:rPr lang="en-GB" sz="1200" b="1" baseline="0" dirty="0" smtClean="0">
                          <a:latin typeface="Arial" panose="020B0604020202020204" pitchFamily="34" charset="0"/>
                          <a:cs typeface="Arial" panose="020B0604020202020204" pitchFamily="34" charset="0"/>
                        </a:rPr>
                        <a:t> 2 </a:t>
                      </a:r>
                      <a:r>
                        <a:rPr lang="en-GB" sz="1200" b="0" baseline="0" dirty="0" smtClean="0">
                          <a:latin typeface="Arial" panose="020B0604020202020204" pitchFamily="34" charset="0"/>
                          <a:cs typeface="Arial" panose="020B0604020202020204" pitchFamily="34" charset="0"/>
                        </a:rPr>
                        <a:t>p.74-75 (KS3 revision, so 1 x lesson)</a:t>
                      </a:r>
                    </a:p>
                    <a:p>
                      <a:endParaRPr lang="en-GB" sz="1200" b="1" baseline="0" dirty="0" smtClean="0">
                        <a:latin typeface="Arial" panose="020B0604020202020204" pitchFamily="34" charset="0"/>
                        <a:cs typeface="Arial" panose="020B0604020202020204" pitchFamily="34" charset="0"/>
                      </a:endParaRPr>
                    </a:p>
                    <a:p>
                      <a:r>
                        <a:rPr lang="en-GB" sz="1200" b="1" baseline="0" dirty="0" smtClean="0">
                          <a:latin typeface="Arial" panose="020B0604020202020204" pitchFamily="34" charset="0"/>
                          <a:cs typeface="Arial" panose="020B0604020202020204" pitchFamily="34" charset="0"/>
                        </a:rPr>
                        <a:t>Unit 3 - </a:t>
                      </a:r>
                      <a:r>
                        <a:rPr lang="en-GB" sz="1200" b="0" baseline="0" dirty="0" smtClean="0">
                          <a:latin typeface="Arial" panose="020B0604020202020204" pitchFamily="34" charset="0"/>
                          <a:cs typeface="Arial" panose="020B0604020202020204" pitchFamily="34" charset="0"/>
                        </a:rPr>
                        <a:t>#</a:t>
                      </a:r>
                      <a:r>
                        <a:rPr lang="en-GB" sz="1200" b="0" baseline="0" dirty="0" err="1" smtClean="0">
                          <a:latin typeface="Arial" panose="020B0604020202020204" pitchFamily="34" charset="0"/>
                          <a:cs typeface="Arial" panose="020B0604020202020204" pitchFamily="34" charset="0"/>
                        </a:rPr>
                        <a:t>Temas</a:t>
                      </a:r>
                      <a:r>
                        <a:rPr lang="en-GB" sz="1200" b="0" baseline="0" dirty="0" smtClean="0">
                          <a:latin typeface="Arial" panose="020B0604020202020204" pitchFamily="34" charset="0"/>
                          <a:cs typeface="Arial" panose="020B0604020202020204" pitchFamily="34" charset="0"/>
                        </a:rPr>
                        <a:t> del </a:t>
                      </a:r>
                      <a:r>
                        <a:rPr lang="en-GB" sz="1200" b="0" baseline="0" dirty="0" err="1" smtClean="0">
                          <a:latin typeface="Arial" panose="020B0604020202020204" pitchFamily="34" charset="0"/>
                          <a:cs typeface="Arial" panose="020B0604020202020204" pitchFamily="34" charset="0"/>
                        </a:rPr>
                        <a:t>momento</a:t>
                      </a:r>
                      <a:r>
                        <a:rPr lang="en-GB" sz="1200" b="0" baseline="0" dirty="0" smtClean="0">
                          <a:latin typeface="Arial" panose="020B0604020202020204" pitchFamily="34" charset="0"/>
                          <a:cs typeface="Arial" panose="020B0604020202020204" pitchFamily="34" charset="0"/>
                        </a:rPr>
                        <a:t> (2 x lessons)</a:t>
                      </a:r>
                      <a:r>
                        <a:rPr lang="en-GB" sz="1200" b="1" baseline="0" dirty="0" smtClean="0">
                          <a:latin typeface="Arial" panose="020B0604020202020204" pitchFamily="34" charset="0"/>
                          <a:cs typeface="Arial" panose="020B0604020202020204" pitchFamily="34" charset="0"/>
                        </a:rPr>
                        <a:t/>
                      </a:r>
                      <a:br>
                        <a:rPr lang="en-GB" sz="1200" b="1" baseline="0" dirty="0" smtClean="0">
                          <a:latin typeface="Arial" panose="020B0604020202020204" pitchFamily="34" charset="0"/>
                          <a:cs typeface="Arial" panose="020B0604020202020204" pitchFamily="34" charset="0"/>
                        </a:rPr>
                      </a:br>
                      <a:r>
                        <a:rPr lang="en-GB" sz="1200" b="1" baseline="0" dirty="0" smtClean="0">
                          <a:latin typeface="Arial" panose="020B0604020202020204" pitchFamily="34" charset="0"/>
                          <a:cs typeface="Arial" panose="020B0604020202020204" pitchFamily="34" charset="0"/>
                        </a:rPr>
                        <a:t/>
                      </a:r>
                      <a:br>
                        <a:rPr lang="en-GB" sz="1200" b="1" baseline="0" dirty="0" smtClean="0">
                          <a:latin typeface="Arial" panose="020B0604020202020204" pitchFamily="34" charset="0"/>
                          <a:cs typeface="Arial" panose="020B0604020202020204" pitchFamily="34" charset="0"/>
                        </a:rPr>
                      </a:br>
                      <a:endParaRPr lang="en-GB" sz="1200" b="1"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i="1" dirty="0" smtClean="0">
                          <a:latin typeface="Arial" panose="020B0604020202020204" pitchFamily="34" charset="0"/>
                          <a:cs typeface="Arial" panose="020B0604020202020204" pitchFamily="34" charset="0"/>
                        </a:rPr>
                        <a:t>¿</a:t>
                      </a:r>
                      <a:r>
                        <a:rPr lang="es-ES" sz="1100" i="1" dirty="0" smtClean="0">
                          <a:latin typeface="Arial" panose="020B0604020202020204" pitchFamily="34" charset="0"/>
                          <a:cs typeface="Arial" panose="020B0604020202020204" pitchFamily="34" charset="0"/>
                        </a:rPr>
                        <a:t>● ¿Eres teleadicto/a?</a:t>
                      </a:r>
                    </a:p>
                    <a:p>
                      <a:r>
                        <a:rPr lang="es-ES" sz="1100" i="1" dirty="0" smtClean="0">
                          <a:latin typeface="Arial" panose="020B0604020202020204" pitchFamily="34" charset="0"/>
                          <a:cs typeface="Arial" panose="020B0604020202020204" pitchFamily="34" charset="0"/>
                        </a:rPr>
                        <a:t>● ¿Qué tipo de programas te gustan? ¿Por qué?</a:t>
                      </a:r>
                    </a:p>
                    <a:p>
                      <a:r>
                        <a:rPr lang="es-ES" sz="1100" i="1" dirty="0" smtClean="0">
                          <a:latin typeface="Arial" panose="020B0604020202020204" pitchFamily="34" charset="0"/>
                          <a:cs typeface="Arial" panose="020B0604020202020204" pitchFamily="34" charset="0"/>
                        </a:rPr>
                        <a:t>● ¿Cuál es tu programa favorito?</a:t>
                      </a:r>
                    </a:p>
                    <a:p>
                      <a:r>
                        <a:rPr lang="es-ES" sz="1100" i="1" dirty="0" smtClean="0">
                          <a:latin typeface="Arial" panose="020B0604020202020204" pitchFamily="34" charset="0"/>
                          <a:cs typeface="Arial" panose="020B0604020202020204" pitchFamily="34" charset="0"/>
                        </a:rPr>
                        <a:t>● ¿Qué tipo de programas no te gustan? ¿Por qué?</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100" i="1" dirty="0" smtClean="0">
                          <a:latin typeface="Arial" panose="020B0604020202020204" pitchFamily="34" charset="0"/>
                          <a:cs typeface="Arial" panose="020B0604020202020204" pitchFamily="34" charset="0"/>
                        </a:rPr>
                        <a:t>●</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Qué</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tipo</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de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películas</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te</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gustan</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100" i="1" dirty="0" smtClean="0">
                          <a:latin typeface="Arial" panose="020B0604020202020204" pitchFamily="34" charset="0"/>
                          <a:cs typeface="Arial" panose="020B0604020202020204" pitchFamily="34" charset="0"/>
                        </a:rPr>
                        <a:t>●</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¿Con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qué</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frecuencia</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vas al cine?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100" i="1" dirty="0" smtClean="0">
                          <a:latin typeface="Arial" panose="020B0604020202020204" pitchFamily="34" charset="0"/>
                          <a:cs typeface="Arial" panose="020B0604020202020204" pitchFamily="34" charset="0"/>
                        </a:rPr>
                        <a:t>●</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Cuál</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es</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la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última</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película</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que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viste</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Te</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1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gustó</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r>
                        <a:rPr lang="es-ES" sz="1100" i="1" dirty="0" smtClean="0">
                          <a:latin typeface="Arial" panose="020B0604020202020204" pitchFamily="34" charset="0"/>
                          <a:cs typeface="Arial" panose="020B0604020202020204" pitchFamily="34" charset="0"/>
                        </a:rPr>
                        <a:t>● </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Ya</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 has (</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descargado</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 / </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visto</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 </a:t>
                      </a:r>
                      <a:b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br>
                      <a:r>
                        <a:rPr lang="es-ES" sz="1100" i="1" dirty="0" smtClean="0">
                          <a:latin typeface="Arial" panose="020B0604020202020204" pitchFamily="34" charset="0"/>
                          <a:cs typeface="Arial" panose="020B0604020202020204" pitchFamily="34" charset="0"/>
                        </a:rPr>
                        <a:t>● </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Qué</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acabas</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 de </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ver</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 / </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hacer</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a:t>
                      </a:r>
                    </a:p>
                    <a:p>
                      <a:r>
                        <a:rPr lang="es-ES" sz="1100" i="1" dirty="0" smtClean="0">
                          <a:latin typeface="Arial" panose="020B0604020202020204" pitchFamily="34" charset="0"/>
                          <a:cs typeface="Arial" panose="020B0604020202020204" pitchFamily="34" charset="0"/>
                        </a:rPr>
                        <a:t>●  </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¿De </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qué</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trata</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a:t>
                      </a:r>
                      <a:b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br>
                      <a:r>
                        <a:rPr lang="es-ES" sz="1100" i="1" dirty="0" smtClean="0">
                          <a:latin typeface="Arial" panose="020B0604020202020204" pitchFamily="34" charset="0"/>
                          <a:cs typeface="Arial" panose="020B0604020202020204" pitchFamily="34" charset="0"/>
                        </a:rPr>
                        <a:t>● </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GB" sz="1100" b="0" i="1" u="none" strike="noStrike" kern="1200" baseline="0" dirty="0" err="1" smtClean="0">
                          <a:solidFill>
                            <a:schemeClr val="tx1"/>
                          </a:solidFill>
                          <a:latin typeface="Arial" panose="020B0604020202020204" pitchFamily="34" charset="0"/>
                          <a:ea typeface="+mn-ea"/>
                          <a:cs typeface="Arial" panose="020B0604020202020204" pitchFamily="34" charset="0"/>
                        </a:rPr>
                        <a:t>Te</a:t>
                      </a:r>
                      <a:r>
                        <a:rPr lang="en-GB" sz="1100" b="0" i="1" u="none" strike="noStrike" kern="1200" baseline="0" dirty="0" smtClean="0">
                          <a:solidFill>
                            <a:schemeClr val="tx1"/>
                          </a:solidFill>
                          <a:latin typeface="Arial" panose="020B0604020202020204" pitchFamily="34" charset="0"/>
                          <a:ea typeface="+mn-ea"/>
                          <a:cs typeface="Arial" panose="020B0604020202020204" pitchFamily="34" charset="0"/>
                        </a:rPr>
                        <a:t> gusto?</a:t>
                      </a:r>
                      <a:endParaRPr lang="en-GB" sz="1100" i="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verbs of opinion (not new)</a:t>
                      </a:r>
                    </a:p>
                    <a:p>
                      <a:r>
                        <a:rPr lang="en-GB" sz="1100" dirty="0" smtClean="0">
                          <a:latin typeface="Arial" panose="020B0604020202020204" pitchFamily="34" charset="0"/>
                          <a:cs typeface="Arial" panose="020B0604020202020204" pitchFamily="34" charset="0"/>
                        </a:rPr>
                        <a:t>comparatives</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(not new)</a:t>
                      </a:r>
                    </a:p>
                    <a:p>
                      <a:r>
                        <a:rPr lang="en-GB" sz="1100" dirty="0" smtClean="0">
                          <a:latin typeface="Arial" panose="020B0604020202020204" pitchFamily="34" charset="0"/>
                          <a:cs typeface="Arial" panose="020B0604020202020204" pitchFamily="34" charset="0"/>
                        </a:rPr>
                        <a:t>adjectives of nationality (not new)</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Perfect</a:t>
                      </a:r>
                      <a:r>
                        <a:rPr lang="en-GB" sz="1100" b="1" baseline="0" dirty="0" smtClean="0">
                          <a:latin typeface="Arial" panose="020B0604020202020204" pitchFamily="34" charset="0"/>
                          <a:cs typeface="Arial" panose="020B0604020202020204" pitchFamily="34" charset="0"/>
                        </a:rPr>
                        <a:t> tense</a:t>
                      </a:r>
                    </a:p>
                    <a:p>
                      <a:r>
                        <a:rPr lang="en-GB" sz="1100" b="0" baseline="0" dirty="0" smtClean="0">
                          <a:latin typeface="Arial" panose="020B0604020202020204" pitchFamily="34" charset="0"/>
                          <a:cs typeface="Arial" panose="020B0604020202020204" pitchFamily="34" charset="0"/>
                        </a:rPr>
                        <a:t>he, has, ha, </a:t>
                      </a:r>
                      <a:r>
                        <a:rPr lang="en-GB" sz="1100" b="0" baseline="0" dirty="0" err="1" smtClean="0">
                          <a:latin typeface="Arial" panose="020B0604020202020204" pitchFamily="34" charset="0"/>
                          <a:cs typeface="Arial" panose="020B0604020202020204" pitchFamily="34" charset="0"/>
                        </a:rPr>
                        <a:t>hemos</a:t>
                      </a:r>
                      <a:r>
                        <a:rPr lang="en-GB" sz="1100" b="0" baseline="0" dirty="0" smtClean="0">
                          <a:latin typeface="Arial" panose="020B0604020202020204" pitchFamily="34" charset="0"/>
                          <a:cs typeface="Arial" panose="020B0604020202020204" pitchFamily="34" charset="0"/>
                        </a:rPr>
                        <a:t> </a:t>
                      </a:r>
                      <a:r>
                        <a:rPr lang="en-GB" sz="1100" b="0" baseline="0" dirty="0" err="1" smtClean="0">
                          <a:latin typeface="Arial" panose="020B0604020202020204" pitchFamily="34" charset="0"/>
                          <a:cs typeface="Arial" panose="020B0604020202020204" pitchFamily="34" charset="0"/>
                        </a:rPr>
                        <a:t>habéis</a:t>
                      </a:r>
                      <a:r>
                        <a:rPr lang="en-GB" sz="1100" b="0" baseline="0" dirty="0" smtClean="0">
                          <a:latin typeface="Arial" panose="020B0604020202020204" pitchFamily="34" charset="0"/>
                          <a:cs typeface="Arial" panose="020B0604020202020204" pitchFamily="34" charset="0"/>
                        </a:rPr>
                        <a:t>, </a:t>
                      </a:r>
                      <a:r>
                        <a:rPr lang="en-GB" sz="1100" b="0" baseline="0" dirty="0" err="1" smtClean="0">
                          <a:latin typeface="Arial" panose="020B0604020202020204" pitchFamily="34" charset="0"/>
                          <a:cs typeface="Arial" panose="020B0604020202020204" pitchFamily="34" charset="0"/>
                        </a:rPr>
                        <a:t>han</a:t>
                      </a:r>
                      <a:r>
                        <a:rPr lang="en-GB" sz="1100" b="0" baseline="0" dirty="0" smtClean="0">
                          <a:latin typeface="Arial" panose="020B0604020202020204" pitchFamily="34" charset="0"/>
                          <a:cs typeface="Arial" panose="020B0604020202020204" pitchFamily="34" charset="0"/>
                        </a:rPr>
                        <a:t> + past participle </a:t>
                      </a:r>
                      <a:r>
                        <a:rPr lang="en-GB" sz="1100" b="1" baseline="0" dirty="0" smtClean="0">
                          <a:latin typeface="Arial" panose="020B0604020202020204" pitchFamily="34" charset="0"/>
                          <a:cs typeface="Arial" panose="020B0604020202020204" pitchFamily="34" charset="0"/>
                        </a:rPr>
                        <a:t>p219</a:t>
                      </a:r>
                      <a:endParaRPr lang="en-GB" sz="1100" b="0" baseline="0" dirty="0" smtClean="0">
                        <a:latin typeface="Arial" panose="020B0604020202020204" pitchFamily="34" charset="0"/>
                        <a:cs typeface="Arial" panose="020B0604020202020204" pitchFamily="34" charset="0"/>
                      </a:endParaRPr>
                    </a:p>
                    <a:p>
                      <a:endParaRPr lang="en-GB" sz="1100" b="0" baseline="0" dirty="0" smtClean="0">
                        <a:latin typeface="Arial" panose="020B0604020202020204" pitchFamily="34" charset="0"/>
                        <a:cs typeface="Arial" panose="020B0604020202020204" pitchFamily="34" charset="0"/>
                      </a:endParaRPr>
                    </a:p>
                    <a:p>
                      <a:r>
                        <a:rPr lang="en-GB" sz="1100" b="1" i="1" u="none" strike="noStrike" baseline="0" dirty="0" err="1" smtClean="0">
                          <a:solidFill>
                            <a:srgbClr val="000000"/>
                          </a:solidFill>
                          <a:latin typeface="Aptifer Sans LT Pro Medium"/>
                        </a:rPr>
                        <a:t>escribir</a:t>
                      </a:r>
                      <a:r>
                        <a:rPr lang="en-GB" sz="1100" b="1" i="1" u="none" strike="noStrike" baseline="0" dirty="0" smtClean="0">
                          <a:solidFill>
                            <a:srgbClr val="000000"/>
                          </a:solidFill>
                          <a:latin typeface="Aptifer Sans LT Pro Medium"/>
                        </a:rPr>
                        <a:t> </a:t>
                      </a:r>
                      <a:r>
                        <a:rPr lang="en-GB" sz="1100" b="0" i="0" u="none" strike="noStrike" baseline="0" dirty="0" smtClean="0">
                          <a:solidFill>
                            <a:srgbClr val="000000"/>
                          </a:solidFill>
                          <a:latin typeface="Aptifer Sans LT Pro"/>
                        </a:rPr>
                        <a:t>(to write) </a:t>
                      </a:r>
                      <a:r>
                        <a:rPr lang="en-GB" sz="1100" b="1" i="0" u="none" strike="noStrike" baseline="0" dirty="0" err="1" smtClean="0">
                          <a:solidFill>
                            <a:srgbClr val="000000"/>
                          </a:solidFill>
                          <a:latin typeface="Aptifer Sans LT Pro Medium"/>
                        </a:rPr>
                        <a:t>escrito</a:t>
                      </a:r>
                      <a:r>
                        <a:rPr lang="en-GB" sz="1100" b="1" i="0" u="none" strike="noStrike" baseline="0" dirty="0" smtClean="0">
                          <a:solidFill>
                            <a:srgbClr val="000000"/>
                          </a:solidFill>
                          <a:latin typeface="Aptifer Sans LT Pro Medium"/>
                        </a:rPr>
                        <a:t> </a:t>
                      </a:r>
                      <a:r>
                        <a:rPr lang="en-GB" sz="1100" b="1" i="1" u="none" strike="noStrike" baseline="0" dirty="0" err="1" smtClean="0">
                          <a:solidFill>
                            <a:srgbClr val="000000"/>
                          </a:solidFill>
                          <a:latin typeface="Aptifer Sans LT Pro Medium"/>
                        </a:rPr>
                        <a:t>poner</a:t>
                      </a:r>
                      <a:r>
                        <a:rPr lang="en-GB" sz="1100" b="1" i="1" u="none" strike="noStrike" baseline="0" dirty="0" smtClean="0">
                          <a:solidFill>
                            <a:srgbClr val="000000"/>
                          </a:solidFill>
                          <a:latin typeface="Aptifer Sans LT Pro Medium"/>
                        </a:rPr>
                        <a:t> </a:t>
                      </a:r>
                      <a:r>
                        <a:rPr lang="en-GB" sz="1100" b="0" i="0" u="none" strike="noStrike" baseline="0" dirty="0" smtClean="0">
                          <a:solidFill>
                            <a:srgbClr val="000000"/>
                          </a:solidFill>
                          <a:latin typeface="Aptifer Sans LT Pro"/>
                        </a:rPr>
                        <a:t>(to put) </a:t>
                      </a:r>
                      <a:r>
                        <a:rPr lang="en-GB" sz="1100" b="1" i="0" u="none" strike="noStrike" baseline="0" dirty="0" err="1" smtClean="0">
                          <a:solidFill>
                            <a:srgbClr val="000000"/>
                          </a:solidFill>
                          <a:latin typeface="Aptifer Sans LT Pro Medium"/>
                        </a:rPr>
                        <a:t>puesto</a:t>
                      </a:r>
                      <a:r>
                        <a:rPr lang="en-GB" sz="1100" b="1" i="0" u="none" strike="noStrike" baseline="0" dirty="0" smtClean="0">
                          <a:solidFill>
                            <a:srgbClr val="000000"/>
                          </a:solidFill>
                          <a:latin typeface="Aptifer Sans LT Pro Medium"/>
                        </a:rPr>
                        <a:t> </a:t>
                      </a:r>
                      <a:r>
                        <a:rPr lang="en-GB" sz="1100" b="1" i="1" u="none" strike="noStrike" baseline="0" dirty="0" err="1" smtClean="0">
                          <a:solidFill>
                            <a:srgbClr val="000000"/>
                          </a:solidFill>
                          <a:latin typeface="Aptifer Sans LT Pro Medium"/>
                        </a:rPr>
                        <a:t>hacer</a:t>
                      </a:r>
                      <a:r>
                        <a:rPr lang="en-GB" sz="1100" b="1" i="1" u="none" strike="noStrike" baseline="0" dirty="0" smtClean="0">
                          <a:solidFill>
                            <a:srgbClr val="000000"/>
                          </a:solidFill>
                          <a:latin typeface="Aptifer Sans LT Pro Medium"/>
                        </a:rPr>
                        <a:t> </a:t>
                      </a:r>
                      <a:r>
                        <a:rPr lang="en-GB" sz="1100" b="0" i="0" u="none" strike="noStrike" baseline="0" dirty="0" smtClean="0">
                          <a:solidFill>
                            <a:srgbClr val="000000"/>
                          </a:solidFill>
                          <a:latin typeface="Aptifer Sans LT Pro"/>
                        </a:rPr>
                        <a:t>(to do / make) </a:t>
                      </a:r>
                      <a:r>
                        <a:rPr lang="en-GB" sz="1100" b="1" i="0" u="none" strike="noStrike" baseline="0" dirty="0" err="1" smtClean="0">
                          <a:solidFill>
                            <a:srgbClr val="000000"/>
                          </a:solidFill>
                          <a:latin typeface="Aptifer Sans LT Pro Medium"/>
                        </a:rPr>
                        <a:t>hecho</a:t>
                      </a:r>
                      <a:r>
                        <a:rPr lang="en-GB" sz="1100" b="1" i="0" u="none" strike="noStrike" baseline="0" dirty="0" smtClean="0">
                          <a:solidFill>
                            <a:srgbClr val="000000"/>
                          </a:solidFill>
                          <a:latin typeface="Aptifer Sans LT Pro Medium"/>
                        </a:rPr>
                        <a:t> </a:t>
                      </a:r>
                      <a:r>
                        <a:rPr lang="en-GB" sz="1100" b="1" i="1" u="none" strike="noStrike" baseline="0" dirty="0" smtClean="0">
                          <a:solidFill>
                            <a:srgbClr val="000000"/>
                          </a:solidFill>
                          <a:latin typeface="Aptifer Sans LT Pro Medium"/>
                        </a:rPr>
                        <a:t>romper </a:t>
                      </a:r>
                      <a:r>
                        <a:rPr lang="en-GB" sz="1100" b="0" i="0" u="none" strike="noStrike" baseline="0" dirty="0" smtClean="0">
                          <a:solidFill>
                            <a:srgbClr val="000000"/>
                          </a:solidFill>
                          <a:latin typeface="Aptifer Sans LT Pro"/>
                        </a:rPr>
                        <a:t>(to break) </a:t>
                      </a:r>
                      <a:r>
                        <a:rPr lang="en-GB" sz="1100" b="1" i="0" u="none" strike="noStrike" baseline="0" dirty="0" err="1" smtClean="0">
                          <a:solidFill>
                            <a:srgbClr val="000000"/>
                          </a:solidFill>
                          <a:latin typeface="Aptifer Sans LT Pro Medium"/>
                        </a:rPr>
                        <a:t>roto</a:t>
                      </a:r>
                      <a:r>
                        <a:rPr lang="en-GB" sz="1100" b="1" i="0" u="none" strike="noStrike" baseline="0" dirty="0" smtClean="0">
                          <a:solidFill>
                            <a:srgbClr val="000000"/>
                          </a:solidFill>
                          <a:latin typeface="Aptifer Sans LT Pro Medium"/>
                        </a:rPr>
                        <a:t> </a:t>
                      </a:r>
                      <a:r>
                        <a:rPr lang="en-GB" sz="1100" b="1" i="1" u="none" strike="noStrike" baseline="0" dirty="0" err="1" smtClean="0">
                          <a:solidFill>
                            <a:srgbClr val="000000"/>
                          </a:solidFill>
                          <a:latin typeface="Aptifer Sans LT Pro Medium"/>
                        </a:rPr>
                        <a:t>morir</a:t>
                      </a:r>
                      <a:r>
                        <a:rPr lang="en-GB" sz="1100" b="1" i="1" u="none" strike="noStrike" baseline="0" dirty="0" smtClean="0">
                          <a:solidFill>
                            <a:srgbClr val="000000"/>
                          </a:solidFill>
                          <a:latin typeface="Aptifer Sans LT Pro Medium"/>
                        </a:rPr>
                        <a:t> </a:t>
                      </a:r>
                      <a:r>
                        <a:rPr lang="en-GB" sz="1100" b="0" i="0" u="none" strike="noStrike" baseline="0" dirty="0" smtClean="0">
                          <a:solidFill>
                            <a:srgbClr val="000000"/>
                          </a:solidFill>
                          <a:latin typeface="Aptifer Sans LT Pro"/>
                        </a:rPr>
                        <a:t>(to die) </a:t>
                      </a:r>
                      <a:r>
                        <a:rPr lang="en-GB" sz="1100" b="1" i="0" u="none" strike="noStrike" baseline="0" dirty="0" err="1" smtClean="0">
                          <a:solidFill>
                            <a:srgbClr val="000000"/>
                          </a:solidFill>
                          <a:latin typeface="Aptifer Sans LT Pro Medium"/>
                        </a:rPr>
                        <a:t>muerto</a:t>
                      </a:r>
                      <a:r>
                        <a:rPr lang="en-GB" sz="1100" b="1" i="0" u="none" strike="noStrike" baseline="0" dirty="0" smtClean="0">
                          <a:solidFill>
                            <a:srgbClr val="000000"/>
                          </a:solidFill>
                          <a:latin typeface="Aptifer Sans LT Pro Medium"/>
                        </a:rPr>
                        <a:t> </a:t>
                      </a:r>
                      <a:r>
                        <a:rPr lang="en-GB" sz="1100" b="1" i="1" u="none" strike="noStrike" baseline="0" dirty="0" err="1" smtClean="0">
                          <a:solidFill>
                            <a:srgbClr val="000000"/>
                          </a:solidFill>
                          <a:latin typeface="Aptifer Sans LT Pro Medium"/>
                        </a:rPr>
                        <a:t>ver</a:t>
                      </a:r>
                      <a:r>
                        <a:rPr lang="en-GB" sz="1100" b="1" i="1" u="none" strike="noStrike" baseline="0" dirty="0" smtClean="0">
                          <a:solidFill>
                            <a:srgbClr val="000000"/>
                          </a:solidFill>
                          <a:latin typeface="Aptifer Sans LT Pro Medium"/>
                        </a:rPr>
                        <a:t> </a:t>
                      </a:r>
                      <a:r>
                        <a:rPr lang="en-GB" sz="1100" b="0" i="0" u="none" strike="noStrike" baseline="0" dirty="0" smtClean="0">
                          <a:solidFill>
                            <a:srgbClr val="000000"/>
                          </a:solidFill>
                          <a:latin typeface="Aptifer Sans LT Pro"/>
                        </a:rPr>
                        <a:t>(to see / watch) </a:t>
                      </a:r>
                      <a:r>
                        <a:rPr lang="en-GB" sz="1100" b="1" i="0" u="none" strike="noStrike" baseline="0" dirty="0" err="1" smtClean="0">
                          <a:solidFill>
                            <a:srgbClr val="000000"/>
                          </a:solidFill>
                          <a:latin typeface="Aptifer Sans LT Pro Medium"/>
                        </a:rPr>
                        <a:t>visto</a:t>
                      </a:r>
                      <a:r>
                        <a:rPr lang="en-GB" sz="1100" b="1" i="0" u="none" strike="noStrike" baseline="0" dirty="0" smtClean="0">
                          <a:solidFill>
                            <a:srgbClr val="000000"/>
                          </a:solidFill>
                          <a:latin typeface="Aptifer Sans LT Pro Medium"/>
                        </a:rPr>
                        <a:t> </a:t>
                      </a:r>
                    </a:p>
                    <a:p>
                      <a:endParaRPr lang="en-GB" sz="1100" b="1" i="0" u="none" strike="noStrike" baseline="0" dirty="0" smtClean="0">
                        <a:solidFill>
                          <a:srgbClr val="000000"/>
                        </a:solidFill>
                        <a:latin typeface="Aptifer Sans LT Pro Medium"/>
                      </a:endParaRPr>
                    </a:p>
                    <a:p>
                      <a:r>
                        <a:rPr lang="en-GB" sz="1100" b="1" i="0" u="none" strike="noStrike" baseline="0" dirty="0" err="1" smtClean="0">
                          <a:solidFill>
                            <a:srgbClr val="000000"/>
                          </a:solidFill>
                          <a:latin typeface="Aptifer Sans LT Pro Medium"/>
                          <a:cs typeface="Arial" panose="020B0604020202020204" pitchFamily="34" charset="0"/>
                        </a:rPr>
                        <a:t>acabar</a:t>
                      </a:r>
                      <a:r>
                        <a:rPr lang="en-GB" sz="1100" b="1" i="0" u="none" strike="noStrike" baseline="0" dirty="0" smtClean="0">
                          <a:solidFill>
                            <a:srgbClr val="000000"/>
                          </a:solidFill>
                          <a:latin typeface="Aptifer Sans LT Pro Medium"/>
                          <a:cs typeface="Arial" panose="020B0604020202020204" pitchFamily="34" charset="0"/>
                        </a:rPr>
                        <a:t> de – </a:t>
                      </a:r>
                      <a:r>
                        <a:rPr lang="en-GB" sz="1100" b="0" i="0" u="none" strike="noStrike" baseline="0" dirty="0" smtClean="0">
                          <a:solidFill>
                            <a:srgbClr val="000000"/>
                          </a:solidFill>
                          <a:latin typeface="Aptifer Sans LT Pro Medium"/>
                          <a:cs typeface="Arial" panose="020B0604020202020204" pitchFamily="34" charset="0"/>
                        </a:rPr>
                        <a:t>to have just done something</a:t>
                      </a:r>
                      <a:endParaRPr lang="en-GB" sz="1100" b="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concurso</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culebrón</a:t>
                      </a:r>
                      <a:r>
                        <a:rPr lang="en-GB" sz="1100" dirty="0" smtClean="0">
                          <a:latin typeface="Arial" panose="020B0604020202020204" pitchFamily="34" charset="0"/>
                          <a:cs typeface="Arial" panose="020B0604020202020204" pitchFamily="34" charset="0"/>
                        </a:rPr>
                        <a:t> / la telenovela</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el</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telediario</a:t>
                      </a:r>
                      <a:r>
                        <a:rPr lang="en-GB" sz="1100" baseline="0" dirty="0" smtClean="0">
                          <a:latin typeface="Arial" panose="020B0604020202020204" pitchFamily="34" charset="0"/>
                          <a:cs typeface="Arial" panose="020B0604020202020204" pitchFamily="34" charset="0"/>
                        </a:rPr>
                        <a:t> / las </a:t>
                      </a:r>
                      <a:r>
                        <a:rPr lang="en-GB" sz="1100" baseline="0" dirty="0" err="1" smtClean="0">
                          <a:latin typeface="Arial" panose="020B0604020202020204" pitchFamily="34" charset="0"/>
                          <a:cs typeface="Arial" panose="020B0604020202020204" pitchFamily="34" charset="0"/>
                        </a:rPr>
                        <a:t>noticias</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argumento</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banda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sonora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personaje</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canción</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entretenido</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emocionante</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fuerte</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débil</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último</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nuevo</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trata</a:t>
                      </a:r>
                      <a:r>
                        <a:rPr lang="en-GB" sz="1100" baseline="0" dirty="0" smtClean="0">
                          <a:latin typeface="Arial" panose="020B0604020202020204" pitchFamily="34" charset="0"/>
                          <a:cs typeface="Arial" panose="020B0604020202020204" pitchFamily="34" charset="0"/>
                        </a:rPr>
                        <a:t> de</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cuenta</a:t>
                      </a:r>
                      <a:r>
                        <a:rPr lang="en-GB" sz="1100" baseline="0" dirty="0" smtClean="0">
                          <a:latin typeface="Arial" panose="020B0604020202020204" pitchFamily="34" charset="0"/>
                          <a:cs typeface="Arial" panose="020B0604020202020204" pitchFamily="34" charset="0"/>
                        </a:rPr>
                        <a:t> la </a:t>
                      </a:r>
                      <a:r>
                        <a:rPr lang="en-GB" sz="1100" baseline="0" dirty="0" err="1" smtClean="0">
                          <a:latin typeface="Arial" panose="020B0604020202020204" pitchFamily="34" charset="0"/>
                          <a:cs typeface="Arial" panose="020B0604020202020204" pitchFamily="34" charset="0"/>
                        </a:rPr>
                        <a:t>historia</a:t>
                      </a:r>
                      <a:r>
                        <a:rPr lang="en-GB" sz="1100" baseline="0" dirty="0" smtClean="0">
                          <a:latin typeface="Arial" panose="020B0604020202020204" pitchFamily="34" charset="0"/>
                          <a:cs typeface="Arial" panose="020B0604020202020204" pitchFamily="34" charset="0"/>
                        </a:rPr>
                        <a:t> 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b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3:  </a:t>
                      </a:r>
                      <a:r>
                        <a:rPr lang="en-GB" sz="1200" u="sng" dirty="0" smtClean="0">
                          <a:latin typeface="Arial" panose="020B0604020202020204" pitchFamily="34" charset="0"/>
                          <a:cs typeface="Arial" panose="020B0604020202020204" pitchFamily="34" charset="0"/>
                        </a:rPr>
                        <a:t>Free-time activities </a:t>
                      </a: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Cinema and TV </a:t>
                      </a:r>
                    </a:p>
                    <a:p>
                      <a:endParaRPr lang="en-GB" dirty="0">
                        <a:latin typeface="Arial" panose="020B0604020202020204" pitchFamily="34" charset="0"/>
                        <a:cs typeface="Arial" panose="020B0604020202020204" pitchFamily="34" charset="0"/>
                      </a:endParaRPr>
                    </a:p>
                  </a:txBody>
                  <a:tcPr/>
                </a:tc>
                <a:tc>
                  <a:txBody>
                    <a:bodyPr/>
                    <a:lstStyle/>
                    <a:p>
                      <a:r>
                        <a:rPr lang="en-GB" sz="1200" dirty="0" smtClean="0"/>
                        <a:t>HW 1:</a:t>
                      </a:r>
                      <a:r>
                        <a:rPr lang="en-GB" sz="1200" baseline="0" dirty="0" smtClean="0"/>
                        <a:t> Learning</a:t>
                      </a:r>
                    </a:p>
                    <a:p>
                      <a:endParaRPr lang="en-GB" sz="1200" baseline="0" dirty="0" smtClean="0"/>
                    </a:p>
                    <a:p>
                      <a:r>
                        <a:rPr lang="en-GB" sz="1200" baseline="0" dirty="0" smtClean="0"/>
                        <a:t>HW 2: </a:t>
                      </a:r>
                    </a:p>
                    <a:p>
                      <a:r>
                        <a:rPr lang="en-GB" sz="1200" dirty="0" smtClean="0"/>
                        <a:t>Perfect</a:t>
                      </a:r>
                      <a:r>
                        <a:rPr lang="en-GB" sz="1200" baseline="0" dirty="0" smtClean="0"/>
                        <a:t> tense p219</a:t>
                      </a:r>
                    </a:p>
                    <a:p>
                      <a:endParaRPr lang="en-GB" sz="1200" baseline="0" dirty="0" smtClean="0"/>
                    </a:p>
                    <a:p>
                      <a:r>
                        <a:rPr lang="en-GB" sz="1200" baseline="0" dirty="0" smtClean="0"/>
                        <a:t>Authentic text reading comprehension – summarise in English a film review from internet</a:t>
                      </a:r>
                    </a:p>
                    <a:p>
                      <a:endParaRPr lang="en-GB" sz="1200" baseline="0" dirty="0" smtClean="0"/>
                    </a:p>
                    <a:p>
                      <a:r>
                        <a:rPr lang="en-GB" sz="1200" baseline="0" dirty="0" smtClean="0"/>
                        <a:t>OR p81 Ex p4-5</a:t>
                      </a:r>
                    </a:p>
                    <a:p>
                      <a:endParaRPr lang="en-GB" sz="1200" baseline="0" dirty="0" smtClean="0"/>
                    </a:p>
                    <a:p>
                      <a:endParaRPr lang="en-GB" sz="1200" dirty="0"/>
                    </a:p>
                  </a:txBody>
                  <a:tcPr/>
                </a:tc>
                <a:tc>
                  <a:txBody>
                    <a:bodyPr/>
                    <a:lstStyle/>
                    <a:p>
                      <a:r>
                        <a:rPr lang="en-GB" sz="1200" dirty="0" smtClean="0">
                          <a:latin typeface="Arial" panose="020B0604020202020204" pitchFamily="34" charset="0"/>
                          <a:cs typeface="Arial" panose="020B0604020202020204" pitchFamily="34" charset="0"/>
                        </a:rPr>
                        <a:t>Perfect</a:t>
                      </a:r>
                      <a:r>
                        <a:rPr lang="en-GB" sz="1200" baseline="0" dirty="0" smtClean="0">
                          <a:latin typeface="Arial" panose="020B0604020202020204" pitchFamily="34" charset="0"/>
                          <a:cs typeface="Arial" panose="020B0604020202020204" pitchFamily="34" charset="0"/>
                        </a:rPr>
                        <a:t> tense </a:t>
                      </a:r>
                      <a:r>
                        <a:rPr lang="en-GB" sz="1100" baseline="0" dirty="0" smtClean="0">
                          <a:latin typeface="Arial" panose="020B0604020202020204" pitchFamily="34" charset="0"/>
                          <a:cs typeface="Arial" panose="020B0604020202020204" pitchFamily="34" charset="0"/>
                        </a:rPr>
                        <a:t>formation, including key irregular past participles</a:t>
                      </a:r>
                    </a:p>
                    <a:p>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Acabo</a:t>
                      </a:r>
                      <a:r>
                        <a:rPr lang="en-GB" sz="1100" baseline="0" dirty="0" smtClean="0">
                          <a:latin typeface="Arial" panose="020B0604020202020204" pitchFamily="34" charset="0"/>
                          <a:cs typeface="Arial" panose="020B0604020202020204" pitchFamily="34" charset="0"/>
                        </a:rPr>
                        <a:t> de + infinitive – I have just done something</a:t>
                      </a:r>
                      <a:endParaRPr lang="en-GB" sz="11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940813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95288949"/>
              </p:ext>
            </p:extLst>
          </p:nvPr>
        </p:nvGraphicFramePr>
        <p:xfrm>
          <a:off x="161515" y="89745"/>
          <a:ext cx="8861460" cy="5356695"/>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8</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200" b="1" dirty="0" err="1" smtClean="0">
                          <a:latin typeface="Arial" panose="020B0604020202020204" pitchFamily="34" charset="0"/>
                          <a:cs typeface="Arial" panose="020B0604020202020204" pitchFamily="34" charset="0"/>
                        </a:rPr>
                        <a:t>Módulo</a:t>
                      </a:r>
                      <a:r>
                        <a:rPr lang="en-GB" sz="1200" b="1" dirty="0" smtClean="0">
                          <a:latin typeface="Arial" panose="020B0604020202020204" pitchFamily="34" charset="0"/>
                          <a:cs typeface="Arial" panose="020B0604020202020204" pitchFamily="34" charset="0"/>
                        </a:rPr>
                        <a:t> 4</a:t>
                      </a:r>
                      <a:r>
                        <a:rPr lang="en-GB" sz="1200" b="1" baseline="0" dirty="0" smtClean="0">
                          <a:latin typeface="Arial" panose="020B0604020202020204" pitchFamily="34" charset="0"/>
                          <a:cs typeface="Arial" panose="020B0604020202020204" pitchFamily="34" charset="0"/>
                        </a:rPr>
                        <a:t>: </a:t>
                      </a:r>
                      <a:r>
                        <a:rPr lang="en-GB" sz="1200" b="1" baseline="0" dirty="0" err="1" smtClean="0">
                          <a:latin typeface="Arial" panose="020B0604020202020204" pitchFamily="34" charset="0"/>
                          <a:cs typeface="Arial" panose="020B0604020202020204" pitchFamily="34" charset="0"/>
                        </a:rPr>
                        <a:t>Intereses</a:t>
                      </a:r>
                      <a:r>
                        <a:rPr lang="en-GB" sz="1200" b="1" baseline="0" dirty="0" smtClean="0">
                          <a:latin typeface="Arial" panose="020B0604020202020204" pitchFamily="34" charset="0"/>
                          <a:cs typeface="Arial" panose="020B0604020202020204" pitchFamily="34" charset="0"/>
                        </a:rPr>
                        <a:t> e </a:t>
                      </a:r>
                      <a:r>
                        <a:rPr lang="en-GB" sz="1200" b="1" baseline="0" dirty="0" err="1" smtClean="0">
                          <a:latin typeface="Arial" panose="020B0604020202020204" pitchFamily="34" charset="0"/>
                          <a:cs typeface="Arial" panose="020B0604020202020204" pitchFamily="34" charset="0"/>
                        </a:rPr>
                        <a:t>influencias</a:t>
                      </a:r>
                      <a:r>
                        <a:rPr lang="en-GB" sz="1200" b="1" baseline="0" dirty="0" smtClean="0">
                          <a:latin typeface="Arial" panose="020B0604020202020204" pitchFamily="34" charset="0"/>
                          <a:cs typeface="Arial" panose="020B0604020202020204" pitchFamily="34" charset="0"/>
                        </a:rPr>
                        <a:t/>
                      </a:r>
                      <a:br>
                        <a:rPr lang="en-GB" sz="1200" b="1" baseline="0" dirty="0" smtClean="0">
                          <a:latin typeface="Arial" panose="020B0604020202020204" pitchFamily="34" charset="0"/>
                          <a:cs typeface="Arial" panose="020B0604020202020204" pitchFamily="34" charset="0"/>
                        </a:rPr>
                      </a:br>
                      <a:endParaRPr lang="en-GB" sz="1200" b="1" baseline="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Unit 4 – </a:t>
                      </a:r>
                      <a:r>
                        <a:rPr lang="en-GB" sz="1100" b="1" dirty="0" err="1" smtClean="0">
                          <a:latin typeface="Arial" panose="020B0604020202020204" pitchFamily="34" charset="0"/>
                          <a:cs typeface="Arial" panose="020B0604020202020204" pitchFamily="34" charset="0"/>
                        </a:rPr>
                        <a:t>En</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directo</a:t>
                      </a:r>
                      <a:endParaRPr lang="en-GB" sz="1100" b="1"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p82-83</a:t>
                      </a:r>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vamos</a:t>
                      </a:r>
                      <a:r>
                        <a:rPr lang="en-GB" sz="1100" i="1" baseline="0" dirty="0" smtClean="0">
                          <a:latin typeface="Arial" panose="020B0604020202020204" pitchFamily="34" charset="0"/>
                          <a:cs typeface="Arial" panose="020B0604020202020204" pitchFamily="34" charset="0"/>
                        </a:rPr>
                        <a:t> a </a:t>
                      </a:r>
                      <a:r>
                        <a:rPr lang="en-GB" sz="1100" i="1" baseline="0" dirty="0" err="1" smtClean="0">
                          <a:latin typeface="Arial" panose="020B0604020202020204" pitchFamily="34" charset="0"/>
                          <a:cs typeface="Arial" panose="020B0604020202020204" pitchFamily="34" charset="0"/>
                        </a:rPr>
                        <a:t>hacer</a:t>
                      </a:r>
                      <a:r>
                        <a:rPr lang="en-GB" sz="1100" i="1" baseline="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Tienes</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ganas</a:t>
                      </a:r>
                      <a:r>
                        <a:rPr lang="en-GB" sz="1100" i="1" baseline="0" dirty="0" smtClean="0">
                          <a:latin typeface="Arial" panose="020B0604020202020204" pitchFamily="34" charset="0"/>
                          <a:cs typeface="Arial" panose="020B0604020202020204" pitchFamily="34" charset="0"/>
                        </a:rPr>
                        <a:t> de </a:t>
                      </a:r>
                      <a:r>
                        <a:rPr lang="en-GB" sz="1100" i="1" baseline="0" dirty="0" err="1" smtClean="0">
                          <a:latin typeface="Arial" panose="020B0604020202020204" pitchFamily="34" charset="0"/>
                          <a:cs typeface="Arial" panose="020B0604020202020204" pitchFamily="34" charset="0"/>
                        </a:rPr>
                        <a:t>ir</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 </a:t>
                      </a:r>
                      <a:r>
                        <a:rPr lang="en-GB" sz="1100" i="1" baseline="0"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hora </a:t>
                      </a:r>
                      <a:r>
                        <a:rPr lang="en-GB" sz="1100" i="1" baseline="0" dirty="0" err="1" smtClean="0">
                          <a:latin typeface="Arial" panose="020B0604020202020204" pitchFamily="34" charset="0"/>
                          <a:cs typeface="Arial" panose="020B0604020202020204" pitchFamily="34" charset="0"/>
                        </a:rPr>
                        <a:t>empieza</a:t>
                      </a:r>
                      <a:r>
                        <a:rPr lang="en-GB" sz="1100" i="1" baseline="0" dirty="0" smtClean="0">
                          <a:latin typeface="Arial" panose="020B0604020202020204" pitchFamily="34" charset="0"/>
                          <a:cs typeface="Arial" panose="020B0604020202020204" pitchFamily="34" charset="0"/>
                        </a:rPr>
                        <a:t>/</a:t>
                      </a:r>
                      <a:br>
                        <a:rPr lang="en-GB" sz="1100" i="1" baseline="0" dirty="0" smtClean="0">
                          <a:latin typeface="Arial" panose="020B0604020202020204" pitchFamily="34" charset="0"/>
                          <a:cs typeface="Arial" panose="020B0604020202020204" pitchFamily="34" charset="0"/>
                        </a:rPr>
                      </a:br>
                      <a:r>
                        <a:rPr lang="en-GB" sz="1100" i="1" baseline="0" dirty="0" err="1" smtClean="0">
                          <a:latin typeface="Arial" panose="020B0604020202020204" pitchFamily="34" charset="0"/>
                          <a:cs typeface="Arial" panose="020B0604020202020204" pitchFamily="34" charset="0"/>
                        </a:rPr>
                        <a:t>termina</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Cuánto</a:t>
                      </a:r>
                      <a:r>
                        <a:rPr lang="en-GB" sz="1100" i="1" baseline="0" dirty="0" smtClean="0">
                          <a:latin typeface="Arial" panose="020B0604020202020204" pitchFamily="34" charset="0"/>
                          <a:cs typeface="Arial" panose="020B0604020202020204" pitchFamily="34" charset="0"/>
                        </a:rPr>
                        <a:t> cuesta (la entrada)?</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ponen</a:t>
                      </a:r>
                      <a:r>
                        <a:rPr lang="en-GB" sz="1100" i="1" baseline="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¿Hay un </a:t>
                      </a:r>
                      <a:r>
                        <a:rPr lang="en-GB" sz="1100" i="1" baseline="0" dirty="0" err="1" smtClean="0">
                          <a:latin typeface="Arial" panose="020B0604020202020204" pitchFamily="34" charset="0"/>
                          <a:cs typeface="Arial" panose="020B0604020202020204" pitchFamily="34" charset="0"/>
                        </a:rPr>
                        <a:t>descuento</a:t>
                      </a:r>
                      <a:r>
                        <a:rPr lang="en-GB" sz="1100" i="1" baseline="0" dirty="0" smtClean="0">
                          <a:latin typeface="Arial" panose="020B0604020202020204" pitchFamily="34" charset="0"/>
                          <a:cs typeface="Arial" panose="020B0604020202020204" pitchFamily="34" charset="0"/>
                        </a:rPr>
                        <a:t> para </a:t>
                      </a:r>
                      <a:r>
                        <a:rPr lang="en-GB" sz="1100" i="1" baseline="0" dirty="0" err="1" smtClean="0">
                          <a:latin typeface="Arial" panose="020B0604020202020204" pitchFamily="34" charset="0"/>
                          <a:cs typeface="Arial" panose="020B0604020202020204" pitchFamily="34" charset="0"/>
                        </a:rPr>
                        <a:t>estudiantes</a:t>
                      </a:r>
                      <a:r>
                        <a:rPr lang="en-GB" sz="1100" i="1" baseline="0" dirty="0" smtClean="0">
                          <a:latin typeface="Arial" panose="020B0604020202020204" pitchFamily="34" charset="0"/>
                          <a:cs typeface="Arial" panose="020B0604020202020204" pitchFamily="34" charset="0"/>
                        </a:rPr>
                        <a:t>?</a:t>
                      </a:r>
                    </a:p>
                  </a:txBody>
                  <a:tcPr/>
                </a:tc>
                <a:tc>
                  <a:txBody>
                    <a:bodyPr/>
                    <a:lstStyle/>
                    <a:p>
                      <a:r>
                        <a:rPr lang="en-GB" sz="1100" b="1" i="1" u="none" strike="noStrike" baseline="0" dirty="0" err="1" smtClean="0">
                          <a:solidFill>
                            <a:srgbClr val="000000"/>
                          </a:solidFill>
                          <a:latin typeface="Aptifer Sans LT Pro Medium"/>
                        </a:rPr>
                        <a:t>algunos</a:t>
                      </a:r>
                      <a:r>
                        <a:rPr lang="en-GB" sz="1100" b="1" i="1" u="none" strike="noStrike" baseline="0" dirty="0" smtClean="0">
                          <a:solidFill>
                            <a:srgbClr val="000000"/>
                          </a:solidFill>
                          <a:latin typeface="Aptifer Sans LT Pro Medium"/>
                        </a:rPr>
                        <a:t>/as </a:t>
                      </a:r>
                      <a:r>
                        <a:rPr lang="en-GB" sz="1100" b="0" i="0" u="none" strike="noStrike" baseline="0" dirty="0" smtClean="0">
                          <a:solidFill>
                            <a:srgbClr val="000000"/>
                          </a:solidFill>
                          <a:latin typeface="Aptifer Sans LT Pro"/>
                        </a:rPr>
                        <a:t>(some) </a:t>
                      </a:r>
                      <a:r>
                        <a:rPr lang="en-GB" sz="1100" b="1" i="1" u="none" strike="noStrike" baseline="0" dirty="0" err="1" smtClean="0">
                          <a:solidFill>
                            <a:srgbClr val="000000"/>
                          </a:solidFill>
                          <a:latin typeface="Aptifer Sans LT Pro Medium"/>
                        </a:rPr>
                        <a:t>ciertos</a:t>
                      </a:r>
                      <a:r>
                        <a:rPr lang="en-GB" sz="1100" b="1" i="1" u="none" strike="noStrike" baseline="0" dirty="0" smtClean="0">
                          <a:solidFill>
                            <a:srgbClr val="000000"/>
                          </a:solidFill>
                          <a:latin typeface="Aptifer Sans LT Pro Medium"/>
                        </a:rPr>
                        <a:t>/as </a:t>
                      </a:r>
                      <a:r>
                        <a:rPr lang="en-GB" sz="1100" b="0" i="0" u="none" strike="noStrike" baseline="0" dirty="0" smtClean="0">
                          <a:solidFill>
                            <a:srgbClr val="000000"/>
                          </a:solidFill>
                          <a:latin typeface="Aptifer Sans LT Pro"/>
                        </a:rPr>
                        <a:t>(certain) </a:t>
                      </a:r>
                      <a:r>
                        <a:rPr lang="en-GB" sz="1100" b="1" i="1" u="none" strike="noStrike" baseline="0" dirty="0" err="1" smtClean="0">
                          <a:solidFill>
                            <a:srgbClr val="000000"/>
                          </a:solidFill>
                          <a:latin typeface="Aptifer Sans LT Pro Medium"/>
                        </a:rPr>
                        <a:t>otros</a:t>
                      </a:r>
                      <a:r>
                        <a:rPr lang="en-GB" sz="1100" b="1" i="1" u="none" strike="noStrike" baseline="0" dirty="0" smtClean="0">
                          <a:solidFill>
                            <a:srgbClr val="000000"/>
                          </a:solidFill>
                          <a:latin typeface="Aptifer Sans LT Pro Medium"/>
                        </a:rPr>
                        <a:t>/as </a:t>
                      </a:r>
                      <a:r>
                        <a:rPr lang="en-GB" sz="1100" b="0" i="0" u="none" strike="noStrike" baseline="0" dirty="0" smtClean="0">
                          <a:solidFill>
                            <a:srgbClr val="000000"/>
                          </a:solidFill>
                          <a:latin typeface="Aptifer Sans LT Pro"/>
                        </a:rPr>
                        <a:t>(other) </a:t>
                      </a:r>
                      <a:r>
                        <a:rPr lang="en-GB" sz="1100" b="1" i="1" u="none" strike="noStrike" baseline="0" dirty="0" err="1" smtClean="0">
                          <a:solidFill>
                            <a:srgbClr val="000000"/>
                          </a:solidFill>
                          <a:latin typeface="Aptifer Sans LT Pro Medium"/>
                        </a:rPr>
                        <a:t>muchos</a:t>
                      </a:r>
                      <a:r>
                        <a:rPr lang="en-GB" sz="1100" b="1" i="1" u="none" strike="noStrike" baseline="0" dirty="0" smtClean="0">
                          <a:solidFill>
                            <a:srgbClr val="000000"/>
                          </a:solidFill>
                          <a:latin typeface="Aptifer Sans LT Pro Medium"/>
                        </a:rPr>
                        <a:t>/as </a:t>
                      </a:r>
                      <a:r>
                        <a:rPr lang="en-GB" sz="1100" b="0" i="0" u="none" strike="noStrike" baseline="0" dirty="0" smtClean="0">
                          <a:solidFill>
                            <a:srgbClr val="000000"/>
                          </a:solidFill>
                          <a:latin typeface="Aptifer Sans LT Pro"/>
                        </a:rPr>
                        <a:t>(many/lots of) </a:t>
                      </a:r>
                      <a:r>
                        <a:rPr lang="en-GB" sz="1100" b="1" i="1" u="none" strike="noStrike" baseline="0" dirty="0" err="1" smtClean="0">
                          <a:solidFill>
                            <a:srgbClr val="000000"/>
                          </a:solidFill>
                          <a:latin typeface="Aptifer Sans LT Pro Medium"/>
                        </a:rPr>
                        <a:t>demasiados</a:t>
                      </a:r>
                      <a:r>
                        <a:rPr lang="en-GB" sz="1100" b="1" i="1" u="none" strike="noStrike" baseline="0" dirty="0" smtClean="0">
                          <a:solidFill>
                            <a:srgbClr val="000000"/>
                          </a:solidFill>
                          <a:latin typeface="Aptifer Sans LT Pro Medium"/>
                        </a:rPr>
                        <a:t>/as </a:t>
                      </a:r>
                      <a:r>
                        <a:rPr lang="en-GB" sz="1100" b="0" i="0" u="none" strike="noStrike" baseline="0" dirty="0" smtClean="0">
                          <a:solidFill>
                            <a:srgbClr val="000000"/>
                          </a:solidFill>
                          <a:latin typeface="Aptifer Sans LT Pro"/>
                        </a:rPr>
                        <a:t>(too many) </a:t>
                      </a:r>
                      <a:r>
                        <a:rPr lang="en-GB" sz="1100" b="1" i="1" u="none" strike="noStrike" baseline="0" dirty="0" err="1" smtClean="0">
                          <a:solidFill>
                            <a:srgbClr val="000000"/>
                          </a:solidFill>
                          <a:latin typeface="Aptifer Sans LT Pro Medium"/>
                        </a:rPr>
                        <a:t>todos</a:t>
                      </a:r>
                      <a:r>
                        <a:rPr lang="en-GB" sz="1100" b="1" i="1" u="none" strike="noStrike" baseline="0" dirty="0" smtClean="0">
                          <a:solidFill>
                            <a:srgbClr val="000000"/>
                          </a:solidFill>
                          <a:latin typeface="Aptifer Sans LT Pro Medium"/>
                        </a:rPr>
                        <a:t>/as </a:t>
                      </a:r>
                      <a:r>
                        <a:rPr lang="en-GB" sz="1100" b="0" i="0" u="none" strike="noStrike" baseline="0" dirty="0" smtClean="0">
                          <a:solidFill>
                            <a:srgbClr val="000000"/>
                          </a:solidFill>
                          <a:latin typeface="Aptifer Sans LT Pro"/>
                        </a:rPr>
                        <a:t>(all/every)  - </a:t>
                      </a:r>
                      <a:r>
                        <a:rPr lang="en-GB" sz="1100" b="1" i="1" u="none" strike="noStrike" baseline="0" dirty="0" err="1" smtClean="0">
                          <a:solidFill>
                            <a:srgbClr val="000000"/>
                          </a:solidFill>
                          <a:latin typeface="Aptifer Sans LT Pro Medium"/>
                        </a:rPr>
                        <a:t>Todos</a:t>
                      </a:r>
                      <a:r>
                        <a:rPr lang="en-GB" sz="1100" b="1" i="1" u="none" strike="noStrike" baseline="0" dirty="0" smtClean="0">
                          <a:solidFill>
                            <a:srgbClr val="000000"/>
                          </a:solidFill>
                          <a:latin typeface="Aptifer Sans LT Pro Medium"/>
                        </a:rPr>
                        <a:t>/as </a:t>
                      </a:r>
                      <a:r>
                        <a:rPr lang="en-GB" sz="1100" b="0" i="0" u="none" strike="noStrike" baseline="0" dirty="0" smtClean="0">
                          <a:solidFill>
                            <a:srgbClr val="000000"/>
                          </a:solidFill>
                          <a:latin typeface="Aptifer Sans LT Pro"/>
                        </a:rPr>
                        <a:t>is followed by </a:t>
                      </a:r>
                      <a:r>
                        <a:rPr lang="en-GB" sz="1100" b="1" i="1" u="none" strike="noStrike" baseline="0" dirty="0" err="1" smtClean="0">
                          <a:solidFill>
                            <a:srgbClr val="000000"/>
                          </a:solidFill>
                          <a:latin typeface="Aptifer Sans LT Pro Medium"/>
                        </a:rPr>
                        <a:t>los</a:t>
                      </a:r>
                      <a:r>
                        <a:rPr lang="en-GB" sz="1100" b="1" i="1" u="none" strike="noStrike" baseline="0" dirty="0" smtClean="0">
                          <a:solidFill>
                            <a:srgbClr val="000000"/>
                          </a:solidFill>
                          <a:latin typeface="Aptifer Sans LT Pro Medium"/>
                        </a:rPr>
                        <a:t>/las</a:t>
                      </a:r>
                      <a:r>
                        <a:rPr lang="en-GB" sz="1100" b="0" i="0" u="none" strike="noStrike" baseline="0" dirty="0" smtClean="0">
                          <a:solidFill>
                            <a:srgbClr val="000000"/>
                          </a:solidFill>
                          <a:latin typeface="Aptifer Sans LT Pro"/>
                        </a:rPr>
                        <a:t>. </a:t>
                      </a:r>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smtClean="0">
                          <a:latin typeface="Arial" panose="020B0604020202020204" pitchFamily="34" charset="0"/>
                          <a:cs typeface="Arial" panose="020B0604020202020204" pitchFamily="34" charset="0"/>
                        </a:rPr>
                        <a:t>el </a:t>
                      </a:r>
                      <a:r>
                        <a:rPr lang="en-GB" sz="1200" dirty="0" err="1" smtClean="0">
                          <a:latin typeface="Arial" panose="020B0604020202020204" pitchFamily="34" charset="0"/>
                          <a:cs typeface="Arial" panose="020B0604020202020204" pitchFamily="34" charset="0"/>
                        </a:rPr>
                        <a:t>carné</a:t>
                      </a:r>
                      <a:r>
                        <a:rPr lang="en-GB" sz="1200" dirty="0" smtClean="0">
                          <a:latin typeface="Arial" panose="020B0604020202020204" pitchFamily="34" charset="0"/>
                          <a:cs typeface="Arial" panose="020B0604020202020204" pitchFamily="34" charset="0"/>
                        </a:rPr>
                        <a:t> de </a:t>
                      </a:r>
                      <a:r>
                        <a:rPr lang="en-GB" sz="1200" dirty="0" err="1" smtClean="0">
                          <a:latin typeface="Arial" panose="020B0604020202020204" pitchFamily="34" charset="0"/>
                          <a:cs typeface="Arial" panose="020B0604020202020204" pitchFamily="34" charset="0"/>
                        </a:rPr>
                        <a:t>estudiante</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smtClean="0">
                          <a:latin typeface="Arial" panose="020B0604020202020204" pitchFamily="34" charset="0"/>
                          <a:cs typeface="Arial" panose="020B0604020202020204" pitchFamily="34" charset="0"/>
                        </a:rPr>
                        <a:t>No </a:t>
                      </a:r>
                      <a:r>
                        <a:rPr lang="en-GB" sz="1200" dirty="0" err="1" smtClean="0">
                          <a:latin typeface="Arial" panose="020B0604020202020204" pitchFamily="34" charset="0"/>
                          <a:cs typeface="Arial" panose="020B0604020202020204" pitchFamily="34" charset="0"/>
                        </a:rPr>
                        <a:t>quedan</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smtClean="0">
                          <a:latin typeface="Arial" panose="020B0604020202020204" pitchFamily="34" charset="0"/>
                          <a:cs typeface="Arial" panose="020B0604020202020204" pitchFamily="34" charset="0"/>
                        </a:rPr>
                        <a:t>entradas</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smtClean="0">
                          <a:latin typeface="Arial" panose="020B0604020202020204" pitchFamily="34" charset="0"/>
                          <a:cs typeface="Arial" panose="020B0604020202020204" pitchFamily="34" charset="0"/>
                        </a:rPr>
                        <a:t>el </a:t>
                      </a:r>
                      <a:r>
                        <a:rPr lang="en-GB" sz="1200" dirty="0" err="1" smtClean="0">
                          <a:latin typeface="Arial" panose="020B0604020202020204" pitchFamily="34" charset="0"/>
                          <a:cs typeface="Arial" panose="020B0604020202020204" pitchFamily="34" charset="0"/>
                        </a:rPr>
                        <a:t>ambiente</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smtClean="0">
                          <a:latin typeface="Arial" panose="020B0604020202020204" pitchFamily="34" charset="0"/>
                          <a:cs typeface="Arial" panose="020B0604020202020204" pitchFamily="34" charset="0"/>
                        </a:rPr>
                        <a:t>el </a:t>
                      </a:r>
                      <a:r>
                        <a:rPr lang="en-GB" sz="1200" dirty="0" err="1" smtClean="0">
                          <a:latin typeface="Arial" panose="020B0604020202020204" pitchFamily="34" charset="0"/>
                          <a:cs typeface="Arial" panose="020B0604020202020204" pitchFamily="34" charset="0"/>
                        </a:rPr>
                        <a:t>abono</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err="1" smtClean="0">
                          <a:latin typeface="Arial" panose="020B0604020202020204" pitchFamily="34" charset="0"/>
                          <a:cs typeface="Arial" panose="020B0604020202020204" pitchFamily="34" charset="0"/>
                        </a:rPr>
                        <a:t>hacer</a:t>
                      </a:r>
                      <a:r>
                        <a:rPr lang="en-GB" sz="1200" dirty="0" smtClean="0">
                          <a:latin typeface="Arial" panose="020B0604020202020204" pitchFamily="34" charset="0"/>
                          <a:cs typeface="Arial" panose="020B0604020202020204" pitchFamily="34" charset="0"/>
                        </a:rPr>
                        <a:t> cola</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err="1" smtClean="0">
                          <a:latin typeface="Arial" panose="020B0604020202020204" pitchFamily="34" charset="0"/>
                          <a:cs typeface="Arial" panose="020B0604020202020204" pitchFamily="34" charset="0"/>
                        </a:rPr>
                        <a:t>empieza</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err="1" smtClean="0">
                          <a:latin typeface="Arial" panose="020B0604020202020204" pitchFamily="34" charset="0"/>
                          <a:cs typeface="Arial" panose="020B0604020202020204" pitchFamily="34" charset="0"/>
                        </a:rPr>
                        <a:t>termina</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err="1" smtClean="0">
                          <a:latin typeface="Arial" panose="020B0604020202020204" pitchFamily="34" charset="0"/>
                          <a:cs typeface="Arial" panose="020B0604020202020204" pitchFamily="34" charset="0"/>
                        </a:rPr>
                        <a:t>los</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asientos</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smtClean="0">
                          <a:latin typeface="Arial" panose="020B0604020202020204" pitchFamily="34" charset="0"/>
                          <a:cs typeface="Arial" panose="020B0604020202020204" pitchFamily="34" charset="0"/>
                        </a:rPr>
                        <a:t>las </a:t>
                      </a:r>
                      <a:r>
                        <a:rPr lang="en-GB" sz="1200" dirty="0" err="1" smtClean="0">
                          <a:latin typeface="Arial" panose="020B0604020202020204" pitchFamily="34" charset="0"/>
                          <a:cs typeface="Arial" panose="020B0604020202020204" pitchFamily="34" charset="0"/>
                        </a:rPr>
                        <a:t>palomitas</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smtClean="0">
                          <a:latin typeface="Arial" panose="020B0604020202020204" pitchFamily="34" charset="0"/>
                          <a:cs typeface="Arial" panose="020B0604020202020204" pitchFamily="34" charset="0"/>
                        </a:rPr>
                        <a:t>la </a:t>
                      </a:r>
                      <a:r>
                        <a:rPr lang="en-GB" sz="1200" dirty="0" err="1" smtClean="0">
                          <a:latin typeface="Arial" panose="020B0604020202020204" pitchFamily="34" charset="0"/>
                          <a:cs typeface="Arial" panose="020B0604020202020204" pitchFamily="34" charset="0"/>
                        </a:rPr>
                        <a:t>pantalla</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err="1" smtClean="0">
                          <a:latin typeface="Arial" panose="020B0604020202020204" pitchFamily="34" charset="0"/>
                          <a:cs typeface="Arial" panose="020B0604020202020204" pitchFamily="34" charset="0"/>
                        </a:rPr>
                        <a:t>en</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directo</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smtClean="0">
                          <a:latin typeface="Arial" panose="020B0604020202020204" pitchFamily="34" charset="0"/>
                          <a:cs typeface="Arial" panose="020B0604020202020204" pitchFamily="34" charset="0"/>
                        </a:rPr>
                        <a:t>¿</a:t>
                      </a:r>
                      <a:r>
                        <a:rPr lang="en-GB" sz="1200" dirty="0" err="1" smtClean="0">
                          <a:latin typeface="Arial" panose="020B0604020202020204" pitchFamily="34" charset="0"/>
                          <a:cs typeface="Arial" panose="020B0604020202020204" pitchFamily="34" charset="0"/>
                        </a:rPr>
                        <a:t>Qué</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ponen</a:t>
                      </a:r>
                      <a:r>
                        <a:rPr lang="en-GB" sz="1200" dirty="0" smtClean="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err="1" smtClean="0">
                          <a:latin typeface="Arial" panose="020B0604020202020204" pitchFamily="34" charset="0"/>
                          <a:cs typeface="Arial" panose="020B0604020202020204" pitchFamily="34" charset="0"/>
                        </a:rPr>
                        <a:t>tener</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ganas</a:t>
                      </a:r>
                      <a:r>
                        <a:rPr lang="en-GB" sz="1200" baseline="0" dirty="0" smtClean="0">
                          <a:latin typeface="Arial" panose="020B0604020202020204" pitchFamily="34" charset="0"/>
                          <a:cs typeface="Arial" panose="020B0604020202020204" pitchFamily="34" charset="0"/>
                        </a:rPr>
                        <a:t> de</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smtClean="0">
                          <a:latin typeface="Arial" panose="020B0604020202020204" pitchFamily="34" charset="0"/>
                          <a:cs typeface="Arial" panose="020B0604020202020204" pitchFamily="34" charset="0"/>
                        </a:rPr>
                        <a:t>la corrida</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b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3:  </a:t>
                      </a:r>
                      <a:r>
                        <a:rPr lang="en-GB" sz="1200" u="sng" dirty="0" smtClean="0">
                          <a:latin typeface="Arial" panose="020B0604020202020204" pitchFamily="34" charset="0"/>
                          <a:cs typeface="Arial" panose="020B0604020202020204" pitchFamily="34" charset="0"/>
                        </a:rPr>
                        <a:t>Free-time activities </a:t>
                      </a: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endParaRPr lang="en-GB" dirty="0">
                        <a:latin typeface="Arial" panose="020B0604020202020204" pitchFamily="34" charset="0"/>
                        <a:cs typeface="Arial" panose="020B0604020202020204" pitchFamily="34" charset="0"/>
                      </a:endParaRPr>
                    </a:p>
                  </a:txBody>
                  <a:tcPr/>
                </a:tc>
                <a:tc>
                  <a:txBody>
                    <a:bodyPr/>
                    <a:lstStyle/>
                    <a:p>
                      <a:r>
                        <a:rPr lang="en-GB" sz="1400" dirty="0" smtClean="0"/>
                        <a:t>HW 1: </a:t>
                      </a:r>
                    </a:p>
                    <a:p>
                      <a:r>
                        <a:rPr lang="en-GB" sz="1400" dirty="0" smtClean="0"/>
                        <a:t>Learning</a:t>
                      </a:r>
                    </a:p>
                    <a:p>
                      <a:endParaRPr lang="en-GB" sz="1400" dirty="0" smtClean="0"/>
                    </a:p>
                    <a:p>
                      <a:r>
                        <a:rPr lang="en-GB" sz="1400" dirty="0" smtClean="0"/>
                        <a:t>HW 2:</a:t>
                      </a:r>
                    </a:p>
                    <a:p>
                      <a:r>
                        <a:rPr lang="en-GB" sz="1400" dirty="0" smtClean="0"/>
                        <a:t>Translation</a:t>
                      </a:r>
                      <a:r>
                        <a:rPr lang="en-GB" sz="1400" baseline="0" dirty="0" smtClean="0"/>
                        <a:t> into English p43 Ex7</a:t>
                      </a:r>
                    </a:p>
                    <a:p>
                      <a:endParaRPr lang="en-GB" sz="1400" baseline="0" dirty="0" smtClean="0"/>
                    </a:p>
                    <a:p>
                      <a:r>
                        <a:rPr lang="en-GB" sz="1400" baseline="0" dirty="0" smtClean="0"/>
                        <a:t>Reading comprehension</a:t>
                      </a:r>
                    </a:p>
                    <a:p>
                      <a:r>
                        <a:rPr lang="en-GB" sz="1400" baseline="0" dirty="0" smtClean="0"/>
                        <a:t>p203</a:t>
                      </a:r>
                    </a:p>
                    <a:p>
                      <a:endParaRPr lang="en-GB" sz="1400" baseline="0" dirty="0" smtClean="0"/>
                    </a:p>
                    <a:p>
                      <a:r>
                        <a:rPr lang="en-GB" sz="1400" baseline="0" dirty="0" smtClean="0"/>
                        <a:t> </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1" u="none" strike="noStrike" baseline="0" dirty="0" err="1" smtClean="0">
                          <a:solidFill>
                            <a:srgbClr val="000000"/>
                          </a:solidFill>
                          <a:latin typeface="Aptifer Sans LT Pro Medium"/>
                        </a:rPr>
                        <a:t>Tener</a:t>
                      </a:r>
                      <a:r>
                        <a:rPr lang="en-GB" sz="1200" b="1" i="1" u="none" strike="noStrike" baseline="0" dirty="0" smtClean="0">
                          <a:solidFill>
                            <a:srgbClr val="000000"/>
                          </a:solidFill>
                          <a:latin typeface="Aptifer Sans LT Pro Medium"/>
                        </a:rPr>
                        <a:t> </a:t>
                      </a:r>
                      <a:r>
                        <a:rPr lang="en-GB" sz="1200" b="1" i="1" u="none" strike="noStrike" baseline="0" dirty="0" err="1" smtClean="0">
                          <a:solidFill>
                            <a:srgbClr val="000000"/>
                          </a:solidFill>
                          <a:latin typeface="Aptifer Sans LT Pro Medium"/>
                        </a:rPr>
                        <a:t>ganas</a:t>
                      </a:r>
                      <a:r>
                        <a:rPr lang="en-GB" sz="1200" b="1" i="1" u="none" strike="noStrike" baseline="0" dirty="0" smtClean="0">
                          <a:solidFill>
                            <a:srgbClr val="000000"/>
                          </a:solidFill>
                          <a:latin typeface="Aptifer Sans LT Pro Medium"/>
                        </a:rPr>
                        <a:t> de </a:t>
                      </a:r>
                      <a:r>
                        <a:rPr lang="en-GB" sz="1200" b="0" i="1" u="none" strike="noStrike" baseline="0" dirty="0" smtClean="0">
                          <a:solidFill>
                            <a:srgbClr val="000000"/>
                          </a:solidFill>
                          <a:latin typeface="Aptifer Sans LT Pro Medium"/>
                        </a:rPr>
                        <a:t>+ </a:t>
                      </a:r>
                      <a:r>
                        <a:rPr lang="en-GB" sz="1200" b="0" i="1" u="none" strike="noStrike" baseline="0" dirty="0" err="1" smtClean="0">
                          <a:solidFill>
                            <a:srgbClr val="000000"/>
                          </a:solidFill>
                          <a:latin typeface="Aptifer Sans LT Pro Medium"/>
                        </a:rPr>
                        <a:t>infintiive</a:t>
                      </a:r>
                      <a:endParaRPr lang="en-GB" sz="1200" b="0" i="1" u="none" strike="noStrike" baseline="0" dirty="0" smtClean="0">
                        <a:solidFill>
                          <a:srgbClr val="000000"/>
                        </a:solidFill>
                        <a:latin typeface="Aptifer Sans LT Pro Medium"/>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u="none" strike="noStrike" baseline="0" dirty="0" smtClean="0">
                        <a:solidFill>
                          <a:srgbClr val="000000"/>
                        </a:solidFill>
                        <a:latin typeface="Aptifer Sans LT Pro Medium"/>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1" u="none" strike="noStrike" baseline="0" dirty="0" err="1" smtClean="0">
                          <a:solidFill>
                            <a:srgbClr val="000000"/>
                          </a:solidFill>
                          <a:latin typeface="Aptifer Sans LT Pro Medium"/>
                        </a:rPr>
                        <a:t>algunos</a:t>
                      </a:r>
                      <a:r>
                        <a:rPr lang="en-GB" sz="1200" b="1" i="1" u="none" strike="noStrike" baseline="0" dirty="0" smtClean="0">
                          <a:solidFill>
                            <a:srgbClr val="000000"/>
                          </a:solidFill>
                          <a:latin typeface="Aptifer Sans LT Pro Medium"/>
                        </a:rPr>
                        <a:t>/as </a:t>
                      </a:r>
                      <a:r>
                        <a:rPr lang="en-GB" sz="1200" b="0" i="0" u="none" strike="noStrike" baseline="0" dirty="0" smtClean="0">
                          <a:solidFill>
                            <a:srgbClr val="000000"/>
                          </a:solidFill>
                          <a:latin typeface="Aptifer Sans LT Pro"/>
                        </a:rPr>
                        <a:t>(some) </a:t>
                      </a:r>
                      <a:r>
                        <a:rPr lang="en-GB" sz="1200" b="1" i="1" u="none" strike="noStrike" baseline="0" dirty="0" err="1" smtClean="0">
                          <a:solidFill>
                            <a:srgbClr val="000000"/>
                          </a:solidFill>
                          <a:latin typeface="Aptifer Sans LT Pro Medium"/>
                        </a:rPr>
                        <a:t>ciertos</a:t>
                      </a:r>
                      <a:r>
                        <a:rPr lang="en-GB" sz="1200" b="1" i="1" u="none" strike="noStrike" baseline="0" dirty="0" smtClean="0">
                          <a:solidFill>
                            <a:srgbClr val="000000"/>
                          </a:solidFill>
                          <a:latin typeface="Aptifer Sans LT Pro Medium"/>
                        </a:rPr>
                        <a:t>/as </a:t>
                      </a:r>
                      <a:r>
                        <a:rPr lang="en-GB" sz="1200" b="0" i="0" u="none" strike="noStrike" baseline="0" dirty="0" smtClean="0">
                          <a:solidFill>
                            <a:srgbClr val="000000"/>
                          </a:solidFill>
                          <a:latin typeface="Aptifer Sans LT Pro"/>
                        </a:rPr>
                        <a:t>(certain) </a:t>
                      </a:r>
                      <a:r>
                        <a:rPr lang="en-GB" sz="1200" b="1" i="1" u="none" strike="noStrike" baseline="0" dirty="0" err="1" smtClean="0">
                          <a:solidFill>
                            <a:srgbClr val="000000"/>
                          </a:solidFill>
                          <a:latin typeface="Aptifer Sans LT Pro Medium"/>
                        </a:rPr>
                        <a:t>otros</a:t>
                      </a:r>
                      <a:r>
                        <a:rPr lang="en-GB" sz="1200" b="1" i="1" u="none" strike="noStrike" baseline="0" dirty="0" smtClean="0">
                          <a:solidFill>
                            <a:srgbClr val="000000"/>
                          </a:solidFill>
                          <a:latin typeface="Aptifer Sans LT Pro Medium"/>
                        </a:rPr>
                        <a:t>/as </a:t>
                      </a:r>
                      <a:r>
                        <a:rPr lang="en-GB" sz="1200" b="0" i="0" u="none" strike="noStrike" baseline="0" dirty="0" smtClean="0">
                          <a:solidFill>
                            <a:srgbClr val="000000"/>
                          </a:solidFill>
                          <a:latin typeface="Aptifer Sans LT Pro"/>
                        </a:rPr>
                        <a:t>(other) </a:t>
                      </a:r>
                      <a:r>
                        <a:rPr lang="en-GB" sz="1200" b="1" i="1" u="none" strike="noStrike" baseline="0" dirty="0" err="1" smtClean="0">
                          <a:solidFill>
                            <a:srgbClr val="000000"/>
                          </a:solidFill>
                          <a:latin typeface="Aptifer Sans LT Pro Medium"/>
                        </a:rPr>
                        <a:t>muchos</a:t>
                      </a:r>
                      <a:r>
                        <a:rPr lang="en-GB" sz="1200" b="1" i="1" u="none" strike="noStrike" baseline="0" dirty="0" smtClean="0">
                          <a:solidFill>
                            <a:srgbClr val="000000"/>
                          </a:solidFill>
                          <a:latin typeface="Aptifer Sans LT Pro Medium"/>
                        </a:rPr>
                        <a:t>/as </a:t>
                      </a:r>
                      <a:r>
                        <a:rPr lang="en-GB" sz="1200" b="0" i="0" u="none" strike="noStrike" baseline="0" dirty="0" smtClean="0">
                          <a:solidFill>
                            <a:srgbClr val="000000"/>
                          </a:solidFill>
                          <a:latin typeface="Aptifer Sans LT Pro"/>
                        </a:rPr>
                        <a:t>(many/lots of) </a:t>
                      </a:r>
                      <a:r>
                        <a:rPr lang="en-GB" sz="1200" b="1" i="1" u="none" strike="noStrike" baseline="0" dirty="0" err="1" smtClean="0">
                          <a:solidFill>
                            <a:srgbClr val="000000"/>
                          </a:solidFill>
                          <a:latin typeface="Aptifer Sans LT Pro Medium"/>
                        </a:rPr>
                        <a:t>demasiados</a:t>
                      </a:r>
                      <a:r>
                        <a:rPr lang="en-GB" sz="1200" b="1" i="1" u="none" strike="noStrike" baseline="0" dirty="0" smtClean="0">
                          <a:solidFill>
                            <a:srgbClr val="000000"/>
                          </a:solidFill>
                          <a:latin typeface="Aptifer Sans LT Pro Medium"/>
                        </a:rPr>
                        <a:t>/as </a:t>
                      </a:r>
                      <a:r>
                        <a:rPr lang="en-GB" sz="1200" b="0" i="0" u="none" strike="noStrike" baseline="0" dirty="0" smtClean="0">
                          <a:solidFill>
                            <a:srgbClr val="000000"/>
                          </a:solidFill>
                          <a:latin typeface="Aptifer Sans LT Pro"/>
                        </a:rPr>
                        <a:t>(too many) </a:t>
                      </a:r>
                      <a:r>
                        <a:rPr lang="en-GB" sz="1200" b="1" i="1" u="none" strike="noStrike" baseline="0" dirty="0" err="1" smtClean="0">
                          <a:solidFill>
                            <a:srgbClr val="000000"/>
                          </a:solidFill>
                          <a:latin typeface="Aptifer Sans LT Pro Medium"/>
                        </a:rPr>
                        <a:t>todos</a:t>
                      </a:r>
                      <a:r>
                        <a:rPr lang="en-GB" sz="1200" b="1" i="1" u="none" strike="noStrike" baseline="0" dirty="0" smtClean="0">
                          <a:solidFill>
                            <a:srgbClr val="000000"/>
                          </a:solidFill>
                          <a:latin typeface="Aptifer Sans LT Pro Medium"/>
                        </a:rPr>
                        <a:t>/as </a:t>
                      </a:r>
                      <a:r>
                        <a:rPr lang="en-GB" sz="1200" b="0" i="0" u="none" strike="noStrike" baseline="0" dirty="0" smtClean="0">
                          <a:solidFill>
                            <a:srgbClr val="000000"/>
                          </a:solidFill>
                          <a:latin typeface="Aptifer Sans LT Pro"/>
                        </a:rPr>
                        <a:t>(all/every)  - </a:t>
                      </a:r>
                      <a:r>
                        <a:rPr lang="en-GB" sz="1200" b="1" i="1" u="none" strike="noStrike" baseline="0" dirty="0" err="1" smtClean="0">
                          <a:solidFill>
                            <a:srgbClr val="000000"/>
                          </a:solidFill>
                          <a:latin typeface="Aptifer Sans LT Pro Medium"/>
                        </a:rPr>
                        <a:t>Todos</a:t>
                      </a:r>
                      <a:r>
                        <a:rPr lang="en-GB" sz="1200" b="1" i="1" u="none" strike="noStrike" baseline="0" dirty="0" smtClean="0">
                          <a:solidFill>
                            <a:srgbClr val="000000"/>
                          </a:solidFill>
                          <a:latin typeface="Aptifer Sans LT Pro Medium"/>
                        </a:rPr>
                        <a:t>/as </a:t>
                      </a:r>
                      <a:r>
                        <a:rPr lang="en-GB" sz="1200" b="0" i="0" u="none" strike="noStrike" baseline="0" dirty="0" smtClean="0">
                          <a:solidFill>
                            <a:srgbClr val="000000"/>
                          </a:solidFill>
                          <a:latin typeface="Aptifer Sans LT Pro"/>
                        </a:rPr>
                        <a:t>is followed by </a:t>
                      </a:r>
                      <a:r>
                        <a:rPr lang="en-GB" sz="1200" b="1" i="1" u="none" strike="noStrike" baseline="0" dirty="0" err="1" smtClean="0">
                          <a:solidFill>
                            <a:srgbClr val="000000"/>
                          </a:solidFill>
                          <a:latin typeface="Aptifer Sans LT Pro Medium"/>
                        </a:rPr>
                        <a:t>los</a:t>
                      </a:r>
                      <a:r>
                        <a:rPr lang="en-GB" sz="1200" b="1" i="1" u="none" strike="noStrike" baseline="0" dirty="0" smtClean="0">
                          <a:solidFill>
                            <a:srgbClr val="000000"/>
                          </a:solidFill>
                          <a:latin typeface="Aptifer Sans LT Pro Medium"/>
                        </a:rPr>
                        <a:t>/las</a:t>
                      </a:r>
                      <a:r>
                        <a:rPr lang="en-GB" sz="1200" b="0" i="0" u="none" strike="noStrike" baseline="0" dirty="0" smtClean="0">
                          <a:solidFill>
                            <a:srgbClr val="000000"/>
                          </a:solidFill>
                          <a:latin typeface="Aptifer Sans LT Pro"/>
                        </a:rPr>
                        <a:t>. </a:t>
                      </a:r>
                      <a:endParaRPr lang="en-GB" sz="1200" dirty="0" smtClean="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1" u="none" strike="noStrike" baseline="0" dirty="0" smtClean="0">
                          <a:solidFill>
                            <a:srgbClr val="000000"/>
                          </a:solidFill>
                          <a:latin typeface="Aptifer Sans LT Pro Medium"/>
                        </a:rPr>
                        <a:t>Consolidation of near future tense</a:t>
                      </a:r>
                    </a:p>
                    <a:p>
                      <a:endParaRPr lang="en-GB" sz="12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4741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48133861"/>
              </p:ext>
            </p:extLst>
          </p:nvPr>
        </p:nvGraphicFramePr>
        <p:xfrm>
          <a:off x="161515" y="89745"/>
          <a:ext cx="8861460" cy="5996775"/>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991006"/>
                <a:gridCol w="1168356"/>
                <a:gridCol w="1303694"/>
              </a:tblGrid>
              <a:tr h="273998">
                <a:tc gridSpan="2">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9</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200" b="1" dirty="0" err="1" smtClean="0">
                          <a:latin typeface="Arial" panose="020B0604020202020204" pitchFamily="34" charset="0"/>
                          <a:cs typeface="Arial" panose="020B0604020202020204" pitchFamily="34" charset="0"/>
                        </a:rPr>
                        <a:t>Módulo</a:t>
                      </a:r>
                      <a:r>
                        <a:rPr lang="en-GB" sz="1200" b="1" dirty="0" smtClean="0">
                          <a:latin typeface="Arial" panose="020B0604020202020204" pitchFamily="34" charset="0"/>
                          <a:cs typeface="Arial" panose="020B0604020202020204" pitchFamily="34" charset="0"/>
                        </a:rPr>
                        <a:t> 4</a:t>
                      </a:r>
                      <a:r>
                        <a:rPr lang="en-GB" sz="1200" b="1" baseline="0" dirty="0" smtClean="0">
                          <a:latin typeface="Arial" panose="020B0604020202020204" pitchFamily="34" charset="0"/>
                          <a:cs typeface="Arial" panose="020B0604020202020204" pitchFamily="34" charset="0"/>
                        </a:rPr>
                        <a:t>: </a:t>
                      </a:r>
                      <a:r>
                        <a:rPr lang="en-GB" sz="1200" b="1" baseline="0" dirty="0" err="1" smtClean="0">
                          <a:latin typeface="Arial" panose="020B0604020202020204" pitchFamily="34" charset="0"/>
                          <a:cs typeface="Arial" panose="020B0604020202020204" pitchFamily="34" charset="0"/>
                        </a:rPr>
                        <a:t>Intereses</a:t>
                      </a:r>
                      <a:r>
                        <a:rPr lang="en-GB" sz="1200" b="1" baseline="0" dirty="0" smtClean="0">
                          <a:latin typeface="Arial" panose="020B0604020202020204" pitchFamily="34" charset="0"/>
                          <a:cs typeface="Arial" panose="020B0604020202020204" pitchFamily="34" charset="0"/>
                        </a:rPr>
                        <a:t> e </a:t>
                      </a:r>
                      <a:r>
                        <a:rPr lang="en-GB" sz="1200" b="1" baseline="0" dirty="0" err="1" smtClean="0">
                          <a:latin typeface="Arial" panose="020B0604020202020204" pitchFamily="34" charset="0"/>
                          <a:cs typeface="Arial" panose="020B0604020202020204" pitchFamily="34" charset="0"/>
                        </a:rPr>
                        <a:t>influencias</a:t>
                      </a:r>
                      <a:r>
                        <a:rPr lang="en-GB" sz="1200" b="1" baseline="0" dirty="0" smtClean="0">
                          <a:latin typeface="Arial" panose="020B0604020202020204" pitchFamily="34" charset="0"/>
                          <a:cs typeface="Arial" panose="020B0604020202020204" pitchFamily="34" charset="0"/>
                        </a:rPr>
                        <a:t/>
                      </a:r>
                      <a:br>
                        <a:rPr lang="en-GB" sz="1200" b="1" baseline="0" dirty="0" smtClean="0">
                          <a:latin typeface="Arial" panose="020B0604020202020204" pitchFamily="34" charset="0"/>
                          <a:cs typeface="Arial" panose="020B0604020202020204" pitchFamily="34" charset="0"/>
                        </a:rPr>
                      </a:br>
                      <a:endParaRPr lang="en-GB" sz="1200" b="1" baseline="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Unit 5 </a:t>
                      </a:r>
                      <a:r>
                        <a:rPr lang="en-GB" sz="1100"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Modelos</a:t>
                      </a:r>
                      <a:r>
                        <a:rPr lang="en-GB" sz="1100" b="1" dirty="0" smtClean="0">
                          <a:latin typeface="Arial" panose="020B0604020202020204" pitchFamily="34" charset="0"/>
                          <a:cs typeface="Arial" panose="020B0604020202020204" pitchFamily="34" charset="0"/>
                        </a:rPr>
                        <a:t> a </a:t>
                      </a:r>
                      <a:r>
                        <a:rPr lang="en-GB" sz="1100" b="1" dirty="0" err="1" smtClean="0">
                          <a:latin typeface="Arial" panose="020B0604020202020204" pitchFamily="34" charset="0"/>
                          <a:cs typeface="Arial" panose="020B0604020202020204" pitchFamily="34" charset="0"/>
                        </a:rPr>
                        <a:t>seguir</a:t>
                      </a:r>
                      <a:endParaRPr lang="en-GB" sz="1100" b="1" dirty="0" smtClean="0">
                        <a:latin typeface="Arial" panose="020B0604020202020204" pitchFamily="34" charset="0"/>
                        <a:cs typeface="Arial" panose="020B0604020202020204" pitchFamily="34" charset="0"/>
                      </a:endParaRPr>
                    </a:p>
                    <a:p>
                      <a:r>
                        <a:rPr lang="en-GB" sz="1100" b="0" dirty="0" smtClean="0">
                          <a:latin typeface="Arial" panose="020B0604020202020204" pitchFamily="34" charset="0"/>
                          <a:cs typeface="Arial" panose="020B0604020202020204" pitchFamily="34" charset="0"/>
                        </a:rPr>
                        <a:t>p82-83</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i="1" dirty="0" smtClean="0">
                          <a:latin typeface="Arial" panose="020B0604020202020204" pitchFamily="34" charset="0"/>
                          <a:cs typeface="Arial" panose="020B0604020202020204" pitchFamily="34" charset="0"/>
                        </a:rPr>
                        <a:t>¿A </a:t>
                      </a:r>
                      <a:r>
                        <a:rPr lang="en-GB" sz="1100" i="1" dirty="0" err="1" smtClean="0">
                          <a:latin typeface="Arial" panose="020B0604020202020204" pitchFamily="34" charset="0"/>
                          <a:cs typeface="Arial" panose="020B0604020202020204" pitchFamily="34" charset="0"/>
                        </a:rPr>
                        <a:t>quién</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admiras</a:t>
                      </a:r>
                      <a:r>
                        <a:rPr lang="en-GB" sz="1100" i="1" baseline="0" dirty="0" smtClean="0">
                          <a:latin typeface="Arial" panose="020B0604020202020204" pitchFamily="34" charset="0"/>
                          <a:cs typeface="Arial" panose="020B0604020202020204" pitchFamily="34" charset="0"/>
                        </a:rPr>
                        <a:t>?/</a:t>
                      </a:r>
                      <a:r>
                        <a:rPr lang="es-ES" sz="1100" i="1" kern="1200" dirty="0" smtClean="0">
                          <a:solidFill>
                            <a:schemeClr val="tx1"/>
                          </a:solidFill>
                          <a:effectLst/>
                          <a:latin typeface="Arial" panose="020B0604020202020204" pitchFamily="34" charset="0"/>
                          <a:ea typeface="+mn-ea"/>
                          <a:cs typeface="Arial" panose="020B0604020202020204" pitchFamily="34" charset="0"/>
                        </a:rPr>
                        <a:t> ¿Quién es tu modelo a seguir?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i="1" kern="1200" dirty="0" smtClean="0">
                          <a:solidFill>
                            <a:schemeClr val="tx1"/>
                          </a:solidFill>
                          <a:effectLst/>
                          <a:latin typeface="Arial" panose="020B0604020202020204" pitchFamily="34" charset="0"/>
                          <a:ea typeface="+mn-ea"/>
                          <a:cs typeface="Arial" panose="020B0604020202020204" pitchFamily="34" charset="0"/>
                        </a:rPr>
                        <a:t>¿Por</a:t>
                      </a:r>
                      <a:r>
                        <a:rPr lang="es-ES" sz="1100" i="1" kern="1200" baseline="0" dirty="0" smtClean="0">
                          <a:solidFill>
                            <a:schemeClr val="tx1"/>
                          </a:solidFill>
                          <a:effectLst/>
                          <a:latin typeface="Arial" panose="020B0604020202020204" pitchFamily="34" charset="0"/>
                          <a:ea typeface="+mn-ea"/>
                          <a:cs typeface="Arial" panose="020B0604020202020204" pitchFamily="34" charset="0"/>
                        </a:rPr>
                        <a:t> qué? ¿Qué cualidades tienen?</a:t>
                      </a:r>
                      <a:endParaRPr lang="en-GB" sz="1100" i="1"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ES" sz="1100" i="1" kern="1200" dirty="0" smtClean="0">
                          <a:solidFill>
                            <a:schemeClr val="tx1"/>
                          </a:solidFill>
                          <a:effectLst/>
                          <a:latin typeface="Arial" panose="020B0604020202020204" pitchFamily="34" charset="0"/>
                          <a:ea typeface="+mn-ea"/>
                          <a:cs typeface="Arial" panose="020B0604020202020204" pitchFamily="34" charset="0"/>
                        </a:rPr>
                        <a:t>¿En qué consiste un buen/mal</a:t>
                      </a:r>
                      <a:r>
                        <a:rPr lang="es-ES" sz="1100" i="1"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i="1" kern="1200" dirty="0" smtClean="0">
                          <a:solidFill>
                            <a:schemeClr val="tx1"/>
                          </a:solidFill>
                          <a:effectLst/>
                          <a:latin typeface="Arial" panose="020B0604020202020204" pitchFamily="34" charset="0"/>
                          <a:ea typeface="+mn-ea"/>
                          <a:cs typeface="Arial" panose="020B0604020202020204" pitchFamily="34" charset="0"/>
                        </a:rPr>
                        <a:t>modelo a seguir?</a:t>
                      </a:r>
                      <a:endParaRPr lang="en-GB" sz="1100" i="1"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GB" sz="1100" i="1" kern="1200" dirty="0" smtClean="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GB" sz="1200" dirty="0" smtClean="0">
                          <a:latin typeface="Arial" panose="020B0604020202020204" pitchFamily="34" charset="0"/>
                          <a:cs typeface="Arial" panose="020B0604020202020204" pitchFamily="34" charset="0"/>
                        </a:rPr>
                        <a:t>Using 3 past tenses together </a:t>
                      </a:r>
                    </a:p>
                    <a:p>
                      <a:endParaRPr lang="en-GB"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err="1" smtClean="0">
                          <a:latin typeface="Arial" panose="020B0604020202020204" pitchFamily="34" charset="0"/>
                          <a:cs typeface="Arial" panose="020B0604020202020204" pitchFamily="34" charset="0"/>
                        </a:rPr>
                        <a:t>Preterite</a:t>
                      </a:r>
                      <a:r>
                        <a:rPr lang="en-GB" sz="1200" dirty="0" smtClean="0">
                          <a:latin typeface="Arial" panose="020B0604020202020204" pitchFamily="34" charset="0"/>
                          <a:cs typeface="Arial" panose="020B0604020202020204" pitchFamily="34" charset="0"/>
                        </a:rPr>
                        <a:t> tense</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Imperfect tense</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Perfect tense</a:t>
                      </a:r>
                      <a:endParaRPr lang="en-GB"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err="1" smtClean="0">
                          <a:latin typeface="Arial" panose="020B0604020202020204" pitchFamily="34" charset="0"/>
                          <a:cs typeface="Arial" panose="020B0604020202020204" pitchFamily="34" charset="0"/>
                        </a:rPr>
                        <a:t>apoyar</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err="1" smtClean="0">
                          <a:latin typeface="Arial" panose="020B0604020202020204" pitchFamily="34" charset="0"/>
                          <a:cs typeface="Arial" panose="020B0604020202020204" pitchFamily="34" charset="0"/>
                        </a:rPr>
                        <a:t>recaudar</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fondos</a:t>
                      </a:r>
                      <a:endParaRPr lang="en-GB" sz="120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err="1" smtClean="0">
                          <a:latin typeface="Arial" panose="020B0604020202020204" pitchFamily="34" charset="0"/>
                          <a:cs typeface="Arial" panose="020B0604020202020204" pitchFamily="34" charset="0"/>
                        </a:rPr>
                        <a:t>luchar</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por</a:t>
                      </a:r>
                      <a:r>
                        <a:rPr lang="en-GB" sz="1200" baseline="0" dirty="0" smtClean="0">
                          <a:latin typeface="Arial" panose="020B0604020202020204" pitchFamily="34" charset="0"/>
                          <a:cs typeface="Arial" panose="020B0604020202020204" pitchFamily="34" charset="0"/>
                        </a:rPr>
                        <a:t>/contra</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smtClean="0">
                          <a:latin typeface="Arial" panose="020B0604020202020204" pitchFamily="34" charset="0"/>
                          <a:cs typeface="Arial" panose="020B0604020202020204" pitchFamily="34" charset="0"/>
                        </a:rPr>
                        <a:t>supercar </a:t>
                      </a:r>
                      <a:r>
                        <a:rPr lang="en-GB" sz="1200" baseline="0" dirty="0" err="1" smtClean="0">
                          <a:latin typeface="Arial" panose="020B0604020202020204" pitchFamily="34" charset="0"/>
                          <a:cs typeface="Arial" panose="020B0604020202020204" pitchFamily="34" charset="0"/>
                        </a:rPr>
                        <a:t>quedarse</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viuda</a:t>
                      </a:r>
                      <a:endParaRPr lang="en-GB" sz="120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err="1" smtClean="0">
                          <a:latin typeface="Arial" panose="020B0604020202020204" pitchFamily="34" charset="0"/>
                          <a:cs typeface="Arial" panose="020B0604020202020204" pitchFamily="34" charset="0"/>
                        </a:rPr>
                        <a:t>comportarse</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bien</a:t>
                      </a:r>
                      <a:r>
                        <a:rPr lang="en-GB" sz="1200" baseline="0" dirty="0" smtClean="0">
                          <a:latin typeface="Arial" panose="020B0604020202020204" pitchFamily="34" charset="0"/>
                          <a:cs typeface="Arial" panose="020B0604020202020204" pitchFamily="34" charset="0"/>
                        </a:rPr>
                        <a:t>/mal</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err="1" smtClean="0">
                          <a:latin typeface="Arial" panose="020B0604020202020204" pitchFamily="34" charset="0"/>
                          <a:cs typeface="Arial" panose="020B0604020202020204" pitchFamily="34" charset="0"/>
                        </a:rPr>
                        <a:t>meterse</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en</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problemas</a:t>
                      </a:r>
                      <a:endParaRPr lang="en-GB" sz="120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smtClean="0">
                          <a:latin typeface="Arial" panose="020B0604020202020204" pitchFamily="34" charset="0"/>
                          <a:cs typeface="Arial" panose="020B0604020202020204" pitchFamily="34" charset="0"/>
                        </a:rPr>
                        <a:t>las </a:t>
                      </a:r>
                      <a:r>
                        <a:rPr lang="en-GB" sz="1200" baseline="0" dirty="0" err="1" smtClean="0">
                          <a:latin typeface="Arial" panose="020B0604020202020204" pitchFamily="34" charset="0"/>
                          <a:cs typeface="Arial" panose="020B0604020202020204" pitchFamily="34" charset="0"/>
                        </a:rPr>
                        <a:t>organizaciones</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benéficas</a:t>
                      </a:r>
                      <a:endParaRPr lang="en-GB" sz="120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err="1" smtClean="0">
                          <a:latin typeface="Arial" panose="020B0604020202020204" pitchFamily="34" charset="0"/>
                          <a:cs typeface="Arial" panose="020B0604020202020204" pitchFamily="34" charset="0"/>
                        </a:rPr>
                        <a:t>cariñoso</a:t>
                      </a:r>
                      <a:endParaRPr lang="en-GB" sz="120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smtClean="0">
                          <a:latin typeface="Arial" panose="020B0604020202020204" pitchFamily="34" charset="0"/>
                          <a:cs typeface="Arial" panose="020B0604020202020204" pitchFamily="34" charset="0"/>
                        </a:rPr>
                        <a:t>la </a:t>
                      </a:r>
                      <a:r>
                        <a:rPr lang="en-GB" sz="1200" baseline="0" dirty="0" err="1" smtClean="0">
                          <a:latin typeface="Arial" panose="020B0604020202020204" pitchFamily="34" charset="0"/>
                          <a:cs typeface="Arial" panose="020B0604020202020204" pitchFamily="34" charset="0"/>
                        </a:rPr>
                        <a:t>pobreza</a:t>
                      </a:r>
                      <a:r>
                        <a:rPr lang="en-GB" sz="1200" baseline="0" dirty="0" smtClean="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err="1" smtClean="0">
                          <a:latin typeface="Arial" panose="020B0604020202020204" pitchFamily="34" charset="0"/>
                          <a:cs typeface="Arial" panose="020B0604020202020204" pitchFamily="34" charset="0"/>
                        </a:rPr>
                        <a:t>los</a:t>
                      </a:r>
                      <a:r>
                        <a:rPr lang="en-GB" sz="1200" baseline="0" dirty="0" smtClean="0">
                          <a:latin typeface="Arial" panose="020B0604020202020204" pitchFamily="34" charset="0"/>
                          <a:cs typeface="Arial" panose="020B0604020202020204" pitchFamily="34" charset="0"/>
                        </a:rPr>
                        <a:t> </a:t>
                      </a:r>
                      <a:r>
                        <a:rPr lang="en-GB" sz="1200" baseline="0" dirty="0" err="1" smtClean="0">
                          <a:latin typeface="Arial" panose="020B0604020202020204" pitchFamily="34" charset="0"/>
                          <a:cs typeface="Arial" panose="020B0604020202020204" pitchFamily="34" charset="0"/>
                        </a:rPr>
                        <a:t>derechos</a:t>
                      </a:r>
                      <a:endParaRPr lang="en-GB" sz="120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dirty="0" smtClean="0">
                          <a:latin typeface="Arial" panose="020B0604020202020204" pitchFamily="34" charset="0"/>
                          <a:cs typeface="Arial" panose="020B0604020202020204" pitchFamily="34" charset="0"/>
                        </a:rPr>
                        <a:t>el </a:t>
                      </a:r>
                      <a:r>
                        <a:rPr lang="en-GB" sz="1200" dirty="0" err="1" smtClean="0">
                          <a:latin typeface="Arial" panose="020B0604020202020204" pitchFamily="34" charset="0"/>
                          <a:cs typeface="Arial" panose="020B0604020202020204" pitchFamily="34" charset="0"/>
                        </a:rPr>
                        <a:t>modelo</a:t>
                      </a:r>
                      <a:r>
                        <a:rPr lang="en-GB" sz="1200" dirty="0" smtClean="0">
                          <a:latin typeface="Arial" panose="020B0604020202020204" pitchFamily="34" charset="0"/>
                          <a:cs typeface="Arial" panose="020B0604020202020204" pitchFamily="34" charset="0"/>
                        </a:rPr>
                        <a:t> a </a:t>
                      </a:r>
                      <a:r>
                        <a:rPr lang="en-GB" sz="1200" dirty="0" err="1" smtClean="0">
                          <a:latin typeface="Arial" panose="020B0604020202020204" pitchFamily="34" charset="0"/>
                          <a:cs typeface="Arial" panose="020B0604020202020204" pitchFamily="34" charset="0"/>
                        </a:rPr>
                        <a:t>seguir</a:t>
                      </a:r>
                      <a:endParaRPr lang="en-GB"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smtClean="0">
                          <a:latin typeface="Arial" panose="020B0604020202020204" pitchFamily="34" charset="0"/>
                          <a:cs typeface="Arial" panose="020B0604020202020204" pitchFamily="34" charset="0"/>
                        </a:rPr>
                        <a:t>la </a:t>
                      </a:r>
                      <a:r>
                        <a:rPr lang="en-GB" sz="1200" baseline="0" dirty="0" err="1" smtClean="0">
                          <a:latin typeface="Arial" panose="020B0604020202020204" pitchFamily="34" charset="0"/>
                          <a:cs typeface="Arial" panose="020B0604020202020204" pitchFamily="34" charset="0"/>
                        </a:rPr>
                        <a:t>lesión</a:t>
                      </a:r>
                      <a:endParaRPr lang="en-GB" sz="120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smtClean="0">
                          <a:latin typeface="Arial" panose="020B0604020202020204" pitchFamily="34" charset="0"/>
                          <a:cs typeface="Arial" panose="020B0604020202020204" pitchFamily="34" charset="0"/>
                        </a:rPr>
                        <a:t>dado que</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aseline="0" dirty="0" smtClean="0">
                          <a:latin typeface="Arial" panose="020B0604020202020204" pitchFamily="34" charset="0"/>
                          <a:cs typeface="Arial" panose="020B0604020202020204" pitchFamily="34" charset="0"/>
                        </a:rPr>
                        <a:t>a </a:t>
                      </a:r>
                      <a:r>
                        <a:rPr lang="en-GB" sz="1200" baseline="0" dirty="0" err="1" smtClean="0">
                          <a:latin typeface="Arial" panose="020B0604020202020204" pitchFamily="34" charset="0"/>
                          <a:cs typeface="Arial" panose="020B0604020202020204" pitchFamily="34" charset="0"/>
                        </a:rPr>
                        <a:t>pesar</a:t>
                      </a:r>
                      <a:r>
                        <a:rPr lang="en-GB" sz="1200" baseline="0" dirty="0" smtClean="0">
                          <a:latin typeface="Arial" panose="020B0604020202020204" pitchFamily="34" charset="0"/>
                          <a:cs typeface="Arial" panose="020B0604020202020204" pitchFamily="34" charset="0"/>
                        </a:rPr>
                        <a:t> de</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GB" sz="1200" baseline="0" dirty="0" smtClean="0">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GB"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b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3:  </a:t>
                      </a:r>
                      <a:r>
                        <a:rPr lang="en-GB" sz="1200" u="sng" dirty="0" smtClean="0">
                          <a:latin typeface="Arial" panose="020B0604020202020204" pitchFamily="34" charset="0"/>
                          <a:cs typeface="Arial" panose="020B0604020202020204" pitchFamily="34" charset="0"/>
                        </a:rPr>
                        <a:t>Free-time activities </a:t>
                      </a: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endParaRPr lang="en-GB" dirty="0">
                        <a:latin typeface="Arial" panose="020B0604020202020204" pitchFamily="34" charset="0"/>
                        <a:cs typeface="Arial" panose="020B0604020202020204" pitchFamily="34" charset="0"/>
                      </a:endParaRPr>
                    </a:p>
                  </a:txBody>
                  <a:tcPr/>
                </a:tc>
                <a:tc>
                  <a:txBody>
                    <a:bodyPr/>
                    <a:lstStyle/>
                    <a:p>
                      <a:r>
                        <a:rPr lang="en-GB" sz="1400" dirty="0" smtClean="0"/>
                        <a:t>HW 1: Learning</a:t>
                      </a:r>
                    </a:p>
                    <a:p>
                      <a:endParaRPr lang="en-GB" sz="1400" dirty="0" smtClean="0"/>
                    </a:p>
                    <a:p>
                      <a:r>
                        <a:rPr lang="en-GB" sz="1400" dirty="0" smtClean="0"/>
                        <a:t>HW 2:</a:t>
                      </a:r>
                      <a:endParaRPr lang="en-GB" sz="1200" dirty="0" smtClean="0"/>
                    </a:p>
                    <a:p>
                      <a:r>
                        <a:rPr lang="en-GB" sz="1200" dirty="0" smtClean="0"/>
                        <a:t>Reading</a:t>
                      </a:r>
                      <a:r>
                        <a:rPr lang="en-GB" sz="1200" baseline="0" dirty="0" smtClean="0"/>
                        <a:t> comprehension </a:t>
                      </a:r>
                      <a:br>
                        <a:rPr lang="en-GB" sz="1200" baseline="0" dirty="0" smtClean="0"/>
                      </a:br>
                      <a:r>
                        <a:rPr lang="en-GB" sz="1200" baseline="0" dirty="0" smtClean="0"/>
                        <a:t>p85 Ex 6, 7, 8</a:t>
                      </a:r>
                    </a:p>
                    <a:p>
                      <a:endParaRPr lang="en-GB" sz="1200" baseline="0" dirty="0" smtClean="0"/>
                    </a:p>
                    <a:p>
                      <a:endParaRPr lang="en-GB" sz="1400" dirty="0" smtClean="0"/>
                    </a:p>
                  </a:txBody>
                  <a:tcPr/>
                </a:tc>
                <a:tc>
                  <a:txBody>
                    <a:bodyPr/>
                    <a:lstStyle/>
                    <a:p>
                      <a:pPr marL="0" indent="0">
                        <a:buFont typeface="Arial" panose="020B0604020202020204" pitchFamily="34" charset="0"/>
                        <a:buNone/>
                      </a:pPr>
                      <a:r>
                        <a:rPr lang="en-GB" sz="1200" dirty="0" smtClean="0">
                          <a:latin typeface="Arial" panose="020B0604020202020204" pitchFamily="34" charset="0"/>
                          <a:cs typeface="Arial" panose="020B0604020202020204" pitchFamily="34" charset="0"/>
                        </a:rPr>
                        <a:t>Consolidation of 3 past tenses</a:t>
                      </a:r>
                    </a:p>
                    <a:p>
                      <a:pPr marL="0" indent="0">
                        <a:buFont typeface="Arial" panose="020B0604020202020204" pitchFamily="34" charset="0"/>
                        <a:buNone/>
                      </a:pPr>
                      <a:endParaRPr lang="en-GB"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err="1" smtClean="0">
                          <a:latin typeface="Arial" panose="020B0604020202020204" pitchFamily="34" charset="0"/>
                          <a:cs typeface="Arial" panose="020B0604020202020204" pitchFamily="34" charset="0"/>
                        </a:rPr>
                        <a:t>Preterite</a:t>
                      </a:r>
                      <a:r>
                        <a:rPr lang="en-GB" sz="1200" dirty="0" smtClean="0">
                          <a:latin typeface="Arial" panose="020B0604020202020204" pitchFamily="34" charset="0"/>
                          <a:cs typeface="Arial" panose="020B0604020202020204" pitchFamily="34" charset="0"/>
                        </a:rPr>
                        <a:t> tense</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Imperfect tense</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Perfect tense</a:t>
                      </a:r>
                    </a:p>
                    <a:p>
                      <a:endParaRPr lang="en-GB" sz="12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5409881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7808833"/>
              </p:ext>
            </p:extLst>
          </p:nvPr>
        </p:nvGraphicFramePr>
        <p:xfrm>
          <a:off x="161515" y="89745"/>
          <a:ext cx="8861460" cy="6848853"/>
        </p:xfrm>
        <a:graphic>
          <a:graphicData uri="http://schemas.openxmlformats.org/drawingml/2006/table">
            <a:tbl>
              <a:tblPr firstRow="1" bandRow="1">
                <a:tableStyleId>{8799B23B-EC83-4686-B30A-512413B5E67A}</a:tableStyleId>
              </a:tblPr>
              <a:tblGrid>
                <a:gridCol w="916397"/>
                <a:gridCol w="1242964"/>
                <a:gridCol w="1377667"/>
                <a:gridCol w="781695"/>
                <a:gridCol w="1079681"/>
                <a:gridCol w="1079681"/>
                <a:gridCol w="1079681"/>
                <a:gridCol w="1303694"/>
              </a:tblGrid>
              <a:tr h="289637">
                <a:tc gridSpan="2">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611864">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10</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104563">
                <a:tc>
                  <a:txBody>
                    <a:bodyPr/>
                    <a:lstStyle/>
                    <a:p>
                      <a:endParaRPr lang="en-GB" dirty="0"/>
                    </a:p>
                  </a:txBody>
                  <a:tcPr/>
                </a:tc>
                <a:tc>
                  <a:txBody>
                    <a:bodyPr/>
                    <a:lstStyle/>
                    <a:p>
                      <a:r>
                        <a:rPr lang="en-GB" sz="1200" b="1" dirty="0" err="1" smtClean="0">
                          <a:latin typeface="Arial" panose="020B0604020202020204" pitchFamily="34" charset="0"/>
                          <a:cs typeface="Arial" panose="020B0604020202020204" pitchFamily="34" charset="0"/>
                        </a:rPr>
                        <a:t>Módulo</a:t>
                      </a:r>
                      <a:r>
                        <a:rPr lang="en-GB" sz="1200" b="1" dirty="0" smtClean="0">
                          <a:latin typeface="Arial" panose="020B0604020202020204" pitchFamily="34" charset="0"/>
                          <a:cs typeface="Arial" panose="020B0604020202020204" pitchFamily="34" charset="0"/>
                        </a:rPr>
                        <a:t> 4</a:t>
                      </a:r>
                      <a:r>
                        <a:rPr lang="en-GB" sz="1200" b="1" baseline="0" dirty="0" smtClean="0">
                          <a:latin typeface="Arial" panose="020B0604020202020204" pitchFamily="34" charset="0"/>
                          <a:cs typeface="Arial" panose="020B0604020202020204" pitchFamily="34" charset="0"/>
                        </a:rPr>
                        <a:t>: </a:t>
                      </a:r>
                      <a:r>
                        <a:rPr lang="en-GB" sz="1200" b="1" baseline="0" dirty="0" err="1" smtClean="0">
                          <a:latin typeface="Arial" panose="020B0604020202020204" pitchFamily="34" charset="0"/>
                          <a:cs typeface="Arial" panose="020B0604020202020204" pitchFamily="34" charset="0"/>
                        </a:rPr>
                        <a:t>Intereses</a:t>
                      </a:r>
                      <a:r>
                        <a:rPr lang="en-GB" sz="1200" b="1" baseline="0" dirty="0" smtClean="0">
                          <a:latin typeface="Arial" panose="020B0604020202020204" pitchFamily="34" charset="0"/>
                          <a:cs typeface="Arial" panose="020B0604020202020204" pitchFamily="34" charset="0"/>
                        </a:rPr>
                        <a:t> e </a:t>
                      </a:r>
                      <a:r>
                        <a:rPr lang="en-GB" sz="1200" b="1" baseline="0" dirty="0" err="1" smtClean="0">
                          <a:latin typeface="Arial" panose="020B0604020202020204" pitchFamily="34" charset="0"/>
                          <a:cs typeface="Arial" panose="020B0604020202020204" pitchFamily="34" charset="0"/>
                        </a:rPr>
                        <a:t>influencias</a:t>
                      </a:r>
                      <a:r>
                        <a:rPr lang="en-GB" sz="1200" b="1" baseline="0" dirty="0" smtClean="0">
                          <a:latin typeface="Arial" panose="020B0604020202020204" pitchFamily="34" charset="0"/>
                          <a:cs typeface="Arial" panose="020B0604020202020204" pitchFamily="34" charset="0"/>
                        </a:rPr>
                        <a:t/>
                      </a:r>
                      <a:br>
                        <a:rPr lang="en-GB" sz="1200" b="1" baseline="0" dirty="0" smtClean="0">
                          <a:latin typeface="Arial" panose="020B0604020202020204" pitchFamily="34" charset="0"/>
                          <a:cs typeface="Arial" panose="020B0604020202020204" pitchFamily="34" charset="0"/>
                        </a:rPr>
                      </a:br>
                      <a:endParaRPr lang="en-GB" sz="1200" b="1" baseline="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Revision / Catching</a:t>
                      </a:r>
                      <a:r>
                        <a:rPr lang="en-GB" sz="1100" baseline="0" dirty="0" smtClean="0">
                          <a:latin typeface="Arial" panose="020B0604020202020204" pitchFamily="34" charset="0"/>
                          <a:cs typeface="Arial" panose="020B0604020202020204" pitchFamily="34" charset="0"/>
                        </a:rPr>
                        <a:t> up week</a:t>
                      </a:r>
                    </a:p>
                    <a:p>
                      <a:endParaRPr lang="en-GB" sz="1100"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Leer y </a:t>
                      </a:r>
                      <a:r>
                        <a:rPr lang="en-GB" sz="1100" b="1" baseline="0" dirty="0" err="1" smtClean="0">
                          <a:latin typeface="Arial" panose="020B0604020202020204" pitchFamily="34" charset="0"/>
                          <a:cs typeface="Arial" panose="020B0604020202020204" pitchFamily="34" charset="0"/>
                        </a:rPr>
                        <a:t>escuchar</a:t>
                      </a:r>
                      <a:endParaRPr lang="en-GB" sz="1100" b="1"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p86-87</a:t>
                      </a:r>
                    </a:p>
                    <a:p>
                      <a:endParaRPr lang="en-GB" sz="1100" baseline="0" dirty="0" smtClean="0">
                        <a:latin typeface="Arial" panose="020B0604020202020204" pitchFamily="34" charset="0"/>
                        <a:cs typeface="Arial" panose="020B0604020202020204" pitchFamily="34" charset="0"/>
                      </a:endParaRPr>
                    </a:p>
                    <a:p>
                      <a:r>
                        <a:rPr lang="en-GB" sz="1100" b="1" baseline="0" dirty="0" err="1" smtClean="0">
                          <a:latin typeface="Arial" panose="020B0604020202020204" pitchFamily="34" charset="0"/>
                          <a:cs typeface="Arial" panose="020B0604020202020204" pitchFamily="34" charset="0"/>
                        </a:rPr>
                        <a:t>Prueba</a:t>
                      </a:r>
                      <a:r>
                        <a:rPr lang="en-GB" sz="1100" b="1" baseline="0" dirty="0" smtClean="0">
                          <a:latin typeface="Arial" panose="020B0604020202020204" pitchFamily="34" charset="0"/>
                          <a:cs typeface="Arial" panose="020B0604020202020204" pitchFamily="34" charset="0"/>
                        </a:rPr>
                        <a:t> oral – </a:t>
                      </a:r>
                      <a:r>
                        <a:rPr lang="en-GB" sz="1100" baseline="0" dirty="0" smtClean="0">
                          <a:latin typeface="Arial" panose="020B0604020202020204" pitchFamily="34" charset="0"/>
                          <a:cs typeface="Arial" panose="020B0604020202020204" pitchFamily="34" charset="0"/>
                        </a:rPr>
                        <a:t>Role play </a:t>
                      </a:r>
                    </a:p>
                    <a:p>
                      <a:r>
                        <a:rPr lang="en-GB" sz="1100" baseline="0" dirty="0" smtClean="0">
                          <a:latin typeface="Arial" panose="020B0604020202020204" pitchFamily="34" charset="0"/>
                          <a:cs typeface="Arial" panose="020B0604020202020204" pitchFamily="34" charset="0"/>
                        </a:rPr>
                        <a:t>Photo card </a:t>
                      </a:r>
                    </a:p>
                    <a:p>
                      <a:r>
                        <a:rPr lang="en-GB" sz="1100" baseline="0" dirty="0" smtClean="0">
                          <a:latin typeface="Arial" panose="020B0604020202020204" pitchFamily="34" charset="0"/>
                          <a:cs typeface="Arial" panose="020B0604020202020204" pitchFamily="34" charset="0"/>
                        </a:rPr>
                        <a:t>p88</a:t>
                      </a:r>
                    </a:p>
                    <a:p>
                      <a:endParaRPr lang="en-GB" sz="1100" baseline="0" dirty="0" smtClean="0">
                        <a:latin typeface="Arial" panose="020B0604020202020204" pitchFamily="34" charset="0"/>
                        <a:cs typeface="Arial" panose="020B0604020202020204" pitchFamily="34" charset="0"/>
                      </a:endParaRPr>
                    </a:p>
                    <a:p>
                      <a:r>
                        <a:rPr lang="en-GB" sz="1100" b="1" baseline="0" dirty="0" err="1" smtClean="0">
                          <a:latin typeface="Arial" panose="020B0604020202020204" pitchFamily="34" charset="0"/>
                          <a:cs typeface="Arial" panose="020B0604020202020204" pitchFamily="34" charset="0"/>
                        </a:rPr>
                        <a:t>Prueba</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escrita</a:t>
                      </a:r>
                      <a:r>
                        <a:rPr lang="en-GB" sz="1100" b="1" baseline="0" dirty="0" smtClean="0">
                          <a:latin typeface="Arial" panose="020B0604020202020204" pitchFamily="34" charset="0"/>
                          <a:cs typeface="Arial" panose="020B0604020202020204" pitchFamily="34" charset="0"/>
                        </a:rPr>
                        <a:t> </a:t>
                      </a:r>
                      <a:r>
                        <a:rPr lang="en-GB" sz="1100" baseline="0" dirty="0" smtClean="0">
                          <a:latin typeface="Arial" panose="020B0604020202020204" pitchFamily="34" charset="0"/>
                          <a:cs typeface="Arial" panose="020B0604020202020204" pitchFamily="34" charset="0"/>
                        </a:rPr>
                        <a:t>p90-91</a:t>
                      </a:r>
                    </a:p>
                  </a:txBody>
                  <a:tcPr/>
                </a:tc>
                <a:tc>
                  <a:txBody>
                    <a:bodyPr/>
                    <a:lstStyle/>
                    <a:p>
                      <a:pPr marL="171450" indent="-171450">
                        <a:buFont typeface="Arial" panose="020B0604020202020204" pitchFamily="34" charset="0"/>
                        <a:buChar char="•"/>
                      </a:pPr>
                      <a:r>
                        <a:rPr lang="en-GB" sz="1100" dirty="0" smtClean="0"/>
                        <a:t>¿</a:t>
                      </a:r>
                      <a:r>
                        <a:rPr lang="en-GB" sz="1100" dirty="0" err="1" smtClean="0"/>
                        <a:t>Qué</a:t>
                      </a:r>
                      <a:r>
                        <a:rPr lang="en-GB" sz="1100" dirty="0" smtClean="0"/>
                        <a:t> hay </a:t>
                      </a:r>
                      <a:r>
                        <a:rPr lang="en-GB" sz="1100" dirty="0" err="1" smtClean="0"/>
                        <a:t>en</a:t>
                      </a:r>
                      <a:r>
                        <a:rPr lang="en-GB" sz="1100" dirty="0" smtClean="0"/>
                        <a:t> la </a:t>
                      </a:r>
                      <a:r>
                        <a:rPr lang="en-GB" sz="1100" dirty="0" err="1" smtClean="0"/>
                        <a:t>foto</a:t>
                      </a:r>
                      <a:r>
                        <a:rPr lang="en-GB" sz="1100" dirty="0" smtClean="0"/>
                        <a:t>?</a:t>
                      </a:r>
                    </a:p>
                    <a:p>
                      <a:pPr marL="171450" indent="-171450">
                        <a:buFont typeface="Arial" panose="020B0604020202020204" pitchFamily="34" charset="0"/>
                        <a:buChar char="•"/>
                      </a:pPr>
                      <a:r>
                        <a:rPr lang="en-GB" sz="1100" dirty="0" err="1" smtClean="0"/>
                        <a:t>Háblame</a:t>
                      </a:r>
                      <a:r>
                        <a:rPr lang="en-GB" sz="1100" baseline="0" dirty="0" smtClean="0"/>
                        <a:t> de la </a:t>
                      </a:r>
                      <a:r>
                        <a:rPr lang="en-GB" sz="1100" baseline="0" dirty="0" err="1" smtClean="0"/>
                        <a:t>última</a:t>
                      </a:r>
                      <a:r>
                        <a:rPr lang="en-GB" sz="1100" baseline="0" dirty="0" smtClean="0"/>
                        <a:t> </a:t>
                      </a:r>
                      <a:r>
                        <a:rPr lang="en-GB" sz="1100" baseline="0" dirty="0" err="1" smtClean="0"/>
                        <a:t>vez</a:t>
                      </a:r>
                      <a:r>
                        <a:rPr lang="en-GB" sz="1100" baseline="0" dirty="0" smtClean="0"/>
                        <a:t> que </a:t>
                      </a:r>
                      <a:r>
                        <a:rPr lang="en-GB" sz="1100" baseline="0" dirty="0" err="1" smtClean="0"/>
                        <a:t>hiciste</a:t>
                      </a:r>
                      <a:r>
                        <a:rPr lang="en-GB" sz="1100" baseline="0" dirty="0" smtClean="0"/>
                        <a:t> </a:t>
                      </a:r>
                      <a:r>
                        <a:rPr lang="en-GB" sz="1100" baseline="0" dirty="0" err="1" smtClean="0"/>
                        <a:t>deporte</a:t>
                      </a:r>
                      <a:r>
                        <a:rPr lang="en-GB" sz="1100" baseline="0" dirty="0" smtClean="0"/>
                        <a:t> </a:t>
                      </a:r>
                    </a:p>
                    <a:p>
                      <a:pPr marL="171450" indent="-171450">
                        <a:buFont typeface="Arial" panose="020B0604020202020204" pitchFamily="34" charset="0"/>
                        <a:buChar char="•"/>
                      </a:pPr>
                      <a:r>
                        <a:rPr lang="en-GB" sz="1100" baseline="0" dirty="0" smtClean="0"/>
                        <a:t>¿</a:t>
                      </a:r>
                      <a:r>
                        <a:rPr lang="en-GB" sz="1100" baseline="0" dirty="0" err="1" smtClean="0"/>
                        <a:t>Crees</a:t>
                      </a:r>
                      <a:r>
                        <a:rPr lang="en-GB" sz="1100" baseline="0" dirty="0" smtClean="0"/>
                        <a:t> que </a:t>
                      </a:r>
                      <a:r>
                        <a:rPr lang="en-GB" sz="1100" baseline="0" dirty="0" err="1" smtClean="0"/>
                        <a:t>los</a:t>
                      </a:r>
                      <a:r>
                        <a:rPr lang="en-GB" sz="1100" baseline="0" dirty="0" smtClean="0"/>
                        <a:t> </a:t>
                      </a:r>
                      <a:r>
                        <a:rPr lang="en-GB" sz="1100" baseline="0" dirty="0" err="1" smtClean="0"/>
                        <a:t>deportistas</a:t>
                      </a:r>
                      <a:r>
                        <a:rPr lang="en-GB" sz="1100" baseline="0" dirty="0" smtClean="0"/>
                        <a:t> son </a:t>
                      </a:r>
                      <a:r>
                        <a:rPr lang="en-GB" sz="1100" baseline="0" dirty="0" err="1" smtClean="0"/>
                        <a:t>buenos</a:t>
                      </a:r>
                      <a:r>
                        <a:rPr lang="en-GB" sz="1100" baseline="0" dirty="0" smtClean="0"/>
                        <a:t> </a:t>
                      </a:r>
                      <a:r>
                        <a:rPr lang="en-GB" sz="1100" baseline="0" dirty="0" err="1" smtClean="0"/>
                        <a:t>modelos</a:t>
                      </a:r>
                      <a:r>
                        <a:rPr lang="en-GB" sz="1100" baseline="0" dirty="0" smtClean="0"/>
                        <a:t> a </a:t>
                      </a:r>
                      <a:r>
                        <a:rPr lang="en-GB" sz="1100" baseline="0" dirty="0" err="1" smtClean="0"/>
                        <a:t>seguir</a:t>
                      </a:r>
                      <a:r>
                        <a:rPr lang="en-GB" sz="1100" baseline="0" dirty="0" smtClean="0"/>
                        <a:t>?</a:t>
                      </a:r>
                    </a:p>
                    <a:p>
                      <a:pPr marL="171450" indent="-171450">
                        <a:buFont typeface="Arial" panose="020B0604020202020204" pitchFamily="34" charset="0"/>
                        <a:buChar char="•"/>
                      </a:pPr>
                      <a:endParaRPr lang="en-GB" sz="1100" dirty="0" smtClean="0"/>
                    </a:p>
                    <a:p>
                      <a:pPr marL="171450" indent="-171450">
                        <a:buFont typeface="Arial" panose="020B0604020202020204" pitchFamily="34" charset="0"/>
                        <a:buChar char="•"/>
                      </a:pPr>
                      <a:r>
                        <a:rPr lang="en-GB" sz="1100" dirty="0" smtClean="0"/>
                        <a:t>¿</a:t>
                      </a:r>
                      <a:r>
                        <a:rPr lang="en-GB" sz="1100" dirty="0" err="1" smtClean="0"/>
                        <a:t>Tienes</a:t>
                      </a:r>
                      <a:r>
                        <a:rPr lang="en-GB" sz="1100" baseline="0" dirty="0" smtClean="0"/>
                        <a:t> </a:t>
                      </a:r>
                      <a:r>
                        <a:rPr lang="en-GB" sz="1100" baseline="0" dirty="0" err="1" smtClean="0"/>
                        <a:t>ganas</a:t>
                      </a:r>
                      <a:r>
                        <a:rPr lang="en-GB" sz="1100" baseline="0" dirty="0" smtClean="0"/>
                        <a:t> de </a:t>
                      </a:r>
                      <a:r>
                        <a:rPr lang="en-GB" sz="1100" baseline="0" dirty="0" err="1" smtClean="0"/>
                        <a:t>ir</a:t>
                      </a:r>
                      <a:r>
                        <a:rPr lang="en-GB" sz="1100" baseline="0" dirty="0" smtClean="0"/>
                        <a:t>?</a:t>
                      </a:r>
                    </a:p>
                    <a:p>
                      <a:pPr marL="171450" indent="-171450">
                        <a:buFont typeface="Arial" panose="020B0604020202020204" pitchFamily="34" charset="0"/>
                        <a:buChar char="•"/>
                      </a:pPr>
                      <a:r>
                        <a:rPr lang="en-GB" sz="1100" baseline="0" dirty="0" smtClean="0"/>
                        <a:t>¿</a:t>
                      </a:r>
                      <a:r>
                        <a:rPr lang="en-GB" sz="1100" baseline="0" dirty="0" err="1" smtClean="0"/>
                        <a:t>Qué</a:t>
                      </a:r>
                      <a:r>
                        <a:rPr lang="en-GB" sz="1100" baseline="0" dirty="0" smtClean="0"/>
                        <a:t> </a:t>
                      </a:r>
                      <a:r>
                        <a:rPr lang="en-GB" sz="1100" baseline="0" dirty="0" err="1" smtClean="0"/>
                        <a:t>opinas</a:t>
                      </a:r>
                      <a:r>
                        <a:rPr lang="en-GB" sz="1100" baseline="0" dirty="0" smtClean="0"/>
                        <a:t> de </a:t>
                      </a:r>
                      <a:r>
                        <a:rPr lang="en-GB" sz="1100" baseline="0" dirty="0" err="1" smtClean="0"/>
                        <a:t>los</a:t>
                      </a:r>
                      <a:r>
                        <a:rPr lang="en-GB" sz="1100" baseline="0" dirty="0" smtClean="0"/>
                        <a:t> </a:t>
                      </a:r>
                      <a:r>
                        <a:rPr lang="en-GB" sz="1100" baseline="0" dirty="0" err="1" smtClean="0"/>
                        <a:t>conciertos</a:t>
                      </a:r>
                      <a:r>
                        <a:rPr lang="en-GB" sz="1100" baseline="0" dirty="0" smtClean="0"/>
                        <a:t>?</a:t>
                      </a:r>
                    </a:p>
                    <a:p>
                      <a:pPr marL="171450" indent="-171450">
                        <a:buFont typeface="Arial" panose="020B0604020202020204" pitchFamily="34" charset="0"/>
                        <a:buChar char="•"/>
                      </a:pPr>
                      <a:r>
                        <a:rPr lang="en-GB" sz="1100" baseline="0" dirty="0" smtClean="0"/>
                        <a:t>¿</a:t>
                      </a:r>
                      <a:r>
                        <a:rPr lang="en-GB" sz="1100" baseline="0" dirty="0" err="1" smtClean="0"/>
                        <a:t>Qué</a:t>
                      </a:r>
                      <a:r>
                        <a:rPr lang="en-GB" sz="1100" baseline="0" dirty="0" smtClean="0"/>
                        <a:t> vas a </a:t>
                      </a:r>
                      <a:r>
                        <a:rPr lang="en-GB" sz="1100" baseline="0" dirty="0" err="1" smtClean="0"/>
                        <a:t>hacer</a:t>
                      </a:r>
                      <a:r>
                        <a:rPr lang="en-GB" sz="1100" baseline="0" dirty="0" smtClean="0"/>
                        <a:t> </a:t>
                      </a:r>
                      <a:r>
                        <a:rPr lang="en-GB" sz="1100" baseline="0" dirty="0" err="1" smtClean="0"/>
                        <a:t>después</a:t>
                      </a:r>
                      <a:r>
                        <a:rPr lang="en-GB" sz="1100" baseline="0" dirty="0" smtClean="0"/>
                        <a:t>?</a:t>
                      </a:r>
                      <a:endParaRPr lang="en-GB" sz="1100" dirty="0"/>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b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3:  </a:t>
                      </a:r>
                      <a:r>
                        <a:rPr lang="en-GB" sz="1200" u="sng" dirty="0" smtClean="0">
                          <a:latin typeface="Arial" panose="020B0604020202020204" pitchFamily="34" charset="0"/>
                          <a:cs typeface="Arial" panose="020B0604020202020204" pitchFamily="34" charset="0"/>
                        </a:rPr>
                        <a:t>Free-time activities </a:t>
                      </a: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endParaRPr lang="en-GB" dirty="0">
                        <a:latin typeface="Arial" panose="020B0604020202020204" pitchFamily="34" charset="0"/>
                        <a:cs typeface="Arial" panose="020B0604020202020204" pitchFamily="34" charset="0"/>
                      </a:endParaRPr>
                    </a:p>
                  </a:txBody>
                  <a:tcPr/>
                </a:tc>
                <a:tc>
                  <a:txBody>
                    <a:bodyPr/>
                    <a:lstStyle/>
                    <a:p>
                      <a:r>
                        <a:rPr lang="en-GB" sz="1200" baseline="0" dirty="0" smtClean="0"/>
                        <a:t>Prepare answers to the module 4 questions on p198</a:t>
                      </a:r>
                    </a:p>
                    <a:p>
                      <a:endParaRPr lang="en-GB" sz="1200" baseline="0" dirty="0" smtClean="0"/>
                    </a:p>
                    <a:p>
                      <a:r>
                        <a:rPr lang="en-GB" sz="1200" baseline="0" dirty="0" smtClean="0"/>
                        <a:t>prepare to answer without your notes</a:t>
                      </a:r>
                    </a:p>
                  </a:txBody>
                  <a:tcPr/>
                </a:tc>
                <a:tc>
                  <a:txBody>
                    <a:bodyPr/>
                    <a:lstStyle/>
                    <a:p>
                      <a:r>
                        <a:rPr lang="en-GB" sz="1200" dirty="0" smtClean="0">
                          <a:latin typeface="Arial" panose="020B0604020202020204" pitchFamily="34" charset="0"/>
                          <a:cs typeface="Arial" panose="020B0604020202020204" pitchFamily="34" charset="0"/>
                        </a:rPr>
                        <a:t>answers to the key</a:t>
                      </a:r>
                      <a:r>
                        <a:rPr lang="en-GB" sz="1200" baseline="0" dirty="0" smtClean="0">
                          <a:latin typeface="Arial" panose="020B0604020202020204" pitchFamily="34" charset="0"/>
                          <a:cs typeface="Arial" panose="020B0604020202020204" pitchFamily="34" charset="0"/>
                        </a:rPr>
                        <a:t> questions, below</a:t>
                      </a:r>
                      <a:endParaRPr lang="en-GB" sz="1200" dirty="0">
                        <a:latin typeface="Arial" panose="020B0604020202020204" pitchFamily="34" charset="0"/>
                        <a:cs typeface="Arial" panose="020B0604020202020204" pitchFamily="34" charset="0"/>
                      </a:endParaRPr>
                    </a:p>
                  </a:txBody>
                  <a:tcPr/>
                </a:tc>
              </a:tr>
              <a:tr h="2609792">
                <a:tc gridSpan="8">
                  <a:txBody>
                    <a:bodyPr/>
                    <a:lstStyle/>
                    <a:p>
                      <a:r>
                        <a:rPr lang="en-US" sz="1200" b="1" kern="1200" dirty="0" smtClean="0">
                          <a:solidFill>
                            <a:schemeClr val="tx1"/>
                          </a:solidFill>
                          <a:effectLst/>
                          <a:latin typeface="Arial" panose="020B0604020202020204" pitchFamily="34" charset="0"/>
                          <a:ea typeface="+mn-ea"/>
                          <a:cs typeface="Arial" panose="020B0604020202020204" pitchFamily="34" charset="0"/>
                        </a:rPr>
                        <a:t>Module 4 Questions (From Theme 1) </a:t>
                      </a:r>
                      <a:r>
                        <a:rPr lang="en-GB" sz="1200" b="1" dirty="0" smtClean="0">
                          <a:latin typeface="Arial" panose="020B0604020202020204" pitchFamily="34" charset="0"/>
                          <a:cs typeface="Arial" panose="020B0604020202020204" pitchFamily="34" charset="0"/>
                        </a:rPr>
                        <a:t>Identity and culture </a:t>
                      </a:r>
                      <a:br>
                        <a:rPr lang="en-GB" sz="1200" b="1" dirty="0" smtClean="0">
                          <a:latin typeface="Arial" panose="020B0604020202020204" pitchFamily="34" charset="0"/>
                          <a:cs typeface="Arial" panose="020B0604020202020204" pitchFamily="34" charset="0"/>
                        </a:rPr>
                      </a:br>
                      <a:r>
                        <a:rPr lang="es-ES" sz="1200" kern="1200" dirty="0" smtClean="0">
                          <a:solidFill>
                            <a:schemeClr val="tx1"/>
                          </a:solidFill>
                          <a:effectLst/>
                          <a:latin typeface="Arial" panose="020B0604020202020204" pitchFamily="34" charset="0"/>
                          <a:ea typeface="+mn-ea"/>
                          <a:cs typeface="Arial" panose="020B0604020202020204" pitchFamily="34" charset="0"/>
                        </a:rPr>
                        <a:t>1 ¿Qué sueles hacer en tus ratos libres?</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2 ¿Eres teleadicto/a? ¿Por qué (no)?</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3 ¿Prefieres ver películas en casa o en el cine? ¿Por qué?</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4 ¿Te gusta la música? ¿Por qué (no)?</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5 Háblame de un programa o una película que has visto recientemente.</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6 ¿Tus padres te dan dinero? ¿Qué haces con la paga?</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7 ¿Qué planes tienes para este fin de semana?</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8 ¿Eres muy deportista? ¿Por qué (no)?</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9 Háblame de la última vez que participaste en un deporte.</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10 ¿En qué consiste un buen modelo a seguir?</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11 ¿Quién es tu modelo a seguir?</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s-ES" sz="1200" kern="1200" dirty="0" smtClean="0">
                          <a:solidFill>
                            <a:schemeClr val="tx1"/>
                          </a:solidFill>
                          <a:effectLst/>
                          <a:latin typeface="Arial" panose="020B0604020202020204" pitchFamily="34" charset="0"/>
                          <a:ea typeface="+mn-ea"/>
                          <a:cs typeface="Arial" panose="020B0604020202020204" pitchFamily="34" charset="0"/>
                        </a:rPr>
                        <a:t>12 ¿Hay alguna actividad que te gustaría probar?</a:t>
                      </a:r>
                      <a:endParaRPr lang="en-GB" sz="1200" kern="1200" dirty="0">
                        <a:solidFill>
                          <a:schemeClr val="tx1"/>
                        </a:solidFill>
                        <a:effectLst/>
                        <a:latin typeface="Arial" panose="020B0604020202020204" pitchFamily="34" charset="0"/>
                        <a:ea typeface="+mn-ea"/>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3676370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41429090"/>
              </p:ext>
            </p:extLst>
          </p:nvPr>
        </p:nvGraphicFramePr>
        <p:xfrm>
          <a:off x="161515" y="89745"/>
          <a:ext cx="8861460" cy="3984272"/>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10 Spring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11</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200" b="1" dirty="0" smtClean="0">
                          <a:latin typeface="Arial" panose="020B0604020202020204" pitchFamily="34" charset="0"/>
                          <a:cs typeface="Arial" panose="020B0604020202020204" pitchFamily="34" charset="0"/>
                        </a:rPr>
                        <a:t>Y10 Exams weeks</a:t>
                      </a:r>
                      <a:br>
                        <a:rPr lang="en-GB" sz="1200" b="1" dirty="0" smtClean="0">
                          <a:latin typeface="Arial" panose="020B0604020202020204" pitchFamily="34" charset="0"/>
                          <a:cs typeface="Arial" panose="020B0604020202020204" pitchFamily="34" charset="0"/>
                        </a:rPr>
                      </a:br>
                      <a:r>
                        <a:rPr lang="en-GB" sz="1200" b="1" dirty="0" smtClean="0">
                          <a:latin typeface="Arial" panose="020B0604020202020204" pitchFamily="34" charset="0"/>
                          <a:cs typeface="Arial" panose="020B0604020202020204" pitchFamily="34" charset="0"/>
                        </a:rPr>
                        <a:t>Material from modules 1-4</a:t>
                      </a:r>
                      <a:r>
                        <a:rPr lang="en-GB" sz="1200" b="1" baseline="0" dirty="0" smtClean="0">
                          <a:latin typeface="Arial" panose="020B0604020202020204" pitchFamily="34" charset="0"/>
                          <a:cs typeface="Arial" panose="020B0604020202020204" pitchFamily="34" charset="0"/>
                        </a:rPr>
                        <a:t/>
                      </a:r>
                      <a:br>
                        <a:rPr lang="en-GB" sz="1200" b="1" baseline="0" dirty="0" smtClean="0">
                          <a:latin typeface="Arial" panose="020B0604020202020204" pitchFamily="34" charset="0"/>
                          <a:cs typeface="Arial" panose="020B0604020202020204" pitchFamily="34" charset="0"/>
                        </a:rPr>
                      </a:br>
                      <a:endParaRPr lang="en-GB" sz="1200" b="1"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i="1" dirty="0" smtClean="0">
                          <a:latin typeface="Arial" panose="020B0604020202020204" pitchFamily="34" charset="0"/>
                          <a:cs typeface="Arial" panose="020B0604020202020204" pitchFamily="34" charset="0"/>
                        </a:rPr>
                        <a:t>¿</a:t>
                      </a:r>
                      <a:endParaRPr lang="en-GB" sz="1100" i="1" baseline="0" dirty="0" smtClean="0">
                        <a:latin typeface="Arial" panose="020B0604020202020204" pitchFamily="34" charset="0"/>
                        <a:cs typeface="Arial" panose="020B0604020202020204" pitchFamily="34" charset="0"/>
                      </a:endParaRPr>
                    </a:p>
                    <a:p>
                      <a:endParaRPr lang="en-GB" sz="1100" dirty="0"/>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tc>
                  <a:txBody>
                    <a:bodyPr/>
                    <a:lstStyle/>
                    <a:p>
                      <a:endParaRPr lang="en-GB"/>
                    </a:p>
                  </a:txBody>
                  <a:tcPr/>
                </a:tc>
                <a:tc>
                  <a:txBody>
                    <a:bodyPr/>
                    <a:lstStyle/>
                    <a:p>
                      <a:endParaRPr lang="en-GB" sz="12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04554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73342305"/>
              </p:ext>
            </p:extLst>
          </p:nvPr>
        </p:nvGraphicFramePr>
        <p:xfrm>
          <a:off x="152400" y="38849"/>
          <a:ext cx="8870576" cy="6669462"/>
        </p:xfrm>
        <a:graphic>
          <a:graphicData uri="http://schemas.openxmlformats.org/drawingml/2006/table">
            <a:tbl>
              <a:tblPr firstRow="1" bandRow="1">
                <a:tableStyleId>{5940675A-B579-460E-94D1-54222C63F5DA}</a:tableStyleId>
              </a:tblPr>
              <a:tblGrid>
                <a:gridCol w="4435288"/>
                <a:gridCol w="4435288"/>
              </a:tblGrid>
              <a:tr h="237201">
                <a:tc>
                  <a:txBody>
                    <a:bodyPr/>
                    <a:lstStyle/>
                    <a:p>
                      <a:r>
                        <a:rPr lang="en-GB" sz="1200" b="1" dirty="0" smtClean="0">
                          <a:latin typeface="Arial" panose="020B0604020202020204" pitchFamily="34" charset="0"/>
                          <a:cs typeface="Arial" panose="020B0604020202020204" pitchFamily="34" charset="0"/>
                        </a:rPr>
                        <a:t>AQA Themes,</a:t>
                      </a:r>
                      <a:r>
                        <a:rPr lang="en-GB" sz="1200" b="1" baseline="0" dirty="0" smtClean="0">
                          <a:latin typeface="Arial" panose="020B0604020202020204" pitchFamily="34" charset="0"/>
                          <a:cs typeface="Arial" panose="020B0604020202020204" pitchFamily="34" charset="0"/>
                        </a:rPr>
                        <a:t> topics and sub-topics</a:t>
                      </a:r>
                      <a:endParaRPr lang="en-GB" sz="1200" b="1" dirty="0">
                        <a:latin typeface="Arial" panose="020B0604020202020204" pitchFamily="34" charset="0"/>
                        <a:cs typeface="Arial" panose="020B0604020202020204" pitchFamily="34" charset="0"/>
                      </a:endParaRPr>
                    </a:p>
                  </a:txBody>
                  <a:tcPr/>
                </a:tc>
                <a:tc>
                  <a:txBody>
                    <a:bodyPr/>
                    <a:lstStyle/>
                    <a:p>
                      <a:r>
                        <a:rPr lang="en-GB" sz="1200" b="1" dirty="0" smtClean="0">
                          <a:latin typeface="Arial" panose="020B0604020202020204" pitchFamily="34" charset="0"/>
                          <a:cs typeface="Arial" panose="020B0604020202020204" pitchFamily="34" charset="0"/>
                        </a:rPr>
                        <a:t>Viva 4</a:t>
                      </a:r>
                      <a:endParaRPr lang="en-GB" sz="1200" b="1" dirty="0">
                        <a:latin typeface="Arial" panose="020B0604020202020204" pitchFamily="34" charset="0"/>
                        <a:cs typeface="Arial" panose="020B0604020202020204" pitchFamily="34" charset="0"/>
                      </a:endParaRPr>
                    </a:p>
                  </a:txBody>
                  <a:tcPr/>
                </a:tc>
              </a:tr>
              <a:tr h="23720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Theme 1: Identity and culture </a:t>
                      </a:r>
                    </a:p>
                  </a:txBody>
                  <a:tcPr>
                    <a:solidFill>
                      <a:schemeClr val="accent6">
                        <a:lumMod val="20000"/>
                        <a:lumOff val="80000"/>
                      </a:schemeClr>
                    </a:solidFill>
                  </a:tcPr>
                </a:tc>
                <a:tc hMerge="1">
                  <a:txBody>
                    <a:bodyPr/>
                    <a:lstStyle/>
                    <a:p>
                      <a:endParaRPr lang="en-GB" sz="1200" b="1" dirty="0">
                        <a:latin typeface="Arial" panose="020B0604020202020204" pitchFamily="34" charset="0"/>
                        <a:cs typeface="Arial" panose="020B0604020202020204" pitchFamily="34" charset="0"/>
                      </a:endParaRPr>
                    </a:p>
                  </a:txBody>
                  <a:tcPr/>
                </a:tc>
              </a:tr>
              <a:tr h="553469">
                <a:tc>
                  <a:txBody>
                    <a:bodyPr/>
                    <a:lstStyle/>
                    <a:p>
                      <a:r>
                        <a:rPr lang="en-GB" sz="1200" b="1" dirty="0" smtClean="0"/>
                        <a:t>Topic 1</a:t>
                      </a:r>
                      <a:r>
                        <a:rPr lang="en-GB" sz="1200" dirty="0" smtClean="0"/>
                        <a:t>: Me, my family and friends </a:t>
                      </a:r>
                    </a:p>
                    <a:p>
                      <a:r>
                        <a:rPr lang="en-GB" sz="1200" dirty="0" smtClean="0"/>
                        <a:t>• Relationships with family and friends </a:t>
                      </a:r>
                    </a:p>
                    <a:p>
                      <a:r>
                        <a:rPr lang="en-GB" sz="1200" dirty="0" smtClean="0"/>
                        <a:t>• Marriage/partnership </a:t>
                      </a:r>
                    </a:p>
                  </a:txBody>
                  <a:tcPr/>
                </a:tc>
                <a:tc>
                  <a:txBody>
                    <a:bodyPr/>
                    <a:lstStyle/>
                    <a:p>
                      <a:r>
                        <a:rPr lang="en-GB" sz="1050" b="0" dirty="0" smtClean="0">
                          <a:latin typeface="Arial" panose="020B0604020202020204" pitchFamily="34" charset="0"/>
                          <a:cs typeface="Arial" panose="020B0604020202020204" pitchFamily="34" charset="0"/>
                        </a:rPr>
                        <a:t>Module 3 </a:t>
                      </a:r>
                      <a:br>
                        <a:rPr lang="en-GB" sz="1050" b="0" dirty="0" smtClean="0">
                          <a:latin typeface="Arial" panose="020B0604020202020204" pitchFamily="34" charset="0"/>
                          <a:cs typeface="Arial" panose="020B0604020202020204" pitchFamily="34" charset="0"/>
                        </a:rPr>
                      </a:br>
                      <a:r>
                        <a:rPr lang="en-GB" sz="1050" b="0" dirty="0" smtClean="0">
                          <a:latin typeface="Arial" panose="020B0604020202020204" pitchFamily="34" charset="0"/>
                          <a:cs typeface="Arial" panose="020B0604020202020204" pitchFamily="34" charset="0"/>
                        </a:rPr>
                        <a:t>Units 4 and 5</a:t>
                      </a:r>
                      <a:endParaRPr lang="en-GB" sz="1050" b="0" dirty="0">
                        <a:latin typeface="Arial" panose="020B0604020202020204" pitchFamily="34" charset="0"/>
                        <a:cs typeface="Arial" panose="020B0604020202020204" pitchFamily="34" charset="0"/>
                      </a:endParaRPr>
                    </a:p>
                  </a:txBody>
                  <a:tcPr/>
                </a:tc>
              </a:tr>
              <a:tr h="553469">
                <a:tc>
                  <a:txBody>
                    <a:bodyPr/>
                    <a:lstStyle/>
                    <a:p>
                      <a:r>
                        <a:rPr lang="en-GB" sz="1200" b="1" dirty="0" smtClean="0"/>
                        <a:t>Topic 2</a:t>
                      </a:r>
                      <a:r>
                        <a:rPr lang="en-GB" sz="1200" dirty="0" smtClean="0"/>
                        <a:t>: Technology in everyday life </a:t>
                      </a:r>
                    </a:p>
                    <a:p>
                      <a:r>
                        <a:rPr lang="en-GB" sz="1200" dirty="0" smtClean="0"/>
                        <a:t>• Social media </a:t>
                      </a:r>
                    </a:p>
                    <a:p>
                      <a:r>
                        <a:rPr lang="en-GB" sz="1200" dirty="0" smtClean="0"/>
                        <a:t>• Mobile technology </a:t>
                      </a:r>
                    </a:p>
                  </a:txBody>
                  <a:tcPr/>
                </a:tc>
                <a:tc>
                  <a:txBody>
                    <a:bodyPr/>
                    <a:lstStyle/>
                    <a:p>
                      <a:r>
                        <a:rPr lang="en-GB" sz="1050" b="0" dirty="0" smtClean="0">
                          <a:latin typeface="Arial" panose="020B0604020202020204" pitchFamily="34" charset="0"/>
                          <a:cs typeface="Arial" panose="020B0604020202020204" pitchFamily="34" charset="0"/>
                        </a:rPr>
                        <a:t>Module 3 Unit 1 and 2</a:t>
                      </a:r>
                      <a:endParaRPr lang="en-GB" sz="1050" b="0" dirty="0">
                        <a:latin typeface="Arial" panose="020B0604020202020204" pitchFamily="34" charset="0"/>
                        <a:cs typeface="Arial" panose="020B0604020202020204" pitchFamily="34" charset="0"/>
                      </a:endParaRPr>
                    </a:p>
                  </a:txBody>
                  <a:tcPr/>
                </a:tc>
              </a:tr>
              <a:tr h="869738">
                <a:tc>
                  <a:txBody>
                    <a:bodyPr/>
                    <a:lstStyle/>
                    <a:p>
                      <a:r>
                        <a:rPr lang="en-GB" sz="1200" b="1" dirty="0" smtClean="0"/>
                        <a:t>Topic 3</a:t>
                      </a:r>
                      <a:r>
                        <a:rPr lang="en-GB" sz="1200" dirty="0" smtClean="0"/>
                        <a:t>: Free-time activities </a:t>
                      </a:r>
                    </a:p>
                    <a:p>
                      <a:r>
                        <a:rPr lang="en-GB" sz="1200" dirty="0" smtClean="0"/>
                        <a:t>• Music </a:t>
                      </a:r>
                    </a:p>
                    <a:p>
                      <a:r>
                        <a:rPr lang="en-GB" sz="1200" dirty="0" smtClean="0"/>
                        <a:t>• Cinema and TV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 Sport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 Food and eating out </a:t>
                      </a:r>
                    </a:p>
                  </a:txBody>
                  <a:tcPr/>
                </a:tc>
                <a:tc>
                  <a:txBody>
                    <a:bodyPr/>
                    <a:lstStyle/>
                    <a:p>
                      <a:r>
                        <a:rPr lang="en-GB" sz="1050" b="0" dirty="0" smtClean="0">
                          <a:latin typeface="Arial" panose="020B0604020202020204" pitchFamily="34" charset="0"/>
                          <a:cs typeface="Arial" panose="020B0604020202020204" pitchFamily="34" charset="0"/>
                        </a:rPr>
                        <a:t>Module 3 Unit</a:t>
                      </a:r>
                      <a:r>
                        <a:rPr lang="en-GB" sz="1050" b="0" baseline="0" dirty="0" smtClean="0">
                          <a:latin typeface="Arial" panose="020B0604020202020204" pitchFamily="34" charset="0"/>
                          <a:cs typeface="Arial" panose="020B0604020202020204" pitchFamily="34" charset="0"/>
                        </a:rPr>
                        <a:t> 3</a:t>
                      </a:r>
                      <a:r>
                        <a:rPr lang="en-GB" sz="1050" b="0" dirty="0" smtClean="0">
                          <a:latin typeface="Arial" panose="020B0604020202020204" pitchFamily="34" charset="0"/>
                          <a:cs typeface="Arial" panose="020B0604020202020204" pitchFamily="34" charset="0"/>
                        </a:rPr>
                        <a:t/>
                      </a:r>
                      <a:br>
                        <a:rPr lang="en-GB" sz="1050" b="0" dirty="0" smtClean="0">
                          <a:latin typeface="Arial" panose="020B0604020202020204" pitchFamily="34" charset="0"/>
                          <a:cs typeface="Arial" panose="020B0604020202020204" pitchFamily="34" charset="0"/>
                        </a:rPr>
                      </a:br>
                      <a:r>
                        <a:rPr lang="en-GB" sz="1050" b="0" dirty="0" smtClean="0">
                          <a:latin typeface="Arial" panose="020B0604020202020204" pitchFamily="34" charset="0"/>
                          <a:cs typeface="Arial" panose="020B0604020202020204" pitchFamily="34" charset="0"/>
                        </a:rPr>
                        <a:t>Module 4 Units</a:t>
                      </a:r>
                      <a:r>
                        <a:rPr lang="en-GB" sz="1050" b="0" baseline="0" dirty="0" smtClean="0">
                          <a:latin typeface="Arial" panose="020B0604020202020204" pitchFamily="34" charset="0"/>
                          <a:cs typeface="Arial" panose="020B0604020202020204" pitchFamily="34" charset="0"/>
                        </a:rPr>
                        <a:t> 1,3,4</a:t>
                      </a:r>
                      <a:br>
                        <a:rPr lang="en-GB" sz="1050" b="0" baseline="0" dirty="0" smtClean="0">
                          <a:latin typeface="Arial" panose="020B0604020202020204" pitchFamily="34" charset="0"/>
                          <a:cs typeface="Arial" panose="020B0604020202020204" pitchFamily="34" charset="0"/>
                        </a:rPr>
                      </a:br>
                      <a:r>
                        <a:rPr lang="en-GB" sz="1050" b="0" dirty="0" smtClean="0">
                          <a:latin typeface="Arial" panose="020B0604020202020204" pitchFamily="34" charset="0"/>
                          <a:cs typeface="Arial" panose="020B0604020202020204" pitchFamily="34" charset="0"/>
                        </a:rPr>
                        <a:t>Module 4 </a:t>
                      </a:r>
                      <a:r>
                        <a:rPr lang="en-GB" sz="1050" b="0" baseline="0" dirty="0" smtClean="0">
                          <a:latin typeface="Arial" panose="020B0604020202020204" pitchFamily="34" charset="0"/>
                          <a:cs typeface="Arial" panose="020B0604020202020204" pitchFamily="34" charset="0"/>
                        </a:rPr>
                        <a:t>Units 1,3,4</a:t>
                      </a:r>
                      <a:br>
                        <a:rPr lang="en-GB" sz="1050" b="0" baseline="0" dirty="0" smtClean="0">
                          <a:latin typeface="Arial" panose="020B0604020202020204" pitchFamily="34" charset="0"/>
                          <a:cs typeface="Arial" panose="020B0604020202020204" pitchFamily="34" charset="0"/>
                        </a:rPr>
                      </a:br>
                      <a:r>
                        <a:rPr lang="en-GB" sz="1050" b="0" dirty="0" smtClean="0">
                          <a:latin typeface="Arial" panose="020B0604020202020204" pitchFamily="34" charset="0"/>
                          <a:cs typeface="Arial" panose="020B0604020202020204" pitchFamily="34" charset="0"/>
                        </a:rPr>
                        <a:t>Module 4 </a:t>
                      </a:r>
                      <a:r>
                        <a:rPr lang="en-GB" sz="1050" b="0" baseline="0" dirty="0" smtClean="0">
                          <a:latin typeface="Arial" panose="020B0604020202020204" pitchFamily="34" charset="0"/>
                          <a:cs typeface="Arial" panose="020B0604020202020204" pitchFamily="34" charset="0"/>
                        </a:rPr>
                        <a:t>Unit 2</a:t>
                      </a:r>
                      <a:br>
                        <a:rPr lang="en-GB" sz="1050" b="0" baseline="0" dirty="0" smtClean="0">
                          <a:latin typeface="Arial" panose="020B0604020202020204" pitchFamily="34" charset="0"/>
                          <a:cs typeface="Arial" panose="020B0604020202020204" pitchFamily="34" charset="0"/>
                        </a:rPr>
                      </a:br>
                      <a:r>
                        <a:rPr lang="en-GB" sz="1050" b="0" baseline="0" dirty="0" smtClean="0">
                          <a:latin typeface="Arial" panose="020B0604020202020204" pitchFamily="34" charset="0"/>
                          <a:cs typeface="Arial" panose="020B0604020202020204" pitchFamily="34" charset="0"/>
                        </a:rPr>
                        <a:t>Module 6 Units 1 and 4</a:t>
                      </a:r>
                      <a:endParaRPr lang="en-GB" sz="1050" b="0" dirty="0">
                        <a:latin typeface="Arial" panose="020B0604020202020204" pitchFamily="34" charset="0"/>
                        <a:cs typeface="Arial" panose="020B0604020202020204" pitchFamily="34" charset="0"/>
                      </a:endParaRPr>
                    </a:p>
                  </a:txBody>
                  <a:tcPr/>
                </a:tc>
              </a:tr>
              <a:tr h="395335">
                <a:tc>
                  <a:txBody>
                    <a:bodyPr/>
                    <a:lstStyle/>
                    <a:p>
                      <a:r>
                        <a:rPr lang="en-GB" sz="1200" b="1" dirty="0" smtClean="0"/>
                        <a:t>Topic 4: </a:t>
                      </a:r>
                      <a:r>
                        <a:rPr lang="en-GB" sz="1200" dirty="0" smtClean="0"/>
                        <a:t>Customs and festivals in Spanish-speaking countries/communities</a:t>
                      </a:r>
                      <a:endParaRPr lang="en-GB" sz="1200" dirty="0"/>
                    </a:p>
                  </a:txBody>
                  <a:tcPr/>
                </a:tc>
                <a:tc>
                  <a:txBody>
                    <a:bodyPr/>
                    <a:lstStyle/>
                    <a:p>
                      <a:r>
                        <a:rPr lang="en-GB" sz="1050" b="0" dirty="0" smtClean="0">
                          <a:latin typeface="Arial" panose="020B0604020202020204" pitchFamily="34" charset="0"/>
                          <a:cs typeface="Arial" panose="020B0604020202020204" pitchFamily="34" charset="0"/>
                        </a:rPr>
                        <a:t>Module 6 Units 2,3,5</a:t>
                      </a:r>
                      <a:endParaRPr lang="en-GB" sz="1050" b="0" dirty="0">
                        <a:latin typeface="Arial" panose="020B0604020202020204" pitchFamily="34" charset="0"/>
                        <a:cs typeface="Arial" panose="020B0604020202020204" pitchFamily="34" charset="0"/>
                      </a:endParaRPr>
                    </a:p>
                  </a:txBody>
                  <a:tcPr/>
                </a:tc>
              </a:tr>
              <a:tr h="23720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dirty="0" smtClean="0">
                          <a:latin typeface="Arial" panose="020B0604020202020204" pitchFamily="34" charset="0"/>
                          <a:cs typeface="Arial" panose="020B0604020202020204" pitchFamily="34" charset="0"/>
                        </a:rPr>
                        <a:t>Theme 2: Local, national, international and global areas of interest</a:t>
                      </a:r>
                    </a:p>
                  </a:txBody>
                  <a:tcPr>
                    <a:solidFill>
                      <a:schemeClr val="accent6">
                        <a:lumMod val="20000"/>
                        <a:lumOff val="80000"/>
                      </a:schemeClr>
                    </a:solidFill>
                  </a:tcPr>
                </a:tc>
                <a:tc hMerge="1">
                  <a:txBody>
                    <a:bodyPr/>
                    <a:lstStyle/>
                    <a:p>
                      <a:endParaRPr lang="en-GB" sz="1200" dirty="0"/>
                    </a:p>
                  </a:txBody>
                  <a:tcPr/>
                </a:tc>
              </a:tr>
              <a:tr h="237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Topic 1:</a:t>
                      </a:r>
                      <a:r>
                        <a:rPr lang="en-GB" sz="1200" dirty="0" smtClean="0"/>
                        <a:t> Home, town, neighbourhood and region</a:t>
                      </a:r>
                    </a:p>
                  </a:txBody>
                  <a:tcPr/>
                </a:tc>
                <a:tc>
                  <a:txBody>
                    <a:bodyPr/>
                    <a:lstStyle/>
                    <a:p>
                      <a:r>
                        <a:rPr lang="en-GB" sz="1050" b="0" dirty="0" smtClean="0">
                          <a:latin typeface="Arial" panose="020B0604020202020204" pitchFamily="34" charset="0"/>
                          <a:cs typeface="Arial" panose="020B0604020202020204" pitchFamily="34" charset="0"/>
                        </a:rPr>
                        <a:t>Module 5 Units 1-5</a:t>
                      </a:r>
                      <a:endParaRPr lang="en-GB" sz="1050" b="0" dirty="0">
                        <a:latin typeface="Arial" panose="020B0604020202020204" pitchFamily="34" charset="0"/>
                        <a:cs typeface="Arial" panose="020B0604020202020204" pitchFamily="34" charset="0"/>
                      </a:endParaRPr>
                    </a:p>
                  </a:txBody>
                  <a:tcPr/>
                </a:tc>
              </a:tr>
              <a:tr h="553469">
                <a:tc>
                  <a:txBody>
                    <a:bodyPr/>
                    <a:lstStyle/>
                    <a:p>
                      <a:r>
                        <a:rPr lang="en-GB" sz="1200" b="1" dirty="0" smtClean="0"/>
                        <a:t>Topic 2: </a:t>
                      </a:r>
                      <a:r>
                        <a:rPr lang="en-GB" sz="1200" dirty="0" smtClean="0"/>
                        <a:t>Social issues</a:t>
                      </a:r>
                    </a:p>
                    <a:p>
                      <a:r>
                        <a:rPr lang="en-GB" sz="1200" dirty="0" smtClean="0"/>
                        <a:t>• Charity/voluntary work</a:t>
                      </a:r>
                    </a:p>
                    <a:p>
                      <a:r>
                        <a:rPr lang="en-GB" sz="1200" dirty="0" smtClean="0"/>
                        <a:t>• Healthy/unhealthy living</a:t>
                      </a:r>
                    </a:p>
                  </a:txBody>
                  <a:tcPr/>
                </a:tc>
                <a:tc>
                  <a:txBody>
                    <a:bodyPr/>
                    <a:lstStyle/>
                    <a:p>
                      <a:endParaRPr lang="en-GB" sz="1050" b="0" dirty="0" smtClean="0">
                        <a:latin typeface="Arial" panose="020B0604020202020204" pitchFamily="34" charset="0"/>
                        <a:cs typeface="Arial" panose="020B0604020202020204" pitchFamily="34" charset="0"/>
                      </a:endParaRPr>
                    </a:p>
                    <a:p>
                      <a:r>
                        <a:rPr lang="en-GB" sz="1050" b="0" dirty="0" smtClean="0">
                          <a:latin typeface="Arial" panose="020B0604020202020204" pitchFamily="34" charset="0"/>
                          <a:cs typeface="Arial" panose="020B0604020202020204" pitchFamily="34" charset="0"/>
                        </a:rPr>
                        <a:t>Module 8 units 4 and 5</a:t>
                      </a:r>
                      <a:br>
                        <a:rPr lang="en-GB" sz="1050" b="0" dirty="0" smtClean="0">
                          <a:latin typeface="Arial" panose="020B0604020202020204" pitchFamily="34" charset="0"/>
                          <a:cs typeface="Arial" panose="020B0604020202020204" pitchFamily="34" charset="0"/>
                        </a:rPr>
                      </a:br>
                      <a:r>
                        <a:rPr lang="en-GB" sz="1050" b="0" dirty="0" smtClean="0">
                          <a:latin typeface="Arial" panose="020B0604020202020204" pitchFamily="34" charset="0"/>
                          <a:cs typeface="Arial" panose="020B0604020202020204" pitchFamily="34" charset="0"/>
                        </a:rPr>
                        <a:t>Module 8 unit 3</a:t>
                      </a:r>
                      <a:endParaRPr lang="en-GB" sz="1050" b="0" dirty="0">
                        <a:latin typeface="Arial" panose="020B0604020202020204" pitchFamily="34" charset="0"/>
                        <a:cs typeface="Arial" panose="020B0604020202020204" pitchFamily="34" charset="0"/>
                      </a:endParaRPr>
                    </a:p>
                  </a:txBody>
                  <a:tcPr/>
                </a:tc>
              </a:tr>
              <a:tr h="553469">
                <a:tc>
                  <a:txBody>
                    <a:bodyPr/>
                    <a:lstStyle/>
                    <a:p>
                      <a:r>
                        <a:rPr lang="en-GB" sz="1200" b="1" dirty="0" smtClean="0"/>
                        <a:t>Topic 3: </a:t>
                      </a:r>
                      <a:r>
                        <a:rPr lang="en-GB" sz="1200" dirty="0" smtClean="0"/>
                        <a:t>Global issues</a:t>
                      </a:r>
                    </a:p>
                    <a:p>
                      <a:r>
                        <a:rPr lang="en-GB" sz="1200" dirty="0" smtClean="0"/>
                        <a:t>• The environment</a:t>
                      </a:r>
                    </a:p>
                    <a:p>
                      <a:r>
                        <a:rPr lang="en-GB" sz="1200" dirty="0" smtClean="0"/>
                        <a:t>• Poverty/homelessness</a:t>
                      </a:r>
                    </a:p>
                  </a:txBody>
                  <a:tcPr/>
                </a:tc>
                <a:tc>
                  <a:txBody>
                    <a:bodyPr/>
                    <a:lstStyle/>
                    <a:p>
                      <a:r>
                        <a:rPr lang="en-GB" sz="1050" b="0" dirty="0" smtClean="0">
                          <a:latin typeface="Arial" panose="020B0604020202020204" pitchFamily="34" charset="0"/>
                          <a:cs typeface="Arial" panose="020B0604020202020204" pitchFamily="34" charset="0"/>
                        </a:rPr>
                        <a:t>Module 8 Units 1</a:t>
                      </a:r>
                      <a:r>
                        <a:rPr lang="en-GB" sz="1050" b="0" baseline="0" dirty="0" smtClean="0">
                          <a:latin typeface="Arial" panose="020B0604020202020204" pitchFamily="34" charset="0"/>
                          <a:cs typeface="Arial" panose="020B0604020202020204" pitchFamily="34" charset="0"/>
                        </a:rPr>
                        <a:t> and 2</a:t>
                      </a:r>
                      <a:endParaRPr lang="en-GB" sz="1050" b="0" dirty="0">
                        <a:latin typeface="Arial" panose="020B0604020202020204" pitchFamily="34" charset="0"/>
                        <a:cs typeface="Arial" panose="020B0604020202020204" pitchFamily="34" charset="0"/>
                      </a:endParaRPr>
                    </a:p>
                  </a:txBody>
                  <a:tcPr/>
                </a:tc>
              </a:tr>
              <a:tr h="237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smtClean="0"/>
                        <a:t>Topic 4: </a:t>
                      </a:r>
                      <a:r>
                        <a:rPr lang="en-GB" sz="1200" smtClean="0"/>
                        <a:t>Travel and tourism</a:t>
                      </a:r>
                    </a:p>
                  </a:txBody>
                  <a:tcPr/>
                </a:tc>
                <a:tc>
                  <a:txBody>
                    <a:bodyPr/>
                    <a:lstStyle/>
                    <a:p>
                      <a:r>
                        <a:rPr lang="en-GB" sz="1050" b="0" dirty="0" smtClean="0">
                          <a:latin typeface="Arial" panose="020B0604020202020204" pitchFamily="34" charset="0"/>
                          <a:cs typeface="Arial" panose="020B0604020202020204" pitchFamily="34" charset="0"/>
                        </a:rPr>
                        <a:t>Module 1 </a:t>
                      </a:r>
                      <a:r>
                        <a:rPr lang="en-GB" sz="1050" b="0" baseline="0" dirty="0" smtClean="0">
                          <a:latin typeface="Arial" panose="020B0604020202020204" pitchFamily="34" charset="0"/>
                          <a:cs typeface="Arial" panose="020B0604020202020204" pitchFamily="34" charset="0"/>
                        </a:rPr>
                        <a:t>Units 1 - 5</a:t>
                      </a:r>
                      <a:endParaRPr lang="en-GB" sz="1050" b="0" dirty="0">
                        <a:latin typeface="Arial" panose="020B0604020202020204" pitchFamily="34" charset="0"/>
                        <a:cs typeface="Arial" panose="020B0604020202020204" pitchFamily="34" charset="0"/>
                      </a:endParaRPr>
                    </a:p>
                  </a:txBody>
                  <a:tcPr/>
                </a:tc>
              </a:tr>
              <a:tr h="237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smtClean="0"/>
                        <a:t>Theme 3: Current and future study and employment</a:t>
                      </a:r>
                    </a:p>
                  </a:txBody>
                  <a:tcPr>
                    <a:solidFill>
                      <a:schemeClr val="accent6">
                        <a:lumMod val="20000"/>
                        <a:lumOff val="80000"/>
                      </a:schemeClr>
                    </a:solidFill>
                  </a:tcPr>
                </a:tc>
                <a:tc>
                  <a:txBody>
                    <a:bodyPr/>
                    <a:lstStyle/>
                    <a:p>
                      <a:endParaRPr lang="en-GB" sz="1050" b="0" dirty="0">
                        <a:latin typeface="Arial" panose="020B0604020202020204" pitchFamily="34" charset="0"/>
                        <a:cs typeface="Arial" panose="020B0604020202020204" pitchFamily="34" charset="0"/>
                      </a:endParaRPr>
                    </a:p>
                  </a:txBody>
                  <a:tcPr>
                    <a:solidFill>
                      <a:schemeClr val="accent6">
                        <a:lumMod val="20000"/>
                        <a:lumOff val="80000"/>
                      </a:schemeClr>
                    </a:solidFill>
                  </a:tcPr>
                </a:tc>
              </a:tr>
              <a:tr h="237201">
                <a:tc>
                  <a:txBody>
                    <a:bodyPr/>
                    <a:lstStyle/>
                    <a:p>
                      <a:r>
                        <a:rPr lang="en-GB" sz="1200" b="1" dirty="0" smtClean="0"/>
                        <a:t>Topic 1</a:t>
                      </a:r>
                      <a:r>
                        <a:rPr lang="en-GB" sz="1200" dirty="0" smtClean="0"/>
                        <a:t>: My studies</a:t>
                      </a:r>
                    </a:p>
                  </a:txBody>
                  <a:tcPr/>
                </a:tc>
                <a:tc>
                  <a:txBody>
                    <a:bodyPr/>
                    <a:lstStyle/>
                    <a:p>
                      <a:r>
                        <a:rPr lang="en-GB" sz="1050" b="0" dirty="0" smtClean="0">
                          <a:latin typeface="Arial" panose="020B0604020202020204" pitchFamily="34" charset="0"/>
                          <a:cs typeface="Arial" panose="020B0604020202020204" pitchFamily="34" charset="0"/>
                        </a:rPr>
                        <a:t>Module</a:t>
                      </a:r>
                      <a:r>
                        <a:rPr lang="en-GB" sz="1050" b="0" baseline="0" dirty="0" smtClean="0">
                          <a:latin typeface="Arial" panose="020B0604020202020204" pitchFamily="34" charset="0"/>
                          <a:cs typeface="Arial" panose="020B0604020202020204" pitchFamily="34" charset="0"/>
                        </a:rPr>
                        <a:t> 2  Unit 1</a:t>
                      </a:r>
                      <a:endParaRPr lang="en-GB" sz="1050" b="0" dirty="0">
                        <a:latin typeface="Arial" panose="020B0604020202020204" pitchFamily="34" charset="0"/>
                        <a:cs typeface="Arial" panose="020B0604020202020204" pitchFamily="34" charset="0"/>
                      </a:endParaRPr>
                    </a:p>
                  </a:txBody>
                  <a:tcPr/>
                </a:tc>
              </a:tr>
              <a:tr h="237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Topic 2</a:t>
                      </a:r>
                      <a:r>
                        <a:rPr lang="en-GB" sz="1200" dirty="0" smtClean="0"/>
                        <a:t>: Life at school/college</a:t>
                      </a:r>
                    </a:p>
                  </a:txBody>
                  <a:tcPr/>
                </a:tc>
                <a:tc>
                  <a:txBody>
                    <a:bodyPr/>
                    <a:lstStyle/>
                    <a:p>
                      <a:r>
                        <a:rPr lang="en-GB" sz="1050" b="0" dirty="0" smtClean="0">
                          <a:latin typeface="Arial" panose="020B0604020202020204" pitchFamily="34" charset="0"/>
                          <a:cs typeface="Arial" panose="020B0604020202020204" pitchFamily="34" charset="0"/>
                        </a:rPr>
                        <a:t>Module 2 2 - 5</a:t>
                      </a:r>
                      <a:endParaRPr lang="en-GB" sz="1050" b="0" dirty="0">
                        <a:latin typeface="Arial" panose="020B0604020202020204" pitchFamily="34" charset="0"/>
                        <a:cs typeface="Arial" panose="020B0604020202020204" pitchFamily="34" charset="0"/>
                      </a:endParaRPr>
                    </a:p>
                  </a:txBody>
                  <a:tcPr/>
                </a:tc>
              </a:tr>
              <a:tr h="474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Topic 3: </a:t>
                      </a:r>
                      <a:r>
                        <a:rPr lang="en-GB" sz="1200" dirty="0" smtClean="0"/>
                        <a:t>Education post-16</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Topic 4: </a:t>
                      </a:r>
                      <a:r>
                        <a:rPr lang="en-GB" sz="1200" dirty="0" smtClean="0"/>
                        <a:t>Jobs, career choices and ambitions</a:t>
                      </a:r>
                    </a:p>
                  </a:txBody>
                  <a:tcPr/>
                </a:tc>
                <a:tc>
                  <a:txBody>
                    <a:bodyPr/>
                    <a:lstStyle/>
                    <a:p>
                      <a:r>
                        <a:rPr lang="en-GB" sz="1050" b="0" dirty="0" smtClean="0">
                          <a:latin typeface="Arial" panose="020B0604020202020204" pitchFamily="34" charset="0"/>
                          <a:cs typeface="Arial" panose="020B0604020202020204" pitchFamily="34" charset="0"/>
                        </a:rPr>
                        <a:t>Module 7 Units 1-6</a:t>
                      </a:r>
                      <a:endParaRPr lang="en-GB" sz="1050" b="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31516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89439286"/>
              </p:ext>
            </p:extLst>
          </p:nvPr>
        </p:nvGraphicFramePr>
        <p:xfrm>
          <a:off x="161517" y="89747"/>
          <a:ext cx="8760288" cy="4947920"/>
        </p:xfrm>
        <a:graphic>
          <a:graphicData uri="http://schemas.openxmlformats.org/drawingml/2006/table">
            <a:tbl>
              <a:tblPr firstRow="1" bandRow="1">
                <a:tableStyleId>{8799B23B-EC83-4686-B30A-512413B5E67A}</a:tableStyleId>
              </a:tblPr>
              <a:tblGrid>
                <a:gridCol w="905609"/>
                <a:gridCol w="1008417"/>
                <a:gridCol w="957943"/>
                <a:gridCol w="1152148"/>
                <a:gridCol w="1310733"/>
                <a:gridCol w="1183810"/>
                <a:gridCol w="1058104"/>
                <a:gridCol w="1183524"/>
              </a:tblGrid>
              <a:tr h="370840">
                <a:tc gridSpan="8">
                  <a:txBody>
                    <a:bodyPr/>
                    <a:lstStyle/>
                    <a:p>
                      <a:r>
                        <a:rPr lang="en-GB" sz="1100" dirty="0" smtClean="0">
                          <a:latin typeface="Arial" panose="020B0604020202020204" pitchFamily="34" charset="0"/>
                          <a:cs typeface="Arial" panose="020B0604020202020204" pitchFamily="34" charset="0"/>
                        </a:rPr>
                        <a:t>Year 10 Summer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70840">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1</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70840">
                <a:tc>
                  <a:txBody>
                    <a:bodyPr/>
                    <a:lstStyle/>
                    <a:p>
                      <a:r>
                        <a:rPr lang="en-GB" sz="1100" dirty="0" smtClean="0">
                          <a:latin typeface="Arial" panose="020B0604020202020204" pitchFamily="34" charset="0"/>
                          <a:cs typeface="Arial" panose="020B0604020202020204" pitchFamily="34" charset="0"/>
                        </a:rPr>
                        <a:t>3 lessons + homework (1 hour)</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NB: this unit will probably not take longer than 2 lessons – continue straight to Unit 1</a:t>
                      </a:r>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5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Ciudades</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Punto de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partida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p.94-95</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dirty="0">
                        <a:latin typeface="Arial" panose="020B0604020202020204" pitchFamily="34" charset="0"/>
                        <a:cs typeface="Arial" panose="020B0604020202020204" pitchFamily="34" charset="0"/>
                      </a:endParaRPr>
                    </a:p>
                  </a:txBody>
                  <a:tcPr/>
                </a:tc>
                <a:tc>
                  <a:txBody>
                    <a:bodyPr/>
                    <a:lstStyle/>
                    <a:p>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¿Dónde vives?</a:t>
                      </a:r>
                    </a:p>
                    <a:p>
                      <a:pPr marL="0" indent="0">
                        <a:buFont typeface="Arial" panose="020B0604020202020204" pitchFamily="34" charset="0"/>
                        <a:buNone/>
                      </a:pP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¿Dónde está? </a:t>
                      </a:r>
                    </a:p>
                    <a:p>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¿Cómo es tu ciudad? </a:t>
                      </a:r>
                      <a:b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b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 Qué hay en tu ciudad?</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¿Te gusta vivir allí?</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¿Dónde está..?</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s-ES" sz="1100" b="0" i="1" u="none" strike="noStrike" kern="1200" baseline="0" dirty="0" smtClean="0">
                        <a:solidFill>
                          <a:schemeClr val="tx1"/>
                        </a:solidFill>
                        <a:latin typeface="+mn-lt"/>
                        <a:ea typeface="+mn-ea"/>
                        <a:cs typeface="+mn-cs"/>
                      </a:endParaRPr>
                    </a:p>
                  </a:txBody>
                  <a:tcPr/>
                </a:tc>
                <a:tc>
                  <a:txBody>
                    <a:bodyPr/>
                    <a:lstStyle/>
                    <a:p>
                      <a:r>
                        <a:rPr lang="en-GB" sz="1100" dirty="0" smtClean="0">
                          <a:latin typeface="Arial" panose="020B0604020202020204" pitchFamily="34" charset="0"/>
                          <a:cs typeface="Arial" panose="020B0604020202020204" pitchFamily="34" charset="0"/>
                        </a:rPr>
                        <a:t>Adjectival agreement</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Definite</a:t>
                      </a:r>
                      <a:r>
                        <a:rPr lang="en-GB" sz="1100" baseline="0" dirty="0" smtClean="0">
                          <a:latin typeface="Arial" panose="020B0604020202020204" pitchFamily="34" charset="0"/>
                          <a:cs typeface="Arial" panose="020B0604020202020204" pitchFamily="34" charset="0"/>
                        </a:rPr>
                        <a:t> and indefinite article</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(no) GUSTAR + reasons</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 </a:t>
                      </a:r>
                      <a:r>
                        <a:rPr lang="en-GB" sz="1100" b="1" dirty="0" smtClean="0">
                          <a:latin typeface="Arial" panose="020B0604020202020204" pitchFamily="34" charset="0"/>
                          <a:cs typeface="Arial" panose="020B0604020202020204" pitchFamily="34" charset="0"/>
                        </a:rPr>
                        <a:t>Imperative </a:t>
                      </a:r>
                      <a:r>
                        <a:rPr lang="en-GB" sz="1100" dirty="0" smtClean="0">
                          <a:latin typeface="Arial" panose="020B0604020202020204" pitchFamily="34" charset="0"/>
                          <a:cs typeface="Arial" panose="020B0604020202020204" pitchFamily="34" charset="0"/>
                        </a:rPr>
                        <a:t> (for </a:t>
                      </a:r>
                      <a:r>
                        <a:rPr lang="en-GB" sz="1100" dirty="0" err="1" smtClean="0">
                          <a:latin typeface="Arial" panose="020B0604020202020204" pitchFamily="34" charset="0"/>
                          <a:cs typeface="Arial" panose="020B0604020202020204" pitchFamily="34" charset="0"/>
                        </a:rPr>
                        <a:t>drections</a:t>
                      </a:r>
                      <a:r>
                        <a:rPr lang="en-GB" sz="1100" dirty="0" smtClean="0">
                          <a:latin typeface="Arial" panose="020B0604020202020204" pitchFamily="34" charset="0"/>
                          <a:cs typeface="Arial" panose="020B0604020202020204" pitchFamily="34" charset="0"/>
                        </a:rPr>
                        <a:t>)</a:t>
                      </a:r>
                    </a:p>
                    <a:p>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a+el</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de + el</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 y - e</a:t>
                      </a:r>
                    </a:p>
                    <a:p>
                      <a:endParaRPr lang="en-GB" sz="1100" baseline="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la ciudad</a:t>
                      </a:r>
                    </a:p>
                    <a:p>
                      <a:r>
                        <a:rPr lang="en-GB" sz="1100" b="0" u="none" dirty="0" smtClean="0">
                          <a:latin typeface="Arial" panose="020B0604020202020204" pitchFamily="34" charset="0"/>
                          <a:cs typeface="Arial" panose="020B0604020202020204" pitchFamily="34" charset="0"/>
                        </a:rPr>
                        <a:t>la </a:t>
                      </a:r>
                      <a:r>
                        <a:rPr lang="en-GB" sz="1100" b="0" u="none" dirty="0" err="1" smtClean="0">
                          <a:latin typeface="Arial" panose="020B0604020202020204" pitchFamily="34" charset="0"/>
                          <a:cs typeface="Arial" panose="020B0604020202020204" pitchFamily="34" charset="0"/>
                        </a:rPr>
                        <a:t>tienda</a:t>
                      </a:r>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la </a:t>
                      </a:r>
                      <a:r>
                        <a:rPr lang="en-GB" sz="1100" b="0" u="none" dirty="0" err="1" smtClean="0">
                          <a:latin typeface="Arial" panose="020B0604020202020204" pitchFamily="34" charset="0"/>
                          <a:cs typeface="Arial" panose="020B0604020202020204" pitchFamily="34" charset="0"/>
                        </a:rPr>
                        <a:t>biblioteca</a:t>
                      </a:r>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la </a:t>
                      </a:r>
                      <a:r>
                        <a:rPr lang="en-GB" sz="1100" b="0" u="none" dirty="0" err="1" smtClean="0">
                          <a:latin typeface="Arial" panose="020B0604020202020204" pitchFamily="34" charset="0"/>
                          <a:cs typeface="Arial" panose="020B0604020202020204" pitchFamily="34" charset="0"/>
                        </a:rPr>
                        <a:t>pista</a:t>
                      </a:r>
                      <a:r>
                        <a:rPr lang="en-GB" sz="1100" b="0" u="none" dirty="0" smtClean="0">
                          <a:latin typeface="Arial" panose="020B0604020202020204" pitchFamily="34" charset="0"/>
                          <a:cs typeface="Arial" panose="020B0604020202020204" pitchFamily="34" charset="0"/>
                        </a:rPr>
                        <a:t> de </a:t>
                      </a:r>
                      <a:r>
                        <a:rPr lang="en-GB" sz="1100" b="0" u="none" dirty="0" err="1" smtClean="0">
                          <a:latin typeface="Arial" panose="020B0604020202020204" pitchFamily="34" charset="0"/>
                          <a:cs typeface="Arial" panose="020B0604020202020204" pitchFamily="34" charset="0"/>
                        </a:rPr>
                        <a:t>hielo</a:t>
                      </a:r>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el pueblo</a:t>
                      </a:r>
                    </a:p>
                    <a:p>
                      <a:r>
                        <a:rPr lang="en-GB" sz="1100" b="0" u="none" dirty="0" smtClean="0">
                          <a:latin typeface="Arial" panose="020B0604020202020204" pitchFamily="34" charset="0"/>
                          <a:cs typeface="Arial" panose="020B0604020202020204" pitchFamily="34" charset="0"/>
                        </a:rPr>
                        <a:t>la</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iglesia</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Correos</a:t>
                      </a:r>
                      <a:endParaRPr lang="en-GB" sz="1100" b="0" u="none" baseline="0"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el </a:t>
                      </a:r>
                      <a:r>
                        <a:rPr lang="en-GB" sz="1100" b="0" u="none" dirty="0" err="1" smtClean="0">
                          <a:latin typeface="Arial" panose="020B0604020202020204" pitchFamily="34" charset="0"/>
                          <a:cs typeface="Arial" panose="020B0604020202020204" pitchFamily="34" charset="0"/>
                        </a:rPr>
                        <a:t>ayuntamiento</a:t>
                      </a:r>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el </a:t>
                      </a:r>
                      <a:r>
                        <a:rPr lang="en-GB" sz="1100" b="0" u="none" dirty="0" err="1" smtClean="0">
                          <a:latin typeface="Arial" panose="020B0604020202020204" pitchFamily="34" charset="0"/>
                          <a:cs typeface="Arial" panose="020B0604020202020204" pitchFamily="34" charset="0"/>
                        </a:rPr>
                        <a:t>lugar</a:t>
                      </a:r>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la</a:t>
                      </a:r>
                      <a:r>
                        <a:rPr lang="en-GB" sz="1100" b="0" u="none" baseline="0" dirty="0" smtClean="0">
                          <a:latin typeface="Arial" panose="020B0604020202020204" pitchFamily="34" charset="0"/>
                          <a:cs typeface="Arial" panose="020B0604020202020204" pitchFamily="34" charset="0"/>
                        </a:rPr>
                        <a:t> plaza mayor</a:t>
                      </a:r>
                    </a:p>
                    <a:p>
                      <a:r>
                        <a:rPr lang="en-GB" sz="1100" b="0" u="none" baseline="0" dirty="0" smtClean="0">
                          <a:latin typeface="Arial" panose="020B0604020202020204" pitchFamily="34" charset="0"/>
                          <a:cs typeface="Arial" panose="020B0604020202020204" pitchFamily="34" charset="0"/>
                        </a:rPr>
                        <a:t>a </a:t>
                      </a:r>
                      <a:r>
                        <a:rPr lang="en-GB" sz="1100" b="0" u="none" baseline="0" dirty="0" err="1" smtClean="0">
                          <a:latin typeface="Arial" panose="020B0604020202020204" pitchFamily="34" charset="0"/>
                          <a:cs typeface="Arial" panose="020B0604020202020204" pitchFamily="34" charset="0"/>
                        </a:rPr>
                        <a:t>mano</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derecha</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a </a:t>
                      </a:r>
                      <a:r>
                        <a:rPr lang="en-GB" sz="1100" b="0" u="none" baseline="0" dirty="0" err="1" smtClean="0">
                          <a:latin typeface="Arial" panose="020B0604020202020204" pitchFamily="34" charset="0"/>
                          <a:cs typeface="Arial" panose="020B0604020202020204" pitchFamily="34" charset="0"/>
                        </a:rPr>
                        <a:t>mano</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izquierda</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calle</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esquina</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los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espacios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verdes</a:t>
                      </a:r>
                      <a:endParaRPr lang="en-GB" sz="1100" b="0" u="none" baseline="0" dirty="0" smtClean="0">
                        <a:latin typeface="Arial" panose="020B0604020202020204" pitchFamily="34" charset="0"/>
                        <a:cs typeface="Arial" panose="020B0604020202020204" pitchFamily="34" charset="0"/>
                      </a:endParaRPr>
                    </a:p>
                    <a:p>
                      <a:endParaRPr lang="en-GB" sz="1100" b="0" u="none" baseline="0" dirty="0" smtClean="0">
                        <a:latin typeface="Arial" panose="020B0604020202020204" pitchFamily="34" charset="0"/>
                        <a:cs typeface="Arial" panose="020B0604020202020204" pitchFamily="34" charset="0"/>
                      </a:endParaRPr>
                    </a:p>
                    <a:p>
                      <a:endParaRPr lang="en-GB" sz="1100" b="0" u="none" dirty="0" smtClean="0">
                        <a:latin typeface="Arial" panose="020B0604020202020204" pitchFamily="34" charset="0"/>
                        <a:cs typeface="Arial" panose="020B0604020202020204" pitchFamily="34" charset="0"/>
                      </a:endParaRPr>
                    </a:p>
                    <a:p>
                      <a:endParaRPr lang="en-GB" sz="1100" b="0" u="none" dirty="0" smtClean="0">
                        <a:latin typeface="Arial" panose="020B0604020202020204" pitchFamily="34" charset="0"/>
                        <a:cs typeface="Arial" panose="020B0604020202020204" pitchFamily="34" charset="0"/>
                      </a:endParaRPr>
                    </a:p>
                    <a:p>
                      <a:endParaRPr lang="en-GB" sz="1100" b="0" u="none" baseline="0" dirty="0" smtClean="0">
                        <a:latin typeface="Arial" panose="020B0604020202020204" pitchFamily="34" charset="0"/>
                        <a:cs typeface="Arial" panose="020B0604020202020204" pitchFamily="34" charset="0"/>
                      </a:endParaRPr>
                    </a:p>
                    <a:p>
                      <a:endParaRPr lang="en-GB" sz="1100" b="0" u="none" dirty="0" smtClean="0">
                        <a:latin typeface="Arial" panose="020B0604020202020204" pitchFamily="34" charset="0"/>
                        <a:cs typeface="Arial" panose="020B0604020202020204" pitchFamily="34" charset="0"/>
                      </a:endParaRPr>
                    </a:p>
                    <a:p>
                      <a:endParaRPr lang="en-GB" sz="1100" b="0" u="none"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Theme 2: Local, national, international and global areas of interest</a:t>
                      </a:r>
                      <a:br>
                        <a:rPr lang="en-GB" sz="1100" b="0"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Home, town, neighbourhood and region</a:t>
                      </a:r>
                      <a:endParaRPr lang="en-GB" sz="1100" b="0" u="sng" dirty="0" smtClean="0">
                        <a:latin typeface="Arial" panose="020B0604020202020204" pitchFamily="34" charset="0"/>
                        <a:cs typeface="Arial" panose="020B0604020202020204" pitchFamily="34" charset="0"/>
                      </a:endParaRPr>
                    </a:p>
                  </a:txBody>
                  <a:tcPr/>
                </a:tc>
                <a:tc>
                  <a:txBody>
                    <a:bodyPr/>
                    <a:lstStyle/>
                    <a:p>
                      <a:r>
                        <a:rPr lang="en-GB" sz="1400" dirty="0" smtClean="0"/>
                        <a:t>HW</a:t>
                      </a:r>
                      <a:r>
                        <a:rPr lang="en-GB" sz="1400" baseline="0" dirty="0" smtClean="0"/>
                        <a:t> 1</a:t>
                      </a:r>
                    </a:p>
                    <a:p>
                      <a:r>
                        <a:rPr lang="en-GB" sz="1400" baseline="0" dirty="0" smtClean="0"/>
                        <a:t>Learning</a:t>
                      </a:r>
                    </a:p>
                    <a:p>
                      <a:endParaRPr lang="en-GB" sz="1400" baseline="0" dirty="0" smtClean="0"/>
                    </a:p>
                    <a:p>
                      <a:r>
                        <a:rPr lang="en-GB" sz="1400" baseline="0" dirty="0" smtClean="0"/>
                        <a:t>HW 2</a:t>
                      </a:r>
                    </a:p>
                    <a:p>
                      <a:r>
                        <a:rPr lang="en-GB" sz="1400" baseline="0" dirty="0" smtClean="0"/>
                        <a:t>Descriptive writing using the language from p94 Ex 4+5</a:t>
                      </a:r>
                    </a:p>
                  </a:txBody>
                  <a:tcPr/>
                </a:tc>
                <a:tc>
                  <a:txBody>
                    <a:bodyPr/>
                    <a:lstStyle/>
                    <a:p>
                      <a:r>
                        <a:rPr lang="es-ES" sz="1100" kern="1200" dirty="0" err="1" smtClean="0">
                          <a:solidFill>
                            <a:schemeClr val="tx1"/>
                          </a:solidFill>
                          <a:effectLst/>
                          <a:latin typeface="Arial" panose="020B0604020202020204" pitchFamily="34" charset="0"/>
                          <a:ea typeface="+mn-ea"/>
                          <a:cs typeface="Arial" panose="020B0604020202020204" pitchFamily="34" charset="0"/>
                        </a:rPr>
                        <a:t>Secure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use </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of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questions</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about</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town</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city</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and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where</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they</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live</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and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what</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they</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can do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there</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Ask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for</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and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give</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0" u="none" kern="1200" baseline="0" dirty="0" err="1" smtClean="0">
                          <a:solidFill>
                            <a:schemeClr val="tx1"/>
                          </a:solidFill>
                          <a:effectLst/>
                          <a:latin typeface="Arial" panose="020B0604020202020204" pitchFamily="34" charset="0"/>
                          <a:ea typeface="+mn-ea"/>
                          <a:cs typeface="Arial" panose="020B0604020202020204" pitchFamily="34" charset="0"/>
                        </a:rPr>
                        <a:t>directions</a:t>
                      </a:r>
                      <a:r>
                        <a:rPr lang="es-ES" sz="1100" b="0" u="none" kern="1200" baseline="0" dirty="0" smtClean="0">
                          <a:solidFill>
                            <a:schemeClr val="tx1"/>
                          </a:solidFill>
                          <a:effectLst/>
                          <a:latin typeface="Arial" panose="020B0604020202020204" pitchFamily="34" charset="0"/>
                          <a:ea typeface="+mn-ea"/>
                          <a:cs typeface="Arial" panose="020B0604020202020204" pitchFamily="34" charset="0"/>
                        </a:rPr>
                        <a:t>.</a:t>
                      </a:r>
                    </a:p>
                  </a:txBody>
                  <a:tcPr/>
                </a:tc>
              </a:tr>
              <a:tr h="370840">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1733876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04933468"/>
              </p:ext>
            </p:extLst>
          </p:nvPr>
        </p:nvGraphicFramePr>
        <p:xfrm>
          <a:off x="139890" y="87088"/>
          <a:ext cx="8887998" cy="6603998"/>
        </p:xfrm>
        <a:graphic>
          <a:graphicData uri="http://schemas.openxmlformats.org/drawingml/2006/table">
            <a:tbl>
              <a:tblPr firstRow="1" bandRow="1">
                <a:tableStyleId>{8799B23B-EC83-4686-B30A-512413B5E67A}</a:tableStyleId>
              </a:tblPr>
              <a:tblGrid>
                <a:gridCol w="916397"/>
                <a:gridCol w="1242964"/>
                <a:gridCol w="1079681"/>
                <a:gridCol w="1097783"/>
                <a:gridCol w="1079681"/>
                <a:gridCol w="1088117"/>
                <a:gridCol w="1189302"/>
                <a:gridCol w="1194073"/>
              </a:tblGrid>
              <a:tr h="191922">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Year 10 Summer Term</a:t>
                      </a:r>
                      <a:r>
                        <a:rPr lang="en-GB" sz="1100" baseline="0" dirty="0" smtClean="0">
                          <a:latin typeface="Arial" panose="020B0604020202020204" pitchFamily="34" charset="0"/>
                          <a:cs typeface="Arial" panose="020B0604020202020204" pitchFamily="34" charset="0"/>
                        </a:rPr>
                        <a:t> [1]</a:t>
                      </a:r>
                      <a:endParaRPr lang="en-GB" sz="1100" dirty="0" smtClean="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r>
              <a:tr h="313471">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2</a:t>
                      </a:r>
                      <a:endParaRPr lang="en-GB" sz="1100" b="1"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r>
              <a:tr h="4069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Week 3: 3 lessons + homework (1 hour)</a:t>
                      </a: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b="1" dirty="0" err="1" smtClean="0">
                          <a:latin typeface="Arial" panose="020B0604020202020204" pitchFamily="34" charset="0"/>
                          <a:cs typeface="Arial" panose="020B0604020202020204" pitchFamily="34" charset="0"/>
                        </a:rPr>
                        <a:t>Módulo</a:t>
                      </a:r>
                      <a:r>
                        <a:rPr lang="en-GB" sz="1100" b="1" dirty="0" smtClean="0">
                          <a:latin typeface="Arial" panose="020B0604020202020204" pitchFamily="34" charset="0"/>
                          <a:cs typeface="Arial" panose="020B0604020202020204" pitchFamily="34" charset="0"/>
                        </a:rPr>
                        <a:t> 5</a:t>
                      </a:r>
                    </a:p>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Ciudades</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1 - </a:t>
                      </a:r>
                      <a:r>
                        <a:rPr lang="en-GB" sz="1100" b="1" baseline="0" dirty="0" smtClean="0">
                          <a:latin typeface="Arial" panose="020B0604020202020204" pitchFamily="34" charset="0"/>
                          <a:cs typeface="Arial" panose="020B0604020202020204" pitchFamily="34" charset="0"/>
                        </a:rPr>
                        <a:t>¿</a:t>
                      </a:r>
                      <a:r>
                        <a:rPr lang="en-GB" sz="1100" b="1" baseline="0" dirty="0" err="1" smtClean="0">
                          <a:latin typeface="Arial" panose="020B0604020202020204" pitchFamily="34" charset="0"/>
                          <a:cs typeface="Arial" panose="020B0604020202020204" pitchFamily="34" charset="0"/>
                        </a:rPr>
                        <a:t>Cómo</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es</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tu</a:t>
                      </a:r>
                      <a:r>
                        <a:rPr lang="en-GB" sz="1100" b="1" baseline="0" dirty="0" smtClean="0">
                          <a:latin typeface="Arial" panose="020B0604020202020204" pitchFamily="34" charset="0"/>
                          <a:cs typeface="Arial" panose="020B0604020202020204" pitchFamily="34" charset="0"/>
                        </a:rPr>
                        <a:t> zona? </a:t>
                      </a:r>
                    </a:p>
                    <a:p>
                      <a:r>
                        <a:rPr lang="en-GB" sz="1100" baseline="0" dirty="0" smtClean="0">
                          <a:latin typeface="Arial" panose="020B0604020202020204" pitchFamily="34" charset="0"/>
                          <a:cs typeface="Arial" panose="020B0604020202020204" pitchFamily="34" charset="0"/>
                        </a:rPr>
                        <a:t>p98-99</a:t>
                      </a: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Cómo</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es</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tu</a:t>
                      </a:r>
                      <a:r>
                        <a:rPr lang="en-GB" sz="1100" i="1" dirty="0" smtClean="0">
                          <a:latin typeface="Arial" panose="020B0604020202020204" pitchFamily="34" charset="0"/>
                          <a:cs typeface="Arial" panose="020B0604020202020204" pitchFamily="34" charset="0"/>
                        </a:rPr>
                        <a:t> zona?</a:t>
                      </a:r>
                    </a:p>
                    <a:p>
                      <a:r>
                        <a:rPr lang="en-GB" sz="1100" i="1" dirty="0" smtClean="0">
                          <a:latin typeface="Arial" panose="020B0604020202020204" pitchFamily="34" charset="0"/>
                          <a:cs typeface="Arial" panose="020B0604020202020204" pitchFamily="34" charset="0"/>
                        </a:rPr>
                        <a:t>¿Me </a:t>
                      </a:r>
                      <a:r>
                        <a:rPr lang="en-GB" sz="1100" i="1" dirty="0" err="1" smtClean="0">
                          <a:latin typeface="Arial" panose="020B0604020202020204" pitchFamily="34" charset="0"/>
                          <a:cs typeface="Arial" panose="020B0604020202020204" pitchFamily="34" charset="0"/>
                        </a:rPr>
                        <a:t>puede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dar</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más</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información</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sobre</a:t>
                      </a:r>
                      <a:r>
                        <a:rPr lang="en-GB" sz="1100" i="1" baseline="0" dirty="0" smtClean="0">
                          <a:latin typeface="Arial" panose="020B0604020202020204" pitchFamily="34" charset="0"/>
                          <a:cs typeface="Arial" panose="020B0604020202020204" pitchFamily="34" charset="0"/>
                        </a:rPr>
                        <a:t>…?</a:t>
                      </a:r>
                    </a:p>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Cuándo</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abre</a:t>
                      </a:r>
                      <a:r>
                        <a:rPr lang="en-GB" sz="1100" i="1" dirty="0" smtClean="0">
                          <a:latin typeface="Arial" panose="020B0604020202020204" pitchFamily="34" charset="0"/>
                          <a:cs typeface="Arial" panose="020B0604020202020204" pitchFamily="34" charset="0"/>
                        </a:rPr>
                        <a:t>…?</a:t>
                      </a:r>
                    </a:p>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Dónde</a:t>
                      </a:r>
                      <a:r>
                        <a:rPr lang="en-GB" sz="1100" i="1" baseline="0" dirty="0" smtClean="0">
                          <a:latin typeface="Arial" panose="020B0604020202020204" pitchFamily="34" charset="0"/>
                          <a:cs typeface="Arial" panose="020B0604020202020204" pitchFamily="34" charset="0"/>
                        </a:rPr>
                        <a:t> se </a:t>
                      </a:r>
                      <a:r>
                        <a:rPr lang="en-GB" sz="1100" i="1" baseline="0" dirty="0" err="1" smtClean="0">
                          <a:latin typeface="Arial" panose="020B0604020202020204" pitchFamily="34" charset="0"/>
                          <a:cs typeface="Arial" panose="020B0604020202020204" pitchFamily="34" charset="0"/>
                        </a:rPr>
                        <a:t>puede</a:t>
                      </a: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en</a:t>
                      </a:r>
                      <a:r>
                        <a:rPr lang="en-GB" sz="1100" i="1" baseline="0" dirty="0" smtClean="0">
                          <a:latin typeface="Arial" panose="020B0604020202020204" pitchFamily="34" charset="0"/>
                          <a:cs typeface="Arial" panose="020B0604020202020204" pitchFamily="34" charset="0"/>
                        </a:rPr>
                        <a:t>…?</a:t>
                      </a:r>
                    </a:p>
                    <a:p>
                      <a:r>
                        <a:rPr lang="en-GB" sz="1100" i="1" baseline="0" dirty="0" smtClean="0">
                          <a:latin typeface="Arial" panose="020B0604020202020204" pitchFamily="34" charset="0"/>
                          <a:cs typeface="Arial" panose="020B0604020202020204" pitchFamily="34" charset="0"/>
                        </a:rPr>
                        <a:t>¿A </a:t>
                      </a:r>
                      <a:r>
                        <a:rPr lang="en-GB" sz="1100" i="1" baseline="0"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hora..?</a:t>
                      </a:r>
                    </a:p>
                    <a:p>
                      <a:r>
                        <a:rPr lang="en-GB" sz="1100" i="1" baseline="0" dirty="0" smtClean="0">
                          <a:latin typeface="Arial" panose="020B0604020202020204" pitchFamily="34" charset="0"/>
                          <a:cs typeface="Arial" panose="020B0604020202020204" pitchFamily="34" charset="0"/>
                        </a:rPr>
                        <a:t>¿Hay…?</a:t>
                      </a:r>
                    </a:p>
                    <a:p>
                      <a:r>
                        <a:rPr lang="en-GB" sz="1100" i="1" baseline="0" dirty="0" smtClean="0">
                          <a:latin typeface="Arial" panose="020B0604020202020204" pitchFamily="34" charset="0"/>
                          <a:cs typeface="Arial" panose="020B0604020202020204" pitchFamily="34" charset="0"/>
                        </a:rPr>
                        <a:t>¿Me </a:t>
                      </a:r>
                      <a:r>
                        <a:rPr lang="en-GB" sz="1100" i="1" baseline="0" dirty="0" err="1" smtClean="0">
                          <a:latin typeface="Arial" panose="020B0604020202020204" pitchFamily="34" charset="0"/>
                          <a:cs typeface="Arial" panose="020B0604020202020204" pitchFamily="34" charset="0"/>
                        </a:rPr>
                        <a:t>puede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dar</a:t>
                      </a:r>
                      <a:r>
                        <a:rPr lang="en-GB" sz="1100" i="1" baseline="0" dirty="0" smtClean="0">
                          <a:latin typeface="Arial" panose="020B0604020202020204" pitchFamily="34" charset="0"/>
                          <a:cs typeface="Arial" panose="020B0604020202020204" pitchFamily="34" charset="0"/>
                        </a:rPr>
                        <a:t>…?</a:t>
                      </a:r>
                    </a:p>
                    <a:p>
                      <a:r>
                        <a:rPr lang="en-GB" sz="1100" i="1" baseline="0" dirty="0" smtClean="0">
                          <a:latin typeface="Arial" panose="020B0604020202020204" pitchFamily="34" charset="0"/>
                          <a:cs typeface="Arial" panose="020B0604020202020204" pitchFamily="34" charset="0"/>
                        </a:rPr>
                        <a:t>¿Me </a:t>
                      </a:r>
                      <a:r>
                        <a:rPr lang="en-GB" sz="1100" i="1" baseline="0" dirty="0" err="1" smtClean="0">
                          <a:latin typeface="Arial" panose="020B0604020202020204" pitchFamily="34" charset="0"/>
                          <a:cs typeface="Arial" panose="020B0604020202020204" pitchFamily="34" charset="0"/>
                        </a:rPr>
                        <a:t>puede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recomendar</a:t>
                      </a:r>
                      <a:r>
                        <a:rPr lang="en-GB" sz="1100" i="1" baseline="0" dirty="0" smtClean="0">
                          <a:latin typeface="Arial" panose="020B0604020202020204" pitchFamily="34" charset="0"/>
                          <a:cs typeface="Arial" panose="020B0604020202020204" pitchFamily="34" charset="0"/>
                        </a:rPr>
                        <a:t>…?</a:t>
                      </a:r>
                    </a:p>
                    <a:p>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Cuándo</a:t>
                      </a:r>
                      <a:r>
                        <a:rPr lang="en-GB" sz="1100" i="1" baseline="0" dirty="0" smtClean="0">
                          <a:latin typeface="Arial" panose="020B0604020202020204" pitchFamily="34" charset="0"/>
                          <a:cs typeface="Arial" panose="020B0604020202020204" pitchFamily="34" charset="0"/>
                        </a:rPr>
                        <a:t> se </a:t>
                      </a:r>
                      <a:r>
                        <a:rPr lang="en-GB" sz="1100" i="1" baseline="0" dirty="0" err="1" smtClean="0">
                          <a:latin typeface="Arial" panose="020B0604020202020204" pitchFamily="34" charset="0"/>
                          <a:cs typeface="Arial" panose="020B0604020202020204" pitchFamily="34" charset="0"/>
                        </a:rPr>
                        <a:t>puede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visitar</a:t>
                      </a:r>
                      <a:r>
                        <a:rPr lang="en-GB" sz="1100" i="1" baseline="0" dirty="0" smtClean="0">
                          <a:latin typeface="Arial" panose="020B0604020202020204" pitchFamily="34" charset="0"/>
                          <a:cs typeface="Arial" panose="020B0604020202020204" pitchFamily="34" charset="0"/>
                        </a:rPr>
                        <a:t>…?</a:t>
                      </a:r>
                    </a:p>
                    <a:p>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se </a:t>
                      </a:r>
                      <a:r>
                        <a:rPr lang="en-GB" sz="1100" i="1" baseline="0" dirty="0" err="1" smtClean="0">
                          <a:latin typeface="Arial" panose="020B0604020202020204" pitchFamily="34" charset="0"/>
                          <a:cs typeface="Arial" panose="020B0604020202020204" pitchFamily="34" charset="0"/>
                        </a:rPr>
                        <a:t>puede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hacer</a:t>
                      </a:r>
                      <a:r>
                        <a:rPr lang="en-GB" sz="1100" i="1" baseline="0" dirty="0" smtClean="0">
                          <a:latin typeface="Arial" panose="020B0604020202020204" pitchFamily="34" charset="0"/>
                          <a:cs typeface="Arial" panose="020B0604020202020204" pitchFamily="34" charset="0"/>
                        </a:rPr>
                        <a:t>/comer /</a:t>
                      </a:r>
                      <a:r>
                        <a:rPr lang="en-GB" sz="1100" i="1" baseline="0" dirty="0" err="1" smtClean="0">
                          <a:latin typeface="Arial" panose="020B0604020202020204" pitchFamily="34" charset="0"/>
                          <a:cs typeface="Arial" panose="020B0604020202020204" pitchFamily="34" charset="0"/>
                        </a:rPr>
                        <a:t>ver</a:t>
                      </a:r>
                      <a:r>
                        <a:rPr lang="en-GB" sz="1100" i="1" baseline="0" dirty="0" smtClean="0">
                          <a:latin typeface="Arial" panose="020B0604020202020204" pitchFamily="34" charset="0"/>
                          <a:cs typeface="Arial" panose="020B0604020202020204" pitchFamily="34" charset="0"/>
                        </a:rPr>
                        <a:t>…?</a:t>
                      </a:r>
                    </a:p>
                    <a:p>
                      <a:r>
                        <a:rPr lang="en-GB" sz="1100" i="1" baseline="0" dirty="0" smtClean="0">
                          <a:latin typeface="Arial" panose="020B0604020202020204" pitchFamily="34" charset="0"/>
                          <a:cs typeface="Arial" panose="020B0604020202020204" pitchFamily="34" charset="0"/>
                        </a:rPr>
                        <a:t>¿</a:t>
                      </a:r>
                      <a:endParaRPr lang="en-GB" sz="1100" i="1" dirty="0">
                        <a:latin typeface="Arial" panose="020B0604020202020204" pitchFamily="34" charset="0"/>
                        <a:cs typeface="Arial" panose="020B0604020202020204" pitchFamily="34" charset="0"/>
                      </a:endParaRPr>
                    </a:p>
                  </a:txBody>
                  <a:tcPr>
                    <a:noFill/>
                  </a:tcPr>
                </a:tc>
                <a:tc>
                  <a:txBody>
                    <a:bodyPr/>
                    <a:lstStyle/>
                    <a:p>
                      <a:r>
                        <a:rPr lang="en-GB" sz="1100" dirty="0" smtClean="0">
                          <a:latin typeface="Arial" panose="020B0604020202020204" pitchFamily="34" charset="0"/>
                          <a:cs typeface="Arial" panose="020B0604020202020204" pitchFamily="34" charset="0"/>
                        </a:rPr>
                        <a:t>(no) Se </a:t>
                      </a:r>
                      <a:r>
                        <a:rPr lang="en-GB" sz="1100" dirty="0" err="1" smtClean="0">
                          <a:latin typeface="Arial" panose="020B0604020202020204" pitchFamily="34" charset="0"/>
                          <a:cs typeface="Arial" panose="020B0604020202020204" pitchFamily="34" charset="0"/>
                        </a:rPr>
                        <a:t>puede</a:t>
                      </a:r>
                      <a:r>
                        <a:rPr lang="en-GB" sz="1100" dirty="0" smtClean="0">
                          <a:latin typeface="Arial" panose="020B0604020202020204" pitchFamily="34" charset="0"/>
                          <a:cs typeface="Arial" panose="020B0604020202020204" pitchFamily="34" charset="0"/>
                        </a:rPr>
                        <a:t>/n</a:t>
                      </a:r>
                      <a:r>
                        <a:rPr lang="en-GB" sz="1100" baseline="0" dirty="0" smtClean="0">
                          <a:latin typeface="Arial" panose="020B0604020202020204" pitchFamily="34" charset="0"/>
                          <a:cs typeface="Arial" panose="020B0604020202020204" pitchFamily="34" charset="0"/>
                        </a:rPr>
                        <a:t> + infinitive</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Adjectival agreement</a:t>
                      </a:r>
                      <a:endParaRPr lang="en-GB" sz="1100" dirty="0">
                        <a:latin typeface="Arial" panose="020B0604020202020204" pitchFamily="34" charset="0"/>
                        <a:cs typeface="Arial" panose="020B0604020202020204" pitchFamily="34" charset="0"/>
                      </a:endParaRPr>
                    </a:p>
                  </a:txBody>
                  <a:tcPr>
                    <a:noFill/>
                  </a:tcPr>
                </a:tc>
                <a:tc>
                  <a:txBody>
                    <a:bodyPr/>
                    <a:lstStyle/>
                    <a:p>
                      <a:r>
                        <a:rPr lang="en-GB" sz="1050" dirty="0" smtClean="0">
                          <a:latin typeface="Arial" panose="020B0604020202020204" pitchFamily="34" charset="0"/>
                          <a:cs typeface="Arial" panose="020B0604020202020204" pitchFamily="34" charset="0"/>
                        </a:rPr>
                        <a:t>el</a:t>
                      </a:r>
                      <a:r>
                        <a:rPr lang="en-GB" sz="1050" baseline="0" dirty="0" smtClean="0">
                          <a:latin typeface="Arial" panose="020B0604020202020204" pitchFamily="34" charset="0"/>
                          <a:cs typeface="Arial" panose="020B0604020202020204" pitchFamily="34" charset="0"/>
                        </a:rPr>
                        <a:t> </a:t>
                      </a:r>
                      <a:r>
                        <a:rPr lang="en-GB" sz="1050" baseline="0" dirty="0" err="1" smtClean="0">
                          <a:latin typeface="Arial" panose="020B0604020202020204" pitchFamily="34" charset="0"/>
                          <a:cs typeface="Arial" panose="020B0604020202020204" pitchFamily="34" charset="0"/>
                        </a:rPr>
                        <a:t>paisaje</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la cordillera</a:t>
                      </a:r>
                    </a:p>
                    <a:p>
                      <a:r>
                        <a:rPr lang="en-GB" sz="1050" baseline="0" dirty="0" smtClean="0">
                          <a:latin typeface="Arial" panose="020B0604020202020204" pitchFamily="34" charset="0"/>
                          <a:cs typeface="Arial" panose="020B0604020202020204" pitchFamily="34" charset="0"/>
                        </a:rPr>
                        <a:t>las </a:t>
                      </a:r>
                      <a:r>
                        <a:rPr lang="en-GB" sz="1050" baseline="0" dirty="0" err="1" smtClean="0">
                          <a:latin typeface="Arial" panose="020B0604020202020204" pitchFamily="34" charset="0"/>
                          <a:cs typeface="Arial" panose="020B0604020202020204" pitchFamily="34" charset="0"/>
                        </a:rPr>
                        <a:t>nieblas</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la </a:t>
                      </a:r>
                      <a:r>
                        <a:rPr lang="en-GB" sz="1050" baseline="0" dirty="0" err="1" smtClean="0">
                          <a:latin typeface="Arial" panose="020B0604020202020204" pitchFamily="34" charset="0"/>
                          <a:cs typeface="Arial" panose="020B0604020202020204" pitchFamily="34" charset="0"/>
                        </a:rPr>
                        <a:t>selva</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río</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bosque</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bullicio</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senderismo</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ambiente</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nivel</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la </a:t>
                      </a:r>
                      <a:r>
                        <a:rPr lang="en-GB" sz="1050" baseline="0" dirty="0" err="1" smtClean="0">
                          <a:latin typeface="Arial" panose="020B0604020202020204" pitchFamily="34" charset="0"/>
                          <a:cs typeface="Arial" panose="020B0604020202020204" pitchFamily="34" charset="0"/>
                        </a:rPr>
                        <a:t>cueva</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las entradas</a:t>
                      </a:r>
                    </a:p>
                    <a:p>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puente</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merece</a:t>
                      </a:r>
                      <a:r>
                        <a:rPr lang="en-GB" sz="1050" baseline="0" dirty="0" smtClean="0">
                          <a:latin typeface="Arial" panose="020B0604020202020204" pitchFamily="34" charset="0"/>
                          <a:cs typeface="Arial" panose="020B0604020202020204" pitchFamily="34" charset="0"/>
                        </a:rPr>
                        <a:t> la </a:t>
                      </a:r>
                      <a:r>
                        <a:rPr lang="en-GB" sz="1050" baseline="0" dirty="0" err="1" smtClean="0">
                          <a:latin typeface="Arial" panose="020B0604020202020204" pitchFamily="34" charset="0"/>
                          <a:cs typeface="Arial" panose="020B0604020202020204" pitchFamily="34" charset="0"/>
                        </a:rPr>
                        <a:t>pena</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mucha</a:t>
                      </a:r>
                      <a:r>
                        <a:rPr lang="en-GB" sz="1050" baseline="0" dirty="0" smtClean="0">
                          <a:latin typeface="Arial" panose="020B0604020202020204" pitchFamily="34" charset="0"/>
                          <a:cs typeface="Arial" panose="020B0604020202020204" pitchFamily="34" charset="0"/>
                        </a:rPr>
                        <a:t> </a:t>
                      </a:r>
                      <a:r>
                        <a:rPr lang="en-GB" sz="1050" baseline="0" dirty="0" err="1" smtClean="0">
                          <a:latin typeface="Arial" panose="020B0604020202020204" pitchFamily="34" charset="0"/>
                          <a:cs typeface="Arial" panose="020B0604020202020204" pitchFamily="34" charset="0"/>
                        </a:rPr>
                        <a:t>marcha</a:t>
                      </a:r>
                      <a:endParaRPr lang="en-GB" sz="1050" baseline="0" dirty="0" smtClean="0">
                        <a:latin typeface="Arial" panose="020B0604020202020204" pitchFamily="34" charset="0"/>
                        <a:cs typeface="Arial" panose="020B0604020202020204" pitchFamily="34" charset="0"/>
                      </a:endParaRPr>
                    </a:p>
                    <a:p>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conocido</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soleado</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caluroso</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seco</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templado</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lleno</a:t>
                      </a:r>
                      <a:r>
                        <a:rPr lang="en-GB" sz="1050" baseline="0" dirty="0" smtClean="0">
                          <a:latin typeface="Arial" panose="020B0604020202020204" pitchFamily="34" charset="0"/>
                          <a:cs typeface="Arial" panose="020B0604020202020204" pitchFamily="34" charset="0"/>
                        </a:rPr>
                        <a:t> de</a:t>
                      </a:r>
                    </a:p>
                    <a:p>
                      <a:r>
                        <a:rPr lang="en-GB" sz="1050" baseline="0" dirty="0" err="1" smtClean="0">
                          <a:latin typeface="Arial" panose="020B0604020202020204" pitchFamily="34" charset="0"/>
                          <a:cs typeface="Arial" panose="020B0604020202020204" pitchFamily="34" charset="0"/>
                        </a:rPr>
                        <a:t>acogedor</a:t>
                      </a:r>
                      <a:r>
                        <a:rPr lang="en-GB" sz="1050" baseline="0" dirty="0" smtClean="0">
                          <a:latin typeface="Arial" panose="020B0604020202020204" pitchFamily="34" charset="0"/>
                          <a:cs typeface="Arial" panose="020B0604020202020204" pitchFamily="34" charset="0"/>
                        </a:rPr>
                        <a:t>/a</a:t>
                      </a:r>
                    </a:p>
                    <a:p>
                      <a:r>
                        <a:rPr lang="en-GB" sz="1050" baseline="0" dirty="0" err="1" smtClean="0">
                          <a:latin typeface="Arial" panose="020B0604020202020204" pitchFamily="34" charset="0"/>
                          <a:cs typeface="Arial" panose="020B0604020202020204" pitchFamily="34" charset="0"/>
                        </a:rPr>
                        <a:t>pintoresco</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puebo</a:t>
                      </a:r>
                      <a:r>
                        <a:rPr lang="en-GB" sz="1050" baseline="0" dirty="0" smtClean="0">
                          <a:latin typeface="Arial" panose="020B0604020202020204" pitchFamily="34" charset="0"/>
                          <a:cs typeface="Arial" panose="020B0604020202020204" pitchFamily="34" charset="0"/>
                        </a:rPr>
                        <a:t> natal</a:t>
                      </a:r>
                    </a:p>
                    <a:p>
                      <a:r>
                        <a:rPr lang="en-GB" sz="1050" baseline="0" dirty="0" err="1" smtClean="0">
                          <a:latin typeface="Arial" panose="020B0604020202020204" pitchFamily="34" charset="0"/>
                          <a:cs typeface="Arial" panose="020B0604020202020204" pitchFamily="34" charset="0"/>
                        </a:rPr>
                        <a:t>judía</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caminar</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madrugar</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aprovechar</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probar</a:t>
                      </a:r>
                      <a:r>
                        <a:rPr lang="en-GB" sz="1050" baseline="0" dirty="0" smtClean="0">
                          <a:latin typeface="Arial" panose="020B0604020202020204" pitchFamily="34" charset="0"/>
                          <a:cs typeface="Arial" panose="020B0604020202020204" pitchFamily="34" charset="0"/>
                        </a:rPr>
                        <a:t/>
                      </a:r>
                      <a:br>
                        <a:rPr lang="en-GB" sz="1050" baseline="0" dirty="0" smtClean="0">
                          <a:latin typeface="Arial" panose="020B0604020202020204" pitchFamily="34" charset="0"/>
                          <a:cs typeface="Arial" panose="020B0604020202020204" pitchFamily="34" charset="0"/>
                        </a:rPr>
                      </a:br>
                      <a:r>
                        <a:rPr lang="en-GB" sz="1050" baseline="0" dirty="0" smtClean="0">
                          <a:latin typeface="Arial" panose="020B0604020202020204" pitchFamily="34" charset="0"/>
                          <a:cs typeface="Arial" panose="020B0604020202020204" pitchFamily="34" charset="0"/>
                        </a:rPr>
                        <a:t>(30 words for this unit)</a:t>
                      </a:r>
                    </a:p>
                    <a:p>
                      <a:endParaRPr lang="en-GB" sz="1100" dirty="0">
                        <a:latin typeface="Arial" panose="020B0604020202020204" pitchFamily="34" charset="0"/>
                        <a:cs typeface="Arial" panose="020B0604020202020204"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Theme 2: Local, national, international and global areas of interest</a:t>
                      </a:r>
                      <a:br>
                        <a:rPr lang="en-GB" sz="1100" b="0"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Home, town, neighbourhood and region</a:t>
                      </a:r>
                      <a:endParaRPr lang="en-GB" sz="1100" b="0" u="sng" dirty="0" smtClean="0">
                        <a:latin typeface="Arial" panose="020B0604020202020204" pitchFamily="34" charset="0"/>
                        <a:cs typeface="Arial" panose="020B0604020202020204" pitchFamily="34" charset="0"/>
                      </a:endParaRPr>
                    </a:p>
                  </a:txBody>
                  <a:tcPr>
                    <a:noFill/>
                  </a:tcPr>
                </a:tc>
                <a:tc>
                  <a:txBody>
                    <a:bodyPr/>
                    <a:lstStyle/>
                    <a:p>
                      <a:r>
                        <a:rPr lang="en-GB" sz="1100" dirty="0" smtClean="0">
                          <a:latin typeface="Arial" panose="020B0604020202020204" pitchFamily="34" charset="0"/>
                          <a:cs typeface="Arial" panose="020B0604020202020204" pitchFamily="34" charset="0"/>
                        </a:rPr>
                        <a:t>HW 1 Learning</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 2</a:t>
                      </a:r>
                    </a:p>
                    <a:p>
                      <a:r>
                        <a:rPr lang="en-GB" sz="1100" dirty="0" smtClean="0">
                          <a:latin typeface="Arial" panose="020B0604020202020204" pitchFamily="34" charset="0"/>
                          <a:cs typeface="Arial" panose="020B0604020202020204" pitchFamily="34" charset="0"/>
                        </a:rPr>
                        <a:t>Reading comprehension p99 Ex</a:t>
                      </a:r>
                      <a:r>
                        <a:rPr lang="en-GB" sz="1100" baseline="0" dirty="0" smtClean="0">
                          <a:latin typeface="Arial" panose="020B0604020202020204" pitchFamily="34" charset="0"/>
                          <a:cs typeface="Arial" panose="020B0604020202020204" pitchFamily="34" charset="0"/>
                        </a:rPr>
                        <a:t> 8; translate a section into English</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p204 Ex 1+2 – fun!</a:t>
                      </a:r>
                      <a:endParaRPr lang="en-GB" sz="1100" dirty="0">
                        <a:latin typeface="Arial" panose="020B0604020202020204" pitchFamily="34" charset="0"/>
                        <a:cs typeface="Arial" panose="020B0604020202020204" pitchFamily="34" charset="0"/>
                      </a:endParaRPr>
                    </a:p>
                  </a:txBody>
                  <a:tcPr>
                    <a:noFill/>
                  </a:tcPr>
                </a:tc>
                <a:tc>
                  <a:txBody>
                    <a:bodyPr/>
                    <a:lstStyle/>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(no) Se </a:t>
                      </a:r>
                      <a:r>
                        <a:rPr lang="en-GB" sz="1100" dirty="0" err="1" smtClean="0">
                          <a:latin typeface="Arial" panose="020B0604020202020204" pitchFamily="34" charset="0"/>
                          <a:cs typeface="Arial" panose="020B0604020202020204" pitchFamily="34" charset="0"/>
                        </a:rPr>
                        <a:t>puede</a:t>
                      </a:r>
                      <a:r>
                        <a:rPr lang="en-GB" sz="1100" dirty="0" smtClean="0">
                          <a:latin typeface="Arial" panose="020B0604020202020204" pitchFamily="34" charset="0"/>
                          <a:cs typeface="Arial" panose="020B0604020202020204" pitchFamily="34" charset="0"/>
                        </a:rPr>
                        <a:t>/n</a:t>
                      </a:r>
                      <a:r>
                        <a:rPr lang="en-GB" sz="1100" baseline="0" dirty="0" smtClean="0">
                          <a:latin typeface="Arial" panose="020B0604020202020204" pitchFamily="34" charset="0"/>
                          <a:cs typeface="Arial" panose="020B0604020202020204" pitchFamily="34" charset="0"/>
                        </a:rPr>
                        <a:t> + infinitive</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Secure in:</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Adjectival agreement</a:t>
                      </a: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SER/ESTAR</a:t>
                      </a:r>
                      <a:endParaRPr lang="en-GB" sz="1100" dirty="0">
                        <a:latin typeface="Arial" panose="020B0604020202020204" pitchFamily="34" charset="0"/>
                        <a:cs typeface="Arial" panose="020B0604020202020204" pitchFamily="34" charset="0"/>
                      </a:endParaRPr>
                    </a:p>
                  </a:txBody>
                  <a:tcPr>
                    <a:noFill/>
                  </a:tcPr>
                </a:tc>
              </a:tr>
              <a:tr h="378458">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Speaking – asking and answering questions</a:t>
                      </a:r>
                      <a:endParaRPr lang="en-GB" sz="1100" b="1" dirty="0">
                        <a:latin typeface="Arial" panose="020B0604020202020204" pitchFamily="34" charset="0"/>
                        <a:cs typeface="Arial" panose="020B0604020202020204" pitchFamily="34" charset="0"/>
                      </a:endParaRPr>
                    </a:p>
                  </a:txBody>
                  <a:tcPr>
                    <a:solidFill>
                      <a:schemeClr val="bg2"/>
                    </a:solid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endParaRPr lang="en-GB" sz="1100" i="1" dirty="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100" b="0" u="sng" dirty="0" smtClean="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c hMerge="1">
                  <a:txBody>
                    <a:bodyPr/>
                    <a:lstStyle/>
                    <a:p>
                      <a:endParaRPr lang="en-GB" sz="1100" dirty="0">
                        <a:latin typeface="Arial" panose="020B0604020202020204" pitchFamily="34" charset="0"/>
                        <a:cs typeface="Arial" panose="020B0604020202020204" pitchFamily="34" charset="0"/>
                      </a:endParaRPr>
                    </a:p>
                  </a:txBody>
                  <a:tcPr>
                    <a:noFill/>
                  </a:tcPr>
                </a:tc>
              </a:tr>
            </a:tbl>
          </a:graphicData>
        </a:graphic>
      </p:graphicFrame>
    </p:spTree>
    <p:extLst>
      <p:ext uri="{BB962C8B-B14F-4D97-AF65-F5344CB8AC3E}">
        <p14:creationId xmlns:p14="http://schemas.microsoft.com/office/powerpoint/2010/main" val="3859371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78395543"/>
              </p:ext>
            </p:extLst>
          </p:nvPr>
        </p:nvGraphicFramePr>
        <p:xfrm>
          <a:off x="161515" y="89745"/>
          <a:ext cx="8887998" cy="5268805"/>
        </p:xfrm>
        <a:graphic>
          <a:graphicData uri="http://schemas.openxmlformats.org/drawingml/2006/table">
            <a:tbl>
              <a:tblPr firstRow="1" bandRow="1">
                <a:tableStyleId>{8799B23B-EC83-4686-B30A-512413B5E67A}</a:tableStyleId>
              </a:tblPr>
              <a:tblGrid>
                <a:gridCol w="916397"/>
                <a:gridCol w="1242964"/>
                <a:gridCol w="1079681"/>
                <a:gridCol w="980943"/>
                <a:gridCol w="1313361"/>
                <a:gridCol w="971277"/>
                <a:gridCol w="1079681"/>
                <a:gridCol w="1303694"/>
              </a:tblGrid>
              <a:tr h="185884">
                <a:tc gridSpan="8">
                  <a:txBody>
                    <a:bodyPr/>
                    <a:lstStyle/>
                    <a:p>
                      <a:r>
                        <a:rPr lang="en-GB" sz="1100" dirty="0" smtClean="0">
                          <a:latin typeface="Arial" panose="020B0604020202020204" pitchFamily="34" charset="0"/>
                          <a:cs typeface="Arial" panose="020B0604020202020204" pitchFamily="34" charset="0"/>
                        </a:rPr>
                        <a:t>Year 10 Summer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421196">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3</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4156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tc>
                <a:tc>
                  <a:txBody>
                    <a:bodyPr/>
                    <a:lstStyle/>
                    <a:p>
                      <a:r>
                        <a:rPr lang="en-GB" sz="1100" b="1" dirty="0" err="1" smtClean="0">
                          <a:latin typeface="Arial" panose="020B0604020202020204" pitchFamily="34" charset="0"/>
                          <a:cs typeface="Arial" panose="020B0604020202020204" pitchFamily="34" charset="0"/>
                        </a:rPr>
                        <a:t>Módulo</a:t>
                      </a:r>
                      <a:r>
                        <a:rPr lang="en-GB" sz="1100" b="1" dirty="0" smtClean="0">
                          <a:latin typeface="Arial" panose="020B0604020202020204" pitchFamily="34" charset="0"/>
                          <a:cs typeface="Arial" panose="020B0604020202020204" pitchFamily="34" charset="0"/>
                        </a:rPr>
                        <a:t> 5</a:t>
                      </a:r>
                    </a:p>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Ciudades</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2 - </a:t>
                      </a:r>
                      <a:r>
                        <a:rPr lang="en-GB" sz="1100" b="1" baseline="0" dirty="0" smtClean="0">
                          <a:latin typeface="Arial" panose="020B0604020202020204" pitchFamily="34" charset="0"/>
                          <a:cs typeface="Arial" panose="020B0604020202020204" pitchFamily="34" charset="0"/>
                        </a:rPr>
                        <a:t>¿</a:t>
                      </a:r>
                      <a:r>
                        <a:rPr lang="en-GB" sz="1100" b="1" baseline="0" dirty="0" err="1" smtClean="0">
                          <a:latin typeface="Arial" panose="020B0604020202020204" pitchFamily="34" charset="0"/>
                          <a:cs typeface="Arial" panose="020B0604020202020204" pitchFamily="34" charset="0"/>
                        </a:rPr>
                        <a:t>Qué</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haremos</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mañana</a:t>
                      </a:r>
                      <a:r>
                        <a:rPr lang="en-GB" sz="1100" b="1" baseline="0" dirty="0" smtClean="0">
                          <a:latin typeface="Arial" panose="020B0604020202020204" pitchFamily="34" charset="0"/>
                          <a:cs typeface="Arial" panose="020B0604020202020204" pitchFamily="34" charset="0"/>
                        </a:rPr>
                        <a:t>?</a:t>
                      </a:r>
                    </a:p>
                    <a:p>
                      <a:r>
                        <a:rPr lang="en-GB" sz="1100" baseline="0" dirty="0" smtClean="0">
                          <a:latin typeface="Arial" panose="020B0604020202020204" pitchFamily="34" charset="0"/>
                          <a:cs typeface="Arial" panose="020B0604020202020204" pitchFamily="34" charset="0"/>
                        </a:rPr>
                        <a:t>p100-101</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haremos…?</a:t>
                      </a:r>
                    </a:p>
                    <a:p>
                      <a:pPr marL="0" indent="0">
                        <a:buFont typeface="Arial" panose="020B0604020202020204" pitchFamily="34" charset="0"/>
                        <a:buNone/>
                      </a:pP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 y si…? </a:t>
                      </a:r>
                    </a:p>
                    <a:p>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 Qué tiempo hará? </a:t>
                      </a:r>
                      <a:b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b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  Por qué no vamos…?</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endPar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Future tense</a:t>
                      </a:r>
                      <a:endParaRPr lang="en-GB" sz="1100" baseline="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p216 </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Si + present + future</a:t>
                      </a:r>
                    </a:p>
                    <a:p>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dejar</a:t>
                      </a:r>
                      <a:r>
                        <a:rPr lang="en-GB" sz="1100" baseline="0" dirty="0" smtClean="0">
                          <a:latin typeface="Arial" panose="020B0604020202020204" pitchFamily="34" charset="0"/>
                          <a:cs typeface="Arial" panose="020B0604020202020204" pitchFamily="34" charset="0"/>
                        </a:rPr>
                        <a:t> de / </a:t>
                      </a:r>
                      <a:r>
                        <a:rPr lang="en-GB" sz="1100" baseline="0" dirty="0" err="1" smtClean="0">
                          <a:latin typeface="Arial" panose="020B0604020202020204" pitchFamily="34" charset="0"/>
                          <a:cs typeface="Arial" panose="020B0604020202020204" pitchFamily="34" charset="0"/>
                        </a:rPr>
                        <a:t>disfrutar</a:t>
                      </a:r>
                      <a:r>
                        <a:rPr lang="en-GB" sz="1100" baseline="0" dirty="0" smtClean="0">
                          <a:latin typeface="Arial" panose="020B0604020202020204" pitchFamily="34" charset="0"/>
                          <a:cs typeface="Arial" panose="020B0604020202020204" pitchFamily="34" charset="0"/>
                        </a:rPr>
                        <a:t> de + infinitive</a:t>
                      </a:r>
                      <a:endParaRPr lang="en-GB" sz="1100" dirty="0" smtClean="0">
                        <a:latin typeface="Arial" panose="020B0604020202020204" pitchFamily="34" charset="0"/>
                        <a:cs typeface="Arial" panose="020B0604020202020204" pitchFamily="34" charset="0"/>
                      </a:endParaRPr>
                    </a:p>
                  </a:txBody>
                  <a:tcPr/>
                </a:tc>
                <a:tc>
                  <a:txBody>
                    <a:bodyPr/>
                    <a:lstStyle/>
                    <a:p>
                      <a:pPr marL="0" indent="0">
                        <a:buFont typeface="+mj-lt"/>
                        <a:buNone/>
                      </a:pPr>
                      <a:r>
                        <a:rPr lang="en-GB" sz="1100" b="0" u="none" baseline="0" dirty="0" err="1" smtClean="0">
                          <a:latin typeface="Arial" panose="020B0604020202020204" pitchFamily="34" charset="0"/>
                          <a:cs typeface="Arial" panose="020B0604020202020204" pitchFamily="34" charset="0"/>
                        </a:rPr>
                        <a:t>subir</a:t>
                      </a:r>
                      <a:r>
                        <a:rPr lang="en-GB" sz="1100" b="0" u="none" baseline="0" dirty="0" smtClean="0">
                          <a:latin typeface="Arial" panose="020B0604020202020204" pitchFamily="34" charset="0"/>
                          <a:cs typeface="Arial" panose="020B0604020202020204" pitchFamily="34" charset="0"/>
                        </a:rPr>
                        <a:t>/</a:t>
                      </a:r>
                      <a:r>
                        <a:rPr lang="en-GB" sz="1100" b="0" u="none" baseline="0" dirty="0" err="1" smtClean="0">
                          <a:latin typeface="Arial" panose="020B0604020202020204" pitchFamily="34" charset="0"/>
                          <a:cs typeface="Arial" panose="020B0604020202020204" pitchFamily="34" charset="0"/>
                        </a:rPr>
                        <a:t>bajar</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disfrutar</a:t>
                      </a:r>
                      <a:r>
                        <a:rPr lang="en-GB" sz="1100" b="0" u="none" baseline="0" dirty="0" smtClean="0">
                          <a:latin typeface="Arial" panose="020B0604020202020204" pitchFamily="34" charset="0"/>
                          <a:cs typeface="Arial" panose="020B0604020202020204" pitchFamily="34" charset="0"/>
                        </a:rPr>
                        <a:t> de</a:t>
                      </a:r>
                    </a:p>
                    <a:p>
                      <a:pPr marL="0" indent="0">
                        <a:buFont typeface="+mj-lt"/>
                        <a:buNone/>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pirgüismo</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paisaje</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llevar</a:t>
                      </a:r>
                      <a:r>
                        <a:rPr lang="en-GB" sz="1100" b="0" u="none" baseline="0" dirty="0" smtClean="0">
                          <a:latin typeface="Arial" panose="020B0604020202020204" pitchFamily="34" charset="0"/>
                          <a:cs typeface="Arial" panose="020B0604020202020204" pitchFamily="34" charset="0"/>
                        </a:rPr>
                        <a:t> a </a:t>
                      </a:r>
                      <a:r>
                        <a:rPr lang="en-GB" sz="1100" b="0" u="none" baseline="0" dirty="0" err="1" smtClean="0">
                          <a:latin typeface="Arial" panose="020B0604020202020204" pitchFamily="34" charset="0"/>
                          <a:cs typeface="Arial" panose="020B0604020202020204" pitchFamily="34" charset="0"/>
                        </a:rPr>
                        <a:t>alguien</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los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regalos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los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nubes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estar</a:t>
                      </a:r>
                      <a:r>
                        <a:rPr lang="en-GB" sz="1100" b="0" u="none" baseline="0" dirty="0" smtClean="0">
                          <a:latin typeface="Arial" panose="020B0604020202020204" pitchFamily="34" charset="0"/>
                          <a:cs typeface="Arial" panose="020B0604020202020204" pitchFamily="34" charset="0"/>
                        </a:rPr>
                        <a:t> a gusto</a:t>
                      </a:r>
                    </a:p>
                    <a:p>
                      <a:pPr marL="0" indent="0">
                        <a:buFont typeface="+mj-lt"/>
                        <a:buNone/>
                      </a:pPr>
                      <a:r>
                        <a:rPr lang="en-GB" sz="1100" b="0" u="none" baseline="0" dirty="0" err="1" smtClean="0">
                          <a:latin typeface="Arial" panose="020B0604020202020204" pitchFamily="34" charset="0"/>
                          <a:cs typeface="Arial" panose="020B0604020202020204" pitchFamily="34" charset="0"/>
                        </a:rPr>
                        <a:t>todavía</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a:t>
                      </a:r>
                      <a:r>
                        <a:rPr lang="en-GB" sz="1100" b="0" u="none" baseline="0" dirty="0" err="1" smtClean="0">
                          <a:latin typeface="Arial" panose="020B0604020202020204" pitchFamily="34" charset="0"/>
                          <a:cs typeface="Arial" panose="020B0604020202020204" pitchFamily="34" charset="0"/>
                        </a:rPr>
                        <a:t>Qué</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pena</a:t>
                      </a:r>
                      <a:r>
                        <a:rPr lang="en-GB" sz="1100" b="0" u="none" baseline="0" dirty="0" smtClean="0">
                          <a:latin typeface="Arial" panose="020B0604020202020204" pitchFamily="34" charset="0"/>
                          <a:cs typeface="Arial" panose="020B0604020202020204" pitchFamily="34" charset="0"/>
                        </a:rPr>
                        <a:t>!</a:t>
                      </a:r>
                    </a:p>
                    <a:p>
                      <a:pPr marL="0" indent="0">
                        <a:buFont typeface="+mj-lt"/>
                        <a:buNone/>
                      </a:pPr>
                      <a:r>
                        <a:rPr lang="en-GB" sz="1100" b="0" u="none" baseline="0" dirty="0" smtClean="0">
                          <a:latin typeface="Arial" panose="020B0604020202020204" pitchFamily="34" charset="0"/>
                          <a:cs typeface="Arial" panose="020B0604020202020204" pitchFamily="34" charset="0"/>
                        </a:rPr>
                        <a:t>¡</a:t>
                      </a:r>
                      <a:r>
                        <a:rPr lang="en-GB" sz="1100" b="0" u="none" baseline="0" dirty="0" err="1" smtClean="0">
                          <a:latin typeface="Arial" panose="020B0604020202020204" pitchFamily="34" charset="0"/>
                          <a:cs typeface="Arial" panose="020B0604020202020204" pitchFamily="34" charset="0"/>
                        </a:rPr>
                        <a:t>Qué</a:t>
                      </a:r>
                      <a:r>
                        <a:rPr lang="en-GB" sz="1100" b="0" u="none" baseline="0" dirty="0" smtClean="0">
                          <a:latin typeface="Arial" panose="020B0604020202020204" pitchFamily="34" charset="0"/>
                          <a:cs typeface="Arial" panose="020B0604020202020204" pitchFamily="34" charset="0"/>
                        </a:rPr>
                        <a:t> triste!</a:t>
                      </a:r>
                    </a:p>
                    <a:p>
                      <a:pPr marL="0" indent="0">
                        <a:buFont typeface="+mj-lt"/>
                        <a:buNone/>
                      </a:pPr>
                      <a:r>
                        <a:rPr lang="en-GB" sz="1100" b="0" u="none" baseline="0" dirty="0" err="1" smtClean="0">
                          <a:latin typeface="Arial" panose="020B0604020202020204" pitchFamily="34" charset="0"/>
                          <a:cs typeface="Arial" panose="020B0604020202020204" pitchFamily="34" charset="0"/>
                        </a:rPr>
                        <a:t>estar</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despejado</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brisas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fuertes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truenos</a:t>
                      </a:r>
                      <a:r>
                        <a:rPr lang="en-GB" sz="1100" b="0" u="none" baseline="0" dirty="0" smtClean="0">
                          <a:latin typeface="Arial" panose="020B0604020202020204" pitchFamily="34" charset="0"/>
                          <a:cs typeface="Arial" panose="020B0604020202020204" pitchFamily="34" charset="0"/>
                        </a:rPr>
                        <a:t> y </a:t>
                      </a:r>
                      <a:r>
                        <a:rPr lang="en-GB" sz="1100" b="0" u="none" baseline="0" dirty="0" err="1" smtClean="0">
                          <a:latin typeface="Arial" panose="020B0604020202020204" pitchFamily="34" charset="0"/>
                          <a:cs typeface="Arial" panose="020B0604020202020204" pitchFamily="34" charset="0"/>
                        </a:rPr>
                        <a:t>relámpagos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granizos</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endParaRPr lang="en-GB" sz="1100" b="0" u="none" baseline="0" dirty="0" smtClean="0">
                        <a:latin typeface="Arial" panose="020B0604020202020204" pitchFamily="34" charset="0"/>
                        <a:cs typeface="Arial" panose="020B0604020202020204" pitchFamily="34" charset="0"/>
                      </a:endParaRPr>
                    </a:p>
                    <a:p>
                      <a:endParaRPr lang="en-GB" sz="1100" b="0" u="none" baseline="0" dirty="0" smtClean="0">
                        <a:latin typeface="Arial" panose="020B0604020202020204" pitchFamily="34" charset="0"/>
                        <a:cs typeface="Arial" panose="020B0604020202020204" pitchFamily="34" charset="0"/>
                      </a:endParaRPr>
                    </a:p>
                    <a:p>
                      <a:endParaRPr lang="en-GB" sz="1100" b="0" u="none" baseline="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Theme 2: Local, national, international and global areas of interest</a:t>
                      </a:r>
                      <a:br>
                        <a:rPr lang="en-GB" sz="1100" b="0"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Home, town, neighbourhood and region</a:t>
                      </a:r>
                      <a:endParaRPr lang="en-GB" sz="1100" b="0" u="sng" dirty="0" smtClean="0">
                        <a:latin typeface="Arial" panose="020B0604020202020204" pitchFamily="34" charset="0"/>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HW 1:</a:t>
                      </a:r>
                      <a:r>
                        <a:rPr lang="en-GB" sz="1100" b="0" u="none" baseline="0" dirty="0" smtClean="0">
                          <a:latin typeface="Arial" panose="020B0604020202020204" pitchFamily="34" charset="0"/>
                          <a:cs typeface="Arial" panose="020B0604020202020204" pitchFamily="34" charset="0"/>
                        </a:rPr>
                        <a:t> Learning</a:t>
                      </a:r>
                    </a:p>
                    <a:p>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HW 2:</a:t>
                      </a:r>
                    </a:p>
                    <a:p>
                      <a:r>
                        <a:rPr lang="en-GB" sz="1100" b="0" u="none" dirty="0" smtClean="0">
                          <a:latin typeface="Arial" panose="020B0604020202020204" pitchFamily="34" charset="0"/>
                          <a:cs typeface="Arial" panose="020B0604020202020204" pitchFamily="34" charset="0"/>
                        </a:rPr>
                        <a:t>Future tense</a:t>
                      </a:r>
                    </a:p>
                    <a:p>
                      <a:r>
                        <a:rPr lang="en-GB" sz="1100" b="0" u="none" dirty="0" smtClean="0">
                          <a:latin typeface="Arial" panose="020B0604020202020204" pitchFamily="34" charset="0"/>
                          <a:cs typeface="Arial" panose="020B0604020202020204" pitchFamily="34" charset="0"/>
                        </a:rPr>
                        <a:t>p217 p2+3</a:t>
                      </a:r>
                    </a:p>
                    <a:p>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Adapt</a:t>
                      </a:r>
                      <a:r>
                        <a:rPr lang="en-GB" sz="1100" b="0" u="none" baseline="0" dirty="0" smtClean="0">
                          <a:latin typeface="Arial" panose="020B0604020202020204" pitchFamily="34" charset="0"/>
                          <a:cs typeface="Arial" panose="020B0604020202020204" pitchFamily="34" charset="0"/>
                        </a:rPr>
                        <a:t> text on p100 with your own holiday plans</a:t>
                      </a:r>
                      <a:endParaRPr lang="en-GB" sz="1100" b="0" u="none" dirty="0" smtClean="0">
                        <a:latin typeface="Arial" panose="020B0604020202020204" pitchFamily="34" charset="0"/>
                        <a:cs typeface="Arial" panose="020B0604020202020204" pitchFamily="34" charset="0"/>
                      </a:endParaRPr>
                    </a:p>
                    <a:p>
                      <a:endParaRPr lang="en-GB" sz="1100" b="0" u="none" dirty="0" smtClean="0">
                        <a:latin typeface="Arial" panose="020B0604020202020204" pitchFamily="34" charset="0"/>
                        <a:cs typeface="Arial" panose="020B0604020202020204" pitchFamily="34" charset="0"/>
                      </a:endParaRPr>
                    </a:p>
                    <a:p>
                      <a:endParaRPr lang="en-GB" sz="1100" b="0" u="none"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u="none" kern="1200" dirty="0" err="1" smtClean="0">
                          <a:solidFill>
                            <a:schemeClr val="tx1"/>
                          </a:solidFill>
                          <a:effectLst/>
                          <a:latin typeface="Arial" panose="020B0604020202020204" pitchFamily="34" charset="0"/>
                          <a:ea typeface="+mn-ea"/>
                          <a:cs typeface="Arial" panose="020B0604020202020204" pitchFamily="34" charset="0"/>
                        </a:rPr>
                        <a:t>Secure</a:t>
                      </a:r>
                      <a:r>
                        <a:rPr lang="es-ES" sz="1100" u="none" kern="1200" baseline="0" dirty="0" smtClean="0">
                          <a:solidFill>
                            <a:schemeClr val="tx1"/>
                          </a:solidFill>
                          <a:effectLst/>
                          <a:latin typeface="Arial" panose="020B0604020202020204" pitchFamily="34" charset="0"/>
                          <a:ea typeface="+mn-ea"/>
                          <a:cs typeface="Arial" panose="020B0604020202020204" pitchFamily="34" charset="0"/>
                        </a:rPr>
                        <a:t> use </a:t>
                      </a:r>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 of </a:t>
                      </a:r>
                      <a:r>
                        <a:rPr lang="es-ES" sz="1100" b="1" u="none" kern="1200" baseline="0" dirty="0" err="1" smtClean="0">
                          <a:solidFill>
                            <a:schemeClr val="tx1"/>
                          </a:solidFill>
                          <a:effectLst/>
                          <a:latin typeface="Arial" panose="020B0604020202020204" pitchFamily="34" charset="0"/>
                          <a:ea typeface="+mn-ea"/>
                          <a:cs typeface="Arial" panose="020B0604020202020204" pitchFamily="34" charset="0"/>
                        </a:rPr>
                        <a:t>future</a:t>
                      </a:r>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 tense </a:t>
                      </a:r>
                      <a:r>
                        <a:rPr lang="es-ES" sz="1100" b="1" u="none" kern="1200" baseline="0" dirty="0" err="1" smtClean="0">
                          <a:solidFill>
                            <a:schemeClr val="tx1"/>
                          </a:solidFill>
                          <a:effectLst/>
                          <a:latin typeface="Arial" panose="020B0604020202020204" pitchFamily="34" charset="0"/>
                          <a:ea typeface="+mn-ea"/>
                          <a:cs typeface="Arial" panose="020B0604020202020204" pitchFamily="34" charset="0"/>
                        </a:rPr>
                        <a:t>including</a:t>
                      </a:r>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u="none" kern="1200" baseline="0" dirty="0" err="1" smtClean="0">
                          <a:solidFill>
                            <a:schemeClr val="tx1"/>
                          </a:solidFill>
                          <a:effectLst/>
                          <a:latin typeface="Arial" panose="020B0604020202020204" pitchFamily="34" charset="0"/>
                          <a:ea typeface="+mn-ea"/>
                          <a:cs typeface="Arial" panose="020B0604020202020204" pitchFamily="34" charset="0"/>
                        </a:rPr>
                        <a:t>irregulars</a:t>
                      </a:r>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 hacer, tener, decir, poder, salir, haber</a:t>
                      </a:r>
                      <a:endParaRPr lang="es-ES" sz="1100" u="none" kern="1200" baseline="0" dirty="0" smtClean="0">
                        <a:solidFill>
                          <a:schemeClr val="tx1"/>
                        </a:solidFill>
                        <a:effectLst/>
                        <a:latin typeface="Arial" panose="020B0604020202020204" pitchFamily="34" charset="0"/>
                        <a:ea typeface="+mn-ea"/>
                        <a:cs typeface="Arial" panose="020B0604020202020204" pitchFamily="34" charset="0"/>
                      </a:endParaRP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185884">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9520269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38829900"/>
              </p:ext>
            </p:extLst>
          </p:nvPr>
        </p:nvGraphicFramePr>
        <p:xfrm>
          <a:off x="161515" y="89745"/>
          <a:ext cx="8887998" cy="5268805"/>
        </p:xfrm>
        <a:graphic>
          <a:graphicData uri="http://schemas.openxmlformats.org/drawingml/2006/table">
            <a:tbl>
              <a:tblPr firstRow="1" bandRow="1">
                <a:tableStyleId>{8799B23B-EC83-4686-B30A-512413B5E67A}</a:tableStyleId>
              </a:tblPr>
              <a:tblGrid>
                <a:gridCol w="916397"/>
                <a:gridCol w="1242964"/>
                <a:gridCol w="1079681"/>
                <a:gridCol w="980943"/>
                <a:gridCol w="1313361"/>
                <a:gridCol w="971277"/>
                <a:gridCol w="1079681"/>
                <a:gridCol w="1303694"/>
              </a:tblGrid>
              <a:tr h="185884">
                <a:tc gridSpan="8">
                  <a:txBody>
                    <a:bodyPr/>
                    <a:lstStyle/>
                    <a:p>
                      <a:r>
                        <a:rPr lang="en-GB" sz="1100" dirty="0" smtClean="0">
                          <a:latin typeface="Arial" panose="020B0604020202020204" pitchFamily="34" charset="0"/>
                          <a:cs typeface="Arial" panose="020B0604020202020204" pitchFamily="34" charset="0"/>
                        </a:rPr>
                        <a:t>Year 10 Summer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92685">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4</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4156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NB: this unit will probably not take longer than 2 lessons – continue straight to Unit 3</a:t>
                      </a:r>
                    </a:p>
                  </a:txBody>
                  <a:tcPr/>
                </a:tc>
                <a:tc>
                  <a:txBody>
                    <a:bodyPr/>
                    <a:lstStyle/>
                    <a:p>
                      <a:r>
                        <a:rPr lang="en-GB" sz="1100" b="1" dirty="0" err="1" smtClean="0">
                          <a:latin typeface="Arial" panose="020B0604020202020204" pitchFamily="34" charset="0"/>
                          <a:cs typeface="Arial" panose="020B0604020202020204" pitchFamily="34" charset="0"/>
                        </a:rPr>
                        <a:t>Modúlo</a:t>
                      </a:r>
                      <a:r>
                        <a:rPr lang="en-GB" sz="1100" b="1" baseline="0" dirty="0" smtClean="0">
                          <a:latin typeface="Arial" panose="020B0604020202020204" pitchFamily="34" charset="0"/>
                          <a:cs typeface="Arial" panose="020B0604020202020204" pitchFamily="34" charset="0"/>
                        </a:rPr>
                        <a:t> 5: </a:t>
                      </a:r>
                      <a:r>
                        <a:rPr lang="en-GB" sz="1100" b="1" baseline="0" dirty="0" err="1" smtClean="0">
                          <a:latin typeface="Arial" panose="020B0604020202020204" pitchFamily="34" charset="0"/>
                          <a:cs typeface="Arial" panose="020B0604020202020204" pitchFamily="34" charset="0"/>
                        </a:rPr>
                        <a:t>Ciudades</a:t>
                      </a:r>
                      <a:endParaRPr lang="en-GB" sz="1100" b="1"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Punto de </a:t>
                      </a:r>
                      <a:r>
                        <a:rPr lang="en-GB" sz="1100" b="1" baseline="0" dirty="0" err="1" smtClean="0">
                          <a:latin typeface="Arial" panose="020B0604020202020204" pitchFamily="34" charset="0"/>
                          <a:cs typeface="Arial" panose="020B0604020202020204" pitchFamily="34" charset="0"/>
                        </a:rPr>
                        <a:t>partida</a:t>
                      </a:r>
                      <a:r>
                        <a:rPr lang="en-GB" sz="1100" b="1" baseline="0" dirty="0" smtClean="0">
                          <a:latin typeface="Arial" panose="020B0604020202020204" pitchFamily="34" charset="0"/>
                          <a:cs typeface="Arial" panose="020B0604020202020204" pitchFamily="34" charset="0"/>
                        </a:rPr>
                        <a:t> 2</a:t>
                      </a:r>
                    </a:p>
                    <a:p>
                      <a:r>
                        <a:rPr lang="en-GB" sz="1100" b="1" baseline="0" dirty="0" smtClean="0">
                          <a:latin typeface="Arial" panose="020B0604020202020204" pitchFamily="34" charset="0"/>
                          <a:cs typeface="Arial" panose="020B0604020202020204" pitchFamily="34" charset="0"/>
                        </a:rPr>
                        <a:t>Talking about shops and shopping for souvenirs</a:t>
                      </a:r>
                    </a:p>
                    <a:p>
                      <a:r>
                        <a:rPr lang="en-GB" sz="1100" baseline="0" dirty="0" smtClean="0">
                          <a:latin typeface="Arial" panose="020B0604020202020204" pitchFamily="34" charset="0"/>
                          <a:cs typeface="Arial" panose="020B0604020202020204" pitchFamily="34" charset="0"/>
                        </a:rPr>
                        <a:t>p.96-97</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s-ES" sz="1100" b="0" i="1" u="none" strike="noStrike" kern="1200" baseline="0" dirty="0" smtClean="0">
                          <a:solidFill>
                            <a:schemeClr val="tx1"/>
                          </a:solidFill>
                          <a:latin typeface="+mn-lt"/>
                          <a:ea typeface="+mn-ea"/>
                          <a:cs typeface="+mn-cs"/>
                        </a:rPr>
                        <a:t>¿Me puede ayudar?</a:t>
                      </a:r>
                    </a:p>
                    <a:p>
                      <a:r>
                        <a:rPr lang="es-ES" sz="1100" b="0" i="1" u="none" strike="noStrike" kern="1200" baseline="0" dirty="0" smtClean="0">
                          <a:solidFill>
                            <a:schemeClr val="tx1"/>
                          </a:solidFill>
                          <a:latin typeface="+mn-lt"/>
                          <a:ea typeface="+mn-ea"/>
                          <a:cs typeface="+mn-cs"/>
                        </a:rPr>
                        <a:t>¿tiene un/una/unos/unas?</a:t>
                      </a:r>
                      <a:br>
                        <a:rPr lang="es-ES" sz="1100" b="0" i="1" u="none" strike="noStrike" kern="1200" baseline="0" dirty="0" smtClean="0">
                          <a:solidFill>
                            <a:schemeClr val="tx1"/>
                          </a:solidFill>
                          <a:latin typeface="+mn-lt"/>
                          <a:ea typeface="+mn-ea"/>
                          <a:cs typeface="+mn-cs"/>
                        </a:rPr>
                      </a:br>
                      <a:r>
                        <a:rPr lang="es-ES" sz="1100" b="0" i="1" u="none" strike="noStrike" kern="1200" baseline="0" dirty="0" smtClean="0">
                          <a:solidFill>
                            <a:schemeClr val="tx1"/>
                          </a:solidFill>
                          <a:latin typeface="+mn-lt"/>
                          <a:ea typeface="+mn-ea"/>
                          <a:cs typeface="+mn-cs"/>
                        </a:rPr>
                        <a:t>¿Cuánto cuesta/n?</a:t>
                      </a:r>
                    </a:p>
                    <a:p>
                      <a:r>
                        <a:rPr lang="es-ES" sz="1100" b="0" i="1" u="none" strike="noStrike" kern="1200" baseline="0" dirty="0" smtClean="0">
                          <a:solidFill>
                            <a:schemeClr val="tx1"/>
                          </a:solidFill>
                          <a:latin typeface="+mn-lt"/>
                          <a:ea typeface="+mn-ea"/>
                          <a:cs typeface="+mn-cs"/>
                        </a:rPr>
                        <a:t>¿Cuánto es / son?</a:t>
                      </a:r>
                    </a:p>
                    <a:p>
                      <a:endParaRPr lang="es-ES" sz="1100" b="0" i="1" u="none" strike="noStrike" kern="1200" baseline="0" dirty="0" smtClean="0">
                        <a:solidFill>
                          <a:schemeClr val="tx1"/>
                        </a:solidFill>
                        <a:latin typeface="+mn-lt"/>
                        <a:ea typeface="+mn-ea"/>
                        <a:cs typeface="+mn-cs"/>
                      </a:endParaRPr>
                    </a:p>
                  </a:txBody>
                  <a:tcPr/>
                </a:tc>
                <a:tc>
                  <a:txBody>
                    <a:bodyPr/>
                    <a:lstStyle/>
                    <a:p>
                      <a:r>
                        <a:rPr lang="en-GB" sz="1100" dirty="0" smtClean="0">
                          <a:latin typeface="Arial" panose="020B0604020202020204" pitchFamily="34" charset="0"/>
                          <a:cs typeface="Arial" panose="020B0604020202020204" pitchFamily="34" charset="0"/>
                        </a:rPr>
                        <a:t>Use of 3</a:t>
                      </a:r>
                      <a:r>
                        <a:rPr lang="en-GB" sz="1100" baseline="30000" dirty="0" smtClean="0">
                          <a:latin typeface="Arial" panose="020B0604020202020204" pitchFamily="34" charset="0"/>
                          <a:cs typeface="Arial" panose="020B0604020202020204" pitchFamily="34" charset="0"/>
                        </a:rPr>
                        <a:t>rd</a:t>
                      </a:r>
                      <a:r>
                        <a:rPr lang="en-GB" sz="1100" dirty="0" smtClean="0">
                          <a:latin typeface="Arial" panose="020B0604020202020204" pitchFamily="34" charset="0"/>
                          <a:cs typeface="Arial" panose="020B0604020202020204" pitchFamily="34" charset="0"/>
                        </a:rPr>
                        <a:t> person singular</a:t>
                      </a:r>
                      <a:r>
                        <a:rPr lang="en-GB" sz="1100" baseline="0" dirty="0" smtClean="0">
                          <a:latin typeface="Arial" panose="020B0604020202020204" pitchFamily="34" charset="0"/>
                          <a:cs typeface="Arial" panose="020B0604020202020204" pitchFamily="34" charset="0"/>
                        </a:rPr>
                        <a:t> / plural in present tense</a:t>
                      </a:r>
                    </a:p>
                    <a:p>
                      <a:r>
                        <a:rPr lang="en-GB" sz="1100" baseline="0" dirty="0" smtClean="0">
                          <a:latin typeface="Arial" panose="020B0604020202020204" pitchFamily="34" charset="0"/>
                          <a:cs typeface="Arial" panose="020B0604020202020204" pitchFamily="34" charset="0"/>
                        </a:rPr>
                        <a:t>Use of </a:t>
                      </a:r>
                      <a:r>
                        <a:rPr lang="en-GB" sz="1100" baseline="0" dirty="0" err="1" smtClean="0">
                          <a:latin typeface="Arial" panose="020B0604020202020204" pitchFamily="34" charset="0"/>
                          <a:cs typeface="Arial" panose="020B0604020202020204" pitchFamily="34" charset="0"/>
                        </a:rPr>
                        <a:t>usted</a:t>
                      </a:r>
                      <a:endParaRPr lang="en-GB" sz="1100" dirty="0">
                        <a:latin typeface="Arial" panose="020B0604020202020204" pitchFamily="34" charset="0"/>
                        <a:cs typeface="Arial" panose="020B0604020202020204" pitchFamily="34" charset="0"/>
                      </a:endParaRPr>
                    </a:p>
                  </a:txBody>
                  <a:tcPr/>
                </a:tc>
                <a:tc>
                  <a:txBody>
                    <a:bodyPr/>
                    <a:lstStyle/>
                    <a:p>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estanco</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regalo</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los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pendientes</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los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sellos</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las </a:t>
                      </a:r>
                      <a:r>
                        <a:rPr lang="en-GB" sz="1100" b="0" u="none" baseline="0" dirty="0" err="1" smtClean="0">
                          <a:latin typeface="Arial" panose="020B0604020202020204" pitchFamily="34" charset="0"/>
                          <a:cs typeface="Arial" panose="020B0604020202020204" pitchFamily="34" charset="0"/>
                        </a:rPr>
                        <a:t>bebidas</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los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helados</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abanico</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llavero</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oso</a:t>
                      </a:r>
                      <a:r>
                        <a:rPr lang="en-GB" sz="1100" b="0" u="none" baseline="0" dirty="0" smtClean="0">
                          <a:latin typeface="Arial" panose="020B0604020202020204" pitchFamily="34" charset="0"/>
                          <a:cs typeface="Arial" panose="020B0604020202020204" pitchFamily="34" charset="0"/>
                        </a:rPr>
                        <a:t> de </a:t>
                      </a:r>
                      <a:r>
                        <a:rPr lang="en-GB" sz="1100" b="0" u="none" baseline="0" dirty="0" err="1" smtClean="0">
                          <a:latin typeface="Arial" panose="020B0604020202020204" pitchFamily="34" charset="0"/>
                          <a:cs typeface="Arial" panose="020B0604020202020204" pitchFamily="34" charset="0"/>
                        </a:rPr>
                        <a:t>peluche</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gorra</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taza</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las </a:t>
                      </a:r>
                      <a:r>
                        <a:rPr lang="en-GB" sz="1100" b="0" u="none" baseline="0" dirty="0" err="1" smtClean="0">
                          <a:latin typeface="Arial" panose="020B0604020202020204" pitchFamily="34" charset="0"/>
                          <a:cs typeface="Arial" panose="020B0604020202020204" pitchFamily="34" charset="0"/>
                        </a:rPr>
                        <a:t>golosinas</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las </a:t>
                      </a:r>
                      <a:r>
                        <a:rPr lang="en-GB" sz="1100" b="0" u="none" baseline="0" dirty="0" err="1" smtClean="0">
                          <a:latin typeface="Arial" panose="020B0604020202020204" pitchFamily="34" charset="0"/>
                          <a:cs typeface="Arial" panose="020B0604020202020204" pitchFamily="34" charset="0"/>
                        </a:rPr>
                        <a:t>pegatinas</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recoger</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devolver</a:t>
                      </a:r>
                      <a:endParaRPr lang="en-GB" sz="1100" b="0" u="none" baseline="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Theme 2: Local, national, international and global areas of interest</a:t>
                      </a:r>
                      <a:br>
                        <a:rPr lang="en-GB" sz="1100" b="0"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Home, town, neighbourhood and region</a:t>
                      </a:r>
                      <a:endParaRPr lang="en-GB" sz="1100" b="0" u="sng" dirty="0" smtClean="0">
                        <a:latin typeface="Arial" panose="020B0604020202020204" pitchFamily="34" charset="0"/>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Write and learn a dialogue – shopping for souvenirs</a:t>
                      </a:r>
                      <a:endParaRPr lang="en-GB" sz="1100" b="0" u="none" dirty="0">
                        <a:latin typeface="Arial" panose="020B0604020202020204" pitchFamily="34" charset="0"/>
                        <a:cs typeface="Arial" panose="020B0604020202020204" pitchFamily="34" charset="0"/>
                      </a:endParaRPr>
                    </a:p>
                  </a:txBody>
                  <a:tcPr/>
                </a:tc>
                <a:tc>
                  <a:txBody>
                    <a:bodyPr/>
                    <a:lstStyle/>
                    <a:p>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Receptive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use -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names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for</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shops and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souvenirs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r>
                      <a:br>
                        <a:rPr lang="es-ES" sz="1100" kern="1200" baseline="0" dirty="0" smtClean="0">
                          <a:solidFill>
                            <a:schemeClr val="tx1"/>
                          </a:solidFill>
                          <a:effectLst/>
                          <a:latin typeface="Arial" panose="020B0604020202020204" pitchFamily="34" charset="0"/>
                          <a:ea typeface="+mn-ea"/>
                          <a:cs typeface="Arial" panose="020B0604020202020204" pitchFamily="34" charset="0"/>
                        </a:rPr>
                      </a:br>
                      <a:r>
                        <a:rPr lang="es-ES" sz="1100" kern="1200" baseline="0" dirty="0" smtClean="0">
                          <a:solidFill>
                            <a:schemeClr val="tx1"/>
                          </a:solidFill>
                          <a:effectLst/>
                          <a:latin typeface="Arial" panose="020B0604020202020204" pitchFamily="34" charset="0"/>
                          <a:ea typeface="+mn-ea"/>
                          <a:cs typeface="Arial" panose="020B0604020202020204" pitchFamily="34" charset="0"/>
                        </a:rPr>
                        <a:t/>
                      </a:r>
                      <a:br>
                        <a:rPr lang="es-ES" sz="1100" kern="1200" baseline="0" dirty="0" smtClean="0">
                          <a:solidFill>
                            <a:schemeClr val="tx1"/>
                          </a:solidFill>
                          <a:effectLst/>
                          <a:latin typeface="Arial" panose="020B0604020202020204" pitchFamily="34" charset="0"/>
                          <a:ea typeface="+mn-ea"/>
                          <a:cs typeface="Arial" panose="020B0604020202020204" pitchFamily="34" charset="0"/>
                        </a:rPr>
                      </a:br>
                      <a:r>
                        <a:rPr lang="es-ES" sz="1100" kern="1200" baseline="0" dirty="0" smtClean="0">
                          <a:solidFill>
                            <a:schemeClr val="tx1"/>
                          </a:solidFill>
                          <a:effectLst/>
                          <a:latin typeface="Arial" panose="020B0604020202020204" pitchFamily="34" charset="0"/>
                          <a:ea typeface="+mn-ea"/>
                          <a:cs typeface="Arial" panose="020B0604020202020204" pitchFamily="34" charset="0"/>
                        </a:rPr>
                        <a:t>Use of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numbers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1- 1000</a:t>
                      </a:r>
                    </a:p>
                  </a:txBody>
                  <a:tcPr/>
                </a:tc>
              </a:tr>
              <a:tr h="185884">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1542285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32710383"/>
              </p:ext>
            </p:extLst>
          </p:nvPr>
        </p:nvGraphicFramePr>
        <p:xfrm>
          <a:off x="161515" y="-67419"/>
          <a:ext cx="8887998" cy="7071360"/>
        </p:xfrm>
        <a:graphic>
          <a:graphicData uri="http://schemas.openxmlformats.org/drawingml/2006/table">
            <a:tbl>
              <a:tblPr firstRow="1" bandRow="1">
                <a:tableStyleId>{8799B23B-EC83-4686-B30A-512413B5E67A}</a:tableStyleId>
              </a:tblPr>
              <a:tblGrid>
                <a:gridCol w="916397"/>
                <a:gridCol w="1242964"/>
                <a:gridCol w="1079681"/>
                <a:gridCol w="980943"/>
                <a:gridCol w="1313361"/>
                <a:gridCol w="971277"/>
                <a:gridCol w="1079681"/>
                <a:gridCol w="1303694"/>
              </a:tblGrid>
              <a:tr h="185884">
                <a:tc gridSpan="8">
                  <a:txBody>
                    <a:bodyPr/>
                    <a:lstStyle/>
                    <a:p>
                      <a:r>
                        <a:rPr lang="en-GB" sz="1100" dirty="0" smtClean="0">
                          <a:latin typeface="Arial" panose="020B0604020202020204" pitchFamily="34" charset="0"/>
                          <a:cs typeface="Arial" panose="020B0604020202020204" pitchFamily="34" charset="0"/>
                        </a:rPr>
                        <a:t>Year 10 Summer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92685">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5</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4156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smtClean="0">
                        <a:latin typeface="Arial" panose="020B0604020202020204" pitchFamily="34" charset="0"/>
                        <a:cs typeface="Arial" panose="020B0604020202020204" pitchFamily="34" charset="0"/>
                      </a:endParaRPr>
                    </a:p>
                  </a:txBody>
                  <a:tcPr/>
                </a:tc>
                <a:tc>
                  <a:txBody>
                    <a:bodyPr/>
                    <a:lstStyle/>
                    <a:p>
                      <a:r>
                        <a:rPr lang="en-GB" sz="1100" b="1" dirty="0" err="1" smtClean="0">
                          <a:latin typeface="Arial" panose="020B0604020202020204" pitchFamily="34" charset="0"/>
                          <a:cs typeface="Arial" panose="020B0604020202020204" pitchFamily="34" charset="0"/>
                        </a:rPr>
                        <a:t>Modúlo</a:t>
                      </a:r>
                      <a:r>
                        <a:rPr lang="en-GB" sz="1100" b="1" baseline="0" dirty="0" smtClean="0">
                          <a:latin typeface="Arial" panose="020B0604020202020204" pitchFamily="34" charset="0"/>
                          <a:cs typeface="Arial" panose="020B0604020202020204" pitchFamily="34" charset="0"/>
                        </a:rPr>
                        <a:t> 5: </a:t>
                      </a:r>
                      <a:r>
                        <a:rPr lang="en-GB" sz="1100" b="1" baseline="0" dirty="0" err="1" smtClean="0">
                          <a:latin typeface="Arial" panose="020B0604020202020204" pitchFamily="34" charset="0"/>
                          <a:cs typeface="Arial" panose="020B0604020202020204" pitchFamily="34" charset="0"/>
                        </a:rPr>
                        <a:t>Ciudades</a:t>
                      </a:r>
                      <a:endParaRPr lang="en-GB" sz="1100" b="1"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Unit 3 – De </a:t>
                      </a:r>
                      <a:r>
                        <a:rPr lang="en-GB" sz="1100" b="1" baseline="0" dirty="0" err="1" smtClean="0">
                          <a:latin typeface="Arial" panose="020B0604020202020204" pitchFamily="34" charset="0"/>
                          <a:cs typeface="Arial" panose="020B0604020202020204" pitchFamily="34" charset="0"/>
                        </a:rPr>
                        <a:t>compras</a:t>
                      </a:r>
                      <a:endParaRPr lang="en-GB" sz="1100" b="1"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p96-97</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s-ES" sz="1100" dirty="0" smtClean="0">
                          <a:effectLst/>
                          <a:latin typeface="Arial" panose="020B0604020202020204" pitchFamily="34" charset="0"/>
                          <a:ea typeface="MS ??"/>
                          <a:cs typeface="Cambria" panose="02040503050406030204" pitchFamily="18" charset="0"/>
                        </a:rPr>
                        <a:t>¿Qué me recomienda?</a:t>
                      </a:r>
                    </a:p>
                    <a:p>
                      <a:pPr marL="171450" indent="-171450">
                        <a:buFont typeface="Arial" panose="020B0604020202020204" pitchFamily="34" charset="0"/>
                        <a:buChar char="•"/>
                      </a:pPr>
                      <a:r>
                        <a:rPr lang="es-ES" sz="1100" dirty="0" smtClean="0">
                          <a:effectLst/>
                          <a:latin typeface="Arial" panose="020B0604020202020204" pitchFamily="34" charset="0"/>
                          <a:ea typeface="MS ??"/>
                          <a:cs typeface="Cambria" panose="02040503050406030204" pitchFamily="18" charset="0"/>
                        </a:rPr>
                        <a:t>¿De</a:t>
                      </a:r>
                      <a:r>
                        <a:rPr lang="es-ES" sz="1100" baseline="0" dirty="0" smtClean="0">
                          <a:effectLst/>
                          <a:latin typeface="Arial" panose="020B0604020202020204" pitchFamily="34" charset="0"/>
                          <a:ea typeface="MS ??"/>
                          <a:cs typeface="Cambria" panose="02040503050406030204" pitchFamily="18" charset="0"/>
                        </a:rPr>
                        <a:t> qué talla/tamaño?</a:t>
                      </a:r>
                    </a:p>
                    <a:p>
                      <a:pPr marL="171450" indent="-171450">
                        <a:buFont typeface="Arial" panose="020B0604020202020204" pitchFamily="34" charset="0"/>
                        <a:buChar char="•"/>
                      </a:pPr>
                      <a:r>
                        <a:rPr lang="es-ES" sz="1100" baseline="0" dirty="0" smtClean="0">
                          <a:effectLst/>
                          <a:latin typeface="Arial" panose="020B0604020202020204" pitchFamily="34" charset="0"/>
                          <a:ea typeface="MS ??"/>
                          <a:cs typeface="Cambria" panose="02040503050406030204" pitchFamily="18" charset="0"/>
                        </a:rPr>
                        <a:t>¿Me lo/la puedo probar?</a:t>
                      </a:r>
                      <a:endParaRPr lang="es-ES" sz="1100" dirty="0" smtClean="0">
                        <a:effectLst/>
                        <a:latin typeface="Arial" panose="020B0604020202020204" pitchFamily="34" charset="0"/>
                        <a:ea typeface="MS ??"/>
                        <a:cs typeface="Cambria" panose="02040503050406030204" pitchFamily="18" charset="0"/>
                      </a:endParaRPr>
                    </a:p>
                    <a:p>
                      <a:pPr marL="171450" indent="-171450">
                        <a:buFont typeface="Arial" panose="020B0604020202020204" pitchFamily="34" charset="0"/>
                        <a:buChar char="•"/>
                      </a:pPr>
                      <a:r>
                        <a:rPr lang="es-ES" sz="1100" dirty="0" smtClean="0">
                          <a:effectLst/>
                          <a:latin typeface="Arial" panose="020B0604020202020204" pitchFamily="34" charset="0"/>
                          <a:ea typeface="MS ??"/>
                          <a:cs typeface="Cambria" panose="02040503050406030204" pitchFamily="18" charset="0"/>
                        </a:rPr>
                        <a:t>¿Adónde vas de compras normalmente?</a:t>
                      </a:r>
                    </a:p>
                    <a:p>
                      <a:pPr marL="171450" indent="-171450">
                        <a:buFont typeface="Arial" panose="020B0604020202020204" pitchFamily="34" charset="0"/>
                        <a:buChar char="•"/>
                      </a:pPr>
                      <a:r>
                        <a:rPr lang="es-ES" sz="1100" dirty="0" smtClean="0">
                          <a:effectLst/>
                          <a:latin typeface="Arial" panose="020B0604020202020204" pitchFamily="34" charset="0"/>
                          <a:ea typeface="MS ??"/>
                          <a:cs typeface="Cambria" panose="02040503050406030204" pitchFamily="18" charset="0"/>
                        </a:rPr>
                        <a:t>¿Dónde</a:t>
                      </a:r>
                      <a:r>
                        <a:rPr lang="es-ES" sz="1100" baseline="0" dirty="0" smtClean="0">
                          <a:effectLst/>
                          <a:latin typeface="Arial" panose="020B0604020202020204" pitchFamily="34" charset="0"/>
                          <a:ea typeface="MS ??"/>
                          <a:cs typeface="Cambria" panose="02040503050406030204" pitchFamily="18" charset="0"/>
                        </a:rPr>
                        <a:t> prefieres comprar?</a:t>
                      </a:r>
                    </a:p>
                    <a:p>
                      <a:pPr marL="171450" indent="-171450">
                        <a:buFont typeface="Arial" panose="020B0604020202020204" pitchFamily="34" charset="0"/>
                        <a:buChar char="•"/>
                      </a:pPr>
                      <a:r>
                        <a:rPr lang="es-ES" sz="1100" baseline="0" dirty="0" smtClean="0">
                          <a:effectLst/>
                          <a:latin typeface="Arial" panose="020B0604020202020204" pitchFamily="34" charset="0"/>
                          <a:ea typeface="MS ??"/>
                          <a:cs typeface="Cambria" panose="02040503050406030204" pitchFamily="18" charset="0"/>
                        </a:rPr>
                        <a:t>¿Te gusta comprar por internet?</a:t>
                      </a:r>
                    </a:p>
                    <a:p>
                      <a:pPr marL="171450" indent="-171450">
                        <a:buFont typeface="Arial" panose="020B0604020202020204" pitchFamily="34" charset="0"/>
                        <a:buChar char="•"/>
                      </a:pPr>
                      <a:r>
                        <a:rPr lang="es-ES" sz="1100" dirty="0" smtClean="0">
                          <a:effectLst/>
                          <a:latin typeface="Arial" panose="020B0604020202020204" pitchFamily="34" charset="0"/>
                          <a:ea typeface="MS ??"/>
                          <a:cs typeface="Cambria" panose="02040503050406030204" pitchFamily="18" charset="0"/>
                        </a:rPr>
                        <a:t>¿Adónde fuiste de compras la última vez y qué compraste? ¿Qué hiciste?</a:t>
                      </a:r>
                    </a:p>
                    <a:p>
                      <a:pPr marL="171450" indent="-171450">
                        <a:buFont typeface="Arial" panose="020B0604020202020204" pitchFamily="34" charset="0"/>
                        <a:buChar char="•"/>
                      </a:pPr>
                      <a:r>
                        <a:rPr lang="es-ES" sz="1100" b="0" i="1" u="none" strike="noStrike" kern="1200" baseline="0" dirty="0" smtClean="0">
                          <a:solidFill>
                            <a:schemeClr val="tx1"/>
                          </a:solidFill>
                          <a:effectLst/>
                          <a:latin typeface="Arial" panose="020B0604020202020204" pitchFamily="34" charset="0"/>
                          <a:ea typeface="+mn-ea"/>
                          <a:cs typeface="+mn-cs"/>
                        </a:rPr>
                        <a:t>¿Vas a ir de compras el próximo fin de semana?</a:t>
                      </a:r>
                      <a:endParaRPr lang="es-ES" sz="1100" b="0" i="1" u="none" strike="noStrike" kern="1200" baseline="0" dirty="0" smtClean="0">
                        <a:solidFill>
                          <a:schemeClr val="tx1"/>
                        </a:solidFill>
                        <a:latin typeface="+mn-lt"/>
                        <a:ea typeface="+mn-ea"/>
                        <a:cs typeface="+mn-cs"/>
                      </a:endParaRPr>
                    </a:p>
                  </a:txBody>
                  <a:tcPr/>
                </a:tc>
                <a:tc>
                  <a:txBody>
                    <a:bodyPr/>
                    <a:lstStyle/>
                    <a:p>
                      <a:r>
                        <a:rPr lang="en-GB" sz="1100" dirty="0" smtClean="0">
                          <a:latin typeface="Arial" panose="020B0604020202020204" pitchFamily="34" charset="0"/>
                          <a:cs typeface="Arial" panose="020B0604020202020204" pitchFamily="34" charset="0"/>
                        </a:rPr>
                        <a:t>Demonstrative adjectives</a:t>
                      </a:r>
                    </a:p>
                    <a:p>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este</a:t>
                      </a: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esta</a:t>
                      </a:r>
                      <a:r>
                        <a:rPr lang="en-GB" sz="1100" dirty="0" smtClean="0">
                          <a:latin typeface="Arial" panose="020B0604020202020204" pitchFamily="34" charset="0"/>
                          <a:cs typeface="Arial" panose="020B0604020202020204" pitchFamily="34" charset="0"/>
                        </a:rPr>
                        <a:t>/</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estos</a:t>
                      </a: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estas</a:t>
                      </a:r>
                      <a:endParaRPr lang="en-GB" sz="1100" dirty="0">
                        <a:latin typeface="Arial" panose="020B0604020202020204" pitchFamily="34" charset="0"/>
                        <a:cs typeface="Arial" panose="020B0604020202020204" pitchFamily="34" charset="0"/>
                      </a:endParaRPr>
                    </a:p>
                  </a:txBody>
                  <a:tcPr/>
                </a:tc>
                <a:tc>
                  <a:txBody>
                    <a:bodyPr/>
                    <a:lstStyle/>
                    <a:p>
                      <a:pPr marL="0" indent="0">
                        <a:buFont typeface="+mj-lt"/>
                        <a:buNone/>
                      </a:pPr>
                      <a:r>
                        <a:rPr lang="en-GB" sz="1100" b="0" u="none" baseline="0" dirty="0" err="1" smtClean="0">
                          <a:latin typeface="Arial" panose="020B0604020202020204" pitchFamily="34" charset="0"/>
                          <a:cs typeface="Arial" panose="020B0604020202020204" pitchFamily="34" charset="0"/>
                        </a:rPr>
                        <a:t>una</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corbata</a:t>
                      </a:r>
                      <a:r>
                        <a:rPr lang="en-GB" sz="1100" b="0" u="none" baseline="0" dirty="0" smtClean="0">
                          <a:latin typeface="Arial" panose="020B0604020202020204" pitchFamily="34" charset="0"/>
                          <a:cs typeface="Arial" panose="020B0604020202020204" pitchFamily="34" charset="0"/>
                        </a:rPr>
                        <a:t> </a:t>
                      </a:r>
                    </a:p>
                    <a:p>
                      <a:pPr marL="0" indent="0">
                        <a:buFont typeface="+mj-lt"/>
                        <a:buNone/>
                      </a:pPr>
                      <a:r>
                        <a:rPr lang="en-GB" sz="1100" b="0" u="none" baseline="0" dirty="0" smtClean="0">
                          <a:latin typeface="Arial" panose="020B0604020202020204" pitchFamily="34" charset="0"/>
                          <a:cs typeface="Arial" panose="020B0604020202020204" pitchFamily="34" charset="0"/>
                        </a:rPr>
                        <a:t>un </a:t>
                      </a:r>
                      <a:r>
                        <a:rPr lang="en-GB" sz="1100" b="0" u="none" baseline="0" dirty="0" err="1" smtClean="0">
                          <a:latin typeface="Arial" panose="020B0604020202020204" pitchFamily="34" charset="0"/>
                          <a:cs typeface="Arial" panose="020B0604020202020204" pitchFamily="34" charset="0"/>
                        </a:rPr>
                        <a:t>cinturón</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en</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rebajas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talla</a:t>
                      </a: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tamaño</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una</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mancha</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un </a:t>
                      </a:r>
                      <a:r>
                        <a:rPr lang="en-GB" sz="1100" b="0" u="none" baseline="0" dirty="0" err="1" smtClean="0">
                          <a:latin typeface="Arial" panose="020B0604020202020204" pitchFamily="34" charset="0"/>
                          <a:cs typeface="Arial" panose="020B0604020202020204" pitchFamily="34" charset="0"/>
                        </a:rPr>
                        <a:t>agujero</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b="0" u="none" baseline="0" dirty="0" smtClean="0">
                          <a:latin typeface="Arial" panose="020B0604020202020204" pitchFamily="34" charset="0"/>
                          <a:cs typeface="Arial" panose="020B0604020202020204" pitchFamily="34" charset="0"/>
                        </a:rPr>
                        <a:t>un </a:t>
                      </a:r>
                      <a:r>
                        <a:rPr lang="en-GB" sz="1100" b="0" u="none" baseline="0" dirty="0" err="1" smtClean="0">
                          <a:latin typeface="Arial" panose="020B0604020202020204" pitchFamily="34" charset="0"/>
                          <a:cs typeface="Arial" panose="020B0604020202020204" pitchFamily="34" charset="0"/>
                        </a:rPr>
                        <a:t>reembolso</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grandes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almacenes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de </a:t>
                      </a:r>
                      <a:r>
                        <a:rPr lang="en-GB" sz="1100" b="0" u="none" baseline="0" dirty="0" err="1" smtClean="0">
                          <a:latin typeface="Arial" panose="020B0604020202020204" pitchFamily="34" charset="0"/>
                          <a:cs typeface="Arial" panose="020B0604020202020204" pitchFamily="34" charset="0"/>
                        </a:rPr>
                        <a:t>marca</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la red</a:t>
                      </a:r>
                    </a:p>
                    <a:p>
                      <a:pPr marL="0" indent="0">
                        <a:buFont typeface="+mj-lt"/>
                        <a:buNone/>
                      </a:pPr>
                      <a:r>
                        <a:rPr lang="en-GB" sz="1100" b="0" u="none" baseline="0" dirty="0" smtClean="0">
                          <a:latin typeface="Arial" panose="020B0604020202020204" pitchFamily="34" charset="0"/>
                          <a:cs typeface="Arial" panose="020B0604020202020204" pitchFamily="34" charset="0"/>
                        </a:rPr>
                        <a:t>las </a:t>
                      </a:r>
                      <a:r>
                        <a:rPr lang="en-GB" sz="1100" b="0" u="none" baseline="0" dirty="0" err="1" smtClean="0">
                          <a:latin typeface="Arial" panose="020B0604020202020204" pitchFamily="34" charset="0"/>
                          <a:cs typeface="Arial" panose="020B0604020202020204" pitchFamily="34" charset="0"/>
                        </a:rPr>
                        <a:t>gangas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las </a:t>
                      </a:r>
                      <a:r>
                        <a:rPr lang="en-GB" sz="1100" b="0" u="none" baseline="0" dirty="0" err="1" smtClean="0">
                          <a:latin typeface="Arial" panose="020B0604020202020204" pitchFamily="34" charset="0"/>
                          <a:cs typeface="Arial" panose="020B0604020202020204" pitchFamily="34" charset="0"/>
                        </a:rPr>
                        <a:t>cadenas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smtClean="0">
                          <a:latin typeface="Arial" panose="020B0604020202020204" pitchFamily="34" charset="0"/>
                          <a:cs typeface="Arial" panose="020B0604020202020204" pitchFamily="34" charset="0"/>
                        </a:rPr>
                        <a:t>no obstante</a:t>
                      </a:r>
                    </a:p>
                    <a:p>
                      <a:pPr marL="0" indent="0">
                        <a:buFont typeface="+mj-lt"/>
                        <a:buNone/>
                      </a:pPr>
                      <a:r>
                        <a:rPr lang="en-GB" sz="1100" b="0" u="none" baseline="0" dirty="0" err="1" smtClean="0">
                          <a:latin typeface="Arial" panose="020B0604020202020204" pitchFamily="34" charset="0"/>
                          <a:cs typeface="Arial" panose="020B0604020202020204" pitchFamily="34" charset="0"/>
                        </a:rPr>
                        <a:t>devolver</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estar</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roto</a:t>
                      </a:r>
                      <a:endParaRPr lang="en-GB" sz="1100" b="0" u="none" baseline="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Theme 2: Local, national, international and global areas of interest</a:t>
                      </a:r>
                      <a:br>
                        <a:rPr lang="en-GB" sz="1100" b="0"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Home, town, neighbourhood and region</a:t>
                      </a:r>
                      <a:endParaRPr lang="en-GB" sz="1100" b="0" u="sng" dirty="0" smtClean="0">
                        <a:latin typeface="Arial" panose="020B0604020202020204" pitchFamily="34" charset="0"/>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HW 1: Learning</a:t>
                      </a:r>
                    </a:p>
                    <a:p>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HW 2: </a:t>
                      </a:r>
                    </a:p>
                    <a:p>
                      <a:r>
                        <a:rPr lang="en-GB" sz="1100" b="0" u="none" dirty="0" smtClean="0">
                          <a:latin typeface="Arial" panose="020B0604020202020204" pitchFamily="34" charset="0"/>
                          <a:cs typeface="Arial" panose="020B0604020202020204" pitchFamily="34" charset="0"/>
                        </a:rPr>
                        <a:t>Reading comprehension and translation into English p103 Ex 5+6</a:t>
                      </a:r>
                      <a:endParaRPr lang="en-GB" sz="1100" b="0" u="none" dirty="0">
                        <a:latin typeface="Arial" panose="020B0604020202020204" pitchFamily="34" charset="0"/>
                        <a:cs typeface="Arial" panose="020B0604020202020204" pitchFamily="34" charset="0"/>
                      </a:endParaRPr>
                    </a:p>
                  </a:txBody>
                  <a:tcPr/>
                </a:tc>
                <a:tc>
                  <a:txBody>
                    <a:bodyPr/>
                    <a:lstStyle/>
                    <a:p>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demonstrative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adjectives</a:t>
                      </a:r>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185884">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650382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57292080"/>
              </p:ext>
            </p:extLst>
          </p:nvPr>
        </p:nvGraphicFramePr>
        <p:xfrm>
          <a:off x="161515" y="89745"/>
          <a:ext cx="8887998" cy="5394960"/>
        </p:xfrm>
        <a:graphic>
          <a:graphicData uri="http://schemas.openxmlformats.org/drawingml/2006/table">
            <a:tbl>
              <a:tblPr firstRow="1" bandRow="1">
                <a:tableStyleId>{8799B23B-EC83-4686-B30A-512413B5E67A}</a:tableStyleId>
              </a:tblPr>
              <a:tblGrid>
                <a:gridCol w="916397"/>
                <a:gridCol w="1242964"/>
                <a:gridCol w="1079681"/>
                <a:gridCol w="980943"/>
                <a:gridCol w="1214082"/>
                <a:gridCol w="1146412"/>
                <a:gridCol w="1146412"/>
                <a:gridCol w="1161107"/>
              </a:tblGrid>
              <a:tr h="185884">
                <a:tc gridSpan="8">
                  <a:txBody>
                    <a:bodyPr/>
                    <a:lstStyle/>
                    <a:p>
                      <a:r>
                        <a:rPr lang="en-GB" sz="1100" dirty="0" smtClean="0">
                          <a:latin typeface="Arial" panose="020B0604020202020204" pitchFamily="34" charset="0"/>
                          <a:cs typeface="Arial" panose="020B0604020202020204" pitchFamily="34" charset="0"/>
                        </a:rPr>
                        <a:t>Year 10 Summer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92685">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6</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4156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smtClean="0">
                        <a:latin typeface="Arial" panose="020B0604020202020204" pitchFamily="34" charset="0"/>
                        <a:cs typeface="Arial" panose="020B0604020202020204" pitchFamily="34" charset="0"/>
                      </a:endParaRPr>
                    </a:p>
                  </a:txBody>
                  <a:tcPr/>
                </a:tc>
                <a:tc>
                  <a:txBody>
                    <a:bodyPr/>
                    <a:lstStyle/>
                    <a:p>
                      <a:r>
                        <a:rPr lang="en-GB" sz="1100" b="1" dirty="0" err="1" smtClean="0">
                          <a:latin typeface="Arial" panose="020B0604020202020204" pitchFamily="34" charset="0"/>
                          <a:cs typeface="Arial" panose="020B0604020202020204" pitchFamily="34" charset="0"/>
                        </a:rPr>
                        <a:t>Modúlo</a:t>
                      </a:r>
                      <a:r>
                        <a:rPr lang="en-GB" sz="1100" b="1" baseline="0" dirty="0" smtClean="0">
                          <a:latin typeface="Arial" panose="020B0604020202020204" pitchFamily="34" charset="0"/>
                          <a:cs typeface="Arial" panose="020B0604020202020204" pitchFamily="34" charset="0"/>
                        </a:rPr>
                        <a:t> 5: </a:t>
                      </a:r>
                      <a:r>
                        <a:rPr lang="en-GB" sz="1100" b="1" baseline="0" dirty="0" err="1" smtClean="0">
                          <a:latin typeface="Arial" panose="020B0604020202020204" pitchFamily="34" charset="0"/>
                          <a:cs typeface="Arial" panose="020B0604020202020204" pitchFamily="34" charset="0"/>
                        </a:rPr>
                        <a:t>Ciudades</a:t>
                      </a:r>
                      <a:endParaRPr lang="en-GB" sz="1100" b="1"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Unit 4 – </a:t>
                      </a:r>
                      <a:r>
                        <a:rPr lang="en-GB" sz="1100" b="1" dirty="0" err="1" smtClean="0">
                          <a:latin typeface="Arial" panose="020B0604020202020204" pitchFamily="34" charset="0"/>
                          <a:cs typeface="Arial" panose="020B0604020202020204" pitchFamily="34" charset="0"/>
                        </a:rPr>
                        <a:t>los</a:t>
                      </a:r>
                      <a:r>
                        <a:rPr lang="en-GB" sz="1100" b="1" baseline="0" dirty="0" smtClean="0">
                          <a:latin typeface="Arial" panose="020B0604020202020204" pitchFamily="34" charset="0"/>
                          <a:cs typeface="Arial" panose="020B0604020202020204" pitchFamily="34" charset="0"/>
                        </a:rPr>
                        <a:t> pros y </a:t>
                      </a:r>
                      <a:r>
                        <a:rPr lang="en-GB" sz="1100" b="1" baseline="0" dirty="0" err="1" smtClean="0">
                          <a:latin typeface="Arial" panose="020B0604020202020204" pitchFamily="34" charset="0"/>
                          <a:cs typeface="Arial" panose="020B0604020202020204" pitchFamily="34" charset="0"/>
                        </a:rPr>
                        <a:t>los</a:t>
                      </a:r>
                      <a:r>
                        <a:rPr lang="en-GB" sz="1100" b="1" baseline="0" dirty="0" smtClean="0">
                          <a:latin typeface="Arial" panose="020B0604020202020204" pitchFamily="34" charset="0"/>
                          <a:cs typeface="Arial" panose="020B0604020202020204" pitchFamily="34" charset="0"/>
                        </a:rPr>
                        <a:t> contras</a:t>
                      </a:r>
                      <a:r>
                        <a:rPr lang="en-GB" sz="1100" b="1" dirty="0" smtClean="0">
                          <a:latin typeface="Arial" panose="020B0604020202020204" pitchFamily="34" charset="0"/>
                          <a:cs typeface="Arial" panose="020B0604020202020204" pitchFamily="34" charset="0"/>
                        </a:rPr>
                        <a:t> de la ciudad</a:t>
                      </a:r>
                    </a:p>
                    <a:p>
                      <a:r>
                        <a:rPr lang="en-GB" sz="1100" dirty="0" smtClean="0">
                          <a:latin typeface="Arial" panose="020B0604020202020204" pitchFamily="34" charset="0"/>
                          <a:cs typeface="Arial" panose="020B0604020202020204" pitchFamily="34" charset="0"/>
                        </a:rPr>
                        <a:t>p104-105</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¿Qué es lo mejor del lugar donde vives? </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¿Qué es lo peor? </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¿Cómo era tu ciudad antes?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mn-lt"/>
                          <a:ea typeface="+mn-ea"/>
                          <a:cs typeface="+mn-cs"/>
                        </a:rPr>
                        <a:t>¿Qué han hecho para mejorar tu ciudad?</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¿Cómo cambiarías tu zona?</a:t>
                      </a:r>
                    </a:p>
                    <a:p>
                      <a:pPr marL="171450" indent="-171450">
                        <a:buFont typeface="Arial" panose="020B0604020202020204" pitchFamily="34" charset="0"/>
                        <a:buChar char="•"/>
                      </a:pPr>
                      <a:endParaRPr lang="es-ES" sz="1100" b="0" i="1" u="none" strike="noStrike" kern="1200" baseline="0" dirty="0" smtClean="0">
                        <a:solidFill>
                          <a:schemeClr val="tx1"/>
                        </a:solidFill>
                        <a:latin typeface="+mn-lt"/>
                        <a:ea typeface="+mn-ea"/>
                        <a:cs typeface="+mn-cs"/>
                      </a:endParaRPr>
                    </a:p>
                  </a:txBody>
                  <a:tcPr/>
                </a:tc>
                <a:tc>
                  <a:txBody>
                    <a:bodyPr/>
                    <a:lstStyle/>
                    <a:p>
                      <a:r>
                        <a:rPr lang="en-GB" sz="1100" dirty="0" smtClean="0">
                          <a:latin typeface="Arial" panose="020B0604020202020204" pitchFamily="34" charset="0"/>
                          <a:cs typeface="Arial" panose="020B0604020202020204" pitchFamily="34" charset="0"/>
                        </a:rPr>
                        <a:t>Conditional tense regular endings (all persons) </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Key irregular verbs: </a:t>
                      </a:r>
                      <a:br>
                        <a:rPr lang="en-GB" sz="110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diría</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habría</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haría</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podría</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pondría</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tendría</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tan</a:t>
                      </a:r>
                      <a:r>
                        <a:rPr lang="en-GB" sz="1100" baseline="0" dirty="0" smtClean="0">
                          <a:latin typeface="Arial" panose="020B0604020202020204" pitchFamily="34" charset="0"/>
                          <a:cs typeface="Arial" panose="020B0604020202020204" pitchFamily="34" charset="0"/>
                        </a:rPr>
                        <a:t> + adjective </a:t>
                      </a:r>
                    </a:p>
                    <a:p>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tanto</a:t>
                      </a:r>
                      <a:r>
                        <a:rPr lang="en-GB" sz="1100" baseline="0" dirty="0" smtClean="0">
                          <a:latin typeface="Arial" panose="020B0604020202020204" pitchFamily="34" charset="0"/>
                          <a:cs typeface="Arial" panose="020B0604020202020204" pitchFamily="34" charset="0"/>
                        </a:rPr>
                        <a:t>(s)/</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tanta</a:t>
                      </a:r>
                      <a:r>
                        <a:rPr lang="en-GB" sz="1100" baseline="0" dirty="0" smtClean="0">
                          <a:latin typeface="Arial" panose="020B0604020202020204" pitchFamily="34" charset="0"/>
                          <a:cs typeface="Arial" panose="020B0604020202020204" pitchFamily="34" charset="0"/>
                        </a:rPr>
                        <a:t>(s) + noun</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revision of present, imperfect, perfect tenses</a:t>
                      </a:r>
                      <a:endParaRPr lang="en-GB" sz="1100" dirty="0">
                        <a:latin typeface="Arial" panose="020B0604020202020204" pitchFamily="34" charset="0"/>
                        <a:cs typeface="Arial" panose="020B0604020202020204" pitchFamily="34" charset="0"/>
                      </a:endParaRPr>
                    </a:p>
                  </a:txBody>
                  <a:tcPr/>
                </a:tc>
                <a:tc>
                  <a:txBody>
                    <a:bodyPr/>
                    <a:lstStyle/>
                    <a:p>
                      <a:pPr marL="0" indent="0">
                        <a:buFont typeface="+mj-lt"/>
                        <a:buNone/>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desempleo</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vecino</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árbol</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gente</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b="0" u="none" baseline="0" dirty="0" err="1" smtClean="0">
                          <a:latin typeface="Arial" panose="020B0604020202020204" pitchFamily="34" charset="0"/>
                          <a:cs typeface="Arial" panose="020B0604020202020204" pitchFamily="34" charset="0"/>
                        </a:rPr>
                        <a:t>los</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atascos</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b="0" u="none" baseline="0" dirty="0" smtClean="0">
                          <a:latin typeface="Arial" panose="020B0604020202020204" pitchFamily="34" charset="0"/>
                          <a:cs typeface="Arial" panose="020B0604020202020204" pitchFamily="34" charset="0"/>
                        </a:rPr>
                        <a:t>las </a:t>
                      </a:r>
                      <a:r>
                        <a:rPr lang="en-GB" sz="1100" b="0" u="none" baseline="0" dirty="0" err="1" smtClean="0">
                          <a:latin typeface="Arial" panose="020B0604020202020204" pitchFamily="34" charset="0"/>
                          <a:cs typeface="Arial" panose="020B0604020202020204" pitchFamily="34" charset="0"/>
                        </a:rPr>
                        <a:t>áreas</a:t>
                      </a:r>
                      <a:r>
                        <a:rPr lang="en-GB" sz="1100" b="0" u="none" baseline="0" dirty="0" smtClean="0">
                          <a:latin typeface="Arial" panose="020B0604020202020204" pitchFamily="34" charset="0"/>
                          <a:cs typeface="Arial" panose="020B0604020202020204" pitchFamily="34" charset="0"/>
                        </a:rPr>
                        <a:t> de </a:t>
                      </a:r>
                      <a:r>
                        <a:rPr lang="en-GB" sz="1100" b="0" u="none" baseline="0" dirty="0" err="1" smtClean="0">
                          <a:latin typeface="Arial" panose="020B0604020202020204" pitchFamily="34" charset="0"/>
                          <a:cs typeface="Arial" panose="020B0604020202020204" pitchFamily="34" charset="0"/>
                        </a:rPr>
                        <a:t>ocio</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b="0" u="none" baseline="0" dirty="0" smtClean="0">
                          <a:latin typeface="Arial" panose="020B0604020202020204" pitchFamily="34" charset="0"/>
                          <a:cs typeface="Arial" panose="020B0604020202020204" pitchFamily="34" charset="0"/>
                        </a:rPr>
                        <a:t>las zonas </a:t>
                      </a:r>
                      <a:r>
                        <a:rPr lang="en-GB" sz="1100" b="0" u="none" baseline="0" dirty="0" err="1" smtClean="0">
                          <a:latin typeface="Arial" panose="020B0604020202020204" pitchFamily="34" charset="0"/>
                          <a:cs typeface="Arial" panose="020B0604020202020204" pitchFamily="34" charset="0"/>
                        </a:rPr>
                        <a:t>peatonales</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100" b="0" u="none" baseline="0" dirty="0" smtClean="0">
                          <a:latin typeface="Arial" panose="020B0604020202020204" pitchFamily="34" charset="0"/>
                          <a:cs typeface="Arial" panose="020B0604020202020204" pitchFamily="34" charset="0"/>
                        </a:rPr>
                        <a:t>las </a:t>
                      </a:r>
                      <a:r>
                        <a:rPr lang="en-GB" sz="1100" b="0" u="none" baseline="0" dirty="0" err="1" smtClean="0">
                          <a:latin typeface="Arial" panose="020B0604020202020204" pitchFamily="34" charset="0"/>
                          <a:cs typeface="Arial" panose="020B0604020202020204" pitchFamily="34" charset="0"/>
                        </a:rPr>
                        <a:t>afueras</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desplazarse</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mejorar</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buillicioso</a:t>
                      </a:r>
                      <a:r>
                        <a:rPr lang="en-GB" sz="1100" b="0" u="none" baseline="0" dirty="0" smtClean="0">
                          <a:latin typeface="Arial" panose="020B0604020202020204" pitchFamily="34" charset="0"/>
                          <a:cs typeface="Arial" panose="020B0604020202020204" pitchFamily="34" charset="0"/>
                        </a:rPr>
                        <a:t>/a</a:t>
                      </a:r>
                    </a:p>
                    <a:p>
                      <a:pPr marL="0" indent="0">
                        <a:buFont typeface="+mj-lt"/>
                        <a:buNone/>
                      </a:pPr>
                      <a:r>
                        <a:rPr lang="en-GB" sz="1100" b="0" u="none" baseline="0" dirty="0" err="1" smtClean="0">
                          <a:latin typeface="Arial" panose="020B0604020202020204" pitchFamily="34" charset="0"/>
                          <a:cs typeface="Arial" panose="020B0604020202020204" pitchFamily="34" charset="0"/>
                        </a:rPr>
                        <a:t>fiable</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tener</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prisa</a:t>
                      </a:r>
                      <a:endParaRPr lang="en-GB" sz="1100" b="0" u="none" baseline="0" dirty="0" smtClean="0">
                        <a:latin typeface="Arial" panose="020B0604020202020204" pitchFamily="34" charset="0"/>
                        <a:cs typeface="Arial" panose="020B0604020202020204" pitchFamily="34" charset="0"/>
                      </a:endParaRPr>
                    </a:p>
                    <a:p>
                      <a:pPr marL="0" indent="0">
                        <a:buFont typeface="+mj-lt"/>
                        <a:buNone/>
                      </a:pPr>
                      <a:r>
                        <a:rPr lang="en-GB" sz="1100" b="0" u="none" baseline="0" dirty="0" err="1" smtClean="0">
                          <a:latin typeface="Arial" panose="020B0604020202020204" pitchFamily="34" charset="0"/>
                          <a:cs typeface="Arial" panose="020B0604020202020204" pitchFamily="34" charset="0"/>
                        </a:rPr>
                        <a:t>cerca</a:t>
                      </a:r>
                      <a:r>
                        <a:rPr lang="en-GB" sz="1100" b="0" u="none" baseline="0" dirty="0" smtClean="0">
                          <a:latin typeface="Arial" panose="020B0604020202020204" pitchFamily="34" charset="0"/>
                          <a:cs typeface="Arial" panose="020B0604020202020204" pitchFamily="34" charset="0"/>
                        </a:rPr>
                        <a:t> de</a:t>
                      </a:r>
                    </a:p>
                    <a:p>
                      <a:pPr marL="0" indent="0">
                        <a:buFont typeface="+mj-lt"/>
                        <a:buNone/>
                      </a:pPr>
                      <a:r>
                        <a:rPr lang="en-GB" sz="1100" b="0" u="none" baseline="0" dirty="0" smtClean="0">
                          <a:latin typeface="Arial" panose="020B0604020202020204" pitchFamily="34" charset="0"/>
                          <a:cs typeface="Arial" panose="020B0604020202020204" pitchFamily="34" charset="0"/>
                        </a:rPr>
                        <a:t>mucho que </a:t>
                      </a:r>
                      <a:r>
                        <a:rPr lang="en-GB" sz="1100" b="0" u="none" baseline="0" dirty="0" err="1" smtClean="0">
                          <a:latin typeface="Arial" panose="020B0604020202020204" pitchFamily="34" charset="0"/>
                          <a:cs typeface="Arial" panose="020B0604020202020204" pitchFamily="34" charset="0"/>
                        </a:rPr>
                        <a:t>hacer</a:t>
                      </a:r>
                      <a:endParaRPr lang="en-GB" sz="1100" b="0" u="none" baseline="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Theme 2: Local, national, international and global areas of interest</a:t>
                      </a:r>
                      <a:br>
                        <a:rPr lang="en-GB" sz="1100" b="0"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Home, town, neighbourhood and region</a:t>
                      </a:r>
                      <a:endParaRPr lang="en-GB" sz="1100" b="0" u="sng" dirty="0" smtClean="0">
                        <a:latin typeface="Arial" panose="020B0604020202020204" pitchFamily="34" charset="0"/>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HW 1: Learning</a:t>
                      </a:r>
                    </a:p>
                    <a:p>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HW 2: </a:t>
                      </a:r>
                    </a:p>
                    <a:p>
                      <a:r>
                        <a:rPr lang="en-GB" sz="1100" b="0" u="none" dirty="0" smtClean="0">
                          <a:latin typeface="Arial" panose="020B0604020202020204" pitchFamily="34" charset="0"/>
                          <a:cs typeface="Arial" panose="020B0604020202020204" pitchFamily="34" charset="0"/>
                        </a:rPr>
                        <a:t>Extended writing task p105 Ex9</a:t>
                      </a:r>
                    </a:p>
                    <a:p>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Reading comprehension + follow up writing task p204</a:t>
                      </a:r>
                      <a:r>
                        <a:rPr lang="en-GB" sz="1100" b="0" u="none" baseline="0" dirty="0" smtClean="0">
                          <a:latin typeface="Arial" panose="020B0604020202020204" pitchFamily="34" charset="0"/>
                          <a:cs typeface="Arial" panose="020B0604020202020204" pitchFamily="34" charset="0"/>
                        </a:rPr>
                        <a:t> Ex 2+3</a:t>
                      </a:r>
                      <a:r>
                        <a:rPr lang="en-GB" sz="1100" b="0" u="none" dirty="0" smtClean="0">
                          <a:latin typeface="Arial" panose="020B0604020202020204" pitchFamily="34" charset="0"/>
                          <a:cs typeface="Arial" panose="020B0604020202020204" pitchFamily="34" charset="0"/>
                        </a:rPr>
                        <a:t> </a:t>
                      </a:r>
                    </a:p>
                    <a:p>
                      <a:endParaRPr lang="en-GB" sz="1100" b="0" u="none" dirty="0">
                        <a:latin typeface="Arial" panose="020B0604020202020204" pitchFamily="34" charset="0"/>
                        <a:cs typeface="Arial" panose="020B0604020202020204" pitchFamily="34" charset="0"/>
                      </a:endParaRPr>
                    </a:p>
                  </a:txBody>
                  <a:tcPr/>
                </a:tc>
                <a:tc>
                  <a:txBody>
                    <a:bodyPr/>
                    <a:lstStyle/>
                    <a:p>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Secure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use of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conditional</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tense regular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key</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irregular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verbs</a:t>
                      </a:r>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r>
                        <a:rPr lang="en-GB" sz="1100" dirty="0" smtClean="0">
                          <a:latin typeface="Arial" panose="020B0604020202020204" pitchFamily="34" charset="0"/>
                          <a:cs typeface="Arial" panose="020B0604020202020204" pitchFamily="34" charset="0"/>
                        </a:rPr>
                        <a:t>tan</a:t>
                      </a:r>
                      <a:r>
                        <a:rPr lang="en-GB" sz="1100" baseline="0" dirty="0" smtClean="0">
                          <a:latin typeface="Arial" panose="020B0604020202020204" pitchFamily="34" charset="0"/>
                          <a:cs typeface="Arial" panose="020B0604020202020204" pitchFamily="34" charset="0"/>
                        </a:rPr>
                        <a:t> + adjective </a:t>
                      </a:r>
                    </a:p>
                    <a:p>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tanto</a:t>
                      </a:r>
                      <a:r>
                        <a:rPr lang="en-GB" sz="1100" baseline="0" dirty="0" smtClean="0">
                          <a:latin typeface="Arial" panose="020B0604020202020204" pitchFamily="34" charset="0"/>
                          <a:cs typeface="Arial" panose="020B0604020202020204" pitchFamily="34" charset="0"/>
                        </a:rPr>
                        <a:t>(s)/</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tanta</a:t>
                      </a:r>
                      <a:r>
                        <a:rPr lang="en-GB" sz="1100" baseline="0" dirty="0" smtClean="0">
                          <a:latin typeface="Arial" panose="020B0604020202020204" pitchFamily="34" charset="0"/>
                          <a:cs typeface="Arial" panose="020B0604020202020204" pitchFamily="34" charset="0"/>
                        </a:rPr>
                        <a:t>(s) + noun</a:t>
                      </a:r>
                      <a:endParaRPr lang="en-GB" sz="1100" dirty="0" smtClean="0">
                        <a:latin typeface="Arial" panose="020B0604020202020204" pitchFamily="34" charset="0"/>
                        <a:cs typeface="Arial" panose="020B0604020202020204" pitchFamily="34" charset="0"/>
                      </a:endParaRP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185884">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17098822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46452240"/>
              </p:ext>
            </p:extLst>
          </p:nvPr>
        </p:nvGraphicFramePr>
        <p:xfrm>
          <a:off x="161515" y="89745"/>
          <a:ext cx="8887998" cy="5268805"/>
        </p:xfrm>
        <a:graphic>
          <a:graphicData uri="http://schemas.openxmlformats.org/drawingml/2006/table">
            <a:tbl>
              <a:tblPr firstRow="1" bandRow="1">
                <a:tableStyleId>{8799B23B-EC83-4686-B30A-512413B5E67A}</a:tableStyleId>
              </a:tblPr>
              <a:tblGrid>
                <a:gridCol w="916397"/>
                <a:gridCol w="1242964"/>
                <a:gridCol w="1079681"/>
                <a:gridCol w="980943"/>
                <a:gridCol w="1313361"/>
                <a:gridCol w="971277"/>
                <a:gridCol w="1079681"/>
                <a:gridCol w="1303694"/>
              </a:tblGrid>
              <a:tr h="185884">
                <a:tc gridSpan="8">
                  <a:txBody>
                    <a:bodyPr/>
                    <a:lstStyle/>
                    <a:p>
                      <a:r>
                        <a:rPr lang="en-GB" sz="1100" dirty="0" smtClean="0">
                          <a:latin typeface="Arial" panose="020B0604020202020204" pitchFamily="34" charset="0"/>
                          <a:cs typeface="Arial" panose="020B0604020202020204" pitchFamily="34" charset="0"/>
                        </a:rPr>
                        <a:t>Year 10 Summer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92685">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7</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4156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smtClean="0">
                        <a:latin typeface="Arial" panose="020B0604020202020204" pitchFamily="34" charset="0"/>
                        <a:cs typeface="Arial" panose="020B0604020202020204" pitchFamily="34" charset="0"/>
                      </a:endParaRPr>
                    </a:p>
                  </a:txBody>
                  <a:tcPr/>
                </a:tc>
                <a:tc>
                  <a:txBody>
                    <a:bodyPr/>
                    <a:lstStyle/>
                    <a:p>
                      <a:r>
                        <a:rPr lang="en-GB" sz="1100" b="1" dirty="0" err="1" smtClean="0">
                          <a:latin typeface="Arial" panose="020B0604020202020204" pitchFamily="34" charset="0"/>
                          <a:cs typeface="Arial" panose="020B0604020202020204" pitchFamily="34" charset="0"/>
                        </a:rPr>
                        <a:t>Modúlo</a:t>
                      </a:r>
                      <a:r>
                        <a:rPr lang="en-GB" sz="1100" b="1" baseline="0" dirty="0" smtClean="0">
                          <a:latin typeface="Arial" panose="020B0604020202020204" pitchFamily="34" charset="0"/>
                          <a:cs typeface="Arial" panose="020B0604020202020204" pitchFamily="34" charset="0"/>
                        </a:rPr>
                        <a:t> 5: </a:t>
                      </a:r>
                      <a:r>
                        <a:rPr lang="en-GB" sz="1100" b="1" baseline="0" dirty="0" err="1" smtClean="0">
                          <a:latin typeface="Arial" panose="020B0604020202020204" pitchFamily="34" charset="0"/>
                          <a:cs typeface="Arial" panose="020B0604020202020204" pitchFamily="34" charset="0"/>
                        </a:rPr>
                        <a:t>Ciudades</a:t>
                      </a:r>
                      <a:endParaRPr lang="en-GB" sz="1100" b="1"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Unit 5 - ¡</a:t>
                      </a:r>
                      <a:r>
                        <a:rPr lang="en-GB" sz="1100" b="1" baseline="0" dirty="0" err="1" smtClean="0">
                          <a:latin typeface="Arial" panose="020B0604020202020204" pitchFamily="34" charset="0"/>
                          <a:cs typeface="Arial" panose="020B0604020202020204" pitchFamily="34" charset="0"/>
                        </a:rPr>
                        <a:t>Destino</a:t>
                      </a:r>
                      <a:r>
                        <a:rPr lang="en-GB" sz="1100" b="1" baseline="0" dirty="0" smtClean="0">
                          <a:latin typeface="Arial" panose="020B0604020202020204" pitchFamily="34" charset="0"/>
                          <a:cs typeface="Arial" panose="020B0604020202020204" pitchFamily="34" charset="0"/>
                        </a:rPr>
                        <a:t> Arequipa!</a:t>
                      </a:r>
                    </a:p>
                    <a:p>
                      <a:r>
                        <a:rPr lang="en-GB" sz="1100" baseline="0" dirty="0" smtClean="0">
                          <a:latin typeface="Arial" panose="020B0604020202020204" pitchFamily="34" charset="0"/>
                          <a:cs typeface="Arial" panose="020B0604020202020204" pitchFamily="34" charset="0"/>
                        </a:rPr>
                        <a:t>p106-107</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¿Adónde fuiste?</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¿Cuánto tiempo pasaste allí?</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¿Qué tal tu visita a </a:t>
                      </a:r>
                      <a:r>
                        <a:rPr lang="es-ES" sz="1100" b="0" i="1" u="sng" strike="noStrike" kern="1200" baseline="0" dirty="0" smtClean="0">
                          <a:solidFill>
                            <a:schemeClr val="tx1"/>
                          </a:solidFill>
                          <a:latin typeface="+mn-lt"/>
                          <a:ea typeface="+mn-ea"/>
                          <a:cs typeface="+mn-cs"/>
                        </a:rPr>
                        <a:t>Londres?</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¿Qué tiempo hizo?</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 ¿Qué tal la comida?</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¿Qué es lo que más te gustó?</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¿Vas a volver?</a:t>
                      </a:r>
                    </a:p>
                  </a:txBody>
                  <a:tcPr/>
                </a:tc>
                <a:tc>
                  <a:txBody>
                    <a:bodyPr/>
                    <a:lstStyle/>
                    <a:p>
                      <a:r>
                        <a:rPr lang="en-GB" sz="1100" dirty="0" smtClean="0">
                          <a:latin typeface="Arial" panose="020B0604020202020204" pitchFamily="34" charset="0"/>
                          <a:cs typeface="Arial" panose="020B0604020202020204" pitchFamily="34" charset="0"/>
                        </a:rPr>
                        <a:t>Using</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preterite</a:t>
                      </a:r>
                      <a:r>
                        <a:rPr lang="en-GB" sz="1100" baseline="0" dirty="0" smtClean="0">
                          <a:latin typeface="Arial" panose="020B0604020202020204" pitchFamily="34" charset="0"/>
                          <a:cs typeface="Arial" panose="020B0604020202020204" pitchFamily="34" charset="0"/>
                        </a:rPr>
                        <a:t> and imperfect tense together</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Different meanings of</a:t>
                      </a:r>
                    </a:p>
                    <a:p>
                      <a:r>
                        <a:rPr lang="en-GB" sz="1100" baseline="0" dirty="0" err="1" smtClean="0">
                          <a:latin typeface="Arial" panose="020B0604020202020204" pitchFamily="34" charset="0"/>
                          <a:cs typeface="Arial" panose="020B0604020202020204" pitchFamily="34" charset="0"/>
                        </a:rPr>
                        <a:t>quedarse</a:t>
                      </a:r>
                      <a:endParaRPr lang="en-GB" sz="1100" dirty="0">
                        <a:latin typeface="Arial" panose="020B0604020202020204" pitchFamily="34" charset="0"/>
                        <a:cs typeface="Arial" panose="020B0604020202020204" pitchFamily="34" charset="0"/>
                      </a:endParaRPr>
                    </a:p>
                  </a:txBody>
                  <a:tcPr/>
                </a:tc>
                <a:tc>
                  <a:txBody>
                    <a:bodyPr/>
                    <a:lstStyle/>
                    <a:p>
                      <a:pPr marL="228600" indent="-228600">
                        <a:buFont typeface="+mj-lt"/>
                        <a:buAutoNum type="arabicPeriod"/>
                      </a:pPr>
                      <a:r>
                        <a:rPr lang="en-GB" sz="1100" b="0" u="none" baseline="0" dirty="0" err="1" smtClean="0">
                          <a:latin typeface="Arial" panose="020B0604020202020204" pitchFamily="34" charset="0"/>
                          <a:cs typeface="Arial" panose="020B0604020202020204" pitchFamily="34" charset="0"/>
                        </a:rPr>
                        <a:t>acogedor</a:t>
                      </a:r>
                      <a:r>
                        <a:rPr lang="en-GB" sz="1100" b="0" u="none" baseline="0" dirty="0" smtClean="0">
                          <a:latin typeface="Arial" panose="020B0604020202020204" pitchFamily="34" charset="0"/>
                          <a:cs typeface="Arial" panose="020B0604020202020204" pitchFamily="34" charset="0"/>
                        </a:rPr>
                        <a:t>(a)</a:t>
                      </a:r>
                    </a:p>
                    <a:p>
                      <a:pPr marL="228600" indent="-228600">
                        <a:buFont typeface="+mj-lt"/>
                        <a:buAutoNum type="arabicPeriod"/>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idioma</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país</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GB" sz="1100" b="0" u="none" baseline="0" dirty="0" smtClean="0">
                          <a:latin typeface="Arial" panose="020B0604020202020204" pitchFamily="34" charset="0"/>
                          <a:cs typeface="Arial" panose="020B0604020202020204" pitchFamily="34" charset="0"/>
                        </a:rPr>
                        <a:t>un </a:t>
                      </a:r>
                      <a:r>
                        <a:rPr lang="en-GB" sz="1100" b="0" u="none" baseline="0" dirty="0" err="1" smtClean="0">
                          <a:latin typeface="Arial" panose="020B0604020202020204" pitchFamily="34" charset="0"/>
                          <a:cs typeface="Arial" panose="020B0604020202020204" pitchFamily="34" charset="0"/>
                        </a:rPr>
                        <a:t>recorrido</a:t>
                      </a:r>
                      <a:endParaRPr lang="en-GB" sz="1100" b="0" u="none" baseline="0" dirty="0" smtClean="0">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b="0" u="none" baseline="0" dirty="0" smtClean="0">
                          <a:latin typeface="Arial" panose="020B0604020202020204" pitchFamily="34" charset="0"/>
                          <a:cs typeface="Arial" panose="020B0604020202020204" pitchFamily="34" charset="0"/>
                        </a:rPr>
                        <a:t>un </a:t>
                      </a:r>
                      <a:r>
                        <a:rPr lang="en-GB" sz="1100" b="0" u="none" baseline="0" dirty="0" err="1" smtClean="0">
                          <a:latin typeface="Arial" panose="020B0604020202020204" pitchFamily="34" charset="0"/>
                          <a:cs typeface="Arial" panose="020B0604020202020204" pitchFamily="34" charset="0"/>
                        </a:rPr>
                        <a:t>año</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sabático</a:t>
                      </a:r>
                      <a:endParaRPr lang="en-GB" sz="1100" b="0" u="none" baseline="0" dirty="0" smtClean="0">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b="0" u="none" baseline="0" dirty="0" smtClean="0">
                          <a:latin typeface="Arial" panose="020B0604020202020204" pitchFamily="34" charset="0"/>
                          <a:cs typeface="Arial" panose="020B0604020202020204" pitchFamily="34" charset="0"/>
                        </a:rPr>
                        <a:t>vistas </a:t>
                      </a:r>
                      <a:r>
                        <a:rPr lang="en-GB" sz="1100" b="0" u="none" baseline="0" dirty="0" err="1" smtClean="0">
                          <a:latin typeface="Arial" panose="020B0604020202020204" pitchFamily="34" charset="0"/>
                          <a:cs typeface="Arial" panose="020B0604020202020204" pitchFamily="34" charset="0"/>
                        </a:rPr>
                        <a:t>maravillosas</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GB" sz="1100" b="0" u="none" baseline="0" dirty="0" err="1" smtClean="0">
                          <a:latin typeface="Arial" panose="020B0604020202020204" pitchFamily="34" charset="0"/>
                          <a:cs typeface="Arial" panose="020B0604020202020204" pitchFamily="34" charset="0"/>
                        </a:rPr>
                        <a:t>alquilar</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GB" sz="1100" b="0" u="none" baseline="0" dirty="0" err="1" smtClean="0">
                          <a:latin typeface="Arial" panose="020B0604020202020204" pitchFamily="34" charset="0"/>
                          <a:cs typeface="Arial" panose="020B0604020202020204" pitchFamily="34" charset="0"/>
                        </a:rPr>
                        <a:t>volver</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GB" sz="1100" b="0" u="none" baseline="0" dirty="0" err="1" smtClean="0">
                          <a:latin typeface="Arial" panose="020B0604020202020204" pitchFamily="34" charset="0"/>
                          <a:cs typeface="Arial" panose="020B0604020202020204" pitchFamily="34" charset="0"/>
                        </a:rPr>
                        <a:t>regresar</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GB" sz="1100" b="0" u="none" baseline="0" dirty="0" err="1" smtClean="0">
                          <a:latin typeface="Arial" panose="020B0604020202020204" pitchFamily="34" charset="0"/>
                          <a:cs typeface="Arial" panose="020B0604020202020204" pitchFamily="34" charset="0"/>
                        </a:rPr>
                        <a:t>aprender</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GB" sz="1100" b="0" u="none" baseline="0" dirty="0" err="1" smtClean="0">
                          <a:latin typeface="Arial" panose="020B0604020202020204" pitchFamily="34" charset="0"/>
                          <a:cs typeface="Arial" panose="020B0604020202020204" pitchFamily="34" charset="0"/>
                        </a:rPr>
                        <a:t>entender</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GB" sz="1100" b="0" u="none" baseline="0" dirty="0" smtClean="0">
                          <a:latin typeface="Arial" panose="020B0604020202020204" pitchFamily="34" charset="0"/>
                          <a:cs typeface="Arial" panose="020B0604020202020204" pitchFamily="34" charset="0"/>
                        </a:rPr>
                        <a:t>Me </a:t>
                      </a:r>
                      <a:r>
                        <a:rPr lang="en-GB" sz="1100" b="0" u="none" baseline="0" dirty="0" err="1" smtClean="0">
                          <a:latin typeface="Arial" panose="020B0604020202020204" pitchFamily="34" charset="0"/>
                          <a:cs typeface="Arial" panose="020B0604020202020204" pitchFamily="34" charset="0"/>
                        </a:rPr>
                        <a:t>quedé</a:t>
                      </a:r>
                      <a:r>
                        <a:rPr lang="en-GB" sz="1100" b="0" u="none" baseline="0" dirty="0" smtClean="0">
                          <a:latin typeface="Arial" panose="020B0604020202020204" pitchFamily="34" charset="0"/>
                          <a:cs typeface="Arial" panose="020B0604020202020204" pitchFamily="34" charset="0"/>
                        </a:rPr>
                        <a:t> sin </a:t>
                      </a:r>
                      <a:r>
                        <a:rPr lang="en-GB" sz="1100" b="0" u="none" baseline="0" dirty="0" err="1" smtClean="0">
                          <a:latin typeface="Arial" panose="020B0604020202020204" pitchFamily="34" charset="0"/>
                          <a:cs typeface="Arial" panose="020B0604020202020204" pitchFamily="34" charset="0"/>
                        </a:rPr>
                        <a:t>dinero</a:t>
                      </a:r>
                      <a:endParaRPr lang="en-GB" sz="1100" b="0" u="none" baseline="0" dirty="0" smtClean="0">
                        <a:latin typeface="Arial" panose="020B0604020202020204" pitchFamily="34" charset="0"/>
                        <a:cs typeface="Arial" panose="020B0604020202020204" pitchFamily="34" charset="0"/>
                      </a:endParaRPr>
                    </a:p>
                    <a:p>
                      <a:pPr marL="228600" indent="-228600">
                        <a:buFont typeface="+mj-lt"/>
                        <a:buAutoNum type="arabicPeriod"/>
                      </a:pPr>
                      <a:r>
                        <a:rPr lang="en-GB" sz="1100" b="0" u="none" baseline="0" dirty="0" smtClean="0">
                          <a:latin typeface="Arial" panose="020B0604020202020204" pitchFamily="34" charset="0"/>
                          <a:cs typeface="Arial" panose="020B0604020202020204" pitchFamily="34" charset="0"/>
                        </a:rPr>
                        <a:t>Me </a:t>
                      </a:r>
                      <a:r>
                        <a:rPr lang="en-GB" sz="1100" b="0" u="none" baseline="0" dirty="0" err="1" smtClean="0">
                          <a:latin typeface="Arial" panose="020B0604020202020204" pitchFamily="34" charset="0"/>
                          <a:cs typeface="Arial" panose="020B0604020202020204" pitchFamily="34" charset="0"/>
                        </a:rPr>
                        <a:t>quedé</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en</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en</a:t>
                      </a:r>
                      <a:r>
                        <a:rPr lang="en-GB" sz="1100" b="0" u="none" baseline="0" dirty="0" smtClean="0">
                          <a:latin typeface="Arial" panose="020B0604020202020204" pitchFamily="34" charset="0"/>
                          <a:cs typeface="Arial" panose="020B0604020202020204" pitchFamily="34" charset="0"/>
                        </a:rPr>
                        <a:t> un hotel</a:t>
                      </a:r>
                    </a:p>
                    <a:p>
                      <a:pPr marL="228600" indent="-228600">
                        <a:buFont typeface="+mj-lt"/>
                        <a:buAutoNum type="arabicPeriod"/>
                      </a:pPr>
                      <a:r>
                        <a:rPr lang="en-GB" sz="1100" b="0" u="none" baseline="0" dirty="0" smtClean="0">
                          <a:latin typeface="Arial" panose="020B0604020202020204" pitchFamily="34" charset="0"/>
                          <a:cs typeface="Arial" panose="020B0604020202020204" pitchFamily="34" charset="0"/>
                        </a:rPr>
                        <a:t>Me </a:t>
                      </a:r>
                      <a:r>
                        <a:rPr lang="en-GB" sz="1100" b="0" u="none" baseline="0" dirty="0" err="1" smtClean="0">
                          <a:latin typeface="Arial" panose="020B0604020202020204" pitchFamily="34" charset="0"/>
                          <a:cs typeface="Arial" panose="020B0604020202020204" pitchFamily="34" charset="0"/>
                        </a:rPr>
                        <a:t>quedé</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enamorado</a:t>
                      </a:r>
                      <a:r>
                        <a:rPr lang="en-GB" sz="1100" b="0" u="none" baseline="0" dirty="0" smtClean="0">
                          <a:latin typeface="Arial" panose="020B0604020202020204" pitchFamily="34" charset="0"/>
                          <a:cs typeface="Arial" panose="020B0604020202020204" pitchFamily="34" charset="0"/>
                        </a:rPr>
                        <a:t> de…</a:t>
                      </a:r>
                    </a:p>
                    <a:p>
                      <a:pPr marL="228600" indent="-228600">
                        <a:buFont typeface="+mj-lt"/>
                        <a:buAutoNum type="arabicPeriod"/>
                      </a:pPr>
                      <a:r>
                        <a:rPr lang="en-GB" sz="1100" b="0" u="none" baseline="0" dirty="0" smtClean="0">
                          <a:latin typeface="Arial" panose="020B0604020202020204" pitchFamily="34" charset="0"/>
                          <a:cs typeface="Arial" panose="020B0604020202020204" pitchFamily="34" charset="0"/>
                        </a:rPr>
                        <a:t>¡</a:t>
                      </a:r>
                      <a:r>
                        <a:rPr lang="en-GB" sz="1100" b="0" u="none" baseline="0" dirty="0" err="1" smtClean="0">
                          <a:latin typeface="Arial" panose="020B0604020202020204" pitchFamily="34" charset="0"/>
                          <a:cs typeface="Arial" panose="020B0604020202020204" pitchFamily="34" charset="0"/>
                        </a:rPr>
                        <a:t>Qué</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miedo</a:t>
                      </a:r>
                      <a:r>
                        <a:rPr lang="en-GB" sz="1100" b="0" u="none" baseline="0" dirty="0" smtClean="0">
                          <a:latin typeface="Arial" panose="020B0604020202020204" pitchFamily="34" charset="0"/>
                          <a:cs typeface="Arial" panose="020B0604020202020204" pitchFamily="34" charset="0"/>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Theme 2: Local, national, international and global areas of interest</a:t>
                      </a:r>
                      <a:br>
                        <a:rPr lang="en-GB" sz="1100" b="0"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Home, town, neighbourhood and region</a:t>
                      </a:r>
                      <a:endParaRPr lang="en-GB" sz="1100" b="0" u="sng" dirty="0" smtClean="0">
                        <a:latin typeface="Arial" panose="020B0604020202020204" pitchFamily="34" charset="0"/>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HW</a:t>
                      </a:r>
                      <a:r>
                        <a:rPr lang="en-GB" sz="1100" b="0" u="none" baseline="0" dirty="0" smtClean="0">
                          <a:latin typeface="Arial" panose="020B0604020202020204" pitchFamily="34" charset="0"/>
                          <a:cs typeface="Arial" panose="020B0604020202020204" pitchFamily="34" charset="0"/>
                        </a:rPr>
                        <a:t> 1: Learning</a:t>
                      </a:r>
                    </a:p>
                    <a:p>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HW 2:</a:t>
                      </a:r>
                    </a:p>
                    <a:p>
                      <a:r>
                        <a:rPr lang="en-GB" sz="1100" b="0" u="none" baseline="0" dirty="0" smtClean="0">
                          <a:latin typeface="Arial" panose="020B0604020202020204" pitchFamily="34" charset="0"/>
                          <a:cs typeface="Arial" panose="020B0604020202020204" pitchFamily="34" charset="0"/>
                        </a:rPr>
                        <a:t>p107 translate into English</a:t>
                      </a:r>
                    </a:p>
                    <a:p>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write answers to the questions on p107 Ex 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Using</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preterite</a:t>
                      </a:r>
                      <a:r>
                        <a:rPr lang="en-GB" sz="1100" baseline="0" dirty="0" smtClean="0">
                          <a:latin typeface="Arial" panose="020B0604020202020204" pitchFamily="34" charset="0"/>
                          <a:cs typeface="Arial" panose="020B0604020202020204" pitchFamily="34" charset="0"/>
                        </a:rPr>
                        <a:t> and imperfect tense together</a:t>
                      </a: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185884">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0971501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87470088"/>
              </p:ext>
            </p:extLst>
          </p:nvPr>
        </p:nvGraphicFramePr>
        <p:xfrm>
          <a:off x="161515" y="89745"/>
          <a:ext cx="8887998" cy="6623838"/>
        </p:xfrm>
        <a:graphic>
          <a:graphicData uri="http://schemas.openxmlformats.org/drawingml/2006/table">
            <a:tbl>
              <a:tblPr firstRow="1" bandRow="1">
                <a:tableStyleId>{8799B23B-EC83-4686-B30A-512413B5E67A}</a:tableStyleId>
              </a:tblPr>
              <a:tblGrid>
                <a:gridCol w="916397"/>
                <a:gridCol w="1337742"/>
                <a:gridCol w="984903"/>
                <a:gridCol w="980943"/>
                <a:gridCol w="1313361"/>
                <a:gridCol w="971277"/>
                <a:gridCol w="1249563"/>
                <a:gridCol w="1133812"/>
              </a:tblGrid>
              <a:tr h="185884">
                <a:tc gridSpan="8">
                  <a:txBody>
                    <a:bodyPr/>
                    <a:lstStyle/>
                    <a:p>
                      <a:r>
                        <a:rPr lang="en-GB" sz="1100" dirty="0" smtClean="0">
                          <a:latin typeface="Arial" panose="020B0604020202020204" pitchFamily="34" charset="0"/>
                          <a:cs typeface="Arial" panose="020B0604020202020204" pitchFamily="34" charset="0"/>
                        </a:rPr>
                        <a:t>Year 10 Summer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92685">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8</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3319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smtClean="0">
                        <a:latin typeface="Arial" panose="020B0604020202020204" pitchFamily="34" charset="0"/>
                        <a:cs typeface="Arial" panose="020B0604020202020204" pitchFamily="34" charset="0"/>
                      </a:endParaRPr>
                    </a:p>
                  </a:txBody>
                  <a:tcPr/>
                </a:tc>
                <a:tc>
                  <a:txBody>
                    <a:bodyPr/>
                    <a:lstStyle/>
                    <a:p>
                      <a:r>
                        <a:rPr lang="en-GB" sz="1100" b="1" dirty="0" err="1" smtClean="0">
                          <a:latin typeface="Arial" panose="020B0604020202020204" pitchFamily="34" charset="0"/>
                          <a:cs typeface="Arial" panose="020B0604020202020204" pitchFamily="34" charset="0"/>
                        </a:rPr>
                        <a:t>Modúlo</a:t>
                      </a:r>
                      <a:r>
                        <a:rPr lang="en-GB" sz="1100" b="1" baseline="0" dirty="0" smtClean="0">
                          <a:latin typeface="Arial" panose="020B0604020202020204" pitchFamily="34" charset="0"/>
                          <a:cs typeface="Arial" panose="020B0604020202020204" pitchFamily="34" charset="0"/>
                        </a:rPr>
                        <a:t> 5: </a:t>
                      </a:r>
                      <a:r>
                        <a:rPr lang="en-GB" sz="1100" b="1" baseline="0" dirty="0" err="1" smtClean="0">
                          <a:latin typeface="Arial" panose="020B0604020202020204" pitchFamily="34" charset="0"/>
                          <a:cs typeface="Arial" panose="020B0604020202020204" pitchFamily="34" charset="0"/>
                        </a:rPr>
                        <a:t>Ciudades</a:t>
                      </a:r>
                      <a:endParaRPr lang="en-GB" sz="1100" b="1"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b="1"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Revision Module 5</a:t>
                      </a:r>
                    </a:p>
                    <a:p>
                      <a:endParaRPr lang="en-GB" sz="1100" b="1"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Leer y</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escuchar</a:t>
                      </a:r>
                      <a:endParaRPr lang="en-GB" sz="1100" b="1"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p108 - 109</a:t>
                      </a:r>
                      <a:endParaRPr lang="en-GB" sz="1100" b="0" dirty="0" smtClean="0">
                        <a:latin typeface="Arial" panose="020B0604020202020204" pitchFamily="34" charset="0"/>
                        <a:cs typeface="Arial" panose="020B0604020202020204" pitchFamily="34" charset="0"/>
                      </a:endParaRPr>
                    </a:p>
                    <a:p>
                      <a:endParaRPr lang="en-GB" sz="1100" b="1" dirty="0" smtClean="0">
                        <a:latin typeface="Arial" panose="020B0604020202020204" pitchFamily="34" charset="0"/>
                        <a:cs typeface="Arial" panose="020B0604020202020204" pitchFamily="34" charset="0"/>
                      </a:endParaRPr>
                    </a:p>
                    <a:p>
                      <a:r>
                        <a:rPr lang="en-GB" sz="1100" b="1" dirty="0" err="1" smtClean="0">
                          <a:latin typeface="Arial" panose="020B0604020202020204" pitchFamily="34" charset="0"/>
                          <a:cs typeface="Arial" panose="020B0604020202020204" pitchFamily="34" charset="0"/>
                        </a:rPr>
                        <a:t>Prueba</a:t>
                      </a:r>
                      <a:r>
                        <a:rPr lang="en-GB" sz="1100" b="1" baseline="0" dirty="0" smtClean="0">
                          <a:latin typeface="Arial" panose="020B0604020202020204" pitchFamily="34" charset="0"/>
                          <a:cs typeface="Arial" panose="020B0604020202020204" pitchFamily="34" charset="0"/>
                        </a:rPr>
                        <a:t> oral </a:t>
                      </a:r>
                      <a:br>
                        <a:rPr lang="en-GB" sz="1100" b="1" baseline="0" dirty="0" smtClean="0">
                          <a:latin typeface="Arial" panose="020B0604020202020204" pitchFamily="34" charset="0"/>
                          <a:cs typeface="Arial" panose="020B0604020202020204" pitchFamily="34" charset="0"/>
                        </a:rPr>
                      </a:br>
                      <a:r>
                        <a:rPr lang="en-GB" sz="1100" b="0" baseline="0" dirty="0" smtClean="0">
                          <a:latin typeface="Arial" panose="020B0604020202020204" pitchFamily="34" charset="0"/>
                          <a:cs typeface="Arial" panose="020B0604020202020204" pitchFamily="34" charset="0"/>
                        </a:rPr>
                        <a:t>p110-p111</a:t>
                      </a:r>
                    </a:p>
                    <a:p>
                      <a:endParaRPr lang="en-GB" sz="1100" b="0" baseline="0" dirty="0" smtClean="0">
                        <a:latin typeface="Arial" panose="020B0604020202020204" pitchFamily="34" charset="0"/>
                        <a:cs typeface="Arial" panose="020B0604020202020204" pitchFamily="34" charset="0"/>
                      </a:endParaRPr>
                    </a:p>
                    <a:p>
                      <a:r>
                        <a:rPr lang="en-GB" sz="1100" b="1" baseline="0" dirty="0" err="1" smtClean="0">
                          <a:latin typeface="Arial" panose="020B0604020202020204" pitchFamily="34" charset="0"/>
                          <a:cs typeface="Arial" panose="020B0604020202020204" pitchFamily="34" charset="0"/>
                        </a:rPr>
                        <a:t>Prueba</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escrita</a:t>
                      </a:r>
                      <a:r>
                        <a:rPr lang="en-GB" sz="1100" b="1" baseline="0" dirty="0" smtClean="0">
                          <a:latin typeface="Arial" panose="020B0604020202020204" pitchFamily="34" charset="0"/>
                          <a:cs typeface="Arial" panose="020B0604020202020204" pitchFamily="34" charset="0"/>
                        </a:rPr>
                        <a:t> </a:t>
                      </a:r>
                      <a:r>
                        <a:rPr lang="en-GB" sz="1100" b="0" baseline="0" dirty="0" smtClean="0">
                          <a:latin typeface="Arial" panose="020B0604020202020204" pitchFamily="34" charset="0"/>
                          <a:cs typeface="Arial" panose="020B0604020202020204" pitchFamily="34" charset="0"/>
                        </a:rPr>
                        <a:t>p112 - 113</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¿Qué hay en la foto?</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Qué es lo positivo y lo negativo de vivir en la ciudad?</a:t>
                      </a:r>
                    </a:p>
                    <a:p>
                      <a:pPr marL="171450" indent="-171450">
                        <a:buFont typeface="Arial" panose="020B0604020202020204" pitchFamily="34" charset="0"/>
                        <a:buChar char="•"/>
                      </a:pPr>
                      <a:r>
                        <a:rPr lang="es-ES" sz="1100" b="0" i="1" u="none" strike="noStrike" kern="1200" baseline="0" dirty="0" smtClean="0">
                          <a:solidFill>
                            <a:schemeClr val="tx1"/>
                          </a:solidFill>
                          <a:latin typeface="+mn-lt"/>
                          <a:ea typeface="+mn-ea"/>
                          <a:cs typeface="+mn-cs"/>
                        </a:rPr>
                        <a:t>¿Qué hiciste recientemente en tu ciudad o pueblo?</a:t>
                      </a:r>
                    </a:p>
                  </a:txBody>
                  <a:tcPr/>
                </a:tc>
                <a:tc>
                  <a:txBody>
                    <a:bodyPr/>
                    <a:lstStyle/>
                    <a:p>
                      <a:endParaRPr lang="en-GB" sz="1100" dirty="0">
                        <a:latin typeface="Arial" panose="020B0604020202020204" pitchFamily="34" charset="0"/>
                        <a:cs typeface="Arial" panose="020B0604020202020204" pitchFamily="34" charset="0"/>
                      </a:endParaRPr>
                    </a:p>
                  </a:txBody>
                  <a:tcPr/>
                </a:tc>
                <a:tc>
                  <a:txBody>
                    <a:bodyPr/>
                    <a:lstStyle/>
                    <a:p>
                      <a:endParaRPr lang="en-GB" sz="1100" b="0" u="none" baseline="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Theme 2: Local, national, international and global areas of interest</a:t>
                      </a:r>
                      <a:br>
                        <a:rPr lang="en-GB" sz="1100" b="0"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Home, town, neighbourhood and region</a:t>
                      </a:r>
                      <a:endParaRPr lang="en-GB" sz="1100" b="0" u="sng" dirty="0" smtClean="0">
                        <a:latin typeface="Arial" panose="020B0604020202020204" pitchFamily="34" charset="0"/>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HW 1 Write/Learn answers to the questions for module 5 on p199</a:t>
                      </a:r>
                    </a:p>
                    <a:p>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HW</a:t>
                      </a:r>
                      <a:r>
                        <a:rPr lang="en-GB" sz="1100" b="0" u="none" baseline="0" dirty="0" smtClean="0">
                          <a:latin typeface="Arial" panose="020B0604020202020204" pitchFamily="34" charset="0"/>
                          <a:cs typeface="Arial" panose="020B0604020202020204" pitchFamily="34" charset="0"/>
                        </a:rPr>
                        <a:t> 2</a:t>
                      </a:r>
                    </a:p>
                    <a:p>
                      <a:r>
                        <a:rPr lang="en-GB" sz="1100" b="0" u="none" baseline="0" dirty="0" smtClean="0">
                          <a:latin typeface="Arial" panose="020B0604020202020204" pitchFamily="34" charset="0"/>
                          <a:cs typeface="Arial" panose="020B0604020202020204" pitchFamily="34" charset="0"/>
                        </a:rPr>
                        <a:t>Reading comprehension </a:t>
                      </a:r>
                    </a:p>
                    <a:p>
                      <a:r>
                        <a:rPr lang="en-GB" sz="1100" b="0" u="none" baseline="0" dirty="0" smtClean="0">
                          <a:latin typeface="Arial" panose="020B0604020202020204" pitchFamily="34" charset="0"/>
                          <a:cs typeface="Arial" panose="020B0604020202020204" pitchFamily="34" charset="0"/>
                        </a:rPr>
                        <a:t>p108 Ex 1+2</a:t>
                      </a:r>
                    </a:p>
                    <a:p>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OR Writing p112 Ex 5 using text on p113 as a guide</a:t>
                      </a:r>
                      <a:endParaRPr lang="en-GB" sz="1100" b="0" u="none"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latin typeface="Arial" panose="020B0604020202020204" pitchFamily="34" charset="0"/>
                          <a:cs typeface="Arial" panose="020B0604020202020204" pitchFamily="34" charset="0"/>
                        </a:rPr>
                        <a:t>answers to the questions for module 5 on p199/</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below</a:t>
                      </a:r>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185884">
                <a:tc gridSpan="8">
                  <a:txBody>
                    <a:bodyPr/>
                    <a:lstStyle/>
                    <a:p>
                      <a:pPr>
                        <a:spcAft>
                          <a:spcPts val="0"/>
                        </a:spcAft>
                      </a:pPr>
                      <a:r>
                        <a:rPr lang="es-ES" sz="1100" b="1" dirty="0" smtClean="0">
                          <a:effectLst/>
                          <a:latin typeface="Arial" panose="020B0604020202020204" pitchFamily="34" charset="0"/>
                          <a:ea typeface="MS ??"/>
                          <a:cs typeface="Cambria" panose="02040503050406030204" pitchFamily="18" charset="0"/>
                        </a:rPr>
                        <a:t>Module 5</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b="1" dirty="0" smtClean="0">
                          <a:effectLst/>
                          <a:latin typeface="Arial" panose="020B0604020202020204" pitchFamily="34" charset="0"/>
                          <a:ea typeface="MS ??"/>
                          <a:cs typeface="Cambria" panose="02040503050406030204" pitchFamily="18" charset="0"/>
                        </a:rPr>
                        <a:t>(</a:t>
                      </a:r>
                      <a:r>
                        <a:rPr lang="es-ES" sz="1100" b="1" dirty="0" err="1" smtClean="0">
                          <a:effectLst/>
                          <a:latin typeface="Arial" panose="020B0604020202020204" pitchFamily="34" charset="0"/>
                          <a:ea typeface="MS ??"/>
                          <a:cs typeface="Cambria" panose="02040503050406030204" pitchFamily="18" charset="0"/>
                        </a:rPr>
                        <a:t>From</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Theme</a:t>
                      </a:r>
                      <a:r>
                        <a:rPr lang="es-ES" sz="1100" b="1" dirty="0" smtClean="0">
                          <a:effectLst/>
                          <a:latin typeface="Arial" panose="020B0604020202020204" pitchFamily="34" charset="0"/>
                          <a:ea typeface="MS ??"/>
                          <a:cs typeface="Cambria" panose="02040503050406030204" pitchFamily="18" charset="0"/>
                        </a:rPr>
                        <a:t> 2) Home, </a:t>
                      </a:r>
                      <a:r>
                        <a:rPr lang="es-ES" sz="1100" b="1" dirty="0" err="1" smtClean="0">
                          <a:effectLst/>
                          <a:latin typeface="Arial" panose="020B0604020202020204" pitchFamily="34" charset="0"/>
                          <a:ea typeface="MS ??"/>
                          <a:cs typeface="Cambria" panose="02040503050406030204" pitchFamily="18" charset="0"/>
                        </a:rPr>
                        <a:t>town</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neighbourhood</a:t>
                      </a:r>
                      <a:r>
                        <a:rPr lang="es-ES" sz="1100" b="1" dirty="0" smtClean="0">
                          <a:effectLst/>
                          <a:latin typeface="Arial" panose="020B0604020202020204" pitchFamily="34" charset="0"/>
                          <a:ea typeface="MS ??"/>
                          <a:cs typeface="Cambria" panose="02040503050406030204" pitchFamily="18" charset="0"/>
                        </a:rPr>
                        <a:t> and </a:t>
                      </a:r>
                      <a:r>
                        <a:rPr lang="es-ES" sz="1100" b="1" dirty="0" err="1" smtClean="0">
                          <a:effectLst/>
                          <a:latin typeface="Arial" panose="020B0604020202020204" pitchFamily="34" charset="0"/>
                          <a:ea typeface="MS ??"/>
                          <a:cs typeface="Cambria" panose="02040503050406030204" pitchFamily="18" charset="0"/>
                        </a:rPr>
                        <a:t>region</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b="1" dirty="0" smtClean="0">
                          <a:effectLst/>
                          <a:latin typeface="Arial" panose="020B0604020202020204" pitchFamily="34" charset="0"/>
                          <a:ea typeface="MS ??"/>
                          <a:cs typeface="Cambria" panose="02040503050406030204" pitchFamily="18" charset="0"/>
                        </a:rPr>
                        <a:t>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 ¿Cómo es la ciudad o el pueblo donde vives?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2 ¿Cuál es tu cuidad favorita? ¿Por qué te gusta?</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3 ¿Dónde te gusta comprar? ¿Por qué?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4 ¿Qué hay para turistas? ¿Qué se puede hacer?</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5 ¿Qué es lo mejor del lugar donde vives? ¿Y lo peor?</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6 ¿Qué es mejor, vivir en la ciudad o en el campo? ¿Por qué?</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7 ¿Qué hiciste recientemente en tu zona?</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8 ¿Cómo cambiarías tu zona? </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9 ¿Qué harás en tu ciudad este fin de semana, si hace buen tiempo? Y ¿si hace mal tiempo?</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10 ¿Te gusta comprar por Internet? ¿Por qué (no)?</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11 ¿Adónde fuiste de compras la última vez y qué compraste? ¿Qué hiciste?</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12 Describe una visita que hiciste a una ciudad (en Gran Bretaña o en otro país).</a:t>
                      </a:r>
                      <a:endParaRPr lang="en-GB" sz="1100" dirty="0" smtClean="0">
                        <a:effectLst/>
                        <a:latin typeface="Cambria" panose="02040503050406030204" pitchFamily="18" charset="0"/>
                        <a:ea typeface="MS ??"/>
                        <a:cs typeface="Cambria" panose="02040503050406030204" pitchFamily="18"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6584746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83552054"/>
              </p:ext>
            </p:extLst>
          </p:nvPr>
        </p:nvGraphicFramePr>
        <p:xfrm>
          <a:off x="161515" y="89745"/>
          <a:ext cx="8887998" cy="5101165"/>
        </p:xfrm>
        <a:graphic>
          <a:graphicData uri="http://schemas.openxmlformats.org/drawingml/2006/table">
            <a:tbl>
              <a:tblPr firstRow="1" bandRow="1">
                <a:tableStyleId>{8799B23B-EC83-4686-B30A-512413B5E67A}</a:tableStyleId>
              </a:tblPr>
              <a:tblGrid>
                <a:gridCol w="916397"/>
                <a:gridCol w="1242964"/>
                <a:gridCol w="1079681"/>
                <a:gridCol w="980943"/>
                <a:gridCol w="1313361"/>
                <a:gridCol w="971277"/>
                <a:gridCol w="1079681"/>
                <a:gridCol w="1303694"/>
              </a:tblGrid>
              <a:tr h="185884">
                <a:tc gridSpan="8">
                  <a:txBody>
                    <a:bodyPr/>
                    <a:lstStyle/>
                    <a:p>
                      <a:r>
                        <a:rPr lang="en-GB" sz="1100" dirty="0" smtClean="0">
                          <a:latin typeface="Arial" panose="020B0604020202020204" pitchFamily="34" charset="0"/>
                          <a:cs typeface="Arial" panose="020B0604020202020204" pitchFamily="34" charset="0"/>
                        </a:rPr>
                        <a:t>Year 10 Summer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92685">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9</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4156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smtClean="0">
                        <a:latin typeface="Arial" panose="020B0604020202020204" pitchFamily="34" charset="0"/>
                        <a:cs typeface="Arial" panose="020B0604020202020204" pitchFamily="34" charset="0"/>
                      </a:endParaRPr>
                    </a:p>
                  </a:txBody>
                  <a:tcPr/>
                </a:tc>
                <a:tc>
                  <a:txBody>
                    <a:bodyPr/>
                    <a:lstStyle/>
                    <a:p>
                      <a:r>
                        <a:rPr lang="en-GB" sz="1100" b="1" dirty="0" err="1" smtClean="0">
                          <a:latin typeface="Arial" panose="020B0604020202020204" pitchFamily="34" charset="0"/>
                          <a:cs typeface="Arial" panose="020B0604020202020204" pitchFamily="34" charset="0"/>
                        </a:rPr>
                        <a:t>Modúlo</a:t>
                      </a:r>
                      <a:r>
                        <a:rPr lang="en-GB" sz="1100" b="1" baseline="0" dirty="0" smtClean="0">
                          <a:latin typeface="Arial" panose="020B0604020202020204" pitchFamily="34" charset="0"/>
                          <a:cs typeface="Arial" panose="020B0604020202020204" pitchFamily="34" charset="0"/>
                        </a:rPr>
                        <a:t> 5: </a:t>
                      </a:r>
                      <a:r>
                        <a:rPr lang="en-GB" sz="1100" b="1" baseline="0" dirty="0" err="1" smtClean="0">
                          <a:latin typeface="Arial" panose="020B0604020202020204" pitchFamily="34" charset="0"/>
                          <a:cs typeface="Arial" panose="020B0604020202020204" pitchFamily="34" charset="0"/>
                        </a:rPr>
                        <a:t>Ciudades</a:t>
                      </a:r>
                      <a:endParaRPr lang="en-GB" sz="1100" b="1"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Assessment material (Modules 4 &amp; 5)</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endParaRPr lang="es-ES" sz="1100" b="0" i="1" u="none" strike="noStrike" kern="1200" baseline="0" dirty="0" smtClean="0">
                        <a:solidFill>
                          <a:schemeClr val="tx1"/>
                        </a:solidFill>
                        <a:latin typeface="+mn-lt"/>
                        <a:ea typeface="+mn-ea"/>
                        <a:cs typeface="+mn-cs"/>
                      </a:endParaRPr>
                    </a:p>
                  </a:txBody>
                  <a:tcPr/>
                </a:tc>
                <a:tc>
                  <a:txBody>
                    <a:bodyPr/>
                    <a:lstStyle/>
                    <a:p>
                      <a:endParaRPr lang="en-GB" sz="1100" dirty="0">
                        <a:latin typeface="Arial" panose="020B0604020202020204" pitchFamily="34" charset="0"/>
                        <a:cs typeface="Arial" panose="020B0604020202020204" pitchFamily="34" charset="0"/>
                      </a:endParaRPr>
                    </a:p>
                  </a:txBody>
                  <a:tcPr/>
                </a:tc>
                <a:tc>
                  <a:txBody>
                    <a:bodyPr/>
                    <a:lstStyle/>
                    <a:p>
                      <a:endParaRPr lang="en-GB" sz="1100" b="0" u="none" baseline="0"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Theme 2: Local, national, international and global areas of interest</a:t>
                      </a:r>
                      <a:br>
                        <a:rPr lang="en-GB" sz="1100" b="0" dirty="0" smtClean="0">
                          <a:latin typeface="Arial" panose="020B0604020202020204" pitchFamily="34" charset="0"/>
                          <a:cs typeface="Arial" panose="020B0604020202020204" pitchFamily="34" charset="0"/>
                        </a:rPr>
                      </a:br>
                      <a:r>
                        <a:rPr lang="en-GB" sz="1100" b="0" dirty="0" smtClean="0">
                          <a:latin typeface="Arial" panose="020B0604020202020204" pitchFamily="34" charset="0"/>
                          <a:cs typeface="Arial" panose="020B0604020202020204" pitchFamily="34" charset="0"/>
                        </a:rPr>
                        <a:t>Topic 1: </a:t>
                      </a:r>
                      <a:r>
                        <a:rPr lang="en-GB" sz="1100" u="sng" dirty="0" smtClean="0">
                          <a:latin typeface="Arial" panose="020B0604020202020204" pitchFamily="34" charset="0"/>
                          <a:cs typeface="Arial" panose="020B0604020202020204" pitchFamily="34" charset="0"/>
                        </a:rPr>
                        <a:t>Home, town, neighbourhood and region</a:t>
                      </a:r>
                      <a:endParaRPr lang="en-GB" sz="1100" b="0" u="sng" dirty="0" smtClean="0">
                        <a:latin typeface="Arial" panose="020B0604020202020204" pitchFamily="34" charset="0"/>
                        <a:cs typeface="Arial" panose="020B0604020202020204" pitchFamily="34" charset="0"/>
                      </a:endParaRPr>
                    </a:p>
                  </a:txBody>
                  <a:tcPr/>
                </a:tc>
                <a:tc>
                  <a:txBody>
                    <a:bodyPr/>
                    <a:lstStyle/>
                    <a:p>
                      <a:endParaRPr lang="en-GB" sz="1100" b="0" u="none" dirty="0">
                        <a:latin typeface="Arial" panose="020B0604020202020204" pitchFamily="34" charset="0"/>
                        <a:cs typeface="Arial" panose="020B0604020202020204" pitchFamily="34" charset="0"/>
                      </a:endParaRPr>
                    </a:p>
                  </a:txBody>
                  <a:tcPr/>
                </a:tc>
                <a:tc>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185884">
                <a:tc gridSpan="8">
                  <a:txBody>
                    <a:bodyPr/>
                    <a:lstStyle/>
                    <a:p>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
        <p:nvSpPr>
          <p:cNvPr id="2" name="TextBox 1"/>
          <p:cNvSpPr txBox="1"/>
          <p:nvPr/>
        </p:nvSpPr>
        <p:spPr>
          <a:xfrm>
            <a:off x="161515" y="6023428"/>
            <a:ext cx="8759227" cy="523220"/>
          </a:xfrm>
          <a:prstGeom prst="rect">
            <a:avLst/>
          </a:prstGeom>
          <a:noFill/>
        </p:spPr>
        <p:txBody>
          <a:bodyPr wrap="square" rtlCol="0">
            <a:spAutoFit/>
          </a:bodyPr>
          <a:lstStyle/>
          <a:p>
            <a:r>
              <a:rPr lang="en-GB" sz="1400" b="1" dirty="0" smtClean="0">
                <a:solidFill>
                  <a:srgbClr val="00B050"/>
                </a:solidFill>
                <a:latin typeface="Arial" panose="020B0604020202020204" pitchFamily="34" charset="0"/>
                <a:cs typeface="Arial" panose="020B0604020202020204" pitchFamily="34" charset="0"/>
              </a:rPr>
              <a:t>CVC</a:t>
            </a:r>
            <a:r>
              <a:rPr lang="en-GB" sz="1400" b="1" dirty="0" smtClean="0">
                <a:latin typeface="Arial" panose="020B0604020202020204" pitchFamily="34" charset="0"/>
                <a:cs typeface="Arial" panose="020B0604020202020204" pitchFamily="34" charset="0"/>
              </a:rPr>
              <a:t> After this week there are two weeks of WORK EXPERIENCE and then the final week of term, which will be used for feedback from the assessments.</a:t>
            </a:r>
            <a:endParaRPr lang="en-GB" sz="1400" b="1" dirty="0">
              <a:latin typeface="Arial" panose="020B0604020202020204" pitchFamily="34" charset="0"/>
              <a:cs typeface="Arial" panose="020B0604020202020204" pitchFamily="34" charset="0"/>
            </a:endParaRPr>
          </a:p>
        </p:txBody>
      </p:sp>
      <p:sp>
        <p:nvSpPr>
          <p:cNvPr id="5" name="TextBox 4"/>
          <p:cNvSpPr txBox="1"/>
          <p:nvPr/>
        </p:nvSpPr>
        <p:spPr>
          <a:xfrm>
            <a:off x="161515" y="5345559"/>
            <a:ext cx="8759227" cy="523220"/>
          </a:xfrm>
          <a:prstGeom prst="rect">
            <a:avLst/>
          </a:prstGeom>
          <a:noFill/>
        </p:spPr>
        <p:txBody>
          <a:bodyPr wrap="square" rtlCol="0">
            <a:spAutoFit/>
          </a:bodyPr>
          <a:lstStyle/>
          <a:p>
            <a:r>
              <a:rPr lang="en-GB" sz="1400" b="1" dirty="0" err="1" smtClean="0">
                <a:solidFill>
                  <a:srgbClr val="FF33CC"/>
                </a:solidFill>
                <a:latin typeface="Arial" panose="020B0604020202020204" pitchFamily="34" charset="0"/>
                <a:cs typeface="Arial" panose="020B0604020202020204" pitchFamily="34" charset="0"/>
              </a:rPr>
              <a:t>CamVC</a:t>
            </a:r>
            <a:r>
              <a:rPr lang="en-GB" sz="1400" b="1" dirty="0" smtClean="0">
                <a:latin typeface="Arial" panose="020B0604020202020204" pitchFamily="34" charset="0"/>
                <a:cs typeface="Arial" panose="020B0604020202020204" pitchFamily="34" charset="0"/>
              </a:rPr>
              <a:t> After this week there is one final week before Year 10 go on WORK EXPERIENCE. </a:t>
            </a:r>
          </a:p>
          <a:p>
            <a:r>
              <a:rPr lang="en-GB" sz="1400" b="1" dirty="0" smtClean="0">
                <a:latin typeface="Arial" panose="020B0604020202020204" pitchFamily="34" charset="0"/>
                <a:cs typeface="Arial" panose="020B0604020202020204" pitchFamily="34" charset="0"/>
              </a:rPr>
              <a:t>This will be used for feedback from the assessments.</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4302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58053918"/>
              </p:ext>
            </p:extLst>
          </p:nvPr>
        </p:nvGraphicFramePr>
        <p:xfrm>
          <a:off x="159657" y="130629"/>
          <a:ext cx="8771986" cy="4853765"/>
        </p:xfrm>
        <a:graphic>
          <a:graphicData uri="http://schemas.openxmlformats.org/drawingml/2006/table">
            <a:tbl>
              <a:tblPr firstRow="1" bandRow="1">
                <a:tableStyleId>{8799B23B-EC83-4686-B30A-512413B5E67A}</a:tableStyleId>
              </a:tblPr>
              <a:tblGrid>
                <a:gridCol w="905609"/>
                <a:gridCol w="1228331"/>
                <a:gridCol w="1183810"/>
                <a:gridCol w="964980"/>
                <a:gridCol w="1066970"/>
                <a:gridCol w="1041568"/>
                <a:gridCol w="1228732"/>
                <a:gridCol w="1151986"/>
              </a:tblGrid>
              <a:tr h="257306">
                <a:tc gridSpan="8">
                  <a:txBody>
                    <a:bodyPr/>
                    <a:lstStyle/>
                    <a:p>
                      <a:r>
                        <a:rPr lang="en-GB" sz="1100" dirty="0" smtClean="0">
                          <a:latin typeface="Arial" panose="020B0604020202020204" pitchFamily="34" charset="0"/>
                          <a:cs typeface="Arial" panose="020B0604020202020204" pitchFamily="34" charset="0"/>
                        </a:rPr>
                        <a:t>Year 11 Autumn Term</a:t>
                      </a:r>
                      <a:r>
                        <a:rPr lang="en-GB" sz="1100" baseline="0" dirty="0" smtClean="0">
                          <a:latin typeface="Arial" panose="020B0604020202020204" pitchFamily="34" charset="0"/>
                          <a:cs typeface="Arial" panose="020B0604020202020204" pitchFamily="34" charset="0"/>
                        </a:rPr>
                        <a:t>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a:p>
                  </a:txBody>
                  <a:tcPr/>
                </a:tc>
                <a:tc hMerge="1">
                  <a:txBody>
                    <a:bodyPr/>
                    <a:lstStyle/>
                    <a:p>
                      <a:endParaRPr lang="es-ES"/>
                    </a:p>
                  </a:txBody>
                  <a:tcPr/>
                </a:tc>
              </a:tr>
              <a:tr h="452120">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a:t>
                      </a:r>
                      <a:r>
                        <a:rPr lang="en-GB" sz="1100" b="1" baseline="0" dirty="0" smtClean="0">
                          <a:latin typeface="Arial" panose="020B0604020202020204" pitchFamily="34" charset="0"/>
                          <a:cs typeface="Arial" panose="020B0604020202020204" pitchFamily="34" charset="0"/>
                        </a:rPr>
                        <a:t> 1</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855148">
                <a:tc>
                  <a:txBody>
                    <a:bodyPr/>
                    <a:lstStyle/>
                    <a:p>
                      <a:r>
                        <a:rPr lang="en-GB" sz="1100" dirty="0" smtClean="0">
                          <a:latin typeface="Arial" panose="020B0604020202020204" pitchFamily="34" charset="0"/>
                          <a:cs typeface="Arial" panose="020B0604020202020204" pitchFamily="34" charset="0"/>
                        </a:rPr>
                        <a:t>3 lessons + homework (1 hour)</a:t>
                      </a:r>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6 De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costumbre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Punto de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partida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 116 only </a:t>
                      </a:r>
                      <a:b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1 -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Sabores</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del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mundo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p.120-121</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A qué hora desayunas /comes /almuezas?</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desayunas?</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come tu familia cada semana?</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bebe tu familia?</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¿Has probado?</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¿En qué consisten?</a:t>
                      </a:r>
                    </a:p>
                    <a:p>
                      <a:pPr marL="0" indent="0">
                        <a:buFont typeface="Arial" panose="020B0604020202020204" pitchFamily="34" charset="0"/>
                        <a:buNone/>
                      </a:pPr>
                      <a:endPar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Present tense regular verbs (</a:t>
                      </a:r>
                      <a:r>
                        <a:rPr lang="en-GB" sz="1100" b="1" u="sng" dirty="0" smtClean="0">
                          <a:latin typeface="Arial" panose="020B0604020202020204" pitchFamily="34" charset="0"/>
                          <a:cs typeface="Arial" panose="020B0604020202020204" pitchFamily="34" charset="0"/>
                        </a:rPr>
                        <a:t>1</a:t>
                      </a:r>
                      <a:r>
                        <a:rPr lang="en-GB" sz="1100" b="1" u="sng" baseline="30000" dirty="0" smtClean="0">
                          <a:latin typeface="Arial" panose="020B0604020202020204" pitchFamily="34" charset="0"/>
                          <a:cs typeface="Arial" panose="020B0604020202020204" pitchFamily="34" charset="0"/>
                        </a:rPr>
                        <a:t>st</a:t>
                      </a:r>
                      <a:r>
                        <a:rPr lang="en-GB" sz="1100" b="1" u="sng" baseline="0" dirty="0" smtClean="0">
                          <a:latin typeface="Arial" panose="020B0604020202020204" pitchFamily="34" charset="0"/>
                          <a:cs typeface="Arial" panose="020B0604020202020204" pitchFamily="34" charset="0"/>
                        </a:rPr>
                        <a:t> and 2</a:t>
                      </a:r>
                      <a:r>
                        <a:rPr lang="en-GB" sz="1100" b="1" u="sng" baseline="30000" dirty="0" smtClean="0">
                          <a:latin typeface="Arial" panose="020B0604020202020204" pitchFamily="34" charset="0"/>
                          <a:cs typeface="Arial" panose="020B0604020202020204" pitchFamily="34" charset="0"/>
                        </a:rPr>
                        <a:t>nd</a:t>
                      </a:r>
                      <a:r>
                        <a:rPr lang="en-GB" sz="1100" b="1" u="sng" baseline="0" dirty="0" smtClean="0">
                          <a:latin typeface="Arial" panose="020B0604020202020204" pitchFamily="34" charset="0"/>
                          <a:cs typeface="Arial" panose="020B0604020202020204" pitchFamily="34" charset="0"/>
                        </a:rPr>
                        <a:t> person</a:t>
                      </a:r>
                      <a:r>
                        <a:rPr lang="en-GB" sz="1100" dirty="0" smtClean="0">
                          <a:latin typeface="Arial" panose="020B0604020202020204" pitchFamily="34" charset="0"/>
                          <a:cs typeface="Arial" panose="020B0604020202020204" pitchFamily="34" charset="0"/>
                        </a:rPr>
                        <a:t>) –AR, -ER</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*Stem-change (</a:t>
                      </a:r>
                      <a:r>
                        <a:rPr lang="en-GB" sz="1100" baseline="0" dirty="0" err="1" smtClean="0">
                          <a:latin typeface="Arial" panose="020B0604020202020204" pitchFamily="34" charset="0"/>
                          <a:cs typeface="Arial" panose="020B0604020202020204" pitchFamily="34" charset="0"/>
                        </a:rPr>
                        <a:t>merendar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soler</a:t>
                      </a:r>
                      <a:r>
                        <a:rPr lang="en-GB" sz="1100" baseline="0" dirty="0" smtClean="0">
                          <a:latin typeface="Arial" panose="020B0604020202020204" pitchFamily="34" charset="0"/>
                          <a:cs typeface="Arial" panose="020B0604020202020204" pitchFamily="34" charset="0"/>
                        </a:rPr>
                        <a:t>)</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Passiv</a:t>
                      </a:r>
                      <a:r>
                        <a:rPr lang="en-GB" sz="1100" dirty="0" smtClean="0">
                          <a:latin typeface="Arial" panose="020B0604020202020204" pitchFamily="34" charset="0"/>
                          <a:cs typeface="Arial" panose="020B0604020202020204" pitchFamily="34" charset="0"/>
                        </a:rPr>
                        <a: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ser</a:t>
                      </a:r>
                      <a:r>
                        <a:rPr lang="en-GB" sz="1100" baseline="0" dirty="0" smtClean="0">
                          <a:latin typeface="Arial" panose="020B0604020202020204" pitchFamily="34" charset="0"/>
                          <a:cs typeface="Arial" panose="020B0604020202020204" pitchFamily="34" charset="0"/>
                        </a:rPr>
                        <a:t> + past participle)</a:t>
                      </a:r>
                    </a:p>
                    <a:p>
                      <a:r>
                        <a:rPr lang="en-GB" sz="1100" baseline="0" dirty="0" smtClean="0">
                          <a:latin typeface="Arial" panose="020B0604020202020204" pitchFamily="34" charset="0"/>
                          <a:cs typeface="Arial" panose="020B0604020202020204" pitchFamily="34" charset="0"/>
                        </a:rPr>
                        <a:t>p232</a:t>
                      </a:r>
                      <a:endParaRPr lang="en-GB" sz="1100" dirty="0">
                        <a:latin typeface="Arial" panose="020B0604020202020204" pitchFamily="34" charset="0"/>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el </a:t>
                      </a:r>
                      <a:r>
                        <a:rPr lang="en-GB" sz="1100" b="0" u="none" dirty="0" err="1" smtClean="0">
                          <a:latin typeface="Arial" panose="020B0604020202020204" pitchFamily="34" charset="0"/>
                          <a:cs typeface="Arial" panose="020B0604020202020204" pitchFamily="34" charset="0"/>
                        </a:rPr>
                        <a:t>desayuno</a:t>
                      </a:r>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el </a:t>
                      </a:r>
                      <a:r>
                        <a:rPr lang="en-GB" sz="1100" b="0" u="none" dirty="0" err="1" smtClean="0">
                          <a:latin typeface="Arial" panose="020B0604020202020204" pitchFamily="34" charset="0"/>
                          <a:cs typeface="Arial" panose="020B0604020202020204" pitchFamily="34" charset="0"/>
                        </a:rPr>
                        <a:t>almuerzo</a:t>
                      </a:r>
                      <a:r>
                        <a:rPr lang="en-GB" sz="1100" b="0" u="none" dirty="0" smtClean="0">
                          <a:latin typeface="Arial" panose="020B0604020202020204" pitchFamily="34" charset="0"/>
                          <a:cs typeface="Arial" panose="020B0604020202020204" pitchFamily="34" charset="0"/>
                        </a:rPr>
                        <a:t/>
                      </a:r>
                      <a:br>
                        <a:rPr lang="en-GB" sz="1100" b="0" u="none" dirty="0" smtClean="0">
                          <a:latin typeface="Arial" panose="020B0604020202020204" pitchFamily="34" charset="0"/>
                          <a:cs typeface="Arial" panose="020B0604020202020204" pitchFamily="34" charset="0"/>
                        </a:rPr>
                      </a:br>
                      <a:r>
                        <a:rPr lang="en-GB" sz="1100" b="0" u="none" dirty="0" smtClean="0">
                          <a:latin typeface="Arial" panose="020B0604020202020204" pitchFamily="34" charset="0"/>
                          <a:cs typeface="Arial" panose="020B0604020202020204" pitchFamily="34" charset="0"/>
                        </a:rPr>
                        <a:t>la comida</a:t>
                      </a:r>
                    </a:p>
                    <a:p>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merienda</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cena</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postre</a:t>
                      </a:r>
                      <a:endParaRPr lang="en-GB" sz="110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dulce</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hambre</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prisa</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las </a:t>
                      </a:r>
                      <a:r>
                        <a:rPr lang="en-GB" sz="1100" b="0" u="none" baseline="0" dirty="0" err="1" smtClean="0">
                          <a:latin typeface="Arial" panose="020B0604020202020204" pitchFamily="34" charset="0"/>
                          <a:cs typeface="Arial" panose="020B0604020202020204" pitchFamily="34" charset="0"/>
                        </a:rPr>
                        <a:t>galletas</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el pastel</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leche</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err="1" smtClean="0">
                          <a:latin typeface="Arial" panose="020B0604020202020204" pitchFamily="34" charset="0"/>
                          <a:cs typeface="Arial" panose="020B0604020202020204" pitchFamily="34" charset="0"/>
                        </a:rPr>
                        <a:t>algo</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ligero</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goloso</a:t>
                      </a:r>
                      <a:endParaRPr lang="en-GB" sz="1100" b="0" u="none" baseline="0" dirty="0" smtClean="0">
                        <a:latin typeface="Arial" panose="020B0604020202020204" pitchFamily="34" charset="0"/>
                        <a:cs typeface="Arial" panose="020B0604020202020204" pitchFamily="34" charset="0"/>
                      </a:endParaRPr>
                    </a:p>
                    <a:p>
                      <a:endParaRPr lang="en-GB" sz="1100" b="0" u="none" baseline="0" dirty="0" smtClean="0">
                        <a:latin typeface="Arial" panose="020B0604020202020204" pitchFamily="34" charset="0"/>
                        <a:cs typeface="Arial" panose="020B0604020202020204" pitchFamily="34" charset="0"/>
                      </a:endParaRPr>
                    </a:p>
                    <a:p>
                      <a:endParaRPr lang="en-GB" sz="1100" b="0" u="none"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b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3:  </a:t>
                      </a:r>
                      <a:r>
                        <a:rPr lang="en-GB" sz="1200" u="sng" dirty="0" smtClean="0">
                          <a:latin typeface="Arial" panose="020B0604020202020204" pitchFamily="34" charset="0"/>
                          <a:cs typeface="Arial" panose="020B0604020202020204" pitchFamily="34" charset="0"/>
                        </a:rPr>
                        <a:t>Free-time activities </a:t>
                      </a: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Food (and eating out)</a:t>
                      </a:r>
                    </a:p>
                  </a:txBody>
                  <a:tcPr/>
                </a:tc>
                <a:tc>
                  <a:txBody>
                    <a:bodyPr/>
                    <a:lstStyle/>
                    <a:p>
                      <a:r>
                        <a:rPr lang="es-ES" sz="1200" dirty="0" smtClean="0"/>
                        <a:t>HW 1:</a:t>
                      </a:r>
                    </a:p>
                    <a:p>
                      <a:r>
                        <a:rPr lang="es-ES" sz="1200" dirty="0" err="1" smtClean="0"/>
                        <a:t>Learning</a:t>
                      </a:r>
                      <a:r>
                        <a:rPr lang="es-ES" sz="1200" baseline="0" dirty="0" smtClean="0"/>
                        <a:t> </a:t>
                      </a:r>
                    </a:p>
                    <a:p>
                      <a:endParaRPr lang="es-ES" sz="1200" baseline="0" dirty="0" smtClean="0"/>
                    </a:p>
                    <a:p>
                      <a:r>
                        <a:rPr lang="es-ES" sz="1200" baseline="0" dirty="0" smtClean="0"/>
                        <a:t>HW 2:</a:t>
                      </a:r>
                    </a:p>
                    <a:p>
                      <a:r>
                        <a:rPr lang="es-ES" sz="1200" baseline="0" dirty="0" err="1" smtClean="0"/>
                        <a:t>Passive</a:t>
                      </a:r>
                      <a:r>
                        <a:rPr lang="es-ES" sz="1200" baseline="0" dirty="0" smtClean="0"/>
                        <a:t> </a:t>
                      </a:r>
                      <a:r>
                        <a:rPr lang="es-ES" sz="1200" baseline="0" dirty="0" err="1" smtClean="0"/>
                        <a:t>voice</a:t>
                      </a:r>
                      <a:r>
                        <a:rPr lang="es-ES" sz="1200" baseline="0" dirty="0" smtClean="0"/>
                        <a:t> p232</a:t>
                      </a:r>
                    </a:p>
                    <a:p>
                      <a:endParaRPr lang="es-ES" sz="1200" baseline="0" dirty="0" smtClean="0"/>
                    </a:p>
                    <a:p>
                      <a:r>
                        <a:rPr lang="es-ES" sz="1200" baseline="0" dirty="0" smtClean="0"/>
                        <a:t>Reading </a:t>
                      </a:r>
                      <a:r>
                        <a:rPr lang="es-ES" sz="1200" baseline="0" dirty="0" err="1" smtClean="0"/>
                        <a:t>comprehension</a:t>
                      </a:r>
                      <a:r>
                        <a:rPr lang="es-ES" sz="1200" baseline="0" dirty="0" smtClean="0"/>
                        <a:t> p121 Ex 5</a:t>
                      </a:r>
                    </a:p>
                    <a:p>
                      <a:endParaRPr lang="es-ES" sz="1200" dirty="0"/>
                    </a:p>
                  </a:txBody>
                  <a:tcPr/>
                </a:tc>
                <a:tc>
                  <a:txBody>
                    <a:bodyPr/>
                    <a:lstStyle/>
                    <a:p>
                      <a:r>
                        <a:rPr lang="es-ES" sz="1100" b="1" u="none" kern="1200" baseline="0" dirty="0" err="1" smtClean="0">
                          <a:solidFill>
                            <a:schemeClr val="tx1"/>
                          </a:solidFill>
                          <a:effectLst/>
                          <a:latin typeface="Arial" panose="020B0604020202020204" pitchFamily="34" charset="0"/>
                          <a:ea typeface="+mn-ea"/>
                          <a:cs typeface="Arial" panose="020B0604020202020204" pitchFamily="34" charset="0"/>
                        </a:rPr>
                        <a:t>all</a:t>
                      </a:r>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u="none" kern="1200" baseline="0" dirty="0" err="1" smtClean="0">
                          <a:solidFill>
                            <a:schemeClr val="tx1"/>
                          </a:solidFill>
                          <a:effectLst/>
                          <a:latin typeface="Arial" panose="020B0604020202020204" pitchFamily="34" charset="0"/>
                          <a:ea typeface="+mn-ea"/>
                          <a:cs typeface="Arial" panose="020B0604020202020204" pitchFamily="34" charset="0"/>
                        </a:rPr>
                        <a:t>persons</a:t>
                      </a:r>
                      <a:r>
                        <a:rPr lang="es-ES" sz="1100" b="1" u="none"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regular –AR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:-AR: desayunar, cenar</a:t>
                      </a:r>
                      <a:br>
                        <a:rPr lang="es-ES" sz="1100" kern="1200" baseline="0" dirty="0" smtClean="0">
                          <a:solidFill>
                            <a:schemeClr val="tx1"/>
                          </a:solidFill>
                          <a:effectLst/>
                          <a:latin typeface="Arial" panose="020B0604020202020204" pitchFamily="34" charset="0"/>
                          <a:ea typeface="+mn-ea"/>
                          <a:cs typeface="Arial" panose="020B0604020202020204" pitchFamily="34" charset="0"/>
                        </a:rPr>
                      </a:br>
                      <a:r>
                        <a:rPr lang="es-ES" sz="1100" kern="1200" baseline="0" dirty="0" smtClean="0">
                          <a:solidFill>
                            <a:schemeClr val="tx1"/>
                          </a:solidFill>
                          <a:effectLst/>
                          <a:latin typeface="Arial" panose="020B0604020202020204" pitchFamily="34" charset="0"/>
                          <a:ea typeface="+mn-ea"/>
                          <a:cs typeface="Arial" panose="020B0604020202020204" pitchFamily="34" charset="0"/>
                        </a:rPr>
                        <a:t>-ER: comer</a:t>
                      </a:r>
                    </a:p>
                    <a:p>
                      <a:r>
                        <a:rPr lang="es-ES" sz="1100" kern="1200" baseline="0" dirty="0" smtClean="0">
                          <a:solidFill>
                            <a:schemeClr val="tx1"/>
                          </a:solidFill>
                          <a:effectLst/>
                          <a:latin typeface="Arial" panose="020B0604020202020204" pitchFamily="34" charset="0"/>
                          <a:ea typeface="+mn-ea"/>
                          <a:cs typeface="Arial" panose="020B0604020202020204" pitchFamily="34" charset="0"/>
                        </a:rPr>
                        <a:t/>
                      </a:r>
                      <a:br>
                        <a:rPr lang="es-ES" sz="1100" kern="1200" baseline="0" dirty="0" smtClean="0">
                          <a:solidFill>
                            <a:schemeClr val="tx1"/>
                          </a:solidFill>
                          <a:effectLst/>
                          <a:latin typeface="Arial" panose="020B0604020202020204" pitchFamily="34" charset="0"/>
                          <a:ea typeface="+mn-ea"/>
                          <a:cs typeface="Arial" panose="020B0604020202020204" pitchFamily="34" charset="0"/>
                        </a:rPr>
                      </a:b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Stem-change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merendar, soler +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infinitive</a:t>
                      </a:r>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r>
                        <a:rPr lang="es-ES" sz="1100" kern="1200" baseline="0" dirty="0" smtClean="0">
                          <a:solidFill>
                            <a:schemeClr val="tx1"/>
                          </a:solidFill>
                          <a:effectLst/>
                          <a:latin typeface="Arial" panose="020B0604020202020204" pitchFamily="34" charset="0"/>
                          <a:ea typeface="+mn-ea"/>
                          <a:cs typeface="Arial" panose="020B0604020202020204" pitchFamily="34" charset="0"/>
                        </a:rPr>
                        <a:t>fue inventado / introducido / exportado</a:t>
                      </a:r>
                    </a:p>
                  </a:txBody>
                  <a:tcPr/>
                </a:tc>
              </a:tr>
              <a:tr h="530685">
                <a:tc gridSpan="8">
                  <a:txBody>
                    <a:bodyPr/>
                    <a:lstStyle/>
                    <a:p>
                      <a:r>
                        <a:rPr lang="en-GB" sz="1100" dirty="0" smtClean="0">
                          <a:latin typeface="Arial" panose="020B0604020202020204" pitchFamily="34" charset="0"/>
                          <a:cs typeface="Arial" panose="020B0604020202020204" pitchFamily="34" charset="0"/>
                        </a:rPr>
                        <a:t>Skills focus: </a:t>
                      </a:r>
                      <a:endParaRPr lang="en-GB" sz="1100" dirty="0">
                        <a:latin typeface="Arial" panose="020B0604020202020204" pitchFamily="34" charset="0"/>
                        <a:cs typeface="Arial" panose="020B0604020202020204" pitchFamily="34" charset="0"/>
                      </a:endParaRPr>
                    </a:p>
                  </a:txBody>
                  <a:tcPr/>
                </a:tc>
                <a:tc hMerge="1">
                  <a:txBody>
                    <a:bodyPr/>
                    <a:lstStyle/>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tc>
                <a:tc hMerge="1">
                  <a:txBody>
                    <a:bodyPr/>
                    <a:lstStyle/>
                    <a:p>
                      <a:pPr marL="0" indent="0">
                        <a:buFont typeface="Arial" panose="020B0604020202020204" pitchFamily="34" charset="0"/>
                        <a:buNone/>
                      </a:pPr>
                      <a:endPar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b="0" u="none" dirty="0" smtClean="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dirty="0"/>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875408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31048932"/>
              </p:ext>
            </p:extLst>
          </p:nvPr>
        </p:nvGraphicFramePr>
        <p:xfrm>
          <a:off x="161517" y="126609"/>
          <a:ext cx="8757136" cy="4296378"/>
        </p:xfrm>
        <a:graphic>
          <a:graphicData uri="http://schemas.openxmlformats.org/drawingml/2006/table">
            <a:tbl>
              <a:tblPr firstRow="1" bandRow="1">
                <a:tableStyleId>{8799B23B-EC83-4686-B30A-512413B5E67A}</a:tableStyleId>
              </a:tblPr>
              <a:tblGrid>
                <a:gridCol w="905609"/>
                <a:gridCol w="1228331"/>
                <a:gridCol w="1066970"/>
                <a:gridCol w="1066970"/>
                <a:gridCol w="1066970"/>
                <a:gridCol w="1066970"/>
                <a:gridCol w="1066970"/>
                <a:gridCol w="1288346"/>
              </a:tblGrid>
              <a:tr h="333978">
                <a:tc gridSpan="8">
                  <a:txBody>
                    <a:bodyPr/>
                    <a:lstStyle/>
                    <a:p>
                      <a:r>
                        <a:rPr lang="en-GB" sz="1100" dirty="0" smtClean="0">
                          <a:latin typeface="Arial" panose="020B0604020202020204" pitchFamily="34" charset="0"/>
                          <a:cs typeface="Arial" panose="020B0604020202020204" pitchFamily="34" charset="0"/>
                        </a:rPr>
                        <a:t>Year 9 DL Summer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70840">
                <a:tc>
                  <a:txBody>
                    <a:bodyPr/>
                    <a:lstStyle/>
                    <a:p>
                      <a:r>
                        <a:rPr lang="en-GB" sz="1100" dirty="0" smtClean="0">
                          <a:latin typeface="Arial" panose="020B0604020202020204" pitchFamily="34" charset="0"/>
                          <a:cs typeface="Arial" panose="020B0604020202020204" pitchFamily="34" charset="0"/>
                        </a:rPr>
                        <a:t>Timing</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70840">
                <a:tc>
                  <a:txBody>
                    <a:bodyPr/>
                    <a:lstStyle/>
                    <a:p>
                      <a:r>
                        <a:rPr lang="en-GB" sz="1100" dirty="0" smtClean="0">
                          <a:latin typeface="Arial" panose="020B0604020202020204" pitchFamily="34" charset="0"/>
                          <a:cs typeface="Arial" panose="020B0604020202020204" pitchFamily="34" charset="0"/>
                        </a:rPr>
                        <a:t>Week 1-2: 3 lessons + homework (1 hour)</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hlinkClick r:id="rId2" action="ppaction://hlinkpres?slideindex=1&amp;slidetitle="/>
                        </a:rPr>
                        <a:t>Lesson 1</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hlinkClick r:id="rId3" action="ppaction://hlinkpres?slideindex=1&amp;slidetitle="/>
                        </a:rPr>
                        <a:t>Lesson 2</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hlinkClick r:id="rId4" action="ppaction://hlinkpres?slideindex=1&amp;slidetitle="/>
                        </a:rPr>
                        <a:t>Lesson 3</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hlinkClick r:id="rId5" action="ppaction://hlinkfile"/>
                        </a:rPr>
                        <a:t>Vocabulary </a:t>
                      </a:r>
                      <a:r>
                        <a:rPr lang="en-GB" sz="1000" dirty="0" smtClean="0">
                          <a:latin typeface="Arial" panose="020B0604020202020204" pitchFamily="34" charset="0"/>
                          <a:cs typeface="Arial" panose="020B0604020202020204" pitchFamily="34" charset="0"/>
                          <a:hlinkClick r:id="rId5" action="ppaction://hlinkfile"/>
                        </a:rPr>
                        <a:t>spreadsheet</a:t>
                      </a:r>
                      <a:endParaRPr lang="en-GB" sz="10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Desconéctate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sng" strike="noStrike" kern="1200" baseline="0" dirty="0" smtClean="0">
                          <a:solidFill>
                            <a:schemeClr val="tx1"/>
                          </a:solidFill>
                          <a:latin typeface="Arial" panose="020B0604020202020204" pitchFamily="34" charset="0"/>
                          <a:ea typeface="+mn-ea"/>
                          <a:cs typeface="Arial" panose="020B0604020202020204" pitchFamily="34" charset="0"/>
                        </a:rPr>
                        <a:t>Punto de </a:t>
                      </a:r>
                      <a:r>
                        <a:rPr lang="en-GB" sz="1100" b="0" i="0" u="sng" strike="noStrike" kern="1200" baseline="0" dirty="0" err="1" smtClean="0">
                          <a:solidFill>
                            <a:schemeClr val="tx1"/>
                          </a:solidFill>
                          <a:latin typeface="Arial" panose="020B0604020202020204" pitchFamily="34" charset="0"/>
                          <a:ea typeface="+mn-ea"/>
                          <a:cs typeface="Arial" panose="020B0604020202020204" pitchFamily="34" charset="0"/>
                        </a:rPr>
                        <a:t>partida</a:t>
                      </a:r>
                      <a:r>
                        <a:rPr lang="en-GB" sz="1100" b="0" i="0" u="sng"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p.6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exs</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1 and 2</a:t>
                      </a:r>
                      <a:b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Unidad</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Qué</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haces</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en</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verano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a:t>
                      </a: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p8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exs</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1-3</a:t>
                      </a: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P9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exs</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4-7</a:t>
                      </a:r>
                      <a:r>
                        <a:rPr lang="en-GB" sz="1100" b="1" i="0" u="sng"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sng"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dirty="0">
                        <a:latin typeface="Arial" panose="020B0604020202020204" pitchFamily="34" charset="0"/>
                        <a:cs typeface="Arial" panose="020B0604020202020204" pitchFamily="34" charset="0"/>
                      </a:endParaRPr>
                    </a:p>
                  </a:txBody>
                  <a:tcPr/>
                </a:tc>
                <a:tc>
                  <a:txBody>
                    <a:bodyPr/>
                    <a:lstStyle/>
                    <a:p>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¿Dónde vives?</a:t>
                      </a:r>
                    </a:p>
                    <a:p>
                      <a:pPr marL="0" indent="0">
                        <a:buFont typeface="Arial" panose="020B0604020202020204" pitchFamily="34" charset="0"/>
                        <a:buNone/>
                      </a:pP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tiempo hace en verano? </a:t>
                      </a:r>
                    </a:p>
                    <a:p>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(actividades) haces en verano? </a:t>
                      </a:r>
                      <a:b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b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haces cuando (hace sol)?</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¿Con qué frecuencia…?</a:t>
                      </a:r>
                    </a:p>
                    <a:p>
                      <a:endParaRPr lang="es-ES" sz="1100" b="0" i="1" u="none" strike="noStrike" kern="1200" baseline="0" dirty="0" smtClean="0">
                        <a:solidFill>
                          <a:schemeClr val="tx1"/>
                        </a:solidFill>
                        <a:latin typeface="+mn-lt"/>
                        <a:ea typeface="+mn-ea"/>
                        <a:cs typeface="+mn-cs"/>
                      </a:endParaRPr>
                    </a:p>
                  </a:txBody>
                  <a:tcPr/>
                </a:tc>
                <a:tc>
                  <a:txBody>
                    <a:bodyPr/>
                    <a:lstStyle/>
                    <a:p>
                      <a:r>
                        <a:rPr lang="en-GB" sz="1100" dirty="0" smtClean="0">
                          <a:latin typeface="Arial" panose="020B0604020202020204" pitchFamily="34" charset="0"/>
                          <a:cs typeface="Arial" panose="020B0604020202020204" pitchFamily="34" charset="0"/>
                        </a:rPr>
                        <a:t>Present tense regular verbs (</a:t>
                      </a:r>
                      <a:r>
                        <a:rPr lang="en-GB" sz="1100" b="1" u="sng" dirty="0" smtClean="0">
                          <a:latin typeface="Arial" panose="020B0604020202020204" pitchFamily="34" charset="0"/>
                          <a:cs typeface="Arial" panose="020B0604020202020204" pitchFamily="34" charset="0"/>
                        </a:rPr>
                        <a:t>all persons</a:t>
                      </a:r>
                      <a:r>
                        <a:rPr lang="en-GB" sz="1100" dirty="0" smtClean="0">
                          <a:latin typeface="Arial" panose="020B0604020202020204" pitchFamily="34" charset="0"/>
                          <a:cs typeface="Arial" panose="020B0604020202020204" pitchFamily="34" charset="0"/>
                        </a:rPr>
                        <a:t>) –AR, -ER,</a:t>
                      </a:r>
                      <a:r>
                        <a:rPr lang="en-GB" sz="1100" baseline="0" dirty="0" smtClean="0">
                          <a:latin typeface="Arial" panose="020B0604020202020204" pitchFamily="34" charset="0"/>
                          <a:cs typeface="Arial" panose="020B0604020202020204" pitchFamily="34" charset="0"/>
                        </a:rPr>
                        <a:t> -IR</a:t>
                      </a:r>
                    </a:p>
                    <a:p>
                      <a:r>
                        <a:rPr lang="en-GB" sz="1100" b="1" baseline="0" dirty="0" smtClean="0">
                          <a:latin typeface="Arial" panose="020B0604020202020204" pitchFamily="34" charset="0"/>
                          <a:cs typeface="Arial" panose="020B0604020202020204" pitchFamily="34" charset="0"/>
                        </a:rPr>
                        <a:t>p208-209</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*Stem-change and main irregular verbs </a:t>
                      </a:r>
                      <a:r>
                        <a:rPr lang="en-GB" sz="1100" b="1" baseline="0" dirty="0" smtClean="0">
                          <a:latin typeface="Arial" panose="020B0604020202020204" pitchFamily="34" charset="0"/>
                          <a:cs typeface="Arial" panose="020B0604020202020204" pitchFamily="34" charset="0"/>
                        </a:rPr>
                        <a:t>p210</a:t>
                      </a:r>
                    </a:p>
                    <a:p>
                      <a:endParaRPr lang="en-GB" sz="1100" dirty="0">
                        <a:latin typeface="Arial" panose="020B0604020202020204" pitchFamily="34" charset="0"/>
                        <a:cs typeface="Arial" panose="020B0604020202020204" pitchFamily="34" charset="0"/>
                      </a:endParaRPr>
                    </a:p>
                  </a:txBody>
                  <a:tcPr/>
                </a:tc>
                <a:tc>
                  <a:txBody>
                    <a:bodyPr/>
                    <a:lstStyle/>
                    <a:p>
                      <a:pPr marL="0" indent="0">
                        <a:buFontTx/>
                        <a:buNone/>
                      </a:pPr>
                      <a:r>
                        <a:rPr lang="en-GB" sz="1100" b="0" u="none" dirty="0" smtClean="0">
                          <a:latin typeface="Arial" panose="020B0604020202020204" pitchFamily="34" charset="0"/>
                          <a:cs typeface="Arial" panose="020B0604020202020204" pitchFamily="34" charset="0"/>
                        </a:rPr>
                        <a:t>a menudo</a:t>
                      </a:r>
                    </a:p>
                    <a:p>
                      <a:pPr marL="0" indent="0">
                        <a:buFontTx/>
                        <a:buNone/>
                      </a:pPr>
                      <a:r>
                        <a:rPr lang="en-GB" sz="1100" b="0" u="none" dirty="0" err="1" smtClean="0">
                          <a:latin typeface="Arial" panose="020B0604020202020204" pitchFamily="34" charset="0"/>
                          <a:cs typeface="Arial" panose="020B0604020202020204" pitchFamily="34" charset="0"/>
                        </a:rPr>
                        <a:t>nunca</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smtClean="0">
                          <a:latin typeface="Arial" panose="020B0604020202020204" pitchFamily="34" charset="0"/>
                          <a:cs typeface="Arial" panose="020B0604020202020204" pitchFamily="34" charset="0"/>
                        </a:rPr>
                        <a:t>de </a:t>
                      </a:r>
                      <a:r>
                        <a:rPr lang="en-GB" sz="1100" b="0" u="none" dirty="0" err="1" smtClean="0">
                          <a:latin typeface="Arial" panose="020B0604020202020204" pitchFamily="34" charset="0"/>
                          <a:cs typeface="Arial" panose="020B0604020202020204" pitchFamily="34" charset="0"/>
                        </a:rPr>
                        <a:t>vez</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en</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cuando</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siempre</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chubascos</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está</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nublado</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smtClean="0">
                          <a:latin typeface="Arial" panose="020B0604020202020204" pitchFamily="34" charset="0"/>
                          <a:cs typeface="Arial" panose="020B0604020202020204" pitchFamily="34" charset="0"/>
                        </a:rPr>
                        <a:t>hay </a:t>
                      </a:r>
                      <a:r>
                        <a:rPr lang="en-GB" sz="1100" b="0" u="none" dirty="0" err="1" smtClean="0">
                          <a:latin typeface="Arial" panose="020B0604020202020204" pitchFamily="34" charset="0"/>
                          <a:cs typeface="Arial" panose="020B0604020202020204" pitchFamily="34" charset="0"/>
                        </a:rPr>
                        <a:t>niebla</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hace</a:t>
                      </a:r>
                      <a:r>
                        <a:rPr lang="en-GB" sz="1100" b="0" u="none" dirty="0" smtClean="0">
                          <a:latin typeface="Arial" panose="020B0604020202020204" pitchFamily="34" charset="0"/>
                          <a:cs typeface="Arial" panose="020B0604020202020204" pitchFamily="34" charset="0"/>
                        </a:rPr>
                        <a:t> sol/</a:t>
                      </a:r>
                      <a:r>
                        <a:rPr lang="en-GB" sz="1100" b="0" u="none" dirty="0" err="1" smtClean="0">
                          <a:latin typeface="Arial" panose="020B0604020202020204" pitchFamily="34" charset="0"/>
                          <a:cs typeface="Arial" panose="020B0604020202020204" pitchFamily="34" charset="0"/>
                        </a:rPr>
                        <a:t>calor</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frío</a:t>
                      </a:r>
                      <a:r>
                        <a:rPr lang="en-GB" sz="1100" b="0" u="none" dirty="0" smtClean="0">
                          <a:latin typeface="Arial" panose="020B0604020202020204" pitchFamily="34" charset="0"/>
                          <a:cs typeface="Arial" panose="020B0604020202020204" pitchFamily="34" charset="0"/>
                        </a:rPr>
                        <a:t>/</a:t>
                      </a:r>
                      <a:r>
                        <a:rPr lang="en-GB" sz="1100" b="0" u="none" dirty="0" err="1" smtClean="0">
                          <a:latin typeface="Arial" panose="020B0604020202020204" pitchFamily="34" charset="0"/>
                          <a:cs typeface="Arial" panose="020B0604020202020204" pitchFamily="34" charset="0"/>
                        </a:rPr>
                        <a:t>viento</a:t>
                      </a:r>
                      <a:r>
                        <a:rPr lang="en-GB" sz="1100" b="0" u="none" dirty="0" smtClean="0">
                          <a:latin typeface="Arial" panose="020B0604020202020204" pitchFamily="34" charset="0"/>
                          <a:cs typeface="Arial" panose="020B0604020202020204" pitchFamily="34" charset="0"/>
                        </a:rPr>
                        <a:t>/</a:t>
                      </a:r>
                      <a:r>
                        <a:rPr lang="en-GB" sz="1100" b="0" u="none" dirty="0" err="1" smtClean="0">
                          <a:latin typeface="Arial" panose="020B0604020202020204" pitchFamily="34" charset="0"/>
                          <a:cs typeface="Arial" panose="020B0604020202020204" pitchFamily="34" charset="0"/>
                        </a:rPr>
                        <a:t>buen</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tiempo</a:t>
                      </a:r>
                      <a:r>
                        <a:rPr lang="en-GB" sz="1100" b="0" u="none" dirty="0" smtClean="0">
                          <a:latin typeface="Arial" panose="020B0604020202020204" pitchFamily="34" charset="0"/>
                          <a:cs typeface="Arial" panose="020B0604020202020204" pitchFamily="34" charset="0"/>
                        </a:rPr>
                        <a:t>/ mal </a:t>
                      </a:r>
                      <a:r>
                        <a:rPr lang="en-GB" sz="1100" b="0" u="none" dirty="0" err="1" smtClean="0">
                          <a:latin typeface="Arial" panose="020B0604020202020204" pitchFamily="34" charset="0"/>
                          <a:cs typeface="Arial" panose="020B0604020202020204" pitchFamily="34" charset="0"/>
                        </a:rPr>
                        <a:t>tiempo</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llueve</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nieva</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verano</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invierno</a:t>
                      </a:r>
                      <a:endParaRPr lang="en-GB" sz="1100" b="0" u="none" dirty="0">
                        <a:latin typeface="Arial" panose="020B0604020202020204" pitchFamily="34" charset="0"/>
                        <a:cs typeface="Arial" panose="020B0604020202020204" pitchFamily="34" charset="0"/>
                      </a:endParaRPr>
                    </a:p>
                  </a:txBody>
                  <a:tcPr/>
                </a:tc>
                <a:tc>
                  <a:txBody>
                    <a:bodyPr/>
                    <a:lstStyle/>
                    <a:p>
                      <a:pPr fontAlgn="base"/>
                      <a:r>
                        <a:rPr lang="en-GB" sz="1050" b="0" i="0" kern="1200" dirty="0" smtClean="0">
                          <a:solidFill>
                            <a:schemeClr val="tx1"/>
                          </a:solidFill>
                          <a:effectLst/>
                          <a:latin typeface="Arial" panose="020B0604020202020204" pitchFamily="34" charset="0"/>
                          <a:ea typeface="+mn-ea"/>
                          <a:cs typeface="Arial" panose="020B0604020202020204" pitchFamily="34" charset="0"/>
                        </a:rPr>
                        <a:t>Theme 2: Local, national, international and global areas of interest</a:t>
                      </a:r>
                      <a:br>
                        <a:rPr lang="en-GB" sz="1050" b="0" i="0" kern="1200" dirty="0" smtClean="0">
                          <a:solidFill>
                            <a:schemeClr val="tx1"/>
                          </a:solidFill>
                          <a:effectLst/>
                          <a:latin typeface="Arial" panose="020B0604020202020204" pitchFamily="34" charset="0"/>
                          <a:ea typeface="+mn-ea"/>
                          <a:cs typeface="Arial" panose="020B0604020202020204" pitchFamily="34" charset="0"/>
                        </a:rPr>
                      </a:br>
                      <a:r>
                        <a:rPr lang="en-GB" sz="1050" b="0" i="0" u="sng" kern="1200" dirty="0" smtClean="0">
                          <a:solidFill>
                            <a:schemeClr val="tx1"/>
                          </a:solidFill>
                          <a:effectLst/>
                          <a:latin typeface="Arial" panose="020B0604020202020204" pitchFamily="34" charset="0"/>
                          <a:ea typeface="+mn-ea"/>
                          <a:cs typeface="Arial" panose="020B0604020202020204" pitchFamily="34" charset="0"/>
                        </a:rPr>
                        <a:t>Topic 4: Travel and tourism</a:t>
                      </a:r>
                      <a:endParaRPr lang="en-GB" sz="1050" b="0" i="0" u="sng" kern="1200" dirty="0">
                        <a:solidFill>
                          <a:schemeClr val="tx1"/>
                        </a:solidFill>
                        <a:effectLst/>
                        <a:latin typeface="Arial" panose="020B0604020202020204" pitchFamily="34" charset="0"/>
                        <a:ea typeface="+mn-ea"/>
                        <a:cs typeface="Arial" panose="020B0604020202020204" pitchFamily="34" charset="0"/>
                      </a:endParaRPr>
                    </a:p>
                  </a:txBody>
                  <a:tcPr/>
                </a:tc>
                <a:tc>
                  <a:txBody>
                    <a:bodyPr/>
                    <a:lstStyle/>
                    <a:p>
                      <a:r>
                        <a:rPr lang="en-GB" sz="1100" b="0" u="none" dirty="0" smtClean="0">
                          <a:latin typeface="Arial" panose="020B0604020202020204" pitchFamily="34" charset="0"/>
                          <a:cs typeface="Arial" panose="020B0604020202020204" pitchFamily="34" charset="0"/>
                        </a:rPr>
                        <a:t>HW1</a:t>
                      </a:r>
                      <a:br>
                        <a:rPr lang="en-GB" sz="1100" b="0" u="none" dirty="0" smtClean="0">
                          <a:latin typeface="Arial" panose="020B0604020202020204" pitchFamily="34" charset="0"/>
                          <a:cs typeface="Arial" panose="020B0604020202020204" pitchFamily="34" charset="0"/>
                        </a:rPr>
                      </a:br>
                      <a:r>
                        <a:rPr lang="en-GB" sz="1100" b="0" u="none" dirty="0" smtClean="0">
                          <a:latin typeface="Arial" panose="020B0604020202020204" pitchFamily="34" charset="0"/>
                          <a:cs typeface="Arial" panose="020B0604020202020204" pitchFamily="34" charset="0"/>
                        </a:rPr>
                        <a:t>Learning: </a:t>
                      </a:r>
                      <a:r>
                        <a:rPr lang="en-GB" sz="1100" b="0" u="none" dirty="0" smtClean="0">
                          <a:latin typeface="Arial" panose="020B0604020202020204" pitchFamily="34" charset="0"/>
                          <a:cs typeface="Arial" panose="020B0604020202020204" pitchFamily="34" charset="0"/>
                          <a:hlinkClick r:id="rId6"/>
                        </a:rPr>
                        <a:t>non-cognate vocabulary</a:t>
                      </a:r>
                      <a:r>
                        <a:rPr lang="en-GB" sz="1100" b="0" u="none" dirty="0" smtClean="0">
                          <a:latin typeface="Arial" panose="020B0604020202020204" pitchFamily="34" charset="0"/>
                          <a:cs typeface="Arial" panose="020B0604020202020204" pitchFamily="34" charset="0"/>
                        </a:rPr>
                        <a:t/>
                      </a:r>
                      <a:br>
                        <a:rPr lang="en-GB" sz="1100" b="0" u="none" dirty="0" smtClean="0">
                          <a:latin typeface="Arial" panose="020B0604020202020204" pitchFamily="34" charset="0"/>
                          <a:cs typeface="Arial" panose="020B0604020202020204" pitchFamily="34" charset="0"/>
                        </a:rPr>
                      </a:br>
                      <a:endParaRPr lang="en-GB" sz="1100" b="0" u="none" dirty="0" smtClean="0">
                        <a:latin typeface="Arial" panose="020B0604020202020204" pitchFamily="34" charset="0"/>
                        <a:cs typeface="Arial" panose="020B0604020202020204" pitchFamily="34" charset="0"/>
                      </a:endParaRPr>
                    </a:p>
                    <a:p>
                      <a:r>
                        <a:rPr lang="en-GB" sz="1100" b="0" u="none" dirty="0" smtClean="0">
                          <a:latin typeface="Arial" panose="020B0604020202020204" pitchFamily="34" charset="0"/>
                          <a:cs typeface="Arial" panose="020B0604020202020204" pitchFamily="34" charset="0"/>
                        </a:rPr>
                        <a:t>HW2</a:t>
                      </a:r>
                    </a:p>
                    <a:p>
                      <a:r>
                        <a:rPr lang="en-GB" sz="1100" b="0" u="none" dirty="0" smtClean="0">
                          <a:latin typeface="Arial" panose="020B0604020202020204" pitchFamily="34" charset="0"/>
                          <a:cs typeface="Arial" panose="020B0604020202020204" pitchFamily="34" charset="0"/>
                        </a:rPr>
                        <a:t>Written:</a:t>
                      </a:r>
                    </a:p>
                    <a:p>
                      <a:r>
                        <a:rPr lang="en-GB" sz="1100" b="0" u="none" dirty="0" smtClean="0">
                          <a:latin typeface="Arial" panose="020B0604020202020204" pitchFamily="34" charset="0"/>
                          <a:cs typeface="Arial" panose="020B0604020202020204" pitchFamily="34" charset="0"/>
                        </a:rPr>
                        <a:t>Complete 75-90 words writing +</a:t>
                      </a:r>
                      <a:br>
                        <a:rPr lang="en-GB" sz="1100" b="0" u="none" dirty="0" smtClean="0">
                          <a:latin typeface="Arial" panose="020B0604020202020204" pitchFamily="34" charset="0"/>
                          <a:cs typeface="Arial" panose="020B0604020202020204" pitchFamily="34" charset="0"/>
                        </a:rPr>
                      </a:br>
                      <a:r>
                        <a:rPr lang="en-GB" sz="1100" b="0" u="none" dirty="0" smtClean="0">
                          <a:latin typeface="Arial" panose="020B0604020202020204" pitchFamily="34" charset="0"/>
                          <a:cs typeface="Arial" panose="020B0604020202020204" pitchFamily="34" charset="0"/>
                        </a:rPr>
                        <a:t>Reading p.9 exercise 7</a:t>
                      </a:r>
                      <a:endParaRPr lang="en-GB" sz="1100" b="0" u="none" dirty="0">
                        <a:latin typeface="Arial" panose="020B0604020202020204" pitchFamily="34" charset="0"/>
                        <a:cs typeface="Arial" panose="020B0604020202020204" pitchFamily="34" charset="0"/>
                      </a:endParaRPr>
                    </a:p>
                  </a:txBody>
                  <a:tcPr/>
                </a:tc>
                <a:tc>
                  <a:txBody>
                    <a:bodyPr/>
                    <a:lstStyle/>
                    <a:p>
                      <a:r>
                        <a:rPr lang="es-ES" sz="1100" kern="1200" dirty="0" err="1" smtClean="0">
                          <a:solidFill>
                            <a:schemeClr val="tx1"/>
                          </a:solidFill>
                          <a:effectLst/>
                          <a:latin typeface="Arial" panose="020B0604020202020204" pitchFamily="34" charset="0"/>
                          <a:ea typeface="+mn-ea"/>
                          <a:cs typeface="Arial" panose="020B0604020202020204" pitchFamily="34" charset="0"/>
                        </a:rPr>
                        <a:t>Secure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use </a:t>
                      </a:r>
                      <a:r>
                        <a:rPr lang="es-ES" sz="1100" b="1" u="sng" kern="1200" baseline="0" dirty="0" err="1" smtClean="0">
                          <a:solidFill>
                            <a:schemeClr val="tx1"/>
                          </a:solidFill>
                          <a:effectLst/>
                          <a:latin typeface="Arial" panose="020B0604020202020204" pitchFamily="34" charset="0"/>
                          <a:ea typeface="+mn-ea"/>
                          <a:cs typeface="Arial" panose="020B0604020202020204" pitchFamily="34" charset="0"/>
                        </a:rPr>
                        <a:t>all</a:t>
                      </a:r>
                      <a:r>
                        <a:rPr lang="es-ES" sz="1100" b="1" u="sng"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u="sng" kern="1200" baseline="0" dirty="0" err="1" smtClean="0">
                          <a:solidFill>
                            <a:schemeClr val="tx1"/>
                          </a:solidFill>
                          <a:effectLst/>
                          <a:latin typeface="Arial" panose="020B0604020202020204" pitchFamily="34" charset="0"/>
                          <a:ea typeface="+mn-ea"/>
                          <a:cs typeface="Arial" panose="020B0604020202020204" pitchFamily="34" charset="0"/>
                        </a:rPr>
                        <a:t>persons</a:t>
                      </a:r>
                      <a:r>
                        <a:rPr lang="es-ES" sz="1100" b="1" u="sng"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regular –AR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chatear, cocinar, descargar, tomar, montar, nadar, trabajar, tocar</a:t>
                      </a:r>
                      <a:br>
                        <a:rPr lang="es-ES" sz="1100" kern="1200" baseline="0" dirty="0" smtClean="0">
                          <a:solidFill>
                            <a:schemeClr val="tx1"/>
                          </a:solidFill>
                          <a:effectLst/>
                          <a:latin typeface="Arial" panose="020B0604020202020204" pitchFamily="34" charset="0"/>
                          <a:ea typeface="+mn-ea"/>
                          <a:cs typeface="Arial" panose="020B0604020202020204" pitchFamily="34" charset="0"/>
                        </a:rPr>
                      </a:br>
                      <a:r>
                        <a:rPr lang="es-ES" sz="1100" kern="1200" baseline="0" dirty="0" smtClean="0">
                          <a:solidFill>
                            <a:schemeClr val="tx1"/>
                          </a:solidFill>
                          <a:effectLst/>
                          <a:latin typeface="Arial" panose="020B0604020202020204" pitchFamily="34" charset="0"/>
                          <a:ea typeface="+mn-ea"/>
                          <a:cs typeface="Arial" panose="020B0604020202020204" pitchFamily="34" charset="0"/>
                        </a:rPr>
                        <a:t>-ER: comer</a:t>
                      </a:r>
                      <a:br>
                        <a:rPr lang="es-ES" sz="1100" kern="1200" baseline="0" dirty="0" smtClean="0">
                          <a:solidFill>
                            <a:schemeClr val="tx1"/>
                          </a:solidFill>
                          <a:effectLst/>
                          <a:latin typeface="Arial" panose="020B0604020202020204" pitchFamily="34" charset="0"/>
                          <a:ea typeface="+mn-ea"/>
                          <a:cs typeface="Arial" panose="020B0604020202020204" pitchFamily="34" charset="0"/>
                        </a:rPr>
                      </a:br>
                      <a:r>
                        <a:rPr lang="es-ES" sz="1100" kern="1200" baseline="0" dirty="0" smtClean="0">
                          <a:solidFill>
                            <a:schemeClr val="tx1"/>
                          </a:solidFill>
                          <a:effectLst/>
                          <a:latin typeface="Arial" panose="020B0604020202020204" pitchFamily="34" charset="0"/>
                          <a:ea typeface="+mn-ea"/>
                          <a:cs typeface="Arial" panose="020B0604020202020204" pitchFamily="34" charset="0"/>
                        </a:rPr>
                        <a:t>-IR: escribir</a:t>
                      </a:r>
                      <a:br>
                        <a:rPr lang="es-ES" sz="1100" kern="1200" baseline="0" dirty="0" smtClean="0">
                          <a:solidFill>
                            <a:schemeClr val="tx1"/>
                          </a:solidFill>
                          <a:effectLst/>
                          <a:latin typeface="Arial" panose="020B0604020202020204" pitchFamily="34" charset="0"/>
                          <a:ea typeface="+mn-ea"/>
                          <a:cs typeface="Arial" panose="020B0604020202020204" pitchFamily="34" charset="0"/>
                        </a:rPr>
                      </a:b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All</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persons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of irregular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ir (hacer / salir)</a:t>
                      </a:r>
                    </a:p>
                    <a:p>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Stem-change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jugar</a:t>
                      </a:r>
                    </a:p>
                  </a:txBody>
                  <a:tcPr/>
                </a:tc>
              </a:tr>
              <a:tr h="370840">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1] Listening skills (prediction and dealing with distractors) </a:t>
                      </a:r>
                    </a:p>
                    <a:p>
                      <a:r>
                        <a:rPr lang="en-GB" sz="1100" b="1" baseline="0" dirty="0" smtClean="0">
                          <a:latin typeface="Arial" panose="020B0604020202020204" pitchFamily="34" charset="0"/>
                          <a:cs typeface="Arial" panose="020B0604020202020204" pitchFamily="34" charset="0"/>
                        </a:rPr>
                        <a:t>2] Writing skills (length of sentence – using conjunctions and time/frequency phrases)</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2429979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471894678"/>
              </p:ext>
            </p:extLst>
          </p:nvPr>
        </p:nvGraphicFramePr>
        <p:xfrm>
          <a:off x="145143" y="181428"/>
          <a:ext cx="8861460" cy="500049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496627">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Week 2</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solidFill>
                      <a:schemeClr val="bg2"/>
                    </a:solidFill>
                  </a:tcPr>
                </a:tc>
              </a:tr>
              <a:tr h="2742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6 De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costumbre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u="sng"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u="none" dirty="0" smtClean="0">
                          <a:latin typeface="Arial" panose="020B0604020202020204" pitchFamily="34" charset="0"/>
                          <a:cs typeface="Arial" panose="020B0604020202020204" pitchFamily="34" charset="0"/>
                        </a:rPr>
                        <a:t>Unit 2 </a:t>
                      </a:r>
                      <a:r>
                        <a:rPr lang="en-GB" sz="1100" b="0" u="none" dirty="0" smtClean="0">
                          <a:latin typeface="Arial" panose="020B0604020202020204" pitchFamily="34" charset="0"/>
                          <a:cs typeface="Arial" panose="020B0604020202020204" pitchFamily="34" charset="0"/>
                        </a:rPr>
                        <a:t>-</a:t>
                      </a:r>
                      <a:r>
                        <a:rPr lang="en-GB" sz="1100" b="1" u="none" dirty="0" smtClean="0">
                          <a:latin typeface="Arial" panose="020B0604020202020204" pitchFamily="34" charset="0"/>
                          <a:cs typeface="Arial" panose="020B0604020202020204" pitchFamily="34" charset="0"/>
                        </a:rPr>
                        <a:t> De fiesta</a:t>
                      </a:r>
                      <a:r>
                        <a:rPr lang="en-GB" sz="1100" b="0" u="none" dirty="0" smtClean="0">
                          <a:latin typeface="Arial" panose="020B0604020202020204" pitchFamily="34" charset="0"/>
                          <a:cs typeface="Arial" panose="020B0604020202020204" pitchFamily="34" charset="0"/>
                        </a:rPr>
                        <a:t>: p.122-3</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0" u="none"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latin typeface="Arial" panose="020B0604020202020204" pitchFamily="34" charset="0"/>
                          <a:cs typeface="Arial" panose="020B0604020202020204" pitchFamily="34" charset="0"/>
                        </a:rPr>
                        <a:t>Grammar p.222</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Cómo</a:t>
                      </a:r>
                      <a:r>
                        <a:rPr lang="en-GB" sz="1100" i="1" dirty="0" smtClean="0">
                          <a:latin typeface="Arial" panose="020B0604020202020204" pitchFamily="34" charset="0"/>
                          <a:cs typeface="Arial" panose="020B0604020202020204" pitchFamily="34" charset="0"/>
                        </a:rPr>
                        <a:t> se llama la fiesta?</a:t>
                      </a:r>
                    </a:p>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Cuándo</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tiene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lugar</a:t>
                      </a:r>
                      <a:r>
                        <a:rPr lang="en-GB" sz="1100" i="1" dirty="0" smtClean="0">
                          <a:latin typeface="Arial" panose="020B0604020202020204" pitchFamily="34" charset="0"/>
                          <a:cs typeface="Arial" panose="020B0604020202020204" pitchFamily="34" charset="0"/>
                        </a:rPr>
                        <a:t>? </a:t>
                      </a:r>
                    </a:p>
                    <a:p>
                      <a:endParaRPr lang="en-GB" sz="1100" i="1" dirty="0" smtClean="0">
                        <a:latin typeface="Arial" panose="020B0604020202020204" pitchFamily="34" charset="0"/>
                        <a:cs typeface="Arial" panose="020B0604020202020204" pitchFamily="34" charset="0"/>
                      </a:endParaRPr>
                    </a:p>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Dónde</a:t>
                      </a:r>
                      <a:r>
                        <a:rPr lang="en-GB" sz="1100" i="1" baseline="0" dirty="0" smtClean="0">
                          <a:latin typeface="Arial" panose="020B0604020202020204" pitchFamily="34" charset="0"/>
                          <a:cs typeface="Arial" panose="020B0604020202020204" pitchFamily="34" charset="0"/>
                        </a:rPr>
                        <a:t> se </a:t>
                      </a:r>
                      <a:r>
                        <a:rPr lang="en-GB" sz="1100" i="1" baseline="0" dirty="0" err="1" smtClean="0">
                          <a:latin typeface="Arial" panose="020B0604020202020204" pitchFamily="34" charset="0"/>
                          <a:cs typeface="Arial" panose="020B0604020202020204" pitchFamily="34" charset="0"/>
                        </a:rPr>
                        <a:t>celebra</a:t>
                      </a:r>
                      <a:r>
                        <a:rPr lang="en-GB" sz="1100" i="1" baseline="0" dirty="0" smtClean="0">
                          <a:latin typeface="Arial" panose="020B0604020202020204" pitchFamily="34" charset="0"/>
                          <a:cs typeface="Arial" panose="020B0604020202020204" pitchFamily="34" charset="0"/>
                        </a:rPr>
                        <a:t>? / </a:t>
                      </a:r>
                      <a:endParaRPr lang="en-GB" sz="1100" i="1" dirty="0" smtClean="0">
                        <a:latin typeface="Arial" panose="020B0604020202020204" pitchFamily="34" charset="0"/>
                        <a:cs typeface="Arial" panose="020B0604020202020204" pitchFamily="34" charset="0"/>
                      </a:endParaRPr>
                    </a:p>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Dónde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tiene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lugar</a:t>
                      </a:r>
                      <a:r>
                        <a:rPr lang="en-GB" sz="1100" i="1" dirty="0" smtClean="0">
                          <a:latin typeface="Arial" panose="020B0604020202020204" pitchFamily="34" charset="0"/>
                          <a:cs typeface="Arial" panose="020B0604020202020204" pitchFamily="34" charset="0"/>
                        </a:rPr>
                        <a:t>? </a:t>
                      </a:r>
                    </a:p>
                    <a:p>
                      <a:endParaRPr lang="en-GB" sz="1100" i="1" dirty="0" smtClean="0">
                        <a:latin typeface="Arial" panose="020B0604020202020204" pitchFamily="34" charset="0"/>
                        <a:cs typeface="Arial" panose="020B0604020202020204" pitchFamily="34" charset="0"/>
                      </a:endParaRPr>
                    </a:p>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Cómo</a:t>
                      </a:r>
                      <a:r>
                        <a:rPr lang="en-GB" sz="1100" i="1" baseline="0" dirty="0" smtClean="0">
                          <a:latin typeface="Arial" panose="020B0604020202020204" pitchFamily="34" charset="0"/>
                          <a:cs typeface="Arial" panose="020B0604020202020204" pitchFamily="34" charset="0"/>
                        </a:rPr>
                        <a:t> se </a:t>
                      </a:r>
                      <a:r>
                        <a:rPr lang="en-GB" sz="1100" i="1" baseline="0" dirty="0" err="1" smtClean="0">
                          <a:latin typeface="Arial" panose="020B0604020202020204" pitchFamily="34" charset="0"/>
                          <a:cs typeface="Arial" panose="020B0604020202020204" pitchFamily="34" charset="0"/>
                        </a:rPr>
                        <a:t>celebra</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esta</a:t>
                      </a:r>
                      <a:r>
                        <a:rPr lang="en-GB" sz="1100" i="1" baseline="0" dirty="0" smtClean="0">
                          <a:latin typeface="Arial" panose="020B0604020202020204" pitchFamily="34" charset="0"/>
                          <a:cs typeface="Arial" panose="020B0604020202020204" pitchFamily="34" charset="0"/>
                        </a:rPr>
                        <a:t> fiesta?</a:t>
                      </a:r>
                    </a:p>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Te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interesa</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esta</a:t>
                      </a:r>
                      <a:r>
                        <a:rPr lang="en-GB" sz="1100" i="1" dirty="0" smtClean="0">
                          <a:latin typeface="Arial" panose="020B0604020202020204" pitchFamily="34" charset="0"/>
                          <a:cs typeface="Arial" panose="020B0604020202020204" pitchFamily="34" charset="0"/>
                        </a:rPr>
                        <a:t> fiesta? </a:t>
                      </a:r>
                    </a:p>
                    <a:p>
                      <a:endParaRPr lang="en-GB" sz="1100" i="1" dirty="0" smtClean="0">
                        <a:latin typeface="Arial" panose="020B0604020202020204" pitchFamily="34" charset="0"/>
                        <a:cs typeface="Arial" panose="020B0604020202020204" pitchFamily="34" charset="0"/>
                      </a:endParaRPr>
                    </a:p>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Por</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qué</a:t>
                      </a:r>
                      <a:r>
                        <a:rPr lang="en-GB" sz="1100" i="1" dirty="0" smtClean="0">
                          <a:latin typeface="Arial" panose="020B0604020202020204" pitchFamily="34" charset="0"/>
                          <a:cs typeface="Arial" panose="020B0604020202020204" pitchFamily="34" charset="0"/>
                        </a:rPr>
                        <a:t> (no)?</a:t>
                      </a:r>
                    </a:p>
                    <a:p>
                      <a:endParaRPr lang="en-GB" sz="1100" i="1" dirty="0" smtClean="0">
                        <a:latin typeface="Arial" panose="020B0604020202020204" pitchFamily="34" charset="0"/>
                        <a:cs typeface="Arial" panose="020B0604020202020204" pitchFamily="34" charset="0"/>
                      </a:endParaRPr>
                    </a:p>
                    <a:p>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fiesta </a:t>
                      </a:r>
                      <a:r>
                        <a:rPr lang="en-GB" sz="1100" i="1" baseline="0" dirty="0" err="1" smtClean="0">
                          <a:latin typeface="Arial" panose="020B0604020202020204" pitchFamily="34" charset="0"/>
                          <a:cs typeface="Arial" panose="020B0604020202020204" pitchFamily="34" charset="0"/>
                        </a:rPr>
                        <a:t>te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interesa</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más</a:t>
                      </a: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menos</a:t>
                      </a:r>
                      <a:r>
                        <a:rPr lang="en-GB" sz="1100" i="1" baseline="0" dirty="0" smtClean="0">
                          <a:latin typeface="Arial" panose="020B0604020202020204" pitchFamily="34" charset="0"/>
                          <a:cs typeface="Arial" panose="020B0604020202020204" pitchFamily="34" charset="0"/>
                        </a:rPr>
                        <a:t>?</a:t>
                      </a: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b="1" dirty="0" smtClean="0">
                          <a:latin typeface="Arial" panose="020B0604020202020204" pitchFamily="34" charset="0"/>
                          <a:cs typeface="Arial" panose="020B0604020202020204" pitchFamily="34" charset="0"/>
                        </a:rPr>
                        <a:t>“se” to avoid the passive</a:t>
                      </a:r>
                      <a:br>
                        <a:rPr lang="en-GB" sz="1100" b="1"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
                      </a:r>
                      <a:br>
                        <a:rPr lang="en-GB" sz="1100" b="1"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3</a:t>
                      </a:r>
                      <a:r>
                        <a:rPr lang="en-GB" sz="1100" b="1" baseline="30000" dirty="0" smtClean="0">
                          <a:latin typeface="Arial" panose="020B0604020202020204" pitchFamily="34" charset="0"/>
                          <a:cs typeface="Arial" panose="020B0604020202020204" pitchFamily="34" charset="0"/>
                        </a:rPr>
                        <a:t>rd</a:t>
                      </a:r>
                      <a:r>
                        <a:rPr lang="en-GB" sz="1100" b="1" dirty="0" smtClean="0">
                          <a:latin typeface="Arial" panose="020B0604020202020204" pitchFamily="34" charset="0"/>
                          <a:cs typeface="Arial" panose="020B0604020202020204" pitchFamily="34" charset="0"/>
                        </a:rPr>
                        <a:t> person active</a:t>
                      </a:r>
                      <a:r>
                        <a:rPr lang="en-GB" sz="1100" b="1" baseline="0" dirty="0" smtClean="0">
                          <a:latin typeface="Arial" panose="020B0604020202020204" pitchFamily="34" charset="0"/>
                          <a:cs typeface="Arial" panose="020B0604020202020204" pitchFamily="34" charset="0"/>
                        </a:rPr>
                        <a:t> to avoid the passive</a:t>
                      </a:r>
                      <a:endParaRPr lang="en-GB" sz="1100" b="1"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Comparatives</a:t>
                      </a:r>
                      <a:endParaRPr lang="en-GB" sz="1100" dirty="0">
                        <a:latin typeface="Arial" panose="020B0604020202020204" pitchFamily="34" charset="0"/>
                        <a:cs typeface="Arial" panose="020B0604020202020204" pitchFamily="34" charset="0"/>
                      </a:endParaRPr>
                    </a:p>
                  </a:txBody>
                  <a:tcPr>
                    <a:noFill/>
                  </a:tcPr>
                </a:tc>
                <a:tc>
                  <a:txBody>
                    <a:bodyPr/>
                    <a:lstStyle/>
                    <a:p>
                      <a:r>
                        <a:rPr lang="en-GB" sz="1100" dirty="0" err="1" smtClean="0">
                          <a:latin typeface="Arial" panose="020B0604020202020204" pitchFamily="34" charset="0"/>
                          <a:cs typeface="Arial" panose="020B0604020202020204" pitchFamily="34" charset="0"/>
                        </a:rPr>
                        <a:t>raro</a:t>
                      </a: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extraño</a:t>
                      </a:r>
                      <a:endParaRPr lang="en-GB" sz="110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harina</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desfile</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llegada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hoguera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madera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los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fuegos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artificiales</a:t>
                      </a:r>
                      <a:r>
                        <a:rPr lang="en-GB" sz="1100" baseline="0" dirty="0" smtClean="0">
                          <a:latin typeface="Arial" panose="020B0604020202020204" pitchFamily="34" charset="0"/>
                          <a:cs typeface="Arial" panose="020B0604020202020204" pitchFamily="34" charset="0"/>
                        </a:rPr>
                        <a:t>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pañuelo</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toro</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leyenda</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los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muertos</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la vela</a:t>
                      </a:r>
                    </a:p>
                    <a:p>
                      <a:r>
                        <a:rPr lang="en-GB" sz="1100" baseline="0" dirty="0" err="1" smtClean="0">
                          <a:latin typeface="Arial" panose="020B0604020202020204" pitchFamily="34" charset="0"/>
                          <a:cs typeface="Arial" panose="020B0604020202020204" pitchFamily="34" charset="0"/>
                        </a:rPr>
                        <a:t>los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seres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queridos</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calavera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bruja</a:t>
                      </a:r>
                      <a:endParaRPr lang="en-GB" sz="1100" dirty="0">
                        <a:latin typeface="Arial" panose="020B0604020202020204" pitchFamily="34" charset="0"/>
                        <a:cs typeface="Arial" panose="020B06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Topic 4</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 </a:t>
                      </a:r>
                      <a:r>
                        <a:rPr kumimoji="0" lang="en-GB" sz="1200" b="0" i="0" u="sng" strike="noStrike" kern="1200" cap="none" spc="0" normalizeH="0" baseline="0" noProof="0" dirty="0" smtClean="0">
                          <a:ln>
                            <a:noFill/>
                          </a:ln>
                          <a:solidFill>
                            <a:prstClr val="black"/>
                          </a:solidFill>
                          <a:effectLst/>
                          <a:uLnTx/>
                          <a:uFillTx/>
                          <a:latin typeface="+mn-lt"/>
                          <a:ea typeface="+mn-ea"/>
                          <a:cs typeface="+mn-cs"/>
                        </a:rPr>
                        <a:t>Customs and festivals in Spanish-speaking countries/communities</a:t>
                      </a: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dirty="0" smtClean="0">
                          <a:latin typeface="Arial" panose="020B0604020202020204" pitchFamily="34" charset="0"/>
                          <a:cs typeface="Arial" panose="020B0604020202020204" pitchFamily="34" charset="0"/>
                        </a:rPr>
                        <a:t>Researching a festival from another country / </a:t>
                      </a:r>
                      <a:r>
                        <a:rPr lang="en-GB" sz="1100" baseline="0" dirty="0" smtClean="0">
                          <a:latin typeface="Arial" panose="020B0604020202020204" pitchFamily="34" charset="0"/>
                          <a:cs typeface="Arial" panose="020B0604020202020204" pitchFamily="34" charset="0"/>
                        </a:rPr>
                        <a:t>a festival from a home language country and preparing a written report </a:t>
                      </a:r>
                      <a:endParaRPr lang="en-GB" sz="1100" dirty="0">
                        <a:latin typeface="Arial" panose="020B0604020202020204" pitchFamily="34" charset="0"/>
                        <a:cs typeface="Arial" panose="020B0604020202020204" pitchFamily="34" charset="0"/>
                      </a:endParaRPr>
                    </a:p>
                  </a:txBody>
                  <a:tcPr>
                    <a:noFill/>
                  </a:tcPr>
                </a:tc>
                <a:tc>
                  <a:txBody>
                    <a:bodyPr/>
                    <a:lstStyle/>
                    <a:p>
                      <a:r>
                        <a:rPr lang="en-GB" sz="1100" dirty="0" smtClean="0">
                          <a:latin typeface="Arial" panose="020B0604020202020204" pitchFamily="34" charset="0"/>
                          <a:cs typeface="Arial" panose="020B0604020202020204" pitchFamily="34" charset="0"/>
                        </a:rPr>
                        <a:t>Question words</a:t>
                      </a:r>
                    </a:p>
                    <a:p>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Se + third</a:t>
                      </a:r>
                      <a:r>
                        <a:rPr lang="en-GB" sz="1100" baseline="0" dirty="0" smtClean="0">
                          <a:latin typeface="Arial" panose="020B0604020202020204" pitchFamily="34" charset="0"/>
                          <a:cs typeface="Arial" panose="020B0604020202020204" pitchFamily="34" charset="0"/>
                        </a:rPr>
                        <a:t> person verbs singular / plural</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se </a:t>
                      </a:r>
                      <a:r>
                        <a:rPr lang="en-GB" sz="1100" dirty="0" err="1" smtClean="0">
                          <a:latin typeface="Arial" panose="020B0604020202020204" pitchFamily="34" charset="0"/>
                          <a:cs typeface="Arial" panose="020B0604020202020204" pitchFamily="34" charset="0"/>
                        </a:rPr>
                        <a:t>lanzan</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se </a:t>
                      </a:r>
                      <a:r>
                        <a:rPr lang="en-GB" sz="1100" dirty="0" err="1" smtClean="0">
                          <a:latin typeface="Arial" panose="020B0604020202020204" pitchFamily="34" charset="0"/>
                          <a:cs typeface="Arial" panose="020B0604020202020204" pitchFamily="34" charset="0"/>
                        </a:rPr>
                        <a:t>llena</a:t>
                      </a:r>
                      <a:r>
                        <a:rPr lang="en-GB" sz="1100" dirty="0" smtClean="0">
                          <a:latin typeface="Arial" panose="020B0604020202020204" pitchFamily="34" charset="0"/>
                          <a:cs typeface="Arial" panose="020B0604020202020204" pitchFamily="34" charset="0"/>
                        </a:rPr>
                        <a:t> de</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se </a:t>
                      </a:r>
                      <a:r>
                        <a:rPr lang="en-GB" sz="1100" dirty="0" err="1" smtClean="0">
                          <a:latin typeface="Arial" panose="020B0604020202020204" pitchFamily="34" charset="0"/>
                          <a:cs typeface="Arial" panose="020B0604020202020204" pitchFamily="34" charset="0"/>
                        </a:rPr>
                        <a:t>construyen</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se </a:t>
                      </a:r>
                      <a:r>
                        <a:rPr lang="en-GB" sz="1100" dirty="0" err="1" smtClean="0">
                          <a:latin typeface="Arial" panose="020B0604020202020204" pitchFamily="34" charset="0"/>
                          <a:cs typeface="Arial" panose="020B0604020202020204" pitchFamily="34" charset="0"/>
                        </a:rPr>
                        <a:t>queman</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se </a:t>
                      </a:r>
                      <a:r>
                        <a:rPr lang="en-GB" sz="1100" dirty="0" err="1" smtClean="0">
                          <a:latin typeface="Arial" panose="020B0604020202020204" pitchFamily="34" charset="0"/>
                          <a:cs typeface="Arial" panose="020B0604020202020204" pitchFamily="34" charset="0"/>
                        </a:rPr>
                        <a:t>disparan</a:t>
                      </a:r>
                      <a:r>
                        <a:rPr lang="en-GB" sz="1100" dirty="0" smtClean="0">
                          <a:latin typeface="Arial" panose="020B0604020202020204" pitchFamily="34" charset="0"/>
                          <a:cs typeface="Arial" panose="020B0604020202020204" pitchFamily="34" charset="0"/>
                        </a:rPr>
                        <a:t>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se </a:t>
                      </a:r>
                      <a:r>
                        <a:rPr lang="en-GB" sz="1100" dirty="0" err="1" smtClean="0">
                          <a:latin typeface="Arial" panose="020B0604020202020204" pitchFamily="34" charset="0"/>
                          <a:cs typeface="Arial" panose="020B0604020202020204" pitchFamily="34" charset="0"/>
                        </a:rPr>
                        <a:t>disfrazan</a:t>
                      </a:r>
                      <a:endParaRPr lang="en-GB" sz="1100" dirty="0" smtClean="0"/>
                    </a:p>
                    <a:p>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noFill/>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Avoiding the passive</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475732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84904609"/>
              </p:ext>
            </p:extLst>
          </p:nvPr>
        </p:nvGraphicFramePr>
        <p:xfrm>
          <a:off x="145143" y="181428"/>
          <a:ext cx="8861460" cy="570870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183291"/>
                <a:gridCol w="1200084"/>
              </a:tblGrid>
              <a:tr h="496627">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Week 3</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solidFill>
                      <a:schemeClr val="bg2"/>
                    </a:solidFill>
                  </a:tcPr>
                </a:tc>
              </a:tr>
              <a:tr h="2742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6 De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costumbre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u="sng" baseline="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Punto de </a:t>
                      </a:r>
                      <a:r>
                        <a:rPr lang="en-GB" sz="1100" b="1" dirty="0" err="1" smtClean="0">
                          <a:latin typeface="Arial" panose="020B0604020202020204" pitchFamily="34" charset="0"/>
                          <a:cs typeface="Arial" panose="020B0604020202020204" pitchFamily="34" charset="0"/>
                        </a:rPr>
                        <a:t>partida</a:t>
                      </a:r>
                      <a:r>
                        <a:rPr lang="en-GB" sz="1100" b="1" dirty="0" smtClean="0">
                          <a:latin typeface="Arial" panose="020B0604020202020204" pitchFamily="34" charset="0"/>
                          <a:cs typeface="Arial" panose="020B0604020202020204" pitchFamily="34" charset="0"/>
                        </a:rPr>
                        <a:t> 1: </a:t>
                      </a:r>
                      <a:r>
                        <a:rPr lang="en-GB" sz="1100" b="1" dirty="0" err="1" smtClean="0">
                          <a:latin typeface="Arial" panose="020B0604020202020204" pitchFamily="34" charset="0"/>
                          <a:cs typeface="Arial" panose="020B0604020202020204" pitchFamily="34" charset="0"/>
                        </a:rPr>
                        <a:t>Mi</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rutina</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diaria</a:t>
                      </a:r>
                      <a:r>
                        <a:rPr lang="en-GB" sz="1100" b="1" baseline="0" dirty="0" smtClean="0">
                          <a:latin typeface="Arial" panose="020B0604020202020204" pitchFamily="34" charset="0"/>
                          <a:cs typeface="Arial" panose="020B0604020202020204" pitchFamily="34" charset="0"/>
                        </a:rPr>
                        <a:t> </a:t>
                      </a:r>
                      <a:r>
                        <a:rPr lang="en-GB" sz="1100" baseline="0" dirty="0" smtClean="0">
                          <a:latin typeface="Arial" panose="020B0604020202020204" pitchFamily="34" charset="0"/>
                          <a:cs typeface="Arial" panose="020B0604020202020204" pitchFamily="34" charset="0"/>
                        </a:rPr>
                        <a:t>p.117 ex.5,6,7 (x one lesson)</a:t>
                      </a:r>
                    </a:p>
                    <a:p>
                      <a:endParaRPr lang="en-GB" sz="1100" dirty="0" smtClean="0">
                        <a:latin typeface="Arial" panose="020B0604020202020204" pitchFamily="34" charset="0"/>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3 - Un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día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especial </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 124-125 (x two lessons)</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noFill/>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¿A qué hora: te despiertas / te levantas / te duchas / te painas / te vistes / te lavas los dientes / te acuestas?</a:t>
                      </a:r>
                    </a:p>
                    <a:p>
                      <a:pPr marL="171450" indent="-171450">
                        <a:buFont typeface="Arial" panose="020B0604020202020204" pitchFamily="34" charset="0"/>
                        <a:buChar char="•"/>
                      </a:pPr>
                      <a:endPar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¿A qué hora: desayunas / sales de casa / vuelves a casa / cenas?</a:t>
                      </a:r>
                    </a:p>
                    <a:p>
                      <a:endPar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hiciste</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ayer</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día</a:t>
                      </a:r>
                      <a:r>
                        <a:rPr lang="en-GB" sz="1100" i="1" baseline="0" dirty="0" smtClean="0">
                          <a:latin typeface="Arial" panose="020B0604020202020204" pitchFamily="34" charset="0"/>
                          <a:cs typeface="Arial" panose="020B0604020202020204" pitchFamily="34" charset="0"/>
                        </a:rPr>
                        <a:t> especial </a:t>
                      </a:r>
                      <a:r>
                        <a:rPr lang="en-GB" sz="1100" i="1" baseline="0" dirty="0" err="1" smtClean="0">
                          <a:latin typeface="Arial" panose="020B0604020202020204" pitchFamily="34" charset="0"/>
                          <a:cs typeface="Arial" panose="020B0604020202020204" pitchFamily="34" charset="0"/>
                        </a:rPr>
                        <a:t>celebraron</a:t>
                      </a:r>
                      <a:r>
                        <a:rPr lang="en-GB" sz="1100" i="1" baseline="0" dirty="0" smtClean="0">
                          <a:latin typeface="Arial" panose="020B0604020202020204" pitchFamily="34" charset="0"/>
                          <a:cs typeface="Arial" panose="020B0604020202020204" pitchFamily="34" charset="0"/>
                        </a:rPr>
                        <a:t>?</a:t>
                      </a:r>
                    </a:p>
                    <a:p>
                      <a:endPar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a:noFill/>
                  </a:tcPr>
                </a:tc>
                <a:tc>
                  <a:txBody>
                    <a:bodyPr/>
                    <a:lstStyle/>
                    <a:p>
                      <a:r>
                        <a:rPr lang="en-GB" sz="1100" dirty="0" smtClean="0">
                          <a:latin typeface="Arial" panose="020B0604020202020204" pitchFamily="34" charset="0"/>
                          <a:cs typeface="Arial" panose="020B0604020202020204" pitchFamily="34" charset="0"/>
                        </a:rPr>
                        <a:t>Reflexive</a:t>
                      </a:r>
                      <a:r>
                        <a:rPr lang="en-GB" sz="1100" baseline="0" dirty="0" smtClean="0">
                          <a:latin typeface="Arial" panose="020B0604020202020204" pitchFamily="34" charset="0"/>
                          <a:cs typeface="Arial" panose="020B0604020202020204" pitchFamily="34" charset="0"/>
                        </a:rPr>
                        <a:t> verbs (present tense)</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Reflexive verbs with infinitive constructions e.g. </a:t>
                      </a:r>
                      <a:r>
                        <a:rPr lang="en-GB" sz="1100" baseline="0" dirty="0" err="1" smtClean="0">
                          <a:latin typeface="Arial" panose="020B0604020202020204" pitchFamily="34" charset="0"/>
                          <a:cs typeface="Arial" panose="020B0604020202020204" pitchFamily="34" charset="0"/>
                        </a:rPr>
                        <a:t>prefiero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levantarme</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p211</a:t>
                      </a:r>
                    </a:p>
                    <a:p>
                      <a:endParaRPr lang="en-GB" sz="11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err="1" smtClean="0">
                          <a:latin typeface="Arial" panose="020B0604020202020204" pitchFamily="34" charset="0"/>
                          <a:cs typeface="Arial" panose="020B0604020202020204" pitchFamily="34" charset="0"/>
                        </a:rPr>
                        <a:t>Preterite</a:t>
                      </a:r>
                      <a:r>
                        <a:rPr lang="en-GB" sz="1100" baseline="0" dirty="0" smtClean="0">
                          <a:latin typeface="Arial" panose="020B0604020202020204" pitchFamily="34" charset="0"/>
                          <a:cs typeface="Arial" panose="020B0604020202020204" pitchFamily="34" charset="0"/>
                        </a:rPr>
                        <a:t> regular reflexive tenses and   irregular (</a:t>
                      </a:r>
                      <a:r>
                        <a:rPr lang="en-GB" sz="1100" baseline="0" dirty="0" err="1" smtClean="0">
                          <a:latin typeface="Arial" panose="020B0604020202020204" pitchFamily="34" charset="0"/>
                          <a:cs typeface="Arial" panose="020B0604020202020204" pitchFamily="34" charset="0"/>
                        </a:rPr>
                        <a:t>tener</a:t>
                      </a:r>
                      <a:r>
                        <a:rPr lang="en-GB" sz="1100" baseline="0" dirty="0" smtClean="0">
                          <a:latin typeface="Arial" panose="020B0604020202020204" pitchFamily="34" charset="0"/>
                          <a:cs typeface="Arial" panose="020B0604020202020204" pitchFamily="34" charset="0"/>
                        </a:rPr>
                        <a:t>) </a:t>
                      </a: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b="0" u="none" dirty="0" err="1" smtClean="0">
                          <a:latin typeface="Arial" panose="020B0604020202020204" pitchFamily="34" charset="0"/>
                          <a:cs typeface="Arial" panose="020B0604020202020204" pitchFamily="34" charset="0"/>
                        </a:rPr>
                        <a:t>enseguida</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temprano</a:t>
                      </a:r>
                      <a:r>
                        <a:rPr lang="en-GB" sz="1100" b="0" u="none" dirty="0" smtClean="0">
                          <a:latin typeface="Arial" panose="020B0604020202020204" pitchFamily="34" charset="0"/>
                          <a:cs typeface="Arial" panose="020B0604020202020204" pitchFamily="34" charset="0"/>
                        </a:rPr>
                        <a:t/>
                      </a:r>
                      <a:br>
                        <a:rPr lang="en-GB" sz="1100" b="0" u="none" dirty="0" smtClean="0">
                          <a:latin typeface="Arial" panose="020B0604020202020204" pitchFamily="34" charset="0"/>
                          <a:cs typeface="Arial" panose="020B0604020202020204" pitchFamily="34" charset="0"/>
                        </a:rPr>
                      </a:br>
                      <a:r>
                        <a:rPr lang="en-GB" sz="1100" b="0" u="none" dirty="0" err="1" smtClean="0">
                          <a:latin typeface="Arial" panose="020B0604020202020204" pitchFamily="34" charset="0"/>
                          <a:cs typeface="Arial" panose="020B0604020202020204" pitchFamily="34" charset="0"/>
                        </a:rPr>
                        <a:t>tarde</a:t>
                      </a:r>
                      <a:r>
                        <a:rPr lang="en-GB" sz="1100" b="0" u="none" baseline="0" dirty="0" smtClean="0">
                          <a:latin typeface="Arial" panose="020B0604020202020204" pitchFamily="34" charset="0"/>
                          <a:cs typeface="Arial" panose="020B0604020202020204" pitchFamily="34" charset="0"/>
                        </a:rPr>
                        <a:t> </a:t>
                      </a:r>
                      <a:br>
                        <a:rPr lang="en-GB" sz="1100" b="0" u="none" baseline="0" dirty="0" smtClean="0">
                          <a:latin typeface="Arial" panose="020B0604020202020204" pitchFamily="34" charset="0"/>
                          <a:cs typeface="Arial" panose="020B0604020202020204" pitchFamily="34" charset="0"/>
                        </a:rPr>
                      </a:br>
                      <a:r>
                        <a:rPr lang="en-GB" sz="1100" b="0" u="none" dirty="0" err="1" smtClean="0">
                          <a:latin typeface="Arial" panose="020B0604020202020204" pitchFamily="34" charset="0"/>
                          <a:cs typeface="Arial" panose="020B0604020202020204" pitchFamily="34" charset="0"/>
                        </a:rPr>
                        <a:t>despertarse</a:t>
                      </a:r>
                      <a:endParaRPr lang="en-GB" sz="1100" b="0" u="none" dirty="0" smtClean="0">
                        <a:latin typeface="Arial" panose="020B0604020202020204" pitchFamily="34" charset="0"/>
                        <a:cs typeface="Arial" panose="020B0604020202020204" pitchFamily="34" charset="0"/>
                      </a:endParaRPr>
                    </a:p>
                    <a:p>
                      <a:r>
                        <a:rPr lang="en-GB" sz="1100" b="0" u="none" dirty="0" err="1" smtClean="0">
                          <a:latin typeface="Arial" panose="020B0604020202020204" pitchFamily="34" charset="0"/>
                          <a:cs typeface="Arial" panose="020B0604020202020204" pitchFamily="34" charset="0"/>
                        </a:rPr>
                        <a:t>ducharse</a:t>
                      </a:r>
                      <a:endParaRPr lang="en-GB" sz="1100" b="0" u="none" dirty="0" smtClean="0">
                        <a:latin typeface="Arial" panose="020B0604020202020204" pitchFamily="34" charset="0"/>
                        <a:cs typeface="Arial" panose="020B0604020202020204" pitchFamily="34" charset="0"/>
                      </a:endParaRPr>
                    </a:p>
                    <a:p>
                      <a:r>
                        <a:rPr lang="en-GB" sz="1100" b="0" u="none" dirty="0" err="1" smtClean="0">
                          <a:latin typeface="Arial" panose="020B0604020202020204" pitchFamily="34" charset="0"/>
                          <a:cs typeface="Arial" panose="020B0604020202020204" pitchFamily="34" charset="0"/>
                        </a:rPr>
                        <a:t>peinarse</a:t>
                      </a:r>
                      <a:endParaRPr lang="en-GB" sz="1100" b="0" u="none" dirty="0" smtClean="0">
                        <a:latin typeface="Arial" panose="020B0604020202020204" pitchFamily="34" charset="0"/>
                        <a:cs typeface="Arial" panose="020B0604020202020204" pitchFamily="34" charset="0"/>
                      </a:endParaRPr>
                    </a:p>
                    <a:p>
                      <a:r>
                        <a:rPr lang="en-GB" sz="1100" b="0" u="none" dirty="0" err="1" smtClean="0">
                          <a:latin typeface="Arial" panose="020B0604020202020204" pitchFamily="34" charset="0"/>
                          <a:cs typeface="Arial" panose="020B0604020202020204" pitchFamily="34" charset="0"/>
                        </a:rPr>
                        <a:t>afeitarse</a:t>
                      </a:r>
                      <a:endParaRPr lang="en-GB" sz="1100" b="0" u="none" dirty="0" smtClean="0">
                        <a:latin typeface="Arial" panose="020B0604020202020204" pitchFamily="34" charset="0"/>
                        <a:cs typeface="Arial" panose="020B0604020202020204" pitchFamily="34" charset="0"/>
                      </a:endParaRPr>
                    </a:p>
                    <a:p>
                      <a:r>
                        <a:rPr lang="en-GB" sz="1100" b="0" u="none" dirty="0" err="1" smtClean="0">
                          <a:latin typeface="Arial" panose="020B0604020202020204" pitchFamily="34" charset="0"/>
                          <a:cs typeface="Arial" panose="020B0604020202020204" pitchFamily="34" charset="0"/>
                        </a:rPr>
                        <a:t>vestirse</a:t>
                      </a:r>
                      <a:endParaRPr lang="en-GB" sz="1100" b="0" u="none"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lavarse</a:t>
                      </a:r>
                      <a:endParaRPr lang="en-GB" sz="1100" b="0" u="none" baseline="0" dirty="0" smtClean="0">
                        <a:latin typeface="Arial" panose="020B0604020202020204" pitchFamily="34" charset="0"/>
                        <a:cs typeface="Arial" panose="020B0604020202020204" pitchFamily="34" charset="0"/>
                      </a:endParaRPr>
                    </a:p>
                    <a:p>
                      <a:r>
                        <a:rPr lang="en-GB" sz="1100" b="0" u="none" baseline="0" dirty="0" err="1" smtClean="0">
                          <a:latin typeface="Arial" panose="020B0604020202020204" pitchFamily="34" charset="0"/>
                          <a:cs typeface="Arial" panose="020B0604020202020204" pitchFamily="34" charset="0"/>
                        </a:rPr>
                        <a:t>rezar</a:t>
                      </a:r>
                      <a:endParaRPr lang="en-GB" sz="1100" b="0" u="none" baseline="0" dirty="0" smtClean="0">
                        <a:latin typeface="Arial" panose="020B0604020202020204" pitchFamily="34" charset="0"/>
                        <a:cs typeface="Arial" panose="020B0604020202020204" pitchFamily="34" charset="0"/>
                      </a:endParaRPr>
                    </a:p>
                    <a:p>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villancico</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el </a:t>
                      </a:r>
                      <a:r>
                        <a:rPr lang="en-GB" sz="1100" b="0" u="none" baseline="0" dirty="0" err="1" smtClean="0">
                          <a:latin typeface="Arial" panose="020B0604020202020204" pitchFamily="34" charset="0"/>
                          <a:cs typeface="Arial" panose="020B0604020202020204" pitchFamily="34" charset="0"/>
                        </a:rPr>
                        <a:t>pavo</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el Domingo de Pascua</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Nochebuena</a:t>
                      </a:r>
                      <a:r>
                        <a:rPr lang="en-GB" sz="1100" b="0" u="none" baseline="0" dirty="0" smtClean="0">
                          <a:latin typeface="Arial" panose="020B0604020202020204" pitchFamily="34" charset="0"/>
                          <a:cs typeface="Arial" panose="020B0604020202020204" pitchFamily="34" charset="0"/>
                        </a:rPr>
                        <a:t/>
                      </a:r>
                      <a:br>
                        <a:rPr lang="en-GB" sz="1100" b="0" u="none" baseline="0" dirty="0" smtClean="0">
                          <a:latin typeface="Arial" panose="020B0604020202020204" pitchFamily="34" charset="0"/>
                          <a:cs typeface="Arial" panose="020B0604020202020204" pitchFamily="34" charset="0"/>
                        </a:rPr>
                      </a:br>
                      <a:r>
                        <a:rPr lang="en-GB" sz="1100" b="0" u="none" baseline="0" dirty="0" smtClean="0">
                          <a:latin typeface="Arial" panose="020B0604020202020204" pitchFamily="34" charset="0"/>
                          <a:cs typeface="Arial" panose="020B0604020202020204" pitchFamily="34" charset="0"/>
                        </a:rPr>
                        <a:t>la </a:t>
                      </a:r>
                      <a:r>
                        <a:rPr lang="en-GB" sz="1100" b="0" u="none" baseline="0" dirty="0" err="1" smtClean="0">
                          <a:latin typeface="Arial" panose="020B0604020202020204" pitchFamily="34" charset="0"/>
                          <a:cs typeface="Arial" panose="020B0604020202020204" pitchFamily="34" charset="0"/>
                        </a:rPr>
                        <a:t>Nocheviejfa</a:t>
                      </a:r>
                      <a:endParaRPr lang="en-GB" sz="1100" b="0" u="none" dirty="0">
                        <a:latin typeface="Arial" panose="020B0604020202020204" pitchFamily="34" charset="0"/>
                        <a:cs typeface="Arial" panose="020B06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Topic 4</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 </a:t>
                      </a:r>
                      <a:r>
                        <a:rPr kumimoji="0" lang="en-GB" sz="1200" b="0" i="0" u="sng" strike="noStrike" kern="1200" cap="none" spc="0" normalizeH="0" baseline="0" noProof="0" dirty="0" smtClean="0">
                          <a:ln>
                            <a:noFill/>
                          </a:ln>
                          <a:solidFill>
                            <a:prstClr val="black"/>
                          </a:solidFill>
                          <a:effectLst/>
                          <a:uLnTx/>
                          <a:uFillTx/>
                          <a:latin typeface="+mn-lt"/>
                          <a:ea typeface="+mn-ea"/>
                          <a:cs typeface="+mn-cs"/>
                        </a:rPr>
                        <a:t>Customs and festivals in Spanish-speaking countries/communities</a:t>
                      </a: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dirty="0" smtClean="0">
                          <a:latin typeface="Arial" panose="020B0604020202020204" pitchFamily="34" charset="0"/>
                          <a:cs typeface="Arial" panose="020B0604020202020204" pitchFamily="34" charset="0"/>
                        </a:rPr>
                        <a:t>HW 1</a:t>
                      </a:r>
                    </a:p>
                    <a:p>
                      <a:r>
                        <a:rPr lang="en-GB" sz="1100" dirty="0" smtClean="0">
                          <a:latin typeface="Arial" panose="020B0604020202020204" pitchFamily="34" charset="0"/>
                          <a:cs typeface="Arial" panose="020B0604020202020204" pitchFamily="34" charset="0"/>
                        </a:rPr>
                        <a:t>Learning</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a:t>
                      </a:r>
                      <a:r>
                        <a:rPr lang="en-GB" sz="1100" baseline="0" dirty="0" smtClean="0">
                          <a:latin typeface="Arial" panose="020B0604020202020204" pitchFamily="34" charset="0"/>
                          <a:cs typeface="Arial" panose="020B0604020202020204" pitchFamily="34" charset="0"/>
                        </a:rPr>
                        <a:t> 2 </a:t>
                      </a:r>
                    </a:p>
                    <a:p>
                      <a:r>
                        <a:rPr lang="en-GB" sz="1100" dirty="0" smtClean="0">
                          <a:latin typeface="Arial" panose="020B0604020202020204" pitchFamily="34" charset="0"/>
                          <a:cs typeface="Arial" panose="020B0604020202020204" pitchFamily="34" charset="0"/>
                        </a:rPr>
                        <a:t>Reflexive</a:t>
                      </a:r>
                      <a:r>
                        <a:rPr lang="en-GB" sz="1100" baseline="0" dirty="0" smtClean="0">
                          <a:latin typeface="Arial" panose="020B0604020202020204" pitchFamily="34" charset="0"/>
                          <a:cs typeface="Arial" panose="020B0604020202020204" pitchFamily="34" charset="0"/>
                        </a:rPr>
                        <a:t> verbs p211</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Writing p123 Ex 7 using blue box vocab</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Reading comprehension p205</a:t>
                      </a:r>
                      <a:endParaRPr lang="en-GB" sz="1100" dirty="0">
                        <a:latin typeface="Arial" panose="020B0604020202020204" pitchFamily="34" charset="0"/>
                        <a:cs typeface="Arial" panose="020B0604020202020204"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kern="1200" dirty="0" err="1" smtClean="0">
                          <a:solidFill>
                            <a:schemeClr val="tx1"/>
                          </a:solidFill>
                          <a:effectLst/>
                          <a:latin typeface="Arial" panose="020B0604020202020204" pitchFamily="34" charset="0"/>
                          <a:ea typeface="+mn-ea"/>
                          <a:cs typeface="Arial" panose="020B0604020202020204" pitchFamily="34" charset="0"/>
                        </a:rPr>
                        <a:t>Secure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use </a:t>
                      </a:r>
                      <a:r>
                        <a:rPr lang="es-ES" sz="1100" b="1" u="sng" kern="1200" baseline="0" dirty="0" err="1" smtClean="0">
                          <a:solidFill>
                            <a:schemeClr val="tx1"/>
                          </a:solidFill>
                          <a:effectLst/>
                          <a:latin typeface="Arial" panose="020B0604020202020204" pitchFamily="34" charset="0"/>
                          <a:ea typeface="+mn-ea"/>
                          <a:cs typeface="Arial" panose="020B0604020202020204" pitchFamily="34" charset="0"/>
                        </a:rPr>
                        <a:t>all</a:t>
                      </a:r>
                      <a:r>
                        <a:rPr lang="es-ES" sz="1100" b="1" u="sng"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b="1" u="sng" kern="1200" baseline="0" dirty="0" err="1" smtClean="0">
                          <a:solidFill>
                            <a:schemeClr val="tx1"/>
                          </a:solidFill>
                          <a:effectLst/>
                          <a:latin typeface="Arial" panose="020B0604020202020204" pitchFamily="34" charset="0"/>
                          <a:ea typeface="+mn-ea"/>
                          <a:cs typeface="Arial" panose="020B0604020202020204" pitchFamily="34" charset="0"/>
                        </a:rPr>
                        <a:t>persons</a:t>
                      </a:r>
                      <a:r>
                        <a:rPr lang="es-ES" sz="1100" b="1" u="sng"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regular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present</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tense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reflextive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(AR / ER / IR)</a:t>
                      </a:r>
                      <a:br>
                        <a:rPr lang="es-ES" sz="1100" kern="1200" baseline="0" dirty="0" smtClean="0">
                          <a:solidFill>
                            <a:schemeClr val="tx1"/>
                          </a:solidFill>
                          <a:effectLst/>
                          <a:latin typeface="Arial" panose="020B0604020202020204" pitchFamily="34" charset="0"/>
                          <a:ea typeface="+mn-ea"/>
                          <a:cs typeface="Arial" panose="020B0604020202020204" pitchFamily="34" charset="0"/>
                        </a:rPr>
                      </a:br>
                      <a:r>
                        <a:rPr lang="es-ES" sz="1100" kern="1200" baseline="0" dirty="0" smtClean="0">
                          <a:solidFill>
                            <a:schemeClr val="tx1"/>
                          </a:solidFill>
                          <a:effectLst/>
                          <a:latin typeface="Arial" panose="020B0604020202020204" pitchFamily="34" charset="0"/>
                          <a:ea typeface="+mn-ea"/>
                          <a:cs typeface="Arial" panose="020B0604020202020204" pitchFamily="34" charset="0"/>
                        </a:rPr>
                        <a:t/>
                      </a:r>
                      <a:br>
                        <a:rPr lang="es-ES" sz="1100" kern="1200" baseline="0" dirty="0" smtClean="0">
                          <a:solidFill>
                            <a:schemeClr val="tx1"/>
                          </a:solidFill>
                          <a:effectLst/>
                          <a:latin typeface="Arial" panose="020B0604020202020204" pitchFamily="34" charset="0"/>
                          <a:ea typeface="+mn-ea"/>
                          <a:cs typeface="Arial" panose="020B0604020202020204" pitchFamily="34" charset="0"/>
                        </a:rPr>
                      </a:br>
                      <a:r>
                        <a:rPr lang="en-GB" sz="1100" b="0" u="none" kern="1200" baseline="0" dirty="0" err="1" smtClean="0">
                          <a:solidFill>
                            <a:schemeClr val="tx1"/>
                          </a:solidFill>
                          <a:effectLst/>
                          <a:latin typeface="Arial" panose="020B0604020202020204" pitchFamily="34" charset="0"/>
                          <a:ea typeface="+mn-ea"/>
                          <a:cs typeface="Arial" panose="020B0604020202020204" pitchFamily="34" charset="0"/>
                        </a:rPr>
                        <a:t>d</a:t>
                      </a:r>
                      <a:r>
                        <a:rPr lang="en-GB" sz="1100" b="0" u="none" dirty="0" err="1" smtClean="0">
                          <a:latin typeface="Arial" panose="020B0604020202020204" pitchFamily="34" charset="0"/>
                          <a:cs typeface="Arial" panose="020B0604020202020204" pitchFamily="34" charset="0"/>
                        </a:rPr>
                        <a:t>espertarse</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peinarse</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afeitarse</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vestirse</a:t>
                      </a:r>
                      <a:r>
                        <a:rPr lang="en-GB" sz="1100" b="0" u="none" dirty="0" smtClean="0">
                          <a:latin typeface="Arial" panose="020B0604020202020204" pitchFamily="34" charset="0"/>
                          <a:cs typeface="Arial" panose="020B0604020202020204" pitchFamily="34" charset="0"/>
                        </a:rPr>
                        <a:t>,</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lavarse</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ducharse</a:t>
                      </a:r>
                      <a:endParaRPr lang="en-GB" sz="1100" b="0" u="none" dirty="0" smtClean="0">
                        <a:latin typeface="Arial" panose="020B0604020202020204" pitchFamily="34" charset="0"/>
                        <a:cs typeface="Arial" panose="020B0604020202020204" pitchFamily="34" charset="0"/>
                      </a:endParaRP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noFill/>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 Reading skills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1]</a:t>
                      </a:r>
                      <a:r>
                        <a:rPr lang="en-GB" sz="1100" b="1" baseline="0" dirty="0" smtClean="0">
                          <a:latin typeface="Arial" panose="020B0604020202020204" pitchFamily="34" charset="0"/>
                          <a:cs typeface="Arial" panose="020B0604020202020204" pitchFamily="34" charset="0"/>
                        </a:rPr>
                        <a:t> Inferring meaning in literary texts</a:t>
                      </a:r>
                      <a:endParaRPr lang="en-GB" sz="1100" b="1" dirty="0" smtClean="0">
                        <a:latin typeface="Arial" panose="020B0604020202020204" pitchFamily="34" charset="0"/>
                        <a:cs typeface="Arial" panose="020B0604020202020204" pitchFamily="34" charset="0"/>
                      </a:endParaRPr>
                    </a:p>
                  </a:txBody>
                  <a:tcPr>
                    <a:solidFill>
                      <a:schemeClr val="bg2"/>
                    </a:solidFill>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6678494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288728950"/>
              </p:ext>
            </p:extLst>
          </p:nvPr>
        </p:nvGraphicFramePr>
        <p:xfrm>
          <a:off x="145143" y="73997"/>
          <a:ext cx="8861460" cy="6743059"/>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490999">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Week 4</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solidFill>
                      <a:schemeClr val="bg2"/>
                    </a:solidFill>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solidFill>
                      <a:schemeClr val="bg2"/>
                    </a:solidFill>
                  </a:tcPr>
                </a:tc>
              </a:tr>
              <a:tr h="58009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6 De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costumbre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u="sng"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Punto de </a:t>
                      </a:r>
                      <a:r>
                        <a:rPr lang="en-GB" sz="1100" b="1" dirty="0" err="1" smtClean="0">
                          <a:latin typeface="Arial" panose="020B0604020202020204" pitchFamily="34" charset="0"/>
                          <a:cs typeface="Arial" panose="020B0604020202020204" pitchFamily="34" charset="0"/>
                        </a:rPr>
                        <a:t>partida</a:t>
                      </a:r>
                      <a:r>
                        <a:rPr lang="en-GB" sz="1100" b="1" dirty="0" smtClean="0">
                          <a:latin typeface="Arial" panose="020B0604020202020204" pitchFamily="34" charset="0"/>
                          <a:cs typeface="Arial" panose="020B0604020202020204" pitchFamily="34" charset="0"/>
                        </a:rPr>
                        <a:t> 2: </a:t>
                      </a:r>
                      <a:r>
                        <a:rPr lang="en-GB" sz="1100" b="1" dirty="0" err="1" smtClean="0">
                          <a:latin typeface="Arial" panose="020B0604020202020204" pitchFamily="34" charset="0"/>
                          <a:cs typeface="Arial" panose="020B0604020202020204" pitchFamily="34" charset="0"/>
                        </a:rPr>
                        <a:t>Estoy</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enfermo</a:t>
                      </a:r>
                      <a:r>
                        <a:rPr lang="en-GB" sz="1100" b="1"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p.118</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Me </a:t>
                      </a:r>
                      <a:r>
                        <a:rPr lang="en-GB" sz="1100" b="1" dirty="0" err="1" smtClean="0">
                          <a:latin typeface="Arial" panose="020B0604020202020204" pitchFamily="34" charset="0"/>
                          <a:cs typeface="Arial" panose="020B0604020202020204" pitchFamily="34" charset="0"/>
                        </a:rPr>
                        <a:t>duele</a:t>
                      </a:r>
                      <a:r>
                        <a:rPr lang="en-GB" sz="1100" b="1"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p.119</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noFill/>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le ocurre? / ¿Qué le pasa?</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¿Desde hace cuánto tiempo?</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¿Desde cuándo?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le duele?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le ha pasado?</a:t>
                      </a:r>
                    </a:p>
                  </a:txBody>
                  <a:tcPr>
                    <a:noFill/>
                  </a:tcPr>
                </a:tc>
                <a:tc>
                  <a:txBody>
                    <a:bodyPr/>
                    <a:lstStyle/>
                    <a:p>
                      <a:r>
                        <a:rPr lang="en-GB" sz="1100" dirty="0" err="1" smtClean="0">
                          <a:latin typeface="Arial" panose="020B0604020202020204" pitchFamily="34" charset="0"/>
                          <a:cs typeface="Arial" panose="020B0604020202020204" pitchFamily="34" charset="0"/>
                        </a:rPr>
                        <a:t>Tú</a:t>
                      </a:r>
                      <a:r>
                        <a:rPr lang="en-GB" sz="1100" dirty="0" smtClean="0">
                          <a:latin typeface="Arial" panose="020B0604020202020204" pitchFamily="34" charset="0"/>
                          <a:cs typeface="Arial" panose="020B0604020202020204" pitchFamily="34" charset="0"/>
                        </a:rPr>
                        <a:t> / </a:t>
                      </a:r>
                      <a:r>
                        <a:rPr lang="en-GB" sz="1100" dirty="0" err="1" smtClean="0">
                          <a:latin typeface="Arial" panose="020B0604020202020204" pitchFamily="34" charset="0"/>
                          <a:cs typeface="Arial" panose="020B0604020202020204" pitchFamily="34" charset="0"/>
                        </a:rPr>
                        <a:t>usted</a:t>
                      </a:r>
                      <a:r>
                        <a:rPr lang="en-GB" sz="1100" dirty="0" smtClean="0">
                          <a:latin typeface="Arial" panose="020B0604020202020204" pitchFamily="34" charset="0"/>
                          <a:cs typeface="Arial" panose="020B0604020202020204" pitchFamily="34" charset="0"/>
                        </a:rPr>
                        <a:t> (forms of address)</a:t>
                      </a:r>
                    </a:p>
                    <a:p>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Desde</a:t>
                      </a:r>
                      <a:r>
                        <a:rPr lang="en-GB" sz="1100" dirty="0" smtClean="0">
                          <a:latin typeface="Arial" panose="020B0604020202020204" pitchFamily="34" charset="0"/>
                          <a:cs typeface="Arial" panose="020B0604020202020204" pitchFamily="34" charset="0"/>
                        </a:rPr>
                        <a:t> / </a:t>
                      </a:r>
                      <a:r>
                        <a:rPr lang="en-GB" sz="1100" dirty="0" err="1" smtClean="0">
                          <a:latin typeface="Arial" panose="020B0604020202020204" pitchFamily="34" charset="0"/>
                          <a:cs typeface="Arial" panose="020B0604020202020204" pitchFamily="34" charset="0"/>
                        </a:rPr>
                        <a:t>Desde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hace</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Giving advice / instructions (</a:t>
                      </a:r>
                      <a:r>
                        <a:rPr lang="en-GB" sz="1100" dirty="0" err="1" smtClean="0">
                          <a:latin typeface="Arial" panose="020B0604020202020204" pitchFamily="34" charset="0"/>
                          <a:cs typeface="Arial" panose="020B0604020202020204" pitchFamily="34" charset="0"/>
                        </a:rPr>
                        <a:t>tener</a:t>
                      </a:r>
                      <a:r>
                        <a:rPr lang="en-GB" sz="1100" dirty="0" smtClean="0">
                          <a:latin typeface="Arial" panose="020B0604020202020204" pitchFamily="34" charset="0"/>
                          <a:cs typeface="Arial" panose="020B0604020202020204" pitchFamily="34" charset="0"/>
                        </a:rPr>
                        <a:t> que / hay que + infinitive)</a:t>
                      </a: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Root changing verbs in present tense (</a:t>
                      </a:r>
                      <a:r>
                        <a:rPr lang="en-GB" sz="1100" dirty="0" err="1" smtClean="0">
                          <a:latin typeface="Arial" panose="020B0604020202020204" pitchFamily="34" charset="0"/>
                          <a:cs typeface="Arial" panose="020B0604020202020204" pitchFamily="34" charset="0"/>
                        </a:rPr>
                        <a:t>doler</a:t>
                      </a:r>
                      <a:r>
                        <a:rPr lang="en-GB" sz="1100" dirty="0" smtClean="0">
                          <a:latin typeface="Arial" panose="020B0604020202020204" pitchFamily="34" charset="0"/>
                          <a:cs typeface="Arial" panose="020B0604020202020204" pitchFamily="34" charset="0"/>
                        </a:rPr>
                        <a:t>)</a:t>
                      </a:r>
                    </a:p>
                    <a:p>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Gustar</a:t>
                      </a:r>
                      <a:r>
                        <a:rPr lang="en-GB" sz="1100" dirty="0" smtClean="0">
                          <a:latin typeface="Arial" panose="020B0604020202020204" pitchFamily="34" charset="0"/>
                          <a:cs typeface="Arial" panose="020B0604020202020204" pitchFamily="34" charset="0"/>
                        </a:rPr>
                        <a:t>-type</a:t>
                      </a:r>
                      <a:r>
                        <a:rPr lang="en-GB" sz="1100" baseline="0" dirty="0" smtClean="0">
                          <a:latin typeface="Arial" panose="020B0604020202020204" pitchFamily="34" charset="0"/>
                          <a:cs typeface="Arial" panose="020B0604020202020204" pitchFamily="34" charset="0"/>
                        </a:rPr>
                        <a:t> verbs (</a:t>
                      </a:r>
                      <a:r>
                        <a:rPr lang="en-GB" sz="1100" baseline="0" dirty="0" err="1" smtClean="0">
                          <a:latin typeface="Arial" panose="020B0604020202020204" pitchFamily="34" charset="0"/>
                          <a:cs typeface="Arial" panose="020B0604020202020204" pitchFamily="34" charset="0"/>
                        </a:rPr>
                        <a:t>doler</a:t>
                      </a:r>
                      <a:r>
                        <a:rPr lang="en-GB" sz="1100" baseline="0" dirty="0" smtClean="0">
                          <a:latin typeface="Arial" panose="020B0604020202020204" pitchFamily="34" charset="0"/>
                          <a:cs typeface="Arial" panose="020B0604020202020204" pitchFamily="34" charset="0"/>
                        </a:rPr>
                        <a:t>)</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Perfect tense (me ha, </a:t>
                      </a:r>
                      <a:r>
                        <a:rPr lang="en-GB" sz="1100" baseline="0" dirty="0" err="1" smtClean="0">
                          <a:latin typeface="Arial" panose="020B0604020202020204" pitchFamily="34" charset="0"/>
                          <a:cs typeface="Arial" panose="020B0604020202020204" pitchFamily="34" charset="0"/>
                        </a:rPr>
                        <a:t>te</a:t>
                      </a:r>
                      <a:r>
                        <a:rPr lang="en-GB" sz="1100" baseline="0" dirty="0" smtClean="0">
                          <a:latin typeface="Arial" panose="020B0604020202020204" pitchFamily="34" charset="0"/>
                          <a:cs typeface="Arial" panose="020B0604020202020204" pitchFamily="34" charset="0"/>
                        </a:rPr>
                        <a:t> has, se ha)</a:t>
                      </a:r>
                      <a:endParaRPr lang="en-GB" sz="1100" dirty="0">
                        <a:latin typeface="Arial" panose="020B0604020202020204" pitchFamily="34" charset="0"/>
                        <a:cs typeface="Arial" panose="020B0604020202020204"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Arial" panose="020B0604020202020204" pitchFamily="34" charset="0"/>
                          <a:cs typeface="Arial" panose="020B0604020202020204" pitchFamily="34" charset="0"/>
                        </a:rPr>
                        <a:t>la </a:t>
                      </a:r>
                      <a:r>
                        <a:rPr lang="en-GB" sz="1050" dirty="0" err="1" smtClean="0">
                          <a:latin typeface="Arial" panose="020B0604020202020204" pitchFamily="34" charset="0"/>
                          <a:cs typeface="Arial" panose="020B0604020202020204" pitchFamily="34" charset="0"/>
                        </a:rPr>
                        <a:t>tos</a:t>
                      </a:r>
                      <a:r>
                        <a:rPr lang="en-GB" sz="1050" dirty="0" smtClean="0">
                          <a:latin typeface="Arial" panose="020B0604020202020204" pitchFamily="34" charset="0"/>
                          <a:cs typeface="Arial" panose="020B0604020202020204" pitchFamily="34" charset="0"/>
                        </a:rPr>
                        <a:t/>
                      </a:r>
                      <a:br>
                        <a:rPr lang="en-GB" sz="1050" dirty="0" smtClean="0">
                          <a:latin typeface="Arial" panose="020B0604020202020204" pitchFamily="34" charset="0"/>
                          <a:cs typeface="Arial" panose="020B0604020202020204" pitchFamily="34" charset="0"/>
                        </a:rPr>
                      </a:br>
                      <a:r>
                        <a:rPr lang="en-GB" sz="1050" dirty="0" smtClean="0">
                          <a:latin typeface="Arial" panose="020B0604020202020204" pitchFamily="34" charset="0"/>
                          <a:cs typeface="Arial" panose="020B0604020202020204" pitchFamily="34" charset="0"/>
                        </a:rPr>
                        <a:t>el</a:t>
                      </a:r>
                      <a:r>
                        <a:rPr lang="en-GB" sz="1050" baseline="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dolor</a:t>
                      </a:r>
                      <a:endParaRPr lang="en-GB" sz="105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Arial" panose="020B0604020202020204" pitchFamily="34" charset="0"/>
                          <a:cs typeface="Arial" panose="020B0604020202020204" pitchFamily="34" charset="0"/>
                        </a:rPr>
                        <a:t>las </a:t>
                      </a:r>
                      <a:r>
                        <a:rPr lang="en-GB" sz="1050" dirty="0" err="1" smtClean="0">
                          <a:latin typeface="Arial" panose="020B0604020202020204" pitchFamily="34" charset="0"/>
                          <a:cs typeface="Arial" panose="020B0604020202020204" pitchFamily="34" charset="0"/>
                        </a:rPr>
                        <a:t>quemaduras</a:t>
                      </a:r>
                      <a:r>
                        <a:rPr lang="en-GB" sz="1050" dirty="0" smtClean="0">
                          <a:latin typeface="Arial" panose="020B0604020202020204" pitchFamily="34" charset="0"/>
                          <a:cs typeface="Arial" panose="020B0604020202020204" pitchFamily="34" charset="0"/>
                        </a:rPr>
                        <a:t> de sol</a:t>
                      </a:r>
                      <a:br>
                        <a:rPr lang="en-GB" sz="1050" dirty="0" smtClean="0">
                          <a:latin typeface="Arial" panose="020B0604020202020204" pitchFamily="34" charset="0"/>
                          <a:cs typeface="Arial" panose="020B0604020202020204" pitchFamily="34" charset="0"/>
                        </a:rPr>
                      </a:br>
                      <a:r>
                        <a:rPr lang="en-GB" sz="1050" dirty="0" smtClean="0">
                          <a:latin typeface="Arial" panose="020B0604020202020204" pitchFamily="34" charset="0"/>
                          <a:cs typeface="Arial" panose="020B0604020202020204" pitchFamily="34" charset="0"/>
                        </a:rPr>
                        <a:t>la</a:t>
                      </a:r>
                      <a:r>
                        <a:rPr lang="en-GB" sz="1050" baseline="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insolación</a:t>
                      </a:r>
                      <a:r>
                        <a:rPr lang="en-GB" sz="1050" dirty="0" smtClean="0">
                          <a:latin typeface="Arial" panose="020B0604020202020204" pitchFamily="34" charset="0"/>
                          <a:cs typeface="Arial" panose="020B0604020202020204" pitchFamily="34" charset="0"/>
                        </a:rPr>
                        <a:t/>
                      </a:r>
                      <a:br>
                        <a:rPr lang="en-GB" sz="1050" dirty="0" smtClean="0">
                          <a:latin typeface="Arial" panose="020B0604020202020204" pitchFamily="34" charset="0"/>
                          <a:cs typeface="Arial" panose="020B0604020202020204" pitchFamily="34" charset="0"/>
                        </a:rPr>
                      </a:br>
                      <a:r>
                        <a:rPr lang="en-GB" sz="1050" dirty="0" smtClean="0">
                          <a:latin typeface="Arial" panose="020B0604020202020204" pitchFamily="34" charset="0"/>
                          <a:cs typeface="Arial" panose="020B0604020202020204" pitchFamily="34" charset="0"/>
                        </a:rPr>
                        <a:t>el</a:t>
                      </a:r>
                      <a:r>
                        <a:rPr lang="en-GB" sz="1050" baseline="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sueño</a:t>
                      </a:r>
                      <a:r>
                        <a:rPr lang="en-GB" sz="1050" dirty="0" smtClean="0">
                          <a:latin typeface="Arial" panose="020B0604020202020204" pitchFamily="34" charset="0"/>
                          <a:cs typeface="Arial" panose="020B0604020202020204" pitchFamily="34" charset="0"/>
                        </a:rPr>
                        <a:t/>
                      </a:r>
                      <a:br>
                        <a:rPr lang="en-GB" sz="1050" dirty="0" smtClean="0">
                          <a:latin typeface="Arial" panose="020B0604020202020204" pitchFamily="34" charset="0"/>
                          <a:cs typeface="Arial" panose="020B0604020202020204" pitchFamily="34" charset="0"/>
                        </a:rPr>
                      </a:br>
                      <a:r>
                        <a:rPr lang="en-GB" sz="1050" dirty="0" smtClean="0">
                          <a:latin typeface="Arial" panose="020B0604020202020204" pitchFamily="34" charset="0"/>
                          <a:cs typeface="Arial" panose="020B0604020202020204" pitchFamily="34" charset="0"/>
                        </a:rPr>
                        <a:t>la</a:t>
                      </a:r>
                      <a:r>
                        <a:rPr lang="en-GB" sz="1050" baseline="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picadura</a:t>
                      </a:r>
                      <a:r>
                        <a:rPr lang="en-GB" sz="1050" dirty="0" smtClean="0">
                          <a:latin typeface="Arial" panose="020B0604020202020204" pitchFamily="34" charset="0"/>
                          <a:cs typeface="Arial" panose="020B0604020202020204" pitchFamily="34" charset="0"/>
                        </a:rPr>
                        <a:t> </a:t>
                      </a:r>
                      <a:br>
                        <a:rPr lang="en-GB" sz="1050" dirty="0" smtClean="0">
                          <a:latin typeface="Arial" panose="020B0604020202020204" pitchFamily="34" charset="0"/>
                          <a:cs typeface="Arial" panose="020B0604020202020204" pitchFamily="34" charset="0"/>
                        </a:rPr>
                      </a:br>
                      <a:r>
                        <a:rPr lang="en-GB" sz="1050" dirty="0" err="1" smtClean="0">
                          <a:latin typeface="Arial" panose="020B0604020202020204" pitchFamily="34" charset="0"/>
                          <a:cs typeface="Arial" panose="020B0604020202020204" pitchFamily="34" charset="0"/>
                        </a:rPr>
                        <a:t>cansado</a:t>
                      </a:r>
                      <a:r>
                        <a:rPr lang="en-GB" sz="105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enfermo</a:t>
                      </a:r>
                      <a:endParaRPr lang="en-GB" sz="105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err="1" smtClean="0">
                          <a:latin typeface="Arial" panose="020B0604020202020204" pitchFamily="34" charset="0"/>
                          <a:cs typeface="Arial" panose="020B0604020202020204" pitchFamily="34" charset="0"/>
                        </a:rPr>
                        <a:t>tener</a:t>
                      </a:r>
                      <a:r>
                        <a:rPr lang="en-GB" sz="105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calor</a:t>
                      </a:r>
                      <a:r>
                        <a:rPr lang="en-GB" sz="1050" dirty="0" smtClean="0">
                          <a:latin typeface="Arial" panose="020B0604020202020204" pitchFamily="34" charset="0"/>
                          <a:cs typeface="Arial" panose="020B0604020202020204" pitchFamily="34" charset="0"/>
                        </a:rPr>
                        <a:t/>
                      </a:r>
                      <a:br>
                        <a:rPr lang="en-GB" sz="1050" dirty="0" smtClean="0">
                          <a:latin typeface="Arial" panose="020B0604020202020204" pitchFamily="34" charset="0"/>
                          <a:cs typeface="Arial" panose="020B0604020202020204" pitchFamily="34" charset="0"/>
                        </a:rPr>
                      </a:br>
                      <a:r>
                        <a:rPr lang="en-GB" sz="1050" dirty="0" err="1" smtClean="0">
                          <a:latin typeface="Arial" panose="020B0604020202020204" pitchFamily="34" charset="0"/>
                          <a:cs typeface="Arial" panose="020B0604020202020204" pitchFamily="34" charset="0"/>
                        </a:rPr>
                        <a:t>tener</a:t>
                      </a:r>
                      <a:r>
                        <a:rPr lang="en-GB" sz="105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frío</a:t>
                      </a:r>
                      <a:r>
                        <a:rPr lang="en-GB" sz="1050" dirty="0" smtClean="0">
                          <a:latin typeface="Arial" panose="020B0604020202020204" pitchFamily="34" charset="0"/>
                          <a:cs typeface="Arial" panose="020B0604020202020204" pitchFamily="34" charset="0"/>
                        </a:rPr>
                        <a:t/>
                      </a:r>
                      <a:br>
                        <a:rPr lang="en-GB" sz="1050" dirty="0" smtClean="0">
                          <a:latin typeface="Arial" panose="020B0604020202020204" pitchFamily="34" charset="0"/>
                          <a:cs typeface="Arial" panose="020B0604020202020204" pitchFamily="34" charset="0"/>
                        </a:rPr>
                      </a:br>
                      <a:r>
                        <a:rPr lang="en-GB" sz="1050" dirty="0" err="1" smtClean="0">
                          <a:latin typeface="Arial" panose="020B0604020202020204" pitchFamily="34" charset="0"/>
                          <a:cs typeface="Arial" panose="020B0604020202020204" pitchFamily="34" charset="0"/>
                        </a:rPr>
                        <a:t>tener</a:t>
                      </a:r>
                      <a:r>
                        <a:rPr lang="en-GB" sz="1050" dirty="0" smtClean="0">
                          <a:latin typeface="Arial" panose="020B0604020202020204" pitchFamily="34" charset="0"/>
                          <a:cs typeface="Arial" panose="020B0604020202020204" pitchFamily="34" charset="0"/>
                        </a:rPr>
                        <a:t> gripe</a:t>
                      </a:r>
                      <a:br>
                        <a:rPr lang="en-GB" sz="1050" dirty="0" smtClean="0">
                          <a:latin typeface="Arial" panose="020B0604020202020204" pitchFamily="34" charset="0"/>
                          <a:cs typeface="Arial" panose="020B0604020202020204" pitchFamily="34" charset="0"/>
                        </a:rPr>
                      </a:br>
                      <a:r>
                        <a:rPr lang="en-GB" sz="1050" dirty="0" err="1" smtClean="0">
                          <a:latin typeface="Arial" panose="020B0604020202020204" pitchFamily="34" charset="0"/>
                          <a:cs typeface="Arial" panose="020B0604020202020204" pitchFamily="34" charset="0"/>
                        </a:rPr>
                        <a:t>estar</a:t>
                      </a:r>
                      <a:r>
                        <a:rPr lang="en-GB" sz="105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constipado</a:t>
                      </a:r>
                      <a:endParaRPr lang="en-GB" sz="1050" dirty="0" smtClean="0">
                        <a:latin typeface="Arial" panose="020B0604020202020204" pitchFamily="34" charset="0"/>
                        <a:cs typeface="Arial" panose="020B0604020202020204" pitchFamily="34" charset="0"/>
                      </a:endParaRPr>
                    </a:p>
                    <a:p>
                      <a:r>
                        <a:rPr lang="en-GB" sz="1050" dirty="0" smtClean="0">
                          <a:latin typeface="Arial" panose="020B0604020202020204" pitchFamily="34" charset="0"/>
                          <a:cs typeface="Arial" panose="020B0604020202020204" pitchFamily="34" charset="0"/>
                        </a:rPr>
                        <a:t>el </a:t>
                      </a:r>
                      <a:r>
                        <a:rPr lang="en-GB" sz="1050" dirty="0" err="1" smtClean="0">
                          <a:latin typeface="Arial" panose="020B0604020202020204" pitchFamily="34" charset="0"/>
                          <a:cs typeface="Arial" panose="020B0604020202020204" pitchFamily="34" charset="0"/>
                        </a:rPr>
                        <a:t>jarabe</a:t>
                      </a:r>
                      <a:r>
                        <a:rPr lang="en-GB" sz="1050" dirty="0" smtClean="0">
                          <a:latin typeface="Arial" panose="020B0604020202020204" pitchFamily="34" charset="0"/>
                          <a:cs typeface="Arial" panose="020B0604020202020204" pitchFamily="34" charset="0"/>
                        </a:rPr>
                        <a:t/>
                      </a:r>
                      <a:br>
                        <a:rPr lang="en-GB" sz="1050" dirty="0" smtClean="0">
                          <a:latin typeface="Arial" panose="020B0604020202020204" pitchFamily="34" charset="0"/>
                          <a:cs typeface="Arial" panose="020B0604020202020204" pitchFamily="34" charset="0"/>
                        </a:rPr>
                      </a:br>
                      <a:r>
                        <a:rPr lang="en-GB" sz="1050" baseline="0" dirty="0" smtClean="0">
                          <a:latin typeface="Arial" panose="020B0604020202020204" pitchFamily="34" charset="0"/>
                          <a:cs typeface="Arial" panose="020B0604020202020204" pitchFamily="34" charset="0"/>
                        </a:rPr>
                        <a:t>las </a:t>
                      </a:r>
                      <a:r>
                        <a:rPr lang="en-GB" sz="1050" baseline="0" dirty="0" err="1" smtClean="0">
                          <a:latin typeface="Arial" panose="020B0604020202020204" pitchFamily="34" charset="0"/>
                          <a:cs typeface="Arial" panose="020B0604020202020204" pitchFamily="34" charset="0"/>
                        </a:rPr>
                        <a:t>pastillas</a:t>
                      </a:r>
                      <a:r>
                        <a:rPr lang="en-GB" sz="1050" baseline="0" dirty="0" smtClean="0">
                          <a:latin typeface="Arial" panose="020B0604020202020204" pitchFamily="34" charset="0"/>
                          <a:cs typeface="Arial" panose="020B0604020202020204" pitchFamily="34" charset="0"/>
                        </a:rPr>
                        <a:t/>
                      </a:r>
                      <a:br>
                        <a:rPr lang="en-GB" sz="1050" baseline="0" dirty="0" smtClean="0">
                          <a:latin typeface="Arial" panose="020B0604020202020204" pitchFamily="34" charset="0"/>
                          <a:cs typeface="Arial" panose="020B0604020202020204" pitchFamily="34" charset="0"/>
                        </a:rPr>
                      </a:br>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médico</a:t>
                      </a:r>
                      <a:endParaRPr lang="en-GB" sz="105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los</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oídos</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las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orejas</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espalda</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boca</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garganta</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pierna</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rodilla</a:t>
                      </a:r>
                      <a:endPar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el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tobillo</a:t>
                      </a:r>
                      <a:endPar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el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brazo</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b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cara</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nariz</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torcido</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cortado</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quemado</a:t>
                      </a:r>
                      <a:endPar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me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hecho</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daño</a:t>
                      </a: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05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en</a:t>
                      </a:r>
                      <a:r>
                        <a:rPr kumimoji="0" lang="en-GB"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r>
                      <a:br>
                        <a:rPr kumimoji="0" lang="en-GB" sz="11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(30 words in this unit)</a:t>
                      </a:r>
                      <a:endPar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Customs and festivals in Spanish-speaking countries/communities</a:t>
                      </a:r>
                    </a:p>
                    <a:p>
                      <a:endParaRPr lang="en-GB" sz="1100" dirty="0">
                        <a:latin typeface="Arial" panose="020B0604020202020204" pitchFamily="34" charset="0"/>
                        <a:cs typeface="Arial" panose="020B0604020202020204" pitchFamily="34" charset="0"/>
                      </a:endParaRPr>
                    </a:p>
                  </a:txBody>
                  <a:tcPr>
                    <a:noFill/>
                  </a:tcPr>
                </a:tc>
                <a:tc>
                  <a:txBody>
                    <a:bodyPr/>
                    <a:lstStyle/>
                    <a:p>
                      <a:r>
                        <a:rPr lang="en-GB" sz="1100" dirty="0" smtClean="0">
                          <a:latin typeface="Arial" panose="020B0604020202020204" pitchFamily="34" charset="0"/>
                          <a:cs typeface="Arial" panose="020B0604020202020204" pitchFamily="34" charset="0"/>
                        </a:rPr>
                        <a:t>Learning – 30 non</a:t>
                      </a:r>
                      <a:r>
                        <a:rPr lang="en-GB" sz="1100" baseline="0" dirty="0" smtClean="0">
                          <a:latin typeface="Arial" panose="020B0604020202020204" pitchFamily="34" charset="0"/>
                          <a:cs typeface="Arial" panose="020B0604020202020204" pitchFamily="34" charset="0"/>
                        </a:rPr>
                        <a:t> cognate words</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txBody>
                  <a:tcPr>
                    <a:noFill/>
                  </a:tcPr>
                </a:tc>
                <a:tc>
                  <a:txBody>
                    <a:bodyPr/>
                    <a:lstStyle/>
                    <a:p>
                      <a:r>
                        <a:rPr lang="en-GB" sz="1100" baseline="0" dirty="0" err="1" smtClean="0">
                          <a:latin typeface="Arial" panose="020B0604020202020204" pitchFamily="34" charset="0"/>
                          <a:cs typeface="Arial" panose="020B0604020202020204" pitchFamily="34" charset="0"/>
                        </a:rPr>
                        <a:t>t</a:t>
                      </a:r>
                      <a:r>
                        <a:rPr lang="en-GB" sz="1100" dirty="0" err="1" smtClean="0">
                          <a:latin typeface="Arial" panose="020B0604020202020204" pitchFamily="34" charset="0"/>
                          <a:cs typeface="Arial" panose="020B0604020202020204" pitchFamily="34" charset="0"/>
                        </a:rPr>
                        <a:t>os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dolor</a:t>
                      </a:r>
                      <a:r>
                        <a:rPr lang="en-GB" sz="1100" dirty="0" smtClean="0">
                          <a:latin typeface="Arial" panose="020B0604020202020204" pitchFamily="34" charset="0"/>
                          <a:cs typeface="Arial" panose="020B0604020202020204" pitchFamily="34" charset="0"/>
                        </a:rPr>
                        <a:t>, gripe. Una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i</a:t>
                      </a:r>
                      <a:r>
                        <a:rPr lang="en-GB" sz="1100" dirty="0" err="1" smtClean="0">
                          <a:latin typeface="Arial" panose="020B0604020202020204" pitchFamily="34" charset="0"/>
                          <a:cs typeface="Arial" panose="020B0604020202020204" pitchFamily="34" charset="0"/>
                        </a:rPr>
                        <a:t>nsolación</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picadura</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Usted</a:t>
                      </a:r>
                      <a:r>
                        <a:rPr lang="en-GB" sz="1100" baseline="0" dirty="0" smtClean="0">
                          <a:latin typeface="Arial" panose="020B0604020202020204" pitchFamily="34" charset="0"/>
                          <a:cs typeface="Arial" panose="020B0604020202020204" pitchFamily="34" charset="0"/>
                        </a:rPr>
                        <a:t> – formal form of address</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La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r</a:t>
                      </a:r>
                      <a:r>
                        <a:rPr lang="en-GB" sz="1100" dirty="0" err="1" smtClean="0">
                          <a:latin typeface="Arial" panose="020B0604020202020204" pitchFamily="34" charset="0"/>
                          <a:cs typeface="Arial" panose="020B0604020202020204" pitchFamily="34" charset="0"/>
                        </a:rPr>
                        <a:t>odilla</a:t>
                      </a:r>
                      <a:r>
                        <a:rPr lang="en-GB" sz="1100" baseline="0" dirty="0" smtClean="0">
                          <a:latin typeface="Arial" panose="020B0604020202020204" pitchFamily="34" charset="0"/>
                          <a:cs typeface="Arial" panose="020B0604020202020204" pitchFamily="34" charset="0"/>
                        </a:rPr>
                        <a:t>, el </a:t>
                      </a:r>
                      <a:r>
                        <a:rPr lang="en-GB" sz="1100" baseline="0" dirty="0" err="1" smtClean="0">
                          <a:latin typeface="Arial" panose="020B0604020202020204" pitchFamily="34" charset="0"/>
                          <a:cs typeface="Arial" panose="020B0604020202020204" pitchFamily="34" charset="0"/>
                        </a:rPr>
                        <a:t>tobillo</a:t>
                      </a:r>
                      <a:r>
                        <a:rPr lang="en-GB" sz="1100" baseline="0" dirty="0" smtClean="0">
                          <a:latin typeface="Arial" panose="020B0604020202020204" pitchFamily="34" charset="0"/>
                          <a:cs typeface="Arial" panose="020B0604020202020204" pitchFamily="34" charset="0"/>
                        </a:rPr>
                        <a:t>, me he </a:t>
                      </a:r>
                      <a:r>
                        <a:rPr lang="en-GB" sz="1100" baseline="0" dirty="0" err="1" smtClean="0">
                          <a:latin typeface="Arial" panose="020B0604020202020204" pitchFamily="34" charset="0"/>
                          <a:cs typeface="Arial" panose="020B0604020202020204" pitchFamily="34" charset="0"/>
                        </a:rPr>
                        <a:t>roto</a:t>
                      </a:r>
                      <a:r>
                        <a:rPr lang="en-GB" sz="1100" baseline="0" dirty="0" smtClean="0">
                          <a:latin typeface="Arial" panose="020B0604020202020204" pitchFamily="34" charset="0"/>
                          <a:cs typeface="Arial" panose="020B0604020202020204" pitchFamily="34" charset="0"/>
                        </a:rPr>
                        <a:t>, me he </a:t>
                      </a:r>
                      <a:r>
                        <a:rPr lang="en-GB" sz="1100" baseline="0" dirty="0" err="1" smtClean="0">
                          <a:latin typeface="Arial" panose="020B0604020202020204" pitchFamily="34" charset="0"/>
                          <a:cs typeface="Arial" panose="020B0604020202020204" pitchFamily="34" charset="0"/>
                        </a:rPr>
                        <a:t>torcido</a:t>
                      </a:r>
                      <a:r>
                        <a:rPr lang="en-GB" sz="1100" baseline="0" dirty="0" smtClean="0">
                          <a:latin typeface="Arial" panose="020B0604020202020204" pitchFamily="34" charset="0"/>
                          <a:cs typeface="Arial" panose="020B0604020202020204" pitchFamily="34" charset="0"/>
                        </a:rPr>
                        <a:t>, me he </a:t>
                      </a:r>
                      <a:r>
                        <a:rPr lang="en-GB" sz="1100" baseline="0" dirty="0" err="1" smtClean="0">
                          <a:latin typeface="Arial" panose="020B0604020202020204" pitchFamily="34" charset="0"/>
                          <a:cs typeface="Arial" panose="020B0604020202020204" pitchFamily="34" charset="0"/>
                        </a:rPr>
                        <a:t>hecho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daño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en</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s-ES" sz="1100" kern="1200" dirty="0" err="1" smtClean="0">
                          <a:solidFill>
                            <a:schemeClr val="tx1"/>
                          </a:solidFill>
                          <a:effectLst/>
                          <a:latin typeface="Arial" panose="020B0604020202020204" pitchFamily="34" charset="0"/>
                          <a:ea typeface="+mn-ea"/>
                          <a:cs typeface="Arial" panose="020B0604020202020204" pitchFamily="34" charset="0"/>
                        </a:rPr>
                        <a:t>Secure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use </a:t>
                      </a: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doler</a:t>
                      </a:r>
                      <a:r>
                        <a:rPr lang="en-GB" sz="1100" baseline="0" dirty="0" smtClean="0">
                          <a:latin typeface="Arial" panose="020B0604020202020204" pitchFamily="34" charset="0"/>
                          <a:cs typeface="Arial" panose="020B0604020202020204" pitchFamily="34" charset="0"/>
                        </a:rPr>
                        <a:t>) with sing and </a:t>
                      </a:r>
                      <a:r>
                        <a:rPr lang="en-GB" sz="1100" baseline="0" dirty="0" err="1" smtClean="0">
                          <a:latin typeface="Arial" panose="020B0604020202020204" pitchFamily="34" charset="0"/>
                          <a:cs typeface="Arial" panose="020B0604020202020204" pitchFamily="34" charset="0"/>
                        </a:rPr>
                        <a:t>pl</a:t>
                      </a:r>
                      <a:r>
                        <a:rPr lang="en-GB" sz="1100" baseline="0" dirty="0" smtClean="0">
                          <a:latin typeface="Arial" panose="020B0604020202020204" pitchFamily="34" charset="0"/>
                          <a:cs typeface="Arial" panose="020B0604020202020204" pitchFamily="34" charset="0"/>
                        </a:rPr>
                        <a:t> nouns</a:t>
                      </a:r>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noFill/>
                  </a:tcPr>
                </a:tc>
              </a:tr>
              <a:tr h="384660">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p>
                  </a:txBody>
                  <a:tcPr>
                    <a:solidFill>
                      <a:schemeClr val="bg2"/>
                    </a:solidFill>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002099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63380165"/>
              </p:ext>
            </p:extLst>
          </p:nvPr>
        </p:nvGraphicFramePr>
        <p:xfrm>
          <a:off x="10886" y="128923"/>
          <a:ext cx="9133114" cy="5975315"/>
        </p:xfrm>
        <a:graphic>
          <a:graphicData uri="http://schemas.openxmlformats.org/drawingml/2006/table">
            <a:tbl>
              <a:tblPr firstRow="1" bandRow="1">
                <a:tableStyleId>{8799B23B-EC83-4686-B30A-512413B5E67A}</a:tableStyleId>
              </a:tblPr>
              <a:tblGrid>
                <a:gridCol w="905609"/>
                <a:gridCol w="1228331"/>
                <a:gridCol w="1183810"/>
                <a:gridCol w="964980"/>
                <a:gridCol w="1066970"/>
                <a:gridCol w="1066970"/>
                <a:gridCol w="1066970"/>
                <a:gridCol w="1649474"/>
              </a:tblGrid>
              <a:tr h="254803">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Week 5</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r>
              <a:tr h="51778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6 De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costumbre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4 - A comer </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 126-127</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restaurante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recomiendas</a:t>
                      </a:r>
                      <a:r>
                        <a:rPr lang="en-GB" sz="1100" dirty="0" smtClean="0">
                          <a:latin typeface="Arial" panose="020B0604020202020204" pitchFamily="34" charset="0"/>
                          <a:cs typeface="Arial" panose="020B0604020202020204" pitchFamily="34" charset="0"/>
                        </a:rPr>
                        <a:t> /</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prefieres</a:t>
                      </a:r>
                      <a:r>
                        <a:rPr lang="en-GB" sz="1100" baseline="0" dirty="0" smtClean="0">
                          <a:latin typeface="Arial" panose="020B0604020202020204" pitchFamily="34" charset="0"/>
                          <a:cs typeface="Arial" panose="020B0604020202020204" pitchFamily="34" charset="0"/>
                        </a:rPr>
                        <a:t>?</a:t>
                      </a: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va</a:t>
                      </a:r>
                      <a:r>
                        <a:rPr lang="en-GB" sz="1100" baseline="0" dirty="0" smtClean="0">
                          <a:latin typeface="Arial" panose="020B0604020202020204" pitchFamily="34" charset="0"/>
                          <a:cs typeface="Arial" panose="020B0604020202020204" pitchFamily="34" charset="0"/>
                        </a:rPr>
                        <a:t> a </a:t>
                      </a:r>
                      <a:r>
                        <a:rPr lang="en-GB" sz="1100" baseline="0" dirty="0" err="1" smtClean="0">
                          <a:latin typeface="Arial" panose="020B0604020202020204" pitchFamily="34" charset="0"/>
                          <a:cs typeface="Arial" panose="020B0604020202020204" pitchFamily="34" charset="0"/>
                        </a:rPr>
                        <a:t>tomar</a:t>
                      </a:r>
                      <a:endParaRPr lang="en-GB" sz="11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¿Y de </a:t>
                      </a:r>
                      <a:r>
                        <a:rPr lang="en-GB" sz="1100" baseline="0" dirty="0" err="1" smtClean="0">
                          <a:latin typeface="Arial" panose="020B0604020202020204" pitchFamily="34" charset="0"/>
                          <a:cs typeface="Arial" panose="020B0604020202020204" pitchFamily="34" charset="0"/>
                        </a:rPr>
                        <a:t>segundo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plato</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¿Y para </a:t>
                      </a:r>
                      <a:r>
                        <a:rPr lang="en-GB" sz="1100" baseline="0" dirty="0" err="1" smtClean="0">
                          <a:latin typeface="Arial" panose="020B0604020202020204" pitchFamily="34" charset="0"/>
                          <a:cs typeface="Arial" panose="020B0604020202020204" pitchFamily="34" charset="0"/>
                        </a:rPr>
                        <a:t>beber</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tal</a:t>
                      </a:r>
                      <a:r>
                        <a:rPr lang="en-GB" sz="1100" baseline="0" dirty="0" smtClean="0">
                          <a:latin typeface="Arial" panose="020B0604020202020204" pitchFamily="34" charset="0"/>
                          <a:cs typeface="Arial" panose="020B0604020202020204" pitchFamily="34" charset="0"/>
                        </a:rPr>
                        <a:t> la comida?</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Quiere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postre</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Algo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más</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en-GB" sz="1100" dirty="0" smtClean="0">
                          <a:latin typeface="Arial" panose="020B0604020202020204" pitchFamily="34" charset="0"/>
                          <a:cs typeface="Arial" panose="020B0604020202020204" pitchFamily="34" charset="0"/>
                        </a:rPr>
                        <a:t>Present tense regular verbs (</a:t>
                      </a:r>
                      <a:r>
                        <a:rPr lang="en-GB" sz="1100" b="1" u="sng" dirty="0" smtClean="0">
                          <a:latin typeface="Arial" panose="020B0604020202020204" pitchFamily="34" charset="0"/>
                          <a:cs typeface="Arial" panose="020B0604020202020204" pitchFamily="34" charset="0"/>
                        </a:rPr>
                        <a:t>All</a:t>
                      </a:r>
                      <a:r>
                        <a:rPr lang="en-GB" sz="1100" b="1" u="sng" baseline="0" dirty="0" smtClean="0">
                          <a:latin typeface="Arial" panose="020B0604020202020204" pitchFamily="34" charset="0"/>
                          <a:cs typeface="Arial" panose="020B0604020202020204" pitchFamily="34" charset="0"/>
                        </a:rPr>
                        <a:t> persons</a:t>
                      </a:r>
                      <a:r>
                        <a:rPr lang="en-GB" sz="1100" dirty="0" smtClean="0">
                          <a:latin typeface="Arial" panose="020B0604020202020204" pitchFamily="34" charset="0"/>
                          <a:cs typeface="Arial" panose="020B0604020202020204" pitchFamily="34" charset="0"/>
                        </a:rPr>
                        <a:t>) –AR, -ER, -IR</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*Stem-change (</a:t>
                      </a:r>
                      <a:r>
                        <a:rPr lang="en-GB" sz="1100" baseline="0" dirty="0" err="1" smtClean="0">
                          <a:latin typeface="Arial" panose="020B0604020202020204" pitchFamily="34" charset="0"/>
                          <a:cs typeface="Arial" panose="020B0604020202020204" pitchFamily="34" charset="0"/>
                        </a:rPr>
                        <a:t>preferir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querer</a:t>
                      </a:r>
                      <a:r>
                        <a:rPr lang="en-GB" sz="1100" baseline="0" dirty="0" smtClean="0">
                          <a:latin typeface="Arial" panose="020B0604020202020204" pitchFamily="34" charset="0"/>
                          <a:cs typeface="Arial" panose="020B0604020202020204" pitchFamily="34" charset="0"/>
                        </a:rPr>
                        <a:t>)</a:t>
                      </a: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Superlatives: -</a:t>
                      </a:r>
                      <a:r>
                        <a:rPr lang="es-ES" sz="1100" baseline="0" dirty="0" err="1" smtClean="0">
                          <a:latin typeface="Arial" panose="020B0604020202020204" pitchFamily="34" charset="0"/>
                          <a:cs typeface="Arial" panose="020B0604020202020204" pitchFamily="34" charset="0"/>
                        </a:rPr>
                        <a:t>ísimo</a:t>
                      </a:r>
                      <a:r>
                        <a:rPr lang="es-ES" sz="1100" baseline="0" dirty="0" smtClean="0">
                          <a:latin typeface="Arial" panose="020B0604020202020204" pitchFamily="34" charset="0"/>
                          <a:cs typeface="Arial" panose="020B0604020202020204" pitchFamily="34" charset="0"/>
                        </a:rPr>
                        <a:t>/a/os/as</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Preterite</a:t>
                      </a:r>
                      <a:r>
                        <a:rPr lang="en-GB" sz="1100" baseline="0" dirty="0" smtClean="0">
                          <a:latin typeface="Arial" panose="020B0604020202020204" pitchFamily="34" charset="0"/>
                          <a:cs typeface="Arial" panose="020B0604020202020204" pitchFamily="34" charset="0"/>
                        </a:rPr>
                        <a:t> tense irregular (</a:t>
                      </a:r>
                      <a:r>
                        <a:rPr lang="en-GB" sz="1100" baseline="0" dirty="0" err="1" smtClean="0">
                          <a:latin typeface="Arial" panose="020B0604020202020204" pitchFamily="34" charset="0"/>
                          <a:cs typeface="Arial" panose="020B0604020202020204" pitchFamily="34" charset="0"/>
                        </a:rPr>
                        <a:t>tener</a:t>
                      </a:r>
                      <a:r>
                        <a:rPr lang="en-GB" sz="1100" baseline="0" dirty="0" smtClean="0">
                          <a:latin typeface="Arial" panose="020B0604020202020204" pitchFamily="34" charset="0"/>
                          <a:cs typeface="Arial" panose="020B0604020202020204" pitchFamily="34" charset="0"/>
                        </a:rPr>
                        <a:t>) and Stem change (</a:t>
                      </a:r>
                      <a:r>
                        <a:rPr lang="en-GB" sz="1100" baseline="0" dirty="0" err="1" smtClean="0">
                          <a:latin typeface="Arial" panose="020B0604020202020204" pitchFamily="34" charset="0"/>
                          <a:cs typeface="Arial" panose="020B0604020202020204" pitchFamily="34" charset="0"/>
                        </a:rPr>
                        <a:t>venir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pedir</a:t>
                      </a:r>
                      <a:r>
                        <a:rPr lang="en-GB" sz="1100" baseline="0" dirty="0" smtClean="0">
                          <a:latin typeface="Arial" panose="020B0604020202020204" pitchFamily="34" charset="0"/>
                          <a:cs typeface="Arial" panose="020B0604020202020204" pitchFamily="34" charset="0"/>
                        </a:rPr>
                        <a:t>)</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Imperfect (</a:t>
                      </a:r>
                      <a:r>
                        <a:rPr lang="en-GB" sz="1100" baseline="0" dirty="0" err="1" smtClean="0">
                          <a:latin typeface="Arial" panose="020B0604020202020204" pitchFamily="34" charset="0"/>
                          <a:cs typeface="Arial" panose="020B0604020202020204" pitchFamily="34" charset="0"/>
                        </a:rPr>
                        <a:t>estar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haber</a:t>
                      </a:r>
                      <a:r>
                        <a:rPr lang="en-GB" sz="1100" baseline="0" dirty="0" smtClean="0">
                          <a:latin typeface="Arial" panose="020B0604020202020204" pitchFamily="34" charset="0"/>
                          <a:cs typeface="Arial" panose="020B0604020202020204" pitchFamily="34" charset="0"/>
                        </a:rPr>
                        <a:t>)</a:t>
                      </a:r>
                    </a:p>
                  </a:txBody>
                  <a:tcPr>
                    <a:solidFill>
                      <a:schemeClr val="bg1">
                        <a:alpha val="20000"/>
                      </a:schemeClr>
                    </a:solidFill>
                  </a:tcPr>
                </a:tc>
                <a:tc>
                  <a:txBody>
                    <a:bodyPr/>
                    <a:lstStyle/>
                    <a:p>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cuchillo</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el</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a:t>
                      </a:r>
                      <a:r>
                        <a:rPr lang="en-GB" sz="1100" dirty="0" err="1" smtClean="0">
                          <a:latin typeface="Arial" panose="020B0604020202020204" pitchFamily="34" charset="0"/>
                          <a:cs typeface="Arial" panose="020B0604020202020204" pitchFamily="34" charset="0"/>
                        </a:rPr>
                        <a:t>enedor</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la </a:t>
                      </a:r>
                      <a:r>
                        <a:rPr lang="en-GB" sz="1100" dirty="0" err="1" smtClean="0">
                          <a:latin typeface="Arial" panose="020B0604020202020204" pitchFamily="34" charset="0"/>
                          <a:cs typeface="Arial" panose="020B0604020202020204" pitchFamily="34" charset="0"/>
                        </a:rPr>
                        <a:t>cuchara</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el mantel</a:t>
                      </a:r>
                      <a:r>
                        <a:rPr lang="en-GB" sz="1100" baseline="0" dirty="0" smtClean="0">
                          <a:latin typeface="Arial" panose="020B0604020202020204" pitchFamily="34" charset="0"/>
                          <a:cs typeface="Arial" panose="020B0604020202020204" pitchFamily="34" charset="0"/>
                        </a:rPr>
                        <a:t> </a:t>
                      </a:r>
                    </a:p>
                    <a:p>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propina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cuenta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las </a:t>
                      </a:r>
                      <a:r>
                        <a:rPr lang="en-GB" sz="1100" baseline="0" dirty="0" err="1" smtClean="0">
                          <a:latin typeface="Arial" panose="020B0604020202020204" pitchFamily="34" charset="0"/>
                          <a:cs typeface="Arial" panose="020B0604020202020204" pitchFamily="34" charset="0"/>
                        </a:rPr>
                        <a:t>gambas</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las </a:t>
                      </a:r>
                      <a:r>
                        <a:rPr lang="en-GB" sz="1100" baseline="0" dirty="0" err="1" smtClean="0">
                          <a:latin typeface="Arial" panose="020B0604020202020204" pitchFamily="34" charset="0"/>
                          <a:cs typeface="Arial" panose="020B0604020202020204" pitchFamily="34" charset="0"/>
                        </a:rPr>
                        <a:t>albóndigas</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trucha</a:t>
                      </a:r>
                      <a:r>
                        <a:rPr lang="en-GB" sz="1100" baseline="0" dirty="0" smtClean="0">
                          <a:latin typeface="Arial" panose="020B0604020202020204" pitchFamily="34" charset="0"/>
                          <a:cs typeface="Arial" panose="020B0604020202020204" pitchFamily="34" charset="0"/>
                        </a:rPr>
                        <a:t> a la </a:t>
                      </a:r>
                      <a:r>
                        <a:rPr lang="en-GB" sz="1100" baseline="0" dirty="0" err="1" smtClean="0">
                          <a:latin typeface="Arial" panose="020B0604020202020204" pitchFamily="34" charset="0"/>
                          <a:cs typeface="Arial" panose="020B0604020202020204" pitchFamily="34" charset="0"/>
                        </a:rPr>
                        <a:t>plancha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los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fideos</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chuleta</a:t>
                      </a:r>
                      <a:r>
                        <a:rPr lang="en-GB" sz="1100" baseline="0" dirty="0" smtClean="0">
                          <a:latin typeface="Arial" panose="020B0604020202020204" pitchFamily="34" charset="0"/>
                          <a:cs typeface="Arial" panose="020B0604020202020204" pitchFamily="34" charset="0"/>
                        </a:rPr>
                        <a:t> de </a:t>
                      </a:r>
                      <a:r>
                        <a:rPr lang="en-GB" sz="1100" baseline="0" dirty="0" err="1" smtClean="0">
                          <a:latin typeface="Arial" panose="020B0604020202020204" pitchFamily="34" charset="0"/>
                          <a:cs typeface="Arial" panose="020B0604020202020204" pitchFamily="34" charset="0"/>
                        </a:rPr>
                        <a:t>cordero</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merluza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s-ES" sz="1100" dirty="0" smtClean="0">
                          <a:latin typeface="Arial" panose="020B0604020202020204" pitchFamily="34" charset="0"/>
                          <a:ea typeface="MS ??"/>
                          <a:cs typeface="Cambria" panose="02040503050406030204" pitchFamily="18" charset="0"/>
                        </a:rPr>
                        <a:t>¡Qué aproveche!</a:t>
                      </a:r>
                      <a:br>
                        <a:rPr lang="es-ES" sz="1100" dirty="0" smtClean="0">
                          <a:latin typeface="Arial" panose="020B0604020202020204" pitchFamily="34" charset="0"/>
                          <a:ea typeface="MS ??"/>
                          <a:cs typeface="Cambria" panose="02040503050406030204" pitchFamily="18" charset="0"/>
                        </a:rPr>
                      </a:br>
                      <a:r>
                        <a:rPr lang="es-ES" sz="1100" dirty="0" smtClean="0">
                          <a:latin typeface="Arial" panose="020B0604020202020204" pitchFamily="34" charset="0"/>
                          <a:ea typeface="MS ??"/>
                          <a:cs typeface="Cambria" panose="02040503050406030204" pitchFamily="18" charset="0"/>
                        </a:rPr>
                        <a:t>pedir</a:t>
                      </a:r>
                      <a:br>
                        <a:rPr lang="es-ES" sz="1100" dirty="0" smtClean="0">
                          <a:latin typeface="Arial" panose="020B0604020202020204" pitchFamily="34" charset="0"/>
                          <a:ea typeface="MS ??"/>
                          <a:cs typeface="Cambria" panose="02040503050406030204" pitchFamily="18" charset="0"/>
                        </a:rPr>
                      </a:br>
                      <a:r>
                        <a:rPr lang="es-ES" sz="1100" dirty="0" smtClean="0">
                          <a:latin typeface="Arial" panose="020B0604020202020204" pitchFamily="34" charset="0"/>
                          <a:ea typeface="MS ??"/>
                          <a:cs typeface="Cambria" panose="02040503050406030204" pitchFamily="18" charset="0"/>
                        </a:rPr>
                        <a:t>equivocarse</a:t>
                      </a:r>
                      <a:br>
                        <a:rPr lang="es-ES" sz="1100" dirty="0" smtClean="0">
                          <a:latin typeface="Arial" panose="020B0604020202020204" pitchFamily="34" charset="0"/>
                          <a:ea typeface="MS ??"/>
                          <a:cs typeface="Cambria" panose="02040503050406030204" pitchFamily="18" charset="0"/>
                        </a:rPr>
                      </a:br>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b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3:  </a:t>
                      </a:r>
                      <a:r>
                        <a:rPr lang="en-GB" sz="1200" u="sng" dirty="0" smtClean="0">
                          <a:latin typeface="Arial" panose="020B0604020202020204" pitchFamily="34" charset="0"/>
                          <a:cs typeface="Arial" panose="020B0604020202020204" pitchFamily="34" charset="0"/>
                        </a:rPr>
                        <a:t>Free-time activities </a:t>
                      </a: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Food (and eating out)</a:t>
                      </a:r>
                    </a:p>
                  </a:txBody>
                  <a:tcPr>
                    <a:solidFill>
                      <a:schemeClr val="bg1">
                        <a:alpha val="20000"/>
                      </a:schemeClr>
                    </a:solidFill>
                  </a:tcPr>
                </a:tc>
                <a:tc>
                  <a:txBody>
                    <a:bodyPr/>
                    <a:lstStyle/>
                    <a:p>
                      <a:r>
                        <a:rPr lang="en-GB" sz="1100" dirty="0" smtClean="0">
                          <a:latin typeface="Arial" panose="020B0604020202020204" pitchFamily="34" charset="0"/>
                          <a:cs typeface="Arial" panose="020B0604020202020204" pitchFamily="34" charset="0"/>
                        </a:rPr>
                        <a:t>HW 1 Learning</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 2 </a:t>
                      </a:r>
                    </a:p>
                    <a:p>
                      <a:r>
                        <a:rPr lang="en-GB" sz="1100" dirty="0" smtClean="0">
                          <a:latin typeface="Arial" panose="020B0604020202020204" pitchFamily="34" charset="0"/>
                          <a:cs typeface="Arial" panose="020B0604020202020204" pitchFamily="34" charset="0"/>
                        </a:rPr>
                        <a:t>Writing</a:t>
                      </a:r>
                      <a:r>
                        <a:rPr lang="en-GB" sz="1100" baseline="0" dirty="0" smtClean="0">
                          <a:latin typeface="Arial" panose="020B0604020202020204" pitchFamily="34" charset="0"/>
                          <a:cs typeface="Arial" panose="020B0604020202020204" pitchFamily="34" charset="0"/>
                        </a:rPr>
                        <a:t> a review of a restaurant </a:t>
                      </a:r>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en-GB" sz="1100" dirty="0" smtClean="0">
                          <a:latin typeface="Arial" panose="020B0604020202020204" pitchFamily="34" charset="0"/>
                          <a:cs typeface="Arial" panose="020B0604020202020204" pitchFamily="34" charset="0"/>
                        </a:rPr>
                        <a:t>Secured</a:t>
                      </a:r>
                      <a:r>
                        <a:rPr lang="en-GB" sz="1100" baseline="0" dirty="0" smtClean="0">
                          <a:latin typeface="Arial" panose="020B0604020202020204" pitchFamily="34" charset="0"/>
                          <a:cs typeface="Arial" panose="020B0604020202020204" pitchFamily="34" charset="0"/>
                        </a:rPr>
                        <a:t> understanding of formal </a:t>
                      </a:r>
                      <a:r>
                        <a:rPr lang="en-GB" sz="1100" i="1" baseline="0" dirty="0" smtClean="0">
                          <a:latin typeface="Arial" panose="020B0604020202020204" pitchFamily="34" charset="0"/>
                          <a:cs typeface="Arial" panose="020B0604020202020204" pitchFamily="34" charset="0"/>
                        </a:rPr>
                        <a:t>you</a:t>
                      </a:r>
                      <a:r>
                        <a:rPr lang="en-GB" sz="1100" i="0" baseline="0" dirty="0" smtClean="0">
                          <a:latin typeface="Arial" panose="020B0604020202020204" pitchFamily="34" charset="0"/>
                          <a:cs typeface="Arial" panose="020B0604020202020204" pitchFamily="34" charset="0"/>
                        </a:rPr>
                        <a:t>. </a:t>
                      </a:r>
                      <a:endParaRPr lang="en-GB" sz="1100" i="1" baseline="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Understand</a:t>
                      </a:r>
                      <a:r>
                        <a:rPr lang="en-GB" sz="1100" baseline="0" dirty="0" smtClean="0">
                          <a:latin typeface="Arial" panose="020B0604020202020204" pitchFamily="34" charset="0"/>
                          <a:cs typeface="Arial" panose="020B0604020202020204" pitchFamily="34" charset="0"/>
                        </a:rPr>
                        <a:t> differences between </a:t>
                      </a:r>
                      <a:r>
                        <a:rPr lang="en-GB" sz="1100" baseline="0" dirty="0" err="1" smtClean="0">
                          <a:latin typeface="Arial" panose="020B0604020202020204" pitchFamily="34" charset="0"/>
                          <a:cs typeface="Arial" panose="020B0604020202020204" pitchFamily="34" charset="0"/>
                        </a:rPr>
                        <a:t>preterite</a:t>
                      </a:r>
                      <a:r>
                        <a:rPr lang="en-GB" sz="1100" baseline="0" dirty="0" smtClean="0">
                          <a:latin typeface="Arial" panose="020B0604020202020204" pitchFamily="34" charset="0"/>
                          <a:cs typeface="Arial" panose="020B0604020202020204" pitchFamily="34" charset="0"/>
                        </a:rPr>
                        <a:t> and imperfect </a:t>
                      </a:r>
                      <a:r>
                        <a:rPr lang="en-GB" sz="1100" dirty="0" smtClean="0">
                          <a:latin typeface="Arial" panose="020B0604020202020204" pitchFamily="34" charset="0"/>
                          <a:cs typeface="Arial" panose="020B0604020202020204" pitchFamily="34" charset="0"/>
                        </a:rPr>
                        <a:t>(</a:t>
                      </a:r>
                      <a:r>
                        <a:rPr lang="en-GB" sz="1100" b="1" u="sng" dirty="0" smtClean="0">
                          <a:latin typeface="Arial" panose="020B0604020202020204" pitchFamily="34" charset="0"/>
                          <a:cs typeface="Arial" panose="020B0604020202020204" pitchFamily="34" charset="0"/>
                        </a:rPr>
                        <a:t>All</a:t>
                      </a:r>
                      <a:r>
                        <a:rPr lang="en-GB" sz="1100" b="1" u="sng" baseline="0" dirty="0" smtClean="0">
                          <a:latin typeface="Arial" panose="020B0604020202020204" pitchFamily="34" charset="0"/>
                          <a:cs typeface="Arial" panose="020B0604020202020204" pitchFamily="34" charset="0"/>
                        </a:rPr>
                        <a:t> persons</a:t>
                      </a:r>
                      <a:r>
                        <a:rPr lang="en-GB" sz="1100" dirty="0" smtClean="0">
                          <a:latin typeface="Arial" panose="020B0604020202020204" pitchFamily="34" charset="0"/>
                          <a:cs typeface="Arial" panose="020B0604020202020204" pitchFamily="34" charset="0"/>
                        </a:rPr>
                        <a:t>) –AR, -ER, -IR</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*Stem-change (</a:t>
                      </a:r>
                      <a:r>
                        <a:rPr lang="en-GB" sz="1100" baseline="0" dirty="0" err="1" smtClean="0">
                          <a:latin typeface="Arial" panose="020B0604020202020204" pitchFamily="34" charset="0"/>
                          <a:cs typeface="Arial" panose="020B0604020202020204" pitchFamily="34" charset="0"/>
                        </a:rPr>
                        <a:t>preferir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querer</a:t>
                      </a:r>
                      <a:r>
                        <a:rPr lang="en-GB" sz="1100" baseline="0" dirty="0" smtClean="0">
                          <a:latin typeface="Arial" panose="020B0604020202020204" pitchFamily="34" charset="0"/>
                          <a:cs typeface="Arial" panose="020B0604020202020204" pitchFamily="34" charset="0"/>
                        </a:rPr>
                        <a:t>)</a:t>
                      </a:r>
                    </a:p>
                    <a:p>
                      <a:endParaRPr lang="en-GB" sz="1100" baseline="0" dirty="0" smtClean="0">
                        <a:latin typeface="Arial" panose="020B0604020202020204" pitchFamily="34" charset="0"/>
                        <a:cs typeface="Arial" panose="020B0604020202020204" pitchFamily="34" charset="0"/>
                      </a:endParaRPr>
                    </a:p>
                  </a:txBody>
                  <a:tcPr>
                    <a:solidFill>
                      <a:schemeClr val="bg1">
                        <a:alpha val="20000"/>
                      </a:schemeClr>
                    </a:solidFill>
                  </a:tcPr>
                </a:tc>
              </a:tr>
              <a:tr h="370703">
                <a:tc gridSpan="8">
                  <a:txBody>
                    <a:bodyPr/>
                    <a:lstStyle/>
                    <a:p>
                      <a:r>
                        <a:rPr lang="en-GB" sz="1100" b="1" dirty="0" smtClean="0">
                          <a:latin typeface="Arial" panose="020B0604020202020204" pitchFamily="34" charset="0"/>
                          <a:cs typeface="Arial" panose="020B0604020202020204" pitchFamily="34" charset="0"/>
                        </a:rPr>
                        <a:t>Skills focus: </a:t>
                      </a:r>
                      <a:endParaRPr lang="en-GB" sz="1100" b="1" dirty="0">
                        <a:latin typeface="Arial" panose="020B0604020202020204" pitchFamily="34" charset="0"/>
                        <a:cs typeface="Arial" panose="020B0604020202020204" pitchFamily="34" charset="0"/>
                      </a:endParaRPr>
                    </a:p>
                  </a:txBody>
                  <a:tcPr>
                    <a:solidFill>
                      <a:schemeClr val="bg2">
                        <a:alpha val="20000"/>
                      </a:schemeClr>
                    </a:solidFill>
                  </a:tcPr>
                </a:tc>
                <a:tc hMerge="1">
                  <a:txBody>
                    <a:bodyPr/>
                    <a:lstStyle/>
                    <a:p>
                      <a:endParaRPr lang="en-GB" sz="1100" dirty="0">
                        <a:latin typeface="Arial" panose="020B0604020202020204" pitchFamily="34" charset="0"/>
                        <a:cs typeface="Arial" panose="020B0604020202020204" pitchFamily="34" charset="0"/>
                      </a:endParaRPr>
                    </a:p>
                  </a:txBody>
                  <a:tcPr>
                    <a:solidFill>
                      <a:schemeClr val="bg2">
                        <a:alpha val="20000"/>
                      </a:schemeClr>
                    </a:solidFill>
                  </a:tcPr>
                </a:tc>
                <a:tc hMerge="1">
                  <a:txBody>
                    <a:bodyPr/>
                    <a:lstStyle/>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solidFill>
                      <a:schemeClr val="bg2">
                        <a:alpha val="20000"/>
                      </a:schemeClr>
                    </a:solidFill>
                  </a:tcPr>
                </a:tc>
                <a:tc hMerge="1">
                  <a:txBody>
                    <a:bodyPr/>
                    <a:lstStyle/>
                    <a:p>
                      <a:endParaRPr lang="es-ES" dirty="0"/>
                    </a:p>
                  </a:txBody>
                  <a:tcPr>
                    <a:solidFill>
                      <a:schemeClr val="bg2">
                        <a:alpha val="20000"/>
                      </a:schemeClr>
                    </a:solidFill>
                  </a:tcPr>
                </a:tc>
                <a:tc hMerge="1">
                  <a:txBody>
                    <a:bodyPr/>
                    <a:lstStyle/>
                    <a:p>
                      <a:endParaRPr lang="en-GB" sz="1100" dirty="0">
                        <a:latin typeface="Arial" panose="020B0604020202020204" pitchFamily="34" charset="0"/>
                        <a:cs typeface="Arial" panose="020B0604020202020204" pitchFamily="34" charset="0"/>
                      </a:endParaRPr>
                    </a:p>
                  </a:txBody>
                  <a:tcPr>
                    <a:solidFill>
                      <a:schemeClr val="bg2">
                        <a:alpha val="20000"/>
                      </a:schemeClr>
                    </a:solidFill>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bg2">
                        <a:alpha val="20000"/>
                      </a:schemeClr>
                    </a:solidFill>
                  </a:tcPr>
                </a:tc>
                <a:tc hMerge="1">
                  <a:txBody>
                    <a:bodyPr/>
                    <a:lstStyle/>
                    <a:p>
                      <a:endParaRPr lang="en-GB" sz="1100" dirty="0">
                        <a:latin typeface="Arial" panose="020B0604020202020204" pitchFamily="34" charset="0"/>
                        <a:cs typeface="Arial" panose="020B0604020202020204" pitchFamily="34" charset="0"/>
                      </a:endParaRPr>
                    </a:p>
                  </a:txBody>
                  <a:tcPr>
                    <a:solidFill>
                      <a:schemeClr val="bg2">
                        <a:alpha val="20000"/>
                      </a:schemeClr>
                    </a:solidFill>
                  </a:tcPr>
                </a:tc>
                <a:tc hMerge="1">
                  <a:txBody>
                    <a:bodyPr/>
                    <a:lstStyle/>
                    <a:p>
                      <a:endParaRPr lang="en-GB" sz="1100" baseline="0" dirty="0" smtClean="0">
                        <a:latin typeface="Arial" panose="020B0604020202020204" pitchFamily="34" charset="0"/>
                        <a:cs typeface="Arial" panose="020B0604020202020204" pitchFamily="34" charset="0"/>
                      </a:endParaRPr>
                    </a:p>
                  </a:txBody>
                  <a:tcPr>
                    <a:solidFill>
                      <a:schemeClr val="bg2">
                        <a:alpha val="20000"/>
                      </a:schemeClr>
                    </a:solidFill>
                  </a:tcPr>
                </a:tc>
              </a:tr>
            </a:tbl>
          </a:graphicData>
        </a:graphic>
      </p:graphicFrame>
    </p:spTree>
    <p:extLst>
      <p:ext uri="{BB962C8B-B14F-4D97-AF65-F5344CB8AC3E}">
        <p14:creationId xmlns:p14="http://schemas.microsoft.com/office/powerpoint/2010/main" val="42847877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57185614"/>
              </p:ext>
            </p:extLst>
          </p:nvPr>
        </p:nvGraphicFramePr>
        <p:xfrm>
          <a:off x="182338" y="180658"/>
          <a:ext cx="8961662" cy="6509702"/>
        </p:xfrm>
        <a:graphic>
          <a:graphicData uri="http://schemas.openxmlformats.org/drawingml/2006/table">
            <a:tbl>
              <a:tblPr firstRow="1" bandRow="1">
                <a:tableStyleId>{8799B23B-EC83-4686-B30A-512413B5E67A}</a:tableStyleId>
              </a:tblPr>
              <a:tblGrid>
                <a:gridCol w="888609"/>
                <a:gridCol w="1205272"/>
                <a:gridCol w="1161587"/>
                <a:gridCol w="1008464"/>
                <a:gridCol w="1211580"/>
                <a:gridCol w="1062990"/>
                <a:gridCol w="1235805"/>
                <a:gridCol w="1187355"/>
              </a:tblGrid>
              <a:tr h="32381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Week 6</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r>
              <a:tr h="48577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6 De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costumbre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Unit 5 - Festival de m</a:t>
                      </a:r>
                      <a:r>
                        <a:rPr lang="es-ES" sz="1100" b="1" i="0" u="none" strike="noStrike" kern="1200" baseline="0" dirty="0" err="1" smtClean="0">
                          <a:solidFill>
                            <a:schemeClr val="tx1"/>
                          </a:solidFill>
                          <a:latin typeface="Arial" panose="020B0604020202020204" pitchFamily="34" charset="0"/>
                          <a:ea typeface="+mn-ea"/>
                          <a:cs typeface="Arial" panose="020B0604020202020204" pitchFamily="34" charset="0"/>
                        </a:rPr>
                        <a:t>úsica</a:t>
                      </a:r>
                      <a:r>
                        <a:rPr lang="es-ES"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s-ES" sz="1100" b="0" i="0" u="none" strike="noStrike" kern="1200" baseline="0" dirty="0" smtClean="0">
                          <a:solidFill>
                            <a:schemeClr val="tx1"/>
                          </a:solidFill>
                          <a:latin typeface="Arial" panose="020B0604020202020204" pitchFamily="34" charset="0"/>
                          <a:ea typeface="+mn-ea"/>
                          <a:cs typeface="Arial" panose="020B0604020202020204" pitchFamily="34" charset="0"/>
                        </a:rPr>
                        <a:t>p.128-129</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Cuál</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es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tu</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cantante</a:t>
                      </a: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banda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favorito</a:t>
                      </a:r>
                      <a:r>
                        <a:rPr lang="en-GB" sz="1100" baseline="0" dirty="0" smtClean="0">
                          <a:latin typeface="Arial" panose="020B0604020202020204" pitchFamily="34" charset="0"/>
                          <a:cs typeface="Arial" panose="020B0604020202020204" pitchFamily="34" charset="0"/>
                        </a:rPr>
                        <a:t>/a?</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bandas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cantantes</a:t>
                      </a:r>
                      <a:r>
                        <a:rPr lang="en-GB" sz="1100" baseline="0" dirty="0" smtClean="0">
                          <a:latin typeface="Arial" panose="020B0604020202020204" pitchFamily="34" charset="0"/>
                          <a:cs typeface="Arial" panose="020B0604020202020204" pitchFamily="34" charset="0"/>
                        </a:rPr>
                        <a:t> no </a:t>
                      </a:r>
                      <a:r>
                        <a:rPr lang="en-GB" sz="1100" baseline="0" dirty="0" err="1" smtClean="0">
                          <a:latin typeface="Arial" panose="020B0604020202020204" pitchFamily="34" charset="0"/>
                          <a:cs typeface="Arial" panose="020B0604020202020204" pitchFamily="34" charset="0"/>
                        </a:rPr>
                        <a:t>aguantas</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gustaría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ir</a:t>
                      </a:r>
                      <a:r>
                        <a:rPr lang="en-GB" sz="1100" baseline="0" dirty="0" smtClean="0">
                          <a:latin typeface="Arial" panose="020B0604020202020204" pitchFamily="34" charset="0"/>
                          <a:cs typeface="Arial" panose="020B0604020202020204" pitchFamily="34" charset="0"/>
                        </a:rPr>
                        <a:t> al festival de…?</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día</a:t>
                      </a:r>
                      <a:r>
                        <a:rPr lang="en-GB" sz="1100" baseline="0" dirty="0" smtClean="0">
                          <a:latin typeface="Arial" panose="020B0604020202020204" pitchFamily="34" charset="0"/>
                          <a:cs typeface="Arial" panose="020B0604020202020204" pitchFamily="34" charset="0"/>
                        </a:rPr>
                        <a:t> del festival </a:t>
                      </a:r>
                      <a:r>
                        <a:rPr lang="en-GB" sz="1100" baseline="0" dirty="0" err="1" smtClean="0">
                          <a:latin typeface="Arial" panose="020B0604020202020204" pitchFamily="34" charset="0"/>
                          <a:cs typeface="Arial" panose="020B0604020202020204" pitchFamily="34" charset="0"/>
                        </a:rPr>
                        <a:t>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interesa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más</a:t>
                      </a:r>
                      <a:r>
                        <a:rPr lang="en-GB" sz="1100" baseline="0" dirty="0" smtClean="0">
                          <a:latin typeface="Arial" panose="020B0604020202020204" pitchFamily="34" charset="0"/>
                          <a:cs typeface="Arial" panose="020B0604020202020204" pitchFamily="34" charset="0"/>
                        </a:rPr>
                        <a:t>?</a:t>
                      </a:r>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en-GB" sz="1100" dirty="0" smtClean="0">
                          <a:latin typeface="Arial" panose="020B0604020202020204" pitchFamily="34" charset="0"/>
                          <a:cs typeface="Arial" panose="020B0604020202020204" pitchFamily="34" charset="0"/>
                        </a:rPr>
                        <a:t>Present tense reflexive</a:t>
                      </a:r>
                      <a:r>
                        <a:rPr lang="en-GB" sz="1100" baseline="0" dirty="0" smtClean="0">
                          <a:latin typeface="Arial" panose="020B0604020202020204" pitchFamily="34" charset="0"/>
                          <a:cs typeface="Arial" panose="020B0604020202020204" pitchFamily="34" charset="0"/>
                        </a:rPr>
                        <a:t> verbs</a:t>
                      </a:r>
                      <a:r>
                        <a:rPr lang="en-GB" sz="1100" dirty="0" smtClean="0">
                          <a:latin typeface="Arial" panose="020B0604020202020204" pitchFamily="34" charset="0"/>
                          <a:cs typeface="Arial" panose="020B0604020202020204" pitchFamily="34" charset="0"/>
                        </a:rPr>
                        <a:t> (</a:t>
                      </a:r>
                      <a:r>
                        <a:rPr lang="en-GB" sz="1100" b="1" u="sng" dirty="0" smtClean="0">
                          <a:latin typeface="Arial" panose="020B0604020202020204" pitchFamily="34" charset="0"/>
                          <a:cs typeface="Arial" panose="020B0604020202020204" pitchFamily="34" charset="0"/>
                        </a:rPr>
                        <a:t>All</a:t>
                      </a:r>
                      <a:r>
                        <a:rPr lang="en-GB" sz="1100" b="1" u="sng" baseline="0" dirty="0" smtClean="0">
                          <a:latin typeface="Arial" panose="020B0604020202020204" pitchFamily="34" charset="0"/>
                          <a:cs typeface="Arial" panose="020B0604020202020204" pitchFamily="34" charset="0"/>
                        </a:rPr>
                        <a:t> persons</a:t>
                      </a:r>
                      <a:r>
                        <a:rPr lang="en-GB" sz="1100" dirty="0" smtClean="0">
                          <a:latin typeface="Arial" panose="020B0604020202020204" pitchFamily="34" charset="0"/>
                          <a:cs typeface="Arial" panose="020B0604020202020204" pitchFamily="34" charset="0"/>
                        </a:rPr>
                        <a:t>) –AR, -ER, -IR</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pPr algn="l"/>
                      <a:r>
                        <a:rPr lang="en-GB" sz="1100" dirty="0" smtClean="0">
                          <a:latin typeface="Arial" panose="020B0604020202020204" pitchFamily="34" charset="0"/>
                          <a:cs typeface="Arial" panose="020B0604020202020204" pitchFamily="34" charset="0"/>
                        </a:rPr>
                        <a:t>Prepositions</a:t>
                      </a:r>
                      <a:r>
                        <a:rPr lang="en-GB" sz="1100" baseline="0" dirty="0" smtClean="0">
                          <a:latin typeface="Arial" panose="020B0604020202020204" pitchFamily="34" charset="0"/>
                          <a:cs typeface="Arial" panose="020B0604020202020204" pitchFamily="34" charset="0"/>
                        </a:rPr>
                        <a:t> + infinitives</a:t>
                      </a:r>
                      <a:br>
                        <a:rPr lang="en-GB" sz="1100" baseline="0" dirty="0" smtClean="0">
                          <a:latin typeface="Arial" panose="020B0604020202020204" pitchFamily="34" charset="0"/>
                          <a:cs typeface="Arial" panose="020B0604020202020204" pitchFamily="34" charset="0"/>
                        </a:rPr>
                      </a:br>
                      <a:r>
                        <a:rPr lang="en-GB" sz="1100" b="0" i="1" u="none" strike="noStrike" baseline="0" dirty="0" smtClean="0">
                          <a:latin typeface="Aptifer Sans LT Pro"/>
                        </a:rPr>
                        <a:t>para </a:t>
                      </a:r>
                      <a:r>
                        <a:rPr lang="en-GB" sz="1100" b="0" i="0" u="none" strike="noStrike" baseline="0" dirty="0" smtClean="0">
                          <a:latin typeface="Aptifer Sans LT Pro"/>
                        </a:rPr>
                        <a:t>+ infinitive in order to (do) </a:t>
                      </a:r>
                    </a:p>
                    <a:p>
                      <a:r>
                        <a:rPr lang="en-GB" sz="1100" b="0" i="1" u="none" strike="noStrike" baseline="0" dirty="0" smtClean="0">
                          <a:latin typeface="Aptifer Sans LT Pro"/>
                        </a:rPr>
                        <a:t>al </a:t>
                      </a:r>
                      <a:r>
                        <a:rPr lang="en-GB" sz="1100" b="0" i="0" u="none" strike="noStrike" baseline="0" dirty="0" smtClean="0">
                          <a:latin typeface="Aptifer Sans LT Pro"/>
                        </a:rPr>
                        <a:t>+ infinitive on (doing) </a:t>
                      </a:r>
                    </a:p>
                    <a:p>
                      <a:r>
                        <a:rPr lang="en-GB" sz="1100" b="0" i="1" u="none" strike="noStrike" baseline="0" dirty="0" smtClean="0">
                          <a:latin typeface="Aptifer Sans LT Pro"/>
                        </a:rPr>
                        <a:t>sin </a:t>
                      </a:r>
                      <a:r>
                        <a:rPr lang="en-GB" sz="1100" b="0" i="0" u="none" strike="noStrike" baseline="0" dirty="0" smtClean="0">
                          <a:latin typeface="Aptifer Sans LT Pro"/>
                        </a:rPr>
                        <a:t>+ infinitive without (doing) </a:t>
                      </a:r>
                    </a:p>
                    <a:p>
                      <a:r>
                        <a:rPr lang="en-GB" sz="1100" b="0" i="1" u="none" strike="noStrike" baseline="0" dirty="0" smtClean="0">
                          <a:latin typeface="Aptifer Sans LT Pro"/>
                        </a:rPr>
                        <a:t>antes de </a:t>
                      </a:r>
                      <a:r>
                        <a:rPr lang="en-GB" sz="1100" b="0" i="0" u="none" strike="noStrike" baseline="0" dirty="0" smtClean="0">
                          <a:latin typeface="Aptifer Sans LT Pro"/>
                        </a:rPr>
                        <a:t>+ infinitive before (doing) </a:t>
                      </a:r>
                    </a:p>
                    <a:p>
                      <a:r>
                        <a:rPr lang="en-GB" sz="1100" b="0" i="1" u="none" strike="noStrike" baseline="0" dirty="0" err="1" smtClean="0">
                          <a:latin typeface="Aptifer Sans LT Pro"/>
                        </a:rPr>
                        <a:t>después</a:t>
                      </a:r>
                      <a:r>
                        <a:rPr lang="en-GB" sz="1100" b="0" i="1" u="none" strike="noStrike" baseline="0" dirty="0" smtClean="0">
                          <a:latin typeface="Aptifer Sans LT Pro"/>
                        </a:rPr>
                        <a:t> de </a:t>
                      </a:r>
                      <a:r>
                        <a:rPr lang="en-GB" sz="1100" b="0" i="0" u="none" strike="noStrike" baseline="0" dirty="0" smtClean="0">
                          <a:latin typeface="Aptifer Sans LT Pro"/>
                        </a:rPr>
                        <a:t>+ infinitive after (doing) </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Preterite</a:t>
                      </a:r>
                      <a:r>
                        <a:rPr lang="en-GB" sz="1100" baseline="0" dirty="0" smtClean="0">
                          <a:latin typeface="Arial" panose="020B0604020202020204" pitchFamily="34" charset="0"/>
                          <a:cs typeface="Arial" panose="020B0604020202020204" pitchFamily="34" charset="0"/>
                        </a:rPr>
                        <a:t> regular reflexive tenses and   irregular (</a:t>
                      </a:r>
                      <a:r>
                        <a:rPr lang="en-GB" sz="1100" baseline="0" dirty="0" err="1" smtClean="0">
                          <a:latin typeface="Arial" panose="020B0604020202020204" pitchFamily="34" charset="0"/>
                          <a:cs typeface="Arial" panose="020B0604020202020204" pitchFamily="34" charset="0"/>
                        </a:rPr>
                        <a:t>tener</a:t>
                      </a:r>
                      <a:r>
                        <a:rPr lang="en-GB" sz="1100" baseline="0" dirty="0" smtClean="0">
                          <a:latin typeface="Arial" panose="020B0604020202020204" pitchFamily="34" charset="0"/>
                          <a:cs typeface="Arial" panose="020B0604020202020204" pitchFamily="34" charset="0"/>
                        </a:rPr>
                        <a:t>) </a:t>
                      </a:r>
                    </a:p>
                  </a:txBody>
                  <a:tcPr>
                    <a:solidFill>
                      <a:schemeClr val="bg1">
                        <a:alpha val="20000"/>
                      </a:schemeClr>
                    </a:solidFill>
                  </a:tcPr>
                </a:tc>
                <a:tc>
                  <a:txBody>
                    <a:bodyPr/>
                    <a:lstStyle/>
                    <a:p>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comportamiento</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voz</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forma de </a:t>
                      </a:r>
                      <a:r>
                        <a:rPr lang="en-GB" sz="1100" baseline="0" dirty="0" err="1" smtClean="0">
                          <a:latin typeface="Arial" panose="020B0604020202020204" pitchFamily="34" charset="0"/>
                          <a:cs typeface="Arial" panose="020B0604020202020204" pitchFamily="34" charset="0"/>
                        </a:rPr>
                        <a:t>vestir</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estilo</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letra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atrevido</a:t>
                      </a:r>
                      <a:r>
                        <a:rPr lang="en-GB" sz="1100" baseline="0" dirty="0" smtClean="0">
                          <a:latin typeface="Arial" panose="020B0604020202020204" pitchFamily="34" charset="0"/>
                          <a:cs typeface="Arial" panose="020B0604020202020204" pitchFamily="34" charset="0"/>
                        </a:rPr>
                        <a:t>/a</a:t>
                      </a:r>
                      <a:br>
                        <a:rPr lang="en-GB" sz="1100" baseline="0" dirty="0" smtClean="0">
                          <a:latin typeface="Arial" panose="020B0604020202020204" pitchFamily="34" charset="0"/>
                          <a:cs typeface="Arial" panose="020B0604020202020204" pitchFamily="34" charset="0"/>
                        </a:rPr>
                      </a:br>
                      <a:r>
                        <a:rPr lang="en-GB" sz="1100" baseline="0" dirty="0" err="1" smtClean="0">
                          <a:latin typeface="Arial" panose="020B0604020202020204" pitchFamily="34" charset="0"/>
                          <a:cs typeface="Arial" panose="020B0604020202020204" pitchFamily="34" charset="0"/>
                        </a:rPr>
                        <a:t>precioso</a:t>
                      </a:r>
                      <a:r>
                        <a:rPr lang="en-GB" sz="1100" baseline="0" dirty="0" smtClean="0">
                          <a:latin typeface="Arial" panose="020B0604020202020204" pitchFamily="34" charset="0"/>
                          <a:cs typeface="Arial" panose="020B0604020202020204" pitchFamily="34" charset="0"/>
                        </a:rPr>
                        <a:t>/a</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triste</a:t>
                      </a:r>
                    </a:p>
                    <a:p>
                      <a:r>
                        <a:rPr lang="en-GB" sz="1100" baseline="0" dirty="0" err="1" smtClean="0">
                          <a:latin typeface="Arial" panose="020B0604020202020204" pitchFamily="34" charset="0"/>
                          <a:cs typeface="Arial" panose="020B0604020202020204" pitchFamily="34" charset="0"/>
                        </a:rPr>
                        <a:t>torpe</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me </a:t>
                      </a:r>
                      <a:r>
                        <a:rPr lang="en-GB" sz="1100" baseline="0" dirty="0" err="1" smtClean="0">
                          <a:latin typeface="Arial" panose="020B0604020202020204" pitchFamily="34" charset="0"/>
                          <a:cs typeface="Arial" panose="020B0604020202020204" pitchFamily="34" charset="0"/>
                        </a:rPr>
                        <a:t>hace</a:t>
                      </a:r>
                      <a:r>
                        <a:rPr lang="en-GB" sz="1100" baseline="0" dirty="0" smtClean="0">
                          <a:latin typeface="Arial" panose="020B0604020202020204" pitchFamily="34" charset="0"/>
                          <a:cs typeface="Arial" panose="020B0604020202020204" pitchFamily="34" charset="0"/>
                        </a:rPr>
                        <a:t>(n) </a:t>
                      </a:r>
                      <a:r>
                        <a:rPr lang="en-GB" sz="1100" baseline="0" dirty="0" err="1" smtClean="0">
                          <a:latin typeface="Arial" panose="020B0604020202020204" pitchFamily="34" charset="0"/>
                          <a:cs typeface="Arial" panose="020B0604020202020204" pitchFamily="34" charset="0"/>
                        </a:rPr>
                        <a:t>falta</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un sombrero</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crema solar</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al </a:t>
                      </a:r>
                      <a:r>
                        <a:rPr lang="en-GB" sz="1100" baseline="0" dirty="0" err="1" smtClean="0">
                          <a:latin typeface="Arial" panose="020B0604020202020204" pitchFamily="34" charset="0"/>
                          <a:cs typeface="Arial" panose="020B0604020202020204" pitchFamily="34" charset="0"/>
                        </a:rPr>
                        <a:t>llegar</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sin </a:t>
                      </a:r>
                      <a:r>
                        <a:rPr lang="en-GB" sz="1100" baseline="0" dirty="0" err="1" smtClean="0">
                          <a:latin typeface="Arial" panose="020B0604020202020204" pitchFamily="34" charset="0"/>
                          <a:cs typeface="Arial" panose="020B0604020202020204" pitchFamily="34" charset="0"/>
                        </a:rPr>
                        <a:t>dormir</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dirty="0" err="1" smtClean="0">
                          <a:latin typeface="Arial" panose="020B0604020202020204" pitchFamily="34" charset="0"/>
                          <a:cs typeface="Arial" panose="020B0604020202020204" pitchFamily="34" charset="0"/>
                        </a:rPr>
                        <a:t>aguantar</a:t>
                      </a:r>
                      <a:r>
                        <a:rPr lang="en-GB" sz="1100" baseline="0" dirty="0" smtClean="0">
                          <a:latin typeface="Arial" panose="020B0604020202020204" pitchFamily="34" charset="0"/>
                          <a:cs typeface="Arial" panose="020B0604020202020204" pitchFamily="34" charset="0"/>
                        </a:rPr>
                        <a:t> / </a:t>
                      </a:r>
                      <a:r>
                        <a:rPr lang="en-GB" sz="1100" baseline="0" dirty="0" err="1" smtClean="0">
                          <a:latin typeface="Arial" panose="020B0604020202020204" pitchFamily="34" charset="0"/>
                          <a:cs typeface="Arial" panose="020B0604020202020204" pitchFamily="34" charset="0"/>
                        </a:rPr>
                        <a:t>soportar</a:t>
                      </a:r>
                      <a:endParaRPr lang="en-GB" sz="1100" baseline="0" dirty="0" smtClean="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Customs and festivals in Spanish-speaking countries/communities</a:t>
                      </a:r>
                    </a:p>
                  </a:txBody>
                  <a:tcPr>
                    <a:solidFill>
                      <a:schemeClr val="bg1">
                        <a:alpha val="20000"/>
                      </a:schemeClr>
                    </a:solidFill>
                  </a:tcPr>
                </a:tc>
                <a:tc>
                  <a:txBody>
                    <a:bodyPr/>
                    <a:lstStyle/>
                    <a:p>
                      <a:r>
                        <a:rPr lang="en-GB" sz="1100" dirty="0" smtClean="0">
                          <a:latin typeface="Arial" panose="020B0604020202020204" pitchFamily="34" charset="0"/>
                          <a:cs typeface="Arial" panose="020B0604020202020204" pitchFamily="34" charset="0"/>
                        </a:rPr>
                        <a:t>HW 1 Learning</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 2</a:t>
                      </a:r>
                    </a:p>
                    <a:p>
                      <a:r>
                        <a:rPr lang="en-GB" sz="1100" dirty="0" smtClean="0">
                          <a:latin typeface="Arial" panose="020B0604020202020204" pitchFamily="34" charset="0"/>
                          <a:cs typeface="Arial" panose="020B0604020202020204" pitchFamily="34" charset="0"/>
                        </a:rPr>
                        <a:t>Reading comprehension</a:t>
                      </a:r>
                      <a:r>
                        <a:rPr lang="en-GB" sz="1100" baseline="0" dirty="0" smtClean="0">
                          <a:latin typeface="Arial" panose="020B0604020202020204" pitchFamily="34" charset="0"/>
                          <a:cs typeface="Arial" panose="020B0604020202020204" pitchFamily="34" charset="0"/>
                        </a:rPr>
                        <a:t> p129 Ex 5+6</a:t>
                      </a:r>
                    </a:p>
                    <a:p>
                      <a:r>
                        <a:rPr lang="en-GB" sz="1100" baseline="0" dirty="0" smtClean="0">
                          <a:latin typeface="Arial" panose="020B0604020202020204" pitchFamily="34" charset="0"/>
                          <a:cs typeface="Arial" panose="020B0604020202020204" pitchFamily="34" charset="0"/>
                        </a:rPr>
                        <a:t>Writing Ex 7</a:t>
                      </a:r>
                    </a:p>
                    <a:p>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Present tense reflexive</a:t>
                      </a:r>
                      <a:r>
                        <a:rPr lang="en-GB" sz="1100" baseline="0" dirty="0" smtClean="0">
                          <a:latin typeface="Arial" panose="020B0604020202020204" pitchFamily="34" charset="0"/>
                          <a:cs typeface="Arial" panose="020B0604020202020204" pitchFamily="34" charset="0"/>
                        </a:rPr>
                        <a:t> verbs</a:t>
                      </a:r>
                      <a:r>
                        <a:rPr lang="en-GB" sz="1100" dirty="0" smtClean="0">
                          <a:latin typeface="Arial" panose="020B0604020202020204" pitchFamily="34" charset="0"/>
                          <a:cs typeface="Arial" panose="020B0604020202020204" pitchFamily="34" charset="0"/>
                        </a:rPr>
                        <a:t> (</a:t>
                      </a:r>
                      <a:r>
                        <a:rPr lang="en-GB" sz="1100" b="1" u="sng" dirty="0" smtClean="0">
                          <a:latin typeface="Arial" panose="020B0604020202020204" pitchFamily="34" charset="0"/>
                          <a:cs typeface="Arial" panose="020B0604020202020204" pitchFamily="34" charset="0"/>
                        </a:rPr>
                        <a:t>All</a:t>
                      </a:r>
                      <a:r>
                        <a:rPr lang="en-GB" sz="1100" b="1" u="sng" baseline="0" dirty="0" smtClean="0">
                          <a:latin typeface="Arial" panose="020B0604020202020204" pitchFamily="34" charset="0"/>
                          <a:cs typeface="Arial" panose="020B0604020202020204" pitchFamily="34" charset="0"/>
                        </a:rPr>
                        <a:t> persons</a:t>
                      </a:r>
                      <a:r>
                        <a:rPr lang="en-GB" sz="1100" dirty="0" smtClean="0">
                          <a:latin typeface="Arial" panose="020B0604020202020204" pitchFamily="34" charset="0"/>
                          <a:cs typeface="Arial" panose="020B0604020202020204" pitchFamily="34" charset="0"/>
                        </a:rPr>
                        <a:t>) –AR, -ER, -IR</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pPr algn="l"/>
                      <a:r>
                        <a:rPr lang="en-GB" sz="1100" dirty="0" smtClean="0">
                          <a:latin typeface="Arial" panose="020B0604020202020204" pitchFamily="34" charset="0"/>
                          <a:cs typeface="Arial" panose="020B0604020202020204" pitchFamily="34" charset="0"/>
                        </a:rPr>
                        <a:t>Prepositions</a:t>
                      </a:r>
                      <a:r>
                        <a:rPr lang="en-GB" sz="1100" baseline="0" dirty="0" smtClean="0">
                          <a:latin typeface="Arial" panose="020B0604020202020204" pitchFamily="34" charset="0"/>
                          <a:cs typeface="Arial" panose="020B0604020202020204" pitchFamily="34" charset="0"/>
                        </a:rPr>
                        <a:t> + infinitives</a:t>
                      </a:r>
                      <a:br>
                        <a:rPr lang="en-GB" sz="1100" baseline="0" dirty="0" smtClean="0">
                          <a:latin typeface="Arial" panose="020B0604020202020204" pitchFamily="34" charset="0"/>
                          <a:cs typeface="Arial" panose="020B0604020202020204" pitchFamily="34" charset="0"/>
                        </a:rPr>
                      </a:br>
                      <a:r>
                        <a:rPr lang="en-GB" sz="1100" b="0" i="1" u="none" strike="noStrike" baseline="0" dirty="0" smtClean="0">
                          <a:latin typeface="Aptifer Sans LT Pro"/>
                        </a:rPr>
                        <a:t>para </a:t>
                      </a:r>
                      <a:r>
                        <a:rPr lang="en-GB" sz="1100" b="0" i="0" u="none" strike="noStrike" baseline="0" dirty="0" smtClean="0">
                          <a:latin typeface="Aptifer Sans LT Pro"/>
                        </a:rPr>
                        <a:t>+ infinitive in order to (do) </a:t>
                      </a:r>
                    </a:p>
                    <a:p>
                      <a:r>
                        <a:rPr lang="en-GB" sz="1100" b="0" i="1" u="none" strike="noStrike" baseline="0" dirty="0" smtClean="0">
                          <a:latin typeface="Aptifer Sans LT Pro"/>
                        </a:rPr>
                        <a:t>al </a:t>
                      </a:r>
                      <a:r>
                        <a:rPr lang="en-GB" sz="1100" b="0" i="0" u="none" strike="noStrike" baseline="0" dirty="0" smtClean="0">
                          <a:latin typeface="Aptifer Sans LT Pro"/>
                        </a:rPr>
                        <a:t>+ infinitive on (doing) </a:t>
                      </a:r>
                    </a:p>
                    <a:p>
                      <a:r>
                        <a:rPr lang="en-GB" sz="1100" b="0" i="1" u="none" strike="noStrike" baseline="0" dirty="0" smtClean="0">
                          <a:latin typeface="Aptifer Sans LT Pro"/>
                        </a:rPr>
                        <a:t>sin </a:t>
                      </a:r>
                      <a:r>
                        <a:rPr lang="en-GB" sz="1100" b="0" i="0" u="none" strike="noStrike" baseline="0" dirty="0" smtClean="0">
                          <a:latin typeface="Aptifer Sans LT Pro"/>
                        </a:rPr>
                        <a:t>+ infinitive without (doing) </a:t>
                      </a:r>
                    </a:p>
                    <a:p>
                      <a:r>
                        <a:rPr lang="en-GB" sz="1100" b="0" i="1" u="none" strike="noStrike" baseline="0" dirty="0" smtClean="0">
                          <a:latin typeface="Aptifer Sans LT Pro"/>
                        </a:rPr>
                        <a:t>antes de </a:t>
                      </a:r>
                      <a:r>
                        <a:rPr lang="en-GB" sz="1100" b="0" i="0" u="none" strike="noStrike" baseline="0" dirty="0" smtClean="0">
                          <a:latin typeface="Aptifer Sans LT Pro"/>
                        </a:rPr>
                        <a:t>+ infinitive before (doing) </a:t>
                      </a:r>
                    </a:p>
                    <a:p>
                      <a:r>
                        <a:rPr lang="en-GB" sz="1100" b="0" i="1" u="none" strike="noStrike" baseline="0" dirty="0" err="1" smtClean="0">
                          <a:latin typeface="Aptifer Sans LT Pro"/>
                        </a:rPr>
                        <a:t>después</a:t>
                      </a:r>
                      <a:r>
                        <a:rPr lang="en-GB" sz="1100" b="0" i="1" u="none" strike="noStrike" baseline="0" dirty="0" smtClean="0">
                          <a:latin typeface="Aptifer Sans LT Pro"/>
                        </a:rPr>
                        <a:t> de </a:t>
                      </a:r>
                      <a:r>
                        <a:rPr lang="en-GB" sz="1100" b="0" i="0" u="none" strike="noStrike" baseline="0" dirty="0" smtClean="0">
                          <a:latin typeface="Aptifer Sans LT Pro"/>
                        </a:rPr>
                        <a:t>+ infinitive after (doing) </a:t>
                      </a:r>
                      <a:endParaRPr lang="en-GB" sz="110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txBody>
                  <a:tcPr>
                    <a:solidFill>
                      <a:schemeClr val="bg1">
                        <a:alpha val="20000"/>
                      </a:schemeClr>
                    </a:solidFill>
                  </a:tcPr>
                </a:tc>
              </a:tr>
              <a:tr h="459422">
                <a:tc gridSpan="8">
                  <a:txBody>
                    <a:bodyPr/>
                    <a:lstStyle/>
                    <a:p>
                      <a:r>
                        <a:rPr lang="en-GB" sz="1100" b="1" dirty="0" smtClean="0">
                          <a:latin typeface="Arial" panose="020B0604020202020204" pitchFamily="34" charset="0"/>
                          <a:cs typeface="Arial" panose="020B0604020202020204" pitchFamily="34" charset="0"/>
                        </a:rPr>
                        <a:t>Skills focus:</a:t>
                      </a:r>
                      <a:endParaRPr lang="en-GB" sz="1100" b="1" dirty="0">
                        <a:latin typeface="Arial" panose="020B0604020202020204" pitchFamily="34" charset="0"/>
                        <a:cs typeface="Arial" panose="020B0604020202020204" pitchFamily="34" charset="0"/>
                      </a:endParaRPr>
                    </a:p>
                  </a:txBody>
                  <a:tcPr>
                    <a:solidFill>
                      <a:schemeClr val="bg2">
                        <a:alpha val="20000"/>
                      </a:schemeClr>
                    </a:solidFill>
                  </a:tcPr>
                </a:tc>
                <a:tc hMerge="1">
                  <a:txBody>
                    <a:bodyPr/>
                    <a:lstStyle/>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endParaRPr lang="en-GB" sz="1100" baseline="0" dirty="0" smtClean="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endParaRPr lang="en-GB" sz="1100" baseline="0" dirty="0" smtClean="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bg1">
                        <a:alpha val="20000"/>
                      </a:schemeClr>
                    </a:solidFill>
                  </a:tcPr>
                </a:tc>
                <a:tc hMerge="1">
                  <a:txBody>
                    <a:bodyPr/>
                    <a:lstStyle/>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endParaRPr lang="en-GB" sz="1100" baseline="0" dirty="0" smtClean="0">
                        <a:latin typeface="Arial" panose="020B0604020202020204" pitchFamily="34" charset="0"/>
                        <a:cs typeface="Arial" panose="020B0604020202020204" pitchFamily="34" charset="0"/>
                      </a:endParaRPr>
                    </a:p>
                  </a:txBody>
                  <a:tcPr>
                    <a:solidFill>
                      <a:schemeClr val="bg1">
                        <a:alpha val="20000"/>
                      </a:schemeClr>
                    </a:solidFill>
                  </a:tcPr>
                </a:tc>
              </a:tr>
            </a:tbl>
          </a:graphicData>
        </a:graphic>
      </p:graphicFrame>
    </p:spTree>
    <p:extLst>
      <p:ext uri="{BB962C8B-B14F-4D97-AF65-F5344CB8AC3E}">
        <p14:creationId xmlns:p14="http://schemas.microsoft.com/office/powerpoint/2010/main" val="31877107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46233089"/>
              </p:ext>
            </p:extLst>
          </p:nvPr>
        </p:nvGraphicFramePr>
        <p:xfrm>
          <a:off x="106136" y="176848"/>
          <a:ext cx="8961662" cy="6644640"/>
        </p:xfrm>
        <a:graphic>
          <a:graphicData uri="http://schemas.openxmlformats.org/drawingml/2006/table">
            <a:tbl>
              <a:tblPr firstRow="1" bandRow="1">
                <a:tableStyleId>{8799B23B-EC83-4686-B30A-512413B5E67A}</a:tableStyleId>
              </a:tblPr>
              <a:tblGrid>
                <a:gridCol w="888609"/>
                <a:gridCol w="1205272"/>
                <a:gridCol w="1239219"/>
                <a:gridCol w="869233"/>
                <a:gridCol w="1046940"/>
                <a:gridCol w="1046940"/>
                <a:gridCol w="1046940"/>
                <a:gridCol w="1618509"/>
              </a:tblGrid>
              <a:tr h="32381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Week 7</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solidFill>
                      <a:schemeClr val="bg1">
                        <a:lumMod val="95000"/>
                      </a:schemeClr>
                    </a:solidFill>
                  </a:tcPr>
                </a:tc>
              </a:tr>
              <a:tr h="34921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6 De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costumbre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Revision</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Leer y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escuchar</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p130 - 131</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panose="020B0604020202020204" pitchFamily="34" charset="0"/>
                        <a:cs typeface="Arial" panose="020B0604020202020204" pitchFamily="34" charset="0"/>
                      </a:endParaRPr>
                    </a:p>
                    <a:p>
                      <a:r>
                        <a:rPr lang="en-GB" sz="1100" b="1" dirty="0" err="1" smtClean="0">
                          <a:latin typeface="Arial" panose="020B0604020202020204" pitchFamily="34" charset="0"/>
                          <a:cs typeface="Arial" panose="020B0604020202020204" pitchFamily="34" charset="0"/>
                        </a:rPr>
                        <a:t>Prueba</a:t>
                      </a:r>
                      <a:r>
                        <a:rPr lang="en-GB" sz="1100" b="1" dirty="0" smtClean="0">
                          <a:latin typeface="Arial" panose="020B0604020202020204" pitchFamily="34" charset="0"/>
                          <a:cs typeface="Arial" panose="020B0604020202020204" pitchFamily="34" charset="0"/>
                        </a:rPr>
                        <a:t> oral </a:t>
                      </a:r>
                      <a:r>
                        <a:rPr lang="en-GB" sz="1100" dirty="0" smtClean="0">
                          <a:latin typeface="Arial" panose="020B0604020202020204" pitchFamily="34" charset="0"/>
                          <a:cs typeface="Arial" panose="020B0604020202020204" pitchFamily="34" charset="0"/>
                        </a:rPr>
                        <a:t>p132-133</a:t>
                      </a:r>
                    </a:p>
                    <a:p>
                      <a:endParaRPr lang="en-GB" sz="1100" dirty="0" smtClean="0">
                        <a:latin typeface="Arial" panose="020B0604020202020204" pitchFamily="34" charset="0"/>
                        <a:cs typeface="Arial" panose="020B0604020202020204" pitchFamily="34" charset="0"/>
                      </a:endParaRPr>
                    </a:p>
                    <a:p>
                      <a:r>
                        <a:rPr lang="en-GB" sz="1100" b="1" dirty="0" err="1" smtClean="0">
                          <a:latin typeface="Arial" panose="020B0604020202020204" pitchFamily="34" charset="0"/>
                          <a:cs typeface="Arial" panose="020B0604020202020204" pitchFamily="34" charset="0"/>
                        </a:rPr>
                        <a:t>Prueba</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escrita</a:t>
                      </a:r>
                      <a:r>
                        <a:rPr lang="en-GB" sz="1100" b="1" baseline="0" dirty="0" smtClean="0">
                          <a:latin typeface="Arial" panose="020B0604020202020204" pitchFamily="34" charset="0"/>
                          <a:cs typeface="Arial" panose="020B0604020202020204" pitchFamily="34" charset="0"/>
                        </a:rPr>
                        <a:t> </a:t>
                      </a:r>
                      <a:r>
                        <a:rPr lang="en-GB" sz="1100" baseline="0" dirty="0" smtClean="0">
                          <a:latin typeface="Arial" panose="020B0604020202020204" pitchFamily="34" charset="0"/>
                          <a:cs typeface="Arial" panose="020B0604020202020204" pitchFamily="34" charset="0"/>
                        </a:rPr>
                        <a:t>p134-135</a:t>
                      </a:r>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hay </a:t>
                      </a:r>
                      <a:r>
                        <a:rPr lang="en-GB" sz="1100" dirty="0" err="1" smtClean="0">
                          <a:latin typeface="Arial" panose="020B0604020202020204" pitchFamily="34" charset="0"/>
                          <a:cs typeface="Arial" panose="020B0604020202020204" pitchFamily="34" charset="0"/>
                        </a:rPr>
                        <a:t>en</a:t>
                      </a:r>
                      <a:r>
                        <a:rPr lang="en-GB" sz="1100" dirty="0" smtClean="0">
                          <a:latin typeface="Arial" panose="020B0604020202020204" pitchFamily="34" charset="0"/>
                          <a:cs typeface="Arial" panose="020B0604020202020204" pitchFamily="34" charset="0"/>
                        </a:rPr>
                        <a:t> la </a:t>
                      </a:r>
                      <a:r>
                        <a:rPr lang="en-GB" sz="1100" dirty="0" err="1" smtClean="0">
                          <a:latin typeface="Arial" panose="020B0604020202020204" pitchFamily="34" charset="0"/>
                          <a:cs typeface="Arial" panose="020B0604020202020204" pitchFamily="34" charset="0"/>
                        </a:rPr>
                        <a:t>foto</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Crees</a:t>
                      </a:r>
                      <a:r>
                        <a:rPr lang="en-GB" sz="1100" dirty="0" smtClean="0">
                          <a:latin typeface="Arial" panose="020B0604020202020204" pitchFamily="34" charset="0"/>
                          <a:cs typeface="Arial" panose="020B0604020202020204" pitchFamily="34" charset="0"/>
                        </a:rPr>
                        <a:t> que la </a:t>
                      </a:r>
                      <a:r>
                        <a:rPr lang="en-GB" sz="1100" dirty="0" err="1" smtClean="0">
                          <a:latin typeface="Arial" panose="020B0604020202020204" pitchFamily="34" charset="0"/>
                          <a:cs typeface="Arial" panose="020B0604020202020204" pitchFamily="34" charset="0"/>
                        </a:rPr>
                        <a:t>navidad</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es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importannte</a:t>
                      </a:r>
                      <a:r>
                        <a:rPr lang="en-GB" sz="110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dirty="0" err="1" smtClean="0">
                          <a:latin typeface="Arial" panose="020B0604020202020204" pitchFamily="34" charset="0"/>
                          <a:cs typeface="Arial" panose="020B0604020202020204" pitchFamily="34" charset="0"/>
                        </a:rPr>
                        <a:t>Háblame</a:t>
                      </a:r>
                      <a:r>
                        <a:rPr lang="en-GB" sz="1100" baseline="0" dirty="0" smtClean="0">
                          <a:latin typeface="Arial" panose="020B0604020202020204" pitchFamily="34" charset="0"/>
                          <a:cs typeface="Arial" panose="020B0604020202020204" pitchFamily="34" charset="0"/>
                        </a:rPr>
                        <a:t> de lo que </a:t>
                      </a:r>
                      <a:r>
                        <a:rPr lang="en-GB" sz="1100" baseline="0" dirty="0" err="1" smtClean="0">
                          <a:latin typeface="Arial" panose="020B0604020202020204" pitchFamily="34" charset="0"/>
                          <a:cs typeface="Arial" panose="020B0604020202020204" pitchFamily="34" charset="0"/>
                        </a:rPr>
                        <a:t>hiciste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en</a:t>
                      </a:r>
                      <a:r>
                        <a:rPr lang="en-GB" sz="1100" baseline="0" dirty="0" smtClean="0">
                          <a:latin typeface="Arial" panose="020B0604020202020204" pitchFamily="34" charset="0"/>
                          <a:cs typeface="Arial" panose="020B0604020202020204" pitchFamily="34" charset="0"/>
                        </a:rPr>
                        <a:t> un </a:t>
                      </a:r>
                      <a:r>
                        <a:rPr lang="en-GB" sz="1100" baseline="0" dirty="0" err="1" smtClean="0">
                          <a:latin typeface="Arial" panose="020B0604020202020204" pitchFamily="34" charset="0"/>
                          <a:cs typeface="Arial" panose="020B0604020202020204" pitchFamily="34" charset="0"/>
                        </a:rPr>
                        <a:t>día</a:t>
                      </a:r>
                      <a:r>
                        <a:rPr lang="en-GB" sz="1100" baseline="0" dirty="0" smtClean="0">
                          <a:latin typeface="Arial" panose="020B0604020202020204" pitchFamily="34" charset="0"/>
                          <a:cs typeface="Arial" panose="020B0604020202020204" pitchFamily="34" charset="0"/>
                        </a:rPr>
                        <a:t> especial </a:t>
                      </a:r>
                      <a:r>
                        <a:rPr lang="en-GB" sz="1100" baseline="0" dirty="0" err="1" smtClean="0">
                          <a:latin typeface="Arial" panose="020B0604020202020204" pitchFamily="34" charset="0"/>
                          <a:cs typeface="Arial" panose="020B0604020202020204" pitchFamily="34" charset="0"/>
                        </a:rPr>
                        <a:t>reciente</a:t>
                      </a:r>
                      <a:r>
                        <a:rPr lang="en-GB" sz="1100" baseline="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sz="1100"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Cuál</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tu</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plato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favorito</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opinas</a:t>
                      </a:r>
                      <a:r>
                        <a:rPr lang="en-GB" sz="1100" baseline="0" dirty="0" smtClean="0">
                          <a:latin typeface="Arial" panose="020B0604020202020204" pitchFamily="34" charset="0"/>
                          <a:cs typeface="Arial" panose="020B0604020202020204" pitchFamily="34" charset="0"/>
                        </a:rPr>
                        <a:t> de la comida </a:t>
                      </a:r>
                      <a:r>
                        <a:rPr lang="en-GB" sz="1100" baseline="0" dirty="0" err="1" smtClean="0">
                          <a:latin typeface="Arial" panose="020B0604020202020204" pitchFamily="34" charset="0"/>
                          <a:cs typeface="Arial" panose="020B0604020202020204" pitchFamily="34" charset="0"/>
                        </a:rPr>
                        <a:t>española</a:t>
                      </a:r>
                      <a:r>
                        <a:rPr lang="en-GB" sz="110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Describe</a:t>
                      </a:r>
                      <a:r>
                        <a:rPr lang="en-GB" sz="1100" baseline="0" dirty="0" smtClean="0">
                          <a:latin typeface="Arial" panose="020B0604020202020204" pitchFamily="34" charset="0"/>
                          <a:cs typeface="Arial" panose="020B0604020202020204" pitchFamily="34" charset="0"/>
                        </a:rPr>
                        <a:t> la </a:t>
                      </a:r>
                      <a:r>
                        <a:rPr lang="en-GB" sz="1100" baseline="0" dirty="0" err="1" smtClean="0">
                          <a:latin typeface="Arial" panose="020B0604020202020204" pitchFamily="34" charset="0"/>
                          <a:cs typeface="Arial" panose="020B0604020202020204" pitchFamily="34" charset="0"/>
                        </a:rPr>
                        <a:t>última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vez</a:t>
                      </a:r>
                      <a:r>
                        <a:rPr lang="en-GB" sz="1100" baseline="0" dirty="0" smtClean="0">
                          <a:latin typeface="Arial" panose="020B0604020202020204" pitchFamily="34" charset="0"/>
                          <a:cs typeface="Arial" panose="020B0604020202020204" pitchFamily="34" charset="0"/>
                        </a:rPr>
                        <a:t> que </a:t>
                      </a:r>
                      <a:r>
                        <a:rPr lang="en-GB" sz="1100" baseline="0" dirty="0" err="1" smtClean="0">
                          <a:latin typeface="Arial" panose="020B0604020202020204" pitchFamily="34" charset="0"/>
                          <a:cs typeface="Arial" panose="020B0604020202020204" pitchFamily="34" charset="0"/>
                        </a:rPr>
                        <a:t>fuiste</a:t>
                      </a:r>
                      <a:r>
                        <a:rPr lang="en-GB" sz="1100" baseline="0" dirty="0" smtClean="0">
                          <a:latin typeface="Arial" panose="020B0604020202020204" pitchFamily="34" charset="0"/>
                          <a:cs typeface="Arial" panose="020B0604020202020204" pitchFamily="34" charset="0"/>
                        </a:rPr>
                        <a:t> a un </a:t>
                      </a:r>
                      <a:r>
                        <a:rPr lang="en-GB" sz="1100" baseline="0" dirty="0" err="1" smtClean="0">
                          <a:latin typeface="Arial" panose="020B0604020202020204" pitchFamily="34" charset="0"/>
                          <a:cs typeface="Arial" panose="020B0604020202020204" pitchFamily="34" charset="0"/>
                        </a:rPr>
                        <a:t>restaurante</a:t>
                      </a:r>
                      <a:r>
                        <a:rPr lang="en-GB" sz="1100" baseline="0" dirty="0" smtClean="0">
                          <a:latin typeface="Arial" panose="020B0604020202020204" pitchFamily="34" charset="0"/>
                          <a:cs typeface="Arial" panose="020B0604020202020204" pitchFamily="34" charset="0"/>
                        </a:rPr>
                        <a:t>?</a:t>
                      </a:r>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endParaRPr lang="es-ES"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endParaRPr lang="en-GB" sz="1100" baseline="0" dirty="0" smtClean="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1: Identity and 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Customs and festivals in Spanish-speaking countries/communities</a:t>
                      </a:r>
                    </a:p>
                  </a:txBody>
                  <a:tcPr>
                    <a:solidFill>
                      <a:schemeClr val="bg1">
                        <a:alpha val="20000"/>
                      </a:schemeClr>
                    </a:solidFill>
                  </a:tcPr>
                </a:tc>
                <a:tc>
                  <a:txBody>
                    <a:bodyPr/>
                    <a:lstStyle/>
                    <a:p>
                      <a:r>
                        <a:rPr lang="en-GB" sz="1100" dirty="0" smtClean="0">
                          <a:latin typeface="Arial" panose="020B0604020202020204" pitchFamily="34" charset="0"/>
                          <a:cs typeface="Arial" panose="020B0604020202020204" pitchFamily="34" charset="0"/>
                        </a:rPr>
                        <a:t>HW 1 </a:t>
                      </a:r>
                    </a:p>
                    <a:p>
                      <a:r>
                        <a:rPr lang="en-GB" sz="1100" dirty="0" smtClean="0">
                          <a:latin typeface="Arial" panose="020B0604020202020204" pitchFamily="34" charset="0"/>
                          <a:cs typeface="Arial" panose="020B0604020202020204" pitchFamily="34" charset="0"/>
                        </a:rPr>
                        <a:t>Write answers to the general conversation</a:t>
                      </a:r>
                      <a:r>
                        <a:rPr lang="en-GB" sz="1100" baseline="0" dirty="0" smtClean="0">
                          <a:latin typeface="Arial" panose="020B0604020202020204" pitchFamily="34" charset="0"/>
                          <a:cs typeface="Arial" panose="020B0604020202020204" pitchFamily="34" charset="0"/>
                        </a:rPr>
                        <a:t> questions from p199/prepare to answer from memory</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HW 2 </a:t>
                      </a:r>
                    </a:p>
                    <a:p>
                      <a:r>
                        <a:rPr lang="en-GB" sz="1100" baseline="0" dirty="0" smtClean="0">
                          <a:latin typeface="Arial" panose="020B0604020202020204" pitchFamily="34" charset="0"/>
                          <a:cs typeface="Arial" panose="020B0604020202020204" pitchFamily="34" charset="0"/>
                        </a:rPr>
                        <a:t>Translation p135 Ex 1+2</a:t>
                      </a:r>
                    </a:p>
                    <a:p>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a:txBody>
                    <a:bodyPr/>
                    <a:lstStyle/>
                    <a:p>
                      <a:r>
                        <a:rPr lang="en-GB" sz="1100" dirty="0" smtClean="0">
                          <a:latin typeface="Arial" panose="020B0604020202020204" pitchFamily="34" charset="0"/>
                          <a:cs typeface="Arial" panose="020B0604020202020204" pitchFamily="34" charset="0"/>
                        </a:rPr>
                        <a:t>General conversation</a:t>
                      </a:r>
                      <a:r>
                        <a:rPr lang="en-GB" sz="1100" baseline="0" dirty="0" smtClean="0">
                          <a:latin typeface="Arial" panose="020B0604020202020204" pitchFamily="34" charset="0"/>
                          <a:cs typeface="Arial" panose="020B0604020202020204" pitchFamily="34" charset="0"/>
                        </a:rPr>
                        <a:t> questions from p199</a:t>
                      </a:r>
                    </a:p>
                  </a:txBody>
                  <a:tcPr>
                    <a:solidFill>
                      <a:schemeClr val="bg1">
                        <a:alpha val="20000"/>
                      </a:schemeClr>
                    </a:solidFill>
                  </a:tcPr>
                </a:tc>
              </a:tr>
              <a:tr h="2253932">
                <a:tc gridSpan="8">
                  <a:txBody>
                    <a:bodyPr/>
                    <a:lstStyle/>
                    <a:p>
                      <a:pPr>
                        <a:spcAft>
                          <a:spcPts val="0"/>
                        </a:spcAft>
                      </a:pPr>
                      <a:r>
                        <a:rPr lang="es-ES" sz="1100" b="1" dirty="0" smtClean="0">
                          <a:effectLst/>
                          <a:latin typeface="Arial" panose="020B0604020202020204" pitchFamily="34" charset="0"/>
                          <a:ea typeface="MS ??"/>
                          <a:cs typeface="Cambria" panose="02040503050406030204" pitchFamily="18" charset="0"/>
                        </a:rPr>
                        <a:t>Module 6</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b="1" dirty="0" smtClean="0">
                          <a:effectLst/>
                          <a:latin typeface="Arial" panose="020B0604020202020204" pitchFamily="34" charset="0"/>
                          <a:ea typeface="MS ??"/>
                          <a:cs typeface="Cambria" panose="02040503050406030204" pitchFamily="18" charset="0"/>
                        </a:rPr>
                        <a:t>(</a:t>
                      </a:r>
                      <a:r>
                        <a:rPr lang="es-ES" sz="1100" b="1" dirty="0" err="1" smtClean="0">
                          <a:effectLst/>
                          <a:latin typeface="Arial" panose="020B0604020202020204" pitchFamily="34" charset="0"/>
                          <a:ea typeface="MS ??"/>
                          <a:cs typeface="Cambria" panose="02040503050406030204" pitchFamily="18" charset="0"/>
                        </a:rPr>
                        <a:t>From</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Theme</a:t>
                      </a:r>
                      <a:r>
                        <a:rPr lang="es-ES" sz="1100" b="1" dirty="0" smtClean="0">
                          <a:effectLst/>
                          <a:latin typeface="Arial" panose="020B0604020202020204" pitchFamily="34" charset="0"/>
                          <a:ea typeface="MS ??"/>
                          <a:cs typeface="Cambria" panose="02040503050406030204" pitchFamily="18" charset="0"/>
                        </a:rPr>
                        <a:t> 1) </a:t>
                      </a:r>
                      <a:r>
                        <a:rPr lang="es-ES" sz="1100" b="1" dirty="0" err="1" smtClean="0">
                          <a:effectLst/>
                          <a:latin typeface="Arial" panose="020B0604020202020204" pitchFamily="34" charset="0"/>
                          <a:ea typeface="MS ??"/>
                          <a:cs typeface="Cambria" panose="02040503050406030204" pitchFamily="18" charset="0"/>
                        </a:rPr>
                        <a:t>Customs</a:t>
                      </a:r>
                      <a:r>
                        <a:rPr lang="es-ES" sz="1100" b="1" dirty="0" smtClean="0">
                          <a:effectLst/>
                          <a:latin typeface="Arial" panose="020B0604020202020204" pitchFamily="34" charset="0"/>
                          <a:ea typeface="MS ??"/>
                          <a:cs typeface="Cambria" panose="02040503050406030204" pitchFamily="18" charset="0"/>
                        </a:rPr>
                        <a:t> and </a:t>
                      </a:r>
                      <a:r>
                        <a:rPr lang="es-ES" sz="1100" b="1" dirty="0" err="1" smtClean="0">
                          <a:effectLst/>
                          <a:latin typeface="Arial" panose="020B0604020202020204" pitchFamily="34" charset="0"/>
                          <a:ea typeface="MS ??"/>
                          <a:cs typeface="Cambria" panose="02040503050406030204" pitchFamily="18" charset="0"/>
                        </a:rPr>
                        <a:t>festivals</a:t>
                      </a:r>
                      <a:r>
                        <a:rPr lang="es-ES" sz="1100" b="1" dirty="0" smtClean="0">
                          <a:effectLst/>
                          <a:latin typeface="Arial" panose="020B0604020202020204" pitchFamily="34" charset="0"/>
                          <a:ea typeface="MS ??"/>
                          <a:cs typeface="Cambria" panose="02040503050406030204" pitchFamily="18" charset="0"/>
                        </a:rPr>
                        <a:t> in </a:t>
                      </a:r>
                      <a:r>
                        <a:rPr lang="es-ES" sz="1100" b="1" dirty="0" err="1" smtClean="0">
                          <a:effectLst/>
                          <a:latin typeface="Arial" panose="020B0604020202020204" pitchFamily="34" charset="0"/>
                          <a:ea typeface="MS ??"/>
                          <a:cs typeface="Cambria" panose="02040503050406030204" pitchFamily="18" charset="0"/>
                        </a:rPr>
                        <a:t>Spanish-speaking</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countries</a:t>
                      </a:r>
                      <a:r>
                        <a:rPr lang="es-ES" sz="1100" b="1" dirty="0" smtClean="0">
                          <a:effectLst/>
                          <a:latin typeface="Arial" panose="020B0604020202020204" pitchFamily="34" charset="0"/>
                          <a:ea typeface="MS ??"/>
                          <a:cs typeface="Cambria" panose="02040503050406030204" pitchFamily="18" charset="0"/>
                        </a:rPr>
                        <a:t>/</a:t>
                      </a:r>
                      <a:r>
                        <a:rPr lang="es-ES" sz="1100" b="1" dirty="0" err="1" smtClean="0">
                          <a:effectLst/>
                          <a:latin typeface="Arial" panose="020B0604020202020204" pitchFamily="34" charset="0"/>
                          <a:ea typeface="MS ??"/>
                          <a:cs typeface="Cambria" panose="02040503050406030204" pitchFamily="18" charset="0"/>
                        </a:rPr>
                        <a:t>communities</a:t>
                      </a:r>
                      <a:r>
                        <a:rPr lang="es-ES" sz="1100" b="1" dirty="0" smtClean="0">
                          <a:effectLst/>
                          <a:latin typeface="Arial" panose="020B0604020202020204" pitchFamily="34" charset="0"/>
                          <a:ea typeface="MS ??"/>
                          <a:cs typeface="Cambria" panose="02040503050406030204" pitchFamily="18" charset="0"/>
                        </a:rPr>
                        <a:t>; free-time </a:t>
                      </a:r>
                      <a:r>
                        <a:rPr lang="es-ES" sz="1100" b="1" dirty="0" err="1" smtClean="0">
                          <a:effectLst/>
                          <a:latin typeface="Arial" panose="020B0604020202020204" pitchFamily="34" charset="0"/>
                          <a:ea typeface="MS ??"/>
                          <a:cs typeface="Cambria" panose="02040503050406030204" pitchFamily="18" charset="0"/>
                        </a:rPr>
                        <a:t>activities</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food</a:t>
                      </a:r>
                      <a:r>
                        <a:rPr lang="es-ES" sz="1100" b="1" dirty="0" smtClean="0">
                          <a:effectLst/>
                          <a:latin typeface="Arial" panose="020B0604020202020204" pitchFamily="34" charset="0"/>
                          <a:ea typeface="MS ??"/>
                          <a:cs typeface="Cambria" panose="02040503050406030204" pitchFamily="18" charset="0"/>
                        </a:rPr>
                        <a:t> and </a:t>
                      </a:r>
                      <a:r>
                        <a:rPr lang="es-ES" sz="1100" b="1" dirty="0" err="1" smtClean="0">
                          <a:effectLst/>
                          <a:latin typeface="Arial" panose="020B0604020202020204" pitchFamily="34" charset="0"/>
                          <a:ea typeface="MS ??"/>
                          <a:cs typeface="Cambria" panose="02040503050406030204" pitchFamily="18" charset="0"/>
                        </a:rPr>
                        <a:t>eating</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out</a:t>
                      </a:r>
                      <a:r>
                        <a:rPr lang="es-ES" sz="1100" b="1" dirty="0" smtClean="0">
                          <a:effectLst/>
                          <a:latin typeface="Arial" panose="020B0604020202020204" pitchFamily="34" charset="0"/>
                          <a:ea typeface="MS ??"/>
                          <a:cs typeface="Cambria" panose="02040503050406030204" pitchFamily="18" charset="0"/>
                        </a:rPr>
                        <a:t>)</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 ¿Qué te gusta comer?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2 ¿Has probado la comida española? ¿Te gusta? ¿Por qué (no)?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3 ¿Prefieres cenar en casa o en un restaurante?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4 Describe un plato típico que se come en tu país.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5 Háblame de lo que hiciste en un día especial reciente con tus amigos o tu familia.</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6 ¿Cómo vas a celebrar tu próximo cumpleaños?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7 ¿Has asistido a un festival de música? ¿Puedes describirlo?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8 ¿Qué opinas de la Navidad?</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9 Háblame de lo que hiciste por Navidad el año pasado.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10 ¿Cuál es la fiesta más importante, en tu opinión?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11 ¿Crees que las fiestas tradicionales son importantes? ¿Por qué (no)?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12 Háblame de una fiesta a la que te gustaría asistir.</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13 ¿Crees que las fiestas son más interesantes en Inglaterra o en España?</a:t>
                      </a:r>
                      <a:endParaRPr lang="en-GB" sz="1100" dirty="0" smtClean="0">
                        <a:effectLst/>
                        <a:latin typeface="Cambria" panose="02040503050406030204" pitchFamily="18" charset="0"/>
                        <a:ea typeface="MS ??"/>
                        <a:cs typeface="Cambria" panose="02040503050406030204" pitchFamily="18" charset="0"/>
                      </a:endParaRPr>
                    </a:p>
                  </a:txBody>
                  <a:tcPr>
                    <a:solidFill>
                      <a:schemeClr val="bg2">
                        <a:alpha val="20000"/>
                      </a:schemeClr>
                    </a:solidFill>
                  </a:tcPr>
                </a:tc>
                <a:tc hMerge="1">
                  <a:txBody>
                    <a:bodyPr/>
                    <a:lstStyle/>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endParaRPr lang="es-ES" sz="1100" dirty="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endParaRPr lang="en-GB" sz="1100" baseline="0" dirty="0" smtClean="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a:solidFill>
                      <a:schemeClr val="bg1">
                        <a:alpha val="20000"/>
                      </a:schemeClr>
                    </a:solidFill>
                  </a:tcPr>
                </a:tc>
                <a:tc hMerge="1">
                  <a:txBody>
                    <a:bodyPr/>
                    <a:lstStyle/>
                    <a:p>
                      <a:endParaRPr lang="en-GB" sz="1100" dirty="0">
                        <a:latin typeface="Arial" panose="020B0604020202020204" pitchFamily="34" charset="0"/>
                        <a:cs typeface="Arial" panose="020B0604020202020204" pitchFamily="34" charset="0"/>
                      </a:endParaRPr>
                    </a:p>
                  </a:txBody>
                  <a:tcPr>
                    <a:solidFill>
                      <a:schemeClr val="bg1">
                        <a:alpha val="20000"/>
                      </a:schemeClr>
                    </a:solidFill>
                  </a:tcPr>
                </a:tc>
                <a:tc hMerge="1">
                  <a:txBody>
                    <a:bodyPr/>
                    <a:lstStyle/>
                    <a:p>
                      <a:endParaRPr lang="en-GB" sz="1100" baseline="0" dirty="0" smtClean="0">
                        <a:latin typeface="Arial" panose="020B0604020202020204" pitchFamily="34" charset="0"/>
                        <a:cs typeface="Arial" panose="020B0604020202020204" pitchFamily="34" charset="0"/>
                      </a:endParaRPr>
                    </a:p>
                  </a:txBody>
                  <a:tcPr>
                    <a:solidFill>
                      <a:schemeClr val="bg1">
                        <a:alpha val="20000"/>
                      </a:schemeClr>
                    </a:solidFill>
                  </a:tcPr>
                </a:tc>
              </a:tr>
            </a:tbl>
          </a:graphicData>
        </a:graphic>
      </p:graphicFrame>
    </p:spTree>
    <p:extLst>
      <p:ext uri="{BB962C8B-B14F-4D97-AF65-F5344CB8AC3E}">
        <p14:creationId xmlns:p14="http://schemas.microsoft.com/office/powerpoint/2010/main" val="22168527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46193857"/>
              </p:ext>
            </p:extLst>
          </p:nvPr>
        </p:nvGraphicFramePr>
        <p:xfrm>
          <a:off x="161515" y="89745"/>
          <a:ext cx="8861460" cy="553986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Autumn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r>
                        <a:rPr lang="en-GB" sz="1100" b="1" dirty="0" smtClean="0">
                          <a:latin typeface="Arial" panose="020B0604020202020204" pitchFamily="34" charset="0"/>
                          <a:cs typeface="Arial" panose="020B0604020202020204" pitchFamily="34" charset="0"/>
                        </a:rPr>
                        <a:t>Week 8</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sz="1200" dirty="0" smtClean="0"/>
                    </a:p>
                    <a:p>
                      <a:r>
                        <a:rPr lang="en-GB" sz="1200" dirty="0" smtClean="0"/>
                        <a:t>2/3 lessons</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7 ¡A </a:t>
                      </a:r>
                      <a:r>
                        <a:rPr lang="en-GB" sz="1100" b="1" dirty="0" err="1" smtClean="0">
                          <a:latin typeface="Arial" panose="020B0604020202020204" pitchFamily="34" charset="0"/>
                          <a:cs typeface="Arial" panose="020B0604020202020204" pitchFamily="34" charset="0"/>
                        </a:rPr>
                        <a:t>Currar</a:t>
                      </a:r>
                      <a:r>
                        <a:rPr lang="en-GB" sz="1100" b="1" dirty="0" smtClean="0">
                          <a:latin typeface="Arial" panose="020B0604020202020204" pitchFamily="34" charset="0"/>
                          <a:cs typeface="Arial" panose="020B0604020202020204" pitchFamily="34" charset="0"/>
                        </a:rPr>
                        <a:t>!</a:t>
                      </a:r>
                    </a:p>
                    <a:p>
                      <a:endParaRPr lang="en-GB" sz="1100" b="1"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Punto de </a:t>
                      </a:r>
                      <a:r>
                        <a:rPr lang="en-GB" sz="1100" b="1" dirty="0" err="1" smtClean="0">
                          <a:latin typeface="Arial" panose="020B0604020202020204" pitchFamily="34" charset="0"/>
                          <a:cs typeface="Arial" panose="020B0604020202020204" pitchFamily="34" charset="0"/>
                        </a:rPr>
                        <a:t>partida</a:t>
                      </a:r>
                      <a:r>
                        <a:rPr lang="en-GB" sz="1100" b="1" dirty="0" smtClean="0">
                          <a:latin typeface="Arial" panose="020B0604020202020204" pitchFamily="34" charset="0"/>
                          <a:cs typeface="Arial" panose="020B0604020202020204" pitchFamily="34" charset="0"/>
                        </a:rPr>
                        <a:t> 1 </a:t>
                      </a:r>
                      <a:r>
                        <a:rPr lang="en-GB" sz="1100" b="0" dirty="0" smtClean="0">
                          <a:latin typeface="Arial" panose="020B0604020202020204" pitchFamily="34" charset="0"/>
                          <a:cs typeface="Arial" panose="020B0604020202020204" pitchFamily="34" charset="0"/>
                        </a:rPr>
                        <a:t>p138/139 exs1-8</a:t>
                      </a:r>
                    </a:p>
                    <a:p>
                      <a:endParaRPr lang="en-GB" sz="1100" b="0" dirty="0" smtClean="0">
                        <a:latin typeface="Arial" panose="020B0604020202020204" pitchFamily="34" charset="0"/>
                        <a:cs typeface="Arial" panose="020B0604020202020204" pitchFamily="34" charset="0"/>
                      </a:endParaRPr>
                    </a:p>
                    <a:p>
                      <a:endParaRPr lang="en-GB" sz="1100" b="0" dirty="0" smtClean="0">
                        <a:latin typeface="Arial" panose="020B0604020202020204" pitchFamily="34" charset="0"/>
                        <a:cs typeface="Arial" panose="020B0604020202020204" pitchFamily="34" charset="0"/>
                      </a:endParaRPr>
                    </a:p>
                    <a:p>
                      <a:endParaRPr lang="en-GB" sz="1100" b="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En</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trabajas</a:t>
                      </a:r>
                      <a:r>
                        <a:rPr lang="en-GB" sz="11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Te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gusta</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tu</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trabajo</a:t>
                      </a:r>
                      <a:r>
                        <a:rPr lang="en-GB" sz="11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En</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gustaría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trabajar</a:t>
                      </a:r>
                      <a:r>
                        <a:rPr lang="en-GB" sz="1100" baseline="0" dirty="0" smtClean="0">
                          <a:latin typeface="Arial" panose="020B0604020202020204" pitchFamily="34" charset="0"/>
                          <a:cs typeface="Arial" panose="020B0604020202020204" pitchFamily="34" charset="0"/>
                        </a:rPr>
                        <a:t>?</a:t>
                      </a:r>
                      <a:endParaRPr lang="en-GB"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tipo</a:t>
                      </a:r>
                      <a:r>
                        <a:rPr lang="en-GB" sz="1100" dirty="0" smtClean="0">
                          <a:latin typeface="Arial" panose="020B0604020202020204" pitchFamily="34" charset="0"/>
                          <a:cs typeface="Arial" panose="020B0604020202020204" pitchFamily="34" charset="0"/>
                        </a:rPr>
                        <a:t> de persona </a:t>
                      </a:r>
                      <a:r>
                        <a:rPr lang="en-GB" sz="1100" dirty="0" err="1" smtClean="0">
                          <a:latin typeface="Arial" panose="020B0604020202020204" pitchFamily="34" charset="0"/>
                          <a:cs typeface="Arial" panose="020B0604020202020204" pitchFamily="34" charset="0"/>
                        </a:rPr>
                        <a:t>eres</a:t>
                      </a:r>
                      <a:r>
                        <a:rPr lang="en-GB" sz="1100" dirty="0" smtClean="0">
                          <a:latin typeface="Arial" panose="020B0604020202020204" pitchFamily="34" charset="0"/>
                          <a:cs typeface="Arial" panose="020B0604020202020204" pitchFamily="34" charset="0"/>
                        </a:rPr>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En</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trabajan</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tus</a:t>
                      </a:r>
                      <a:r>
                        <a:rPr lang="en-GB" sz="1100" dirty="0" smtClean="0">
                          <a:latin typeface="Arial" panose="020B0604020202020204" pitchFamily="34" charset="0"/>
                          <a:cs typeface="Arial" panose="020B0604020202020204" pitchFamily="34" charset="0"/>
                        </a:rPr>
                        <a:t> padres?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Gender</a:t>
                      </a:r>
                      <a:r>
                        <a:rPr lang="en-GB" sz="1100" baseline="0" dirty="0" smtClean="0">
                          <a:latin typeface="Arial" panose="020B0604020202020204" pitchFamily="34" charset="0"/>
                          <a:cs typeface="Arial" panose="020B0604020202020204" pitchFamily="34" charset="0"/>
                        </a:rPr>
                        <a:t> of nouns (</a:t>
                      </a:r>
                      <a:r>
                        <a:rPr lang="en-GB" sz="1100" baseline="0" dirty="0" err="1" smtClean="0">
                          <a:latin typeface="Arial" panose="020B0604020202020204" pitchFamily="34" charset="0"/>
                          <a:cs typeface="Arial" panose="020B0604020202020204" pitchFamily="34" charset="0"/>
                        </a:rPr>
                        <a:t>masc</a:t>
                      </a:r>
                      <a:r>
                        <a:rPr lang="en-GB" sz="1100" baseline="0" dirty="0" smtClean="0">
                          <a:latin typeface="Arial" panose="020B0604020202020204" pitchFamily="34" charset="0"/>
                          <a:cs typeface="Arial" panose="020B0604020202020204" pitchFamily="34" charset="0"/>
                        </a:rPr>
                        <a:t> and fem job endings)       </a:t>
                      </a:r>
                    </a:p>
                    <a:p>
                      <a:r>
                        <a:rPr lang="en-GB" sz="1100" baseline="0"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Consolidation</a:t>
                      </a:r>
                      <a:r>
                        <a:rPr lang="en-GB" sz="1100" baseline="0" dirty="0" smtClean="0">
                          <a:latin typeface="Arial" panose="020B0604020202020204" pitchFamily="34" charset="0"/>
                          <a:cs typeface="Arial" panose="020B0604020202020204" pitchFamily="34" charset="0"/>
                        </a:rPr>
                        <a:t> and revision of conditional tense</a:t>
                      </a:r>
                    </a:p>
                    <a:p>
                      <a:endParaRPr lang="en-GB" sz="1100" baseline="0" dirty="0" smtClean="0">
                        <a:latin typeface="Arial" panose="020B0604020202020204" pitchFamily="34" charset="0"/>
                        <a:cs typeface="Arial" panose="020B0604020202020204" pitchFamily="34" charset="0"/>
                      </a:endParaRPr>
                    </a:p>
                  </a:txBody>
                  <a:tcPr/>
                </a:tc>
                <a:tc>
                  <a:txBody>
                    <a:bodyPr/>
                    <a:lstStyle/>
                    <a:p>
                      <a:r>
                        <a:rPr lang="en-GB" sz="1000" dirty="0" err="1" smtClean="0">
                          <a:latin typeface="Arial" panose="020B0604020202020204" pitchFamily="34" charset="0"/>
                          <a:cs typeface="Arial" panose="020B0604020202020204" pitchFamily="34" charset="0"/>
                        </a:rPr>
                        <a:t>Peluquero</a:t>
                      </a:r>
                      <a:r>
                        <a:rPr lang="en-GB" sz="1000" dirty="0" smtClean="0">
                          <a:latin typeface="Arial" panose="020B0604020202020204" pitchFamily="34" charset="0"/>
                          <a:cs typeface="Arial" panose="020B0604020202020204" pitchFamily="34" charset="0"/>
                        </a:rPr>
                        <a:t>/a</a:t>
                      </a:r>
                    </a:p>
                    <a:p>
                      <a:r>
                        <a:rPr lang="en-GB" sz="1000" dirty="0" err="1" smtClean="0">
                          <a:latin typeface="Arial" panose="020B0604020202020204" pitchFamily="34" charset="0"/>
                          <a:cs typeface="Arial" panose="020B0604020202020204" pitchFamily="34" charset="0"/>
                        </a:rPr>
                        <a:t>Camarero</a:t>
                      </a:r>
                      <a:r>
                        <a:rPr lang="en-GB" sz="1000" dirty="0" smtClean="0">
                          <a:latin typeface="Arial" panose="020B0604020202020204" pitchFamily="34" charset="0"/>
                          <a:cs typeface="Arial" panose="020B0604020202020204" pitchFamily="34" charset="0"/>
                        </a:rPr>
                        <a:t>/a</a:t>
                      </a:r>
                    </a:p>
                    <a:p>
                      <a:r>
                        <a:rPr lang="en-GB" sz="1000" dirty="0" err="1" smtClean="0">
                          <a:latin typeface="Arial" panose="020B0604020202020204" pitchFamily="34" charset="0"/>
                          <a:cs typeface="Arial" panose="020B0604020202020204" pitchFamily="34" charset="0"/>
                        </a:rPr>
                        <a:t>Jardinero</a:t>
                      </a:r>
                      <a:r>
                        <a:rPr lang="en-GB" sz="1000" dirty="0" smtClean="0">
                          <a:latin typeface="Arial" panose="020B0604020202020204" pitchFamily="34" charset="0"/>
                          <a:cs typeface="Arial" panose="020B0604020202020204" pitchFamily="34" charset="0"/>
                        </a:rPr>
                        <a:t>/a</a:t>
                      </a:r>
                    </a:p>
                    <a:p>
                      <a:r>
                        <a:rPr lang="en-GB" sz="1000" dirty="0" err="1" smtClean="0">
                          <a:latin typeface="Arial" panose="020B0604020202020204" pitchFamily="34" charset="0"/>
                          <a:cs typeface="Arial" panose="020B0604020202020204" pitchFamily="34" charset="0"/>
                        </a:rPr>
                        <a:t>Dependiente</a:t>
                      </a:r>
                      <a:r>
                        <a:rPr lang="en-GB" sz="1000" dirty="0" smtClean="0">
                          <a:latin typeface="Arial" panose="020B0604020202020204" pitchFamily="34" charset="0"/>
                          <a:cs typeface="Arial" panose="020B0604020202020204" pitchFamily="34" charset="0"/>
                        </a:rPr>
                        <a:t>/a</a:t>
                      </a:r>
                    </a:p>
                    <a:p>
                      <a:r>
                        <a:rPr lang="en-GB" sz="1000" dirty="0" err="1" smtClean="0">
                          <a:latin typeface="Arial" panose="020B0604020202020204" pitchFamily="34" charset="0"/>
                          <a:cs typeface="Arial" panose="020B0604020202020204" pitchFamily="34" charset="0"/>
                        </a:rPr>
                        <a:t>Periodista</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Cantante</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Enfermero</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Azafata</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Cocinero</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Bombero</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Abogado</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Contable</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Funcionario</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Albañil</a:t>
                      </a:r>
                      <a:r>
                        <a:rPr lang="en-GB" sz="1000" dirty="0" smtClean="0">
                          <a:latin typeface="Arial" panose="020B0604020202020204" pitchFamily="34" charset="0"/>
                          <a:cs typeface="Arial" panose="020B0604020202020204" pitchFamily="34" charset="0"/>
                        </a:rPr>
                        <a:t> </a:t>
                      </a:r>
                    </a:p>
                    <a:p>
                      <a:r>
                        <a:rPr lang="en-GB" sz="1000" dirty="0" err="1" smtClean="0">
                          <a:latin typeface="Arial" panose="020B0604020202020204" pitchFamily="34" charset="0"/>
                          <a:cs typeface="Arial" panose="020B0604020202020204" pitchFamily="34" charset="0"/>
                        </a:rPr>
                        <a:t>Fontanero</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Cajero</a:t>
                      </a:r>
                      <a:r>
                        <a:rPr lang="en-GB" sz="1000" dirty="0" smtClean="0">
                          <a:latin typeface="Arial" panose="020B0604020202020204" pitchFamily="34" charset="0"/>
                          <a:cs typeface="Arial" panose="020B0604020202020204" pitchFamily="34" charset="0"/>
                        </a:rPr>
                        <a:t> </a:t>
                      </a:r>
                    </a:p>
                    <a:p>
                      <a:endParaRPr lang="en-GB" sz="100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3: Current and future employment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1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Jobs, career choices and ambitions</a:t>
                      </a:r>
                    </a:p>
                  </a:txBody>
                  <a:tcPr/>
                </a:tc>
                <a:tc>
                  <a:txBody>
                    <a:bodyPr/>
                    <a:lstStyle/>
                    <a:p>
                      <a:r>
                        <a:rPr lang="en-GB" sz="1100" dirty="0" smtClean="0">
                          <a:latin typeface="Arial" panose="020B0604020202020204" pitchFamily="34" charset="0"/>
                          <a:cs typeface="Arial" panose="020B0604020202020204" pitchFamily="34" charset="0"/>
                        </a:rPr>
                        <a:t>HW 1:</a:t>
                      </a:r>
                    </a:p>
                    <a:p>
                      <a:r>
                        <a:rPr lang="en-GB" sz="1100" dirty="0" smtClean="0">
                          <a:latin typeface="Arial" panose="020B0604020202020204" pitchFamily="34" charset="0"/>
                          <a:cs typeface="Arial" panose="020B0604020202020204" pitchFamily="34" charset="0"/>
                        </a:rPr>
                        <a:t>Learning</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 2:</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Secure use of TENER QUE + infinitive – all persons</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Secure use of SOLER – present</a:t>
                      </a:r>
                      <a:r>
                        <a:rPr lang="en-GB" sz="1100" baseline="0" dirty="0" smtClean="0">
                          <a:latin typeface="Arial" panose="020B0604020202020204" pitchFamily="34" charset="0"/>
                          <a:cs typeface="Arial" panose="020B0604020202020204" pitchFamily="34" charset="0"/>
                        </a:rPr>
                        <a:t> and imperfect tenses</a:t>
                      </a:r>
                      <a:endParaRPr lang="en-GB" sz="11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973389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16886159"/>
              </p:ext>
            </p:extLst>
          </p:nvPr>
        </p:nvGraphicFramePr>
        <p:xfrm>
          <a:off x="161515" y="89745"/>
          <a:ext cx="8861460" cy="556272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Autumn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r>
                        <a:rPr lang="en-GB" sz="1100" b="1" dirty="0" smtClean="0">
                          <a:latin typeface="Arial" panose="020B0604020202020204" pitchFamily="34" charset="0"/>
                          <a:cs typeface="Arial" panose="020B0604020202020204" pitchFamily="34" charset="0"/>
                        </a:rPr>
                        <a:t>Week 9</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200" dirty="0" smtClean="0"/>
                        <a:t>2/3 lessons</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7 ¡A </a:t>
                      </a:r>
                      <a:r>
                        <a:rPr lang="en-GB" sz="1100" b="1" dirty="0" err="1" smtClean="0">
                          <a:latin typeface="Arial" panose="020B0604020202020204" pitchFamily="34" charset="0"/>
                          <a:cs typeface="Arial" panose="020B0604020202020204" pitchFamily="34" charset="0"/>
                        </a:rPr>
                        <a:t>Currar</a:t>
                      </a:r>
                      <a:r>
                        <a:rPr lang="en-GB" sz="1100" b="1" dirty="0" smtClean="0">
                          <a:latin typeface="Arial" panose="020B0604020202020204" pitchFamily="34" charset="0"/>
                          <a:cs typeface="Arial" panose="020B0604020202020204" pitchFamily="34" charset="0"/>
                        </a:rPr>
                        <a:t>!</a:t>
                      </a:r>
                    </a:p>
                    <a:p>
                      <a:endParaRPr lang="en-GB" sz="1100" b="1" dirty="0" smtClean="0">
                        <a:latin typeface="Arial" panose="020B0604020202020204" pitchFamily="34" charset="0"/>
                        <a:cs typeface="Arial" panose="020B0604020202020204" pitchFamily="34" charset="0"/>
                      </a:endParaRPr>
                    </a:p>
                    <a:p>
                      <a:endParaRPr lang="en-GB" sz="1100" b="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Unit 1</a:t>
                      </a:r>
                      <a:r>
                        <a:rPr lang="en-GB" sz="1100" b="0" dirty="0" smtClean="0">
                          <a:latin typeface="Arial" panose="020B0604020202020204" pitchFamily="34" charset="0"/>
                          <a:cs typeface="Arial" panose="020B0604020202020204" pitchFamily="34" charset="0"/>
                        </a:rPr>
                        <a:t> -</a:t>
                      </a:r>
                      <a:r>
                        <a:rPr lang="en-GB" sz="1100" b="1" dirty="0" smtClean="0">
                          <a:latin typeface="Arial" panose="020B0604020202020204" pitchFamily="34" charset="0"/>
                          <a:cs typeface="Arial" panose="020B0604020202020204" pitchFamily="34" charset="0"/>
                        </a:rPr>
                        <a:t> </a:t>
                      </a:r>
                      <a:r>
                        <a:rPr lang="en-GB" sz="1100" b="1" dirty="0" smtClean="0"/>
                        <a:t>¿</a:t>
                      </a:r>
                      <a:r>
                        <a:rPr lang="en-GB" sz="1100" b="1" dirty="0" err="1" smtClean="0"/>
                        <a:t>Qué</a:t>
                      </a:r>
                      <a:r>
                        <a:rPr lang="en-GB" sz="1100" b="1" dirty="0" smtClean="0"/>
                        <a:t> </a:t>
                      </a:r>
                      <a:r>
                        <a:rPr lang="en-GB" sz="1100" b="1" dirty="0" err="1" smtClean="0"/>
                        <a:t>haces</a:t>
                      </a:r>
                      <a:r>
                        <a:rPr lang="en-GB" sz="1100" b="1" dirty="0" smtClean="0"/>
                        <a:t> para </a:t>
                      </a:r>
                      <a:r>
                        <a:rPr lang="en-GB" sz="1100" b="1" dirty="0" err="1" smtClean="0"/>
                        <a:t>ganar</a:t>
                      </a:r>
                      <a:r>
                        <a:rPr lang="en-GB" sz="1100" b="1" dirty="0" smtClean="0"/>
                        <a:t> </a:t>
                      </a:r>
                      <a:r>
                        <a:rPr lang="en-GB" sz="1100" b="1" dirty="0" err="1" smtClean="0"/>
                        <a:t>dinero</a:t>
                      </a:r>
                      <a:r>
                        <a:rPr lang="en-GB" sz="1100" b="1" dirty="0" smtClean="0"/>
                        <a:t>?</a:t>
                      </a:r>
                      <a:r>
                        <a:rPr lang="en-GB" sz="1100" b="1" baseline="0" dirty="0" smtClean="0"/>
                        <a:t> </a:t>
                      </a:r>
                    </a:p>
                    <a:p>
                      <a:r>
                        <a:rPr lang="en-GB" sz="1100" baseline="0" dirty="0" smtClean="0"/>
                        <a:t>P. 140/141</a:t>
                      </a:r>
                      <a:endParaRPr lang="en-GB" sz="1100" b="1" dirty="0" smtClean="0">
                        <a:latin typeface="Arial" panose="020B0604020202020204" pitchFamily="34" charset="0"/>
                        <a:cs typeface="Arial" panose="020B0604020202020204" pitchFamily="34" charset="0"/>
                      </a:endParaRPr>
                    </a:p>
                    <a:p>
                      <a:endParaRPr lang="en-GB" sz="1100" b="0" dirty="0" smtClean="0">
                        <a:latin typeface="Arial" panose="020B0604020202020204" pitchFamily="34" charset="0"/>
                        <a:cs typeface="Arial" panose="020B0604020202020204" pitchFamily="34" charset="0"/>
                      </a:endParaRPr>
                    </a:p>
                    <a:p>
                      <a:endParaRPr lang="en-GB" sz="1100" b="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endParaRPr lang="en-GB"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Tienes</a:t>
                      </a:r>
                      <a:r>
                        <a:rPr lang="en-GB" sz="1100" dirty="0" smtClean="0">
                          <a:latin typeface="Arial" panose="020B0604020202020204" pitchFamily="34" charset="0"/>
                          <a:cs typeface="Arial" panose="020B0604020202020204" pitchFamily="34" charset="0"/>
                        </a:rPr>
                        <a:t> un </a:t>
                      </a:r>
                      <a:r>
                        <a:rPr lang="en-GB" sz="1100" dirty="0" err="1" smtClean="0">
                          <a:latin typeface="Arial" panose="020B0604020202020204" pitchFamily="34" charset="0"/>
                          <a:cs typeface="Arial" panose="020B0604020202020204" pitchFamily="34" charset="0"/>
                        </a:rPr>
                        <a:t>trabajo</a:t>
                      </a:r>
                      <a:r>
                        <a:rPr lang="en-GB" sz="1100" dirty="0" smtClean="0">
                          <a:latin typeface="Arial" panose="020B0604020202020204" pitchFamily="34" charset="0"/>
                          <a:cs typeface="Arial" panose="020B0604020202020204" pitchFamily="34" charset="0"/>
                        </a:rPr>
                        <a:t> a </a:t>
                      </a:r>
                      <a:r>
                        <a:rPr lang="en-GB" sz="1100" dirty="0" err="1" smtClean="0">
                          <a:latin typeface="Arial" panose="020B0604020202020204" pitchFamily="34" charset="0"/>
                          <a:cs typeface="Arial" panose="020B0604020202020204" pitchFamily="34" charset="0"/>
                        </a:rPr>
                        <a:t>tiempo</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parcial</a:t>
                      </a:r>
                      <a:r>
                        <a:rPr lang="en-GB" sz="11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Cuándo</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trabajas</a:t>
                      </a:r>
                      <a:r>
                        <a:rPr lang="en-GB" sz="11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100" dirty="0" smtClean="0"/>
                        <a:t>¿</a:t>
                      </a:r>
                      <a:r>
                        <a:rPr lang="en-GB" sz="1100" dirty="0" err="1" smtClean="0"/>
                        <a:t>Cuánto</a:t>
                      </a:r>
                      <a:r>
                        <a:rPr lang="en-GB" sz="1100" dirty="0" smtClean="0"/>
                        <a:t> </a:t>
                      </a:r>
                      <a:r>
                        <a:rPr lang="en-GB" sz="1100" dirty="0" err="1" smtClean="0"/>
                        <a:t>ganas</a:t>
                      </a:r>
                      <a:r>
                        <a:rPr lang="en-GB" sz="1100" dirty="0" smtClean="0"/>
                        <a:t>?</a:t>
                      </a:r>
                    </a:p>
                    <a:p>
                      <a:pPr marL="28575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100" dirty="0" smtClean="0"/>
                        <a:t>¿</a:t>
                      </a:r>
                      <a:r>
                        <a:rPr lang="en-GB" sz="1100" dirty="0" err="1" smtClean="0"/>
                        <a:t>Ayudas</a:t>
                      </a:r>
                      <a:r>
                        <a:rPr lang="en-GB" sz="1100" dirty="0" smtClean="0"/>
                        <a:t> con las </a:t>
                      </a:r>
                      <a:r>
                        <a:rPr lang="en-GB" sz="1100" dirty="0" err="1" smtClean="0"/>
                        <a:t>tareas</a:t>
                      </a:r>
                      <a:r>
                        <a:rPr lang="en-GB" sz="1100" dirty="0" smtClean="0"/>
                        <a:t> </a:t>
                      </a:r>
                      <a:r>
                        <a:rPr lang="en-GB" sz="1100" dirty="0" err="1" smtClean="0"/>
                        <a:t>en</a:t>
                      </a:r>
                      <a:r>
                        <a:rPr lang="en-GB" sz="1100" dirty="0" smtClean="0"/>
                        <a:t> casa?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Gender</a:t>
                      </a:r>
                      <a:r>
                        <a:rPr lang="en-GB" sz="1100" baseline="0" dirty="0" smtClean="0">
                          <a:latin typeface="Arial" panose="020B0604020202020204" pitchFamily="34" charset="0"/>
                          <a:cs typeface="Arial" panose="020B0604020202020204" pitchFamily="34" charset="0"/>
                        </a:rPr>
                        <a:t> of nouns (</a:t>
                      </a:r>
                      <a:r>
                        <a:rPr lang="en-GB" sz="1100" baseline="0" dirty="0" err="1" smtClean="0">
                          <a:latin typeface="Arial" panose="020B0604020202020204" pitchFamily="34" charset="0"/>
                          <a:cs typeface="Arial" panose="020B0604020202020204" pitchFamily="34" charset="0"/>
                        </a:rPr>
                        <a:t>masc</a:t>
                      </a:r>
                      <a:r>
                        <a:rPr lang="en-GB" sz="1100" baseline="0" dirty="0" smtClean="0">
                          <a:latin typeface="Arial" panose="020B0604020202020204" pitchFamily="34" charset="0"/>
                          <a:cs typeface="Arial" panose="020B0604020202020204" pitchFamily="34" charset="0"/>
                        </a:rPr>
                        <a:t> and fem job endings)       </a:t>
                      </a:r>
                    </a:p>
                    <a:p>
                      <a:r>
                        <a:rPr lang="en-GB" sz="1100" baseline="0"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Consolidation</a:t>
                      </a:r>
                      <a:r>
                        <a:rPr lang="en-GB" sz="1100" baseline="0" dirty="0" smtClean="0">
                          <a:latin typeface="Arial" panose="020B0604020202020204" pitchFamily="34" charset="0"/>
                          <a:cs typeface="Arial" panose="020B0604020202020204" pitchFamily="34" charset="0"/>
                        </a:rPr>
                        <a:t> and revision of conditional tense</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Using SOLER in the imperfect tense</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TENER QUE + infinitive</a:t>
                      </a:r>
                      <a:endParaRPr lang="en-GB" sz="1100" dirty="0">
                        <a:latin typeface="Arial" panose="020B0604020202020204" pitchFamily="34" charset="0"/>
                        <a:cs typeface="Arial" panose="020B0604020202020204" pitchFamily="34" charset="0"/>
                      </a:endParaRPr>
                    </a:p>
                  </a:txBody>
                  <a:tcPr/>
                </a:tc>
                <a:tc>
                  <a:txBody>
                    <a:bodyPr/>
                    <a:lstStyle/>
                    <a:p>
                      <a:r>
                        <a:rPr lang="en-GB" sz="1000" dirty="0" err="1" smtClean="0">
                          <a:latin typeface="Arial" panose="020B0604020202020204" pitchFamily="34" charset="0"/>
                          <a:cs typeface="Arial" panose="020B0604020202020204" pitchFamily="34" charset="0"/>
                        </a:rPr>
                        <a:t>Ayudar</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Cuidar</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Enseñar</a:t>
                      </a:r>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Vender</a:t>
                      </a:r>
                    </a:p>
                    <a:p>
                      <a:r>
                        <a:rPr lang="en-GB" sz="1000" dirty="0" err="1" smtClean="0">
                          <a:latin typeface="Arial" panose="020B0604020202020204" pitchFamily="34" charset="0"/>
                          <a:cs typeface="Arial" panose="020B0604020202020204" pitchFamily="34" charset="0"/>
                        </a:rPr>
                        <a:t>Ganar</a:t>
                      </a:r>
                      <a:endParaRPr lang="en-GB" sz="100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Gastar</a:t>
                      </a:r>
                      <a:r>
                        <a:rPr lang="en-GB" sz="1000" baseline="0" dirty="0" smtClean="0">
                          <a:latin typeface="Arial" panose="020B0604020202020204" pitchFamily="34" charset="0"/>
                          <a:cs typeface="Arial" panose="020B0604020202020204" pitchFamily="34" charset="0"/>
                        </a:rPr>
                        <a:t> </a:t>
                      </a:r>
                    </a:p>
                    <a:p>
                      <a:r>
                        <a:rPr lang="en-GB" sz="1000" baseline="0" dirty="0" err="1" smtClean="0">
                          <a:latin typeface="Arial" panose="020B0604020202020204" pitchFamily="34" charset="0"/>
                          <a:cs typeface="Arial" panose="020B0604020202020204" pitchFamily="34" charset="0"/>
                        </a:rPr>
                        <a:t>Trabajar</a:t>
                      </a:r>
                      <a:r>
                        <a:rPr lang="en-GB" sz="1000" baseline="0" dirty="0" smtClean="0">
                          <a:latin typeface="Arial" panose="020B0604020202020204" pitchFamily="34" charset="0"/>
                          <a:cs typeface="Arial" panose="020B0604020202020204" pitchFamily="34" charset="0"/>
                        </a:rPr>
                        <a:t> </a:t>
                      </a:r>
                    </a:p>
                    <a:p>
                      <a:r>
                        <a:rPr lang="en-GB" sz="1000" baseline="0" dirty="0" err="1" smtClean="0">
                          <a:latin typeface="Arial" panose="020B0604020202020204" pitchFamily="34" charset="0"/>
                          <a:cs typeface="Arial" panose="020B0604020202020204" pitchFamily="34" charset="0"/>
                        </a:rPr>
                        <a:t>Lavar</a:t>
                      </a:r>
                      <a:r>
                        <a:rPr lang="en-GB" sz="1000" baseline="0" dirty="0" smtClean="0">
                          <a:latin typeface="Arial" panose="020B0604020202020204" pitchFamily="34" charset="0"/>
                          <a:cs typeface="Arial" panose="020B0604020202020204" pitchFamily="34" charset="0"/>
                        </a:rPr>
                        <a:t> </a:t>
                      </a:r>
                      <a:r>
                        <a:rPr lang="en-GB" sz="1000" baseline="0" dirty="0" err="1" smtClean="0">
                          <a:latin typeface="Arial" panose="020B0604020202020204" pitchFamily="34" charset="0"/>
                          <a:cs typeface="Arial" panose="020B0604020202020204" pitchFamily="34" charset="0"/>
                        </a:rPr>
                        <a:t>los</a:t>
                      </a:r>
                      <a:r>
                        <a:rPr lang="en-GB" sz="1000" baseline="0" dirty="0" smtClean="0">
                          <a:latin typeface="Arial" panose="020B0604020202020204" pitchFamily="34" charset="0"/>
                          <a:cs typeface="Arial" panose="020B0604020202020204" pitchFamily="34" charset="0"/>
                        </a:rPr>
                        <a:t> </a:t>
                      </a:r>
                      <a:r>
                        <a:rPr lang="en-GB" sz="1000" baseline="0" dirty="0" err="1" smtClean="0">
                          <a:latin typeface="Arial" panose="020B0604020202020204" pitchFamily="34" charset="0"/>
                          <a:cs typeface="Arial" panose="020B0604020202020204" pitchFamily="34" charset="0"/>
                        </a:rPr>
                        <a:t>platos</a:t>
                      </a:r>
                      <a:endParaRPr lang="en-GB" sz="1000" baseline="0" dirty="0" smtClean="0">
                        <a:latin typeface="Arial" panose="020B0604020202020204" pitchFamily="34" charset="0"/>
                        <a:cs typeface="Arial" panose="020B0604020202020204" pitchFamily="34" charset="0"/>
                      </a:endParaRPr>
                    </a:p>
                    <a:p>
                      <a:r>
                        <a:rPr lang="en-GB" sz="1000" baseline="0" dirty="0" err="1" smtClean="0">
                          <a:latin typeface="Arial" panose="020B0604020202020204" pitchFamily="34" charset="0"/>
                          <a:cs typeface="Arial" panose="020B0604020202020204" pitchFamily="34" charset="0"/>
                        </a:rPr>
                        <a:t>Poner</a:t>
                      </a:r>
                      <a:r>
                        <a:rPr lang="en-GB" sz="1000" baseline="0" dirty="0" smtClean="0">
                          <a:latin typeface="Arial" panose="020B0604020202020204" pitchFamily="34" charset="0"/>
                          <a:cs typeface="Arial" panose="020B0604020202020204" pitchFamily="34" charset="0"/>
                        </a:rPr>
                        <a:t> la mesa</a:t>
                      </a:r>
                    </a:p>
                    <a:p>
                      <a:r>
                        <a:rPr lang="en-GB" sz="1000" baseline="0" dirty="0" err="1" smtClean="0">
                          <a:latin typeface="Arial" panose="020B0604020202020204" pitchFamily="34" charset="0"/>
                          <a:cs typeface="Arial" panose="020B0604020202020204" pitchFamily="34" charset="0"/>
                        </a:rPr>
                        <a:t>Quitar</a:t>
                      </a:r>
                      <a:r>
                        <a:rPr lang="en-GB" sz="1000" baseline="0" dirty="0" smtClean="0">
                          <a:latin typeface="Arial" panose="020B0604020202020204" pitchFamily="34" charset="0"/>
                          <a:cs typeface="Arial" panose="020B0604020202020204" pitchFamily="34" charset="0"/>
                        </a:rPr>
                        <a:t> la mesa</a:t>
                      </a:r>
                    </a:p>
                    <a:p>
                      <a:r>
                        <a:rPr lang="en-GB" sz="1000" baseline="0" dirty="0" err="1" smtClean="0">
                          <a:latin typeface="Arial" panose="020B0604020202020204" pitchFamily="34" charset="0"/>
                          <a:cs typeface="Arial" panose="020B0604020202020204" pitchFamily="34" charset="0"/>
                        </a:rPr>
                        <a:t>Planchar</a:t>
                      </a:r>
                      <a:endParaRPr lang="en-GB" sz="1000" baseline="0" dirty="0" smtClean="0">
                        <a:latin typeface="Arial" panose="020B0604020202020204" pitchFamily="34" charset="0"/>
                        <a:cs typeface="Arial" panose="020B0604020202020204" pitchFamily="34" charset="0"/>
                      </a:endParaRPr>
                    </a:p>
                    <a:p>
                      <a:r>
                        <a:rPr lang="en-GB" sz="1000" baseline="0" dirty="0" err="1" smtClean="0">
                          <a:latin typeface="Arial" panose="020B0604020202020204" pitchFamily="34" charset="0"/>
                          <a:cs typeface="Arial" panose="020B0604020202020204" pitchFamily="34" charset="0"/>
                        </a:rPr>
                        <a:t>Pasar</a:t>
                      </a:r>
                      <a:r>
                        <a:rPr lang="en-GB" sz="1000" baseline="0" dirty="0" smtClean="0">
                          <a:latin typeface="Arial" panose="020B0604020202020204" pitchFamily="34" charset="0"/>
                          <a:cs typeface="Arial" panose="020B0604020202020204" pitchFamily="34" charset="0"/>
                        </a:rPr>
                        <a:t> la </a:t>
                      </a:r>
                      <a:r>
                        <a:rPr lang="en-GB" sz="1000" baseline="0" dirty="0" err="1" smtClean="0">
                          <a:latin typeface="Arial" panose="020B0604020202020204" pitchFamily="34" charset="0"/>
                          <a:cs typeface="Arial" panose="020B0604020202020204" pitchFamily="34" charset="0"/>
                        </a:rPr>
                        <a:t>aspiradora</a:t>
                      </a:r>
                      <a:endParaRPr lang="en-GB" sz="1000" baseline="0" dirty="0" smtClean="0">
                        <a:latin typeface="Arial" panose="020B0604020202020204" pitchFamily="34" charset="0"/>
                        <a:cs typeface="Arial" panose="020B0604020202020204" pitchFamily="34" charset="0"/>
                      </a:endParaRPr>
                    </a:p>
                    <a:p>
                      <a:r>
                        <a:rPr lang="en-GB" sz="1000" dirty="0" err="1" smtClean="0">
                          <a:latin typeface="Arial" panose="020B0604020202020204" pitchFamily="34" charset="0"/>
                          <a:cs typeface="Arial" panose="020B0604020202020204" pitchFamily="34" charset="0"/>
                        </a:rPr>
                        <a:t>Pasear</a:t>
                      </a:r>
                      <a:r>
                        <a:rPr lang="en-GB" sz="1000" dirty="0" smtClean="0">
                          <a:latin typeface="Arial" panose="020B0604020202020204" pitchFamily="34" charset="0"/>
                          <a:cs typeface="Arial" panose="020B0604020202020204" pitchFamily="34" charset="0"/>
                        </a:rPr>
                        <a:t> al </a:t>
                      </a:r>
                      <a:r>
                        <a:rPr lang="en-GB" sz="1000" dirty="0" err="1" smtClean="0">
                          <a:latin typeface="Arial" panose="020B0604020202020204" pitchFamily="34" charset="0"/>
                          <a:cs typeface="Arial" panose="020B0604020202020204" pitchFamily="34" charset="0"/>
                        </a:rPr>
                        <a:t>perro</a:t>
                      </a:r>
                      <a:endParaRPr lang="en-GB" sz="1000" dirty="0" smtClean="0">
                        <a:latin typeface="Arial" panose="020B0604020202020204" pitchFamily="34" charset="0"/>
                        <a:cs typeface="Arial" panose="020B0604020202020204" pitchFamily="34" charset="0"/>
                      </a:endParaRPr>
                    </a:p>
                    <a:p>
                      <a:r>
                        <a:rPr lang="en-GB" sz="1050" dirty="0" err="1" smtClean="0">
                          <a:latin typeface="Arial" panose="020B0604020202020204" pitchFamily="34" charset="0"/>
                          <a:cs typeface="Arial" panose="020B0604020202020204" pitchFamily="34" charset="0"/>
                        </a:rPr>
                        <a:t>Hacer</a:t>
                      </a:r>
                      <a:r>
                        <a:rPr lang="en-GB" sz="1050" dirty="0" smtClean="0">
                          <a:latin typeface="Arial" panose="020B0604020202020204" pitchFamily="34" charset="0"/>
                          <a:cs typeface="Arial" panose="020B0604020202020204" pitchFamily="34" charset="0"/>
                        </a:rPr>
                        <a:t> de </a:t>
                      </a:r>
                      <a:r>
                        <a:rPr lang="en-GB" sz="1050" dirty="0" err="1" smtClean="0">
                          <a:latin typeface="Arial" panose="020B0604020202020204" pitchFamily="34" charset="0"/>
                          <a:cs typeface="Arial" panose="020B0604020202020204" pitchFamily="34" charset="0"/>
                        </a:rPr>
                        <a:t>canguro</a:t>
                      </a:r>
                      <a:endParaRPr lang="en-GB" sz="1050" dirty="0" smtClean="0">
                        <a:latin typeface="Arial" panose="020B0604020202020204" pitchFamily="34" charset="0"/>
                        <a:cs typeface="Arial" panose="020B0604020202020204" pitchFamily="34" charset="0"/>
                      </a:endParaRPr>
                    </a:p>
                    <a:p>
                      <a:r>
                        <a:rPr lang="en-GB" sz="1050" dirty="0" err="1" smtClean="0">
                          <a:latin typeface="Arial" panose="020B0604020202020204" pitchFamily="34" charset="0"/>
                          <a:cs typeface="Arial" panose="020B0604020202020204" pitchFamily="34" charset="0"/>
                        </a:rPr>
                        <a:t>Repartir</a:t>
                      </a:r>
                      <a:r>
                        <a:rPr lang="en-GB" sz="1050" dirty="0" smtClean="0">
                          <a:latin typeface="Arial" panose="020B0604020202020204" pitchFamily="34" charset="0"/>
                          <a:cs typeface="Arial" panose="020B0604020202020204" pitchFamily="34" charset="0"/>
                        </a:rPr>
                        <a:t> </a:t>
                      </a:r>
                    </a:p>
                    <a:p>
                      <a:endParaRPr lang="en-GB" sz="105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p>
                      <a:endParaRPr lang="en-GB" sz="1050"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3: Current and future employment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1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Jobs, career choices and ambitions</a:t>
                      </a:r>
                    </a:p>
                  </a:txBody>
                  <a:tcPr/>
                </a:tc>
                <a:tc>
                  <a:txBody>
                    <a:bodyPr/>
                    <a:lstStyle/>
                    <a:p>
                      <a:r>
                        <a:rPr lang="en-GB" sz="1100" dirty="0" smtClean="0">
                          <a:latin typeface="Arial" panose="020B0604020202020204" pitchFamily="34" charset="0"/>
                          <a:cs typeface="Arial" panose="020B0604020202020204" pitchFamily="34" charset="0"/>
                        </a:rPr>
                        <a:t>HW 1:</a:t>
                      </a:r>
                    </a:p>
                    <a:p>
                      <a:r>
                        <a:rPr lang="en-GB" sz="1100" dirty="0" smtClean="0">
                          <a:latin typeface="Arial" panose="020B0604020202020204" pitchFamily="34" charset="0"/>
                          <a:cs typeface="Arial" panose="020B0604020202020204" pitchFamily="34" charset="0"/>
                        </a:rPr>
                        <a:t>Learning</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 2:</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Secure use of TENER QUE + infinitive – all persons</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Secure use of SOLER – present</a:t>
                      </a:r>
                      <a:r>
                        <a:rPr lang="en-GB" sz="1100" baseline="0" dirty="0" smtClean="0">
                          <a:latin typeface="Arial" panose="020B0604020202020204" pitchFamily="34" charset="0"/>
                          <a:cs typeface="Arial" panose="020B0604020202020204" pitchFamily="34" charset="0"/>
                        </a:rPr>
                        <a:t> and imperfect tenses</a:t>
                      </a:r>
                      <a:endParaRPr lang="en-GB" sz="11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5037806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48649782"/>
              </p:ext>
            </p:extLst>
          </p:nvPr>
        </p:nvGraphicFramePr>
        <p:xfrm>
          <a:off x="161515" y="89745"/>
          <a:ext cx="8861460" cy="520458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Autumn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r>
                        <a:rPr lang="en-GB" sz="1100" b="1" dirty="0" smtClean="0">
                          <a:latin typeface="Arial" panose="020B0604020202020204" pitchFamily="34" charset="0"/>
                          <a:cs typeface="Arial" panose="020B0604020202020204" pitchFamily="34" charset="0"/>
                        </a:rPr>
                        <a:t>Week 10</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200" dirty="0" smtClean="0"/>
                        <a:t>3 lessons</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7 ¡A </a:t>
                      </a:r>
                      <a:r>
                        <a:rPr lang="en-GB" sz="1100" b="1" dirty="0" err="1" smtClean="0">
                          <a:latin typeface="Arial" panose="020B0604020202020204" pitchFamily="34" charset="0"/>
                          <a:cs typeface="Arial" panose="020B0604020202020204" pitchFamily="34" charset="0"/>
                        </a:rPr>
                        <a:t>Currar</a:t>
                      </a:r>
                      <a:r>
                        <a:rPr lang="en-GB" sz="1100" b="1" dirty="0" smtClean="0">
                          <a:latin typeface="Arial" panose="020B0604020202020204" pitchFamily="34" charset="0"/>
                          <a:cs typeface="Arial" panose="020B0604020202020204" pitchFamily="34" charset="0"/>
                        </a:rPr>
                        <a:t>!</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Unit 2 – </a:t>
                      </a:r>
                      <a:r>
                        <a:rPr lang="en-GB" sz="1100" b="1" dirty="0" err="1" smtClean="0">
                          <a:latin typeface="Arial" panose="020B0604020202020204" pitchFamily="34" charset="0"/>
                          <a:cs typeface="Arial" panose="020B0604020202020204" pitchFamily="34" charset="0"/>
                        </a:rPr>
                        <a:t>Mis</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prácticas</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laborales</a:t>
                      </a:r>
                      <a:r>
                        <a:rPr lang="en-GB" sz="1100" b="1" dirty="0" smtClean="0">
                          <a:latin typeface="Arial" panose="020B0604020202020204" pitchFamily="34" charset="0"/>
                          <a:cs typeface="Arial" panose="020B0604020202020204" pitchFamily="34" charset="0"/>
                        </a:rPr>
                        <a:t> </a:t>
                      </a:r>
                      <a:r>
                        <a:rPr lang="en-GB" sz="1100" b="0" dirty="0" smtClean="0">
                          <a:latin typeface="Arial" panose="020B0604020202020204" pitchFamily="34" charset="0"/>
                          <a:cs typeface="Arial" panose="020B0604020202020204" pitchFamily="34" charset="0"/>
                        </a:rPr>
                        <a:t>p 142/143</a:t>
                      </a:r>
                      <a:endParaRPr lang="en-GB" sz="1100" b="1"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Dónde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hiciste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tus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prácticas</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Cómo</a:t>
                      </a:r>
                      <a:r>
                        <a:rPr lang="en-GB" sz="1100" dirty="0" smtClean="0">
                          <a:latin typeface="Arial" panose="020B0604020202020204" pitchFamily="34" charset="0"/>
                          <a:cs typeface="Arial" panose="020B0604020202020204" pitchFamily="34" charset="0"/>
                        </a:rPr>
                        <a:t> era </a:t>
                      </a:r>
                      <a:r>
                        <a:rPr lang="en-GB" sz="1100" dirty="0" err="1" smtClean="0">
                          <a:latin typeface="Arial" panose="020B0604020202020204" pitchFamily="34" charset="0"/>
                          <a:cs typeface="Arial" panose="020B0604020202020204" pitchFamily="34" charset="0"/>
                        </a:rPr>
                        <a:t>tu</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rutina</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ropa</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llevabas</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tenías</a:t>
                      </a:r>
                      <a:r>
                        <a:rPr lang="en-GB" sz="1100" dirty="0" smtClean="0">
                          <a:latin typeface="Arial" panose="020B0604020202020204" pitchFamily="34" charset="0"/>
                          <a:cs typeface="Arial" panose="020B0604020202020204" pitchFamily="34" charset="0"/>
                        </a:rPr>
                        <a:t> que </a:t>
                      </a:r>
                      <a:r>
                        <a:rPr lang="en-GB" sz="1100" dirty="0" err="1" smtClean="0">
                          <a:latin typeface="Arial" panose="020B0604020202020204" pitchFamily="34" charset="0"/>
                          <a:cs typeface="Arial" panose="020B0604020202020204" pitchFamily="34" charset="0"/>
                        </a:rPr>
                        <a:t>hacer</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Cómo</a:t>
                      </a:r>
                      <a:r>
                        <a:rPr lang="en-GB" sz="1100" dirty="0" smtClean="0">
                          <a:latin typeface="Arial" panose="020B0604020202020204" pitchFamily="34" charset="0"/>
                          <a:cs typeface="Arial" panose="020B0604020202020204" pitchFamily="34" charset="0"/>
                        </a:rPr>
                        <a:t> era </a:t>
                      </a:r>
                      <a:r>
                        <a:rPr lang="en-GB" sz="1100" dirty="0" err="1" smtClean="0">
                          <a:latin typeface="Arial" panose="020B0604020202020204" pitchFamily="34" charset="0"/>
                          <a:cs typeface="Arial" panose="020B0604020202020204" pitchFamily="34" charset="0"/>
                        </a:rPr>
                        <a:t>tu</a:t>
                      </a:r>
                      <a:r>
                        <a:rPr lang="en-GB" sz="1100" dirty="0" smtClean="0">
                          <a:latin typeface="Arial" panose="020B0604020202020204" pitchFamily="34" charset="0"/>
                          <a:cs typeface="Arial" panose="020B0604020202020204" pitchFamily="34" charset="0"/>
                        </a:rPr>
                        <a:t> jefe?</a:t>
                      </a: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cosas</a:t>
                      </a:r>
                      <a:r>
                        <a:rPr lang="en-GB" sz="1050" dirty="0" smtClean="0">
                          <a:latin typeface="Arial" panose="020B0604020202020204" pitchFamily="34" charset="0"/>
                          <a:cs typeface="Arial" panose="020B0604020202020204" pitchFamily="34" charset="0"/>
                        </a:rPr>
                        <a:t> </a:t>
                      </a:r>
                      <a:r>
                        <a:rPr lang="en-GB" sz="1050" dirty="0" err="1" smtClean="0">
                          <a:latin typeface="Arial" panose="020B0604020202020204" pitchFamily="34" charset="0"/>
                          <a:cs typeface="Arial" panose="020B0604020202020204" pitchFamily="34" charset="0"/>
                        </a:rPr>
                        <a:t>aprendiste</a:t>
                      </a:r>
                      <a:r>
                        <a:rPr lang="en-GB" sz="105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Using the PRETERITE and IMPERFECT</a:t>
                      </a:r>
                      <a:r>
                        <a:rPr lang="en-GB" sz="1100" baseline="0" dirty="0" smtClean="0">
                          <a:latin typeface="Arial" panose="020B0604020202020204" pitchFamily="34" charset="0"/>
                          <a:cs typeface="Arial" panose="020B0604020202020204" pitchFamily="34" charset="0"/>
                        </a:rPr>
                        <a:t> tenses together</a:t>
                      </a:r>
                      <a:endParaRPr lang="en-GB" sz="1100" dirty="0">
                        <a:latin typeface="Arial" panose="020B0604020202020204" pitchFamily="34" charset="0"/>
                        <a:cs typeface="Arial" panose="020B0604020202020204" pitchFamily="34" charset="0"/>
                      </a:endParaRPr>
                    </a:p>
                  </a:txBody>
                  <a:tcPr/>
                </a:tc>
                <a:tc>
                  <a:txBody>
                    <a:bodyPr/>
                    <a:lstStyle/>
                    <a:p>
                      <a:r>
                        <a:rPr lang="en-GB" sz="1100" dirty="0" err="1" smtClean="0">
                          <a:latin typeface="Arial" panose="020B0604020202020204" pitchFamily="34" charset="0"/>
                          <a:cs typeface="Arial" panose="020B0604020202020204" pitchFamily="34" charset="0"/>
                        </a:rPr>
                        <a:t>Prácticas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laborales</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Habilidades</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Al </a:t>
                      </a:r>
                      <a:r>
                        <a:rPr lang="en-GB" sz="1100" baseline="0" dirty="0" err="1" smtClean="0">
                          <a:latin typeface="Arial" panose="020B0604020202020204" pitchFamily="34" charset="0"/>
                          <a:cs typeface="Arial" panose="020B0604020202020204" pitchFamily="34" charset="0"/>
                        </a:rPr>
                        <a:t>aire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libre</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Un Descanso</a:t>
                      </a:r>
                    </a:p>
                    <a:p>
                      <a:r>
                        <a:rPr lang="en-GB" sz="1100" baseline="0" dirty="0" err="1" smtClean="0">
                          <a:latin typeface="Arial" panose="020B0604020202020204" pitchFamily="34" charset="0"/>
                          <a:cs typeface="Arial" panose="020B0604020202020204" pitchFamily="34" charset="0"/>
                        </a:rPr>
                        <a:t>Valer</a:t>
                      </a:r>
                      <a:r>
                        <a:rPr lang="en-GB" sz="1100" baseline="0" dirty="0" smtClean="0">
                          <a:latin typeface="Arial" panose="020B0604020202020204" pitchFamily="34" charset="0"/>
                          <a:cs typeface="Arial" panose="020B0604020202020204" pitchFamily="34" charset="0"/>
                        </a:rPr>
                        <a:t> la </a:t>
                      </a:r>
                      <a:r>
                        <a:rPr lang="en-GB" sz="1100" baseline="0" dirty="0" err="1" smtClean="0">
                          <a:latin typeface="Arial" panose="020B0604020202020204" pitchFamily="34" charset="0"/>
                          <a:cs typeface="Arial" panose="020B0604020202020204" pitchFamily="34" charset="0"/>
                        </a:rPr>
                        <a:t>pena</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Llevarse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bien</a:t>
                      </a:r>
                      <a:r>
                        <a:rPr lang="en-GB" sz="1100" baseline="0" dirty="0" smtClean="0">
                          <a:latin typeface="Arial" panose="020B0604020202020204" pitchFamily="34" charset="0"/>
                          <a:cs typeface="Arial" panose="020B0604020202020204" pitchFamily="34" charset="0"/>
                        </a:rPr>
                        <a:t> con</a:t>
                      </a:r>
                    </a:p>
                    <a:p>
                      <a:r>
                        <a:rPr lang="en-GB" sz="1100" baseline="0" dirty="0" err="1" smtClean="0">
                          <a:latin typeface="Arial" panose="020B0604020202020204" pitchFamily="34" charset="0"/>
                          <a:cs typeface="Arial" panose="020B0604020202020204" pitchFamily="34" charset="0"/>
                        </a:rPr>
                        <a:t>Archivar</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Trabajar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en</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equipo</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Ropa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elegante</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Jefe</a:t>
                      </a:r>
                    </a:p>
                    <a:p>
                      <a:r>
                        <a:rPr lang="en-GB" sz="1100" baseline="0" dirty="0" err="1" smtClean="0">
                          <a:latin typeface="Arial" panose="020B0604020202020204" pitchFamily="34" charset="0"/>
                          <a:cs typeface="Arial" panose="020B0604020202020204" pitchFamily="34" charset="0"/>
                        </a:rPr>
                        <a:t>Maleducado</a:t>
                      </a:r>
                      <a:r>
                        <a:rPr lang="en-GB" sz="1100" baseline="0" dirty="0" smtClean="0">
                          <a:latin typeface="Arial" panose="020B0604020202020204" pitchFamily="34" charset="0"/>
                          <a:cs typeface="Arial" panose="020B0604020202020204" pitchFamily="34" charset="0"/>
                        </a:rPr>
                        <a:t> </a:t>
                      </a:r>
                    </a:p>
                    <a:p>
                      <a:r>
                        <a:rPr lang="en-GB" sz="1100" baseline="0" dirty="0" err="1" smtClean="0">
                          <a:latin typeface="Arial" panose="020B0604020202020204" pitchFamily="34" charset="0"/>
                          <a:cs typeface="Arial" panose="020B0604020202020204" pitchFamily="34" charset="0"/>
                        </a:rPr>
                        <a:t>Empezar</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Terminar</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Conocer</a:t>
                      </a:r>
                      <a:r>
                        <a:rPr lang="en-GB" sz="1100" baseline="0" dirty="0" smtClean="0">
                          <a:latin typeface="Arial" panose="020B0604020202020204" pitchFamily="34" charset="0"/>
                          <a:cs typeface="Arial" panose="020B0604020202020204" pitchFamily="34" charset="0"/>
                        </a:rPr>
                        <a:t> a </a:t>
                      </a:r>
                    </a:p>
                    <a:p>
                      <a:r>
                        <a:rPr lang="en-GB" sz="1100" baseline="0" dirty="0" err="1" smtClean="0">
                          <a:latin typeface="Arial" panose="020B0604020202020204" pitchFamily="34" charset="0"/>
                          <a:cs typeface="Arial" panose="020B0604020202020204" pitchFamily="34" charset="0"/>
                        </a:rPr>
                        <a:t>Compañeros</a:t>
                      </a:r>
                      <a:r>
                        <a:rPr lang="en-GB" sz="1100" baseline="0" dirty="0" smtClean="0">
                          <a:latin typeface="Arial" panose="020B0604020202020204" pitchFamily="34" charset="0"/>
                          <a:cs typeface="Arial" panose="020B0604020202020204" pitchFamily="34" charset="0"/>
                        </a:rPr>
                        <a:t> </a:t>
                      </a: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3: Current and future employment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1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Jobs, career choices and ambitions</a:t>
                      </a:r>
                    </a:p>
                    <a:p>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HW1:</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HW2:</a:t>
                      </a:r>
                    </a:p>
                    <a:p>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verbs in imperfect and </a:t>
                      </a:r>
                      <a:r>
                        <a:rPr lang="en-GB" sz="1100" dirty="0" err="1" smtClean="0">
                          <a:latin typeface="Arial" panose="020B0604020202020204" pitchFamily="34" charset="0"/>
                          <a:cs typeface="Arial" panose="020B0604020202020204" pitchFamily="34" charset="0"/>
                        </a:rPr>
                        <a:t>preterite</a:t>
                      </a:r>
                      <a:r>
                        <a:rPr lang="en-GB" sz="1100" dirty="0" smtClean="0">
                          <a:latin typeface="Arial" panose="020B0604020202020204" pitchFamily="34" charset="0"/>
                          <a:cs typeface="Arial" panose="020B0604020202020204" pitchFamily="34" charset="0"/>
                        </a:rPr>
                        <a:t> tenses to describe</a:t>
                      </a:r>
                      <a:r>
                        <a:rPr lang="en-GB" sz="1100" baseline="0" dirty="0" smtClean="0">
                          <a:latin typeface="Arial" panose="020B0604020202020204" pitchFamily="34" charset="0"/>
                          <a:cs typeface="Arial" panose="020B0604020202020204" pitchFamily="34" charset="0"/>
                        </a:rPr>
                        <a:t> work experience :</a:t>
                      </a:r>
                    </a:p>
                    <a:p>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Hice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mis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prácticas</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Empezaba</a:t>
                      </a: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terminaba</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Tení</a:t>
                      </a:r>
                      <a:r>
                        <a:rPr lang="en-GB" sz="1100" i="0" baseline="0" dirty="0" err="1" smtClean="0">
                          <a:latin typeface="Arial" panose="020B0604020202020204" pitchFamily="34" charset="0"/>
                          <a:cs typeface="Arial" panose="020B0604020202020204" pitchFamily="34" charset="0"/>
                        </a:rPr>
                        <a:t>a</a:t>
                      </a:r>
                      <a:r>
                        <a:rPr lang="en-GB" sz="1100" i="0" baseline="0" dirty="0" smtClean="0">
                          <a:latin typeface="Arial" panose="020B0604020202020204" pitchFamily="34" charset="0"/>
                          <a:cs typeface="Arial" panose="020B0604020202020204" pitchFamily="34" charset="0"/>
                        </a:rPr>
                        <a:t> que</a:t>
                      </a:r>
                    </a:p>
                    <a:p>
                      <a:r>
                        <a:rPr lang="en-GB" sz="1100" i="0" baseline="0" dirty="0" err="1" smtClean="0">
                          <a:latin typeface="Arial" panose="020B0604020202020204" pitchFamily="34" charset="0"/>
                          <a:cs typeface="Arial" panose="020B0604020202020204" pitchFamily="34" charset="0"/>
                        </a:rPr>
                        <a:t>Aprendí</a:t>
                      </a:r>
                      <a:r>
                        <a:rPr lang="en-GB" sz="1100" i="0" baseline="0" dirty="0" smtClean="0">
                          <a:latin typeface="Arial" panose="020B0604020202020204" pitchFamily="34" charset="0"/>
                          <a:cs typeface="Arial" panose="020B0604020202020204" pitchFamily="34" charset="0"/>
                        </a:rPr>
                        <a:t> a …</a:t>
                      </a:r>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013527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4373787"/>
              </p:ext>
            </p:extLst>
          </p:nvPr>
        </p:nvGraphicFramePr>
        <p:xfrm>
          <a:off x="161515" y="89745"/>
          <a:ext cx="8861460" cy="553986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Autumn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r>
                        <a:rPr lang="en-GB" sz="1100" b="1" dirty="0" smtClean="0">
                          <a:latin typeface="Arial" panose="020B0604020202020204" pitchFamily="34" charset="0"/>
                          <a:cs typeface="Arial" panose="020B0604020202020204" pitchFamily="34" charset="0"/>
                        </a:rPr>
                        <a:t>Week 11</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smtClean="0"/>
                    </a:p>
                    <a:p>
                      <a:endParaRPr lang="en-GB" dirty="0" smtClean="0"/>
                    </a:p>
                    <a:p>
                      <a:r>
                        <a:rPr lang="en-GB" sz="1200" dirty="0" smtClean="0"/>
                        <a:t>2</a:t>
                      </a:r>
                      <a:r>
                        <a:rPr lang="en-GB" sz="1200" baseline="0" dirty="0" smtClean="0"/>
                        <a:t> </a:t>
                      </a:r>
                      <a:r>
                        <a:rPr lang="en-GB" sz="1200" dirty="0" smtClean="0"/>
                        <a:t>lessons</a:t>
                      </a:r>
                    </a:p>
                    <a:p>
                      <a:endParaRPr lang="en-GB" sz="1200" dirty="0" smtClean="0"/>
                    </a:p>
                    <a:p>
                      <a:r>
                        <a:rPr lang="en-GB" sz="1200" dirty="0" smtClean="0"/>
                        <a:t>+ 1 lesson describing photos using present continuous </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7 ¡A </a:t>
                      </a:r>
                      <a:r>
                        <a:rPr lang="en-GB" sz="1100" b="1" dirty="0" err="1" smtClean="0">
                          <a:latin typeface="Arial" panose="020B0604020202020204" pitchFamily="34" charset="0"/>
                          <a:cs typeface="Arial" panose="020B0604020202020204" pitchFamily="34" charset="0"/>
                        </a:rPr>
                        <a:t>Currar</a:t>
                      </a:r>
                      <a:r>
                        <a:rPr lang="en-GB" sz="1100" b="1" dirty="0" smtClean="0">
                          <a:latin typeface="Arial" panose="020B0604020202020204" pitchFamily="34" charset="0"/>
                          <a:cs typeface="Arial" panose="020B0604020202020204" pitchFamily="34" charset="0"/>
                        </a:rPr>
                        <a:t>!</a:t>
                      </a:r>
                    </a:p>
                    <a:p>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Unit 3 -</a:t>
                      </a:r>
                      <a:r>
                        <a:rPr lang="en-GB" sz="1100" b="0" dirty="0" smtClean="0">
                          <a:latin typeface="Arial" panose="020B0604020202020204" pitchFamily="34" charset="0"/>
                          <a:cs typeface="Arial" panose="020B0604020202020204" pitchFamily="34" charset="0"/>
                        </a:rPr>
                        <a:t> </a:t>
                      </a:r>
                      <a:r>
                        <a:rPr lang="en-GB" sz="1100" b="1" dirty="0" smtClean="0">
                          <a:latin typeface="Arial" panose="020B0604020202020204" pitchFamily="34" charset="0"/>
                          <a:cs typeface="Arial" panose="020B0604020202020204" pitchFamily="34" charset="0"/>
                        </a:rPr>
                        <a:t>¿</a:t>
                      </a:r>
                      <a:r>
                        <a:rPr lang="en-GB" sz="1100" b="1" dirty="0" err="1" smtClean="0">
                          <a:latin typeface="Arial" panose="020B0604020202020204" pitchFamily="34" charset="0"/>
                          <a:cs typeface="Arial" panose="020B0604020202020204" pitchFamily="34" charset="0"/>
                        </a:rPr>
                        <a:t>Por</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qué</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aprender</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idiomas</a:t>
                      </a:r>
                      <a:r>
                        <a:rPr lang="en-GB" sz="1100" b="1" dirty="0" smtClean="0">
                          <a:latin typeface="Arial" panose="020B0604020202020204" pitchFamily="34" charset="0"/>
                          <a:cs typeface="Arial" panose="020B060402020202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Arial" panose="020B0604020202020204" pitchFamily="34" charset="0"/>
                          <a:cs typeface="Arial" panose="020B0604020202020204" pitchFamily="34" charset="0"/>
                        </a:rPr>
                        <a:t>p144-145</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dirty="0" smtClean="0">
                        <a:latin typeface="Arial" panose="020B0604020202020204" pitchFamily="34" charset="0"/>
                        <a:cs typeface="Arial" panose="020B0604020202020204" pitchFamily="34" charset="0"/>
                      </a:endParaRPr>
                    </a:p>
                    <a:p>
                      <a:endParaRPr lang="en-GB" sz="1100" b="1"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idiomas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hablas</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Por</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es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importante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hablar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idiomas</a:t>
                      </a:r>
                      <a:r>
                        <a:rPr lang="en-GB" sz="1100" baseline="0" dirty="0" smtClean="0">
                          <a:latin typeface="Arial" panose="020B0604020202020204" pitchFamily="34" charset="0"/>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aseline="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Sabes</a:t>
                      </a:r>
                      <a:r>
                        <a:rPr lang="en-GB" sz="1100" baseline="0" dirty="0" smtClean="0">
                          <a:latin typeface="Arial" panose="020B0604020202020204" pitchFamily="34" charset="0"/>
                          <a:cs typeface="Arial" panose="020B0604020202020204" pitchFamily="34" charset="0"/>
                        </a:rPr>
                        <a:t> + infinitive?</a:t>
                      </a: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está</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haciendo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esta</a:t>
                      </a:r>
                      <a:r>
                        <a:rPr lang="en-GB" sz="1100" baseline="0" dirty="0" smtClean="0">
                          <a:latin typeface="Arial" panose="020B0604020202020204" pitchFamily="34" charset="0"/>
                          <a:cs typeface="Arial" panose="020B0604020202020204" pitchFamily="34" charset="0"/>
                        </a:rPr>
                        <a:t> persona?</a:t>
                      </a: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tc>
                <a:tc>
                  <a:txBody>
                    <a:bodyPr/>
                    <a:lstStyle/>
                    <a:p>
                      <a:r>
                        <a:rPr lang="en-GB" sz="1000" dirty="0" smtClean="0">
                          <a:latin typeface="Arial" panose="020B0604020202020204" pitchFamily="34" charset="0"/>
                          <a:cs typeface="Arial" panose="020B0604020202020204" pitchFamily="34" charset="0"/>
                        </a:rPr>
                        <a:t>PRESENT CONTINUOUS</a:t>
                      </a:r>
                    </a:p>
                    <a:p>
                      <a:r>
                        <a:rPr lang="en-GB" sz="1000" dirty="0" smtClean="0">
                          <a:latin typeface="Arial" panose="020B0604020202020204" pitchFamily="34" charset="0"/>
                          <a:cs typeface="Arial" panose="020B0604020202020204" pitchFamily="34" charset="0"/>
                        </a:rPr>
                        <a:t>Tense</a:t>
                      </a: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**essential for photo</a:t>
                      </a:r>
                      <a:r>
                        <a:rPr lang="en-GB" sz="1000" baseline="0" dirty="0" smtClean="0">
                          <a:latin typeface="Arial" panose="020B0604020202020204" pitchFamily="34" charset="0"/>
                          <a:cs typeface="Arial" panose="020B0604020202020204" pitchFamily="34" charset="0"/>
                        </a:rPr>
                        <a:t> discussion in oral exam**</a:t>
                      </a:r>
                      <a:endParaRPr lang="en-GB" sz="10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La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mente</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Confianza</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Aumentar</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Saber</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Conocer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nuevos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sitios</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extranjero</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El </a:t>
                      </a:r>
                      <a:r>
                        <a:rPr lang="en-GB" sz="1100" baseline="0" dirty="0" err="1" smtClean="0">
                          <a:latin typeface="Arial" panose="020B0604020202020204" pitchFamily="34" charset="0"/>
                          <a:cs typeface="Arial" panose="020B0604020202020204" pitchFamily="34" charset="0"/>
                        </a:rPr>
                        <a:t>cerebro</a:t>
                      </a:r>
                      <a:r>
                        <a:rPr lang="en-GB" sz="1100" baseline="0" dirty="0" smtClean="0">
                          <a:latin typeface="Arial" panose="020B0604020202020204" pitchFamily="34" charset="0"/>
                          <a:cs typeface="Arial" panose="020B0604020202020204" pitchFamily="34" charset="0"/>
                        </a:rPr>
                        <a:t> </a:t>
                      </a:r>
                    </a:p>
                    <a:p>
                      <a:r>
                        <a:rPr lang="en-GB" sz="1100" baseline="0" dirty="0" err="1" smtClean="0">
                          <a:latin typeface="Arial" panose="020B0604020202020204" pitchFamily="34" charset="0"/>
                          <a:cs typeface="Arial" panose="020B0604020202020204" pitchFamily="34" charset="0"/>
                        </a:rPr>
                        <a:t>Ventaja</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Dominar</a:t>
                      </a:r>
                      <a:r>
                        <a:rPr lang="en-GB" sz="1100" baseline="0" dirty="0" smtClean="0">
                          <a:latin typeface="Arial" panose="020B0604020202020204" pitchFamily="34" charset="0"/>
                          <a:cs typeface="Arial" panose="020B0604020202020204" pitchFamily="34" charset="0"/>
                        </a:rPr>
                        <a:t> un </a:t>
                      </a:r>
                      <a:r>
                        <a:rPr lang="en-GB" sz="1100" baseline="0" dirty="0" err="1" smtClean="0">
                          <a:latin typeface="Arial" panose="020B0604020202020204" pitchFamily="34" charset="0"/>
                          <a:cs typeface="Arial" panose="020B0604020202020204" pitchFamily="34" charset="0"/>
                        </a:rPr>
                        <a:t>idioma</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Encontrar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trabajo</a:t>
                      </a:r>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Me </a:t>
                      </a:r>
                      <a:r>
                        <a:rPr lang="en-GB" sz="1100" baseline="0" dirty="0" err="1" smtClean="0">
                          <a:latin typeface="Arial" panose="020B0604020202020204" pitchFamily="34" charset="0"/>
                          <a:cs typeface="Arial" panose="020B0604020202020204" pitchFamily="34" charset="0"/>
                        </a:rPr>
                        <a:t>hace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falta</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Establecer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buenas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relaciones</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Mejorar</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Aprender</a:t>
                      </a:r>
                      <a:r>
                        <a:rPr lang="en-GB" sz="1100" baseline="0" dirty="0" smtClean="0">
                          <a:latin typeface="Arial" panose="020B0604020202020204" pitchFamily="34" charset="0"/>
                          <a:cs typeface="Arial" panose="020B0604020202020204" pitchFamily="34" charset="0"/>
                        </a:rPr>
                        <a:t> </a:t>
                      </a:r>
                    </a:p>
                    <a:p>
                      <a:r>
                        <a:rPr lang="en-GB" sz="1100" baseline="0" dirty="0" smtClean="0">
                          <a:latin typeface="Arial" panose="020B0604020202020204" pitchFamily="34" charset="0"/>
                          <a:cs typeface="Arial" panose="020B0604020202020204" pitchFamily="34" charset="0"/>
                        </a:rPr>
                        <a:t>La </a:t>
                      </a:r>
                      <a:r>
                        <a:rPr lang="en-GB" sz="1100" baseline="0" dirty="0" err="1" smtClean="0">
                          <a:latin typeface="Arial" panose="020B0604020202020204" pitchFamily="34" charset="0"/>
                          <a:cs typeface="Arial" panose="020B0604020202020204" pitchFamily="34" charset="0"/>
                        </a:rPr>
                        <a:t>lengua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materna</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3: Current and future employment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Jobs, career choices and ambitions</a:t>
                      </a:r>
                    </a:p>
                  </a:txBody>
                  <a:tcPr/>
                </a:tc>
                <a:tc>
                  <a:txBody>
                    <a:bodyPr/>
                    <a:lstStyle/>
                    <a:p>
                      <a:r>
                        <a:rPr lang="en-GB" sz="1200" dirty="0" smtClean="0">
                          <a:latin typeface="Arial" panose="020B0604020202020204" pitchFamily="34" charset="0"/>
                          <a:cs typeface="Arial" panose="020B0604020202020204" pitchFamily="34" charset="0"/>
                        </a:rPr>
                        <a:t>HW1:</a:t>
                      </a:r>
                    </a:p>
                    <a:p>
                      <a:r>
                        <a:rPr lang="en-GB" sz="1200" dirty="0" smtClean="0">
                          <a:latin typeface="Arial" panose="020B0604020202020204" pitchFamily="34" charset="0"/>
                          <a:cs typeface="Arial" panose="020B0604020202020204" pitchFamily="34" charset="0"/>
                        </a:rPr>
                        <a:t>Learning</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HW2:</a:t>
                      </a:r>
                      <a:endParaRPr lang="en-GB" sz="1200" dirty="0">
                        <a:latin typeface="Arial" panose="020B0604020202020204" pitchFamily="34" charset="0"/>
                        <a:cs typeface="Arial" panose="020B0604020202020204" pitchFamily="34" charset="0"/>
                      </a:endParaRPr>
                    </a:p>
                  </a:txBody>
                  <a:tcPr/>
                </a:tc>
                <a:tc>
                  <a:txBody>
                    <a:bodyPr/>
                    <a:lstStyle/>
                    <a:p>
                      <a:r>
                        <a:rPr lang="en-GB" sz="1200" dirty="0" err="1" smtClean="0">
                          <a:latin typeface="Arial" panose="020B0604020202020204" pitchFamily="34" charset="0"/>
                          <a:cs typeface="Arial" panose="020B0604020202020204" pitchFamily="34" charset="0"/>
                        </a:rPr>
                        <a:t>Hablo</a:t>
                      </a:r>
                      <a:r>
                        <a:rPr lang="en-GB" sz="1200" dirty="0" smtClean="0">
                          <a:latin typeface="Arial" panose="020B0604020202020204" pitchFamily="34" charset="0"/>
                          <a:cs typeface="Arial" panose="020B0604020202020204" pitchFamily="34" charset="0"/>
                        </a:rPr>
                        <a:t> </a:t>
                      </a:r>
                      <a:r>
                        <a:rPr lang="en-GB" sz="1200" dirty="0" err="1" smtClean="0">
                          <a:latin typeface="Arial" panose="020B0604020202020204" pitchFamily="34" charset="0"/>
                          <a:cs typeface="Arial" panose="020B0604020202020204" pitchFamily="34" charset="0"/>
                        </a:rPr>
                        <a:t>bien</a:t>
                      </a:r>
                      <a:r>
                        <a:rPr lang="en-GB" sz="1200" dirty="0" smtClean="0">
                          <a:latin typeface="Arial" panose="020B0604020202020204" pitchFamily="34" charset="0"/>
                          <a:cs typeface="Arial" panose="020B0604020202020204" pitchFamily="34" charset="0"/>
                        </a:rPr>
                        <a:t>/</a:t>
                      </a:r>
                      <a:r>
                        <a:rPr lang="en-GB" sz="1200" baseline="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Domino + languages </a:t>
                      </a:r>
                      <a:endParaRPr lang="en-GB" sz="12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Practice of describing photos for speaking exam</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703892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19203274"/>
              </p:ext>
            </p:extLst>
          </p:nvPr>
        </p:nvGraphicFramePr>
        <p:xfrm>
          <a:off x="161517" y="126609"/>
          <a:ext cx="8757136" cy="4799298"/>
        </p:xfrm>
        <a:graphic>
          <a:graphicData uri="http://schemas.openxmlformats.org/drawingml/2006/table">
            <a:tbl>
              <a:tblPr firstRow="1" bandRow="1">
                <a:tableStyleId>{8799B23B-EC83-4686-B30A-512413B5E67A}</a:tableStyleId>
              </a:tblPr>
              <a:tblGrid>
                <a:gridCol w="905609"/>
                <a:gridCol w="1228331"/>
                <a:gridCol w="1164919"/>
                <a:gridCol w="1048871"/>
                <a:gridCol w="1174377"/>
                <a:gridCol w="1075764"/>
                <a:gridCol w="870919"/>
                <a:gridCol w="1288346"/>
              </a:tblGrid>
              <a:tr h="333978">
                <a:tc gridSpan="8">
                  <a:txBody>
                    <a:bodyPr/>
                    <a:lstStyle/>
                    <a:p>
                      <a:r>
                        <a:rPr lang="en-GB" sz="1100" dirty="0" smtClean="0">
                          <a:latin typeface="Arial" panose="020B0604020202020204" pitchFamily="34" charset="0"/>
                          <a:cs typeface="Arial" panose="020B0604020202020204" pitchFamily="34" charset="0"/>
                        </a:rPr>
                        <a:t>Year 9 DL Summer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370840">
                <a:tc>
                  <a:txBody>
                    <a:bodyPr/>
                    <a:lstStyle/>
                    <a:p>
                      <a:r>
                        <a:rPr lang="en-GB" sz="1100" dirty="0" smtClean="0">
                          <a:latin typeface="Arial" panose="020B0604020202020204" pitchFamily="34" charset="0"/>
                          <a:cs typeface="Arial" panose="020B0604020202020204" pitchFamily="34" charset="0"/>
                        </a:rPr>
                        <a:t>Timing</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 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Week 2-3: 3 lessons + homework (1 hour)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panose="020B0604020202020204" pitchFamily="34" charset="0"/>
                        <a:cs typeface="Arial" panose="020B0604020202020204" pitchFamily="34" charset="0"/>
                        <a:hlinkClick r:id="rId2" action="ppaction://hlinkpres?slideindex=1&amp;slidetitle="/>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hlinkClick r:id="rId2" action="ppaction://hlinkpres?slideindex=1&amp;slidetitle="/>
                        </a:rPr>
                        <a:t>Lesson 4</a:t>
                      </a:r>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hlinkClick r:id="rId3" action="ppaction://hlinkpres?slideindex=1&amp;slidetitle="/>
                        </a:rPr>
                        <a:t>Lesson 5</a:t>
                      </a:r>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hlinkClick r:id="rId4" action="ppaction://hlinkpres?slideindex=1&amp;slidetitle="/>
                        </a:rPr>
                        <a:t>Lesson 6</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hlinkClick r:id="rId5" action="ppaction://hlinkfile"/>
                        </a:rPr>
                        <a:t>Vocabulary </a:t>
                      </a:r>
                      <a:r>
                        <a:rPr lang="en-GB" sz="1000" dirty="0" smtClean="0">
                          <a:latin typeface="Arial" panose="020B0604020202020204" pitchFamily="34" charset="0"/>
                          <a:cs typeface="Arial" panose="020B0604020202020204" pitchFamily="34" charset="0"/>
                          <a:hlinkClick r:id="rId5" action="ppaction://hlinkfile"/>
                        </a:rPr>
                        <a:t>spreadsheet</a:t>
                      </a:r>
                      <a:endParaRPr lang="en-GB" sz="10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Desconéctate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sng" strike="noStrike" kern="1200" baseline="0" dirty="0" smtClean="0">
                          <a:solidFill>
                            <a:schemeClr val="tx1"/>
                          </a:solidFill>
                          <a:latin typeface="Arial" panose="020B0604020202020204" pitchFamily="34" charset="0"/>
                          <a:ea typeface="+mn-ea"/>
                          <a:cs typeface="Arial" panose="020B0604020202020204" pitchFamily="34" charset="0"/>
                        </a:rPr>
                        <a:t>Punto de </a:t>
                      </a:r>
                      <a:r>
                        <a:rPr lang="en-GB" sz="1100" b="0" i="0" u="sng" strike="noStrike" kern="1200" baseline="0" dirty="0" err="1" smtClean="0">
                          <a:solidFill>
                            <a:schemeClr val="tx1"/>
                          </a:solidFill>
                          <a:latin typeface="Arial" panose="020B0604020202020204" pitchFamily="34" charset="0"/>
                          <a:ea typeface="+mn-ea"/>
                          <a:cs typeface="Arial" panose="020B0604020202020204" pitchFamily="34" charset="0"/>
                        </a:rPr>
                        <a:t>partida</a:t>
                      </a:r>
                      <a:r>
                        <a:rPr lang="en-GB" sz="1100" b="0" i="0" u="sng" strike="noStrike" kern="1200" baseline="0" dirty="0" smtClean="0">
                          <a:solidFill>
                            <a:schemeClr val="tx1"/>
                          </a:solidFill>
                          <a:latin typeface="Arial" panose="020B0604020202020204" pitchFamily="34" charset="0"/>
                          <a:ea typeface="+mn-ea"/>
                          <a:cs typeface="Arial" panose="020B0604020202020204" pitchFamily="34" charset="0"/>
                        </a:rPr>
                        <a:t> </a:t>
                      </a: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P6 ex 3 – revision of question words</a:t>
                      </a: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Ex 4&amp;5  – revise opinions</a:t>
                      </a:r>
                    </a:p>
                    <a:p>
                      <a:endPar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Cómo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prefieres</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pasar</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las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vacaciones</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a:t>
                      </a: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p10-11</a:t>
                      </a:r>
                      <a:endParaRPr lang="en-GB" sz="1100" b="0" u="none"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Cómo</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prefieres</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pasar</a:t>
                      </a:r>
                      <a:r>
                        <a:rPr lang="en-GB" sz="1100" i="1" baseline="0" dirty="0" smtClean="0">
                          <a:latin typeface="Arial" panose="020B0604020202020204" pitchFamily="34" charset="0"/>
                          <a:cs typeface="Arial" panose="020B0604020202020204" pitchFamily="34" charset="0"/>
                        </a:rPr>
                        <a:t> las </a:t>
                      </a:r>
                      <a:r>
                        <a:rPr lang="en-GB" sz="1100" i="1" baseline="0" dirty="0" err="1" smtClean="0">
                          <a:latin typeface="Arial" panose="020B0604020202020204" pitchFamily="34" charset="0"/>
                          <a:cs typeface="Arial" panose="020B0604020202020204" pitchFamily="34" charset="0"/>
                        </a:rPr>
                        <a:t>vacaciones</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i="1"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haces</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durante</a:t>
                      </a:r>
                      <a:r>
                        <a:rPr lang="en-GB" sz="1100" i="1" baseline="0" dirty="0" smtClean="0">
                          <a:latin typeface="Arial" panose="020B0604020202020204" pitchFamily="34" charset="0"/>
                          <a:cs typeface="Arial" panose="020B0604020202020204" pitchFamily="34" charset="0"/>
                        </a:rPr>
                        <a:t> las </a:t>
                      </a:r>
                      <a:r>
                        <a:rPr lang="en-GB" sz="1100" i="1" baseline="0" dirty="0" err="1" smtClean="0">
                          <a:latin typeface="Arial" panose="020B0604020202020204" pitchFamily="34" charset="0"/>
                          <a:cs typeface="Arial" panose="020B0604020202020204" pitchFamily="34" charset="0"/>
                        </a:rPr>
                        <a:t>vacaciones</a:t>
                      </a:r>
                      <a:r>
                        <a:rPr lang="en-GB" sz="1100" i="1" baseline="0" dirty="0" smtClean="0">
                          <a:latin typeface="Arial" panose="020B0604020202020204" pitchFamily="34" charset="0"/>
                          <a:cs typeface="Arial" panose="020B0604020202020204" pitchFamily="34" charset="0"/>
                        </a:rPr>
                        <a:t>?</a:t>
                      </a:r>
                    </a:p>
                    <a:p>
                      <a:pPr marL="0" indent="0">
                        <a:buFont typeface="Arial" panose="020B0604020202020204" pitchFamily="34" charset="0"/>
                        <a:buNone/>
                      </a:pPr>
                      <a:endParaRPr lang="en-GB" sz="1100" i="1" baseline="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Cuándo</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tienes</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vacaciones</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Verbs of opinion – all persons / pronouns</a:t>
                      </a:r>
                    </a:p>
                    <a:p>
                      <a:endParaRPr lang="en-GB" sz="1100" dirty="0">
                        <a:latin typeface="Arial" panose="020B0604020202020204" pitchFamily="34" charset="0"/>
                        <a:cs typeface="Arial" panose="020B0604020202020204" pitchFamily="34" charset="0"/>
                      </a:endParaRPr>
                    </a:p>
                    <a:p>
                      <a:r>
                        <a:rPr lang="en-GB" sz="1100" b="1" u="sng" dirty="0" smtClean="0">
                          <a:latin typeface="Arial" panose="020B0604020202020204" pitchFamily="34" charset="0"/>
                          <a:cs typeface="Arial" panose="020B0604020202020204" pitchFamily="34" charset="0"/>
                        </a:rPr>
                        <a:t>A</a:t>
                      </a:r>
                      <a:r>
                        <a:rPr lang="en-GB" sz="1100" b="1" dirty="0" smtClean="0">
                          <a:latin typeface="Arial" panose="020B0604020202020204" pitchFamily="34" charset="0"/>
                          <a:cs typeface="Arial" panose="020B0604020202020204" pitchFamily="34" charset="0"/>
                        </a:rPr>
                        <a:t> </a:t>
                      </a:r>
                      <a:r>
                        <a:rPr lang="en-GB" sz="1100" b="0" dirty="0" smtClean="0">
                          <a:latin typeface="Arial" panose="020B0604020202020204" pitchFamily="34" charset="0"/>
                          <a:cs typeface="Arial" panose="020B0604020202020204" pitchFamily="34" charset="0"/>
                        </a:rPr>
                        <a:t>mi padre le </a:t>
                      </a:r>
                      <a:r>
                        <a:rPr lang="en-GB" sz="1100" b="0" dirty="0" err="1" smtClean="0">
                          <a:latin typeface="Arial" panose="020B0604020202020204" pitchFamily="34" charset="0"/>
                          <a:cs typeface="Arial" panose="020B0604020202020204" pitchFamily="34" charset="0"/>
                        </a:rPr>
                        <a:t>gusta</a:t>
                      </a:r>
                      <a:endParaRPr lang="en-GB" sz="1100" b="0" dirty="0" smtClean="0">
                        <a:latin typeface="Arial" panose="020B0604020202020204" pitchFamily="34" charset="0"/>
                        <a:cs typeface="Arial" panose="020B0604020202020204" pitchFamily="34" charset="0"/>
                      </a:endParaRPr>
                    </a:p>
                    <a:p>
                      <a:endParaRPr lang="en-GB" sz="1100" b="0" dirty="0" smtClean="0">
                        <a:latin typeface="Arial" panose="020B0604020202020204" pitchFamily="34" charset="0"/>
                        <a:cs typeface="Arial" panose="020B0604020202020204" pitchFamily="34" charset="0"/>
                      </a:endParaRPr>
                    </a:p>
                    <a:p>
                      <a:r>
                        <a:rPr lang="en-GB" sz="1100" b="0" dirty="0" smtClean="0">
                          <a:latin typeface="Arial" panose="020B0604020202020204" pitchFamily="34" charset="0"/>
                          <a:cs typeface="Arial" panose="020B0604020202020204" pitchFamily="34" charset="0"/>
                        </a:rPr>
                        <a:t>Revision of stem-changing verbs - </a:t>
                      </a:r>
                      <a:r>
                        <a:rPr lang="en-GB" sz="1100" b="0" dirty="0" err="1" smtClean="0">
                          <a:latin typeface="Arial" panose="020B0604020202020204" pitchFamily="34" charset="0"/>
                          <a:cs typeface="Arial" panose="020B0604020202020204" pitchFamily="34" charset="0"/>
                        </a:rPr>
                        <a:t>preferir</a:t>
                      </a:r>
                      <a:endParaRPr lang="en-GB" sz="1100" b="0" dirty="0" smtClean="0">
                        <a:latin typeface="Arial" panose="020B0604020202020204" pitchFamily="34" charset="0"/>
                        <a:cs typeface="Arial" panose="020B0604020202020204" pitchFamily="34" charset="0"/>
                      </a:endParaRPr>
                    </a:p>
                  </a:txBody>
                  <a:tcPr/>
                </a:tc>
                <a:tc>
                  <a:txBody>
                    <a:bodyPr/>
                    <a:lstStyle/>
                    <a:p>
                      <a:pPr marL="0" indent="0">
                        <a:buFontTx/>
                        <a:buNone/>
                      </a:pPr>
                      <a:r>
                        <a:rPr lang="en-GB" sz="1100" dirty="0" smtClean="0">
                          <a:latin typeface="Arial" panose="020B0604020202020204" pitchFamily="34" charset="0"/>
                          <a:cs typeface="Arial" panose="020B0604020202020204" pitchFamily="34" charset="0"/>
                        </a:rPr>
                        <a:t>me </a:t>
                      </a:r>
                      <a:r>
                        <a:rPr lang="en-GB" sz="1100" dirty="0" err="1" smtClean="0">
                          <a:latin typeface="Arial" panose="020B0604020202020204" pitchFamily="34" charset="0"/>
                          <a:cs typeface="Arial" panose="020B0604020202020204" pitchFamily="34" charset="0"/>
                        </a:rPr>
                        <a:t>chifla</a:t>
                      </a:r>
                      <a:endParaRPr lang="en-GB" sz="1100" dirty="0" smtClean="0">
                        <a:latin typeface="Arial" panose="020B0604020202020204" pitchFamily="34" charset="0"/>
                        <a:cs typeface="Arial" panose="020B0604020202020204" pitchFamily="34" charset="0"/>
                      </a:endParaRPr>
                    </a:p>
                    <a:p>
                      <a:pPr marL="0" indent="0">
                        <a:buFontTx/>
                        <a:buNone/>
                      </a:pPr>
                      <a:r>
                        <a:rPr lang="en-GB" sz="1100" dirty="0" smtClean="0">
                          <a:latin typeface="Arial" panose="020B0604020202020204" pitchFamily="34" charset="0"/>
                          <a:cs typeface="Arial" panose="020B0604020202020204" pitchFamily="34" charset="0"/>
                        </a:rPr>
                        <a:t>me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mola</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smtClean="0">
                          <a:latin typeface="Arial" panose="020B0604020202020204" pitchFamily="34" charset="0"/>
                          <a:cs typeface="Arial" panose="020B0604020202020204" pitchFamily="34" charset="0"/>
                        </a:rPr>
                        <a:t>me </a:t>
                      </a:r>
                      <a:r>
                        <a:rPr lang="en-GB" sz="1100" baseline="0" dirty="0" err="1" smtClean="0">
                          <a:latin typeface="Arial" panose="020B0604020202020204" pitchFamily="34" charset="0"/>
                          <a:cs typeface="Arial" panose="020B0604020202020204" pitchFamily="34" charset="0"/>
                        </a:rPr>
                        <a:t>flipa</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err="1" smtClean="0">
                          <a:latin typeface="Arial" panose="020B0604020202020204" pitchFamily="34" charset="0"/>
                          <a:cs typeface="Arial" panose="020B0604020202020204" pitchFamily="34" charset="0"/>
                        </a:rPr>
                        <a:t>puesto</a:t>
                      </a:r>
                      <a:r>
                        <a:rPr lang="en-GB" sz="1100" baseline="0" dirty="0" smtClean="0">
                          <a:latin typeface="Arial" panose="020B0604020202020204" pitchFamily="34" charset="0"/>
                          <a:cs typeface="Arial" panose="020B0604020202020204" pitchFamily="34" charset="0"/>
                        </a:rPr>
                        <a:t> que</a:t>
                      </a:r>
                    </a:p>
                    <a:p>
                      <a:pPr marL="0" indent="0">
                        <a:buFontTx/>
                        <a:buNone/>
                      </a:pPr>
                      <a:r>
                        <a:rPr lang="en-GB" sz="1100" baseline="0" dirty="0" err="1" smtClean="0">
                          <a:latin typeface="Arial" panose="020B0604020202020204" pitchFamily="34" charset="0"/>
                          <a:cs typeface="Arial" panose="020B0604020202020204" pitchFamily="34" charset="0"/>
                        </a:rPr>
                        <a:t>ya</a:t>
                      </a:r>
                      <a:r>
                        <a:rPr lang="en-GB" sz="1100" baseline="0" dirty="0" smtClean="0">
                          <a:latin typeface="Arial" panose="020B0604020202020204" pitchFamily="34" charset="0"/>
                          <a:cs typeface="Arial" panose="020B0604020202020204" pitchFamily="34" charset="0"/>
                        </a:rPr>
                        <a:t> que</a:t>
                      </a:r>
                    </a:p>
                    <a:p>
                      <a:pPr marL="0" indent="0">
                        <a:buFontTx/>
                        <a:buNone/>
                      </a:pPr>
                      <a:r>
                        <a:rPr lang="en-GB" sz="1100" baseline="0" dirty="0" err="1" smtClean="0">
                          <a:latin typeface="Arial" panose="020B0604020202020204" pitchFamily="34" charset="0"/>
                          <a:cs typeface="Arial" panose="020B0604020202020204" pitchFamily="34" charset="0"/>
                        </a:rPr>
                        <a:t>revistas</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err="1" smtClean="0">
                          <a:latin typeface="Arial" panose="020B0604020202020204" pitchFamily="34" charset="0"/>
                          <a:cs typeface="Arial" panose="020B0604020202020204" pitchFamily="34" charset="0"/>
                        </a:rPr>
                        <a:t>una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pista</a:t>
                      </a:r>
                      <a:r>
                        <a:rPr lang="en-GB" sz="1100" baseline="0" dirty="0" smtClean="0">
                          <a:latin typeface="Arial" panose="020B0604020202020204" pitchFamily="34" charset="0"/>
                          <a:cs typeface="Arial" panose="020B0604020202020204" pitchFamily="34" charset="0"/>
                        </a:rPr>
                        <a:t> de </a:t>
                      </a:r>
                      <a:r>
                        <a:rPr lang="en-GB" sz="1100" baseline="0" dirty="0" err="1" smtClean="0">
                          <a:latin typeface="Arial" panose="020B0604020202020204" pitchFamily="34" charset="0"/>
                          <a:cs typeface="Arial" panose="020B0604020202020204" pitchFamily="34" charset="0"/>
                        </a:rPr>
                        <a:t>hielo</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err="1" smtClean="0">
                          <a:latin typeface="Arial" panose="020B0604020202020204" pitchFamily="34" charset="0"/>
                          <a:cs typeface="Arial" panose="020B0604020202020204" pitchFamily="34" charset="0"/>
                        </a:rPr>
                        <a:t>bucear</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err="1" smtClean="0">
                          <a:latin typeface="Arial" panose="020B0604020202020204" pitchFamily="34" charset="0"/>
                          <a:cs typeface="Arial" panose="020B0604020202020204" pitchFamily="34" charset="0"/>
                        </a:rPr>
                        <a:t>usar</a:t>
                      </a:r>
                      <a:r>
                        <a:rPr lang="en-GB" sz="1100" baseline="0" dirty="0" smtClean="0">
                          <a:latin typeface="Arial" panose="020B0604020202020204" pitchFamily="34" charset="0"/>
                          <a:cs typeface="Arial" panose="020B0604020202020204" pitchFamily="34" charset="0"/>
                        </a:rPr>
                        <a:t> el </a:t>
                      </a:r>
                      <a:r>
                        <a:rPr lang="en-GB" sz="1100" baseline="0" dirty="0" err="1" smtClean="0">
                          <a:latin typeface="Arial" panose="020B0604020202020204" pitchFamily="34" charset="0"/>
                          <a:cs typeface="Arial" panose="020B0604020202020204" pitchFamily="34" charset="0"/>
                        </a:rPr>
                        <a:t>ordenador</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err="1" smtClean="0">
                          <a:latin typeface="Arial" panose="020B0604020202020204" pitchFamily="34" charset="0"/>
                          <a:cs typeface="Arial" panose="020B0604020202020204" pitchFamily="34" charset="0"/>
                        </a:rPr>
                        <a:t>estar</a:t>
                      </a:r>
                      <a:r>
                        <a:rPr lang="en-GB" sz="1100" baseline="0" dirty="0" smtClean="0">
                          <a:latin typeface="Arial" panose="020B0604020202020204" pitchFamily="34" charset="0"/>
                          <a:cs typeface="Arial" panose="020B0604020202020204" pitchFamily="34" charset="0"/>
                        </a:rPr>
                        <a:t> al </a:t>
                      </a:r>
                      <a:r>
                        <a:rPr lang="en-GB" sz="1100" baseline="0" dirty="0" err="1" smtClean="0">
                          <a:latin typeface="Arial" panose="020B0604020202020204" pitchFamily="34" charset="0"/>
                          <a:cs typeface="Arial" panose="020B0604020202020204" pitchFamily="34" charset="0"/>
                        </a:rPr>
                        <a:t>aire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ibre</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err="1" smtClean="0">
                          <a:latin typeface="Arial" panose="020B0604020202020204" pitchFamily="34" charset="0"/>
                          <a:cs typeface="Arial" panose="020B0604020202020204" pitchFamily="34" charset="0"/>
                        </a:rPr>
                        <a:t>montar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en</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bici</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err="1" smtClean="0">
                          <a:latin typeface="Arial" panose="020B0604020202020204" pitchFamily="34" charset="0"/>
                          <a:cs typeface="Arial" panose="020B0604020202020204" pitchFamily="34" charset="0"/>
                        </a:rPr>
                        <a:t>ir</a:t>
                      </a:r>
                      <a:r>
                        <a:rPr lang="en-GB" sz="1100" baseline="0" dirty="0" smtClean="0">
                          <a:latin typeface="Arial" panose="020B0604020202020204" pitchFamily="34" charset="0"/>
                          <a:cs typeface="Arial" panose="020B0604020202020204" pitchFamily="34" charset="0"/>
                        </a:rPr>
                        <a:t> de </a:t>
                      </a:r>
                      <a:r>
                        <a:rPr lang="en-GB" sz="1100" baseline="0" dirty="0" err="1" smtClean="0">
                          <a:latin typeface="Arial" panose="020B0604020202020204" pitchFamily="34" charset="0"/>
                          <a:cs typeface="Arial" panose="020B0604020202020204" pitchFamily="34" charset="0"/>
                        </a:rPr>
                        <a:t>compras</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smtClean="0">
                          <a:latin typeface="Arial" panose="020B0604020202020204" pitchFamily="34" charset="0"/>
                          <a:cs typeface="Arial" panose="020B0604020202020204" pitchFamily="34" charset="0"/>
                        </a:rPr>
                        <a:t>leer </a:t>
                      </a:r>
                    </a:p>
                    <a:p>
                      <a:pPr marL="0" indent="0">
                        <a:buFontTx/>
                        <a:buNone/>
                      </a:pPr>
                      <a:r>
                        <a:rPr lang="en-GB" sz="1100" baseline="0" dirty="0" err="1" smtClean="0">
                          <a:latin typeface="Arial" panose="020B0604020202020204" pitchFamily="34" charset="0"/>
                          <a:cs typeface="Arial" panose="020B0604020202020204" pitchFamily="34" charset="0"/>
                        </a:rPr>
                        <a:t>ver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películas</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err="1" smtClean="0">
                          <a:latin typeface="Arial" panose="020B0604020202020204" pitchFamily="34" charset="0"/>
                          <a:cs typeface="Arial" panose="020B0604020202020204" pitchFamily="34" charset="0"/>
                        </a:rPr>
                        <a:t>una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encuesta</a:t>
                      </a:r>
                      <a:endParaRPr lang="en-GB" sz="1100" baseline="0" dirty="0" smtClean="0">
                        <a:latin typeface="Arial" panose="020B0604020202020204" pitchFamily="34" charset="0"/>
                        <a:cs typeface="Arial" panose="020B0604020202020204" pitchFamily="34" charset="0"/>
                      </a:endParaRPr>
                    </a:p>
                    <a:p>
                      <a:pPr marL="0" indent="0">
                        <a:buFontTx/>
                        <a:buNone/>
                      </a:pPr>
                      <a:r>
                        <a:rPr lang="en-GB" sz="1100" baseline="0" dirty="0" err="1" smtClean="0">
                          <a:latin typeface="Arial" panose="020B0604020202020204" pitchFamily="34" charset="0"/>
                          <a:cs typeface="Arial" panose="020B0604020202020204" pitchFamily="34" charset="0"/>
                        </a:rPr>
                        <a:t>veranear</a:t>
                      </a:r>
                      <a:r>
                        <a:rPr lang="en-GB" sz="1100" baseline="0" dirty="0" smtClean="0">
                          <a:latin typeface="Arial" panose="020B0604020202020204" pitchFamily="34" charset="0"/>
                          <a:cs typeface="Arial" panose="020B0604020202020204" pitchFamily="34" charset="0"/>
                        </a:rPr>
                        <a:t> </a:t>
                      </a:r>
                    </a:p>
                  </a:txBody>
                  <a:tcPr/>
                </a:tc>
                <a:tc>
                  <a:txBody>
                    <a:bodyPr/>
                    <a:lstStyle/>
                    <a:p>
                      <a:pPr fontAlgn="base"/>
                      <a:r>
                        <a:rPr lang="en-GB" sz="1050" b="0" i="0" kern="1200" dirty="0" smtClean="0">
                          <a:solidFill>
                            <a:schemeClr val="tx1"/>
                          </a:solidFill>
                          <a:effectLst/>
                          <a:latin typeface="Arial" panose="020B0604020202020204" pitchFamily="34" charset="0"/>
                          <a:ea typeface="+mn-ea"/>
                          <a:cs typeface="Arial" panose="020B0604020202020204" pitchFamily="34" charset="0"/>
                        </a:rPr>
                        <a:t>Theme 2: Local, national, international and global areas of interest</a:t>
                      </a:r>
                      <a:br>
                        <a:rPr lang="en-GB" sz="1050" b="0" i="0" kern="1200" dirty="0" smtClean="0">
                          <a:solidFill>
                            <a:schemeClr val="tx1"/>
                          </a:solidFill>
                          <a:effectLst/>
                          <a:latin typeface="Arial" panose="020B0604020202020204" pitchFamily="34" charset="0"/>
                          <a:ea typeface="+mn-ea"/>
                          <a:cs typeface="Arial" panose="020B0604020202020204" pitchFamily="34" charset="0"/>
                        </a:rPr>
                      </a:br>
                      <a:r>
                        <a:rPr lang="en-GB" sz="1050" b="0" i="0" u="sng" kern="1200" dirty="0" smtClean="0">
                          <a:solidFill>
                            <a:schemeClr val="tx1"/>
                          </a:solidFill>
                          <a:effectLst/>
                          <a:latin typeface="Arial" panose="020B0604020202020204" pitchFamily="34" charset="0"/>
                          <a:ea typeface="+mn-ea"/>
                          <a:cs typeface="Arial" panose="020B0604020202020204" pitchFamily="34" charset="0"/>
                        </a:rPr>
                        <a:t>Topic 4: Travel and tourism</a:t>
                      </a:r>
                    </a:p>
                    <a:p>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HW 1</a:t>
                      </a:r>
                      <a:r>
                        <a:rPr lang="en-GB" sz="1100" baseline="0"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Learning: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hlinkClick r:id="rId6"/>
                        </a:rPr>
                        <a:t>Non-cognate vocabulary</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HW2 Written:</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Revision sheet Present tense holidays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Secure use of all persons of </a:t>
                      </a:r>
                      <a:r>
                        <a:rPr lang="en-GB" sz="1100" dirty="0" err="1" smtClean="0">
                          <a:latin typeface="Arial" panose="020B0604020202020204" pitchFamily="34" charset="0"/>
                          <a:cs typeface="Arial" panose="020B0604020202020204" pitchFamily="34" charset="0"/>
                        </a:rPr>
                        <a:t>gusta</a:t>
                      </a:r>
                      <a:r>
                        <a:rPr lang="en-GB" sz="1100" baseline="0" dirty="0" smtClean="0">
                          <a:latin typeface="Arial" panose="020B0604020202020204" pitchFamily="34" charset="0"/>
                          <a:cs typeface="Arial" panose="020B0604020202020204" pitchFamily="34" charset="0"/>
                        </a:rPr>
                        <a:t> (me </a:t>
                      </a:r>
                      <a:r>
                        <a:rPr lang="en-GB" sz="1100" baseline="0" dirty="0" err="1" smtClean="0">
                          <a:latin typeface="Arial" panose="020B0604020202020204" pitchFamily="34" charset="0"/>
                          <a:cs typeface="Arial" panose="020B0604020202020204" pitchFamily="34" charset="0"/>
                        </a:rPr>
                        <a:t>gusta</a:t>
                      </a: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gusta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etc</a:t>
                      </a:r>
                      <a:r>
                        <a:rPr lang="en-GB" sz="1100" baseline="0" dirty="0" smtClean="0">
                          <a:latin typeface="Arial" panose="020B0604020202020204" pitchFamily="34" charset="0"/>
                          <a:cs typeface="Arial" panose="020B0604020202020204" pitchFamily="34" charset="0"/>
                        </a:rPr>
                        <a:t>)</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Use of opinion + infinitive</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Secure use of </a:t>
                      </a:r>
                      <a:r>
                        <a:rPr lang="en-GB" sz="1100" baseline="0" dirty="0" err="1" smtClean="0">
                          <a:latin typeface="Arial" panose="020B0604020202020204" pitchFamily="34" charset="0"/>
                          <a:cs typeface="Arial" panose="020B0604020202020204" pitchFamily="34" charset="0"/>
                        </a:rPr>
                        <a:t>preferir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ir</a:t>
                      </a:r>
                      <a:r>
                        <a:rPr lang="en-GB" sz="1100" baseline="0" dirty="0" smtClean="0">
                          <a:latin typeface="Arial" panose="020B0604020202020204" pitchFamily="34" charset="0"/>
                          <a:cs typeface="Arial" panose="020B0604020202020204" pitchFamily="34" charset="0"/>
                        </a:rPr>
                        <a:t> &amp; </a:t>
                      </a:r>
                      <a:r>
                        <a:rPr lang="en-GB" sz="1100" baseline="0" dirty="0" err="1" smtClean="0">
                          <a:latin typeface="Arial" panose="020B0604020202020204" pitchFamily="34" charset="0"/>
                          <a:cs typeface="Arial" panose="020B0604020202020204" pitchFamily="34" charset="0"/>
                        </a:rPr>
                        <a:t>tener</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Numbers 1-100 and ability to express percentages</a:t>
                      </a:r>
                      <a:endParaRPr lang="en-GB" sz="1100" dirty="0">
                        <a:latin typeface="Arial" panose="020B0604020202020204" pitchFamily="34" charset="0"/>
                        <a:cs typeface="Arial" panose="020B0604020202020204" pitchFamily="34" charset="0"/>
                      </a:endParaRPr>
                    </a:p>
                  </a:txBody>
                  <a:tcPr/>
                </a:tc>
              </a:tr>
              <a:tr h="370840">
                <a:tc gridSpan="8">
                  <a:txBody>
                    <a:bodyPr/>
                    <a:lstStyle/>
                    <a:p>
                      <a:r>
                        <a:rPr lang="en-GB" sz="1100" b="1" dirty="0" smtClean="0">
                          <a:latin typeface="Arial" panose="020B0604020202020204" pitchFamily="34" charset="0"/>
                          <a:cs typeface="Arial" panose="020B0604020202020204" pitchFamily="34" charset="0"/>
                        </a:rPr>
                        <a:t>Skills focus: </a:t>
                      </a:r>
                      <a:br>
                        <a:rPr lang="en-GB" sz="1100" b="1"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1] Reading skills – how to use clues</a:t>
                      </a:r>
                      <a:r>
                        <a:rPr lang="en-GB" sz="1100" b="1" baseline="0" dirty="0" smtClean="0">
                          <a:latin typeface="Arial" panose="020B0604020202020204" pitchFamily="34" charset="0"/>
                          <a:cs typeface="Arial" panose="020B0604020202020204" pitchFamily="34" charset="0"/>
                        </a:rPr>
                        <a:t> from the text, logic, punctuation, known language, grammatical knowledge, sentence-level translation to aid comprehension.</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2] Memory skills – how to memorise verb conjugations</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b="1" u="none" dirty="0">
                        <a:latin typeface="Arial" panose="020B0604020202020204" pitchFamily="34" charset="0"/>
                        <a:cs typeface="Arial" panose="020B0604020202020204" pitchFamily="34" charset="0"/>
                      </a:endParaRPr>
                    </a:p>
                  </a:txBody>
                  <a:tcPr/>
                </a:tc>
                <a:tc hMerge="1">
                  <a:txBody>
                    <a:bodyPr/>
                    <a:lstStyle/>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tc>
                <a:tc hMerge="1">
                  <a:txBody>
                    <a:bodyPr/>
                    <a:lstStyle/>
                    <a:p>
                      <a:endParaRPr lang="en-GB" sz="1100" b="0" dirty="0" smtClean="0">
                        <a:latin typeface="Arial" panose="020B0604020202020204" pitchFamily="34" charset="0"/>
                        <a:cs typeface="Arial" panose="020B0604020202020204" pitchFamily="34" charset="0"/>
                      </a:endParaRPr>
                    </a:p>
                  </a:txBody>
                  <a:tcPr/>
                </a:tc>
                <a:tc hMerge="1">
                  <a:txBody>
                    <a:bodyPr/>
                    <a:lstStyle/>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1586238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45589748"/>
              </p:ext>
            </p:extLst>
          </p:nvPr>
        </p:nvGraphicFramePr>
        <p:xfrm>
          <a:off x="161515" y="89745"/>
          <a:ext cx="8861460" cy="6190153"/>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Autumn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741726">
                <a:tc>
                  <a:txBody>
                    <a:bodyPr/>
                    <a:lstStyle/>
                    <a:p>
                      <a:r>
                        <a:rPr lang="en-GB" sz="1100" dirty="0" smtClean="0">
                          <a:latin typeface="Arial" panose="020B0604020202020204" pitchFamily="34" charset="0"/>
                          <a:cs typeface="Arial" panose="020B0604020202020204" pitchFamily="34" charset="0"/>
                        </a:rPr>
                        <a:t>Timing</a:t>
                      </a:r>
                    </a:p>
                    <a:p>
                      <a:r>
                        <a:rPr lang="en-GB" sz="1100" b="1" dirty="0" smtClean="0">
                          <a:latin typeface="Arial" panose="020B0604020202020204" pitchFamily="34" charset="0"/>
                          <a:cs typeface="Arial" panose="020B0604020202020204" pitchFamily="34" charset="0"/>
                        </a:rPr>
                        <a:t>Week 12</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200" dirty="0" smtClean="0"/>
                        <a:t>2 lessons</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7 ¡A </a:t>
                      </a:r>
                      <a:r>
                        <a:rPr lang="en-GB" sz="1100" b="1" dirty="0" err="1" smtClean="0">
                          <a:latin typeface="Arial" panose="020B0604020202020204" pitchFamily="34" charset="0"/>
                          <a:cs typeface="Arial" panose="020B0604020202020204" pitchFamily="34" charset="0"/>
                        </a:rPr>
                        <a:t>Currar</a:t>
                      </a:r>
                      <a:r>
                        <a:rPr lang="en-GB" sz="1100" b="1" dirty="0" smtClean="0">
                          <a:latin typeface="Arial" panose="020B0604020202020204" pitchFamily="34" charset="0"/>
                          <a:cs typeface="Arial" panose="020B0604020202020204" pitchFamily="34" charset="0"/>
                        </a:rPr>
                        <a:t>!</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Unit 4 – </a:t>
                      </a:r>
                      <a:r>
                        <a:rPr lang="en-GB" sz="1100" b="1" dirty="0" err="1" smtClean="0">
                          <a:latin typeface="Arial" panose="020B0604020202020204" pitchFamily="34" charset="0"/>
                          <a:cs typeface="Arial" panose="020B0604020202020204" pitchFamily="34" charset="0"/>
                        </a:rPr>
                        <a:t>solicitando</a:t>
                      </a:r>
                      <a:r>
                        <a:rPr lang="en-GB" sz="1100" b="1" dirty="0" smtClean="0">
                          <a:latin typeface="Arial" panose="020B0604020202020204" pitchFamily="34" charset="0"/>
                          <a:cs typeface="Arial" panose="020B0604020202020204" pitchFamily="34" charset="0"/>
                        </a:rPr>
                        <a:t> un </a:t>
                      </a:r>
                      <a:r>
                        <a:rPr lang="en-GB" sz="1100" b="1" dirty="0" err="1" smtClean="0">
                          <a:latin typeface="Arial" panose="020B0604020202020204" pitchFamily="34" charset="0"/>
                          <a:cs typeface="Arial" panose="020B0604020202020204" pitchFamily="34" charset="0"/>
                        </a:rPr>
                        <a:t>trabajo</a:t>
                      </a:r>
                      <a:endParaRPr lang="en-GB" sz="1100" b="1" dirty="0" smtClean="0">
                        <a:latin typeface="Arial" panose="020B0604020202020204" pitchFamily="34" charset="0"/>
                        <a:cs typeface="Arial" panose="020B0604020202020204" pitchFamily="34" charset="0"/>
                      </a:endParaRPr>
                    </a:p>
                    <a:p>
                      <a:r>
                        <a:rPr lang="en-GB" sz="1100" b="0" dirty="0" smtClean="0">
                          <a:latin typeface="Arial" panose="020B0604020202020204" pitchFamily="34" charset="0"/>
                          <a:cs typeface="Arial" panose="020B0604020202020204" pitchFamily="34" charset="0"/>
                        </a:rPr>
                        <a:t>p146-147</a:t>
                      </a:r>
                      <a:endParaRPr lang="en-GB" sz="1100" b="0" dirty="0">
                        <a:latin typeface="Arial" panose="020B0604020202020204" pitchFamily="34" charset="0"/>
                        <a:cs typeface="Arial" panose="020B0604020202020204" pitchFamily="34" charset="0"/>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Por</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quiere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ser</a:t>
                      </a:r>
                      <a:r>
                        <a:rPr lang="en-GB" sz="1100" dirty="0" smtClean="0">
                          <a:latin typeface="Arial" panose="020B0604020202020204" pitchFamily="34" charset="0"/>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asignaturas</a:t>
                      </a:r>
                      <a:r>
                        <a:rPr lang="en-GB" sz="1100" dirty="0" smtClean="0">
                          <a:latin typeface="Arial" panose="020B0604020202020204" pitchFamily="34" charset="0"/>
                          <a:cs typeface="Arial" panose="020B0604020202020204" pitchFamily="34" charset="0"/>
                        </a:rPr>
                        <a:t> ha</a:t>
                      </a:r>
                      <a:r>
                        <a:rPr lang="en-GB" sz="1100" baseline="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estudiado</a:t>
                      </a:r>
                      <a:r>
                        <a:rPr lang="en-GB" sz="1100" dirty="0" smtClean="0">
                          <a:latin typeface="Arial" panose="020B0604020202020204" pitchFamily="34" charset="0"/>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experiencia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laboral</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tiene</a:t>
                      </a:r>
                      <a:r>
                        <a:rPr lang="en-GB" sz="1100" baseline="0" dirty="0" smtClean="0">
                          <a:latin typeface="Arial" panose="020B0604020202020204" pitchFamily="34" charset="0"/>
                          <a:cs typeface="Arial" panose="020B0604020202020204" pitchFamily="34" charset="0"/>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aseline="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cualidades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tiene</a:t>
                      </a:r>
                      <a:r>
                        <a:rPr lang="en-GB" sz="1100" dirty="0" smtClean="0">
                          <a:latin typeface="Arial" panose="020B0604020202020204" pitchFamily="34" charset="0"/>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otras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habilidades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tiene</a:t>
                      </a:r>
                      <a:r>
                        <a:rPr lang="en-GB" sz="1100" dirty="0" smtClean="0">
                          <a:latin typeface="Arial" panose="020B0604020202020204" pitchFamily="34" charset="0"/>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Indirect object pronouns</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Using </a:t>
                      </a:r>
                      <a:r>
                        <a:rPr lang="en-GB" sz="1100" i="0" dirty="0" err="1" smtClean="0">
                          <a:latin typeface="Arial" panose="020B0604020202020204" pitchFamily="34" charset="0"/>
                          <a:cs typeface="Arial" panose="020B0604020202020204" pitchFamily="34" charset="0"/>
                        </a:rPr>
                        <a:t>usted</a:t>
                      </a:r>
                      <a:endParaRPr lang="en-GB" sz="1100" i="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Se </a:t>
                      </a:r>
                      <a:r>
                        <a:rPr lang="en-GB" sz="1100" dirty="0" err="1" smtClean="0">
                          <a:latin typeface="Arial" panose="020B0604020202020204" pitchFamily="34" charset="0"/>
                          <a:cs typeface="Arial" panose="020B0604020202020204" pitchFamily="34" charset="0"/>
                        </a:rPr>
                        <a:t>busca</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Capacidad</a:t>
                      </a:r>
                      <a:r>
                        <a:rPr lang="en-GB" sz="1100" dirty="0" smtClean="0">
                          <a:latin typeface="Arial" panose="020B0604020202020204" pitchFamily="34" charset="0"/>
                          <a:cs typeface="Arial" panose="020B0604020202020204" pitchFamily="34" charset="0"/>
                        </a:rPr>
                        <a:t> de </a:t>
                      </a:r>
                      <a:r>
                        <a:rPr lang="en-GB" sz="1100" dirty="0" err="1" smtClean="0">
                          <a:latin typeface="Arial" panose="020B0604020202020204" pitchFamily="34" charset="0"/>
                          <a:cs typeface="Arial" panose="020B0604020202020204" pitchFamily="34" charset="0"/>
                        </a:rPr>
                        <a:t>comunicación</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Habilidades</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lingüísticas</a:t>
                      </a:r>
                      <a:r>
                        <a:rPr lang="en-GB" sz="1100" dirty="0" smtClean="0">
                          <a:latin typeface="Arial" panose="020B0604020202020204" pitchFamily="34" charset="0"/>
                          <a:cs typeface="Arial" panose="020B0604020202020204" pitchFamily="34" charset="0"/>
                        </a:rPr>
                        <a:t> </a:t>
                      </a:r>
                    </a:p>
                    <a:p>
                      <a:r>
                        <a:rPr lang="en-GB" sz="1100" dirty="0" err="1" smtClean="0">
                          <a:latin typeface="Arial" panose="020B0604020202020204" pitchFamily="34" charset="0"/>
                          <a:cs typeface="Arial" panose="020B0604020202020204" pitchFamily="34" charset="0"/>
                        </a:rPr>
                        <a:t>Horario</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fijo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Hace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falta</a:t>
                      </a:r>
                      <a:r>
                        <a:rPr lang="en-GB" sz="1100" dirty="0" smtClean="0">
                          <a:latin typeface="Arial" panose="020B0604020202020204" pitchFamily="34" charset="0"/>
                          <a:cs typeface="Arial" panose="020B0604020202020204" pitchFamily="34" charset="0"/>
                        </a:rPr>
                        <a:t> </a:t>
                      </a:r>
                    </a:p>
                    <a:p>
                      <a:r>
                        <a:rPr lang="en-GB" sz="1100" dirty="0" smtClean="0">
                          <a:latin typeface="Arial" panose="020B0604020202020204" pitchFamily="34" charset="0"/>
                          <a:cs typeface="Arial" panose="020B0604020202020204" pitchFamily="34" charset="0"/>
                        </a:rPr>
                        <a:t>Le </a:t>
                      </a:r>
                      <a:r>
                        <a:rPr lang="en-GB" sz="1100" dirty="0" err="1" smtClean="0">
                          <a:latin typeface="Arial" panose="020B0604020202020204" pitchFamily="34" charset="0"/>
                          <a:cs typeface="Arial" panose="020B0604020202020204" pitchFamily="34" charset="0"/>
                        </a:rPr>
                        <a:t>adjunto</a:t>
                      </a:r>
                      <a:r>
                        <a:rPr lang="en-GB" sz="1100" dirty="0" smtClean="0">
                          <a:latin typeface="Arial" panose="020B0604020202020204" pitchFamily="34" charset="0"/>
                          <a:cs typeface="Arial" panose="020B0604020202020204" pitchFamily="34" charset="0"/>
                        </a:rPr>
                        <a:t> …</a:t>
                      </a:r>
                    </a:p>
                    <a:p>
                      <a:r>
                        <a:rPr lang="en-GB" sz="1100" dirty="0" err="1" smtClean="0">
                          <a:latin typeface="Arial" panose="020B0604020202020204" pitchFamily="34" charset="0"/>
                          <a:cs typeface="Arial" panose="020B0604020202020204" pitchFamily="34" charset="0"/>
                        </a:rPr>
                        <a:t>Currículum</a:t>
                      </a:r>
                      <a:r>
                        <a:rPr lang="en-GB" sz="1100"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err="1" smtClean="0">
                          <a:latin typeface="Arial" panose="020B0604020202020204" pitchFamily="34" charset="0"/>
                          <a:cs typeface="Arial" panose="020B0604020202020204" pitchFamily="34" charset="0"/>
                        </a:rPr>
                        <a:t>Muy</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señor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mío</a:t>
                      </a:r>
                      <a:r>
                        <a:rPr lang="en-GB" sz="1100" baseline="0" dirty="0" smtClean="0">
                          <a:latin typeface="Arial" panose="020B0604020202020204" pitchFamily="34" charset="0"/>
                          <a:cs typeface="Arial" panose="020B0604020202020204" pitchFamily="34" charset="0"/>
                        </a:rPr>
                        <a:t> </a:t>
                      </a:r>
                    </a:p>
                    <a:p>
                      <a:r>
                        <a:rPr lang="en-GB" sz="1100" dirty="0" err="1" smtClean="0">
                          <a:latin typeface="Arial" panose="020B0604020202020204" pitchFamily="34" charset="0"/>
                          <a:cs typeface="Arial" panose="020B0604020202020204" pitchFamily="34" charset="0"/>
                        </a:rPr>
                        <a:t>Atentamente</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Sentido</a:t>
                      </a:r>
                      <a:r>
                        <a:rPr lang="en-GB" sz="1100" dirty="0" smtClean="0">
                          <a:latin typeface="Arial" panose="020B0604020202020204" pitchFamily="34" charset="0"/>
                          <a:cs typeface="Arial" panose="020B0604020202020204" pitchFamily="34" charset="0"/>
                        </a:rPr>
                        <a:t> del </a:t>
                      </a:r>
                      <a:r>
                        <a:rPr lang="en-GB" sz="1100" dirty="0" err="1" smtClean="0">
                          <a:latin typeface="Arial" panose="020B0604020202020204" pitchFamily="34" charset="0"/>
                          <a:cs typeface="Arial" panose="020B0604020202020204" pitchFamily="34" charset="0"/>
                        </a:rPr>
                        <a:t>humor</a:t>
                      </a:r>
                      <a:endParaRPr lang="en-GB" sz="110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Conocimientos</a:t>
                      </a:r>
                      <a:endParaRPr lang="en-GB" sz="1050" baseline="0" dirty="0" smtClean="0">
                        <a:latin typeface="Arial" panose="020B0604020202020204" pitchFamily="34" charset="0"/>
                        <a:cs typeface="Arial" panose="020B0604020202020204" pitchFamily="34" charset="0"/>
                      </a:endParaRPr>
                    </a:p>
                    <a:p>
                      <a:r>
                        <a:rPr lang="en-GB" sz="1050" baseline="0" dirty="0" err="1" smtClean="0">
                          <a:latin typeface="Arial" panose="020B0604020202020204" pitchFamily="34" charset="0"/>
                          <a:cs typeface="Arial" panose="020B0604020202020204" pitchFamily="34" charset="0"/>
                        </a:rPr>
                        <a:t>Solicitar</a:t>
                      </a:r>
                      <a:r>
                        <a:rPr lang="en-GB" sz="1050" baseline="0" dirty="0" smtClean="0">
                          <a:latin typeface="Arial" panose="020B0604020202020204" pitchFamily="34" charset="0"/>
                          <a:cs typeface="Arial" panose="020B0604020202020204" pitchFamily="34" charset="0"/>
                        </a:rPr>
                        <a:t> </a:t>
                      </a:r>
                    </a:p>
                    <a:p>
                      <a:r>
                        <a:rPr lang="en-GB" sz="1050" baseline="0" dirty="0" smtClean="0">
                          <a:latin typeface="Arial" panose="020B0604020202020204" pitchFamily="34" charset="0"/>
                          <a:cs typeface="Arial" panose="020B0604020202020204" pitchFamily="34" charset="0"/>
                        </a:rPr>
                        <a:t>El </a:t>
                      </a:r>
                      <a:r>
                        <a:rPr lang="en-GB" sz="1050" baseline="0" dirty="0" err="1" smtClean="0">
                          <a:latin typeface="Arial" panose="020B0604020202020204" pitchFamily="34" charset="0"/>
                          <a:cs typeface="Arial" panose="020B0604020202020204" pitchFamily="34" charset="0"/>
                        </a:rPr>
                        <a:t>puesto</a:t>
                      </a:r>
                      <a:r>
                        <a:rPr lang="en-GB" sz="1050" baseline="0" dirty="0" smtClean="0">
                          <a:latin typeface="Arial" panose="020B0604020202020204" pitchFamily="34" charset="0"/>
                          <a:cs typeface="Arial" panose="020B0604020202020204" pitchFamily="34" charset="0"/>
                        </a:rPr>
                        <a:t> </a:t>
                      </a:r>
                    </a:p>
                    <a:p>
                      <a:r>
                        <a:rPr lang="en-GB" sz="1050" baseline="0" dirty="0" smtClean="0">
                          <a:latin typeface="Arial" panose="020B0604020202020204" pitchFamily="34" charset="0"/>
                          <a:cs typeface="Arial" panose="020B0604020202020204" pitchFamily="34" charset="0"/>
                        </a:rPr>
                        <a:t>Me </a:t>
                      </a:r>
                      <a:r>
                        <a:rPr lang="en-GB" sz="1050" baseline="0" dirty="0" err="1" smtClean="0">
                          <a:latin typeface="Arial" panose="020B0604020202020204" pitchFamily="34" charset="0"/>
                          <a:cs typeface="Arial" panose="020B0604020202020204" pitchFamily="34" charset="0"/>
                        </a:rPr>
                        <a:t>interesa</a:t>
                      </a:r>
                      <a:endParaRPr lang="en-GB" sz="1050" baseline="0" dirty="0" smtClean="0">
                        <a:latin typeface="Arial" panose="020B0604020202020204" pitchFamily="34" charset="0"/>
                        <a:cs typeface="Arial" panose="020B0604020202020204" pitchFamily="34" charset="0"/>
                      </a:endParaRPr>
                    </a:p>
                    <a:p>
                      <a:r>
                        <a:rPr lang="en-GB" sz="1050" baseline="0" dirty="0" smtClean="0">
                          <a:latin typeface="Arial" panose="020B0604020202020204" pitchFamily="34" charset="0"/>
                          <a:cs typeface="Arial" panose="020B0604020202020204" pitchFamily="34" charset="0"/>
                        </a:rPr>
                        <a:t>A </a:t>
                      </a:r>
                      <a:r>
                        <a:rPr lang="en-GB" sz="1050" baseline="0" dirty="0" err="1" smtClean="0">
                          <a:latin typeface="Arial" panose="020B0604020202020204" pitchFamily="34" charset="0"/>
                          <a:cs typeface="Arial" panose="020B0604020202020204" pitchFamily="34" charset="0"/>
                        </a:rPr>
                        <a:t>tiempo</a:t>
                      </a:r>
                      <a:r>
                        <a:rPr lang="en-GB" sz="1050" baseline="0" dirty="0" smtClean="0">
                          <a:latin typeface="Arial" panose="020B0604020202020204" pitchFamily="34" charset="0"/>
                          <a:cs typeface="Arial" panose="020B0604020202020204" pitchFamily="34" charset="0"/>
                        </a:rPr>
                        <a:t> complete/</a:t>
                      </a:r>
                      <a:r>
                        <a:rPr lang="en-GB" sz="1050" baseline="0" dirty="0" err="1" smtClean="0">
                          <a:latin typeface="Arial" panose="020B0604020202020204" pitchFamily="34" charset="0"/>
                          <a:cs typeface="Arial" panose="020B0604020202020204" pitchFamily="34" charset="0"/>
                        </a:rPr>
                        <a:t>parcial</a:t>
                      </a:r>
                      <a:endParaRPr lang="en-GB" sz="105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3: Current and future employment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Jobs, career choices and ambitions</a:t>
                      </a:r>
                    </a:p>
                    <a:p>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HW1: Learning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He </a:t>
                      </a:r>
                      <a:r>
                        <a:rPr lang="en-GB" sz="1100" dirty="0" err="1" smtClean="0">
                          <a:latin typeface="Arial" panose="020B0604020202020204" pitchFamily="34" charset="0"/>
                          <a:cs typeface="Arial" panose="020B0604020202020204" pitchFamily="34" charset="0"/>
                        </a:rPr>
                        <a:t>estudiado</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trabajado</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Soy </a:t>
                      </a:r>
                      <a:r>
                        <a:rPr lang="en-GB" sz="1100" baseline="0" dirty="0" err="1" smtClean="0">
                          <a:latin typeface="Arial" panose="020B0604020202020204" pitchFamily="34" charset="0"/>
                          <a:cs typeface="Arial" panose="020B0604020202020204" pitchFamily="34" charset="0"/>
                        </a:rPr>
                        <a:t>una</a:t>
                      </a:r>
                      <a:r>
                        <a:rPr lang="en-GB" sz="1100" baseline="0" dirty="0" smtClean="0">
                          <a:latin typeface="Arial" panose="020B0604020202020204" pitchFamily="34" charset="0"/>
                          <a:cs typeface="Arial" panose="020B0604020202020204" pitchFamily="34" charset="0"/>
                        </a:rPr>
                        <a:t> persona …</a:t>
                      </a:r>
                      <a:endParaRPr lang="en-GB" sz="11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5647111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27412414"/>
              </p:ext>
            </p:extLst>
          </p:nvPr>
        </p:nvGraphicFramePr>
        <p:xfrm>
          <a:off x="161515" y="89745"/>
          <a:ext cx="8861460" cy="570750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Autumn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r>
                        <a:rPr lang="en-GB" sz="1100" b="1" dirty="0" smtClean="0">
                          <a:latin typeface="Arial" panose="020B0604020202020204" pitchFamily="34" charset="0"/>
                          <a:cs typeface="Arial" panose="020B0604020202020204" pitchFamily="34" charset="0"/>
                        </a:rPr>
                        <a:t>Week 13</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200" dirty="0" smtClean="0"/>
                        <a:t>2 lessons</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7 ¡A </a:t>
                      </a:r>
                      <a:r>
                        <a:rPr lang="en-GB" sz="1100" b="1" dirty="0" err="1" smtClean="0">
                          <a:latin typeface="Arial" panose="020B0604020202020204" pitchFamily="34" charset="0"/>
                          <a:cs typeface="Arial" panose="020B0604020202020204" pitchFamily="34" charset="0"/>
                        </a:rPr>
                        <a:t>Currar</a:t>
                      </a:r>
                      <a:r>
                        <a:rPr lang="en-GB" sz="1100" b="1" dirty="0" smtClean="0">
                          <a:latin typeface="Arial" panose="020B0604020202020204" pitchFamily="34" charset="0"/>
                          <a:cs typeface="Arial" panose="020B0604020202020204" pitchFamily="34" charset="0"/>
                        </a:rPr>
                        <a:t>!</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Unit 5 – un </a:t>
                      </a:r>
                      <a:r>
                        <a:rPr lang="en-GB" sz="1100" b="1" dirty="0" err="1" smtClean="0">
                          <a:latin typeface="Arial" panose="020B0604020202020204" pitchFamily="34" charset="0"/>
                          <a:cs typeface="Arial" panose="020B0604020202020204" pitchFamily="34" charset="0"/>
                        </a:rPr>
                        <a:t>año</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sabático</a:t>
                      </a:r>
                      <a:endParaRPr lang="en-GB" sz="1100" b="1"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p 148/149</a:t>
                      </a:r>
                      <a:endParaRPr lang="en-GB" sz="1100" b="1"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Cómo</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pasar</a:t>
                      </a:r>
                      <a:r>
                        <a:rPr lang="en-GB" sz="1100" i="0" dirty="0" err="1" smtClean="0">
                          <a:latin typeface="Arial" panose="020B0604020202020204" pitchFamily="34" charset="0"/>
                          <a:cs typeface="Arial" panose="020B0604020202020204" pitchFamily="34" charset="0"/>
                        </a:rPr>
                        <a:t>ías</a:t>
                      </a:r>
                      <a:r>
                        <a:rPr lang="en-GB" sz="1100" i="0" baseline="0" dirty="0" smtClean="0">
                          <a:latin typeface="Arial" panose="020B0604020202020204" pitchFamily="34" charset="0"/>
                          <a:cs typeface="Arial" panose="020B0604020202020204" pitchFamily="34" charset="0"/>
                        </a:rPr>
                        <a:t> un </a:t>
                      </a:r>
                      <a:r>
                        <a:rPr lang="en-GB" sz="1100" i="0" baseline="0" dirty="0" err="1" smtClean="0">
                          <a:latin typeface="Arial" panose="020B0604020202020204" pitchFamily="34" charset="0"/>
                          <a:cs typeface="Arial" panose="020B0604020202020204" pitchFamily="34" charset="0"/>
                        </a:rPr>
                        <a:t>año</a:t>
                      </a:r>
                      <a:r>
                        <a:rPr lang="en-GB" sz="1100" i="0" baseline="0" dirty="0" smtClean="0">
                          <a:latin typeface="Arial" panose="020B0604020202020204" pitchFamily="34" charset="0"/>
                          <a:cs typeface="Arial" panose="020B0604020202020204" pitchFamily="34" charset="0"/>
                        </a:rPr>
                        <a:t> </a:t>
                      </a:r>
                      <a:r>
                        <a:rPr lang="en-GB" sz="1100" i="0" baseline="0" dirty="0" err="1" smtClean="0">
                          <a:latin typeface="Arial" panose="020B0604020202020204" pitchFamily="34" charset="0"/>
                          <a:cs typeface="Arial" panose="020B0604020202020204" pitchFamily="34" charset="0"/>
                        </a:rPr>
                        <a:t>sabático</a:t>
                      </a:r>
                      <a:r>
                        <a:rPr lang="en-GB" sz="1100" i="0"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i="0" baseline="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Adónde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irías</a:t>
                      </a:r>
                      <a:r>
                        <a:rPr lang="en-GB" sz="1100" dirty="0" smtClean="0">
                          <a:latin typeface="Arial" panose="020B0604020202020204" pitchFamily="34" charset="0"/>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harías</a:t>
                      </a:r>
                      <a:r>
                        <a:rPr lang="en-GB" sz="1100" dirty="0" smtClean="0">
                          <a:latin typeface="Arial" panose="020B0604020202020204" pitchFamily="34" charset="0"/>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Cómo</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viajarías</a:t>
                      </a:r>
                      <a:r>
                        <a:rPr lang="en-GB" sz="1100" dirty="0" smtClean="0">
                          <a:latin typeface="Arial" panose="020B0604020202020204" pitchFamily="34" charset="0"/>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¿A </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hora </a:t>
                      </a:r>
                      <a:r>
                        <a:rPr lang="en-GB" sz="1100" dirty="0" err="1" smtClean="0">
                          <a:latin typeface="Arial" panose="020B0604020202020204" pitchFamily="34" charset="0"/>
                          <a:cs typeface="Arial" panose="020B0604020202020204" pitchFamily="34" charset="0"/>
                        </a:rPr>
                        <a:t>llega</a:t>
                      </a:r>
                      <a:r>
                        <a:rPr lang="en-GB" sz="1100" dirty="0" smtClean="0">
                          <a:latin typeface="Arial" panose="020B0604020202020204" pitchFamily="34" charset="0"/>
                          <a:cs typeface="Arial" panose="020B0604020202020204" pitchFamily="34" charset="0"/>
                        </a:rPr>
                        <a:t>/ sale el </a:t>
                      </a:r>
                      <a:r>
                        <a:rPr lang="en-GB" sz="1100" dirty="0" err="1" smtClean="0">
                          <a:latin typeface="Arial" panose="020B0604020202020204" pitchFamily="34" charset="0"/>
                          <a:cs typeface="Arial" panose="020B0604020202020204" pitchFamily="34" charset="0"/>
                        </a:rPr>
                        <a:t>tren</a:t>
                      </a:r>
                      <a:r>
                        <a:rPr lang="en-GB" sz="1100" dirty="0" smtClean="0">
                          <a:latin typeface="Arial" panose="020B0604020202020204" pitchFamily="34" charset="0"/>
                          <a:cs typeface="Arial" panose="020B0604020202020204" pitchFamily="34" charset="0"/>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¿De </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andén</a:t>
                      </a:r>
                      <a:r>
                        <a:rPr lang="en-GB" sz="1100" dirty="0" smtClean="0">
                          <a:latin typeface="Arial" panose="020B0604020202020204" pitchFamily="34" charset="0"/>
                          <a:cs typeface="Arial" panose="020B0604020202020204" pitchFamily="34" charset="0"/>
                        </a:rPr>
                        <a:t> sale?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dirty="0" smtClean="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smtClean="0">
                          <a:latin typeface="Arial" panose="020B0604020202020204" pitchFamily="34" charset="0"/>
                          <a:cs typeface="Arial" panose="020B0604020202020204" pitchFamily="34" charset="0"/>
                        </a:rPr>
                        <a:t>¿Hay que </a:t>
                      </a:r>
                      <a:r>
                        <a:rPr lang="en-GB" sz="1100" dirty="0" err="1" smtClean="0">
                          <a:latin typeface="Arial" panose="020B0604020202020204" pitchFamily="34" charset="0"/>
                          <a:cs typeface="Arial" panose="020B0604020202020204" pitchFamily="34" charset="0"/>
                        </a:rPr>
                        <a:t>cambiar</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Revise</a:t>
                      </a:r>
                    </a:p>
                    <a:p>
                      <a:r>
                        <a:rPr lang="en-GB" sz="1000" dirty="0" smtClean="0">
                          <a:latin typeface="Arial" panose="020B0604020202020204" pitchFamily="34" charset="0"/>
                          <a:cs typeface="Arial" panose="020B0604020202020204" pitchFamily="34" charset="0"/>
                        </a:rPr>
                        <a:t>CONDITIONAL </a:t>
                      </a:r>
                    </a:p>
                    <a:p>
                      <a:r>
                        <a:rPr lang="en-GB" sz="1100" dirty="0" smtClean="0">
                          <a:latin typeface="Arial" panose="020B0604020202020204" pitchFamily="34" charset="0"/>
                          <a:cs typeface="Arial" panose="020B0604020202020204" pitchFamily="34" charset="0"/>
                        </a:rPr>
                        <a:t>tense</a:t>
                      </a: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dirty="0" err="1" smtClean="0">
                          <a:latin typeface="Arial" panose="020B0604020202020204" pitchFamily="34" charset="0"/>
                          <a:cs typeface="Arial" panose="020B0604020202020204" pitchFamily="34" charset="0"/>
                        </a:rPr>
                        <a:t>Apoyar</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Un </a:t>
                      </a:r>
                      <a:r>
                        <a:rPr lang="en-GB" sz="1100" dirty="0" err="1" smtClean="0">
                          <a:latin typeface="Arial" panose="020B0604020202020204" pitchFamily="34" charset="0"/>
                          <a:cs typeface="Arial" panose="020B0604020202020204" pitchFamily="34" charset="0"/>
                        </a:rPr>
                        <a:t>orfanato</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Construir</a:t>
                      </a:r>
                      <a:endParaRPr lang="en-GB" sz="1100" dirty="0" smtClean="0">
                        <a:latin typeface="Arial" panose="020B0604020202020204" pitchFamily="34" charset="0"/>
                        <a:cs typeface="Arial" panose="020B0604020202020204" pitchFamily="34" charset="0"/>
                      </a:endParaRPr>
                    </a:p>
                    <a:p>
                      <a:r>
                        <a:rPr lang="en-GB" sz="1100" dirty="0" err="1" smtClean="0">
                          <a:latin typeface="Arial" panose="020B0604020202020204" pitchFamily="34" charset="0"/>
                          <a:cs typeface="Arial" panose="020B0604020202020204" pitchFamily="34" charset="0"/>
                        </a:rPr>
                        <a:t>Viajar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como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m</a:t>
                      </a:r>
                      <a:r>
                        <a:rPr lang="en-GB" sz="1100" dirty="0" err="1" smtClean="0">
                          <a:latin typeface="Arial" panose="020B0604020202020204" pitchFamily="34" charset="0"/>
                          <a:cs typeface="Arial" panose="020B0604020202020204" pitchFamily="34" charset="0"/>
                        </a:rPr>
                        <a:t>ochilero</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Si </a:t>
                      </a:r>
                      <a:r>
                        <a:rPr lang="en-GB" sz="1100" dirty="0" err="1" smtClean="0">
                          <a:latin typeface="Arial" panose="020B0604020202020204" pitchFamily="34" charset="0"/>
                          <a:cs typeface="Arial" panose="020B0604020202020204" pitchFamily="34" charset="0"/>
                        </a:rPr>
                        <a:t>pudiera</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Si </a:t>
                      </a:r>
                      <a:r>
                        <a:rPr lang="en-GB" sz="1100" dirty="0" err="1" smtClean="0">
                          <a:latin typeface="Arial" panose="020B0604020202020204" pitchFamily="34" charset="0"/>
                          <a:cs typeface="Arial" panose="020B0604020202020204" pitchFamily="34" charset="0"/>
                        </a:rPr>
                        <a:t>fuera</a:t>
                      </a:r>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Si </a:t>
                      </a:r>
                      <a:r>
                        <a:rPr lang="en-GB" sz="1100" dirty="0" err="1" smtClean="0">
                          <a:latin typeface="Arial" panose="020B0604020202020204" pitchFamily="34" charset="0"/>
                          <a:cs typeface="Arial" panose="020B0604020202020204" pitchFamily="34" charset="0"/>
                        </a:rPr>
                        <a:t>tuviera</a:t>
                      </a:r>
                      <a:r>
                        <a:rPr lang="en-GB" sz="1100" baseline="0" dirty="0" smtClean="0">
                          <a:latin typeface="Arial" panose="020B0604020202020204" pitchFamily="34" charset="0"/>
                          <a:cs typeface="Arial" panose="020B0604020202020204" pitchFamily="34" charset="0"/>
                        </a:rPr>
                        <a:t> </a:t>
                      </a:r>
                    </a:p>
                    <a:p>
                      <a:r>
                        <a:rPr lang="en-GB" sz="1100" baseline="0" dirty="0" err="1" smtClean="0">
                          <a:latin typeface="Arial" panose="020B0604020202020204" pitchFamily="34" charset="0"/>
                          <a:cs typeface="Arial" panose="020B0604020202020204" pitchFamily="34" charset="0"/>
                        </a:rPr>
                        <a:t>Aprovechar</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Trabajar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como</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Enseñar</a:t>
                      </a:r>
                      <a:r>
                        <a:rPr lang="en-GB" sz="1100" baseline="0" dirty="0" smtClean="0">
                          <a:latin typeface="Arial" panose="020B0604020202020204" pitchFamily="34" charset="0"/>
                          <a:cs typeface="Arial" panose="020B0604020202020204" pitchFamily="34" charset="0"/>
                        </a:rPr>
                        <a:t> </a:t>
                      </a:r>
                    </a:p>
                    <a:p>
                      <a:r>
                        <a:rPr lang="en-GB" sz="1100" baseline="0" dirty="0" err="1" smtClean="0">
                          <a:latin typeface="Arial" panose="020B0604020202020204" pitchFamily="34" charset="0"/>
                          <a:cs typeface="Arial" panose="020B0604020202020204" pitchFamily="34" charset="0"/>
                        </a:rPr>
                        <a:t>Estar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harto</a:t>
                      </a:r>
                      <a:r>
                        <a:rPr lang="en-GB" sz="1100" baseline="0" dirty="0" smtClean="0">
                          <a:latin typeface="Arial" panose="020B0604020202020204" pitchFamily="34" charset="0"/>
                          <a:cs typeface="Arial" panose="020B0604020202020204" pitchFamily="34" charset="0"/>
                        </a:rPr>
                        <a:t> de</a:t>
                      </a:r>
                    </a:p>
                    <a:p>
                      <a:r>
                        <a:rPr lang="en-GB" sz="1100" baseline="0" dirty="0" err="1" smtClean="0">
                          <a:latin typeface="Arial" panose="020B0604020202020204" pitchFamily="34" charset="0"/>
                          <a:cs typeface="Arial" panose="020B0604020202020204" pitchFamily="34" charset="0"/>
                        </a:rPr>
                        <a:t>Apender</a:t>
                      </a:r>
                      <a:r>
                        <a:rPr lang="en-GB" sz="1100" baseline="0" dirty="0" smtClean="0">
                          <a:latin typeface="Arial" panose="020B0604020202020204" pitchFamily="34" charset="0"/>
                          <a:cs typeface="Arial" panose="020B0604020202020204" pitchFamily="34" charset="0"/>
                        </a:rPr>
                        <a:t> a + infin.</a:t>
                      </a:r>
                    </a:p>
                    <a:p>
                      <a:r>
                        <a:rPr lang="en-GB" sz="1100" baseline="0" dirty="0" smtClean="0">
                          <a:latin typeface="Arial" panose="020B0604020202020204" pitchFamily="34" charset="0"/>
                          <a:cs typeface="Arial" panose="020B0604020202020204" pitchFamily="34" charset="0"/>
                        </a:rPr>
                        <a:t>Volar</a:t>
                      </a:r>
                    </a:p>
                    <a:p>
                      <a:r>
                        <a:rPr lang="en-GB" sz="1100" baseline="0" dirty="0" err="1" smtClean="0">
                          <a:latin typeface="Arial" panose="020B0604020202020204" pitchFamily="34" charset="0"/>
                          <a:cs typeface="Arial" panose="020B0604020202020204" pitchFamily="34" charset="0"/>
                        </a:rPr>
                        <a:t>Retraso</a:t>
                      </a:r>
                      <a:endParaRPr lang="en-GB" sz="1100" baseline="0" dirty="0" smtClean="0">
                        <a:latin typeface="Arial" panose="020B0604020202020204" pitchFamily="34" charset="0"/>
                        <a:cs typeface="Arial" panose="020B0604020202020204" pitchFamily="34" charset="0"/>
                      </a:endParaRPr>
                    </a:p>
                    <a:p>
                      <a:r>
                        <a:rPr lang="en-GB" sz="1100" baseline="0" dirty="0" err="1" smtClean="0">
                          <a:latin typeface="Arial" panose="020B0604020202020204" pitchFamily="34" charset="0"/>
                          <a:cs typeface="Arial" panose="020B0604020202020204" pitchFamily="34" charset="0"/>
                        </a:rPr>
                        <a:t>Hulega</a:t>
                      </a:r>
                      <a:r>
                        <a:rPr lang="en-GB" sz="1100" baseline="0" dirty="0" smtClean="0">
                          <a:latin typeface="Arial" panose="020B0604020202020204" pitchFamily="34" charset="0"/>
                          <a:cs typeface="Arial" panose="020B0604020202020204" pitchFamily="34" charset="0"/>
                        </a:rPr>
                        <a:t> </a:t>
                      </a:r>
                    </a:p>
                    <a:p>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3: Current and future employment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1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Jobs, career choices and ambitions</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Theme 2: Local, national, international</a:t>
                      </a:r>
                      <a:r>
                        <a:rPr lang="en-GB" sz="1100" baseline="0" dirty="0" smtClean="0">
                          <a:latin typeface="Arial" panose="020B0604020202020204" pitchFamily="34" charset="0"/>
                          <a:cs typeface="Arial" panose="020B0604020202020204" pitchFamily="34" charset="0"/>
                        </a:rPr>
                        <a:t> and global areas of interest</a:t>
                      </a:r>
                    </a:p>
                    <a:p>
                      <a:r>
                        <a:rPr lang="en-GB" sz="1200" baseline="0" dirty="0" smtClean="0">
                          <a:latin typeface="Arial" panose="020B0604020202020204" pitchFamily="34" charset="0"/>
                          <a:cs typeface="Arial" panose="020B0604020202020204" pitchFamily="34" charset="0"/>
                        </a:rPr>
                        <a:t>Topic 2: Charity work</a:t>
                      </a:r>
                      <a:endParaRPr lang="en-GB" sz="12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HW1:</a:t>
                      </a:r>
                    </a:p>
                    <a:p>
                      <a:r>
                        <a:rPr lang="en-GB" sz="1100" dirty="0" smtClean="0">
                          <a:latin typeface="Arial" panose="020B0604020202020204" pitchFamily="34" charset="0"/>
                          <a:cs typeface="Arial" panose="020B0604020202020204" pitchFamily="34" charset="0"/>
                        </a:rPr>
                        <a:t>Learning</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HW2:</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Secure use of conditional tense to talk about ambitions</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Revision of time (24 hour clock)</a:t>
                      </a:r>
                      <a:endParaRPr lang="en-GB" sz="11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1451163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61491269"/>
              </p:ext>
            </p:extLst>
          </p:nvPr>
        </p:nvGraphicFramePr>
        <p:xfrm>
          <a:off x="161515" y="89745"/>
          <a:ext cx="8861460" cy="5372227"/>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Autumn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r>
                        <a:rPr lang="en-GB" sz="1100" b="1" dirty="0" smtClean="0">
                          <a:latin typeface="Arial" panose="020B0604020202020204" pitchFamily="34" charset="0"/>
                          <a:cs typeface="Arial" panose="020B0604020202020204" pitchFamily="34" charset="0"/>
                        </a:rPr>
                        <a:t>Week 14</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366247">
                <a:tc>
                  <a:txBody>
                    <a:bodyPr/>
                    <a:lstStyle/>
                    <a:p>
                      <a:r>
                        <a:rPr lang="en-GB" sz="1200" dirty="0" smtClean="0"/>
                        <a:t>2 lessons</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7 ¡A </a:t>
                      </a:r>
                      <a:r>
                        <a:rPr lang="en-GB" sz="1100" b="1" dirty="0" err="1" smtClean="0">
                          <a:latin typeface="Arial" panose="020B0604020202020204" pitchFamily="34" charset="0"/>
                          <a:cs typeface="Arial" panose="020B0604020202020204" pitchFamily="34" charset="0"/>
                        </a:rPr>
                        <a:t>Currar</a:t>
                      </a:r>
                      <a:r>
                        <a:rPr lang="en-GB" sz="1100" b="1" dirty="0" smtClean="0">
                          <a:latin typeface="Arial" panose="020B0604020202020204" pitchFamily="34" charset="0"/>
                          <a:cs typeface="Arial" panose="020B0604020202020204" pitchFamily="34" charset="0"/>
                        </a:rPr>
                        <a:t>!</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Unit 6 – El </a:t>
                      </a:r>
                      <a:r>
                        <a:rPr lang="en-GB" sz="1100" b="1" dirty="0" err="1" smtClean="0">
                          <a:latin typeface="Arial" panose="020B0604020202020204" pitchFamily="34" charset="0"/>
                          <a:cs typeface="Arial" panose="020B0604020202020204" pitchFamily="34" charset="0"/>
                        </a:rPr>
                        <a:t>futuro</a:t>
                      </a:r>
                      <a:r>
                        <a:rPr lang="en-GB" sz="1100" b="0" dirty="0" smtClean="0">
                          <a:latin typeface="Arial" panose="020B0604020202020204" pitchFamily="34" charset="0"/>
                          <a:cs typeface="Arial" panose="020B0604020202020204" pitchFamily="34" charset="0"/>
                        </a:rPr>
                        <a:t> p150/151</a:t>
                      </a:r>
                      <a:endParaRPr lang="en-GB" sz="1100" b="1"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dirty="0" smtClean="0">
                          <a:latin typeface="Arial" panose="020B0604020202020204" pitchFamily="34" charset="0"/>
                          <a:cs typeface="Arial" panose="020B0604020202020204" pitchFamily="34" charset="0"/>
                        </a:rPr>
                        <a:t> planes </a:t>
                      </a:r>
                      <a:r>
                        <a:rPr lang="en-GB" sz="1100" dirty="0" err="1" smtClean="0">
                          <a:latin typeface="Arial" panose="020B0604020202020204" pitchFamily="34" charset="0"/>
                          <a:cs typeface="Arial" panose="020B0604020202020204" pitchFamily="34" charset="0"/>
                        </a:rPr>
                        <a:t>tienes</a:t>
                      </a:r>
                      <a:r>
                        <a:rPr lang="en-GB" sz="1100" dirty="0" smtClean="0">
                          <a:latin typeface="Arial" panose="020B0604020202020204" pitchFamily="34" charset="0"/>
                          <a:cs typeface="Arial" panose="020B0604020202020204" pitchFamily="34" charset="0"/>
                        </a:rPr>
                        <a:t> para el </a:t>
                      </a:r>
                      <a:r>
                        <a:rPr lang="en-GB" sz="1100" dirty="0" err="1" smtClean="0">
                          <a:latin typeface="Arial" panose="020B0604020202020204" pitchFamily="34" charset="0"/>
                          <a:cs typeface="Arial" panose="020B0604020202020204" pitchFamily="34" charset="0"/>
                        </a:rPr>
                        <a:t>futuro</a:t>
                      </a:r>
                      <a:r>
                        <a:rPr lang="en-GB" sz="110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indent="-171450">
                        <a:spcAft>
                          <a:spcPts val="0"/>
                        </a:spcAft>
                        <a:buFont typeface="Arial" panose="020B0604020202020204" pitchFamily="34" charset="0"/>
                        <a:buChar char="•"/>
                      </a:pPr>
                      <a:r>
                        <a:rPr lang="es-ES" sz="1100" dirty="0" smtClean="0">
                          <a:effectLst/>
                          <a:latin typeface="Arial" panose="020B0604020202020204" pitchFamily="34" charset="0"/>
                          <a:ea typeface="MS ??"/>
                          <a:cs typeface="Cambria" panose="02040503050406030204" pitchFamily="18" charset="0"/>
                        </a:rPr>
                        <a:t>¿Te gustaría trabajar en el extranjero? ¿Por qué (no)?</a:t>
                      </a:r>
                      <a:endParaRPr lang="en-GB" sz="1100" dirty="0" smtClean="0">
                        <a:effectLst/>
                        <a:latin typeface="Cambria" panose="02040503050406030204" pitchFamily="18" charset="0"/>
                        <a:ea typeface="MS ??"/>
                        <a:cs typeface="Cambria" panose="02040503050406030204" pitchFamily="18" charset="0"/>
                      </a:endParaRPr>
                    </a:p>
                    <a:p>
                      <a:pPr marL="171450" indent="-171450">
                        <a:spcAft>
                          <a:spcPts val="0"/>
                        </a:spcAft>
                        <a:buFont typeface="Arial" panose="020B0604020202020204" pitchFamily="34" charset="0"/>
                        <a:buChar char="•"/>
                      </a:pPr>
                      <a:r>
                        <a:rPr lang="es-ES" sz="1100" dirty="0" smtClean="0">
                          <a:effectLst/>
                          <a:latin typeface="Arial" panose="020B0604020202020204" pitchFamily="34" charset="0"/>
                          <a:ea typeface="MS ??"/>
                          <a:cs typeface="Cambria" panose="02040503050406030204" pitchFamily="18" charset="0"/>
                        </a:rPr>
                        <a:t>¿Qué otras ambiciones tienes?</a:t>
                      </a:r>
                      <a:endParaRPr lang="en-GB" sz="1100" dirty="0" smtClean="0">
                        <a:effectLst/>
                        <a:latin typeface="Cambria" panose="02040503050406030204" pitchFamily="18" charset="0"/>
                        <a:ea typeface="MS ??"/>
                        <a:cs typeface="Cambria" panose="02040503050406030204" pitchFamily="18" charset="0"/>
                      </a:endParaRPr>
                    </a:p>
                    <a:p>
                      <a:pPr marL="171450" indent="-171450">
                        <a:spcAft>
                          <a:spcPts val="0"/>
                        </a:spcAft>
                        <a:buFont typeface="Arial" panose="020B0604020202020204" pitchFamily="34" charset="0"/>
                        <a:buChar char="•"/>
                      </a:pPr>
                      <a:r>
                        <a:rPr lang="es-ES" sz="1100" dirty="0" smtClean="0">
                          <a:effectLst/>
                          <a:latin typeface="Arial" panose="020B0604020202020204" pitchFamily="34" charset="0"/>
                          <a:ea typeface="MS ??"/>
                          <a:cs typeface="Cambria" panose="02040503050406030204" pitchFamily="18" charset="0"/>
                        </a:rPr>
                        <a:t>¿Qué cosas te importan más en la vida? ¿Por qué?</a:t>
                      </a:r>
                      <a:endParaRPr lang="en-GB" sz="1100" dirty="0" smtClean="0">
                        <a:effectLst/>
                        <a:latin typeface="Cambria" panose="02040503050406030204" pitchFamily="18" charset="0"/>
                        <a:ea typeface="MS ??"/>
                        <a:cs typeface="Cambria" panose="02040503050406030204" pitchFamily="18" charset="0"/>
                      </a:endParaRP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dirty="0"/>
                    </a:p>
                  </a:txBody>
                  <a:tcPr/>
                </a:tc>
                <a:tc>
                  <a:txBody>
                    <a:bodyPr/>
                    <a:lstStyle/>
                    <a:p>
                      <a:pPr marL="0" indent="0">
                        <a:buFont typeface="Arial" panose="020B0604020202020204" pitchFamily="34" charset="0"/>
                        <a:buNone/>
                      </a:pPr>
                      <a:r>
                        <a:rPr lang="en-GB" sz="1100" dirty="0" smtClean="0"/>
                        <a:t>Using the subjunctive</a:t>
                      </a:r>
                      <a:r>
                        <a:rPr lang="en-GB" sz="1100" baseline="0" dirty="0" smtClean="0"/>
                        <a:t> with </a:t>
                      </a:r>
                      <a:r>
                        <a:rPr lang="en-GB" sz="1100" baseline="0" dirty="0" err="1" smtClean="0"/>
                        <a:t>cuando</a:t>
                      </a:r>
                      <a:endParaRPr lang="en-GB" sz="1100" baseline="0" dirty="0" smtClean="0"/>
                    </a:p>
                    <a:p>
                      <a:pPr marL="0" indent="0">
                        <a:buFont typeface="Arial" panose="020B0604020202020204" pitchFamily="34" charset="0"/>
                        <a:buNone/>
                      </a:pPr>
                      <a:endParaRPr lang="en-GB" sz="1100" baseline="0" dirty="0" smtClean="0"/>
                    </a:p>
                    <a:p>
                      <a:pPr marL="0" indent="0">
                        <a:buFont typeface="Arial" panose="020B0604020202020204" pitchFamily="34" charset="0"/>
                        <a:buNone/>
                      </a:pPr>
                      <a:r>
                        <a:rPr lang="en-GB" sz="1100" baseline="0" dirty="0" smtClean="0"/>
                        <a:t>Ways to express the future:</a:t>
                      </a:r>
                    </a:p>
                    <a:p>
                      <a:pPr marL="171450" indent="-171450">
                        <a:buFont typeface="Arial" panose="020B0604020202020204" pitchFamily="34" charset="0"/>
                        <a:buChar char="•"/>
                      </a:pPr>
                      <a:r>
                        <a:rPr lang="en-GB" sz="1100" baseline="0" dirty="0" err="1" smtClean="0"/>
                        <a:t>Quiero</a:t>
                      </a:r>
                      <a:endParaRPr lang="en-GB" sz="1100" baseline="0" dirty="0" smtClean="0"/>
                    </a:p>
                    <a:p>
                      <a:pPr marL="171450" indent="-171450">
                        <a:buFont typeface="Arial" panose="020B0604020202020204" pitchFamily="34" charset="0"/>
                        <a:buChar char="•"/>
                      </a:pPr>
                      <a:r>
                        <a:rPr lang="en-GB" sz="1100" baseline="0" dirty="0" err="1" smtClean="0"/>
                        <a:t>Tengo</a:t>
                      </a:r>
                      <a:r>
                        <a:rPr lang="en-GB" sz="1100" baseline="0" dirty="0" smtClean="0"/>
                        <a:t> la </a:t>
                      </a:r>
                      <a:r>
                        <a:rPr lang="en-GB" sz="1100" baseline="0" dirty="0" err="1" smtClean="0"/>
                        <a:t>intención</a:t>
                      </a:r>
                      <a:r>
                        <a:rPr lang="en-GB" sz="1100" baseline="0" dirty="0" smtClean="0"/>
                        <a:t> de</a:t>
                      </a:r>
                    </a:p>
                    <a:p>
                      <a:pPr marL="171450" indent="-171450">
                        <a:buFont typeface="Arial" panose="020B0604020202020204" pitchFamily="34" charset="0"/>
                        <a:buChar char="•"/>
                      </a:pPr>
                      <a:r>
                        <a:rPr lang="en-GB" sz="1100" baseline="0" dirty="0" err="1" smtClean="0"/>
                        <a:t>Espero</a:t>
                      </a:r>
                      <a:endParaRPr lang="en-GB" sz="1100" baseline="0" dirty="0" smtClean="0"/>
                    </a:p>
                    <a:p>
                      <a:pPr marL="171450" indent="-171450">
                        <a:buFont typeface="Arial" panose="020B0604020202020204" pitchFamily="34" charset="0"/>
                        <a:buChar char="•"/>
                      </a:pPr>
                      <a:r>
                        <a:rPr lang="en-GB" sz="1100" baseline="0" dirty="0" err="1" smtClean="0"/>
                        <a:t>Pienso</a:t>
                      </a:r>
                      <a:endParaRPr lang="en-GB" sz="1100" baseline="0" dirty="0" smtClean="0"/>
                    </a:p>
                    <a:p>
                      <a:pPr marL="171450" indent="-171450">
                        <a:buFont typeface="Arial" panose="020B0604020202020204" pitchFamily="34" charset="0"/>
                        <a:buChar char="•"/>
                      </a:pPr>
                      <a:r>
                        <a:rPr lang="en-GB" sz="1100" baseline="0" dirty="0" err="1" smtClean="0"/>
                        <a:t>Voy</a:t>
                      </a:r>
                      <a:r>
                        <a:rPr lang="en-GB" sz="1100" baseline="0" dirty="0" smtClean="0"/>
                        <a:t> a </a:t>
                      </a:r>
                    </a:p>
                    <a:p>
                      <a:pPr marL="171450" indent="-171450">
                        <a:buFont typeface="Arial" panose="020B0604020202020204" pitchFamily="34" charset="0"/>
                        <a:buChar char="•"/>
                      </a:pPr>
                      <a:r>
                        <a:rPr lang="en-GB" sz="1100" baseline="0" dirty="0" smtClean="0"/>
                        <a:t>Me </a:t>
                      </a:r>
                      <a:r>
                        <a:rPr lang="en-GB" sz="1100" baseline="0" dirty="0" err="1" smtClean="0"/>
                        <a:t>gustaría</a:t>
                      </a:r>
                      <a:endParaRPr lang="en-GB" sz="1100" baseline="0" dirty="0" smtClean="0"/>
                    </a:p>
                    <a:p>
                      <a:pPr marL="171450" indent="-171450">
                        <a:buFont typeface="Arial" panose="020B0604020202020204" pitchFamily="34" charset="0"/>
                        <a:buChar char="•"/>
                      </a:pPr>
                      <a:endParaRPr lang="en-GB" sz="1100" dirty="0"/>
                    </a:p>
                  </a:txBody>
                  <a:tcPr/>
                </a:tc>
                <a:tc>
                  <a:txBody>
                    <a:bodyPr/>
                    <a:lstStyle/>
                    <a:p>
                      <a:pPr marL="0" indent="0">
                        <a:buFont typeface="Arial" panose="020B0604020202020204" pitchFamily="34" charset="0"/>
                        <a:buNone/>
                      </a:pPr>
                      <a:r>
                        <a:rPr lang="en-GB" sz="1100" dirty="0" smtClean="0"/>
                        <a:t>El </a:t>
                      </a:r>
                      <a:r>
                        <a:rPr lang="en-GB" sz="1100" dirty="0" err="1" smtClean="0"/>
                        <a:t>desempleo</a:t>
                      </a:r>
                      <a:endParaRPr lang="en-GB" sz="1100" dirty="0" smtClean="0"/>
                    </a:p>
                    <a:p>
                      <a:pPr marL="0" indent="0">
                        <a:buFont typeface="Arial" panose="020B0604020202020204" pitchFamily="34" charset="0"/>
                        <a:buNone/>
                      </a:pPr>
                      <a:r>
                        <a:rPr lang="en-GB" sz="1100" dirty="0" err="1" smtClean="0"/>
                        <a:t>Mi</a:t>
                      </a:r>
                      <a:r>
                        <a:rPr lang="en-GB" sz="1100" dirty="0" smtClean="0"/>
                        <a:t> </a:t>
                      </a:r>
                      <a:r>
                        <a:rPr lang="en-GB" sz="1100" dirty="0" err="1" smtClean="0"/>
                        <a:t>propio</a:t>
                      </a:r>
                      <a:r>
                        <a:rPr lang="en-GB" sz="1100" dirty="0" smtClean="0"/>
                        <a:t> </a:t>
                      </a:r>
                      <a:r>
                        <a:rPr lang="en-GB" sz="1100" dirty="0" err="1" smtClean="0"/>
                        <a:t>negocio</a:t>
                      </a:r>
                      <a:endParaRPr lang="en-GB" sz="1100" dirty="0" smtClean="0"/>
                    </a:p>
                    <a:p>
                      <a:pPr marL="0" indent="0">
                        <a:buFont typeface="Arial" panose="020B0604020202020204" pitchFamily="34" charset="0"/>
                        <a:buNone/>
                      </a:pPr>
                      <a:r>
                        <a:rPr lang="en-GB" sz="1100" dirty="0" err="1" smtClean="0"/>
                        <a:t>Aprobar</a:t>
                      </a:r>
                      <a:endParaRPr lang="en-GB" sz="1100" dirty="0" smtClean="0"/>
                    </a:p>
                    <a:p>
                      <a:pPr marL="0" indent="0">
                        <a:buFont typeface="Arial" panose="020B0604020202020204" pitchFamily="34" charset="0"/>
                        <a:buNone/>
                      </a:pPr>
                      <a:r>
                        <a:rPr lang="en-GB" sz="1100" dirty="0" err="1" smtClean="0"/>
                        <a:t>Casarse</a:t>
                      </a:r>
                      <a:endParaRPr lang="en-GB" sz="1100" dirty="0" smtClean="0"/>
                    </a:p>
                    <a:p>
                      <a:pPr marL="0" indent="0">
                        <a:buFont typeface="Arial" panose="020B0604020202020204" pitchFamily="34" charset="0"/>
                        <a:buNone/>
                      </a:pPr>
                      <a:r>
                        <a:rPr lang="en-GB" sz="1100" dirty="0" err="1" smtClean="0"/>
                        <a:t>Aprender</a:t>
                      </a:r>
                      <a:r>
                        <a:rPr lang="en-GB" sz="1100" baseline="0" dirty="0" smtClean="0"/>
                        <a:t> a </a:t>
                      </a:r>
                    </a:p>
                    <a:p>
                      <a:pPr marL="0" indent="0">
                        <a:buFont typeface="Arial" panose="020B0604020202020204" pitchFamily="34" charset="0"/>
                        <a:buNone/>
                      </a:pPr>
                      <a:r>
                        <a:rPr lang="en-GB" sz="1100" baseline="0" dirty="0" err="1" smtClean="0"/>
                        <a:t>Conducir</a:t>
                      </a:r>
                      <a:endParaRPr lang="en-GB" sz="1100" baseline="0" dirty="0" smtClean="0"/>
                    </a:p>
                    <a:p>
                      <a:pPr marL="0" indent="0">
                        <a:buFont typeface="Arial" panose="020B0604020202020204" pitchFamily="34" charset="0"/>
                        <a:buNone/>
                      </a:pPr>
                      <a:r>
                        <a:rPr lang="en-GB" sz="1100" baseline="0" dirty="0" err="1" smtClean="0"/>
                        <a:t>Tener</a:t>
                      </a:r>
                      <a:r>
                        <a:rPr lang="en-GB" sz="1100" baseline="0" dirty="0" smtClean="0"/>
                        <a:t> </a:t>
                      </a:r>
                      <a:r>
                        <a:rPr lang="en-GB" sz="1100" baseline="0" dirty="0" err="1" smtClean="0"/>
                        <a:t>hijos</a:t>
                      </a:r>
                      <a:endParaRPr lang="en-GB" sz="1100" baseline="0" dirty="0" smtClean="0"/>
                    </a:p>
                    <a:p>
                      <a:pPr marL="0" indent="0">
                        <a:buFont typeface="Arial" panose="020B0604020202020204" pitchFamily="34" charset="0"/>
                        <a:buNone/>
                      </a:pPr>
                      <a:r>
                        <a:rPr lang="en-GB" sz="1100" baseline="0" dirty="0" smtClean="0"/>
                        <a:t>El </a:t>
                      </a:r>
                      <a:r>
                        <a:rPr lang="en-GB" sz="1100" baseline="0" dirty="0" err="1" smtClean="0"/>
                        <a:t>matrimonio</a:t>
                      </a:r>
                      <a:endParaRPr lang="en-GB" sz="1100" baseline="0" dirty="0" smtClean="0"/>
                    </a:p>
                    <a:p>
                      <a:pPr marL="0" indent="0">
                        <a:buFont typeface="Arial" panose="020B0604020202020204" pitchFamily="34" charset="0"/>
                        <a:buNone/>
                      </a:pPr>
                      <a:r>
                        <a:rPr lang="en-GB" sz="1100" baseline="0" dirty="0" err="1" smtClean="0"/>
                        <a:t>Sacar</a:t>
                      </a:r>
                      <a:r>
                        <a:rPr lang="en-GB" sz="1100" baseline="0" dirty="0" smtClean="0"/>
                        <a:t> </a:t>
                      </a:r>
                      <a:r>
                        <a:rPr lang="en-GB" sz="1100" baseline="0" dirty="0" err="1" smtClean="0"/>
                        <a:t>buenas</a:t>
                      </a:r>
                      <a:r>
                        <a:rPr lang="en-GB" sz="1100" baseline="0" dirty="0" smtClean="0"/>
                        <a:t> </a:t>
                      </a:r>
                      <a:r>
                        <a:rPr lang="en-GB" sz="1100" baseline="0" dirty="0" err="1" smtClean="0"/>
                        <a:t>notas</a:t>
                      </a:r>
                      <a:endParaRPr lang="en-GB" sz="1100" baseline="0" dirty="0" smtClean="0"/>
                    </a:p>
                    <a:p>
                      <a:pPr marL="0" indent="0">
                        <a:buFont typeface="Arial" panose="020B0604020202020204" pitchFamily="34" charset="0"/>
                        <a:buNone/>
                      </a:pPr>
                      <a:r>
                        <a:rPr lang="en-GB" sz="1100" baseline="0" dirty="0" err="1" smtClean="0"/>
                        <a:t>Cuando</a:t>
                      </a:r>
                      <a:r>
                        <a:rPr lang="en-GB" sz="1100" baseline="0" dirty="0" smtClean="0"/>
                        <a:t> sea mayor</a:t>
                      </a:r>
                    </a:p>
                    <a:p>
                      <a:pPr marL="0" indent="0">
                        <a:buFont typeface="Arial" panose="020B0604020202020204" pitchFamily="34" charset="0"/>
                        <a:buNone/>
                      </a:pPr>
                      <a:r>
                        <a:rPr lang="en-GB" sz="1100" baseline="0" dirty="0" err="1" smtClean="0"/>
                        <a:t>Cuando</a:t>
                      </a:r>
                      <a:r>
                        <a:rPr lang="en-GB" sz="1100" baseline="0" dirty="0" smtClean="0"/>
                        <a:t> </a:t>
                      </a:r>
                      <a:r>
                        <a:rPr lang="en-GB" sz="1100" baseline="0" dirty="0" err="1" smtClean="0"/>
                        <a:t>termine</a:t>
                      </a:r>
                      <a:r>
                        <a:rPr lang="en-GB" sz="1100" baseline="0" dirty="0" smtClean="0"/>
                        <a:t> </a:t>
                      </a:r>
                      <a:r>
                        <a:rPr lang="en-GB" sz="1100" baseline="0" dirty="0" err="1" smtClean="0"/>
                        <a:t>mis</a:t>
                      </a:r>
                      <a:r>
                        <a:rPr lang="en-GB" sz="1100" baseline="0" dirty="0" smtClean="0"/>
                        <a:t> </a:t>
                      </a:r>
                      <a:r>
                        <a:rPr lang="en-GB" sz="1100" baseline="0" dirty="0" err="1" smtClean="0"/>
                        <a:t>estudios</a:t>
                      </a:r>
                      <a:endParaRPr lang="en-GB" sz="1100" baseline="0" dirty="0" smtClean="0"/>
                    </a:p>
                    <a:p>
                      <a:pPr marL="0" indent="0">
                        <a:buFont typeface="Arial" panose="020B0604020202020204" pitchFamily="34" charset="0"/>
                        <a:buNone/>
                      </a:pPr>
                      <a:r>
                        <a:rPr lang="en-GB" sz="1100" baseline="0" dirty="0" smtClean="0"/>
                        <a:t>El </a:t>
                      </a:r>
                      <a:r>
                        <a:rPr lang="en-GB" sz="1100" baseline="0" dirty="0" err="1" smtClean="0"/>
                        <a:t>bachillerato</a:t>
                      </a:r>
                      <a:endParaRPr lang="en-GB" sz="1100" baseline="0" dirty="0" smtClean="0"/>
                    </a:p>
                    <a:p>
                      <a:pPr marL="0" indent="0">
                        <a:buFont typeface="Arial" panose="020B0604020202020204" pitchFamily="34" charset="0"/>
                        <a:buNone/>
                      </a:pPr>
                      <a:r>
                        <a:rPr lang="en-GB" sz="1100" baseline="0" dirty="0" smtClean="0"/>
                        <a:t>La </a:t>
                      </a:r>
                      <a:r>
                        <a:rPr lang="en-GB" sz="1100" baseline="0" dirty="0" err="1" smtClean="0"/>
                        <a:t>formación</a:t>
                      </a:r>
                      <a:r>
                        <a:rPr lang="en-GB" sz="1100" baseline="0" dirty="0" smtClean="0"/>
                        <a:t> </a:t>
                      </a:r>
                      <a:r>
                        <a:rPr lang="en-GB" sz="1100" baseline="0" dirty="0" err="1" smtClean="0"/>
                        <a:t>profesional</a:t>
                      </a:r>
                      <a:endParaRPr lang="en-GB" sz="1100" baseline="0" dirty="0" smtClean="0"/>
                    </a:p>
                    <a:p>
                      <a:pPr marL="0" indent="0">
                        <a:buFont typeface="Arial" panose="020B0604020202020204" pitchFamily="34" charset="0"/>
                        <a:buNone/>
                      </a:pPr>
                      <a:r>
                        <a:rPr lang="en-GB" sz="1100" baseline="0" dirty="0" smtClean="0"/>
                        <a:t>La </a:t>
                      </a:r>
                      <a:r>
                        <a:rPr lang="en-GB" sz="1100" baseline="0" dirty="0" err="1" smtClean="0"/>
                        <a:t>licenciatura</a:t>
                      </a:r>
                      <a:endParaRPr lang="en-GB" sz="1100" baseline="0" dirty="0" smtClean="0"/>
                    </a:p>
                    <a:p>
                      <a:pPr marL="0" indent="0">
                        <a:buFont typeface="Arial" panose="020B0604020202020204" pitchFamily="34" charset="0"/>
                        <a:buNone/>
                      </a:pPr>
                      <a:r>
                        <a:rPr lang="en-GB" sz="1100" baseline="0" dirty="0" err="1" smtClean="0"/>
                        <a:t>Seguir</a:t>
                      </a:r>
                      <a:r>
                        <a:rPr lang="en-GB" sz="1100" baseline="0" dirty="0" smtClean="0"/>
                        <a:t> </a:t>
                      </a:r>
                      <a:r>
                        <a:rPr lang="en-GB" sz="1100" baseline="0" dirty="0" err="1" smtClean="0"/>
                        <a:t>estudiando</a:t>
                      </a:r>
                      <a:endParaRPr lang="en-GB" sz="1100" baseline="0" dirty="0" smtClean="0"/>
                    </a:p>
                    <a:p>
                      <a:pPr marL="0" indent="0">
                        <a:buFont typeface="Arial" panose="020B0604020202020204" pitchFamily="34" charset="0"/>
                        <a:buNone/>
                      </a:pPr>
                      <a:endParaRPr lang="en-GB" sz="1100" baseline="0" dirty="0" smtClean="0"/>
                    </a:p>
                    <a:p>
                      <a:pPr marL="0" indent="0">
                        <a:buFont typeface="Arial" panose="020B0604020202020204" pitchFamily="34" charset="0"/>
                        <a:buNone/>
                      </a:pPr>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3: Current and future employment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1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Jobs, career choices and ambitions</a:t>
                      </a:r>
                    </a:p>
                  </a:txBody>
                  <a:tcPr/>
                </a:tc>
                <a:tc>
                  <a:txBody>
                    <a:bodyPr/>
                    <a:lstStyle/>
                    <a:p>
                      <a:pPr marL="0" indent="0">
                        <a:buFont typeface="Arial" panose="020B0604020202020204" pitchFamily="34" charset="0"/>
                        <a:buNone/>
                      </a:pPr>
                      <a:r>
                        <a:rPr lang="en-GB" sz="1100" dirty="0" smtClean="0"/>
                        <a:t>HW1:</a:t>
                      </a:r>
                    </a:p>
                    <a:p>
                      <a:pPr marL="0" indent="0">
                        <a:buFont typeface="Arial" panose="020B0604020202020204" pitchFamily="34" charset="0"/>
                        <a:buNone/>
                      </a:pPr>
                      <a:r>
                        <a:rPr lang="en-GB" sz="1100" dirty="0" smtClean="0"/>
                        <a:t>Learning </a:t>
                      </a:r>
                      <a:endParaRPr lang="en-GB" sz="1100" dirty="0"/>
                    </a:p>
                  </a:txBody>
                  <a:tcPr/>
                </a:tc>
                <a:tc>
                  <a:txBody>
                    <a:bodyPr/>
                    <a:lstStyle/>
                    <a:p>
                      <a:pPr marL="0" indent="0">
                        <a:buFont typeface="Arial" panose="020B0604020202020204" pitchFamily="34" charset="0"/>
                        <a:buNone/>
                      </a:pPr>
                      <a:r>
                        <a:rPr lang="en-GB" sz="1100" dirty="0" err="1" smtClean="0"/>
                        <a:t>Cuando</a:t>
                      </a:r>
                      <a:r>
                        <a:rPr lang="en-GB" sz="1100" dirty="0" smtClean="0"/>
                        <a:t> sea mayor</a:t>
                      </a:r>
                    </a:p>
                    <a:p>
                      <a:pPr marL="0" indent="0">
                        <a:buFont typeface="Arial" panose="020B0604020202020204" pitchFamily="34" charset="0"/>
                        <a:buNone/>
                      </a:pPr>
                      <a:endParaRPr lang="en-GB" sz="1100" dirty="0" smtClean="0"/>
                    </a:p>
                    <a:p>
                      <a:pPr marL="0" indent="0">
                        <a:buFont typeface="Arial" panose="020B0604020202020204" pitchFamily="34" charset="0"/>
                        <a:buNone/>
                      </a:pPr>
                      <a:r>
                        <a:rPr lang="en-GB" sz="1100" dirty="0" err="1" smtClean="0"/>
                        <a:t>Cuando</a:t>
                      </a:r>
                      <a:r>
                        <a:rPr lang="en-GB" sz="1100" dirty="0" smtClean="0"/>
                        <a:t> </a:t>
                      </a:r>
                      <a:r>
                        <a:rPr lang="en-GB" sz="1100" dirty="0" err="1" smtClean="0"/>
                        <a:t>termine</a:t>
                      </a:r>
                      <a:r>
                        <a:rPr lang="en-GB" sz="1100" baseline="0" dirty="0" smtClean="0"/>
                        <a:t> </a:t>
                      </a:r>
                      <a:r>
                        <a:rPr lang="en-GB" sz="1100" baseline="0" dirty="0" err="1" smtClean="0"/>
                        <a:t>mis</a:t>
                      </a:r>
                      <a:r>
                        <a:rPr lang="en-GB" sz="1100" baseline="0" dirty="0" smtClean="0"/>
                        <a:t> </a:t>
                      </a:r>
                      <a:r>
                        <a:rPr lang="en-GB" sz="1100" baseline="0" dirty="0" err="1" smtClean="0"/>
                        <a:t>estudios</a:t>
                      </a:r>
                      <a:endParaRPr lang="en-GB" sz="1100" baseline="0" dirty="0" smtClean="0"/>
                    </a:p>
                    <a:p>
                      <a:pPr marL="0" indent="0">
                        <a:buFont typeface="Arial" panose="020B0604020202020204" pitchFamily="34" charset="0"/>
                        <a:buNone/>
                      </a:pPr>
                      <a:endParaRPr lang="en-GB" sz="1100" baseline="0" dirty="0" smtClean="0"/>
                    </a:p>
                    <a:p>
                      <a:pPr marL="0" indent="0">
                        <a:buFont typeface="Arial" panose="020B0604020202020204" pitchFamily="34" charset="0"/>
                        <a:buNone/>
                      </a:pPr>
                      <a:endParaRPr lang="en-GB" sz="1100" dirty="0"/>
                    </a:p>
                  </a:txBody>
                  <a:tcPr/>
                </a:tc>
              </a:tr>
              <a:tr h="389069">
                <a:tc gridSpan="8">
                  <a:txBody>
                    <a:bodyPr/>
                    <a:lstStyle/>
                    <a:p>
                      <a:pPr>
                        <a:spcAft>
                          <a:spcPts val="0"/>
                        </a:spcAft>
                      </a:pPr>
                      <a:r>
                        <a:rPr lang="en-GB" sz="1100" b="1" dirty="0" smtClean="0">
                          <a:effectLst/>
                          <a:latin typeface="Arial" panose="020B0604020202020204" pitchFamily="34" charset="0"/>
                          <a:ea typeface="MS ??"/>
                          <a:cs typeface="Arial" panose="020B0604020202020204" pitchFamily="34" charset="0"/>
                        </a:rPr>
                        <a:t>Skills focus: </a:t>
                      </a:r>
                      <a:endParaRPr lang="en-GB" sz="1100" b="1" dirty="0">
                        <a:effectLst/>
                        <a:latin typeface="Arial" panose="020B0604020202020204" pitchFamily="34" charset="0"/>
                        <a:ea typeface="MS ??"/>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334135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78801792"/>
              </p:ext>
            </p:extLst>
          </p:nvPr>
        </p:nvGraphicFramePr>
        <p:xfrm>
          <a:off x="161515" y="9063"/>
          <a:ext cx="8861460" cy="6903720"/>
        </p:xfrm>
        <a:graphic>
          <a:graphicData uri="http://schemas.openxmlformats.org/drawingml/2006/table">
            <a:tbl>
              <a:tblPr firstRow="1" bandRow="1">
                <a:tableStyleId>{8799B23B-EC83-4686-B30A-512413B5E67A}</a:tableStyleId>
              </a:tblPr>
              <a:tblGrid>
                <a:gridCol w="916397"/>
                <a:gridCol w="858464"/>
                <a:gridCol w="14641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Autumn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p>
                    <a:p>
                      <a:r>
                        <a:rPr lang="en-GB" sz="1100" b="1" dirty="0" smtClean="0">
                          <a:latin typeface="Arial" panose="020B0604020202020204" pitchFamily="34" charset="0"/>
                          <a:cs typeface="Arial" panose="020B0604020202020204" pitchFamily="34" charset="0"/>
                        </a:rPr>
                        <a:t>Week 14</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366247">
                <a:tc>
                  <a:txBody>
                    <a:bodyPr/>
                    <a:lstStyle/>
                    <a:p>
                      <a:r>
                        <a:rPr lang="en-GB" sz="1200" dirty="0" smtClean="0"/>
                        <a:t>(3 lessons + 1 hour homework)</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7 ¡A </a:t>
                      </a:r>
                      <a:r>
                        <a:rPr lang="en-GB" sz="1100" b="1" dirty="0" err="1" smtClean="0">
                          <a:latin typeface="Arial" panose="020B0604020202020204" pitchFamily="34" charset="0"/>
                          <a:cs typeface="Arial" panose="020B0604020202020204" pitchFamily="34" charset="0"/>
                        </a:rPr>
                        <a:t>Currar</a:t>
                      </a:r>
                      <a:r>
                        <a:rPr lang="en-GB" sz="1100" b="1" dirty="0" smtClean="0">
                          <a:latin typeface="Arial" panose="020B0604020202020204" pitchFamily="34" charset="0"/>
                          <a:cs typeface="Arial" panose="020B0604020202020204" pitchFamily="34" charset="0"/>
                        </a:rPr>
                        <a:t>!</a:t>
                      </a: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Revision </a:t>
                      </a:r>
                    </a:p>
                    <a:p>
                      <a:endParaRPr lang="en-GB" sz="1100" b="1"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Leer y </a:t>
                      </a:r>
                      <a:r>
                        <a:rPr lang="en-GB" sz="1100" b="1" dirty="0" err="1" smtClean="0">
                          <a:latin typeface="Arial" panose="020B0604020202020204" pitchFamily="34" charset="0"/>
                          <a:cs typeface="Arial" panose="020B0604020202020204" pitchFamily="34" charset="0"/>
                        </a:rPr>
                        <a:t>escuchar</a:t>
                      </a:r>
                      <a:endParaRPr lang="en-GB" sz="1100" b="1" dirty="0" smtClean="0">
                        <a:latin typeface="Arial" panose="020B0604020202020204" pitchFamily="34" charset="0"/>
                        <a:cs typeface="Arial" panose="020B0604020202020204" pitchFamily="34" charset="0"/>
                      </a:endParaRPr>
                    </a:p>
                    <a:p>
                      <a:r>
                        <a:rPr lang="en-GB" sz="1100" b="0" dirty="0" smtClean="0">
                          <a:latin typeface="Arial" panose="020B0604020202020204" pitchFamily="34" charset="0"/>
                          <a:cs typeface="Arial" panose="020B0604020202020204" pitchFamily="34" charset="0"/>
                        </a:rPr>
                        <a:t>p152-153</a:t>
                      </a:r>
                    </a:p>
                    <a:p>
                      <a:endParaRPr lang="en-GB" sz="1100" b="0" dirty="0" smtClean="0">
                        <a:latin typeface="Arial" panose="020B0604020202020204" pitchFamily="34" charset="0"/>
                        <a:cs typeface="Arial" panose="020B0604020202020204" pitchFamily="34" charset="0"/>
                      </a:endParaRPr>
                    </a:p>
                    <a:p>
                      <a:r>
                        <a:rPr lang="en-GB" sz="1100" b="1" dirty="0" err="1" smtClean="0">
                          <a:latin typeface="Arial" panose="020B0604020202020204" pitchFamily="34" charset="0"/>
                          <a:cs typeface="Arial" panose="020B0604020202020204" pitchFamily="34" charset="0"/>
                        </a:rPr>
                        <a:t>Prueba</a:t>
                      </a:r>
                      <a:r>
                        <a:rPr lang="en-GB" sz="1100" b="1" dirty="0" smtClean="0">
                          <a:latin typeface="Arial" panose="020B0604020202020204" pitchFamily="34" charset="0"/>
                          <a:cs typeface="Arial" panose="020B0604020202020204" pitchFamily="34" charset="0"/>
                        </a:rPr>
                        <a:t> oral </a:t>
                      </a:r>
                    </a:p>
                    <a:p>
                      <a:r>
                        <a:rPr lang="en-GB" sz="1100" b="1" dirty="0" smtClean="0">
                          <a:latin typeface="Arial" panose="020B0604020202020204" pitchFamily="34" charset="0"/>
                          <a:cs typeface="Arial" panose="020B0604020202020204" pitchFamily="34" charset="0"/>
                        </a:rPr>
                        <a:t>Role play</a:t>
                      </a:r>
                    </a:p>
                    <a:p>
                      <a:r>
                        <a:rPr lang="en-GB" sz="1100" b="1" dirty="0" smtClean="0">
                          <a:latin typeface="Arial" panose="020B0604020202020204" pitchFamily="34" charset="0"/>
                          <a:cs typeface="Arial" panose="020B0604020202020204" pitchFamily="34" charset="0"/>
                        </a:rPr>
                        <a:t>Photo card</a:t>
                      </a:r>
                    </a:p>
                    <a:p>
                      <a:r>
                        <a:rPr lang="en-GB" sz="1100" b="0" dirty="0" smtClean="0">
                          <a:latin typeface="Arial" panose="020B0604020202020204" pitchFamily="34" charset="0"/>
                          <a:cs typeface="Arial" panose="020B0604020202020204" pitchFamily="34" charset="0"/>
                        </a:rPr>
                        <a:t>p154 – 155</a:t>
                      </a:r>
                    </a:p>
                    <a:p>
                      <a:endParaRPr lang="en-GB" sz="1100" b="0" dirty="0" smtClean="0">
                        <a:latin typeface="Arial" panose="020B0604020202020204" pitchFamily="34" charset="0"/>
                        <a:cs typeface="Arial" panose="020B0604020202020204" pitchFamily="34" charset="0"/>
                      </a:endParaRPr>
                    </a:p>
                    <a:p>
                      <a:r>
                        <a:rPr lang="en-GB" sz="1100" b="1" dirty="0" err="1" smtClean="0">
                          <a:latin typeface="Arial" panose="020B0604020202020204" pitchFamily="34" charset="0"/>
                          <a:cs typeface="Arial" panose="020B0604020202020204" pitchFamily="34" charset="0"/>
                        </a:rPr>
                        <a:t>Prueba</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escrita</a:t>
                      </a:r>
                      <a:endParaRPr lang="en-GB" sz="1100" b="1" dirty="0" smtClean="0">
                        <a:latin typeface="Arial" panose="020B0604020202020204" pitchFamily="34" charset="0"/>
                        <a:cs typeface="Arial" panose="020B0604020202020204" pitchFamily="34" charset="0"/>
                      </a:endParaRPr>
                    </a:p>
                    <a:p>
                      <a:r>
                        <a:rPr lang="en-GB" sz="1100" b="0" dirty="0" smtClean="0">
                          <a:latin typeface="Arial" panose="020B0604020202020204" pitchFamily="34" charset="0"/>
                          <a:cs typeface="Arial" panose="020B0604020202020204" pitchFamily="34" charset="0"/>
                        </a:rPr>
                        <a:t>p156-157</a:t>
                      </a:r>
                    </a:p>
                  </a:txBody>
                  <a:tcPr/>
                </a:tc>
                <a:tc>
                  <a:txBody>
                    <a:bodyPr/>
                    <a:lstStyle/>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t>
                      </a:r>
                      <a:r>
                        <a:rPr lang="en-GB" sz="110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hay </a:t>
                      </a:r>
                      <a:r>
                        <a:rPr lang="en-GB" sz="1100" baseline="0" dirty="0" err="1" smtClean="0">
                          <a:latin typeface="Arial" panose="020B0604020202020204" pitchFamily="34" charset="0"/>
                          <a:cs typeface="Arial" panose="020B0604020202020204" pitchFamily="34" charset="0"/>
                        </a:rPr>
                        <a:t>en</a:t>
                      </a:r>
                      <a:r>
                        <a:rPr lang="en-GB" sz="1100" baseline="0" dirty="0" smtClean="0">
                          <a:latin typeface="Arial" panose="020B0604020202020204" pitchFamily="34" charset="0"/>
                          <a:cs typeface="Arial" panose="020B0604020202020204" pitchFamily="34" charset="0"/>
                        </a:rPr>
                        <a:t> la </a:t>
                      </a:r>
                      <a:r>
                        <a:rPr lang="en-GB" sz="1100" baseline="0" dirty="0" err="1" smtClean="0">
                          <a:latin typeface="Arial" panose="020B0604020202020204" pitchFamily="34" charset="0"/>
                          <a:cs typeface="Arial" panose="020B0604020202020204" pitchFamily="34" charset="0"/>
                        </a:rPr>
                        <a:t>foto</a:t>
                      </a:r>
                      <a:r>
                        <a:rPr lang="en-GB" sz="1100" baseline="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Crees</a:t>
                      </a:r>
                      <a:r>
                        <a:rPr lang="en-GB" sz="1100" baseline="0" dirty="0" smtClean="0">
                          <a:latin typeface="Arial" panose="020B0604020202020204" pitchFamily="34" charset="0"/>
                          <a:cs typeface="Arial" panose="020B0604020202020204" pitchFamily="34" charset="0"/>
                        </a:rPr>
                        <a:t> que </a:t>
                      </a:r>
                      <a:r>
                        <a:rPr lang="en-GB" sz="1100" baseline="0" dirty="0" err="1" smtClean="0">
                          <a:latin typeface="Arial" panose="020B0604020202020204" pitchFamily="34" charset="0"/>
                          <a:cs typeface="Arial" panose="020B0604020202020204" pitchFamily="34" charset="0"/>
                        </a:rPr>
                        <a:t>es</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una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buena</a:t>
                      </a:r>
                      <a:r>
                        <a:rPr lang="en-GB" sz="1100" baseline="0" dirty="0" smtClean="0">
                          <a:latin typeface="Arial" panose="020B0604020202020204" pitchFamily="34" charset="0"/>
                          <a:cs typeface="Arial" panose="020B0604020202020204" pitchFamily="34" charset="0"/>
                        </a:rPr>
                        <a:t> idea </a:t>
                      </a:r>
                      <a:r>
                        <a:rPr lang="en-GB" sz="1100" baseline="0" dirty="0" err="1" smtClean="0">
                          <a:latin typeface="Arial" panose="020B0604020202020204" pitchFamily="34" charset="0"/>
                          <a:cs typeface="Arial" panose="020B0604020202020204" pitchFamily="34" charset="0"/>
                        </a:rPr>
                        <a:t>tomarse</a:t>
                      </a:r>
                      <a:r>
                        <a:rPr lang="en-GB" sz="1100" baseline="0" dirty="0" smtClean="0">
                          <a:latin typeface="Arial" panose="020B0604020202020204" pitchFamily="34" charset="0"/>
                          <a:cs typeface="Arial" panose="020B0604020202020204" pitchFamily="34" charset="0"/>
                        </a:rPr>
                        <a:t> un </a:t>
                      </a:r>
                      <a:r>
                        <a:rPr lang="en-GB" sz="1100" baseline="0" dirty="0" err="1" smtClean="0">
                          <a:latin typeface="Arial" panose="020B0604020202020204" pitchFamily="34" charset="0"/>
                          <a:cs typeface="Arial" panose="020B0604020202020204" pitchFamily="34" charset="0"/>
                        </a:rPr>
                        <a:t>año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sabático</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Por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(no)? </a:t>
                      </a:r>
                    </a:p>
                    <a:p>
                      <a:pPr marL="171450" indent="-171450">
                        <a:buFont typeface="Arial" panose="020B0604020202020204" pitchFamily="34" charset="0"/>
                        <a:buChar char="•"/>
                      </a:pPr>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En</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qué</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te</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gustaría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trabajar</a:t>
                      </a:r>
                      <a:r>
                        <a:rPr lang="en-GB" sz="1100" baseline="0" dirty="0" smtClean="0">
                          <a:latin typeface="Arial" panose="020B0604020202020204" pitchFamily="34" charset="0"/>
                          <a:cs typeface="Arial" panose="020B0604020202020204" pitchFamily="34" charset="0"/>
                        </a:rPr>
                        <a:t>?</a:t>
                      </a:r>
                      <a:endParaRPr lang="en-GB" sz="1100" dirty="0" smtClean="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endParaRPr lang="en-GB" sz="1100" dirty="0"/>
                    </a:p>
                  </a:txBody>
                  <a:tcPr/>
                </a:tc>
                <a:tc>
                  <a:txBody>
                    <a:bodyPr/>
                    <a:lstStyle/>
                    <a:p>
                      <a:pPr marL="171450" indent="-171450">
                        <a:buFont typeface="Arial" panose="020B0604020202020204" pitchFamily="34" charset="0"/>
                        <a:buChar char="•"/>
                      </a:pPr>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Theme 3: Current and future employment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Topic 4</a:t>
                      </a:r>
                      <a:r>
                        <a:rPr kumimoji="0" lang="en-GB"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Jobs, career choices and ambitions</a:t>
                      </a:r>
                    </a:p>
                    <a:p>
                      <a:pPr marL="0" indent="0">
                        <a:buFont typeface="Arial" panose="020B0604020202020204" pitchFamily="34" charset="0"/>
                        <a:buNone/>
                      </a:pPr>
                      <a:endParaRPr lang="en-GB" sz="1100" dirty="0"/>
                    </a:p>
                  </a:txBody>
                  <a:tcPr/>
                </a:tc>
                <a:tc>
                  <a:txBody>
                    <a:bodyPr/>
                    <a:lstStyle/>
                    <a:p>
                      <a:pPr marL="0" indent="0">
                        <a:buFont typeface="Arial" panose="020B0604020202020204" pitchFamily="34" charset="0"/>
                        <a:buNone/>
                      </a:pPr>
                      <a:r>
                        <a:rPr lang="en-GB" sz="1100" dirty="0" smtClean="0"/>
                        <a:t>HW 1 Learn answers to key questions on p199/below</a:t>
                      </a:r>
                    </a:p>
                    <a:p>
                      <a:pPr marL="0" indent="0">
                        <a:buFont typeface="Arial" panose="020B0604020202020204" pitchFamily="34" charset="0"/>
                        <a:buNone/>
                      </a:pPr>
                      <a:endParaRPr lang="en-GB" sz="1100" dirty="0" smtClean="0"/>
                    </a:p>
                    <a:p>
                      <a:pPr marL="0" indent="0">
                        <a:buFont typeface="Arial" panose="020B0604020202020204" pitchFamily="34" charset="0"/>
                        <a:buNone/>
                      </a:pPr>
                      <a:r>
                        <a:rPr lang="en-GB" sz="1100" dirty="0" smtClean="0"/>
                        <a:t>HW 2 writing</a:t>
                      </a:r>
                      <a:r>
                        <a:rPr lang="en-GB" sz="1100" baseline="0" dirty="0" smtClean="0"/>
                        <a:t> p156 adapt the text on p157 for support</a:t>
                      </a:r>
                    </a:p>
                    <a:p>
                      <a:pPr marL="0" indent="0">
                        <a:buFont typeface="Arial" panose="020B0604020202020204" pitchFamily="34" charset="0"/>
                        <a:buNone/>
                      </a:pPr>
                      <a:endParaRPr lang="en-GB" sz="1100" baseline="0" dirty="0" smtClean="0"/>
                    </a:p>
                    <a:p>
                      <a:pPr marL="0" indent="0">
                        <a:buFont typeface="Arial" panose="020B0604020202020204" pitchFamily="34" charset="0"/>
                        <a:buNone/>
                      </a:pPr>
                      <a:r>
                        <a:rPr lang="en-GB" sz="1100" baseline="0" dirty="0" smtClean="0"/>
                        <a:t>Translation p157 Ex1+2</a:t>
                      </a:r>
                      <a:endParaRPr lang="en-GB" sz="1100" dirty="0"/>
                    </a:p>
                  </a:txBody>
                  <a:tcPr/>
                </a:tc>
                <a:tc>
                  <a:txBody>
                    <a:bodyPr/>
                    <a:lstStyle/>
                    <a:p>
                      <a:pPr marL="0" indent="0">
                        <a:buFont typeface="Arial" panose="020B0604020202020204" pitchFamily="34" charset="0"/>
                        <a:buNone/>
                      </a:pPr>
                      <a:r>
                        <a:rPr lang="en-GB" sz="1100" dirty="0" smtClean="0"/>
                        <a:t>answers</a:t>
                      </a:r>
                      <a:r>
                        <a:rPr lang="en-GB" sz="1100" baseline="0" dirty="0" smtClean="0"/>
                        <a:t> to key questions below/p199</a:t>
                      </a:r>
                      <a:endParaRPr lang="en-GB" sz="1100" dirty="0"/>
                    </a:p>
                  </a:txBody>
                  <a:tcPr/>
                </a:tc>
              </a:tr>
              <a:tr h="389069">
                <a:tc gridSpan="8">
                  <a:txBody>
                    <a:bodyPr/>
                    <a:lstStyle/>
                    <a:p>
                      <a:pPr>
                        <a:spcAft>
                          <a:spcPts val="0"/>
                        </a:spcAft>
                      </a:pPr>
                      <a:r>
                        <a:rPr lang="es-ES" sz="1100" b="1" dirty="0" smtClean="0">
                          <a:effectLst/>
                          <a:latin typeface="Arial" panose="020B0604020202020204" pitchFamily="34" charset="0"/>
                          <a:ea typeface="MS ??"/>
                          <a:cs typeface="Cambria" panose="02040503050406030204" pitchFamily="18" charset="0"/>
                        </a:rPr>
                        <a:t>Module 7</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b="1" dirty="0" smtClean="0">
                          <a:effectLst/>
                          <a:latin typeface="Arial" panose="020B0604020202020204" pitchFamily="34" charset="0"/>
                          <a:ea typeface="MS ??"/>
                          <a:cs typeface="Cambria" panose="02040503050406030204" pitchFamily="18" charset="0"/>
                        </a:rPr>
                        <a:t>(</a:t>
                      </a:r>
                      <a:r>
                        <a:rPr lang="es-ES" sz="1100" b="1" dirty="0" err="1" smtClean="0">
                          <a:effectLst/>
                          <a:latin typeface="Arial" panose="020B0604020202020204" pitchFamily="34" charset="0"/>
                          <a:ea typeface="MS ??"/>
                          <a:cs typeface="Cambria" panose="02040503050406030204" pitchFamily="18" charset="0"/>
                        </a:rPr>
                        <a:t>From</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Theme</a:t>
                      </a:r>
                      <a:r>
                        <a:rPr lang="es-ES" sz="1100" b="1" dirty="0" smtClean="0">
                          <a:effectLst/>
                          <a:latin typeface="Arial" panose="020B0604020202020204" pitchFamily="34" charset="0"/>
                          <a:ea typeface="MS ??"/>
                          <a:cs typeface="Cambria" panose="02040503050406030204" pitchFamily="18" charset="0"/>
                        </a:rPr>
                        <a:t> 3) </a:t>
                      </a:r>
                      <a:r>
                        <a:rPr lang="es-ES" sz="1100" b="1" dirty="0" err="1" smtClean="0">
                          <a:effectLst/>
                          <a:latin typeface="Arial" panose="020B0604020202020204" pitchFamily="34" charset="0"/>
                          <a:ea typeface="MS ??"/>
                          <a:cs typeface="Cambria" panose="02040503050406030204" pitchFamily="18" charset="0"/>
                        </a:rPr>
                        <a:t>Education</a:t>
                      </a:r>
                      <a:r>
                        <a:rPr lang="es-ES" sz="1100" b="1" dirty="0" smtClean="0">
                          <a:effectLst/>
                          <a:latin typeface="Arial" panose="020B0604020202020204" pitchFamily="34" charset="0"/>
                          <a:ea typeface="MS ??"/>
                          <a:cs typeface="Cambria" panose="02040503050406030204" pitchFamily="18" charset="0"/>
                        </a:rPr>
                        <a:t> post-16; </a:t>
                      </a:r>
                      <a:r>
                        <a:rPr lang="es-ES" sz="1100" b="1" dirty="0" err="1" smtClean="0">
                          <a:effectLst/>
                          <a:latin typeface="Arial" panose="020B0604020202020204" pitchFamily="34" charset="0"/>
                          <a:ea typeface="MS ??"/>
                          <a:cs typeface="Cambria" panose="02040503050406030204" pitchFamily="18" charset="0"/>
                        </a:rPr>
                        <a:t>Career</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choices</a:t>
                      </a:r>
                      <a:r>
                        <a:rPr lang="es-ES" sz="1100" b="1" dirty="0" smtClean="0">
                          <a:effectLst/>
                          <a:latin typeface="Arial" panose="020B0604020202020204" pitchFamily="34" charset="0"/>
                          <a:ea typeface="MS ??"/>
                          <a:cs typeface="Cambria" panose="02040503050406030204" pitchFamily="18" charset="0"/>
                        </a:rPr>
                        <a:t> and </a:t>
                      </a:r>
                      <a:r>
                        <a:rPr lang="es-ES" sz="1100" b="1" dirty="0" err="1" smtClean="0">
                          <a:effectLst/>
                          <a:latin typeface="Arial" panose="020B0604020202020204" pitchFamily="34" charset="0"/>
                          <a:ea typeface="MS ??"/>
                          <a:cs typeface="Cambria" panose="02040503050406030204" pitchFamily="18" charset="0"/>
                        </a:rPr>
                        <a:t>ambitions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 ¿Tienes un trabajo a tiempo parcial? ¿Qué haces?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2 ¿Qué planes tienes para seguir estudiando en el futuro?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3 ¿Qué opinas de ir a la universidad?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4 ¿Cómo ayudas con las tareas domésticas?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5 ¿Dónde hiciste tus prácticas laborales?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6 ¿En qué te gustaría trabajar?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7 ¿Crees que es importante aprender otras lenguas? ¿Por qué (no)?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8 ¿Cómo pasarías un año sabático?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9 ¿Cómo viajarías?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10 ¿Te gustaría trabajar en el extranjero? ¿Por qué (no)?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11 ¿Qué otras ambiciones tienes?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12 ¿Qué cosas te importan más en la vida? ¿Por qué?</a:t>
                      </a:r>
                      <a:endParaRPr lang="en-GB" sz="1100" dirty="0">
                        <a:effectLst/>
                        <a:latin typeface="Cambria" panose="02040503050406030204" pitchFamily="18" charset="0"/>
                        <a:ea typeface="MS ??"/>
                        <a:cs typeface="Cambria" panose="02040503050406030204" pitchFamily="18"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9126953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92088235"/>
              </p:ext>
            </p:extLst>
          </p:nvPr>
        </p:nvGraphicFramePr>
        <p:xfrm>
          <a:off x="161515" y="89747"/>
          <a:ext cx="8861460" cy="7033095"/>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1</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400" dirty="0" smtClean="0"/>
                        <a:t>3 lessons</a:t>
                      </a:r>
                      <a:r>
                        <a:rPr lang="en-GB" sz="1400" baseline="0" dirty="0" smtClean="0"/>
                        <a:t> + </a:t>
                      </a:r>
                      <a:r>
                        <a:rPr lang="en-GB" sz="1200" baseline="0" dirty="0" smtClean="0"/>
                        <a:t>homework (1 hour)</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8 </a:t>
                      </a:r>
                    </a:p>
                    <a:p>
                      <a:r>
                        <a:rPr lang="en-GB" sz="1100" b="1" dirty="0" err="1" smtClean="0">
                          <a:latin typeface="Arial" panose="020B0604020202020204" pitchFamily="34" charset="0"/>
                          <a:cs typeface="Arial" panose="020B0604020202020204" pitchFamily="34" charset="0"/>
                        </a:rPr>
                        <a:t>Hacia</a:t>
                      </a:r>
                      <a:r>
                        <a:rPr lang="en-GB" sz="1100" b="1" dirty="0" smtClean="0">
                          <a:latin typeface="Arial" panose="020B0604020202020204" pitchFamily="34" charset="0"/>
                          <a:cs typeface="Arial" panose="020B0604020202020204" pitchFamily="34" charset="0"/>
                        </a:rPr>
                        <a:t> un </a:t>
                      </a:r>
                      <a:r>
                        <a:rPr lang="en-GB" sz="1100" b="1" dirty="0" err="1" smtClean="0">
                          <a:latin typeface="Arial" panose="020B0604020202020204" pitchFamily="34" charset="0"/>
                          <a:cs typeface="Arial" panose="020B0604020202020204" pitchFamily="34" charset="0"/>
                        </a:rPr>
                        <a:t>mundo</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mejor</a:t>
                      </a:r>
                      <a:endParaRPr lang="en-GB" sz="1100" b="1"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Punto de </a:t>
                      </a:r>
                      <a:r>
                        <a:rPr lang="en-GB" sz="1100" b="1" dirty="0" err="1" smtClean="0">
                          <a:latin typeface="Arial" panose="020B0604020202020204" pitchFamily="34" charset="0"/>
                          <a:cs typeface="Arial" panose="020B0604020202020204" pitchFamily="34" charset="0"/>
                        </a:rPr>
                        <a:t>partida</a:t>
                      </a:r>
                      <a:r>
                        <a:rPr lang="en-GB" sz="1100" b="1" baseline="0" dirty="0" smtClean="0">
                          <a:latin typeface="Arial" panose="020B0604020202020204" pitchFamily="34" charset="0"/>
                          <a:cs typeface="Arial" panose="020B0604020202020204" pitchFamily="34" charset="0"/>
                        </a:rPr>
                        <a:t> 1 </a:t>
                      </a:r>
                    </a:p>
                    <a:p>
                      <a:r>
                        <a:rPr lang="en-GB" sz="1100" baseline="0" dirty="0" smtClean="0">
                          <a:latin typeface="Arial" panose="020B0604020202020204" pitchFamily="34" charset="0"/>
                          <a:cs typeface="Arial" panose="020B0604020202020204" pitchFamily="34" charset="0"/>
                        </a:rPr>
                        <a:t>p160  ex 1-4</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a:t>
                      </a:r>
                      <a:r>
                        <a:rPr lang="en-GB" sz="1100" b="1" baseline="0" dirty="0" err="1" smtClean="0">
                          <a:latin typeface="Arial" panose="020B0604020202020204" pitchFamily="34" charset="0"/>
                          <a:cs typeface="Arial" panose="020B0604020202020204" pitchFamily="34" charset="0"/>
                        </a:rPr>
                        <a:t>Piensa</a:t>
                      </a:r>
                      <a:r>
                        <a:rPr lang="en-GB" sz="1100"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globalmente</a:t>
                      </a:r>
                      <a:r>
                        <a:rPr lang="en-GB" sz="1100" baseline="0" dirty="0" smtClean="0">
                          <a:latin typeface="Arial" panose="020B0604020202020204" pitchFamily="34" charset="0"/>
                          <a:cs typeface="Arial" panose="020B0604020202020204" pitchFamily="34" charset="0"/>
                        </a:rPr>
                        <a:t>! </a:t>
                      </a:r>
                    </a:p>
                    <a:p>
                      <a:r>
                        <a:rPr lang="en-GB" sz="1100" baseline="0" dirty="0" smtClean="0">
                          <a:latin typeface="Arial" panose="020B0604020202020204" pitchFamily="34" charset="0"/>
                          <a:cs typeface="Arial" panose="020B0604020202020204" pitchFamily="34" charset="0"/>
                        </a:rPr>
                        <a:t>P 164 - 165</a:t>
                      </a:r>
                      <a:endParaRPr lang="en-GB" sz="11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dirty="0" smtClean="0"/>
                        <a:t>¿</a:t>
                      </a:r>
                      <a:r>
                        <a:rPr lang="en-GB" sz="1200" dirty="0" err="1" smtClean="0"/>
                        <a:t>Dónde</a:t>
                      </a:r>
                      <a:r>
                        <a:rPr lang="en-GB" sz="1200" dirty="0" smtClean="0"/>
                        <a:t> </a:t>
                      </a:r>
                      <a:r>
                        <a:rPr lang="en-GB" sz="1200" dirty="0" err="1" smtClean="0"/>
                        <a:t>vives</a:t>
                      </a:r>
                      <a:r>
                        <a:rPr lang="en-GB" sz="1200" dirty="0" smtClean="0"/>
                        <a:t>?</a:t>
                      </a:r>
                    </a:p>
                    <a:p>
                      <a:pPr marL="285750" indent="-285750">
                        <a:buFont typeface="Arial" panose="020B0604020202020204" pitchFamily="34" charset="0"/>
                        <a:buChar char="•"/>
                      </a:pPr>
                      <a:r>
                        <a:rPr lang="en-GB" sz="1200" dirty="0" smtClean="0"/>
                        <a:t>¿</a:t>
                      </a:r>
                      <a:r>
                        <a:rPr lang="en-GB" sz="1200" dirty="0" err="1" smtClean="0"/>
                        <a:t>Cómo</a:t>
                      </a:r>
                      <a:r>
                        <a:rPr lang="en-GB" sz="1200" dirty="0" smtClean="0"/>
                        <a:t> </a:t>
                      </a:r>
                      <a:r>
                        <a:rPr lang="en-GB" sz="1200" dirty="0" err="1" smtClean="0"/>
                        <a:t>es</a:t>
                      </a:r>
                      <a:r>
                        <a:rPr lang="en-GB" sz="1200" dirty="0" smtClean="0"/>
                        <a:t> </a:t>
                      </a:r>
                      <a:r>
                        <a:rPr lang="en-GB" sz="1200" dirty="0" err="1" smtClean="0"/>
                        <a:t>tu</a:t>
                      </a:r>
                      <a:r>
                        <a:rPr lang="en-GB" sz="1200" dirty="0" smtClean="0"/>
                        <a:t> casa?</a:t>
                      </a:r>
                    </a:p>
                    <a:p>
                      <a:pPr marL="285750" indent="-285750">
                        <a:buFont typeface="Arial" panose="020B0604020202020204" pitchFamily="34" charset="0"/>
                        <a:buChar char="•"/>
                      </a:pPr>
                      <a:r>
                        <a:rPr lang="en-GB" sz="1200" dirty="0" smtClean="0"/>
                        <a:t>¿</a:t>
                      </a:r>
                      <a:r>
                        <a:rPr lang="en-GB" sz="1200" dirty="0" err="1" smtClean="0"/>
                        <a:t>Te</a:t>
                      </a:r>
                      <a:r>
                        <a:rPr lang="en-GB" sz="1200" dirty="0" smtClean="0"/>
                        <a:t> </a:t>
                      </a:r>
                      <a:r>
                        <a:rPr lang="en-GB" sz="1200" dirty="0" err="1" smtClean="0"/>
                        <a:t>gusta</a:t>
                      </a:r>
                      <a:r>
                        <a:rPr lang="en-GB" sz="1200" dirty="0" smtClean="0"/>
                        <a:t> </a:t>
                      </a:r>
                      <a:r>
                        <a:rPr lang="en-GB" sz="1200" dirty="0" err="1" smtClean="0"/>
                        <a:t>donde</a:t>
                      </a:r>
                      <a:r>
                        <a:rPr lang="en-GB" sz="1200" baseline="0" dirty="0" smtClean="0"/>
                        <a:t> </a:t>
                      </a:r>
                      <a:r>
                        <a:rPr lang="en-GB" sz="1200" baseline="0" dirty="0" err="1" smtClean="0"/>
                        <a:t>vives</a:t>
                      </a:r>
                      <a:r>
                        <a:rPr lang="en-GB" sz="1200" baseline="0" dirty="0" smtClean="0"/>
                        <a:t>?</a:t>
                      </a:r>
                    </a:p>
                    <a:p>
                      <a:pPr marL="285750" indent="-285750">
                        <a:buFont typeface="Arial" panose="020B0604020202020204" pitchFamily="34" charset="0"/>
                        <a:buChar char="•"/>
                      </a:pPr>
                      <a:r>
                        <a:rPr lang="en-GB" sz="1200" dirty="0" smtClean="0"/>
                        <a:t>¿</a:t>
                      </a:r>
                      <a:r>
                        <a:rPr lang="en-GB" sz="1200" dirty="0" err="1" smtClean="0"/>
                        <a:t>Qué</a:t>
                      </a:r>
                      <a:r>
                        <a:rPr lang="en-GB" sz="1200" dirty="0" smtClean="0"/>
                        <a:t> </a:t>
                      </a:r>
                      <a:r>
                        <a:rPr lang="en-GB" sz="1200" dirty="0" err="1" smtClean="0"/>
                        <a:t>cambiarías</a:t>
                      </a:r>
                      <a:r>
                        <a:rPr lang="en-GB" sz="1200" dirty="0" smtClean="0"/>
                        <a:t>?</a:t>
                      </a:r>
                      <a:r>
                        <a:rPr lang="en-GB" sz="1200" baseline="0" dirty="0" smtClean="0"/>
                        <a:t> </a:t>
                      </a:r>
                      <a:r>
                        <a:rPr lang="en-GB" sz="1200" dirty="0" smtClean="0"/>
                        <a:t>¿</a:t>
                      </a:r>
                      <a:r>
                        <a:rPr lang="en-GB" sz="1200" dirty="0" err="1" smtClean="0"/>
                        <a:t>Cómo</a:t>
                      </a:r>
                      <a:r>
                        <a:rPr lang="en-GB" sz="1200" dirty="0" smtClean="0"/>
                        <a:t> </a:t>
                      </a:r>
                      <a:r>
                        <a:rPr lang="en-GB" sz="1200" dirty="0" err="1" smtClean="0"/>
                        <a:t>sería</a:t>
                      </a:r>
                      <a:r>
                        <a:rPr lang="en-GB" sz="1200" dirty="0" smtClean="0"/>
                        <a:t> </a:t>
                      </a:r>
                      <a:r>
                        <a:rPr lang="en-GB" sz="1200" dirty="0" err="1" smtClean="0"/>
                        <a:t>tu</a:t>
                      </a:r>
                      <a:r>
                        <a:rPr lang="en-GB" sz="1200" dirty="0" smtClean="0"/>
                        <a:t> casa ideal?</a:t>
                      </a:r>
                    </a:p>
                    <a:p>
                      <a:pPr marL="285750" indent="-285750">
                        <a:buFont typeface="Arial" panose="020B0604020202020204" pitchFamily="34" charset="0"/>
                        <a:buChar char="•"/>
                      </a:pPr>
                      <a:r>
                        <a:rPr lang="en-GB" sz="1200" dirty="0" smtClean="0"/>
                        <a:t>¿</a:t>
                      </a:r>
                      <a:r>
                        <a:rPr lang="en-GB" sz="1200" dirty="0" err="1" smtClean="0"/>
                        <a:t>Qué</a:t>
                      </a:r>
                      <a:r>
                        <a:rPr lang="en-GB" sz="1200" dirty="0" smtClean="0"/>
                        <a:t> </a:t>
                      </a:r>
                      <a:r>
                        <a:rPr lang="en-GB" sz="1200" dirty="0" err="1" smtClean="0"/>
                        <a:t>tendría</a:t>
                      </a:r>
                      <a:r>
                        <a:rPr lang="en-GB" sz="1200" dirty="0" smtClean="0"/>
                        <a:t>?</a:t>
                      </a:r>
                    </a:p>
                    <a:p>
                      <a:pPr marL="285750" indent="-285750">
                        <a:buFont typeface="Arial" panose="020B0604020202020204" pitchFamily="34" charset="0"/>
                        <a:buChar char="•"/>
                      </a:pPr>
                      <a:r>
                        <a:rPr lang="en-GB" sz="1200" dirty="0" smtClean="0"/>
                        <a:t>¿</a:t>
                      </a:r>
                      <a:r>
                        <a:rPr lang="en-GB" sz="1200" dirty="0" err="1" smtClean="0"/>
                        <a:t>Cuáles</a:t>
                      </a:r>
                      <a:r>
                        <a:rPr lang="en-GB" sz="1200" baseline="0" dirty="0" smtClean="0"/>
                        <a:t> son </a:t>
                      </a:r>
                      <a:r>
                        <a:rPr lang="en-GB" sz="1200" baseline="0" dirty="0" err="1" smtClean="0"/>
                        <a:t>los</a:t>
                      </a:r>
                      <a:r>
                        <a:rPr lang="en-GB" sz="1200" baseline="0" dirty="0" smtClean="0"/>
                        <a:t> </a:t>
                      </a:r>
                      <a:r>
                        <a:rPr lang="en-GB" sz="1200" baseline="0" dirty="0" err="1" smtClean="0"/>
                        <a:t>problemas</a:t>
                      </a:r>
                      <a:r>
                        <a:rPr lang="en-GB" sz="1200" baseline="0" dirty="0" smtClean="0"/>
                        <a:t> </a:t>
                      </a:r>
                      <a:r>
                        <a:rPr lang="en-GB" sz="1200" baseline="0" dirty="0" err="1" smtClean="0"/>
                        <a:t>globales</a:t>
                      </a:r>
                      <a:r>
                        <a:rPr lang="en-GB" sz="1200" baseline="0" dirty="0" smtClean="0"/>
                        <a:t> </a:t>
                      </a:r>
                      <a:r>
                        <a:rPr lang="en-GB" sz="1200" baseline="0" dirty="0" err="1" smtClean="0"/>
                        <a:t>más</a:t>
                      </a:r>
                      <a:r>
                        <a:rPr lang="en-GB" sz="1200" baseline="0" dirty="0" smtClean="0"/>
                        <a:t> </a:t>
                      </a:r>
                      <a:r>
                        <a:rPr lang="en-GB" sz="1200" baseline="0" dirty="0" err="1" smtClean="0"/>
                        <a:t>serios</a:t>
                      </a:r>
                      <a:r>
                        <a:rPr lang="en-GB" sz="1200" baseline="0" dirty="0" smtClean="0"/>
                        <a:t> hoy </a:t>
                      </a:r>
                      <a:r>
                        <a:rPr lang="en-GB" sz="1200" baseline="0" dirty="0" err="1" smtClean="0"/>
                        <a:t>en</a:t>
                      </a:r>
                      <a:r>
                        <a:rPr lang="en-GB" sz="1200" baseline="0" dirty="0" smtClean="0"/>
                        <a:t> </a:t>
                      </a:r>
                      <a:r>
                        <a:rPr lang="en-GB" sz="1200" baseline="0" dirty="0" err="1" smtClean="0"/>
                        <a:t>día</a:t>
                      </a:r>
                      <a:r>
                        <a:rPr lang="en-GB" sz="1200" baseline="0" dirty="0" smtClean="0"/>
                        <a:t>?</a:t>
                      </a:r>
                    </a:p>
                    <a:p>
                      <a:pPr marL="285750" indent="-285750">
                        <a:buFont typeface="Arial" panose="020B0604020202020204" pitchFamily="34" charset="0"/>
                        <a:buChar char="•"/>
                      </a:pPr>
                      <a:r>
                        <a:rPr lang="en-GB" sz="1200" baseline="0" dirty="0" smtClean="0"/>
                        <a:t>¿</a:t>
                      </a:r>
                      <a:r>
                        <a:rPr lang="en-GB" sz="1200" baseline="0" dirty="0" err="1" smtClean="0"/>
                        <a:t>Cuál</a:t>
                      </a:r>
                      <a:r>
                        <a:rPr lang="en-GB" sz="1200" baseline="0" dirty="0" smtClean="0"/>
                        <a:t> </a:t>
                      </a:r>
                      <a:r>
                        <a:rPr lang="en-GB" sz="1200" baseline="0" dirty="0" err="1" smtClean="0"/>
                        <a:t>es</a:t>
                      </a:r>
                      <a:r>
                        <a:rPr lang="en-GB" sz="1200" baseline="0" dirty="0" smtClean="0"/>
                        <a:t> la </a:t>
                      </a:r>
                      <a:r>
                        <a:rPr lang="en-GB" sz="1200" baseline="0" dirty="0" err="1" smtClean="0"/>
                        <a:t>solución</a:t>
                      </a:r>
                      <a:r>
                        <a:rPr lang="en-GB" sz="1200" baseline="0" dirty="0" smtClean="0"/>
                        <a:t>?</a:t>
                      </a:r>
                      <a:endParaRPr lang="en-GB" sz="1200" dirty="0" smtClean="0"/>
                    </a:p>
                  </a:txBody>
                  <a:tcPr/>
                </a:tc>
                <a:tc>
                  <a:txBody>
                    <a:bodyPr/>
                    <a:lstStyle/>
                    <a:p>
                      <a:r>
                        <a:rPr lang="en-GB" sz="1400" dirty="0" smtClean="0"/>
                        <a:t>Present subjunctive (</a:t>
                      </a:r>
                      <a:r>
                        <a:rPr lang="en-GB" sz="1400" dirty="0" err="1" smtClean="0"/>
                        <a:t>es+adjective+que</a:t>
                      </a:r>
                      <a:r>
                        <a:rPr lang="en-GB" sz="1400" dirty="0" smtClean="0"/>
                        <a:t>)</a:t>
                      </a:r>
                      <a:endParaRPr lang="en-GB" sz="1400" dirty="0"/>
                    </a:p>
                  </a:txBody>
                  <a:tcPr/>
                </a:tc>
                <a:tc>
                  <a:txBody>
                    <a:bodyPr/>
                    <a:lstStyle/>
                    <a:p>
                      <a:r>
                        <a:rPr lang="en-GB" sz="1200" dirty="0" smtClean="0"/>
                        <a:t>un </a:t>
                      </a:r>
                      <a:r>
                        <a:rPr lang="en-GB" sz="1200" dirty="0" err="1" smtClean="0"/>
                        <a:t>entorno</a:t>
                      </a:r>
                      <a:endParaRPr lang="en-GB" sz="1200" dirty="0" smtClean="0"/>
                    </a:p>
                    <a:p>
                      <a:r>
                        <a:rPr lang="en-GB" sz="1200" dirty="0" smtClean="0"/>
                        <a:t>un</a:t>
                      </a:r>
                      <a:r>
                        <a:rPr lang="en-GB" sz="1200" baseline="0" dirty="0" smtClean="0"/>
                        <a:t> </a:t>
                      </a:r>
                      <a:r>
                        <a:rPr lang="en-GB" sz="1200" baseline="0" dirty="0" err="1" smtClean="0"/>
                        <a:t>piso</a:t>
                      </a:r>
                      <a:endParaRPr lang="en-GB" sz="1200" baseline="0" dirty="0" smtClean="0"/>
                    </a:p>
                    <a:p>
                      <a:r>
                        <a:rPr lang="en-GB" sz="1200" baseline="0" dirty="0" err="1" smtClean="0"/>
                        <a:t>una</a:t>
                      </a:r>
                      <a:r>
                        <a:rPr lang="en-GB" sz="1200" baseline="0" dirty="0" smtClean="0"/>
                        <a:t> casa </a:t>
                      </a:r>
                      <a:r>
                        <a:rPr lang="en-GB" sz="1200" baseline="0" dirty="0" err="1" smtClean="0"/>
                        <a:t>adosada</a:t>
                      </a:r>
                      <a:endParaRPr lang="en-GB" sz="1200" baseline="0" dirty="0" smtClean="0"/>
                    </a:p>
                    <a:p>
                      <a:r>
                        <a:rPr lang="en-GB" sz="1200" dirty="0" err="1" smtClean="0"/>
                        <a:t>una</a:t>
                      </a:r>
                      <a:r>
                        <a:rPr lang="en-GB" sz="1200" dirty="0" smtClean="0"/>
                        <a:t> </a:t>
                      </a:r>
                      <a:r>
                        <a:rPr lang="en-GB" sz="1200" dirty="0" err="1" smtClean="0"/>
                        <a:t>cueva</a:t>
                      </a:r>
                      <a:endParaRPr lang="en-GB" sz="1200" dirty="0" smtClean="0"/>
                    </a:p>
                    <a:p>
                      <a:r>
                        <a:rPr lang="en-GB" sz="1200" dirty="0" err="1" smtClean="0"/>
                        <a:t>amueblado</a:t>
                      </a:r>
                      <a:endParaRPr lang="en-GB" sz="1200" dirty="0" smtClean="0"/>
                    </a:p>
                    <a:p>
                      <a:r>
                        <a:rPr lang="en-GB" sz="1200" dirty="0" err="1" smtClean="0"/>
                        <a:t>una</a:t>
                      </a:r>
                      <a:r>
                        <a:rPr lang="en-GB" sz="1200" dirty="0" smtClean="0"/>
                        <a:t> </a:t>
                      </a:r>
                      <a:r>
                        <a:rPr lang="en-GB" sz="1200" dirty="0" err="1" smtClean="0"/>
                        <a:t>vivienda</a:t>
                      </a:r>
                      <a:endParaRPr lang="en-GB" sz="1200" dirty="0" smtClean="0"/>
                    </a:p>
                    <a:p>
                      <a:r>
                        <a:rPr lang="en-GB" sz="1200" dirty="0" err="1" smtClean="0"/>
                        <a:t>propio</a:t>
                      </a:r>
                      <a:endParaRPr lang="en-GB" sz="1200" dirty="0" smtClean="0"/>
                    </a:p>
                    <a:p>
                      <a:r>
                        <a:rPr lang="en-GB" sz="1200" dirty="0" err="1" smtClean="0"/>
                        <a:t>oscuro</a:t>
                      </a:r>
                      <a:endParaRPr lang="en-GB" sz="1200" dirty="0" smtClean="0"/>
                    </a:p>
                    <a:p>
                      <a:r>
                        <a:rPr lang="en-GB" sz="1200" dirty="0" err="1" smtClean="0"/>
                        <a:t>amueblado</a:t>
                      </a:r>
                      <a:endParaRPr lang="en-GB" sz="1200" dirty="0" smtClean="0"/>
                    </a:p>
                    <a:p>
                      <a:r>
                        <a:rPr lang="en-GB" sz="1200" dirty="0" smtClean="0"/>
                        <a:t>el</a:t>
                      </a:r>
                      <a:r>
                        <a:rPr lang="en-GB" sz="1200" baseline="0" dirty="0" smtClean="0"/>
                        <a:t> </a:t>
                      </a:r>
                      <a:r>
                        <a:rPr lang="en-GB" sz="1200" baseline="0" dirty="0" err="1" smtClean="0"/>
                        <a:t>aseo</a:t>
                      </a:r>
                      <a:endParaRPr lang="en-GB" sz="1200" baseline="0" dirty="0" smtClean="0"/>
                    </a:p>
                    <a:p>
                      <a:r>
                        <a:rPr lang="en-GB" sz="1200" baseline="0" dirty="0" smtClean="0"/>
                        <a:t>el </a:t>
                      </a:r>
                      <a:r>
                        <a:rPr lang="en-GB" sz="1200" baseline="0" dirty="0" err="1" smtClean="0"/>
                        <a:t>sótano</a:t>
                      </a:r>
                      <a:endParaRPr lang="en-GB" sz="1200" baseline="0" dirty="0" smtClean="0"/>
                    </a:p>
                    <a:p>
                      <a:r>
                        <a:rPr lang="en-GB" sz="1200" baseline="0" dirty="0" smtClean="0"/>
                        <a:t>Primer</a:t>
                      </a:r>
                    </a:p>
                    <a:p>
                      <a:r>
                        <a:rPr lang="en-GB" sz="1200" baseline="0" dirty="0" err="1" smtClean="0"/>
                        <a:t>tercer</a:t>
                      </a:r>
                      <a:endParaRPr lang="en-GB" sz="1200" baseline="0" dirty="0" smtClean="0"/>
                    </a:p>
                    <a:p>
                      <a:endParaRPr lang="en-GB" sz="1400" baseline="0" dirty="0" smtClean="0"/>
                    </a:p>
                    <a:p>
                      <a:r>
                        <a:rPr lang="en-GB" sz="1200" baseline="0" dirty="0" smtClean="0"/>
                        <a:t>el </a:t>
                      </a:r>
                      <a:r>
                        <a:rPr lang="en-GB" sz="1200" baseline="0" dirty="0" err="1" smtClean="0"/>
                        <a:t>paro</a:t>
                      </a:r>
                      <a:r>
                        <a:rPr lang="en-GB" sz="1200" baseline="0" dirty="0" smtClean="0"/>
                        <a:t>/ </a:t>
                      </a:r>
                      <a:r>
                        <a:rPr lang="en-GB" sz="1200" baseline="0" dirty="0" err="1" smtClean="0"/>
                        <a:t>desmpleo</a:t>
                      </a:r>
                      <a:endParaRPr lang="en-GB" sz="1200" baseline="0" dirty="0" smtClean="0"/>
                    </a:p>
                    <a:p>
                      <a:r>
                        <a:rPr lang="en-GB" sz="1200" baseline="0" dirty="0" smtClean="0"/>
                        <a:t>el </a:t>
                      </a:r>
                      <a:r>
                        <a:rPr lang="en-GB" sz="1200" baseline="0" dirty="0" err="1" smtClean="0"/>
                        <a:t>hambre</a:t>
                      </a:r>
                      <a:endParaRPr lang="en-GB" sz="1200" baseline="0" dirty="0" smtClean="0"/>
                    </a:p>
                    <a:p>
                      <a:r>
                        <a:rPr lang="en-GB" sz="1200" baseline="0" dirty="0" smtClean="0"/>
                        <a:t>la </a:t>
                      </a:r>
                      <a:r>
                        <a:rPr lang="en-GB" sz="1200" baseline="0" dirty="0" err="1" smtClean="0"/>
                        <a:t>salud</a:t>
                      </a:r>
                      <a:endParaRPr lang="en-GB" sz="1200" baseline="0" dirty="0" smtClean="0"/>
                    </a:p>
                    <a:p>
                      <a:r>
                        <a:rPr lang="en-GB" sz="1200" baseline="0" dirty="0" smtClean="0"/>
                        <a:t>el </a:t>
                      </a:r>
                      <a:r>
                        <a:rPr lang="en-GB" sz="1200" baseline="0" dirty="0" err="1" smtClean="0"/>
                        <a:t>medio</a:t>
                      </a:r>
                      <a:r>
                        <a:rPr lang="en-GB" sz="1200" baseline="0" dirty="0" smtClean="0"/>
                        <a:t> </a:t>
                      </a:r>
                      <a:r>
                        <a:rPr lang="en-GB" sz="1200" baseline="0" dirty="0" err="1" smtClean="0"/>
                        <a:t>ambiente</a:t>
                      </a:r>
                      <a:endParaRPr lang="en-GB" sz="1200" baseline="0" dirty="0" smtClean="0"/>
                    </a:p>
                    <a:p>
                      <a:r>
                        <a:rPr lang="en-GB" sz="1200" baseline="0" dirty="0" err="1" smtClean="0"/>
                        <a:t>los</a:t>
                      </a:r>
                      <a:r>
                        <a:rPr lang="en-GB" sz="1200" baseline="0" dirty="0" smtClean="0"/>
                        <a:t> sin </a:t>
                      </a:r>
                      <a:r>
                        <a:rPr lang="en-GB" sz="1200" baseline="0" dirty="0" err="1" smtClean="0"/>
                        <a:t>hogar</a:t>
                      </a:r>
                      <a:r>
                        <a:rPr lang="en-GB" sz="1200" baseline="0" dirty="0" smtClean="0"/>
                        <a:t>/</a:t>
                      </a:r>
                      <a:r>
                        <a:rPr lang="en-GB" sz="1200" baseline="0" dirty="0" err="1" smtClean="0"/>
                        <a:t>techo</a:t>
                      </a:r>
                      <a:endParaRPr lang="en-GB" sz="1200" baseline="0" dirty="0" smtClean="0"/>
                    </a:p>
                    <a:p>
                      <a:r>
                        <a:rPr lang="en-GB" sz="1200" baseline="0" dirty="0" err="1" smtClean="0"/>
                        <a:t>en</a:t>
                      </a:r>
                      <a:r>
                        <a:rPr lang="en-GB" sz="1200" baseline="0" dirty="0" smtClean="0"/>
                        <a:t> </a:t>
                      </a:r>
                      <a:r>
                        <a:rPr lang="en-GB" sz="1200" baseline="0" dirty="0" err="1" smtClean="0"/>
                        <a:t>peligro</a:t>
                      </a:r>
                      <a:endParaRPr lang="en-GB" sz="1200" baseline="0" dirty="0" smtClean="0"/>
                    </a:p>
                    <a:p>
                      <a:r>
                        <a:rPr lang="en-GB" sz="1200" baseline="0" dirty="0" smtClean="0"/>
                        <a:t>un </a:t>
                      </a:r>
                      <a:r>
                        <a:rPr lang="en-GB" sz="1200" baseline="0" dirty="0" err="1" smtClean="0"/>
                        <a:t>proyecto</a:t>
                      </a:r>
                      <a:endParaRPr lang="en-GB" sz="1200" baseline="0" dirty="0" smtClean="0"/>
                    </a:p>
                    <a:p>
                      <a:r>
                        <a:rPr lang="en-GB" sz="1200" baseline="0" dirty="0" err="1" smtClean="0"/>
                        <a:t>evitar</a:t>
                      </a:r>
                      <a:endParaRPr lang="en-GB" sz="1200" baseline="0" dirty="0" smtClean="0"/>
                    </a:p>
                    <a:p>
                      <a:r>
                        <a:rPr lang="en-GB" sz="1200" baseline="0" dirty="0" err="1" smtClean="0"/>
                        <a:t>cambiar</a:t>
                      </a:r>
                      <a:endParaRPr lang="en-GB" sz="1200" baseline="0" dirty="0" smtClean="0"/>
                    </a:p>
                    <a:p>
                      <a:r>
                        <a:rPr lang="en-GB" sz="1200" baseline="0" dirty="0" smtClean="0"/>
                        <a:t>la </a:t>
                      </a:r>
                      <a:r>
                        <a:rPr lang="en-GB" sz="1200" baseline="0" dirty="0" err="1" smtClean="0"/>
                        <a:t>desigualdad</a:t>
                      </a:r>
                      <a:endParaRPr lang="en-GB" sz="1200" baseline="0" dirty="0" smtClean="0"/>
                    </a:p>
                    <a:p>
                      <a:r>
                        <a:rPr lang="en-GB" sz="1200" baseline="0" dirty="0" err="1" smtClean="0"/>
                        <a:t>amenazar</a:t>
                      </a:r>
                      <a:endParaRPr lang="en-GB" sz="1200" baseline="0" dirty="0" smtClean="0"/>
                    </a:p>
                    <a:p>
                      <a:r>
                        <a:rPr lang="en-GB" sz="1200" baseline="0" dirty="0" smtClean="0"/>
                        <a:t>la </a:t>
                      </a:r>
                      <a:r>
                        <a:rPr lang="en-GB" sz="1200" baseline="0" dirty="0" err="1" smtClean="0"/>
                        <a:t>escasez</a:t>
                      </a:r>
                      <a:endParaRPr lang="en-GB" sz="1200" baseline="0" dirty="0" smtClean="0"/>
                    </a:p>
                    <a:p>
                      <a:r>
                        <a:rPr lang="en-GB" sz="1200" baseline="0" dirty="0" err="1" smtClean="0"/>
                        <a:t>ahorrar</a:t>
                      </a:r>
                      <a:endParaRPr lang="en-GB" sz="1200" baseline="0" dirty="0" smtClean="0"/>
                    </a:p>
                  </a:txBody>
                  <a:tcPr/>
                </a:tc>
                <a:tc>
                  <a:txBody>
                    <a:bodyPr/>
                    <a:lstStyle/>
                    <a:p>
                      <a:r>
                        <a:rPr lang="en-GB" sz="1400" dirty="0" smtClean="0"/>
                        <a:t>Theme 2: local,</a:t>
                      </a:r>
                      <a:r>
                        <a:rPr lang="en-GB" sz="1400" baseline="0" dirty="0" smtClean="0"/>
                        <a:t> national, international and global areas of interest.</a:t>
                      </a:r>
                    </a:p>
                    <a:p>
                      <a:r>
                        <a:rPr lang="en-GB" sz="1400" baseline="0" dirty="0" smtClean="0"/>
                        <a:t>Topic 1: home, town neighbourhood and region.</a:t>
                      </a:r>
                    </a:p>
                    <a:p>
                      <a:r>
                        <a:rPr lang="en-GB" sz="1400" baseline="0" dirty="0" smtClean="0"/>
                        <a:t>Topic 3: Global issues</a:t>
                      </a:r>
                      <a:endParaRPr lang="en-GB" sz="1400" dirty="0"/>
                    </a:p>
                  </a:txBody>
                  <a:tcPr/>
                </a:tc>
                <a:tc>
                  <a:txBody>
                    <a:bodyPr/>
                    <a:lstStyle/>
                    <a:p>
                      <a:r>
                        <a:rPr lang="en-GB" sz="1400" dirty="0" smtClean="0"/>
                        <a:t>Vocabulary x2</a:t>
                      </a:r>
                    </a:p>
                    <a:p>
                      <a:endParaRPr lang="en-GB" sz="1400" dirty="0" smtClean="0"/>
                    </a:p>
                    <a:p>
                      <a:r>
                        <a:rPr lang="en-GB" sz="1400" dirty="0" err="1" smtClean="0"/>
                        <a:t>Gramática</a:t>
                      </a:r>
                      <a:r>
                        <a:rPr lang="en-GB" sz="1400" dirty="0" smtClean="0"/>
                        <a:t> p 234</a:t>
                      </a:r>
                      <a:endParaRPr lang="en-GB" sz="1400" dirty="0"/>
                    </a:p>
                  </a:txBody>
                  <a:tcPr/>
                </a:tc>
                <a:tc>
                  <a:txBody>
                    <a:bodyPr/>
                    <a:lstStyle/>
                    <a:p>
                      <a:r>
                        <a:rPr lang="en-GB" sz="1400" dirty="0" err="1" smtClean="0"/>
                        <a:t>Subjuntive</a:t>
                      </a:r>
                      <a:r>
                        <a:rPr lang="en-GB" sz="1400" dirty="0" smtClean="0"/>
                        <a:t>:</a:t>
                      </a:r>
                    </a:p>
                    <a:p>
                      <a:r>
                        <a:rPr lang="en-GB" sz="1400" baseline="0" dirty="0" smtClean="0"/>
                        <a:t> </a:t>
                      </a:r>
                      <a:r>
                        <a:rPr lang="en-GB" sz="1400" baseline="0" dirty="0" err="1" smtClean="0"/>
                        <a:t>es</a:t>
                      </a:r>
                      <a:r>
                        <a:rPr lang="en-GB" sz="1400" baseline="0" dirty="0" smtClean="0"/>
                        <a:t> + adjective + que</a:t>
                      </a:r>
                    </a:p>
                    <a:p>
                      <a:endParaRPr lang="en-GB"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Arial" panose="020B0604020202020204" pitchFamily="34" charset="0"/>
                          <a:cs typeface="Arial" panose="020B0604020202020204" pitchFamily="34" charset="0"/>
                        </a:rPr>
                        <a:t>Skills focus:</a:t>
                      </a:r>
                      <a:r>
                        <a:rPr lang="en-GB" sz="1200" b="1" baseline="0" dirty="0" smtClean="0">
                          <a:latin typeface="Arial" panose="020B0604020202020204" pitchFamily="34" charset="0"/>
                          <a:cs typeface="Arial" panose="020B0604020202020204" pitchFamily="34" charset="0"/>
                        </a:rPr>
                        <a:t>  </a:t>
                      </a:r>
                      <a:endParaRPr lang="en-GB" sz="12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7413665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19593238"/>
              </p:ext>
            </p:extLst>
          </p:nvPr>
        </p:nvGraphicFramePr>
        <p:xfrm>
          <a:off x="161515" y="89747"/>
          <a:ext cx="8861460" cy="5966295"/>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2</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400" dirty="0" smtClean="0"/>
                        <a:t>3</a:t>
                      </a:r>
                      <a:r>
                        <a:rPr lang="en-GB" sz="1400" baseline="0" dirty="0" smtClean="0"/>
                        <a:t> lessons + homework</a:t>
                      </a:r>
                      <a:endParaRPr lang="en-GB" sz="1400" dirty="0"/>
                    </a:p>
                  </a:txBody>
                  <a:tcPr/>
                </a:tc>
                <a:tc>
                  <a:txBody>
                    <a:bodyPr/>
                    <a:lstStyle/>
                    <a:p>
                      <a:r>
                        <a:rPr lang="en-GB" sz="1100" b="1" dirty="0" smtClean="0">
                          <a:latin typeface="Arial" panose="020B0604020202020204" pitchFamily="34" charset="0"/>
                          <a:cs typeface="Arial" panose="020B0604020202020204" pitchFamily="34" charset="0"/>
                        </a:rPr>
                        <a:t>Module 8 </a:t>
                      </a:r>
                      <a:r>
                        <a:rPr lang="en-GB" sz="1100" b="1" dirty="0" err="1" smtClean="0">
                          <a:latin typeface="Arial" panose="020B0604020202020204" pitchFamily="34" charset="0"/>
                          <a:cs typeface="Arial" panose="020B0604020202020204" pitchFamily="34" charset="0"/>
                        </a:rPr>
                        <a:t>Hacia</a:t>
                      </a:r>
                      <a:r>
                        <a:rPr lang="en-GB" sz="1100" b="1" dirty="0" smtClean="0">
                          <a:latin typeface="Arial" panose="020B0604020202020204" pitchFamily="34" charset="0"/>
                          <a:cs typeface="Arial" panose="020B0604020202020204" pitchFamily="34" charset="0"/>
                        </a:rPr>
                        <a:t> un </a:t>
                      </a:r>
                      <a:r>
                        <a:rPr lang="en-GB" sz="1100" b="1" dirty="0" err="1" smtClean="0">
                          <a:latin typeface="Arial" panose="020B0604020202020204" pitchFamily="34" charset="0"/>
                          <a:cs typeface="Arial" panose="020B0604020202020204" pitchFamily="34" charset="0"/>
                        </a:rPr>
                        <a:t>mundo</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mejor</a:t>
                      </a:r>
                      <a:endParaRPr lang="en-GB" sz="1100" b="1"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Punto de </a:t>
                      </a:r>
                      <a:r>
                        <a:rPr lang="en-GB" sz="1100" b="1" dirty="0" err="1" smtClean="0">
                          <a:latin typeface="Arial" panose="020B0604020202020204" pitchFamily="34" charset="0"/>
                          <a:cs typeface="Arial" panose="020B0604020202020204" pitchFamily="34" charset="0"/>
                        </a:rPr>
                        <a:t>partida</a:t>
                      </a:r>
                      <a:r>
                        <a:rPr lang="en-GB" sz="1100" b="1" baseline="0" dirty="0" smtClean="0">
                          <a:latin typeface="Arial" panose="020B0604020202020204" pitchFamily="34" charset="0"/>
                          <a:cs typeface="Arial" panose="020B0604020202020204" pitchFamily="34" charset="0"/>
                        </a:rPr>
                        <a:t> 1</a:t>
                      </a:r>
                      <a:r>
                        <a:rPr lang="en-GB" sz="1100" baseline="0" dirty="0" smtClean="0">
                          <a:latin typeface="Arial" panose="020B0604020202020204" pitchFamily="34" charset="0"/>
                          <a:cs typeface="Arial" panose="020B0604020202020204" pitchFamily="34" charset="0"/>
                        </a:rPr>
                        <a:t>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p161 ex 5-8</a:t>
                      </a:r>
                      <a:br>
                        <a:rPr lang="en-GB" sz="1100" baseline="0" dirty="0" smtClean="0">
                          <a:latin typeface="Arial" panose="020B0604020202020204" pitchFamily="34" charset="0"/>
                          <a:cs typeface="Arial" panose="020B0604020202020204" pitchFamily="34" charset="0"/>
                        </a:rPr>
                      </a:br>
                      <a:endParaRPr lang="en-GB" sz="1100"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Actúa</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localmente</a:t>
                      </a:r>
                      <a:r>
                        <a:rPr lang="en-GB" sz="1100" b="1" baseline="0" dirty="0" smtClean="0">
                          <a:latin typeface="Arial" panose="020B0604020202020204" pitchFamily="34" charset="0"/>
                          <a:cs typeface="Arial" panose="020B0604020202020204" pitchFamily="34" charset="0"/>
                        </a:rPr>
                        <a:t>!</a:t>
                      </a:r>
                    </a:p>
                    <a:p>
                      <a:r>
                        <a:rPr lang="en-GB" sz="1100" baseline="0" dirty="0" smtClean="0">
                          <a:latin typeface="Arial" panose="020B0604020202020204" pitchFamily="34" charset="0"/>
                          <a:cs typeface="Arial" panose="020B0604020202020204" pitchFamily="34" charset="0"/>
                        </a:rPr>
                        <a:t>P166-7</a:t>
                      </a:r>
                    </a:p>
                  </a:txBody>
                  <a:tcPr/>
                </a:tc>
                <a:tc>
                  <a:txBody>
                    <a:bodyPr/>
                    <a:lstStyle/>
                    <a:p>
                      <a:pPr marL="285750" indent="-285750">
                        <a:buFont typeface="Arial" panose="020B0604020202020204" pitchFamily="34" charset="0"/>
                        <a:buChar char="•"/>
                      </a:pPr>
                      <a:r>
                        <a:rPr lang="en-GB" sz="1400" dirty="0" smtClean="0"/>
                        <a:t>¿</a:t>
                      </a:r>
                      <a:r>
                        <a:rPr lang="en-GB" sz="1400" dirty="0" err="1" smtClean="0"/>
                        <a:t>Es</a:t>
                      </a:r>
                      <a:r>
                        <a:rPr lang="en-GB" sz="1400" dirty="0" smtClean="0"/>
                        <a:t> possible </a:t>
                      </a:r>
                      <a:r>
                        <a:rPr lang="en-GB" sz="1400" dirty="0" err="1" smtClean="0"/>
                        <a:t>llevar</a:t>
                      </a:r>
                      <a:r>
                        <a:rPr lang="en-GB" sz="1400" dirty="0" smtClean="0"/>
                        <a:t> </a:t>
                      </a:r>
                      <a:r>
                        <a:rPr lang="en-GB" sz="1400" dirty="0" err="1" smtClean="0"/>
                        <a:t>una</a:t>
                      </a:r>
                      <a:r>
                        <a:rPr lang="en-GB" sz="1400" dirty="0" smtClean="0"/>
                        <a:t> </a:t>
                      </a:r>
                      <a:r>
                        <a:rPr lang="en-GB" sz="1400" dirty="0" err="1" smtClean="0"/>
                        <a:t>vida</a:t>
                      </a:r>
                      <a:r>
                        <a:rPr lang="en-GB" sz="1400" dirty="0" smtClean="0"/>
                        <a:t> </a:t>
                      </a:r>
                      <a:r>
                        <a:rPr lang="en-GB" sz="1400" dirty="0" err="1" smtClean="0"/>
                        <a:t>más</a:t>
                      </a:r>
                      <a:r>
                        <a:rPr lang="en-GB" sz="1400" dirty="0" smtClean="0"/>
                        <a:t> </a:t>
                      </a:r>
                      <a:r>
                        <a:rPr lang="en-GB" sz="1400" dirty="0" err="1" smtClean="0"/>
                        <a:t>verde</a:t>
                      </a:r>
                      <a:r>
                        <a:rPr lang="en-GB" sz="1400" dirty="0" smtClean="0"/>
                        <a:t>?</a:t>
                      </a:r>
                    </a:p>
                    <a:p>
                      <a:pPr marL="285750" indent="-285750">
                        <a:buFont typeface="Arial" panose="020B0604020202020204" pitchFamily="34" charset="0"/>
                        <a:buChar char="•"/>
                      </a:pPr>
                      <a:r>
                        <a:rPr lang="en-GB" sz="1400" dirty="0" smtClean="0"/>
                        <a:t>¿</a:t>
                      </a:r>
                      <a:r>
                        <a:rPr lang="en-GB" sz="1400" dirty="0" err="1" smtClean="0"/>
                        <a:t>Cómo</a:t>
                      </a:r>
                      <a:r>
                        <a:rPr lang="en-GB" sz="1400" dirty="0" smtClean="0"/>
                        <a:t> se </a:t>
                      </a:r>
                      <a:r>
                        <a:rPr lang="en-GB" sz="1400" dirty="0" err="1" smtClean="0"/>
                        <a:t>debería</a:t>
                      </a:r>
                      <a:r>
                        <a:rPr lang="en-GB" sz="1400" baseline="0" dirty="0" smtClean="0"/>
                        <a:t> </a:t>
                      </a:r>
                      <a:r>
                        <a:rPr lang="en-GB" sz="1400" baseline="0" dirty="0" err="1" smtClean="0"/>
                        <a:t>cuidar</a:t>
                      </a:r>
                      <a:r>
                        <a:rPr lang="en-GB" sz="1400" baseline="0" dirty="0" smtClean="0"/>
                        <a:t> el </a:t>
                      </a:r>
                      <a:r>
                        <a:rPr lang="en-GB" sz="1400" baseline="0" dirty="0" err="1" smtClean="0"/>
                        <a:t>medio</a:t>
                      </a:r>
                      <a:r>
                        <a:rPr lang="en-GB" sz="1400" baseline="0" dirty="0" smtClean="0"/>
                        <a:t> </a:t>
                      </a:r>
                      <a:r>
                        <a:rPr lang="en-GB" sz="1400" baseline="0" dirty="0" err="1" smtClean="0"/>
                        <a:t>ambiente</a:t>
                      </a:r>
                      <a:r>
                        <a:rPr lang="en-GB" sz="1400" baseline="0" dirty="0" smtClean="0"/>
                        <a:t> </a:t>
                      </a:r>
                      <a:r>
                        <a:rPr lang="en-GB" sz="1400" baseline="0" dirty="0" err="1" smtClean="0"/>
                        <a:t>en</a:t>
                      </a:r>
                      <a:r>
                        <a:rPr lang="en-GB" sz="1400" baseline="0" dirty="0" smtClean="0"/>
                        <a:t> casa?</a:t>
                      </a:r>
                    </a:p>
                    <a:p>
                      <a:pPr marL="285750" indent="-285750">
                        <a:buFont typeface="Arial" panose="020B0604020202020204" pitchFamily="34" charset="0"/>
                        <a:buChar char="•"/>
                      </a:pPr>
                      <a:r>
                        <a:rPr lang="en-GB" sz="1400" baseline="0" dirty="0" smtClean="0"/>
                        <a:t>¿</a:t>
                      </a:r>
                      <a:r>
                        <a:rPr lang="en-GB" sz="1400" baseline="0" dirty="0" err="1" smtClean="0"/>
                        <a:t>Qué</a:t>
                      </a:r>
                      <a:r>
                        <a:rPr lang="en-GB" sz="1400" baseline="0" dirty="0" smtClean="0"/>
                        <a:t> </a:t>
                      </a:r>
                      <a:r>
                        <a:rPr lang="en-GB" sz="1400" baseline="0" dirty="0" err="1" smtClean="0"/>
                        <a:t>hacéis</a:t>
                      </a:r>
                      <a:r>
                        <a:rPr lang="en-GB" sz="1400" baseline="0" dirty="0" smtClean="0"/>
                        <a:t> </a:t>
                      </a:r>
                      <a:r>
                        <a:rPr lang="en-GB" sz="1400" baseline="0" dirty="0" err="1" smtClean="0"/>
                        <a:t>en</a:t>
                      </a:r>
                      <a:r>
                        <a:rPr lang="en-GB" sz="1400" baseline="0" dirty="0" smtClean="0"/>
                        <a:t> casa?</a:t>
                      </a:r>
                    </a:p>
                    <a:p>
                      <a:endParaRPr lang="en-GB" sz="1400" dirty="0"/>
                    </a:p>
                  </a:txBody>
                  <a:tcPr/>
                </a:tc>
                <a:tc>
                  <a:txBody>
                    <a:bodyPr/>
                    <a:lstStyle/>
                    <a:p>
                      <a:r>
                        <a:rPr lang="en-GB" sz="1400" dirty="0" smtClean="0"/>
                        <a:t>Subjunctive: commands</a:t>
                      </a:r>
                    </a:p>
                    <a:p>
                      <a:endParaRPr lang="en-GB" sz="1400" dirty="0" smtClean="0"/>
                    </a:p>
                    <a:p>
                      <a:r>
                        <a:rPr lang="en-GB" sz="1400" dirty="0" smtClean="0"/>
                        <a:t>Avoiding passive</a:t>
                      </a:r>
                      <a:r>
                        <a:rPr lang="en-GB" sz="1400" baseline="0" dirty="0" smtClean="0"/>
                        <a:t> using se</a:t>
                      </a:r>
                    </a:p>
                    <a:p>
                      <a:endParaRPr lang="en-GB" sz="1400" baseline="0" dirty="0" smtClean="0"/>
                    </a:p>
                    <a:p>
                      <a:r>
                        <a:rPr lang="en-GB" sz="1400" baseline="0" dirty="0" smtClean="0"/>
                        <a:t>Se </a:t>
                      </a:r>
                      <a:r>
                        <a:rPr lang="en-GB" sz="1400" baseline="0" dirty="0" err="1" smtClean="0"/>
                        <a:t>debería</a:t>
                      </a:r>
                      <a:endParaRPr lang="en-GB" sz="1400" dirty="0"/>
                    </a:p>
                  </a:txBody>
                  <a:tcPr/>
                </a:tc>
                <a:tc>
                  <a:txBody>
                    <a:bodyPr/>
                    <a:lstStyle/>
                    <a:p>
                      <a:r>
                        <a:rPr lang="en-GB" sz="1100" smtClean="0"/>
                        <a:t>apagar la luz</a:t>
                      </a:r>
                    </a:p>
                    <a:p>
                      <a:r>
                        <a:rPr lang="en-GB" sz="1100" smtClean="0"/>
                        <a:t>cerrar el grifo</a:t>
                      </a:r>
                    </a:p>
                    <a:p>
                      <a:r>
                        <a:rPr lang="en-GB" sz="1100" smtClean="0"/>
                        <a:t>desenchufar</a:t>
                      </a:r>
                      <a:r>
                        <a:rPr lang="en-GB" sz="1100" baseline="0" smtClean="0"/>
                        <a:t> los aparatos eléctritos</a:t>
                      </a:r>
                    </a:p>
                    <a:p>
                      <a:r>
                        <a:rPr lang="en-GB" sz="1100" baseline="0" smtClean="0"/>
                        <a:t>la mala costumbre</a:t>
                      </a:r>
                    </a:p>
                    <a:p>
                      <a:r>
                        <a:rPr lang="en-GB" sz="1100" smtClean="0"/>
                        <a:t>la basura</a:t>
                      </a:r>
                    </a:p>
                    <a:p>
                      <a:r>
                        <a:rPr lang="en-GB" sz="1100" smtClean="0"/>
                        <a:t>los combustibles fósiles</a:t>
                      </a:r>
                    </a:p>
                    <a:p>
                      <a:r>
                        <a:rPr lang="en-GB" sz="1100" smtClean="0"/>
                        <a:t>los bosques</a:t>
                      </a:r>
                    </a:p>
                    <a:p>
                      <a:r>
                        <a:rPr lang="en-GB" sz="1100" smtClean="0"/>
                        <a:t>acabarse</a:t>
                      </a:r>
                    </a:p>
                    <a:p>
                      <a:r>
                        <a:rPr lang="en-GB" sz="1100" smtClean="0"/>
                        <a:t>malgastar</a:t>
                      </a:r>
                    </a:p>
                    <a:p>
                      <a:endParaRPr lang="en-GB" sz="1100" smtClean="0"/>
                    </a:p>
                    <a:p>
                      <a:r>
                        <a:rPr lang="en-GB" sz="1100" smtClean="0"/>
                        <a:t>echar</a:t>
                      </a:r>
                    </a:p>
                    <a:p>
                      <a:r>
                        <a:rPr lang="en-GB" sz="1100" smtClean="0"/>
                        <a:t>la selva</a:t>
                      </a:r>
                    </a:p>
                    <a:p>
                      <a:r>
                        <a:rPr lang="en-GB" sz="1100" smtClean="0"/>
                        <a:t>el vidrio</a:t>
                      </a:r>
                    </a:p>
                    <a:p>
                      <a:r>
                        <a:rPr lang="en-GB" sz="1100" smtClean="0"/>
                        <a:t>renovable</a:t>
                      </a:r>
                    </a:p>
                    <a:p>
                      <a:r>
                        <a:rPr lang="en-GB" sz="1100" smtClean="0"/>
                        <a:t>las</a:t>
                      </a:r>
                      <a:r>
                        <a:rPr lang="en-GB" sz="1100" baseline="0" smtClean="0"/>
                        <a:t> leyes</a:t>
                      </a:r>
                    </a:p>
                    <a:p>
                      <a:r>
                        <a:rPr lang="en-GB" sz="1100" baseline="0" smtClean="0"/>
                        <a:t>la huella de carbono</a:t>
                      </a:r>
                    </a:p>
                    <a:p>
                      <a:r>
                        <a:rPr lang="en-GB" sz="1100" smtClean="0"/>
                        <a:t>la arena</a:t>
                      </a:r>
                    </a:p>
                    <a:p>
                      <a:r>
                        <a:rPr lang="en-GB" sz="1100" smtClean="0"/>
                        <a:t>los ladrillos</a:t>
                      </a:r>
                    </a:p>
                    <a:p>
                      <a:r>
                        <a:rPr lang="en-GB" sz="1100" smtClean="0"/>
                        <a:t>la</a:t>
                      </a:r>
                      <a:r>
                        <a:rPr lang="en-GB" sz="1100" baseline="0" smtClean="0"/>
                        <a:t> fábrica</a:t>
                      </a:r>
                    </a:p>
                    <a:p>
                      <a:r>
                        <a:rPr lang="en-GB" sz="1100" baseline="0" smtClean="0"/>
                        <a:t>mudarse</a:t>
                      </a:r>
                      <a:endParaRPr lang="en-GB" sz="1100" smtClean="0"/>
                    </a:p>
                    <a:p>
                      <a:endParaRPr lang="en-GB" dirty="0" smtClean="0"/>
                    </a:p>
                  </a:txBody>
                  <a:tcPr/>
                </a:tc>
                <a:tc>
                  <a:txBody>
                    <a:bodyPr/>
                    <a:lstStyle/>
                    <a:p>
                      <a:r>
                        <a:rPr lang="en-GB" sz="1400" dirty="0" smtClean="0"/>
                        <a:t>Theme 2: local,</a:t>
                      </a:r>
                      <a:r>
                        <a:rPr lang="en-GB" sz="1400" baseline="0" dirty="0" smtClean="0"/>
                        <a:t> national, international and global areas of interest.</a:t>
                      </a:r>
                    </a:p>
                    <a:p>
                      <a:r>
                        <a:rPr lang="en-GB" sz="1400" baseline="0" dirty="0" smtClean="0"/>
                        <a:t>Topic 1: home, town neighbourhood and region.</a:t>
                      </a:r>
                    </a:p>
                    <a:p>
                      <a:r>
                        <a:rPr lang="en-GB" sz="1400" baseline="0" dirty="0" smtClean="0"/>
                        <a:t>Topic 3: Global issues</a:t>
                      </a:r>
                      <a:endParaRPr lang="en-GB" sz="1400" dirty="0" smtClean="0"/>
                    </a:p>
                    <a:p>
                      <a:endParaRPr lang="en-GB" sz="1400" dirty="0" smtClean="0"/>
                    </a:p>
                  </a:txBody>
                  <a:tcPr/>
                </a:tc>
                <a:tc>
                  <a:txBody>
                    <a:bodyPr/>
                    <a:lstStyle/>
                    <a:p>
                      <a:r>
                        <a:rPr lang="en-GB" sz="1400" dirty="0" smtClean="0"/>
                        <a:t>Vocabulary</a:t>
                      </a:r>
                    </a:p>
                    <a:p>
                      <a:r>
                        <a:rPr lang="en-GB" sz="1400" dirty="0" smtClean="0"/>
                        <a:t>x2</a:t>
                      </a:r>
                    </a:p>
                    <a:p>
                      <a:r>
                        <a:rPr lang="en-GB" sz="1400" dirty="0" smtClean="0"/>
                        <a:t> </a:t>
                      </a:r>
                      <a:endParaRPr lang="en-GB" sz="1400" dirty="0"/>
                    </a:p>
                  </a:txBody>
                  <a:tcPr/>
                </a:tc>
                <a:tc>
                  <a:txBody>
                    <a:bodyPr/>
                    <a:lstStyle/>
                    <a:p>
                      <a:r>
                        <a:rPr lang="en-GB" sz="1400" dirty="0" smtClean="0"/>
                        <a:t>Subjunctive</a:t>
                      </a:r>
                      <a:r>
                        <a:rPr lang="en-GB" sz="1400" baseline="0" dirty="0" smtClean="0"/>
                        <a:t> negative commands and formal positive</a:t>
                      </a:r>
                      <a:endParaRPr lang="en-GB" sz="1400"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1357606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16970752"/>
              </p:ext>
            </p:extLst>
          </p:nvPr>
        </p:nvGraphicFramePr>
        <p:xfrm>
          <a:off x="161515" y="89747"/>
          <a:ext cx="8861460" cy="6362535"/>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3</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400" dirty="0" smtClean="0"/>
                        <a:t>3 lessons + homework</a:t>
                      </a:r>
                      <a:endParaRPr lang="en-GB" sz="1400" dirty="0"/>
                    </a:p>
                  </a:txBody>
                  <a:tcPr/>
                </a:tc>
                <a:tc>
                  <a:txBody>
                    <a:bodyPr/>
                    <a:lstStyle/>
                    <a:p>
                      <a:r>
                        <a:rPr lang="en-GB" sz="1400" b="1" dirty="0" smtClean="0">
                          <a:latin typeface="Arial" panose="020B0604020202020204" pitchFamily="34" charset="0"/>
                          <a:cs typeface="Arial" panose="020B0604020202020204" pitchFamily="34" charset="0"/>
                        </a:rPr>
                        <a:t>Module 8 </a:t>
                      </a:r>
                      <a:r>
                        <a:rPr lang="en-GB" sz="1400" b="1" dirty="0" err="1" smtClean="0">
                          <a:latin typeface="Arial" panose="020B0604020202020204" pitchFamily="34" charset="0"/>
                          <a:cs typeface="Arial" panose="020B0604020202020204" pitchFamily="34" charset="0"/>
                        </a:rPr>
                        <a:t>Hacia</a:t>
                      </a:r>
                      <a:r>
                        <a:rPr lang="en-GB" sz="1400" b="1" dirty="0" smtClean="0">
                          <a:latin typeface="Arial" panose="020B0604020202020204" pitchFamily="34" charset="0"/>
                          <a:cs typeface="Arial" panose="020B0604020202020204" pitchFamily="34" charset="0"/>
                        </a:rPr>
                        <a:t> un </a:t>
                      </a:r>
                      <a:r>
                        <a:rPr lang="en-GB" sz="1400" b="1" dirty="0" err="1" smtClean="0">
                          <a:latin typeface="Arial" panose="020B0604020202020204" pitchFamily="34" charset="0"/>
                          <a:cs typeface="Arial" panose="020B0604020202020204" pitchFamily="34" charset="0"/>
                        </a:rPr>
                        <a:t>mundo</a:t>
                      </a:r>
                      <a:r>
                        <a:rPr lang="en-GB" sz="1400" b="1" dirty="0" smtClean="0">
                          <a:latin typeface="Arial" panose="020B0604020202020204" pitchFamily="34" charset="0"/>
                          <a:cs typeface="Arial" panose="020B0604020202020204" pitchFamily="34" charset="0"/>
                        </a:rPr>
                        <a:t> </a:t>
                      </a:r>
                      <a:r>
                        <a:rPr lang="en-GB" sz="1400" b="1" dirty="0" err="1" smtClean="0">
                          <a:latin typeface="Arial" panose="020B0604020202020204" pitchFamily="34" charset="0"/>
                          <a:cs typeface="Arial" panose="020B0604020202020204" pitchFamily="34" charset="0"/>
                        </a:rPr>
                        <a:t>mejor</a:t>
                      </a:r>
                      <a:endParaRPr lang="en-GB" sz="1400" b="1"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r>
                        <a:rPr lang="en-GB" sz="1400" b="1" dirty="0" smtClean="0">
                          <a:latin typeface="Arial" panose="020B0604020202020204" pitchFamily="34" charset="0"/>
                          <a:cs typeface="Arial" panose="020B0604020202020204" pitchFamily="34" charset="0"/>
                        </a:rPr>
                        <a:t>Punto de </a:t>
                      </a:r>
                      <a:r>
                        <a:rPr lang="en-GB" sz="1400" b="1" dirty="0" err="1" smtClean="0">
                          <a:latin typeface="Arial" panose="020B0604020202020204" pitchFamily="34" charset="0"/>
                          <a:cs typeface="Arial" panose="020B0604020202020204" pitchFamily="34" charset="0"/>
                        </a:rPr>
                        <a:t>partida</a:t>
                      </a:r>
                      <a:r>
                        <a:rPr lang="en-GB" sz="1400" b="1" dirty="0" smtClean="0">
                          <a:latin typeface="Arial" panose="020B0604020202020204" pitchFamily="34" charset="0"/>
                          <a:cs typeface="Arial" panose="020B0604020202020204" pitchFamily="34" charset="0"/>
                        </a:rPr>
                        <a:t> 2</a:t>
                      </a:r>
                    </a:p>
                    <a:p>
                      <a:r>
                        <a:rPr lang="en-GB" sz="1400" dirty="0" smtClean="0">
                          <a:latin typeface="Arial" panose="020B0604020202020204" pitchFamily="34" charset="0"/>
                          <a:cs typeface="Arial" panose="020B0604020202020204" pitchFamily="34" charset="0"/>
                        </a:rPr>
                        <a:t>P162-3</a:t>
                      </a:r>
                      <a:endParaRPr lang="en-GB" sz="14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400" dirty="0" smtClean="0"/>
                        <a:t>¿</a:t>
                      </a:r>
                      <a:r>
                        <a:rPr lang="en-GB" sz="1400" dirty="0" err="1" smtClean="0"/>
                        <a:t>Qué</a:t>
                      </a:r>
                      <a:r>
                        <a:rPr lang="en-GB" sz="1400" dirty="0" smtClean="0"/>
                        <a:t> comes?</a:t>
                      </a:r>
                    </a:p>
                    <a:p>
                      <a:pPr marL="285750" indent="-285750">
                        <a:buFont typeface="Arial" panose="020B0604020202020204" pitchFamily="34" charset="0"/>
                        <a:buChar char="•"/>
                      </a:pPr>
                      <a:r>
                        <a:rPr lang="en-GB" sz="1400" dirty="0" smtClean="0"/>
                        <a:t>¿</a:t>
                      </a:r>
                      <a:r>
                        <a:rPr lang="en-GB" sz="1400" dirty="0" err="1" smtClean="0"/>
                        <a:t>qué</a:t>
                      </a:r>
                      <a:r>
                        <a:rPr lang="en-GB" sz="1400" dirty="0" smtClean="0"/>
                        <a:t> se </a:t>
                      </a:r>
                      <a:r>
                        <a:rPr lang="en-GB" sz="1400" dirty="0" err="1" smtClean="0"/>
                        <a:t>debe</a:t>
                      </a:r>
                      <a:r>
                        <a:rPr lang="en-GB" sz="1400" baseline="0" dirty="0" smtClean="0"/>
                        <a:t> comer </a:t>
                      </a:r>
                      <a:r>
                        <a:rPr lang="en-GB" sz="1400" baseline="0" dirty="0" err="1" smtClean="0"/>
                        <a:t>todos</a:t>
                      </a:r>
                      <a:r>
                        <a:rPr lang="en-GB" sz="1400" baseline="0" dirty="0" smtClean="0"/>
                        <a:t> </a:t>
                      </a:r>
                      <a:r>
                        <a:rPr lang="en-GB" sz="1400" baseline="0" dirty="0" err="1" smtClean="0"/>
                        <a:t>los</a:t>
                      </a:r>
                      <a:r>
                        <a:rPr lang="en-GB" sz="1400" baseline="0" dirty="0" smtClean="0"/>
                        <a:t> </a:t>
                      </a:r>
                      <a:r>
                        <a:rPr lang="en-GB" sz="1400" baseline="0" dirty="0" err="1" smtClean="0"/>
                        <a:t>días</a:t>
                      </a:r>
                      <a:r>
                        <a:rPr lang="en-GB" sz="1400" baseline="0" dirty="0" smtClean="0"/>
                        <a:t> para </a:t>
                      </a:r>
                      <a:r>
                        <a:rPr lang="en-GB" sz="1400" baseline="0" dirty="0" err="1" smtClean="0"/>
                        <a:t>estar</a:t>
                      </a:r>
                      <a:r>
                        <a:rPr lang="en-GB" sz="1400" baseline="0" dirty="0" smtClean="0"/>
                        <a:t> </a:t>
                      </a:r>
                      <a:r>
                        <a:rPr lang="en-GB" sz="1400" baseline="0" dirty="0" err="1" smtClean="0"/>
                        <a:t>en</a:t>
                      </a:r>
                      <a:r>
                        <a:rPr lang="en-GB" sz="1400" baseline="0" dirty="0" smtClean="0"/>
                        <a:t> forma?</a:t>
                      </a:r>
                    </a:p>
                    <a:p>
                      <a:pPr marL="285750" indent="-285750">
                        <a:buFont typeface="Arial" panose="020B0604020202020204" pitchFamily="34" charset="0"/>
                        <a:buChar char="•"/>
                      </a:pPr>
                      <a:r>
                        <a:rPr lang="en-GB" sz="1400" baseline="0" dirty="0" smtClean="0"/>
                        <a:t>¿</a:t>
                      </a:r>
                      <a:r>
                        <a:rPr lang="en-GB" sz="1400" baseline="0" dirty="0" err="1" smtClean="0"/>
                        <a:t>Crees</a:t>
                      </a:r>
                      <a:r>
                        <a:rPr lang="en-GB" sz="1400" baseline="0" dirty="0" smtClean="0"/>
                        <a:t> que </a:t>
                      </a:r>
                      <a:r>
                        <a:rPr lang="en-GB" sz="1400" baseline="0" dirty="0" err="1" smtClean="0"/>
                        <a:t>llevas</a:t>
                      </a:r>
                      <a:r>
                        <a:rPr lang="en-GB" sz="1400" baseline="0" dirty="0" smtClean="0"/>
                        <a:t> </a:t>
                      </a:r>
                      <a:r>
                        <a:rPr lang="en-GB" sz="1400" baseline="0" dirty="0" err="1" smtClean="0"/>
                        <a:t>una</a:t>
                      </a:r>
                      <a:r>
                        <a:rPr lang="en-GB" sz="1400" baseline="0" dirty="0" smtClean="0"/>
                        <a:t> </a:t>
                      </a:r>
                      <a:r>
                        <a:rPr lang="en-GB" sz="1400" baseline="0" dirty="0" err="1" smtClean="0"/>
                        <a:t>vida</a:t>
                      </a:r>
                      <a:r>
                        <a:rPr lang="en-GB" sz="1400" baseline="0" dirty="0" smtClean="0"/>
                        <a:t> </a:t>
                      </a:r>
                      <a:r>
                        <a:rPr lang="en-GB" sz="1400" baseline="0" dirty="0" err="1" smtClean="0"/>
                        <a:t>sana</a:t>
                      </a:r>
                      <a:r>
                        <a:rPr lang="en-GB" sz="1400" baseline="0" dirty="0" smtClean="0"/>
                        <a:t>?</a:t>
                      </a:r>
                      <a:endParaRPr lang="en-GB" sz="1400" dirty="0"/>
                    </a:p>
                  </a:txBody>
                  <a:tcPr/>
                </a:tc>
                <a:tc>
                  <a:txBody>
                    <a:bodyPr/>
                    <a:lstStyle/>
                    <a:p>
                      <a:r>
                        <a:rPr lang="en-GB" sz="1400" dirty="0" smtClean="0"/>
                        <a:t> </a:t>
                      </a:r>
                      <a:endParaRPr lang="en-GB" sz="1400" dirty="0"/>
                    </a:p>
                  </a:txBody>
                  <a:tcPr/>
                </a:tc>
                <a:tc>
                  <a:txBody>
                    <a:bodyPr/>
                    <a:lstStyle/>
                    <a:p>
                      <a:r>
                        <a:rPr lang="en-GB" sz="1100" dirty="0" err="1" smtClean="0"/>
                        <a:t>los</a:t>
                      </a:r>
                      <a:r>
                        <a:rPr lang="en-GB" sz="1100" dirty="0" smtClean="0"/>
                        <a:t> </a:t>
                      </a:r>
                      <a:r>
                        <a:rPr lang="en-GB" sz="1100" dirty="0" err="1" smtClean="0"/>
                        <a:t>alimentos</a:t>
                      </a:r>
                      <a:endParaRPr lang="en-GB" sz="1100" dirty="0" smtClean="0"/>
                    </a:p>
                    <a:p>
                      <a:r>
                        <a:rPr lang="en-GB" sz="1100" dirty="0" smtClean="0"/>
                        <a:t>la</a:t>
                      </a:r>
                      <a:r>
                        <a:rPr lang="en-GB" sz="1100" baseline="0" dirty="0" smtClean="0"/>
                        <a:t> </a:t>
                      </a:r>
                      <a:r>
                        <a:rPr lang="en-GB" sz="1100" baseline="0" dirty="0" err="1" smtClean="0"/>
                        <a:t>grasa</a:t>
                      </a:r>
                      <a:endParaRPr lang="en-GB" sz="1100" baseline="0" dirty="0" smtClean="0"/>
                    </a:p>
                    <a:p>
                      <a:r>
                        <a:rPr lang="en-GB" sz="1100" baseline="0" dirty="0" smtClean="0"/>
                        <a:t>el </a:t>
                      </a:r>
                      <a:r>
                        <a:rPr lang="en-GB" sz="1100" baseline="0" dirty="0" err="1" smtClean="0"/>
                        <a:t>azúcar</a:t>
                      </a:r>
                      <a:endParaRPr lang="en-GB" sz="1100" baseline="0" dirty="0" smtClean="0"/>
                    </a:p>
                    <a:p>
                      <a:r>
                        <a:rPr lang="en-GB" sz="1100" baseline="0" dirty="0" err="1" smtClean="0"/>
                        <a:t>alimentos</a:t>
                      </a:r>
                      <a:r>
                        <a:rPr lang="en-GB" sz="1100" baseline="0" dirty="0" smtClean="0"/>
                        <a:t> </a:t>
                      </a:r>
                      <a:r>
                        <a:rPr lang="en-GB" sz="1100" baseline="0" dirty="0" err="1" smtClean="0"/>
                        <a:t>lácteos</a:t>
                      </a:r>
                      <a:endParaRPr lang="en-GB" sz="1100" baseline="0" dirty="0" smtClean="0"/>
                    </a:p>
                    <a:p>
                      <a:r>
                        <a:rPr lang="en-GB" sz="1100" baseline="0" dirty="0" err="1" smtClean="0"/>
                        <a:t>dulces</a:t>
                      </a:r>
                      <a:endParaRPr lang="en-GB" sz="1100" baseline="0" dirty="0" smtClean="0"/>
                    </a:p>
                    <a:p>
                      <a:r>
                        <a:rPr lang="en-GB" sz="1100" baseline="0" dirty="0" err="1" smtClean="0"/>
                        <a:t>los</a:t>
                      </a:r>
                      <a:r>
                        <a:rPr lang="en-GB" sz="1100" baseline="0" dirty="0" smtClean="0"/>
                        <a:t> </a:t>
                      </a:r>
                      <a:r>
                        <a:rPr lang="en-GB" sz="1100" baseline="0" dirty="0" err="1" smtClean="0"/>
                        <a:t>huevos</a:t>
                      </a:r>
                      <a:endParaRPr lang="en-GB" sz="1100" baseline="0" dirty="0" smtClean="0"/>
                    </a:p>
                    <a:p>
                      <a:r>
                        <a:rPr lang="en-GB" sz="1100" baseline="0" dirty="0" smtClean="0"/>
                        <a:t>la </a:t>
                      </a:r>
                      <a:r>
                        <a:rPr lang="en-GB" sz="1100" baseline="0" dirty="0" err="1" smtClean="0"/>
                        <a:t>grasa</a:t>
                      </a:r>
                      <a:endParaRPr lang="en-GB" sz="1100" baseline="0" dirty="0" smtClean="0"/>
                    </a:p>
                    <a:p>
                      <a:r>
                        <a:rPr lang="en-GB" sz="1100" baseline="0" dirty="0" smtClean="0"/>
                        <a:t>las </a:t>
                      </a:r>
                      <a:r>
                        <a:rPr lang="en-GB" sz="1100" baseline="0" dirty="0" err="1" smtClean="0"/>
                        <a:t>verduras</a:t>
                      </a:r>
                      <a:endParaRPr lang="en-GB" sz="1100" baseline="0" dirty="0" smtClean="0"/>
                    </a:p>
                    <a:p>
                      <a:r>
                        <a:rPr lang="en-GB" sz="1100" baseline="0" dirty="0" err="1" smtClean="0"/>
                        <a:t>una</a:t>
                      </a:r>
                      <a:r>
                        <a:rPr lang="en-GB" sz="1100" baseline="0" dirty="0" smtClean="0"/>
                        <a:t> </a:t>
                      </a:r>
                      <a:r>
                        <a:rPr lang="en-GB" sz="1100" baseline="0" dirty="0" err="1" smtClean="0"/>
                        <a:t>zanahoria</a:t>
                      </a:r>
                      <a:endParaRPr lang="en-GB" sz="1100" baseline="0" dirty="0" smtClean="0"/>
                    </a:p>
                    <a:p>
                      <a:r>
                        <a:rPr lang="en-GB" sz="1100" baseline="0" dirty="0" smtClean="0"/>
                        <a:t>el </a:t>
                      </a:r>
                      <a:r>
                        <a:rPr lang="en-GB" sz="1100" baseline="0" dirty="0" err="1" smtClean="0"/>
                        <a:t>sabor</a:t>
                      </a:r>
                      <a:endParaRPr lang="en-GB" sz="1100" baseline="0" dirty="0" smtClean="0"/>
                    </a:p>
                    <a:p>
                      <a:r>
                        <a:rPr lang="en-GB" sz="1100" baseline="0" dirty="0" smtClean="0"/>
                        <a:t>la carne</a:t>
                      </a:r>
                    </a:p>
                    <a:p>
                      <a:r>
                        <a:rPr lang="en-GB" sz="1100" baseline="0" dirty="0" err="1" smtClean="0"/>
                        <a:t>los</a:t>
                      </a:r>
                      <a:r>
                        <a:rPr lang="en-GB" sz="1100" baseline="0" dirty="0" smtClean="0"/>
                        <a:t> </a:t>
                      </a:r>
                      <a:r>
                        <a:rPr lang="en-GB" sz="1100" baseline="0" dirty="0" err="1" smtClean="0"/>
                        <a:t>legumbres</a:t>
                      </a:r>
                      <a:endParaRPr lang="en-GB" sz="1100" baseline="0" dirty="0" smtClean="0"/>
                    </a:p>
                    <a:p>
                      <a:r>
                        <a:rPr lang="en-GB" sz="1100" baseline="0" dirty="0" err="1" smtClean="0"/>
                        <a:t>suelo</a:t>
                      </a:r>
                      <a:endParaRPr lang="en-GB" sz="1100" baseline="0" dirty="0" smtClean="0"/>
                    </a:p>
                    <a:p>
                      <a:r>
                        <a:rPr lang="en-GB" sz="1100" baseline="0" dirty="0" smtClean="0"/>
                        <a:t>un </a:t>
                      </a:r>
                      <a:r>
                        <a:rPr lang="en-GB" sz="1100" baseline="0" dirty="0" err="1" smtClean="0"/>
                        <a:t>trozo</a:t>
                      </a:r>
                      <a:endParaRPr lang="en-GB" sz="1100" baseline="0" dirty="0" smtClean="0"/>
                    </a:p>
                    <a:p>
                      <a:r>
                        <a:rPr lang="en-GB" sz="1100" baseline="0" dirty="0" err="1" smtClean="0"/>
                        <a:t>saludable</a:t>
                      </a:r>
                      <a:endParaRPr lang="en-GB" sz="1100" baseline="0" dirty="0" smtClean="0"/>
                    </a:p>
                    <a:p>
                      <a:endParaRPr lang="en-GB" sz="1100" baseline="0" dirty="0" smtClean="0"/>
                    </a:p>
                    <a:p>
                      <a:r>
                        <a:rPr lang="en-GB" sz="1100" baseline="0" dirty="0" err="1" smtClean="0"/>
                        <a:t>una</a:t>
                      </a:r>
                      <a:r>
                        <a:rPr lang="en-GB" sz="1100" baseline="0" dirty="0" smtClean="0"/>
                        <a:t> </a:t>
                      </a:r>
                      <a:r>
                        <a:rPr lang="en-GB" sz="1100" baseline="0" dirty="0" err="1" smtClean="0"/>
                        <a:t>galleta</a:t>
                      </a:r>
                      <a:endParaRPr lang="en-GB" sz="1100" baseline="0" dirty="0" smtClean="0"/>
                    </a:p>
                    <a:p>
                      <a:r>
                        <a:rPr lang="en-GB" sz="1100" baseline="0" dirty="0" err="1" smtClean="0"/>
                        <a:t>aunque</a:t>
                      </a:r>
                      <a:endParaRPr lang="en-GB" sz="1100" baseline="0" dirty="0" smtClean="0"/>
                    </a:p>
                    <a:p>
                      <a:r>
                        <a:rPr lang="en-GB" sz="1100" baseline="0" dirty="0" smtClean="0"/>
                        <a:t>se </a:t>
                      </a:r>
                      <a:r>
                        <a:rPr lang="en-GB" sz="1100" baseline="0" dirty="0" err="1" smtClean="0"/>
                        <a:t>debe</a:t>
                      </a:r>
                      <a:endParaRPr lang="en-GB" sz="1100" baseline="0" dirty="0" smtClean="0"/>
                    </a:p>
                    <a:p>
                      <a:r>
                        <a:rPr lang="en-GB" sz="1100" baseline="0" dirty="0" smtClean="0"/>
                        <a:t>un </a:t>
                      </a:r>
                      <a:r>
                        <a:rPr lang="en-GB" sz="1100" baseline="0" dirty="0" err="1" smtClean="0"/>
                        <a:t>refresco</a:t>
                      </a:r>
                      <a:endParaRPr lang="en-GB" sz="1100" baseline="0" dirty="0" smtClean="0"/>
                    </a:p>
                    <a:p>
                      <a:r>
                        <a:rPr lang="en-GB" sz="1100" baseline="0" dirty="0" smtClean="0"/>
                        <a:t>el </a:t>
                      </a:r>
                      <a:r>
                        <a:rPr lang="en-GB" sz="1100" baseline="0" dirty="0" err="1" smtClean="0"/>
                        <a:t>desayuno</a:t>
                      </a:r>
                      <a:endParaRPr lang="en-GB" sz="1100" baseline="0" dirty="0" smtClean="0"/>
                    </a:p>
                    <a:p>
                      <a:r>
                        <a:rPr lang="en-GB" sz="1100" baseline="0" dirty="0" err="1" smtClean="0"/>
                        <a:t>tener</a:t>
                      </a:r>
                      <a:r>
                        <a:rPr lang="en-GB" sz="1100" baseline="0" dirty="0" smtClean="0"/>
                        <a:t> </a:t>
                      </a:r>
                      <a:r>
                        <a:rPr lang="en-GB" sz="1100" baseline="0" dirty="0" err="1" smtClean="0"/>
                        <a:t>hambre</a:t>
                      </a:r>
                      <a:r>
                        <a:rPr lang="en-GB" sz="1100" baseline="0" dirty="0" smtClean="0"/>
                        <a:t>/</a:t>
                      </a:r>
                      <a:r>
                        <a:rPr lang="en-GB" sz="1100" baseline="0" dirty="0" err="1" smtClean="0"/>
                        <a:t>sed</a:t>
                      </a:r>
                      <a:endParaRPr lang="en-GB" sz="1100" baseline="0" dirty="0" smtClean="0"/>
                    </a:p>
                    <a:p>
                      <a:r>
                        <a:rPr lang="en-GB" sz="1100" baseline="0" dirty="0" err="1" smtClean="0"/>
                        <a:t>engordar</a:t>
                      </a:r>
                      <a:endParaRPr lang="en-GB" sz="1100" baseline="0" dirty="0" smtClean="0"/>
                    </a:p>
                    <a:p>
                      <a:r>
                        <a:rPr lang="en-GB" sz="1100" baseline="0" dirty="0" err="1" smtClean="0"/>
                        <a:t>saltarme</a:t>
                      </a:r>
                      <a:r>
                        <a:rPr lang="en-GB" sz="1100" baseline="0" dirty="0" smtClean="0"/>
                        <a:t> el </a:t>
                      </a:r>
                      <a:r>
                        <a:rPr lang="en-GB" sz="1100" baseline="0" dirty="0" err="1" smtClean="0"/>
                        <a:t>desayuno</a:t>
                      </a:r>
                      <a:endParaRPr lang="en-GB" sz="1100" baseline="0" dirty="0" smtClean="0"/>
                    </a:p>
                    <a:p>
                      <a:r>
                        <a:rPr lang="en-GB" sz="1100" baseline="0" dirty="0" err="1" smtClean="0"/>
                        <a:t>equilibrado</a:t>
                      </a:r>
                      <a:endParaRPr lang="en-GB" sz="1100" baseline="0" dirty="0" smtClean="0"/>
                    </a:p>
                    <a:p>
                      <a:endParaRPr lang="en-GB" sz="1100" baseline="0" dirty="0" smtClean="0"/>
                    </a:p>
                    <a:p>
                      <a:endParaRPr lang="en-GB" sz="1100" baseline="0" dirty="0" smtClean="0"/>
                    </a:p>
                  </a:txBody>
                  <a:tcPr/>
                </a:tc>
                <a:tc>
                  <a:txBody>
                    <a:bodyPr/>
                    <a:lstStyle/>
                    <a:p>
                      <a:r>
                        <a:rPr lang="en-GB" sz="1400" dirty="0" smtClean="0"/>
                        <a:t> Theme 2: local,</a:t>
                      </a:r>
                      <a:r>
                        <a:rPr lang="en-GB" sz="1400" baseline="0" dirty="0" smtClean="0"/>
                        <a:t> national, international and global areas of interest.</a:t>
                      </a:r>
                    </a:p>
                    <a:p>
                      <a:r>
                        <a:rPr lang="en-GB" sz="1400" baseline="0" dirty="0" smtClean="0"/>
                        <a:t>Topic  2: social issues, healthy/unhealthy living</a:t>
                      </a:r>
                      <a:endParaRPr lang="en-GB" sz="1400" dirty="0" smtClean="0"/>
                    </a:p>
                    <a:p>
                      <a:endParaRPr lang="en-GB" sz="1400" dirty="0"/>
                    </a:p>
                  </a:txBody>
                  <a:tcPr/>
                </a:tc>
                <a:tc>
                  <a:txBody>
                    <a:bodyPr/>
                    <a:lstStyle/>
                    <a:p>
                      <a:r>
                        <a:rPr lang="en-GB" sz="1400" dirty="0" smtClean="0"/>
                        <a:t> vocabulary</a:t>
                      </a:r>
                      <a:endParaRPr lang="en-GB" sz="1400" dirty="0"/>
                    </a:p>
                  </a:txBody>
                  <a:tcPr/>
                </a:tc>
                <a:tc>
                  <a:txBody>
                    <a:bodyPr/>
                    <a:lstStyle/>
                    <a:p>
                      <a:r>
                        <a:rPr lang="en-GB" sz="1400" dirty="0" smtClean="0"/>
                        <a:t>Present and future tenses</a:t>
                      </a:r>
                      <a:endParaRPr lang="en-GB" sz="1400"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9713257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95115112"/>
              </p:ext>
            </p:extLst>
          </p:nvPr>
        </p:nvGraphicFramePr>
        <p:xfrm>
          <a:off x="161515" y="89747"/>
          <a:ext cx="8861460" cy="4625175"/>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4</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200" dirty="0" smtClean="0"/>
                        <a:t>3 lessons + homework</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Module 8 </a:t>
                      </a:r>
                      <a:r>
                        <a:rPr lang="en-GB" sz="1100" b="1" dirty="0" err="1" smtClean="0">
                          <a:latin typeface="Arial" panose="020B0604020202020204" pitchFamily="34" charset="0"/>
                          <a:cs typeface="Arial" panose="020B0604020202020204" pitchFamily="34" charset="0"/>
                        </a:rPr>
                        <a:t>Hacia</a:t>
                      </a:r>
                      <a:r>
                        <a:rPr lang="en-GB" sz="1100" b="1" dirty="0" smtClean="0">
                          <a:latin typeface="Arial" panose="020B0604020202020204" pitchFamily="34" charset="0"/>
                          <a:cs typeface="Arial" panose="020B0604020202020204" pitchFamily="34" charset="0"/>
                        </a:rPr>
                        <a:t> un </a:t>
                      </a:r>
                      <a:r>
                        <a:rPr lang="en-GB" sz="1100" b="1" dirty="0" err="1" smtClean="0">
                          <a:latin typeface="Arial" panose="020B0604020202020204" pitchFamily="34" charset="0"/>
                          <a:cs typeface="Arial" panose="020B0604020202020204" pitchFamily="34" charset="0"/>
                        </a:rPr>
                        <a:t>mundo</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mejor</a:t>
                      </a:r>
                      <a:endParaRPr lang="en-GB" sz="1100" b="1"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a:t>
                      </a:r>
                      <a:r>
                        <a:rPr lang="en-GB" sz="1100" b="1" dirty="0" err="1" smtClean="0">
                          <a:latin typeface="Arial" panose="020B0604020202020204" pitchFamily="34" charset="0"/>
                          <a:cs typeface="Arial" panose="020B0604020202020204" pitchFamily="34" charset="0"/>
                        </a:rPr>
                        <a:t>Vivir</a:t>
                      </a:r>
                      <a:r>
                        <a:rPr lang="en-GB" sz="1100" b="1" dirty="0" smtClean="0">
                          <a:latin typeface="Arial" panose="020B0604020202020204" pitchFamily="34" charset="0"/>
                          <a:cs typeface="Arial" panose="020B0604020202020204" pitchFamily="34" charset="0"/>
                        </a:rPr>
                        <a:t> a tope!</a:t>
                      </a:r>
                    </a:p>
                    <a:p>
                      <a:r>
                        <a:rPr lang="en-GB" sz="1100" dirty="0" smtClean="0">
                          <a:latin typeface="Arial" panose="020B0604020202020204" pitchFamily="34" charset="0"/>
                          <a:cs typeface="Arial" panose="020B0604020202020204" pitchFamily="34" charset="0"/>
                        </a:rPr>
                        <a:t>P168-9</a:t>
                      </a:r>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200" dirty="0" smtClean="0"/>
                        <a:t>¿</a:t>
                      </a:r>
                      <a:r>
                        <a:rPr lang="en-GB" sz="1200" dirty="0" err="1" smtClean="0"/>
                        <a:t>Tienes</a:t>
                      </a:r>
                      <a:r>
                        <a:rPr lang="en-GB" sz="1200" dirty="0" smtClean="0"/>
                        <a:t> </a:t>
                      </a:r>
                      <a:r>
                        <a:rPr lang="en-GB" sz="1200" dirty="0" err="1" smtClean="0"/>
                        <a:t>algún</a:t>
                      </a:r>
                      <a:r>
                        <a:rPr lang="en-GB" sz="1200" dirty="0" smtClean="0"/>
                        <a:t> </a:t>
                      </a:r>
                      <a:r>
                        <a:rPr lang="en-GB" sz="1200" dirty="0" err="1" smtClean="0"/>
                        <a:t>vicio</a:t>
                      </a:r>
                      <a:r>
                        <a:rPr lang="en-GB" sz="1200" dirty="0" smtClean="0"/>
                        <a:t>?</a:t>
                      </a:r>
                    </a:p>
                    <a:p>
                      <a:pPr marL="171450" indent="-171450">
                        <a:buFont typeface="Arial" panose="020B0604020202020204" pitchFamily="34" charset="0"/>
                        <a:buChar char="•"/>
                      </a:pPr>
                      <a:r>
                        <a:rPr lang="en-GB" sz="1200" dirty="0" smtClean="0"/>
                        <a:t>¿</a:t>
                      </a:r>
                      <a:r>
                        <a:rPr lang="en-GB" sz="1200" dirty="0" err="1" smtClean="0"/>
                        <a:t>Qué</a:t>
                      </a:r>
                      <a:r>
                        <a:rPr lang="en-GB" sz="1200" dirty="0" smtClean="0"/>
                        <a:t> </a:t>
                      </a:r>
                      <a:r>
                        <a:rPr lang="en-GB" sz="1200" dirty="0" err="1" smtClean="0"/>
                        <a:t>opinas</a:t>
                      </a:r>
                      <a:r>
                        <a:rPr lang="en-GB" sz="1200" baseline="0" dirty="0" smtClean="0"/>
                        <a:t> de </a:t>
                      </a:r>
                      <a:r>
                        <a:rPr lang="en-GB" sz="1200" baseline="0" dirty="0" err="1" smtClean="0"/>
                        <a:t>beber</a:t>
                      </a:r>
                      <a:r>
                        <a:rPr lang="en-GB" sz="1200" baseline="0" dirty="0" smtClean="0"/>
                        <a:t> alcohol / </a:t>
                      </a:r>
                      <a:r>
                        <a:rPr lang="en-GB" sz="1200" baseline="0" dirty="0" err="1" smtClean="0"/>
                        <a:t>fumar</a:t>
                      </a:r>
                      <a:r>
                        <a:rPr lang="en-GB" sz="1200" baseline="0" dirty="0" smtClean="0"/>
                        <a:t> / </a:t>
                      </a:r>
                      <a:r>
                        <a:rPr lang="en-GB" sz="1200" baseline="0" dirty="0" err="1" smtClean="0"/>
                        <a:t>tomar</a:t>
                      </a:r>
                      <a:r>
                        <a:rPr lang="en-GB" sz="1200" baseline="0" dirty="0" smtClean="0"/>
                        <a:t> </a:t>
                      </a:r>
                      <a:r>
                        <a:rPr lang="en-GB" sz="1200" baseline="0" dirty="0" err="1" smtClean="0"/>
                        <a:t>drogas</a:t>
                      </a:r>
                      <a:r>
                        <a:rPr lang="en-GB" sz="1200" baseline="0" dirty="0" smtClean="0"/>
                        <a:t> </a:t>
                      </a:r>
                      <a:r>
                        <a:rPr lang="en-GB" sz="1200" baseline="0" dirty="0" err="1" smtClean="0"/>
                        <a:t>duras</a:t>
                      </a:r>
                      <a:r>
                        <a:rPr lang="en-GB" sz="1200" baseline="0" dirty="0" smtClean="0"/>
                        <a:t>/ </a:t>
                      </a:r>
                      <a:r>
                        <a:rPr lang="en-GB" sz="1200" baseline="0" dirty="0" err="1" smtClean="0"/>
                        <a:t>blandas</a:t>
                      </a:r>
                      <a:r>
                        <a:rPr lang="en-GB" sz="1200" baseline="0" dirty="0" smtClean="0"/>
                        <a:t>?</a:t>
                      </a:r>
                      <a:endParaRPr lang="en-GB" sz="1200" dirty="0"/>
                    </a:p>
                  </a:txBody>
                  <a:tcPr/>
                </a:tc>
                <a:tc>
                  <a:txBody>
                    <a:bodyPr/>
                    <a:lstStyle/>
                    <a:p>
                      <a:endParaRPr lang="en-GB" sz="1200" dirty="0"/>
                    </a:p>
                  </a:txBody>
                  <a:tcPr/>
                </a:tc>
                <a:tc>
                  <a:txBody>
                    <a:bodyPr/>
                    <a:lstStyle/>
                    <a:p>
                      <a:r>
                        <a:rPr lang="en-GB" sz="1200" dirty="0" err="1" smtClean="0"/>
                        <a:t>Emborrach</a:t>
                      </a:r>
                      <a:r>
                        <a:rPr lang="en-GB" sz="1200" dirty="0" smtClean="0"/>
                        <a:t>-arse</a:t>
                      </a:r>
                    </a:p>
                    <a:p>
                      <a:r>
                        <a:rPr lang="en-GB" sz="1200" dirty="0" smtClean="0"/>
                        <a:t>me </a:t>
                      </a:r>
                      <a:r>
                        <a:rPr lang="en-GB" sz="1200" dirty="0" err="1" smtClean="0"/>
                        <a:t>parece</a:t>
                      </a:r>
                      <a:endParaRPr lang="en-GB" sz="1200" dirty="0" smtClean="0"/>
                    </a:p>
                    <a:p>
                      <a:r>
                        <a:rPr lang="en-GB" sz="1200" dirty="0" err="1" smtClean="0"/>
                        <a:t>los</a:t>
                      </a:r>
                      <a:r>
                        <a:rPr lang="en-GB" sz="1200" dirty="0" smtClean="0"/>
                        <a:t> </a:t>
                      </a:r>
                      <a:r>
                        <a:rPr lang="en-GB" sz="1200" dirty="0" err="1" smtClean="0"/>
                        <a:t>pulmones</a:t>
                      </a:r>
                      <a:endParaRPr lang="en-GB" sz="1200" dirty="0" smtClean="0"/>
                    </a:p>
                    <a:p>
                      <a:r>
                        <a:rPr lang="en-GB" sz="1200" dirty="0" smtClean="0"/>
                        <a:t>el</a:t>
                      </a:r>
                      <a:r>
                        <a:rPr lang="en-GB" sz="1200" baseline="0" dirty="0" smtClean="0"/>
                        <a:t> </a:t>
                      </a:r>
                      <a:r>
                        <a:rPr lang="en-GB" sz="1200" baseline="0" dirty="0" err="1" smtClean="0"/>
                        <a:t>corazón</a:t>
                      </a:r>
                      <a:endParaRPr lang="en-GB" sz="1200" baseline="0" dirty="0" smtClean="0"/>
                    </a:p>
                    <a:p>
                      <a:r>
                        <a:rPr lang="en-GB" sz="1200" baseline="0" dirty="0" smtClean="0"/>
                        <a:t>un </a:t>
                      </a:r>
                      <a:r>
                        <a:rPr lang="en-GB" sz="1200" baseline="0" dirty="0" err="1" smtClean="0"/>
                        <a:t>vicio</a:t>
                      </a:r>
                      <a:endParaRPr lang="en-GB" sz="1200" baseline="0" dirty="0" smtClean="0"/>
                    </a:p>
                    <a:p>
                      <a:r>
                        <a:rPr lang="en-GB" sz="1200" baseline="0" dirty="0" err="1" smtClean="0"/>
                        <a:t>tomar</a:t>
                      </a:r>
                      <a:endParaRPr lang="en-GB" sz="1200" baseline="0" dirty="0" smtClean="0"/>
                    </a:p>
                    <a:p>
                      <a:r>
                        <a:rPr lang="en-GB" sz="1200" baseline="0" dirty="0" err="1" smtClean="0"/>
                        <a:t>perjudicial</a:t>
                      </a:r>
                      <a:endParaRPr lang="en-GB" sz="1200" baseline="0" dirty="0" smtClean="0"/>
                    </a:p>
                    <a:p>
                      <a:r>
                        <a:rPr lang="en-GB" sz="1200" baseline="0" dirty="0" err="1" smtClean="0"/>
                        <a:t>peligroso</a:t>
                      </a:r>
                      <a:endParaRPr lang="en-GB" sz="1200" baseline="0" dirty="0" smtClean="0"/>
                    </a:p>
                    <a:p>
                      <a:r>
                        <a:rPr lang="en-GB" sz="1200" baseline="0" dirty="0" smtClean="0"/>
                        <a:t>el </a:t>
                      </a:r>
                      <a:r>
                        <a:rPr lang="en-GB" sz="1200" baseline="0" dirty="0" err="1" smtClean="0"/>
                        <a:t>fracaso</a:t>
                      </a:r>
                      <a:r>
                        <a:rPr lang="en-GB" sz="1200" baseline="0" dirty="0" smtClean="0"/>
                        <a:t> escolar</a:t>
                      </a:r>
                    </a:p>
                    <a:p>
                      <a:r>
                        <a:rPr lang="en-GB" sz="1200" baseline="0" dirty="0" err="1" smtClean="0"/>
                        <a:t>engancharse</a:t>
                      </a:r>
                      <a:endParaRPr lang="en-GB" sz="1200" baseline="0" dirty="0" smtClean="0"/>
                    </a:p>
                    <a:p>
                      <a:r>
                        <a:rPr lang="en-GB" sz="1200" baseline="0" dirty="0" smtClean="0"/>
                        <a:t>me di </a:t>
                      </a:r>
                      <a:r>
                        <a:rPr lang="en-GB" sz="1200" baseline="0" dirty="0" err="1" smtClean="0"/>
                        <a:t>cuenta</a:t>
                      </a:r>
                      <a:endParaRPr lang="en-GB" sz="1200" baseline="0" dirty="0" smtClean="0"/>
                    </a:p>
                    <a:p>
                      <a:r>
                        <a:rPr lang="en-GB" sz="1200" baseline="0" dirty="0" err="1" smtClean="0"/>
                        <a:t>tener</a:t>
                      </a:r>
                      <a:r>
                        <a:rPr lang="en-GB" sz="1200" baseline="0" dirty="0" smtClean="0"/>
                        <a:t> </a:t>
                      </a:r>
                      <a:r>
                        <a:rPr lang="en-GB" sz="1200" baseline="0" dirty="0" err="1" smtClean="0"/>
                        <a:t>ganas</a:t>
                      </a:r>
                      <a:r>
                        <a:rPr lang="en-GB" sz="1200" baseline="0" dirty="0" smtClean="0"/>
                        <a:t> de</a:t>
                      </a:r>
                    </a:p>
                    <a:p>
                      <a:endParaRPr lang="en-GB" sz="1200" baseline="0" dirty="0" smtClean="0"/>
                    </a:p>
                    <a:p>
                      <a:endParaRPr lang="en-GB" sz="1200" dirty="0" smtClean="0"/>
                    </a:p>
                    <a:p>
                      <a:endParaRPr lang="en-GB" sz="1200" dirty="0"/>
                    </a:p>
                  </a:txBody>
                  <a:tcPr/>
                </a:tc>
                <a:tc>
                  <a:txBody>
                    <a:bodyPr/>
                    <a:lstStyle/>
                    <a:p>
                      <a:r>
                        <a:rPr lang="en-GB" sz="1100" dirty="0" smtClean="0"/>
                        <a:t> Theme 2: local,</a:t>
                      </a:r>
                      <a:r>
                        <a:rPr lang="en-GB" sz="1100" baseline="0" dirty="0" smtClean="0"/>
                        <a:t> national, international and global areas of interest.</a:t>
                      </a:r>
                    </a:p>
                    <a:p>
                      <a:r>
                        <a:rPr lang="en-GB" sz="1100" baseline="0" dirty="0" smtClean="0"/>
                        <a:t>Topic  2: social issues, healthy/</a:t>
                      </a:r>
                    </a:p>
                    <a:p>
                      <a:r>
                        <a:rPr lang="en-GB" sz="1100" baseline="0" dirty="0" smtClean="0"/>
                        <a:t>unhealthy living</a:t>
                      </a:r>
                      <a:endParaRPr lang="en-GB" sz="1100" dirty="0" smtClean="0"/>
                    </a:p>
                    <a:p>
                      <a:endParaRPr lang="en-GB" sz="1200" dirty="0"/>
                    </a:p>
                  </a:txBody>
                  <a:tcPr/>
                </a:tc>
                <a:tc>
                  <a:txBody>
                    <a:bodyPr/>
                    <a:lstStyle/>
                    <a:p>
                      <a:r>
                        <a:rPr lang="en-GB" sz="1200" dirty="0" smtClean="0"/>
                        <a:t>Vocabulary</a:t>
                      </a:r>
                      <a:r>
                        <a:rPr lang="en-GB" sz="1200" baseline="0" dirty="0" smtClean="0"/>
                        <a:t> x1</a:t>
                      </a:r>
                    </a:p>
                    <a:p>
                      <a:endParaRPr lang="en-GB" sz="1200" dirty="0"/>
                    </a:p>
                  </a:txBody>
                  <a:tcPr/>
                </a:tc>
                <a:tc>
                  <a:txBody>
                    <a:bodyPr/>
                    <a:lstStyle/>
                    <a:p>
                      <a:r>
                        <a:rPr lang="en-GB" sz="1200" dirty="0" smtClean="0"/>
                        <a:t>recognising imperfect,</a:t>
                      </a:r>
                      <a:r>
                        <a:rPr lang="en-GB" sz="1200" baseline="0" dirty="0" smtClean="0"/>
                        <a:t> </a:t>
                      </a:r>
                      <a:r>
                        <a:rPr lang="en-GB" sz="1200" baseline="0" dirty="0" err="1" smtClean="0"/>
                        <a:t>preterite</a:t>
                      </a:r>
                      <a:r>
                        <a:rPr lang="en-GB" sz="1200" baseline="0" dirty="0" smtClean="0"/>
                        <a:t> and future</a:t>
                      </a:r>
                      <a:endParaRPr lang="en-GB" sz="1200"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
        <p:nvSpPr>
          <p:cNvPr id="2" name="TextBox 1"/>
          <p:cNvSpPr txBox="1"/>
          <p:nvPr/>
        </p:nvSpPr>
        <p:spPr>
          <a:xfrm>
            <a:off x="161517" y="6296025"/>
            <a:ext cx="8620125"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Week 5 Mock Exams</a:t>
            </a:r>
          </a:p>
        </p:txBody>
      </p:sp>
    </p:spTree>
    <p:extLst>
      <p:ext uri="{BB962C8B-B14F-4D97-AF65-F5344CB8AC3E}">
        <p14:creationId xmlns:p14="http://schemas.microsoft.com/office/powerpoint/2010/main" val="7438091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2118660"/>
              </p:ext>
            </p:extLst>
          </p:nvPr>
        </p:nvGraphicFramePr>
        <p:xfrm>
          <a:off x="161515" y="89747"/>
          <a:ext cx="8861460" cy="3984272"/>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5</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sz="1200" dirty="0"/>
                    </a:p>
                  </a:txBody>
                  <a:tcPr/>
                </a:tc>
                <a:tc>
                  <a:txBody>
                    <a:bodyPr/>
                    <a:lstStyle/>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
        <p:nvSpPr>
          <p:cNvPr id="2" name="TextBox 1"/>
          <p:cNvSpPr txBox="1"/>
          <p:nvPr/>
        </p:nvSpPr>
        <p:spPr>
          <a:xfrm>
            <a:off x="3254341" y="1603001"/>
            <a:ext cx="2662366" cy="369332"/>
          </a:xfrm>
          <a:prstGeom prst="rect">
            <a:avLst/>
          </a:prstGeom>
          <a:solidFill>
            <a:srgbClr val="FFFF00"/>
          </a:solidFill>
        </p:spPr>
        <p:txBody>
          <a:bodyPr wrap="square" rtlCol="0">
            <a:spAutoFit/>
          </a:bodyPr>
          <a:lstStyle/>
          <a:p>
            <a:pPr algn="ctr"/>
            <a:r>
              <a:rPr lang="en-GB" b="1" dirty="0">
                <a:latin typeface="Arial" panose="020B0604020202020204" pitchFamily="34" charset="0"/>
                <a:cs typeface="Arial" panose="020B0604020202020204" pitchFamily="34" charset="0"/>
              </a:rPr>
              <a:t>Week 5 Mock Exams</a:t>
            </a:r>
          </a:p>
        </p:txBody>
      </p:sp>
    </p:spTree>
    <p:extLst>
      <p:ext uri="{BB962C8B-B14F-4D97-AF65-F5344CB8AC3E}">
        <p14:creationId xmlns:p14="http://schemas.microsoft.com/office/powerpoint/2010/main" val="96977840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68433365"/>
              </p:ext>
            </p:extLst>
          </p:nvPr>
        </p:nvGraphicFramePr>
        <p:xfrm>
          <a:off x="161515" y="89747"/>
          <a:ext cx="8861460" cy="5356695"/>
        </p:xfrm>
        <a:graphic>
          <a:graphicData uri="http://schemas.openxmlformats.org/drawingml/2006/table">
            <a:tbl>
              <a:tblPr firstRow="1" bandRow="1">
                <a:tableStyleId>{8799B23B-EC83-4686-B30A-512413B5E67A}</a:tableStyleId>
              </a:tblPr>
              <a:tblGrid>
                <a:gridCol w="916397"/>
                <a:gridCol w="1060170"/>
                <a:gridCol w="1385047"/>
                <a:gridCol w="957109"/>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6</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400" dirty="0" smtClean="0"/>
                        <a:t>3 lessons</a:t>
                      </a:r>
                      <a:r>
                        <a:rPr lang="en-GB" sz="1400" baseline="0" dirty="0" smtClean="0"/>
                        <a:t> + homework</a:t>
                      </a:r>
                      <a:endParaRPr lang="en-GB" sz="1400" dirty="0"/>
                    </a:p>
                  </a:txBody>
                  <a:tcPr/>
                </a:tc>
                <a:tc>
                  <a:txBody>
                    <a:bodyPr/>
                    <a:lstStyle/>
                    <a:p>
                      <a:r>
                        <a:rPr lang="en-GB" sz="1100" b="1" dirty="0" smtClean="0">
                          <a:latin typeface="Arial" panose="020B0604020202020204" pitchFamily="34" charset="0"/>
                          <a:cs typeface="Arial" panose="020B0604020202020204" pitchFamily="34" charset="0"/>
                        </a:rPr>
                        <a:t>Module 8 </a:t>
                      </a:r>
                      <a:r>
                        <a:rPr lang="en-GB" sz="1100" b="1" dirty="0" err="1" smtClean="0">
                          <a:latin typeface="Arial" panose="020B0604020202020204" pitchFamily="34" charset="0"/>
                          <a:cs typeface="Arial" panose="020B0604020202020204" pitchFamily="34" charset="0"/>
                        </a:rPr>
                        <a:t>Hacia</a:t>
                      </a:r>
                      <a:r>
                        <a:rPr lang="en-GB" sz="1100" b="1" dirty="0" smtClean="0">
                          <a:latin typeface="Arial" panose="020B0604020202020204" pitchFamily="34" charset="0"/>
                          <a:cs typeface="Arial" panose="020B0604020202020204" pitchFamily="34" charset="0"/>
                        </a:rPr>
                        <a:t> un </a:t>
                      </a:r>
                      <a:r>
                        <a:rPr lang="en-GB" sz="1100" b="1" dirty="0" err="1" smtClean="0">
                          <a:latin typeface="Arial" panose="020B0604020202020204" pitchFamily="34" charset="0"/>
                          <a:cs typeface="Arial" panose="020B0604020202020204" pitchFamily="34" charset="0"/>
                        </a:rPr>
                        <a:t>mundo</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mejor</a:t>
                      </a:r>
                      <a:endParaRPr lang="en-GB" sz="1100" b="1" dirty="0" smtClean="0">
                        <a:latin typeface="Arial" panose="020B0604020202020204" pitchFamily="34" charset="0"/>
                        <a:cs typeface="Arial" panose="020B0604020202020204" pitchFamily="34" charset="0"/>
                      </a:endParaRPr>
                    </a:p>
                    <a:p>
                      <a:endParaRPr lang="en-GB" sz="1100" b="1"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¡El</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deporte</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nos</a:t>
                      </a:r>
                      <a:r>
                        <a:rPr lang="en-GB" sz="1100" b="1" baseline="0" dirty="0" smtClean="0">
                          <a:latin typeface="Arial" panose="020B0604020202020204" pitchFamily="34" charset="0"/>
                          <a:cs typeface="Arial" panose="020B0604020202020204" pitchFamily="34" charset="0"/>
                        </a:rPr>
                        <a:t> </a:t>
                      </a:r>
                      <a:r>
                        <a:rPr lang="en-GB" sz="1100" b="1" baseline="0" dirty="0" err="1" smtClean="0">
                          <a:latin typeface="Arial" panose="020B0604020202020204" pitchFamily="34" charset="0"/>
                          <a:cs typeface="Arial" panose="020B0604020202020204" pitchFamily="34" charset="0"/>
                        </a:rPr>
                        <a:t>une</a:t>
                      </a:r>
                      <a:r>
                        <a:rPr lang="en-GB" sz="1100" b="1" baseline="0" dirty="0" smtClean="0">
                          <a:latin typeface="Arial" panose="020B0604020202020204" pitchFamily="34" charset="0"/>
                          <a:cs typeface="Arial" panose="020B0604020202020204" pitchFamily="34" charset="0"/>
                        </a:rPr>
                        <a:t>!</a:t>
                      </a:r>
                    </a:p>
                    <a:p>
                      <a:r>
                        <a:rPr lang="en-GB" sz="1100" b="0" baseline="0" dirty="0" smtClean="0">
                          <a:latin typeface="Arial" panose="020B0604020202020204" pitchFamily="34" charset="0"/>
                          <a:cs typeface="Arial" panose="020B0604020202020204" pitchFamily="34" charset="0"/>
                        </a:rPr>
                        <a:t>p170 - 171</a:t>
                      </a:r>
                      <a:endParaRPr lang="en-GB" sz="1100" b="0" dirty="0" smtClean="0">
                        <a:latin typeface="Arial" panose="020B0604020202020204" pitchFamily="34" charset="0"/>
                        <a:cs typeface="Arial" panose="020B0604020202020204" pitchFamily="34" charset="0"/>
                      </a:endParaRPr>
                    </a:p>
                    <a:p>
                      <a:endParaRPr lang="en-GB" sz="1100" b="1" dirty="0" smtClean="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200" dirty="0" smtClean="0"/>
                        <a:t>¿Para </a:t>
                      </a:r>
                      <a:r>
                        <a:rPr lang="en-GB" sz="1200" dirty="0" err="1" smtClean="0"/>
                        <a:t>qué</a:t>
                      </a:r>
                      <a:r>
                        <a:rPr lang="en-GB" sz="1200" dirty="0" smtClean="0"/>
                        <a:t> </a:t>
                      </a:r>
                      <a:r>
                        <a:rPr lang="en-GB" sz="1200" dirty="0" err="1" smtClean="0"/>
                        <a:t>sirven</a:t>
                      </a:r>
                      <a:r>
                        <a:rPr lang="en-GB" sz="1200" dirty="0" smtClean="0"/>
                        <a:t>/ </a:t>
                      </a:r>
                      <a:r>
                        <a:rPr lang="en-GB" sz="1200" dirty="0" err="1" smtClean="0"/>
                        <a:t>Qué</a:t>
                      </a:r>
                      <a:r>
                        <a:rPr lang="en-GB" sz="1200" dirty="0" smtClean="0"/>
                        <a:t> </a:t>
                      </a:r>
                      <a:r>
                        <a:rPr lang="en-GB" sz="1200" dirty="0" err="1" smtClean="0"/>
                        <a:t>piensas</a:t>
                      </a:r>
                      <a:r>
                        <a:rPr lang="en-GB" sz="1200" dirty="0" smtClean="0"/>
                        <a:t> de</a:t>
                      </a:r>
                      <a:r>
                        <a:rPr lang="en-GB" sz="1200" baseline="0" dirty="0" smtClean="0"/>
                        <a:t> </a:t>
                      </a:r>
                      <a:r>
                        <a:rPr lang="en-GB" sz="1200" baseline="0" dirty="0" err="1" smtClean="0"/>
                        <a:t>los</a:t>
                      </a:r>
                      <a:r>
                        <a:rPr lang="en-GB" sz="1200" baseline="0" dirty="0" smtClean="0"/>
                        <a:t> </a:t>
                      </a:r>
                      <a:r>
                        <a:rPr lang="en-GB" sz="1200" baseline="0" dirty="0" err="1" smtClean="0"/>
                        <a:t>eventos</a:t>
                      </a:r>
                      <a:r>
                        <a:rPr lang="en-GB" sz="1200" baseline="0" dirty="0" smtClean="0"/>
                        <a:t> </a:t>
                      </a:r>
                      <a:r>
                        <a:rPr lang="en-GB" sz="1200" baseline="0" dirty="0" err="1" smtClean="0"/>
                        <a:t>deportivos</a:t>
                      </a:r>
                      <a:r>
                        <a:rPr lang="en-GB" sz="1200" baseline="0" dirty="0" smtClean="0"/>
                        <a:t> </a:t>
                      </a:r>
                      <a:r>
                        <a:rPr lang="en-GB" sz="1200" baseline="0" dirty="0" err="1" smtClean="0"/>
                        <a:t>internacionales</a:t>
                      </a:r>
                      <a:r>
                        <a:rPr lang="en-GB" sz="1200" baseline="0" dirty="0" smtClean="0"/>
                        <a:t>?</a:t>
                      </a:r>
                    </a:p>
                    <a:p>
                      <a:pPr marL="171450" indent="-171450">
                        <a:buFont typeface="Arial" panose="020B0604020202020204" pitchFamily="34" charset="0"/>
                        <a:buChar char="•"/>
                      </a:pPr>
                      <a:r>
                        <a:rPr lang="en-GB" sz="1200" baseline="0" dirty="0" smtClean="0"/>
                        <a:t>¿</a:t>
                      </a:r>
                      <a:r>
                        <a:rPr lang="en-GB" sz="1200" baseline="0" dirty="0" err="1" smtClean="0"/>
                        <a:t>Qué</a:t>
                      </a:r>
                      <a:r>
                        <a:rPr lang="en-GB" sz="1200" baseline="0" dirty="0" smtClean="0"/>
                        <a:t> </a:t>
                      </a:r>
                      <a:r>
                        <a:rPr lang="en-GB" sz="1200" baseline="0" dirty="0" err="1" smtClean="0"/>
                        <a:t>evento</a:t>
                      </a:r>
                      <a:r>
                        <a:rPr lang="en-GB" sz="1200" baseline="0" dirty="0" smtClean="0"/>
                        <a:t> </a:t>
                      </a:r>
                      <a:r>
                        <a:rPr lang="en-GB" sz="1200" baseline="0" dirty="0" err="1" smtClean="0"/>
                        <a:t>deportivo</a:t>
                      </a:r>
                      <a:r>
                        <a:rPr lang="en-GB" sz="1200" baseline="0" dirty="0" smtClean="0"/>
                        <a:t> </a:t>
                      </a:r>
                      <a:r>
                        <a:rPr lang="en-GB" sz="1200" baseline="0" dirty="0" err="1" smtClean="0"/>
                        <a:t>internacional</a:t>
                      </a:r>
                      <a:r>
                        <a:rPr lang="en-GB" sz="1200" baseline="0" dirty="0" smtClean="0"/>
                        <a:t> </a:t>
                      </a:r>
                      <a:r>
                        <a:rPr lang="en-GB" sz="1200" baseline="0" dirty="0" err="1" smtClean="0"/>
                        <a:t>es</a:t>
                      </a:r>
                      <a:r>
                        <a:rPr lang="en-GB" sz="1200" baseline="0" dirty="0" smtClean="0"/>
                        <a:t> el </a:t>
                      </a:r>
                      <a:r>
                        <a:rPr lang="en-GB" sz="1200" baseline="0" dirty="0" err="1" smtClean="0"/>
                        <a:t>más</a:t>
                      </a:r>
                      <a:r>
                        <a:rPr lang="en-GB" sz="1200" baseline="0" dirty="0" smtClean="0"/>
                        <a:t> </a:t>
                      </a:r>
                      <a:r>
                        <a:rPr lang="en-GB" sz="1200" baseline="0" dirty="0" err="1" smtClean="0"/>
                        <a:t>interesante</a:t>
                      </a:r>
                      <a:r>
                        <a:rPr lang="en-GB" sz="1200" baseline="0" dirty="0" smtClean="0"/>
                        <a:t> para </a:t>
                      </a:r>
                      <a:r>
                        <a:rPr lang="en-GB" sz="1200" baseline="0" dirty="0" err="1" smtClean="0"/>
                        <a:t>ti</a:t>
                      </a:r>
                      <a:r>
                        <a:rPr lang="en-GB" sz="1200" baseline="0" dirty="0" smtClean="0"/>
                        <a:t>?</a:t>
                      </a:r>
                    </a:p>
                    <a:p>
                      <a:pPr marL="171450" indent="-171450">
                        <a:buFont typeface="Arial" panose="020B0604020202020204" pitchFamily="34" charset="0"/>
                        <a:buChar char="•"/>
                      </a:pPr>
                      <a:r>
                        <a:rPr lang="en-GB" sz="1200" baseline="0" dirty="0" smtClean="0"/>
                        <a:t>¿hay </a:t>
                      </a:r>
                      <a:r>
                        <a:rPr lang="en-GB" sz="1200" baseline="0" dirty="0" err="1" smtClean="0"/>
                        <a:t>otros</a:t>
                      </a:r>
                      <a:r>
                        <a:rPr lang="en-GB" sz="1200" baseline="0" dirty="0" smtClean="0"/>
                        <a:t> </a:t>
                      </a:r>
                      <a:r>
                        <a:rPr lang="en-GB" sz="1200" baseline="0" dirty="0" err="1" smtClean="0"/>
                        <a:t>beneficios</a:t>
                      </a:r>
                      <a:r>
                        <a:rPr lang="en-GB" sz="1200" baseline="0" dirty="0" smtClean="0"/>
                        <a:t>?</a:t>
                      </a:r>
                    </a:p>
                    <a:p>
                      <a:pPr marL="171450" indent="-171450">
                        <a:buFont typeface="Arial" panose="020B0604020202020204" pitchFamily="34" charset="0"/>
                        <a:buChar char="•"/>
                      </a:pPr>
                      <a:r>
                        <a:rPr lang="en-GB" sz="1200" baseline="0" dirty="0" smtClean="0"/>
                        <a:t>¿hay </a:t>
                      </a:r>
                      <a:r>
                        <a:rPr lang="en-GB" sz="1200" baseline="0" dirty="0" err="1" smtClean="0"/>
                        <a:t>desventajas</a:t>
                      </a:r>
                      <a:r>
                        <a:rPr lang="en-GB" sz="1200" baseline="0" dirty="0" smtClean="0"/>
                        <a:t>?</a:t>
                      </a:r>
                    </a:p>
                    <a:p>
                      <a:pPr marL="171450" indent="-171450">
                        <a:buFont typeface="Arial" panose="020B0604020202020204" pitchFamily="34" charset="0"/>
                        <a:buChar char="•"/>
                      </a:pPr>
                      <a:endParaRPr lang="en-GB" sz="1200" baseline="0" dirty="0" smtClean="0"/>
                    </a:p>
                    <a:p>
                      <a:pPr marL="171450" indent="-171450">
                        <a:buFont typeface="Arial" panose="020B0604020202020204" pitchFamily="34" charset="0"/>
                        <a:buChar char="•"/>
                      </a:pPr>
                      <a:endParaRPr lang="en-GB" sz="1200" dirty="0"/>
                    </a:p>
                  </a:txBody>
                  <a:tcPr/>
                </a:tc>
                <a:tc>
                  <a:txBody>
                    <a:bodyPr/>
                    <a:lstStyle/>
                    <a:p>
                      <a:r>
                        <a:rPr lang="en-GB" sz="1200" dirty="0" smtClean="0"/>
                        <a:t>Pluperfect tense</a:t>
                      </a:r>
                      <a:endParaRPr lang="en-GB" sz="1200" dirty="0"/>
                    </a:p>
                  </a:txBody>
                  <a:tcPr/>
                </a:tc>
                <a:tc>
                  <a:txBody>
                    <a:bodyPr/>
                    <a:lstStyle/>
                    <a:p>
                      <a:r>
                        <a:rPr lang="en-GB" sz="1200" dirty="0" smtClean="0"/>
                        <a:t>un </a:t>
                      </a:r>
                      <a:r>
                        <a:rPr lang="en-GB" sz="1200" dirty="0" err="1" smtClean="0"/>
                        <a:t>acontecimiento</a:t>
                      </a:r>
                      <a:endParaRPr lang="en-GB" sz="1200" dirty="0" smtClean="0"/>
                    </a:p>
                    <a:p>
                      <a:r>
                        <a:rPr lang="en-GB" sz="1200" dirty="0" err="1" smtClean="0"/>
                        <a:t>servir</a:t>
                      </a:r>
                      <a:endParaRPr lang="en-GB" sz="1200" dirty="0" smtClean="0"/>
                    </a:p>
                    <a:p>
                      <a:r>
                        <a:rPr lang="en-GB" sz="1200" dirty="0" smtClean="0"/>
                        <a:t>el </a:t>
                      </a:r>
                      <a:r>
                        <a:rPr lang="en-GB" sz="1200" dirty="0" err="1" smtClean="0"/>
                        <a:t>orgullo</a:t>
                      </a:r>
                      <a:endParaRPr lang="en-GB" sz="1200" dirty="0" smtClean="0"/>
                    </a:p>
                    <a:p>
                      <a:r>
                        <a:rPr lang="en-GB" sz="1200" dirty="0" err="1" smtClean="0"/>
                        <a:t>los</a:t>
                      </a:r>
                      <a:r>
                        <a:rPr lang="en-GB" sz="1200" dirty="0" smtClean="0"/>
                        <a:t> </a:t>
                      </a:r>
                      <a:r>
                        <a:rPr lang="en-GB" sz="1200" dirty="0" err="1" smtClean="0"/>
                        <a:t>valores</a:t>
                      </a:r>
                      <a:endParaRPr lang="en-GB" sz="1200" dirty="0" smtClean="0"/>
                    </a:p>
                    <a:p>
                      <a:r>
                        <a:rPr lang="en-GB" sz="1200" dirty="0" smtClean="0"/>
                        <a:t>un</a:t>
                      </a:r>
                      <a:r>
                        <a:rPr lang="en-GB" sz="1200" baseline="0" dirty="0" smtClean="0"/>
                        <a:t> </a:t>
                      </a:r>
                      <a:r>
                        <a:rPr lang="en-GB" sz="1200" baseline="0" dirty="0" err="1" smtClean="0"/>
                        <a:t>impulso</a:t>
                      </a:r>
                      <a:endParaRPr lang="en-GB" sz="1200" baseline="0" dirty="0" smtClean="0"/>
                    </a:p>
                    <a:p>
                      <a:r>
                        <a:rPr lang="en-GB" sz="1200" baseline="0" dirty="0" smtClean="0"/>
                        <a:t>la </a:t>
                      </a:r>
                      <a:r>
                        <a:rPr lang="en-GB" sz="1200" baseline="0" dirty="0" err="1" smtClean="0"/>
                        <a:t>deuda</a:t>
                      </a:r>
                      <a:endParaRPr lang="en-GB" sz="1200" baseline="0" dirty="0" smtClean="0"/>
                    </a:p>
                    <a:p>
                      <a:r>
                        <a:rPr lang="en-GB" sz="1200" baseline="0" dirty="0" smtClean="0"/>
                        <a:t>la ciudad </a:t>
                      </a:r>
                      <a:r>
                        <a:rPr lang="en-GB" sz="1200" baseline="0" dirty="0" err="1" smtClean="0"/>
                        <a:t>anfitriona</a:t>
                      </a:r>
                      <a:endParaRPr lang="en-GB" sz="1200" baseline="0" dirty="0" smtClean="0"/>
                    </a:p>
                    <a:p>
                      <a:r>
                        <a:rPr lang="en-GB" sz="1200" baseline="0" dirty="0" err="1" smtClean="0"/>
                        <a:t>aprovechar</a:t>
                      </a:r>
                      <a:endParaRPr lang="en-GB" sz="1200" baseline="0" dirty="0" smtClean="0"/>
                    </a:p>
                    <a:p>
                      <a:r>
                        <a:rPr lang="en-GB" sz="1200" baseline="0" dirty="0" err="1" smtClean="0"/>
                        <a:t>ocuparse</a:t>
                      </a:r>
                      <a:r>
                        <a:rPr lang="en-GB" sz="1200" baseline="0" dirty="0" smtClean="0"/>
                        <a:t> de</a:t>
                      </a:r>
                    </a:p>
                    <a:p>
                      <a:r>
                        <a:rPr lang="en-GB" sz="1200" baseline="0" dirty="0" smtClean="0"/>
                        <a:t>el </a:t>
                      </a:r>
                      <a:r>
                        <a:rPr lang="en-GB" sz="1200" baseline="0" dirty="0" err="1" smtClean="0"/>
                        <a:t>voluntariado</a:t>
                      </a:r>
                      <a:endParaRPr lang="en-GB" sz="1200" baseline="0" dirty="0" smtClean="0"/>
                    </a:p>
                    <a:p>
                      <a:r>
                        <a:rPr lang="en-GB" sz="1200" baseline="0" dirty="0" err="1" smtClean="0"/>
                        <a:t>fomentar</a:t>
                      </a:r>
                      <a:endParaRPr lang="en-GB" sz="1200" baseline="0" dirty="0" smtClean="0"/>
                    </a:p>
                    <a:p>
                      <a:r>
                        <a:rPr lang="en-GB" sz="1200" baseline="0" dirty="0" smtClean="0"/>
                        <a:t>la </a:t>
                      </a:r>
                      <a:r>
                        <a:rPr lang="en-GB" sz="1200" baseline="0" dirty="0" err="1" smtClean="0"/>
                        <a:t>temporada</a:t>
                      </a:r>
                      <a:endParaRPr lang="en-GB" sz="1200" baseline="0" dirty="0" smtClean="0"/>
                    </a:p>
                    <a:p>
                      <a:r>
                        <a:rPr lang="en-GB" sz="1200" baseline="0" dirty="0" smtClean="0"/>
                        <a:t>o sea</a:t>
                      </a:r>
                    </a:p>
                    <a:p>
                      <a:r>
                        <a:rPr lang="en-GB" sz="1200" baseline="0" dirty="0" err="1" smtClean="0"/>
                        <a:t>es</a:t>
                      </a:r>
                      <a:r>
                        <a:rPr lang="en-GB" sz="1200" baseline="0" dirty="0" smtClean="0"/>
                        <a:t> </a:t>
                      </a:r>
                      <a:r>
                        <a:rPr lang="en-GB" sz="1200" baseline="0" dirty="0" err="1" smtClean="0"/>
                        <a:t>decir</a:t>
                      </a:r>
                      <a:endParaRPr lang="en-GB" sz="1200" baseline="0" dirty="0" smtClean="0"/>
                    </a:p>
                    <a:p>
                      <a:r>
                        <a:rPr lang="en-GB" sz="1200" baseline="0" dirty="0" err="1" smtClean="0"/>
                        <a:t>socorrista</a:t>
                      </a:r>
                      <a:endParaRPr lang="en-GB" sz="1200" baseline="0" dirty="0" smtClean="0"/>
                    </a:p>
                    <a:p>
                      <a:endParaRPr lang="en-GB" sz="1200" baseline="0" dirty="0" smtClean="0"/>
                    </a:p>
                    <a:p>
                      <a:endParaRPr lang="en-GB" sz="1200" dirty="0" smtClean="0"/>
                    </a:p>
                    <a:p>
                      <a:endParaRPr lang="en-GB" sz="1200" dirty="0"/>
                    </a:p>
                  </a:txBody>
                  <a:tcPr/>
                </a:tc>
                <a:tc>
                  <a:txBody>
                    <a:bodyPr/>
                    <a:lstStyle/>
                    <a:p>
                      <a:r>
                        <a:rPr lang="en-GB" sz="1200" dirty="0" smtClean="0"/>
                        <a:t> Theme 2: local,</a:t>
                      </a:r>
                      <a:r>
                        <a:rPr lang="en-GB" sz="1200" baseline="0" dirty="0" smtClean="0"/>
                        <a:t> national, international and global areas of interest.</a:t>
                      </a:r>
                    </a:p>
                    <a:p>
                      <a:r>
                        <a:rPr lang="en-GB" sz="1200" baseline="0" dirty="0" smtClean="0"/>
                        <a:t>Topic  2: social issues,  </a:t>
                      </a:r>
                    </a:p>
                    <a:p>
                      <a:r>
                        <a:rPr lang="en-GB" sz="1200" baseline="0" dirty="0" smtClean="0"/>
                        <a:t>Charity/voluntary work</a:t>
                      </a:r>
                      <a:endParaRPr lang="en-GB" sz="1200" dirty="0" smtClean="0"/>
                    </a:p>
                    <a:p>
                      <a:endParaRPr lang="en-GB" sz="1200" dirty="0"/>
                    </a:p>
                  </a:txBody>
                  <a:tcPr/>
                </a:tc>
                <a:tc>
                  <a:txBody>
                    <a:bodyPr/>
                    <a:lstStyle/>
                    <a:p>
                      <a:r>
                        <a:rPr lang="en-GB" sz="1200" dirty="0" smtClean="0"/>
                        <a:t>Vocabulary</a:t>
                      </a:r>
                      <a:r>
                        <a:rPr lang="en-GB" sz="1200" baseline="0" dirty="0" smtClean="0"/>
                        <a:t> x1</a:t>
                      </a:r>
                    </a:p>
                    <a:p>
                      <a:endParaRPr lang="en-GB" sz="1200" baseline="0" dirty="0" smtClean="0"/>
                    </a:p>
                    <a:p>
                      <a:r>
                        <a:rPr lang="en-GB" sz="1200" baseline="0" dirty="0" smtClean="0"/>
                        <a:t>Grammar p 231 </a:t>
                      </a:r>
                    </a:p>
                    <a:p>
                      <a:r>
                        <a:rPr lang="en-GB" sz="1200" baseline="0" dirty="0" smtClean="0"/>
                        <a:t>Writing and reading comprehension p p207</a:t>
                      </a:r>
                      <a:endParaRPr lang="en-GB" sz="1200" dirty="0"/>
                    </a:p>
                  </a:txBody>
                  <a:tcPr/>
                </a:tc>
                <a:tc>
                  <a:txBody>
                    <a:bodyPr/>
                    <a:lstStyle/>
                    <a:p>
                      <a:r>
                        <a:rPr lang="en-GB" sz="1200" dirty="0" smtClean="0"/>
                        <a:t>Pluperfect</a:t>
                      </a:r>
                      <a:r>
                        <a:rPr lang="en-GB" sz="1200" baseline="0" dirty="0" smtClean="0"/>
                        <a:t> tense</a:t>
                      </a:r>
                      <a:endParaRPr lang="en-GB" sz="1200"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977043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26134909"/>
              </p:ext>
            </p:extLst>
          </p:nvPr>
        </p:nvGraphicFramePr>
        <p:xfrm>
          <a:off x="161515" y="89745"/>
          <a:ext cx="8861460" cy="472378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9 DL Summer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 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3515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Week 4: 2 lessons + homework (1 hour)</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hlinkClick r:id="rId2" action="ppaction://hlinkpres?slideindex=1&amp;slidetitle="/>
                        </a:rPr>
                        <a:t>Lesson</a:t>
                      </a:r>
                      <a:r>
                        <a:rPr lang="en-GB" sz="1100" baseline="0" dirty="0" smtClean="0">
                          <a:latin typeface="Arial" panose="020B0604020202020204" pitchFamily="34" charset="0"/>
                          <a:cs typeface="Arial" panose="020B0604020202020204" pitchFamily="34" charset="0"/>
                          <a:hlinkClick r:id="rId2" action="ppaction://hlinkpres?slideindex=1&amp;slidetitle="/>
                        </a:rPr>
                        <a:t> 7</a:t>
                      </a: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rPr>
                        <a:t/>
                      </a:r>
                      <a:br>
                        <a:rPr lang="en-GB" sz="1100" baseline="0" dirty="0" smtClean="0">
                          <a:latin typeface="Arial" panose="020B0604020202020204" pitchFamily="34" charset="0"/>
                          <a:cs typeface="Arial" panose="020B0604020202020204" pitchFamily="34" charset="0"/>
                        </a:rPr>
                      </a:br>
                      <a:r>
                        <a:rPr lang="en-GB" sz="1100" baseline="0" dirty="0" smtClean="0">
                          <a:latin typeface="Arial" panose="020B0604020202020204" pitchFamily="34" charset="0"/>
                          <a:cs typeface="Arial" panose="020B0604020202020204" pitchFamily="34" charset="0"/>
                          <a:hlinkClick r:id="rId3" action="ppaction://hlinkpres?slideindex=1&amp;slidetitle="/>
                        </a:rPr>
                        <a:t>Lesson 8</a:t>
                      </a:r>
                      <a:endParaRPr lang="en-GB" sz="11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hlinkClick r:id="rId4" action="ppaction://hlinkfile"/>
                        </a:rPr>
                        <a:t>Vocabulary </a:t>
                      </a:r>
                      <a:r>
                        <a:rPr lang="en-GB" sz="1000" dirty="0" smtClean="0">
                          <a:latin typeface="Arial" panose="020B0604020202020204" pitchFamily="34" charset="0"/>
                          <a:cs typeface="Arial" panose="020B0604020202020204" pitchFamily="34" charset="0"/>
                          <a:hlinkClick r:id="rId4" action="ppaction://hlinkfile"/>
                        </a:rPr>
                        <a:t>spreadsheet</a:t>
                      </a:r>
                      <a:endParaRPr lang="en-GB" sz="10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Desconéctate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b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b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sng" strike="noStrike" kern="1200" baseline="0" dirty="0" smtClean="0">
                          <a:solidFill>
                            <a:schemeClr val="tx1"/>
                          </a:solidFill>
                          <a:latin typeface="Arial" panose="020B0604020202020204" pitchFamily="34" charset="0"/>
                          <a:ea typeface="+mn-ea"/>
                          <a:cs typeface="Arial" panose="020B0604020202020204" pitchFamily="34" charset="0"/>
                        </a:rPr>
                        <a:t>Punto de </a:t>
                      </a:r>
                      <a:r>
                        <a:rPr lang="en-GB" sz="1100" b="0" i="0" u="sng" strike="noStrike" kern="1200" baseline="0" dirty="0" err="1" smtClean="0">
                          <a:solidFill>
                            <a:schemeClr val="tx1"/>
                          </a:solidFill>
                          <a:latin typeface="Arial" panose="020B0604020202020204" pitchFamily="34" charset="0"/>
                          <a:ea typeface="+mn-ea"/>
                          <a:cs typeface="Arial" panose="020B0604020202020204" pitchFamily="34" charset="0"/>
                        </a:rPr>
                        <a:t>partida</a:t>
                      </a:r>
                      <a:endParaRPr lang="en-GB" sz="1100" b="0" i="0" u="sng"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Ex 6 – revision of key questions on past holiday</a:t>
                      </a:r>
                    </a:p>
                    <a:p>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Exs</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7 &amp; 8</a:t>
                      </a:r>
                    </a:p>
                    <a:p>
                      <a:endPar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Unidad</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3 -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Destino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Barcelona</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a:t>
                      </a: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P12-13,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exs</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1-6</a:t>
                      </a:r>
                      <a:endParaRPr lang="en-GB" sz="1100" u="none"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¿Adónde fuiste de vacaciones?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¿Con quién fuiste?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¿Cómo viajaste?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hiciste?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tiempo hizo?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¿Cuándo fuiste?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fue lo mejor?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¿Qué fue lo peor?</a:t>
                      </a:r>
                      <a:endParaRPr lang="es-ES" sz="1100" b="0" i="1"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s-ES" sz="1100" b="0" i="1" u="none" strike="noStrike" kern="1200" baseline="0" dirty="0" smtClean="0">
                        <a:solidFill>
                          <a:schemeClr val="tx1"/>
                        </a:solidFill>
                        <a:latin typeface="+mn-lt"/>
                        <a:ea typeface="+mn-ea"/>
                        <a:cs typeface="+mn-cs"/>
                      </a:endParaRPr>
                    </a:p>
                  </a:txBody>
                  <a:tcPr/>
                </a:tc>
                <a:tc>
                  <a:txBody>
                    <a:bodyPr/>
                    <a:lstStyle/>
                    <a:p>
                      <a:r>
                        <a:rPr lang="en-GB" sz="1100" dirty="0" err="1" smtClean="0">
                          <a:latin typeface="Arial" panose="020B0604020202020204" pitchFamily="34" charset="0"/>
                          <a:cs typeface="Arial" panose="020B0604020202020204" pitchFamily="34" charset="0"/>
                        </a:rPr>
                        <a:t>Preterite</a:t>
                      </a:r>
                      <a:r>
                        <a:rPr lang="en-GB" sz="1100" dirty="0" smtClean="0">
                          <a:latin typeface="Arial" panose="020B0604020202020204" pitchFamily="34" charset="0"/>
                          <a:cs typeface="Arial" panose="020B0604020202020204" pitchFamily="34" charset="0"/>
                        </a:rPr>
                        <a:t> tense </a:t>
                      </a:r>
                    </a:p>
                    <a:p>
                      <a:r>
                        <a:rPr lang="en-GB" sz="1100" dirty="0" smtClean="0">
                          <a:latin typeface="Arial" panose="020B0604020202020204" pitchFamily="34" charset="0"/>
                          <a:cs typeface="Arial" panose="020B0604020202020204" pitchFamily="34" charset="0"/>
                        </a:rPr>
                        <a:t>AR, ER/IR</a:t>
                      </a:r>
                    </a:p>
                    <a:p>
                      <a:r>
                        <a:rPr lang="en-GB" sz="1100" b="1" baseline="0" dirty="0" smtClean="0">
                          <a:latin typeface="Arial" panose="020B0604020202020204" pitchFamily="34" charset="0"/>
                          <a:cs typeface="Arial" panose="020B0604020202020204" pitchFamily="34" charset="0"/>
                        </a:rPr>
                        <a:t>p212-213</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key irregular verbs</a:t>
                      </a:r>
                    </a:p>
                    <a:p>
                      <a:r>
                        <a:rPr lang="en-GB" sz="1100" baseline="0" dirty="0" smtClean="0">
                          <a:latin typeface="Arial" panose="020B0604020202020204" pitchFamily="34" charset="0"/>
                          <a:cs typeface="Arial" panose="020B0604020202020204" pitchFamily="34" charset="0"/>
                        </a:rPr>
                        <a:t>(</a:t>
                      </a:r>
                      <a:r>
                        <a:rPr lang="en-GB" sz="1100" baseline="0" dirty="0" err="1" smtClean="0">
                          <a:latin typeface="Arial" panose="020B0604020202020204" pitchFamily="34" charset="0"/>
                          <a:cs typeface="Arial" panose="020B0604020202020204" pitchFamily="34" charset="0"/>
                        </a:rPr>
                        <a:t>hacer</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ir</a:t>
                      </a:r>
                      <a:r>
                        <a:rPr lang="en-GB" sz="1100" baseline="0" dirty="0" smtClean="0">
                          <a:latin typeface="Arial" panose="020B0604020202020204" pitchFamily="34" charset="0"/>
                          <a:cs typeface="Arial" panose="020B0604020202020204" pitchFamily="34" charset="0"/>
                        </a:rPr>
                        <a:t>)</a:t>
                      </a:r>
                    </a:p>
                    <a:p>
                      <a:endParaRPr lang="en-GB" sz="1100" dirty="0">
                        <a:latin typeface="Arial" panose="020B0604020202020204" pitchFamily="34" charset="0"/>
                        <a:cs typeface="Arial" panose="020B0604020202020204" pitchFamily="34" charset="0"/>
                      </a:endParaRPr>
                    </a:p>
                  </a:txBody>
                  <a:tcPr/>
                </a:tc>
                <a:tc>
                  <a:txBody>
                    <a:bodyPr/>
                    <a:lstStyle/>
                    <a:p>
                      <a:pPr marL="0" indent="0">
                        <a:buFontTx/>
                        <a:buNone/>
                      </a:pPr>
                      <a:r>
                        <a:rPr lang="en-GB" sz="1100" b="0" u="none" dirty="0" smtClean="0">
                          <a:latin typeface="Arial" panose="020B0604020202020204" pitchFamily="34" charset="0"/>
                          <a:cs typeface="Arial" panose="020B0604020202020204" pitchFamily="34" charset="0"/>
                        </a:rPr>
                        <a:t>lo </a:t>
                      </a:r>
                      <a:r>
                        <a:rPr lang="en-GB" sz="1100" b="0" u="none" dirty="0" err="1" smtClean="0">
                          <a:latin typeface="Arial" panose="020B0604020202020204" pitchFamily="34" charset="0"/>
                          <a:cs typeface="Arial" panose="020B0604020202020204" pitchFamily="34" charset="0"/>
                        </a:rPr>
                        <a:t>mejor</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smtClean="0">
                          <a:latin typeface="Arial" panose="020B0604020202020204" pitchFamily="34" charset="0"/>
                          <a:cs typeface="Arial" panose="020B0604020202020204" pitchFamily="34" charset="0"/>
                        </a:rPr>
                        <a:t>lo </a:t>
                      </a:r>
                      <a:r>
                        <a:rPr lang="en-GB" sz="1100" b="0" u="none" dirty="0" err="1" smtClean="0">
                          <a:latin typeface="Arial" panose="020B0604020202020204" pitchFamily="34" charset="0"/>
                          <a:cs typeface="Arial" panose="020B0604020202020204" pitchFamily="34" charset="0"/>
                        </a:rPr>
                        <a:t>peor</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smtClean="0">
                          <a:latin typeface="Arial" panose="020B0604020202020204" pitchFamily="34" charset="0"/>
                          <a:cs typeface="Arial" panose="020B0604020202020204" pitchFamily="34" charset="0"/>
                        </a:rPr>
                        <a:t>un </a:t>
                      </a:r>
                      <a:r>
                        <a:rPr lang="en-GB" sz="1100" b="0" u="none" dirty="0" err="1" smtClean="0">
                          <a:latin typeface="Arial" panose="020B0604020202020204" pitchFamily="34" charset="0"/>
                          <a:cs typeface="Arial" panose="020B0604020202020204" pitchFamily="34" charset="0"/>
                        </a:rPr>
                        <a:t>partido</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perder</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smtClean="0">
                          <a:latin typeface="Arial" panose="020B0604020202020204" pitchFamily="34" charset="0"/>
                          <a:cs typeface="Arial" panose="020B0604020202020204" pitchFamily="34" charset="0"/>
                        </a:rPr>
                        <a:t>la</a:t>
                      </a:r>
                      <a:r>
                        <a:rPr lang="en-GB" sz="1100" b="0" u="none" baseline="0" dirty="0" smtClean="0">
                          <a:latin typeface="Arial" panose="020B0604020202020204" pitchFamily="34" charset="0"/>
                          <a:cs typeface="Arial" panose="020B0604020202020204" pitchFamily="34" charset="0"/>
                        </a:rPr>
                        <a:t> p</a:t>
                      </a:r>
                      <a:r>
                        <a:rPr lang="en-GB" sz="1100" b="0" u="none" dirty="0" smtClean="0">
                          <a:latin typeface="Arial" panose="020B0604020202020204" pitchFamily="34" charset="0"/>
                          <a:cs typeface="Arial" panose="020B0604020202020204" pitchFamily="34" charset="0"/>
                        </a:rPr>
                        <a:t>laya</a:t>
                      </a:r>
                    </a:p>
                    <a:p>
                      <a:pPr marL="0" indent="0">
                        <a:buFontTx/>
                        <a:buNone/>
                      </a:pPr>
                      <a:r>
                        <a:rPr lang="en-GB" sz="1100" b="0" u="none" dirty="0" err="1" smtClean="0">
                          <a:latin typeface="Arial" panose="020B0604020202020204" pitchFamily="34" charset="0"/>
                          <a:cs typeface="Arial" panose="020B0604020202020204" pitchFamily="34" charset="0"/>
                        </a:rPr>
                        <a:t>hacer</a:t>
                      </a:r>
                      <a:r>
                        <a:rPr lang="en-GB" sz="1100" b="0" u="none" dirty="0" smtClean="0">
                          <a:latin typeface="Arial" panose="020B0604020202020204" pitchFamily="34" charset="0"/>
                          <a:cs typeface="Arial" panose="020B0604020202020204" pitchFamily="34" charset="0"/>
                        </a:rPr>
                        <a:t> vela</a:t>
                      </a:r>
                    </a:p>
                    <a:p>
                      <a:pPr marL="0" indent="0">
                        <a:buFontTx/>
                        <a:buNone/>
                      </a:pPr>
                      <a:r>
                        <a:rPr lang="en-GB" sz="1100" b="0" u="none" dirty="0" smtClean="0">
                          <a:latin typeface="Arial" panose="020B0604020202020204" pitchFamily="34" charset="0"/>
                          <a:cs typeface="Arial" panose="020B0604020202020204" pitchFamily="34" charset="0"/>
                        </a:rPr>
                        <a:t>la</a:t>
                      </a:r>
                      <a:r>
                        <a:rPr lang="en-GB" sz="1100" b="0" u="none" baseline="0" dirty="0" smtClean="0">
                          <a:latin typeface="Arial" panose="020B0604020202020204" pitchFamily="34" charset="0"/>
                          <a:cs typeface="Arial" panose="020B0604020202020204" pitchFamily="34" charset="0"/>
                        </a:rPr>
                        <a:t> </a:t>
                      </a:r>
                      <a:r>
                        <a:rPr lang="en-GB" sz="1100" b="0" u="none" baseline="0" dirty="0" err="1" smtClean="0">
                          <a:latin typeface="Arial" panose="020B0604020202020204" pitchFamily="34" charset="0"/>
                          <a:cs typeface="Arial" panose="020B0604020202020204" pitchFamily="34" charset="0"/>
                        </a:rPr>
                        <a:t>m</a:t>
                      </a:r>
                      <a:r>
                        <a:rPr lang="en-GB" sz="1100" b="0" u="none" dirty="0" err="1" smtClean="0">
                          <a:latin typeface="Arial" panose="020B0604020202020204" pitchFamily="34" charset="0"/>
                          <a:cs typeface="Arial" panose="020B0604020202020204" pitchFamily="34" charset="0"/>
                        </a:rPr>
                        <a:t>ontaña</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rusa</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llegar</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tarde</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hace</a:t>
                      </a:r>
                      <a:r>
                        <a:rPr lang="en-GB" sz="1100" b="0" u="none" dirty="0" smtClean="0">
                          <a:latin typeface="Arial" panose="020B0604020202020204" pitchFamily="34" charset="0"/>
                          <a:cs typeface="Arial" panose="020B0604020202020204" pitchFamily="34" charset="0"/>
                        </a:rPr>
                        <a:t> un </a:t>
                      </a:r>
                      <a:r>
                        <a:rPr lang="en-GB" sz="1100" b="0" u="none" dirty="0" err="1" smtClean="0">
                          <a:latin typeface="Arial" panose="020B0604020202020204" pitchFamily="34" charset="0"/>
                          <a:cs typeface="Arial" panose="020B0604020202020204" pitchFamily="34" charset="0"/>
                        </a:rPr>
                        <a:t>año</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inolvidable</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smtClean="0">
                          <a:latin typeface="Arial" panose="020B0604020202020204" pitchFamily="34" charset="0"/>
                          <a:cs typeface="Arial" panose="020B0604020202020204" pitchFamily="34" charset="0"/>
                        </a:rPr>
                        <a:t>un </a:t>
                      </a:r>
                      <a:r>
                        <a:rPr lang="en-GB" sz="1100" b="0" u="none" dirty="0" err="1" smtClean="0">
                          <a:latin typeface="Arial" panose="020B0604020202020204" pitchFamily="34" charset="0"/>
                          <a:cs typeface="Arial" panose="020B0604020202020204" pitchFamily="34" charset="0"/>
                        </a:rPr>
                        <a:t>recorrido</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smtClean="0">
                          <a:latin typeface="Arial" panose="020B0604020202020204" pitchFamily="34" charset="0"/>
                          <a:cs typeface="Arial" panose="020B0604020202020204" pitchFamily="34" charset="0"/>
                        </a:rPr>
                        <a:t>(</a:t>
                      </a:r>
                      <a:r>
                        <a:rPr lang="en-GB" sz="1100" b="0" u="none" dirty="0" err="1" smtClean="0">
                          <a:latin typeface="Arial" panose="020B0604020202020204" pitchFamily="34" charset="0"/>
                          <a:cs typeface="Arial" panose="020B0604020202020204" pitchFamily="34" charset="0"/>
                        </a:rPr>
                        <a:t>los</a:t>
                      </a:r>
                      <a:r>
                        <a:rPr lang="en-GB" sz="1100" b="0" u="none" dirty="0" smtClean="0">
                          <a:latin typeface="Arial" panose="020B0604020202020204" pitchFamily="34" charset="0"/>
                          <a:cs typeface="Arial" panose="020B0604020202020204" pitchFamily="34" charset="0"/>
                        </a:rPr>
                        <a:t>) </a:t>
                      </a:r>
                      <a:r>
                        <a:rPr lang="en-GB" sz="1100" b="0" u="none" dirty="0" err="1" smtClean="0">
                          <a:latin typeface="Arial" panose="020B0604020202020204" pitchFamily="34" charset="0"/>
                          <a:cs typeface="Arial" panose="020B0604020202020204" pitchFamily="34" charset="0"/>
                        </a:rPr>
                        <a:t>idiomas</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disfutar</a:t>
                      </a:r>
                      <a:r>
                        <a:rPr lang="en-GB" sz="1100" b="0" u="none" dirty="0" smtClean="0">
                          <a:latin typeface="Arial" panose="020B0604020202020204" pitchFamily="34" charset="0"/>
                          <a:cs typeface="Arial" panose="020B0604020202020204" pitchFamily="34" charset="0"/>
                        </a:rPr>
                        <a:t> de</a:t>
                      </a:r>
                    </a:p>
                    <a:p>
                      <a:pPr marL="0" indent="0">
                        <a:buFontTx/>
                        <a:buNone/>
                      </a:pPr>
                      <a:r>
                        <a:rPr lang="en-GB" sz="1100" b="0" u="none" dirty="0" err="1" smtClean="0">
                          <a:latin typeface="Arial" panose="020B0604020202020204" pitchFamily="34" charset="0"/>
                          <a:cs typeface="Arial" panose="020B0604020202020204" pitchFamily="34" charset="0"/>
                        </a:rPr>
                        <a:t>subir</a:t>
                      </a:r>
                      <a:endParaRPr lang="en-GB" sz="1100" b="0" u="none" dirty="0" smtClean="0">
                        <a:latin typeface="Arial" panose="020B0604020202020204" pitchFamily="34" charset="0"/>
                        <a:cs typeface="Arial" panose="020B0604020202020204" pitchFamily="34" charset="0"/>
                      </a:endParaRPr>
                    </a:p>
                    <a:p>
                      <a:pPr marL="0" indent="0">
                        <a:buFontTx/>
                        <a:buNone/>
                      </a:pPr>
                      <a:r>
                        <a:rPr lang="en-GB" sz="1100" b="0" u="none" dirty="0" err="1" smtClean="0">
                          <a:latin typeface="Arial" panose="020B0604020202020204" pitchFamily="34" charset="0"/>
                          <a:cs typeface="Arial" panose="020B0604020202020204" pitchFamily="34" charset="0"/>
                        </a:rPr>
                        <a:t>pasear</a:t>
                      </a:r>
                      <a:endParaRPr lang="en-GB" sz="1100" b="0" u="none"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b="0" u="none" dirty="0" smtClean="0">
                        <a:latin typeface="Arial" panose="020B0604020202020204" pitchFamily="34" charset="0"/>
                        <a:cs typeface="Arial" panose="020B0604020202020204" pitchFamily="34" charset="0"/>
                      </a:endParaRPr>
                    </a:p>
                  </a:txBody>
                  <a:tcPr/>
                </a:tc>
                <a:tc>
                  <a:txBody>
                    <a:bodyPr/>
                    <a:lstStyle/>
                    <a:p>
                      <a:pPr fontAlgn="base"/>
                      <a:r>
                        <a:rPr lang="en-GB" sz="1100" b="0" i="0" kern="1200" dirty="0" smtClean="0">
                          <a:solidFill>
                            <a:schemeClr val="tx1"/>
                          </a:solidFill>
                          <a:effectLst/>
                          <a:latin typeface="Arial" panose="020B0604020202020204" pitchFamily="34" charset="0"/>
                          <a:ea typeface="+mn-ea"/>
                          <a:cs typeface="Arial" panose="020B0604020202020204" pitchFamily="34" charset="0"/>
                        </a:rPr>
                        <a:t>Theme 2: Local, national, international and global areas of interest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u="sng" kern="1200" dirty="0" smtClean="0">
                          <a:solidFill>
                            <a:schemeClr val="tx1"/>
                          </a:solidFill>
                          <a:effectLst/>
                          <a:latin typeface="Arial" panose="020B0604020202020204" pitchFamily="34" charset="0"/>
                          <a:ea typeface="+mn-ea"/>
                          <a:cs typeface="Arial" panose="020B0604020202020204" pitchFamily="34" charset="0"/>
                        </a:rPr>
                        <a:t>Topic 4: Travel and tourism</a:t>
                      </a:r>
                    </a:p>
                    <a:p>
                      <a:endParaRPr lang="en-GB" sz="1100" b="1" u="sng"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HW 1</a:t>
                      </a:r>
                      <a:r>
                        <a:rPr lang="en-GB" sz="1100" baseline="0"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Learning: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hlinkClick r:id="rId5"/>
                        </a:rPr>
                        <a:t>Non-cognate vocabulary</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HW2 Written:</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hlinkClick r:id="rId6" action="ppaction://hlinkfile"/>
                        </a:rPr>
                        <a:t>Reading &amp; Writing worksheet 1.8</a:t>
                      </a:r>
                      <a:br>
                        <a:rPr lang="en-GB" sz="1100" dirty="0" smtClean="0">
                          <a:latin typeface="Arial" panose="020B0604020202020204" pitchFamily="34" charset="0"/>
                          <a:cs typeface="Arial" panose="020B0604020202020204" pitchFamily="34" charset="0"/>
                          <a:hlinkClick r:id="rId6" action="ppaction://hlinkfile"/>
                        </a:rPr>
                      </a:br>
                      <a:endParaRPr lang="en-GB" sz="1100" b="1" u="sng" dirty="0">
                        <a:latin typeface="Arial" panose="020B0604020202020204" pitchFamily="34" charset="0"/>
                        <a:cs typeface="Arial" panose="020B0604020202020204" pitchFamily="34" charset="0"/>
                      </a:endParaRPr>
                    </a:p>
                  </a:txBody>
                  <a:tcPr/>
                </a:tc>
                <a:tc>
                  <a:txBody>
                    <a:bodyPr/>
                    <a:lstStyle/>
                    <a:p>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Secure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use of regular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preterite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verbs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all</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persons</a:t>
                      </a:r>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Secure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use of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preterite</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a:t>
                      </a:r>
                      <a:r>
                        <a:rPr lang="es-ES" sz="1100" kern="1200" baseline="0" dirty="0" err="1" smtClean="0">
                          <a:solidFill>
                            <a:schemeClr val="tx1"/>
                          </a:solidFill>
                          <a:effectLst/>
                          <a:latin typeface="Arial" panose="020B0604020202020204" pitchFamily="34" charset="0"/>
                          <a:ea typeface="+mn-ea"/>
                          <a:cs typeface="Arial" panose="020B0604020202020204" pitchFamily="34" charset="0"/>
                        </a:rPr>
                        <a:t>forms</a:t>
                      </a:r>
                      <a:r>
                        <a:rPr lang="es-ES" sz="1100" kern="1200" baseline="0" dirty="0" smtClean="0">
                          <a:solidFill>
                            <a:schemeClr val="tx1"/>
                          </a:solidFill>
                          <a:effectLst/>
                          <a:latin typeface="Arial" panose="020B0604020202020204" pitchFamily="34" charset="0"/>
                          <a:ea typeface="+mn-ea"/>
                          <a:cs typeface="Arial" panose="020B0604020202020204" pitchFamily="34" charset="0"/>
                        </a:rPr>
                        <a:t> of ir and hacer</a:t>
                      </a: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p>
                      <a:r>
                        <a:rPr lang="es-ES" sz="1100" kern="1200" baseline="0" dirty="0" smtClean="0">
                          <a:solidFill>
                            <a:schemeClr val="tx1"/>
                          </a:solidFill>
                          <a:effectLst/>
                          <a:latin typeface="Arial" panose="020B0604020202020204" pitchFamily="34" charset="0"/>
                          <a:ea typeface="+mn-ea"/>
                          <a:cs typeface="Arial" panose="020B0604020202020204" pitchFamily="34" charset="0"/>
                        </a:rPr>
                        <a:t>Lo mejor and lo peor</a:t>
                      </a:r>
                    </a:p>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273998">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1] Memory skills – continued focus on memorising verb conjugations</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29807202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61252261"/>
              </p:ext>
            </p:extLst>
          </p:nvPr>
        </p:nvGraphicFramePr>
        <p:xfrm>
          <a:off x="161515" y="89745"/>
          <a:ext cx="8861460" cy="667450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7</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134129">
                <a:tc>
                  <a:txBody>
                    <a:bodyPr/>
                    <a:lstStyle/>
                    <a:p>
                      <a:r>
                        <a:rPr lang="en-GB" sz="1400" dirty="0" smtClean="0"/>
                        <a:t>3 lessons + homework</a:t>
                      </a:r>
                      <a:endParaRPr lang="en-GB" sz="1400" dirty="0"/>
                    </a:p>
                  </a:txBody>
                  <a:tcPr/>
                </a:tc>
                <a:tc>
                  <a:txBody>
                    <a:bodyPr/>
                    <a:lstStyle/>
                    <a:p>
                      <a:r>
                        <a:rPr lang="en-GB" sz="1100" b="1" dirty="0" smtClean="0">
                          <a:latin typeface="Arial" panose="020B0604020202020204" pitchFamily="34" charset="0"/>
                          <a:cs typeface="Arial" panose="020B0604020202020204" pitchFamily="34" charset="0"/>
                        </a:rPr>
                        <a:t>Module 8 </a:t>
                      </a:r>
                      <a:r>
                        <a:rPr lang="en-GB" sz="1100" b="1" dirty="0" err="1" smtClean="0">
                          <a:latin typeface="Arial" panose="020B0604020202020204" pitchFamily="34" charset="0"/>
                          <a:cs typeface="Arial" panose="020B0604020202020204" pitchFamily="34" charset="0"/>
                        </a:rPr>
                        <a:t>Hacia</a:t>
                      </a:r>
                      <a:r>
                        <a:rPr lang="en-GB" sz="1100" b="1" dirty="0" smtClean="0">
                          <a:latin typeface="Arial" panose="020B0604020202020204" pitchFamily="34" charset="0"/>
                          <a:cs typeface="Arial" panose="020B0604020202020204" pitchFamily="34" charset="0"/>
                        </a:rPr>
                        <a:t> un </a:t>
                      </a:r>
                      <a:r>
                        <a:rPr lang="en-GB" sz="1100" b="1" dirty="0" err="1" smtClean="0">
                          <a:latin typeface="Arial" panose="020B0604020202020204" pitchFamily="34" charset="0"/>
                          <a:cs typeface="Arial" panose="020B0604020202020204" pitchFamily="34" charset="0"/>
                        </a:rPr>
                        <a:t>mundo</a:t>
                      </a:r>
                      <a:r>
                        <a:rPr lang="en-GB" sz="1100" b="1" dirty="0" smtClean="0">
                          <a:latin typeface="Arial" panose="020B0604020202020204" pitchFamily="34" charset="0"/>
                          <a:cs typeface="Arial" panose="020B0604020202020204" pitchFamily="34" charset="0"/>
                        </a:rPr>
                        <a:t> </a:t>
                      </a:r>
                      <a:r>
                        <a:rPr lang="en-GB" sz="1100" b="1" dirty="0" err="1" smtClean="0">
                          <a:latin typeface="Arial" panose="020B0604020202020204" pitchFamily="34" charset="0"/>
                          <a:cs typeface="Arial" panose="020B0604020202020204" pitchFamily="34" charset="0"/>
                        </a:rPr>
                        <a:t>mejor</a:t>
                      </a:r>
                      <a:endParaRPr lang="en-GB" sz="1100" b="1" dirty="0" smtClean="0">
                        <a:latin typeface="Arial" panose="020B0604020202020204" pitchFamily="34" charset="0"/>
                        <a:cs typeface="Arial" panose="020B0604020202020204" pitchFamily="34" charset="0"/>
                      </a:endParaRPr>
                    </a:p>
                    <a:p>
                      <a:endParaRPr lang="en-GB" sz="1100" b="1"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a:t>
                      </a:r>
                      <a:r>
                        <a:rPr lang="en-GB" sz="1100" b="1" dirty="0" err="1" smtClean="0">
                          <a:latin typeface="Arial" panose="020B0604020202020204" pitchFamily="34" charset="0"/>
                          <a:cs typeface="Arial" panose="020B0604020202020204" pitchFamily="34" charset="0"/>
                        </a:rPr>
                        <a:t>Apúntate</a:t>
                      </a:r>
                      <a:r>
                        <a:rPr lang="en-GB" sz="1100" b="1" dirty="0" smtClean="0">
                          <a:latin typeface="Arial" panose="020B0604020202020204" pitchFamily="34" charset="0"/>
                          <a:cs typeface="Arial" panose="020B0604020202020204" pitchFamily="34" charset="0"/>
                        </a:rPr>
                        <a:t>!</a:t>
                      </a:r>
                    </a:p>
                    <a:p>
                      <a:r>
                        <a:rPr lang="en-GB" sz="1100" b="0" dirty="0" smtClean="0">
                          <a:latin typeface="Arial" panose="020B0604020202020204" pitchFamily="34" charset="0"/>
                          <a:cs typeface="Arial" panose="020B0604020202020204" pitchFamily="34" charset="0"/>
                        </a:rPr>
                        <a:t>p172-</a:t>
                      </a:r>
                      <a:r>
                        <a:rPr lang="en-GB" sz="1100" b="0" baseline="0" dirty="0" smtClean="0">
                          <a:latin typeface="Arial" panose="020B0604020202020204" pitchFamily="34" charset="0"/>
                          <a:cs typeface="Arial" panose="020B0604020202020204" pitchFamily="34" charset="0"/>
                        </a:rPr>
                        <a:t> 173</a:t>
                      </a:r>
                      <a:endParaRPr lang="en-GB" sz="1100" b="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200" dirty="0" smtClean="0"/>
                        <a:t>¿</a:t>
                      </a:r>
                      <a:r>
                        <a:rPr lang="en-GB" sz="1200" dirty="0" err="1" smtClean="0"/>
                        <a:t>Qué</a:t>
                      </a:r>
                      <a:r>
                        <a:rPr lang="en-GB" sz="1200" dirty="0" smtClean="0"/>
                        <a:t> </a:t>
                      </a:r>
                      <a:r>
                        <a:rPr lang="en-GB" sz="1200" dirty="0" err="1" smtClean="0"/>
                        <a:t>estabas</a:t>
                      </a:r>
                      <a:r>
                        <a:rPr lang="en-GB" sz="1200" dirty="0" smtClean="0"/>
                        <a:t> </a:t>
                      </a:r>
                      <a:r>
                        <a:rPr lang="en-GB" sz="1200" dirty="0" err="1" smtClean="0"/>
                        <a:t>haciendo</a:t>
                      </a:r>
                      <a:r>
                        <a:rPr lang="en-GB" sz="1200" dirty="0" smtClean="0"/>
                        <a:t>?</a:t>
                      </a:r>
                    </a:p>
                    <a:p>
                      <a:pPr marL="171450" indent="-171450">
                        <a:buFont typeface="Arial" panose="020B0604020202020204" pitchFamily="34" charset="0"/>
                        <a:buChar char="•"/>
                      </a:pPr>
                      <a:r>
                        <a:rPr lang="en-GB" sz="1200" dirty="0" smtClean="0"/>
                        <a:t>¿</a:t>
                      </a:r>
                      <a:r>
                        <a:rPr lang="en-GB" sz="1200" dirty="0" err="1" smtClean="0"/>
                        <a:t>Qué</a:t>
                      </a:r>
                      <a:r>
                        <a:rPr lang="en-GB" sz="1200" baseline="0" dirty="0" smtClean="0"/>
                        <a:t> </a:t>
                      </a:r>
                      <a:r>
                        <a:rPr lang="en-GB" sz="1200" baseline="0" dirty="0" err="1" smtClean="0"/>
                        <a:t>es</a:t>
                      </a:r>
                      <a:r>
                        <a:rPr lang="en-GB" sz="1200" baseline="0" dirty="0" smtClean="0"/>
                        <a:t>?</a:t>
                      </a:r>
                    </a:p>
                    <a:p>
                      <a:pPr marL="171450" indent="-171450">
                        <a:buFont typeface="Arial" panose="020B0604020202020204" pitchFamily="34" charset="0"/>
                        <a:buChar char="•"/>
                      </a:pPr>
                      <a:r>
                        <a:rPr lang="en-GB" sz="1200" baseline="0" dirty="0" smtClean="0"/>
                        <a:t>¿</a:t>
                      </a:r>
                      <a:r>
                        <a:rPr lang="en-GB" sz="1200" baseline="0" dirty="0" err="1" smtClean="0"/>
                        <a:t>Qué</a:t>
                      </a:r>
                      <a:r>
                        <a:rPr lang="en-GB" sz="1200" baseline="0" dirty="0" smtClean="0"/>
                        <a:t> </a:t>
                      </a:r>
                      <a:r>
                        <a:rPr lang="en-GB" sz="1200" baseline="0" dirty="0" err="1" smtClean="0"/>
                        <a:t>hiciste</a:t>
                      </a:r>
                      <a:r>
                        <a:rPr lang="en-GB" sz="1200" baseline="0" dirty="0" smtClean="0"/>
                        <a:t> </a:t>
                      </a:r>
                      <a:r>
                        <a:rPr lang="en-GB" sz="1200" baseline="0" dirty="0" err="1" smtClean="0"/>
                        <a:t>tú</a:t>
                      </a:r>
                      <a:r>
                        <a:rPr lang="en-GB" sz="1200" baseline="0" dirty="0" smtClean="0"/>
                        <a:t>?</a:t>
                      </a:r>
                    </a:p>
                    <a:p>
                      <a:pPr marL="171450" indent="-171450">
                        <a:buFont typeface="Arial" panose="020B0604020202020204" pitchFamily="34" charset="0"/>
                        <a:buChar char="•"/>
                      </a:pPr>
                      <a:r>
                        <a:rPr lang="en-GB" sz="1200" baseline="0" dirty="0" smtClean="0"/>
                        <a:t>¿</a:t>
                      </a:r>
                      <a:r>
                        <a:rPr lang="en-GB" sz="1200" baseline="0" dirty="0" err="1" smtClean="0"/>
                        <a:t>Cómo</a:t>
                      </a:r>
                      <a:r>
                        <a:rPr lang="en-GB" sz="1200" baseline="0" dirty="0" smtClean="0"/>
                        <a:t> les </a:t>
                      </a:r>
                      <a:r>
                        <a:rPr lang="en-GB" sz="1200" baseline="0" dirty="0" err="1" smtClean="0"/>
                        <a:t>convencerías</a:t>
                      </a:r>
                      <a:r>
                        <a:rPr lang="en-GB" sz="1200" baseline="0" dirty="0" smtClean="0"/>
                        <a:t>?</a:t>
                      </a:r>
                      <a:endParaRPr lang="en-GB" sz="1200" dirty="0"/>
                    </a:p>
                  </a:txBody>
                  <a:tcPr/>
                </a:tc>
                <a:tc>
                  <a:txBody>
                    <a:bodyPr/>
                    <a:lstStyle/>
                    <a:p>
                      <a:r>
                        <a:rPr lang="en-GB" sz="1400" dirty="0" smtClean="0"/>
                        <a:t>Imperfect</a:t>
                      </a:r>
                      <a:r>
                        <a:rPr lang="en-GB" sz="1400" baseline="0" dirty="0" smtClean="0"/>
                        <a:t> continuous</a:t>
                      </a:r>
                      <a:endParaRPr lang="en-GB" sz="1400" dirty="0"/>
                    </a:p>
                  </a:txBody>
                  <a:tcPr/>
                </a:tc>
                <a:tc>
                  <a:txBody>
                    <a:bodyPr/>
                    <a:lstStyle/>
                    <a:p>
                      <a:r>
                        <a:rPr lang="en-GB" sz="1100" dirty="0" err="1" smtClean="0"/>
                        <a:t>Ensayar</a:t>
                      </a:r>
                      <a:endParaRPr lang="en-GB" sz="1100" dirty="0" smtClean="0"/>
                    </a:p>
                    <a:p>
                      <a:r>
                        <a:rPr lang="en-GB" sz="1100" dirty="0" err="1" smtClean="0"/>
                        <a:t>Asomarse</a:t>
                      </a:r>
                      <a:r>
                        <a:rPr lang="en-GB" sz="1100" dirty="0" smtClean="0"/>
                        <a:t> </a:t>
                      </a:r>
                      <a:r>
                        <a:rPr lang="en-GB" sz="1100" dirty="0" err="1" smtClean="0"/>
                        <a:t>por</a:t>
                      </a:r>
                      <a:endParaRPr lang="en-GB" sz="1100" dirty="0" smtClean="0"/>
                    </a:p>
                    <a:p>
                      <a:r>
                        <a:rPr lang="en-GB" sz="1100" dirty="0" err="1" smtClean="0"/>
                        <a:t>Conducir</a:t>
                      </a:r>
                      <a:endParaRPr lang="en-GB" sz="1100" dirty="0" smtClean="0"/>
                    </a:p>
                    <a:p>
                      <a:r>
                        <a:rPr lang="en-GB" sz="1100" dirty="0" smtClean="0"/>
                        <a:t>A mi </a:t>
                      </a:r>
                      <a:r>
                        <a:rPr lang="en-GB" sz="1100" dirty="0" err="1" smtClean="0"/>
                        <a:t>alrededor</a:t>
                      </a:r>
                      <a:endParaRPr lang="en-GB" sz="1100" dirty="0" smtClean="0"/>
                    </a:p>
                    <a:p>
                      <a:r>
                        <a:rPr lang="en-GB" sz="1100" dirty="0" smtClean="0"/>
                        <a:t>El</a:t>
                      </a:r>
                      <a:r>
                        <a:rPr lang="en-GB" sz="1100" baseline="0" dirty="0" smtClean="0"/>
                        <a:t> </a:t>
                      </a:r>
                      <a:r>
                        <a:rPr lang="en-GB" sz="1100" baseline="0" dirty="0" err="1" smtClean="0"/>
                        <a:t>seísmo</a:t>
                      </a:r>
                      <a:endParaRPr lang="en-GB" sz="1100" baseline="0" dirty="0"/>
                    </a:p>
                    <a:p>
                      <a:r>
                        <a:rPr lang="en-GB" sz="1100" baseline="0" dirty="0" smtClean="0"/>
                        <a:t>Un temblor</a:t>
                      </a:r>
                    </a:p>
                    <a:p>
                      <a:r>
                        <a:rPr lang="en-GB" sz="1100" baseline="0" dirty="0" smtClean="0"/>
                        <a:t>Una inundación</a:t>
                      </a:r>
                    </a:p>
                    <a:p>
                      <a:r>
                        <a:rPr lang="en-GB" sz="1100" baseline="0" dirty="0" smtClean="0"/>
                        <a:t>Volar</a:t>
                      </a:r>
                    </a:p>
                    <a:p>
                      <a:r>
                        <a:rPr lang="en-GB" sz="1100" baseline="0" dirty="0" err="1" smtClean="0"/>
                        <a:t>Apuntarse</a:t>
                      </a:r>
                      <a:endParaRPr lang="en-GB" sz="1100" baseline="0" dirty="0" smtClean="0"/>
                    </a:p>
                    <a:p>
                      <a:r>
                        <a:rPr lang="en-GB" sz="1100" baseline="0" dirty="0" err="1" smtClean="0"/>
                        <a:t>Enterarse</a:t>
                      </a:r>
                      <a:r>
                        <a:rPr lang="en-GB" sz="1100" baseline="0" dirty="0" smtClean="0"/>
                        <a:t> de</a:t>
                      </a:r>
                    </a:p>
                    <a:p>
                      <a:r>
                        <a:rPr lang="en-GB" sz="1100" baseline="0" dirty="0" smtClean="0"/>
                        <a:t>El </a:t>
                      </a:r>
                      <a:r>
                        <a:rPr lang="en-GB" sz="1100" baseline="0" dirty="0" err="1" smtClean="0"/>
                        <a:t>terremoto</a:t>
                      </a:r>
                      <a:endParaRPr lang="en-GB" sz="1100" baseline="0" dirty="0" smtClean="0"/>
                    </a:p>
                    <a:p>
                      <a:r>
                        <a:rPr lang="en-GB" sz="1100" baseline="0" dirty="0" smtClean="0"/>
                        <a:t>Ni </a:t>
                      </a:r>
                      <a:r>
                        <a:rPr lang="en-GB" sz="1100" baseline="0" dirty="0" err="1" smtClean="0"/>
                        <a:t>siquiera</a:t>
                      </a:r>
                      <a:endParaRPr lang="en-GB" sz="1100" baseline="0" dirty="0" smtClean="0"/>
                    </a:p>
                    <a:p>
                      <a:r>
                        <a:rPr lang="en-GB" sz="1100" baseline="0" dirty="0" smtClean="0"/>
                        <a:t>Un </a:t>
                      </a:r>
                      <a:r>
                        <a:rPr lang="en-GB" sz="1100" baseline="0" dirty="0" err="1" smtClean="0"/>
                        <a:t>cepillo</a:t>
                      </a:r>
                      <a:r>
                        <a:rPr lang="en-GB" sz="1100" baseline="0" dirty="0" smtClean="0"/>
                        <a:t> de </a:t>
                      </a:r>
                      <a:r>
                        <a:rPr lang="en-GB" sz="1100" baseline="0" dirty="0" err="1" smtClean="0"/>
                        <a:t>dientes</a:t>
                      </a:r>
                      <a:endParaRPr lang="en-GB" sz="1100" baseline="0" dirty="0" smtClean="0"/>
                    </a:p>
                    <a:p>
                      <a:r>
                        <a:rPr lang="en-GB" sz="1100" baseline="0" dirty="0" err="1" smtClean="0"/>
                        <a:t>Donativos</a:t>
                      </a:r>
                      <a:endParaRPr lang="en-GB" sz="1100" baseline="0" dirty="0" smtClean="0"/>
                    </a:p>
                    <a:p>
                      <a:r>
                        <a:rPr lang="en-GB" sz="1100" baseline="0" dirty="0" smtClean="0"/>
                        <a:t>Una Carrera </a:t>
                      </a:r>
                      <a:r>
                        <a:rPr lang="en-GB" sz="1100" baseline="0" dirty="0" err="1" smtClean="0"/>
                        <a:t>apadrinada</a:t>
                      </a:r>
                      <a:endParaRPr lang="en-GB" sz="1100" baseline="0" dirty="0" smtClean="0"/>
                    </a:p>
                    <a:p>
                      <a:endParaRPr lang="en-GB" baseline="0" dirty="0" smtClean="0"/>
                    </a:p>
                  </a:txBody>
                  <a:tcPr/>
                </a:tc>
                <a:tc>
                  <a:txBody>
                    <a:bodyPr/>
                    <a:lstStyle/>
                    <a:p>
                      <a:r>
                        <a:rPr lang="en-GB" sz="1800" dirty="0" smtClean="0"/>
                        <a:t> </a:t>
                      </a:r>
                      <a:r>
                        <a:rPr lang="en-GB" sz="1200" dirty="0" smtClean="0"/>
                        <a:t>Theme 2: local,</a:t>
                      </a:r>
                      <a:r>
                        <a:rPr lang="en-GB" sz="1200" baseline="0" dirty="0" smtClean="0"/>
                        <a:t> national, international and global areas of interest.</a:t>
                      </a:r>
                    </a:p>
                    <a:p>
                      <a:r>
                        <a:rPr lang="en-GB" sz="1200" baseline="0" dirty="0" smtClean="0"/>
                        <a:t>Topic  2: social issues,  charity/voluntary work</a:t>
                      </a:r>
                      <a:endParaRPr lang="en-GB" sz="1200" dirty="0" smtClean="0"/>
                    </a:p>
                    <a:p>
                      <a:endParaRPr lang="en-GB" dirty="0"/>
                    </a:p>
                  </a:txBody>
                  <a:tcPr/>
                </a:tc>
                <a:tc>
                  <a:txBody>
                    <a:bodyPr/>
                    <a:lstStyle/>
                    <a:p>
                      <a:r>
                        <a:rPr lang="en-GB" sz="1400" dirty="0" smtClean="0"/>
                        <a:t>vocabulary</a:t>
                      </a:r>
                      <a:endParaRPr lang="en-GB" sz="1400" dirty="0"/>
                    </a:p>
                  </a:txBody>
                  <a:tcPr/>
                </a:tc>
                <a:tc>
                  <a:txBody>
                    <a:bodyPr/>
                    <a:lstStyle/>
                    <a:p>
                      <a:r>
                        <a:rPr lang="en-GB" dirty="0" smtClean="0"/>
                        <a:t>Imperfect continuous</a:t>
                      </a:r>
                      <a:endParaRPr lang="en-GB" dirty="0"/>
                    </a:p>
                  </a:txBody>
                  <a:tcPr/>
                </a:tc>
              </a:tr>
              <a:tr h="389069">
                <a:tc gridSpan="8">
                  <a:txBody>
                    <a:bodyPr/>
                    <a:lstStyle/>
                    <a:p>
                      <a:pPr>
                        <a:spcAft>
                          <a:spcPts val="0"/>
                        </a:spcAft>
                      </a:pPr>
                      <a:r>
                        <a:rPr lang="es-ES" sz="1100" b="1" dirty="0" smtClean="0">
                          <a:effectLst/>
                          <a:latin typeface="Arial" panose="020B0604020202020204" pitchFamily="34" charset="0"/>
                          <a:ea typeface="MS ??"/>
                          <a:cs typeface="Cambria" panose="02040503050406030204" pitchFamily="18" charset="0"/>
                        </a:rPr>
                        <a:t>Module 8</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b="1" dirty="0" smtClean="0">
                          <a:effectLst/>
                          <a:latin typeface="Arial" panose="020B0604020202020204" pitchFamily="34" charset="0"/>
                          <a:ea typeface="MS ??"/>
                          <a:cs typeface="Cambria" panose="02040503050406030204" pitchFamily="18" charset="0"/>
                        </a:rPr>
                        <a:t>(</a:t>
                      </a:r>
                      <a:r>
                        <a:rPr lang="es-ES" sz="1100" b="1" dirty="0" err="1" smtClean="0">
                          <a:effectLst/>
                          <a:latin typeface="Arial" panose="020B0604020202020204" pitchFamily="34" charset="0"/>
                          <a:ea typeface="MS ??"/>
                          <a:cs typeface="Cambria" panose="02040503050406030204" pitchFamily="18" charset="0"/>
                        </a:rPr>
                        <a:t>From</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Theme</a:t>
                      </a:r>
                      <a:r>
                        <a:rPr lang="es-ES" sz="1100" b="1" dirty="0" smtClean="0">
                          <a:effectLst/>
                          <a:latin typeface="Arial" panose="020B0604020202020204" pitchFamily="34" charset="0"/>
                          <a:ea typeface="MS ??"/>
                          <a:cs typeface="Cambria" panose="02040503050406030204" pitchFamily="18" charset="0"/>
                        </a:rPr>
                        <a:t> 2) Home; Social </a:t>
                      </a:r>
                      <a:r>
                        <a:rPr lang="es-ES" sz="1100" b="1" dirty="0" err="1" smtClean="0">
                          <a:effectLst/>
                          <a:latin typeface="Arial" panose="020B0604020202020204" pitchFamily="34" charset="0"/>
                          <a:ea typeface="MS ??"/>
                          <a:cs typeface="Cambria" panose="02040503050406030204" pitchFamily="18" charset="0"/>
                        </a:rPr>
                        <a:t>issues</a:t>
                      </a:r>
                      <a:r>
                        <a:rPr lang="es-ES" sz="1100" b="1" dirty="0" smtClean="0">
                          <a:effectLst/>
                          <a:latin typeface="Arial" panose="020B0604020202020204" pitchFamily="34" charset="0"/>
                          <a:ea typeface="MS ??"/>
                          <a:cs typeface="Cambria" panose="02040503050406030204" pitchFamily="18" charset="0"/>
                        </a:rPr>
                        <a:t>; Global </a:t>
                      </a:r>
                      <a:r>
                        <a:rPr lang="es-ES" sz="1100" b="1" dirty="0" err="1" smtClean="0">
                          <a:effectLst/>
                          <a:latin typeface="Arial" panose="020B0604020202020204" pitchFamily="34" charset="0"/>
                          <a:ea typeface="MS ??"/>
                          <a:cs typeface="Cambria" panose="02040503050406030204" pitchFamily="18" charset="0"/>
                        </a:rPr>
                        <a:t>issues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 ¿Cómo se puede mantenerse en forma?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2 ¿Qué opinas de fumar?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3 ¿Cómo se debería cuidar el medio ambiente?</a:t>
                      </a:r>
                      <a:endParaRPr lang="en-GB" sz="1100" dirty="0" smtClean="0">
                        <a:effectLst/>
                        <a:latin typeface="Cambria" panose="02040503050406030204" pitchFamily="18" charset="0"/>
                        <a:ea typeface="MS ??"/>
                        <a:cs typeface="Cambria" panose="02040503050406030204" pitchFamily="18" charset="0"/>
                      </a:endParaRPr>
                    </a:p>
                    <a:p>
                      <a:r>
                        <a:rPr lang="es-ES" sz="1100" dirty="0" smtClean="0">
                          <a:effectLst/>
                          <a:latin typeface="Arial" panose="020B0604020202020204" pitchFamily="34" charset="0"/>
                          <a:ea typeface="MS ??"/>
                        </a:rPr>
                        <a:t>4 ¿Te gusta tu casa?</a:t>
                      </a:r>
                      <a:r>
                        <a:rPr lang="es-ES" sz="1100" dirty="0" smtClean="0">
                          <a:effectLst/>
                          <a:latin typeface="Arial" panose="020B0604020202020204" pitchFamily="34" charset="0"/>
                          <a:ea typeface="MS ??"/>
                          <a:cs typeface="Cambria" panose="02040503050406030204" pitchFamily="18" charset="0"/>
                        </a:rPr>
                        <a:t> ¿Por qué (no)? </a:t>
                      </a:r>
                      <a:r>
                        <a:rPr lang="es-ES" sz="1100" dirty="0" smtClean="0">
                          <a:effectLst/>
                          <a:latin typeface="Arial" panose="020B0604020202020204" pitchFamily="34" charset="0"/>
                          <a:ea typeface="MS ??"/>
                        </a:rPr>
                        <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5 ¿Qué cambiarías en tu casa? </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6 Si fueras millonario, ¿cómo sería tu casa ideal? ¿Qué tendría?</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7 ¿Qué haces en casa para proteger el medio ambiente?</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8 ¿Cuáles son los problemas globales más serios hoy en día?</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9 ¿Cómo se pueden solucionar?</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10 ¿Para qué sirven los eventos deportivos internacionales?</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11 ¿Es importante ser solidario? ¿Por qué (no)?</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12 ¿Participaste en algún evento solidario?</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13 ¿Si tuvieras mucho dinero, cómo ayudarías a los demás?</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3554077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21479627"/>
              </p:ext>
            </p:extLst>
          </p:nvPr>
        </p:nvGraphicFramePr>
        <p:xfrm>
          <a:off x="161515" y="89745"/>
          <a:ext cx="8866293" cy="6704163"/>
        </p:xfrm>
        <a:graphic>
          <a:graphicData uri="http://schemas.openxmlformats.org/drawingml/2006/table">
            <a:tbl>
              <a:tblPr firstRow="1" bandRow="1">
                <a:tableStyleId>{8799B23B-EC83-4686-B30A-512413B5E67A}</a:tableStyleId>
              </a:tblPr>
              <a:tblGrid>
                <a:gridCol w="916397"/>
                <a:gridCol w="1242964"/>
                <a:gridCol w="1079681"/>
                <a:gridCol w="1079681"/>
                <a:gridCol w="116840"/>
                <a:gridCol w="967674"/>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7">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8</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gridSpan="2">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r>
                        <a:rPr lang="en-GB" sz="1200" dirty="0" smtClean="0"/>
                        <a:t>3 lessons + 1 hour homework</a:t>
                      </a:r>
                      <a:endParaRPr lang="en-GB" sz="1200" dirty="0"/>
                    </a:p>
                  </a:txBody>
                  <a:tcPr/>
                </a:tc>
                <a:tc>
                  <a:txBody>
                    <a:bodyPr/>
                    <a:lstStyle/>
                    <a:p>
                      <a:r>
                        <a:rPr lang="en-GB" sz="1100" b="1" dirty="0" smtClean="0">
                          <a:latin typeface="Arial" panose="020B0604020202020204" pitchFamily="34" charset="0"/>
                          <a:cs typeface="Arial" panose="020B0604020202020204" pitchFamily="34" charset="0"/>
                        </a:rPr>
                        <a:t>Revision</a:t>
                      </a:r>
                      <a:r>
                        <a:rPr lang="en-GB" sz="1100" b="1" baseline="0" dirty="0" smtClean="0">
                          <a:latin typeface="Arial" panose="020B0604020202020204" pitchFamily="34" charset="0"/>
                          <a:cs typeface="Arial" panose="020B0604020202020204" pitchFamily="34" charset="0"/>
                        </a:rPr>
                        <a:t> Module 9</a:t>
                      </a:r>
                    </a:p>
                    <a:p>
                      <a:r>
                        <a:rPr lang="en-GB" sz="1100" b="1" baseline="0" dirty="0" smtClean="0">
                          <a:latin typeface="Arial" panose="020B0604020202020204" pitchFamily="34" charset="0"/>
                          <a:cs typeface="Arial" panose="020B0604020202020204" pitchFamily="34" charset="0"/>
                        </a:rPr>
                        <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Modules 1 and 2</a:t>
                      </a:r>
                    </a:p>
                    <a:p>
                      <a:r>
                        <a:rPr lang="en-GB" sz="1100" baseline="0" dirty="0" smtClean="0">
                          <a:latin typeface="Arial" panose="020B0604020202020204" pitchFamily="34" charset="0"/>
                          <a:cs typeface="Arial" panose="020B0604020202020204" pitchFamily="34" charset="0"/>
                        </a:rPr>
                        <a:t>p182-185</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For speaking focus: p185 Ex 6 – role play</a:t>
                      </a: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p184 Ex 4 good picture to be exploited for photo discussion</a:t>
                      </a:r>
                      <a:endParaRPr lang="en-GB" sz="1100" dirty="0">
                        <a:latin typeface="Arial" panose="020B0604020202020204" pitchFamily="34" charset="0"/>
                        <a:cs typeface="Arial" panose="020B0604020202020204" pitchFamily="34" charset="0"/>
                      </a:endParaRPr>
                    </a:p>
                  </a:txBody>
                  <a:tcPr/>
                </a:tc>
                <a:tc>
                  <a:txBody>
                    <a:bodyPr/>
                    <a:lstStyle/>
                    <a:p>
                      <a:r>
                        <a:rPr lang="en-GB" sz="1400" dirty="0" smtClean="0"/>
                        <a:t>See below</a:t>
                      </a:r>
                      <a:endParaRPr lang="en-GB" sz="1400" dirty="0"/>
                    </a:p>
                  </a:txBody>
                  <a:tcPr/>
                </a:tc>
                <a:tc>
                  <a:txBody>
                    <a:bodyPr/>
                    <a:lstStyle/>
                    <a:p>
                      <a:r>
                        <a:rPr lang="en-GB" sz="1200" dirty="0" smtClean="0"/>
                        <a:t>past,</a:t>
                      </a:r>
                      <a:r>
                        <a:rPr lang="en-GB" sz="1200" baseline="0" dirty="0" smtClean="0"/>
                        <a:t> present + future</a:t>
                      </a:r>
                    </a:p>
                    <a:p>
                      <a:r>
                        <a:rPr lang="en-GB" sz="1200" baseline="0" dirty="0" smtClean="0"/>
                        <a:t>p182 (grammar exercise)</a:t>
                      </a:r>
                    </a:p>
                    <a:p>
                      <a:endParaRPr lang="en-GB" sz="1200" baseline="0" dirty="0" smtClean="0"/>
                    </a:p>
                    <a:p>
                      <a:r>
                        <a:rPr lang="en-GB" sz="1200" baseline="0" dirty="0" smtClean="0"/>
                        <a:t>p184 Ex 4 (listening)</a:t>
                      </a:r>
                    </a:p>
                  </a:txBody>
                  <a:tcPr/>
                </a:tc>
                <a:tc gridSpan="2">
                  <a:txBody>
                    <a:bodyPr/>
                    <a:lstStyle/>
                    <a:p>
                      <a:endParaRPr lang="en-GB"/>
                    </a:p>
                  </a:txBody>
                  <a:tcPr/>
                </a:tc>
                <a:tc hMerge="1">
                  <a:txBody>
                    <a:bodyPr/>
                    <a:lstStyle/>
                    <a:p>
                      <a:endParaRPr lang="en-GB"/>
                    </a:p>
                  </a:txBody>
                  <a:tcPr/>
                </a:tc>
                <a:tc>
                  <a:txBody>
                    <a:bodyPr/>
                    <a:lstStyle/>
                    <a:p>
                      <a:r>
                        <a:rPr lang="en-GB" sz="1200" dirty="0" smtClean="0"/>
                        <a:t>Travel and</a:t>
                      </a:r>
                      <a:r>
                        <a:rPr lang="en-GB" sz="1200" baseline="0" dirty="0" smtClean="0"/>
                        <a:t> Tourism (Theme 2)</a:t>
                      </a:r>
                    </a:p>
                    <a:p>
                      <a:endParaRPr lang="en-GB" sz="1200" baseline="0" dirty="0" smtClean="0"/>
                    </a:p>
                    <a:p>
                      <a:r>
                        <a:rPr lang="en-GB" sz="1200" baseline="0" dirty="0" smtClean="0"/>
                        <a:t>My studies / Life at school / college (Theme 3)</a:t>
                      </a:r>
                      <a:endParaRPr lang="en-GB" sz="1200" dirty="0"/>
                    </a:p>
                  </a:txBody>
                  <a:tcPr/>
                </a:tc>
                <a:tc>
                  <a:txBody>
                    <a:bodyPr/>
                    <a:lstStyle/>
                    <a:p>
                      <a:r>
                        <a:rPr lang="en-GB" sz="1200" b="0" dirty="0" smtClean="0"/>
                        <a:t>Q &amp; A revision</a:t>
                      </a:r>
                      <a:endParaRPr lang="en-GB" sz="1200" b="0" dirty="0"/>
                    </a:p>
                  </a:txBody>
                  <a:tcPr/>
                </a:tc>
                <a:tc>
                  <a:txBody>
                    <a:bodyPr/>
                    <a:lstStyle/>
                    <a:p>
                      <a:r>
                        <a:rPr lang="en-GB" sz="1400" dirty="0" smtClean="0"/>
                        <a:t>Present</a:t>
                      </a:r>
                      <a:r>
                        <a:rPr lang="en-GB" sz="1400" baseline="0" dirty="0" smtClean="0"/>
                        <a:t> tense regular verbs ALL persons; future tense ALL persons</a:t>
                      </a:r>
                    </a:p>
                    <a:p>
                      <a:endParaRPr lang="en-GB" sz="1400" baseline="0" dirty="0" smtClean="0"/>
                    </a:p>
                    <a:p>
                      <a:r>
                        <a:rPr lang="en-GB" sz="1400" baseline="0" dirty="0" err="1" smtClean="0"/>
                        <a:t>preterite</a:t>
                      </a:r>
                      <a:r>
                        <a:rPr lang="en-GB" sz="1400" baseline="0" dirty="0" smtClean="0"/>
                        <a:t> vs imperfect</a:t>
                      </a:r>
                      <a:endParaRPr lang="en-GB" sz="1400" dirty="0"/>
                    </a:p>
                  </a:txBody>
                  <a:tcPr/>
                </a:tc>
              </a:tr>
              <a:tr h="389069">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Module</a:t>
                      </a:r>
                      <a:r>
                        <a:rPr lang="en-GB" sz="1100" b="1" baseline="0" dirty="0" smtClean="0">
                          <a:latin typeface="Arial" panose="020B0604020202020204" pitchFamily="34" charset="0"/>
                          <a:cs typeface="Arial" panose="020B0604020202020204" pitchFamily="34" charset="0"/>
                        </a:rPr>
                        <a:t> 1 </a:t>
                      </a:r>
                      <a:r>
                        <a:rPr lang="en-GB" sz="1100" b="1" dirty="0" smtClean="0">
                          <a:latin typeface="Arial" panose="020B0604020202020204" pitchFamily="34" charset="0"/>
                          <a:cs typeface="Arial" panose="020B0604020202020204" pitchFamily="34" charset="0"/>
                        </a:rPr>
                        <a:t>Questions</a:t>
                      </a:r>
                      <a:r>
                        <a:rPr lang="en-GB" sz="1100" b="1" baseline="0" dirty="0" smtClean="0">
                          <a:latin typeface="Arial" panose="020B0604020202020204" pitchFamily="34" charset="0"/>
                          <a:cs typeface="Arial" panose="020B0604020202020204" pitchFamily="34" charset="0"/>
                        </a:rPr>
                        <a:t> (from Theme 2 Travel and Tourism)</a:t>
                      </a:r>
                      <a:r>
                        <a:rPr lang="en-GB" sz="1100" b="1" dirty="0" smtClean="0">
                          <a:latin typeface="Arial" panose="020B0604020202020204" pitchFamily="34" charset="0"/>
                          <a:cs typeface="Arial" panose="020B0604020202020204" pitchFamily="34" charset="0"/>
                        </a:rPr>
                        <a:t>:</a:t>
                      </a:r>
                      <a:r>
                        <a:rPr lang="en-GB" sz="1100" b="1" baseline="0" dirty="0" smtClean="0">
                          <a:latin typeface="Arial" panose="020B0604020202020204" pitchFamily="34" charset="0"/>
                          <a:cs typeface="Arial" panose="020B0604020202020204" pitchFamily="34" charset="0"/>
                        </a:rPr>
                        <a:t>  </a:t>
                      </a:r>
                    </a:p>
                    <a:p>
                      <a:r>
                        <a:rPr lang="en-US" sz="1100" b="1" kern="1200" dirty="0" smtClean="0">
                          <a:solidFill>
                            <a:schemeClr val="tx1"/>
                          </a:solidFill>
                          <a:effectLst/>
                          <a:latin typeface="Arial" panose="020B0604020202020204" pitchFamily="34" charset="0"/>
                          <a:ea typeface="+mn-ea"/>
                          <a:cs typeface="Arial" panose="020B0604020202020204" pitchFamily="34" charset="0"/>
                        </a:rPr>
                        <a:t> </a:t>
                      </a:r>
                      <a:r>
                        <a:rPr lang="es-ES" sz="1100" kern="1200" dirty="0" smtClean="0">
                          <a:solidFill>
                            <a:schemeClr val="tx1"/>
                          </a:solidFill>
                          <a:effectLst/>
                          <a:latin typeface="Arial" panose="020B0604020202020204" pitchFamily="34" charset="0"/>
                          <a:ea typeface="+mn-ea"/>
                          <a:cs typeface="Arial" panose="020B0604020202020204" pitchFamily="34" charset="0"/>
                        </a:rPr>
                        <a:t>1 ¿Qué haces en verano?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2 ¿Dónde prefieres pasar las vacaciones?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3 ¿Adónde fuiste de vacaciones el año pasado?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4 ¿Dónde te alojaste?</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5 ¿Cómo era el pueblo/la ciudad?</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6 ¿Qué fue lo mejor de tus vacaciones?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7 ¿Qué planes tienes para el próximo verano?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8 ¿Qué países te gustaría visitar en el futuro?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9 ¿Qué tipo de alojamiento prefieres?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10 ¿Por qué son importantes las vacaciones?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11 ¿Por qué veranea tanta gente en el extranjero?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12 ¿Prefieres las vacaciones con amigos o con la familia?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13 ¿Adónde irías si tuvieras mucho dinero?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Arial" panose="020B0604020202020204" pitchFamily="34" charset="0"/>
                          <a:ea typeface="+mn-ea"/>
                          <a:cs typeface="Arial" panose="020B0604020202020204" pitchFamily="34" charset="0"/>
                        </a:rPr>
                        <a:t>Module 2 Questions (From Theme 3) </a:t>
                      </a:r>
                      <a:r>
                        <a:rPr lang="en-GB" sz="1100" b="1" i="0" kern="1200" dirty="0" smtClean="0">
                          <a:solidFill>
                            <a:schemeClr val="tx1"/>
                          </a:solidFill>
                          <a:effectLst/>
                          <a:latin typeface="Arial" panose="020B0604020202020204" pitchFamily="34" charset="0"/>
                          <a:ea typeface="+mn-ea"/>
                          <a:cs typeface="Arial" panose="020B0604020202020204" pitchFamily="34" charset="0"/>
                        </a:rPr>
                        <a:t>My studies and Life at school / college</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kern="1200" dirty="0" smtClean="0">
                          <a:solidFill>
                            <a:schemeClr val="tx1"/>
                          </a:solidFill>
                          <a:effectLst/>
                          <a:latin typeface="Arial" panose="020B0604020202020204" pitchFamily="34" charset="0"/>
                          <a:ea typeface="+mn-ea"/>
                          <a:cs typeface="Arial" panose="020B0604020202020204" pitchFamily="34" charset="0"/>
                        </a:rPr>
                        <a:t>1 ¿Cómo es tu </a:t>
                      </a:r>
                      <a:r>
                        <a:rPr lang="es-ES" sz="1100" kern="1200" dirty="0" err="1" smtClean="0">
                          <a:solidFill>
                            <a:schemeClr val="tx1"/>
                          </a:solidFill>
                          <a:effectLst/>
                          <a:latin typeface="Arial" panose="020B0604020202020204" pitchFamily="34" charset="0"/>
                          <a:ea typeface="+mn-ea"/>
                          <a:cs typeface="Arial" panose="020B0604020202020204" pitchFamily="34" charset="0"/>
                        </a:rPr>
                        <a:t>insti</a:t>
                      </a:r>
                      <a:r>
                        <a:rPr lang="es-ES" sz="1100" kern="1200" dirty="0" smtClean="0">
                          <a:solidFill>
                            <a:schemeClr val="tx1"/>
                          </a:solidFill>
                          <a:effectLst/>
                          <a:latin typeface="Arial" panose="020B0604020202020204" pitchFamily="34" charset="0"/>
                          <a:ea typeface="+mn-ea"/>
                          <a:cs typeface="Arial" panose="020B0604020202020204" pitchFamily="34" charset="0"/>
                        </a:rPr>
                        <a:t>? ¿Qué instalaciones tiene / no tiene?</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2 ¿Qué asignaturas te gustan y no te gustan?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3 ¿Qué opinas del uniforme escolar? </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4 ¿Qué piensas de las normas de tu </a:t>
                      </a:r>
                      <a:r>
                        <a:rPr lang="es-ES" sz="1100" kern="1200" dirty="0" err="1" smtClean="0">
                          <a:solidFill>
                            <a:schemeClr val="tx1"/>
                          </a:solidFill>
                          <a:effectLst/>
                          <a:latin typeface="Arial" panose="020B0604020202020204" pitchFamily="34" charset="0"/>
                          <a:ea typeface="+mn-ea"/>
                          <a:cs typeface="Arial" panose="020B0604020202020204" pitchFamily="34" charset="0"/>
                        </a:rPr>
                        <a:t>insti</a:t>
                      </a:r>
                      <a:r>
                        <a:rPr lang="es-ES" sz="1100" kern="1200" dirty="0" smtClean="0">
                          <a:solidFill>
                            <a:schemeClr val="tx1"/>
                          </a:solidFill>
                          <a:effectLst/>
                          <a:latin typeface="Arial" panose="020B0604020202020204" pitchFamily="34" charset="0"/>
                          <a:ea typeface="+mn-ea"/>
                          <a:cs typeface="Arial" panose="020B0604020202020204" pitchFamily="34" charset="0"/>
                        </a:rPr>
                        <a:t>?</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5 ¿Qué actividades extraescolares haces?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6 ¿Qué planes tienes para este trimestre?</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7 ¿Te gustan los idiomas? ¿Por qué (no)?</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8 ¿Qué es lo bueno / malo de tu </a:t>
                      </a:r>
                      <a:r>
                        <a:rPr lang="es-ES" sz="1100" kern="1200" dirty="0" err="1" smtClean="0">
                          <a:solidFill>
                            <a:schemeClr val="tx1"/>
                          </a:solidFill>
                          <a:effectLst/>
                          <a:latin typeface="Arial" panose="020B0604020202020204" pitchFamily="34" charset="0"/>
                          <a:ea typeface="+mn-ea"/>
                          <a:cs typeface="Arial" panose="020B0604020202020204" pitchFamily="34" charset="0"/>
                        </a:rPr>
                        <a:t>insti</a:t>
                      </a:r>
                      <a:r>
                        <a:rPr lang="es-ES" sz="1100" kern="1200" dirty="0" smtClean="0">
                          <a:solidFill>
                            <a:schemeClr val="tx1"/>
                          </a:solidFill>
                          <a:effectLst/>
                          <a:latin typeface="Arial" panose="020B0604020202020204" pitchFamily="34" charset="0"/>
                          <a:ea typeface="+mn-ea"/>
                          <a:cs typeface="Arial" panose="020B0604020202020204" pitchFamily="34" charset="0"/>
                        </a:rPr>
                        <a:t>?</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9 Compara tu escuela primaria con tu instituto.</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10 Describe un día escolar típico.</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11 ¿Hay diferencias entre los institutos españoles y tu instituto?</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12 ¿Hay problemas en tu </a:t>
                      </a:r>
                      <a:r>
                        <a:rPr lang="es-ES" sz="1100" kern="1200" dirty="0" err="1" smtClean="0">
                          <a:solidFill>
                            <a:schemeClr val="tx1"/>
                          </a:solidFill>
                          <a:effectLst/>
                          <a:latin typeface="Arial" panose="020B0604020202020204" pitchFamily="34" charset="0"/>
                          <a:ea typeface="+mn-ea"/>
                          <a:cs typeface="Arial" panose="020B0604020202020204" pitchFamily="34" charset="0"/>
                        </a:rPr>
                        <a:t>insti</a:t>
                      </a:r>
                      <a:r>
                        <a:rPr lang="es-ES" sz="1100" kern="1200" dirty="0" smtClean="0">
                          <a:solidFill>
                            <a:schemeClr val="tx1"/>
                          </a:solidFill>
                          <a:effectLst/>
                          <a:latin typeface="Arial" panose="020B0604020202020204" pitchFamily="34" charset="0"/>
                          <a:ea typeface="+mn-ea"/>
                          <a:cs typeface="Arial" panose="020B0604020202020204" pitchFamily="34" charset="0"/>
                        </a:rPr>
                        <a:t>? ¿Cuál es el problema más serio? </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13 ¿Puedes describir un intercambio o un viaje escolar que hiciste en el pasado? </a:t>
                      </a:r>
                      <a:br>
                        <a:rPr lang="es-ES" sz="1100" kern="1200" dirty="0" smtClean="0">
                          <a:solidFill>
                            <a:schemeClr val="tx1"/>
                          </a:solidFill>
                          <a:effectLst/>
                          <a:latin typeface="Arial" panose="020B0604020202020204" pitchFamily="34" charset="0"/>
                          <a:ea typeface="+mn-ea"/>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14 ¿Te gustaría participar en otro intercambio o viaje escolar en el futuro? ¿Por qué (no)?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96901482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89248065"/>
              </p:ext>
            </p:extLst>
          </p:nvPr>
        </p:nvGraphicFramePr>
        <p:xfrm>
          <a:off x="161515" y="22510"/>
          <a:ext cx="8866293" cy="6872626"/>
        </p:xfrm>
        <a:graphic>
          <a:graphicData uri="http://schemas.openxmlformats.org/drawingml/2006/table">
            <a:tbl>
              <a:tblPr firstRow="1" bandRow="1">
                <a:tableStyleId>{8799B23B-EC83-4686-B30A-512413B5E67A}</a:tableStyleId>
              </a:tblPr>
              <a:tblGrid>
                <a:gridCol w="916397"/>
                <a:gridCol w="1242964"/>
                <a:gridCol w="1079681"/>
                <a:gridCol w="1079681"/>
                <a:gridCol w="116840"/>
                <a:gridCol w="967674"/>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7">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9</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gridSpan="2">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100" b="1" dirty="0" smtClean="0">
                          <a:latin typeface="Arial" panose="020B0604020202020204" pitchFamily="34" charset="0"/>
                          <a:cs typeface="Arial" panose="020B0604020202020204" pitchFamily="34" charset="0"/>
                        </a:rPr>
                        <a:t>Revision</a:t>
                      </a:r>
                      <a:r>
                        <a:rPr lang="en-GB" sz="1100" b="1" baseline="0" dirty="0" smtClean="0">
                          <a:latin typeface="Arial" panose="020B0604020202020204" pitchFamily="34" charset="0"/>
                          <a:cs typeface="Arial" panose="020B0604020202020204" pitchFamily="34" charset="0"/>
                        </a:rPr>
                        <a:t> Module 9</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Modules 3 and 4</a:t>
                      </a:r>
                    </a:p>
                    <a:p>
                      <a:endParaRPr lang="en-GB" sz="1100" b="0" baseline="0" dirty="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p186 – 189</a:t>
                      </a:r>
                    </a:p>
                    <a:p>
                      <a:endParaRPr lang="en-GB" sz="1100" b="0"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For speaking focus: p187 Ex 7 (photo discussion)</a:t>
                      </a:r>
                    </a:p>
                    <a:p>
                      <a:endParaRPr lang="en-GB" sz="1100" b="0"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p189 ex 5 – good picture to be exploited for photo discussion</a:t>
                      </a:r>
                    </a:p>
                  </a:txBody>
                  <a:tcPr/>
                </a:tc>
                <a:tc>
                  <a:txBody>
                    <a:bodyPr/>
                    <a:lstStyle/>
                    <a:p>
                      <a:r>
                        <a:rPr lang="en-GB" sz="1400" dirty="0" smtClean="0"/>
                        <a:t>See below</a:t>
                      </a:r>
                      <a:endParaRPr lang="en-GB" sz="1400" dirty="0"/>
                    </a:p>
                  </a:txBody>
                  <a:tcPr/>
                </a:tc>
                <a:tc>
                  <a:txBody>
                    <a:bodyPr/>
                    <a:lstStyle/>
                    <a:p>
                      <a:r>
                        <a:rPr lang="en-GB" sz="1400" dirty="0" smtClean="0"/>
                        <a:t>verb + infinitive</a:t>
                      </a:r>
                      <a:r>
                        <a:rPr lang="en-GB" sz="1400" baseline="0" dirty="0" smtClean="0"/>
                        <a:t> (</a:t>
                      </a:r>
                      <a:r>
                        <a:rPr lang="en-GB" sz="1400" baseline="0" dirty="0" err="1" smtClean="0"/>
                        <a:t>poder</a:t>
                      </a:r>
                      <a:r>
                        <a:rPr lang="en-GB" sz="1400" baseline="0" dirty="0" smtClean="0"/>
                        <a:t>, </a:t>
                      </a:r>
                      <a:r>
                        <a:rPr lang="en-GB" sz="1400" baseline="0" dirty="0" err="1" smtClean="0"/>
                        <a:t>querer</a:t>
                      </a:r>
                      <a:r>
                        <a:rPr lang="en-GB" sz="1400" baseline="0" dirty="0" smtClean="0"/>
                        <a:t>, </a:t>
                      </a:r>
                      <a:r>
                        <a:rPr lang="en-GB" sz="1400" baseline="0" dirty="0" err="1" smtClean="0"/>
                        <a:t>soler</a:t>
                      </a:r>
                      <a:r>
                        <a:rPr lang="en-GB" sz="1400" baseline="0" dirty="0" smtClean="0"/>
                        <a:t>, </a:t>
                      </a:r>
                      <a:r>
                        <a:rPr lang="en-GB" sz="1400" baseline="0" dirty="0" err="1" smtClean="0"/>
                        <a:t>acabar</a:t>
                      </a:r>
                      <a:r>
                        <a:rPr lang="en-GB" sz="1400" baseline="0" dirty="0" smtClean="0"/>
                        <a:t> de); para + infinitive (p186 Ex1, p188 Ex2; p189 Ex 5)</a:t>
                      </a:r>
                    </a:p>
                    <a:p>
                      <a:r>
                        <a:rPr lang="en-GB" sz="1400" baseline="0" dirty="0" smtClean="0"/>
                        <a:t>Perfect tense (p188 Ex1)</a:t>
                      </a:r>
                      <a:endParaRPr lang="en-GB" sz="1400" dirty="0"/>
                    </a:p>
                  </a:txBody>
                  <a:tcPr/>
                </a:tc>
                <a:tc gridSpan="2">
                  <a:txBody>
                    <a:bodyPr/>
                    <a:lstStyle/>
                    <a:p>
                      <a:endParaRPr lang="en-GB"/>
                    </a:p>
                  </a:txBody>
                  <a:tcPr/>
                </a:tc>
                <a:tc hMerge="1">
                  <a:txBody>
                    <a:bodyPr/>
                    <a:lstStyle/>
                    <a:p>
                      <a:endParaRPr lang="en-GB"/>
                    </a:p>
                  </a:txBody>
                  <a:tcPr/>
                </a:tc>
                <a:tc>
                  <a:txBody>
                    <a:bodyPr/>
                    <a:lstStyle/>
                    <a:p>
                      <a:r>
                        <a:rPr lang="en-US" sz="1200" b="0" kern="1200" dirty="0" smtClean="0">
                          <a:solidFill>
                            <a:schemeClr val="tx1"/>
                          </a:solidFill>
                          <a:effectLst/>
                          <a:latin typeface="Arial" panose="020B0604020202020204" pitchFamily="34" charset="0"/>
                          <a:ea typeface="+mn-ea"/>
                          <a:cs typeface="Arial" panose="020B0604020202020204" pitchFamily="34" charset="0"/>
                        </a:rPr>
                        <a:t>Theme 1</a:t>
                      </a:r>
                      <a:r>
                        <a:rPr lang="en-US" sz="1200" b="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b="0" dirty="0" smtClean="0">
                          <a:latin typeface="Arial" panose="020B0604020202020204" pitchFamily="34" charset="0"/>
                          <a:cs typeface="Arial" panose="020B0604020202020204" pitchFamily="34" charset="0"/>
                        </a:rPr>
                        <a:t>Identity and culture </a:t>
                      </a:r>
                    </a:p>
                    <a:p>
                      <a:endParaRPr lang="en-GB" sz="1800" b="1" dirty="0" smtClean="0">
                        <a:latin typeface="Arial" panose="020B0604020202020204" pitchFamily="34" charset="0"/>
                        <a:cs typeface="Arial" panose="020B0604020202020204" pitchFamily="34" charset="0"/>
                      </a:endParaRP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t>Q &amp; A revision</a:t>
                      </a:r>
                    </a:p>
                    <a:p>
                      <a:endParaRPr lang="en-GB" dirty="0"/>
                    </a:p>
                  </a:txBody>
                  <a:tcPr/>
                </a:tc>
                <a:tc>
                  <a:txBody>
                    <a:bodyPr/>
                    <a:lstStyle/>
                    <a:p>
                      <a:r>
                        <a:rPr lang="en-GB" sz="1400" baseline="0" dirty="0" smtClean="0"/>
                        <a:t>key infinitive structures</a:t>
                      </a:r>
                    </a:p>
                    <a:p>
                      <a:endParaRPr lang="en-GB" baseline="0" dirty="0" smtClean="0"/>
                    </a:p>
                    <a:p>
                      <a:r>
                        <a:rPr lang="en-GB" sz="1400" baseline="0" dirty="0" smtClean="0"/>
                        <a:t>perfect tense</a:t>
                      </a:r>
                    </a:p>
                    <a:p>
                      <a:endParaRPr lang="en-GB" dirty="0"/>
                    </a:p>
                  </a:txBody>
                  <a:tcPr/>
                </a:tc>
              </a:tr>
              <a:tr h="389069">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Arial" panose="020B0604020202020204" pitchFamily="34" charset="0"/>
                          <a:ea typeface="+mn-ea"/>
                          <a:cs typeface="Arial" panose="020B0604020202020204" pitchFamily="34" charset="0"/>
                        </a:rPr>
                        <a:t>Module 3 Questions (From Theme 1) </a:t>
                      </a:r>
                      <a:r>
                        <a:rPr lang="en-GB" sz="1100" b="1" dirty="0" smtClean="0">
                          <a:latin typeface="Arial" panose="020B0604020202020204" pitchFamily="34" charset="0"/>
                          <a:cs typeface="Arial" panose="020B0604020202020204" pitchFamily="34" charset="0"/>
                        </a:rPr>
                        <a:t>Identity and culture </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s-ES" sz="1100" dirty="0" smtClean="0">
                          <a:latin typeface="Arial" panose="020B0604020202020204" pitchFamily="34" charset="0"/>
                          <a:cs typeface="Arial" panose="020B0604020202020204" pitchFamily="34" charset="0"/>
                        </a:rPr>
                        <a:t>1 Describe a un buen amigo tuyo / una buena amiga tuya.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2 ¿Quiénes son más importantes, tus amigos o tus padres? ¿Por qué?</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3 ¿Crees que los jóvenes están obsesionados con sus móviles? ¿Por qué (no)?</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4 ¿Qué aplicaciones usas para estar en contacto con tus amigos y con tu familia?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5 ¿Qué piensas de las redes sociales?</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6 ¿Qué te gusta leer? ¿Por qué?</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7 ¿Prefieres leer en formato digital o en papel? ¿Por qué?</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8 ¿Te llevas bien con tu familia? ¿Por qué (no)?</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9 Describe a una persona de tu familia.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10 ¿Por qué es importante pasar tiempo en familia?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11 ¿Cómo es un buen amigo / una buena amiga?</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latin typeface="Arial" panose="020B0604020202020204" pitchFamily="34" charset="0"/>
                          <a:cs typeface="Arial" panose="020B0604020202020204" pitchFamily="34" charset="0"/>
                        </a:rPr>
                        <a:t>12 ¿Qué planes tienes con tus amigos o con tu familia  este fin de semana?</a:t>
                      </a: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gridSpan="4">
                  <a:txBody>
                    <a:bodyPr/>
                    <a:lstStyle/>
                    <a:p>
                      <a:r>
                        <a:rPr lang="en-US" sz="1100" b="1" kern="1200" dirty="0" smtClean="0">
                          <a:solidFill>
                            <a:schemeClr val="tx1"/>
                          </a:solidFill>
                          <a:effectLst/>
                          <a:latin typeface="Arial" panose="020B0604020202020204" pitchFamily="34" charset="0"/>
                          <a:ea typeface="+mn-ea"/>
                          <a:cs typeface="Arial" panose="020B0604020202020204" pitchFamily="34" charset="0"/>
                        </a:rPr>
                        <a:t>Module 4 Questions (From Theme 1) </a:t>
                      </a:r>
                      <a:r>
                        <a:rPr lang="en-GB" sz="1100" b="1" dirty="0" smtClean="0">
                          <a:latin typeface="Arial" panose="020B0604020202020204" pitchFamily="34" charset="0"/>
                          <a:cs typeface="Arial" panose="020B0604020202020204" pitchFamily="34" charset="0"/>
                        </a:rPr>
                        <a:t>Identity and culture </a:t>
                      </a:r>
                      <a:br>
                        <a:rPr lang="en-GB" sz="1100" b="1" dirty="0" smtClean="0">
                          <a:latin typeface="Arial" panose="020B0604020202020204" pitchFamily="34" charset="0"/>
                          <a:cs typeface="Arial" panose="020B0604020202020204" pitchFamily="34" charset="0"/>
                        </a:rPr>
                      </a:br>
                      <a:r>
                        <a:rPr lang="es-ES" sz="1100" kern="1200" dirty="0" smtClean="0">
                          <a:solidFill>
                            <a:schemeClr val="tx1"/>
                          </a:solidFill>
                          <a:effectLst/>
                          <a:latin typeface="Arial" panose="020B0604020202020204" pitchFamily="34" charset="0"/>
                          <a:ea typeface="+mn-ea"/>
                          <a:cs typeface="Arial" panose="020B0604020202020204" pitchFamily="34" charset="0"/>
                        </a:rPr>
                        <a:t>1 ¿Qué sueles hacer en tus ratos libres?</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2 ¿Eres teleadicto/a? ¿Por qué (no)?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3 ¿Prefieres ver películas en casa o en el cine? ¿Por qué?</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4 ¿Te gusta la música? ¿Por qué (no)?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5 Háblame de un programa o una película que has visto recientemente.</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6 ¿Tus padres te dan dinero? ¿Qué haces con la paga?</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7 ¿Qué planes tienes para este fin de semana?</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8 ¿Eres muy deportista? ¿Por qué (no)?</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9 Háblame de la última vez que participaste en un deporte.</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10 ¿En qué consiste un buen modelo a seguir?</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11 ¿Quién es tu modelo a seguir?</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s-ES" sz="1100" kern="1200" dirty="0" smtClean="0">
                          <a:solidFill>
                            <a:schemeClr val="tx1"/>
                          </a:solidFill>
                          <a:effectLst/>
                          <a:latin typeface="Arial" panose="020B0604020202020204" pitchFamily="34" charset="0"/>
                          <a:ea typeface="+mn-ea"/>
                          <a:cs typeface="Arial" panose="020B0604020202020204" pitchFamily="34" charset="0"/>
                        </a:rPr>
                        <a:t>12 ¿Hay alguna actividad que te gustaría probar?</a:t>
                      </a:r>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6262047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92034159"/>
              </p:ext>
            </p:extLst>
          </p:nvPr>
        </p:nvGraphicFramePr>
        <p:xfrm>
          <a:off x="161515" y="-58172"/>
          <a:ext cx="8866293" cy="6842146"/>
        </p:xfrm>
        <a:graphic>
          <a:graphicData uri="http://schemas.openxmlformats.org/drawingml/2006/table">
            <a:tbl>
              <a:tblPr firstRow="1" bandRow="1">
                <a:tableStyleId>{8799B23B-EC83-4686-B30A-512413B5E67A}</a:tableStyleId>
              </a:tblPr>
              <a:tblGrid>
                <a:gridCol w="916397"/>
                <a:gridCol w="1242964"/>
                <a:gridCol w="1079681"/>
                <a:gridCol w="848714"/>
                <a:gridCol w="13154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10</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100" b="1" dirty="0" smtClean="0">
                          <a:latin typeface="Arial" panose="020B0604020202020204" pitchFamily="34" charset="0"/>
                          <a:cs typeface="Arial" panose="020B0604020202020204" pitchFamily="34" charset="0"/>
                        </a:rPr>
                        <a:t>Revision</a:t>
                      </a:r>
                      <a:r>
                        <a:rPr lang="en-GB" sz="1100" b="1" baseline="0" dirty="0" smtClean="0">
                          <a:latin typeface="Arial" panose="020B0604020202020204" pitchFamily="34" charset="0"/>
                          <a:cs typeface="Arial" panose="020B0604020202020204" pitchFamily="34" charset="0"/>
                        </a:rPr>
                        <a:t> Module 9</a:t>
                      </a:r>
                    </a:p>
                    <a:p>
                      <a:endParaRPr lang="en-GB" sz="1100" b="1"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Modules 5 and 6</a:t>
                      </a:r>
                    </a:p>
                    <a:p>
                      <a:r>
                        <a:rPr lang="en-GB" sz="1100" b="0" baseline="0" dirty="0" smtClean="0">
                          <a:latin typeface="Arial" panose="020B0604020202020204" pitchFamily="34" charset="0"/>
                          <a:cs typeface="Arial" panose="020B0604020202020204" pitchFamily="34" charset="0"/>
                        </a:rPr>
                        <a:t>p190 – 191</a:t>
                      </a:r>
                    </a:p>
                    <a:p>
                      <a:endParaRPr lang="en-GB" sz="1100" b="0"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for speaking focus: p190 Ex3</a:t>
                      </a:r>
                    </a:p>
                    <a:p>
                      <a:r>
                        <a:rPr lang="en-GB" sz="1100" b="0" baseline="0" dirty="0" smtClean="0">
                          <a:latin typeface="Arial" panose="020B0604020202020204" pitchFamily="34" charset="0"/>
                          <a:cs typeface="Arial" panose="020B0604020202020204" pitchFamily="34" charset="0"/>
                        </a:rPr>
                        <a:t>(spontaneous speaking/Q&amp;A opportunity)</a:t>
                      </a:r>
                    </a:p>
                    <a:p>
                      <a:endParaRPr lang="en-GB" sz="1100" b="0"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p191 Ex 6 (role play)</a:t>
                      </a:r>
                      <a:endParaRPr lang="en-GB" sz="1100" b="0" dirty="0">
                        <a:latin typeface="Arial" panose="020B0604020202020204" pitchFamily="34" charset="0"/>
                        <a:cs typeface="Arial" panose="020B0604020202020204" pitchFamily="34" charset="0"/>
                      </a:endParaRPr>
                    </a:p>
                  </a:txBody>
                  <a:tcPr/>
                </a:tc>
                <a:tc>
                  <a:txBody>
                    <a:bodyPr/>
                    <a:lstStyle/>
                    <a:p>
                      <a:r>
                        <a:rPr lang="en-GB" sz="1200" dirty="0" smtClean="0"/>
                        <a:t>See below</a:t>
                      </a:r>
                      <a:endParaRPr lang="en-GB" sz="1200" dirty="0"/>
                    </a:p>
                  </a:txBody>
                  <a:tcPr/>
                </a:tc>
                <a:tc>
                  <a:txBody>
                    <a:bodyPr/>
                    <a:lstStyle/>
                    <a:p>
                      <a:r>
                        <a:rPr lang="en-GB" sz="1200" dirty="0" smtClean="0"/>
                        <a:t>Adjective Endings</a:t>
                      </a:r>
                      <a:r>
                        <a:rPr lang="en-GB" sz="1200" baseline="0" dirty="0" smtClean="0"/>
                        <a:t>; future tense; SER/ESTAR(p190 ex 1)</a:t>
                      </a:r>
                      <a:endParaRPr lang="en-GB" sz="1200" dirty="0" smtClean="0"/>
                    </a:p>
                    <a:p>
                      <a:r>
                        <a:rPr lang="en-GB" sz="1200" dirty="0" err="1" smtClean="0"/>
                        <a:t>Preterite</a:t>
                      </a:r>
                      <a:r>
                        <a:rPr lang="en-GB" sz="1200" baseline="0" dirty="0" smtClean="0"/>
                        <a:t> and future tense (p192 ex. 2 – listening for verb tenses)</a:t>
                      </a:r>
                      <a:endParaRPr lang="en-GB" sz="1200" dirty="0"/>
                    </a:p>
                  </a:txBody>
                  <a:tcPr/>
                </a:tc>
                <a:tc>
                  <a:txBody>
                    <a:bodyPr/>
                    <a:lstStyle/>
                    <a:p>
                      <a:endParaRPr lang="en-GB"/>
                    </a:p>
                  </a:txBody>
                  <a:tcPr/>
                </a:tc>
                <a:tc>
                  <a:txBody>
                    <a:bodyPr/>
                    <a:lstStyle/>
                    <a:p>
                      <a:pPr>
                        <a:spcAft>
                          <a:spcPts val="0"/>
                        </a:spcAft>
                      </a:pPr>
                      <a:r>
                        <a:rPr lang="es-ES" sz="1100" b="0" dirty="0" err="1" smtClean="0">
                          <a:effectLst/>
                          <a:latin typeface="Arial" panose="020B0604020202020204" pitchFamily="34" charset="0"/>
                          <a:ea typeface="MS ??"/>
                          <a:cs typeface="Cambria" panose="02040503050406030204" pitchFamily="18" charset="0"/>
                        </a:rPr>
                        <a:t>Theme</a:t>
                      </a:r>
                      <a:r>
                        <a:rPr lang="es-ES" sz="1100" b="0" dirty="0" smtClean="0">
                          <a:effectLst/>
                          <a:latin typeface="Arial" panose="020B0604020202020204" pitchFamily="34" charset="0"/>
                          <a:ea typeface="MS ??"/>
                          <a:cs typeface="Cambria" panose="02040503050406030204" pitchFamily="18" charset="0"/>
                        </a:rPr>
                        <a:t> 2</a:t>
                      </a:r>
                      <a:r>
                        <a:rPr lang="es-ES" sz="1100" b="0" baseline="0" dirty="0" smtClean="0">
                          <a:effectLst/>
                          <a:latin typeface="Arial" panose="020B0604020202020204" pitchFamily="34" charset="0"/>
                          <a:ea typeface="MS ??"/>
                          <a:cs typeface="Cambria" panose="02040503050406030204" pitchFamily="18" charset="0"/>
                        </a:rPr>
                        <a:t> </a:t>
                      </a:r>
                      <a:r>
                        <a:rPr lang="es-ES" sz="1100" b="0" dirty="0" smtClean="0">
                          <a:effectLst/>
                          <a:latin typeface="Arial" panose="020B0604020202020204" pitchFamily="34" charset="0"/>
                          <a:ea typeface="MS ??"/>
                          <a:cs typeface="Cambria" panose="02040503050406030204" pitchFamily="18" charset="0"/>
                        </a:rPr>
                        <a:t>Home, </a:t>
                      </a:r>
                      <a:r>
                        <a:rPr lang="es-ES" sz="1100" b="0" dirty="0" err="1" smtClean="0">
                          <a:effectLst/>
                          <a:latin typeface="Arial" panose="020B0604020202020204" pitchFamily="34" charset="0"/>
                          <a:ea typeface="MS ??"/>
                          <a:cs typeface="Cambria" panose="02040503050406030204" pitchFamily="18" charset="0"/>
                        </a:rPr>
                        <a:t>town</a:t>
                      </a:r>
                      <a:r>
                        <a:rPr lang="es-ES" sz="1100" b="0" dirty="0" smtClean="0">
                          <a:effectLst/>
                          <a:latin typeface="Arial" panose="020B0604020202020204" pitchFamily="34" charset="0"/>
                          <a:ea typeface="MS ??"/>
                          <a:cs typeface="Cambria" panose="02040503050406030204" pitchFamily="18" charset="0"/>
                        </a:rPr>
                        <a:t>, </a:t>
                      </a:r>
                      <a:r>
                        <a:rPr lang="es-ES" sz="1100" b="0" dirty="0" err="1" smtClean="0">
                          <a:effectLst/>
                          <a:latin typeface="Arial" panose="020B0604020202020204" pitchFamily="34" charset="0"/>
                          <a:ea typeface="MS ??"/>
                          <a:cs typeface="Cambria" panose="02040503050406030204" pitchFamily="18" charset="0"/>
                        </a:rPr>
                        <a:t>neighbourhood</a:t>
                      </a:r>
                      <a:r>
                        <a:rPr lang="es-ES" sz="1100" b="0" dirty="0" smtClean="0">
                          <a:effectLst/>
                          <a:latin typeface="Arial" panose="020B0604020202020204" pitchFamily="34" charset="0"/>
                          <a:ea typeface="MS ??"/>
                          <a:cs typeface="Cambria" panose="02040503050406030204" pitchFamily="18" charset="0"/>
                        </a:rPr>
                        <a:t> and región</a:t>
                      </a:r>
                    </a:p>
                    <a:p>
                      <a:pPr>
                        <a:spcAft>
                          <a:spcPts val="0"/>
                        </a:spcAft>
                      </a:pPr>
                      <a:endParaRPr lang="es-ES" sz="1100" b="0" dirty="0" smtClean="0">
                        <a:effectLst/>
                        <a:latin typeface="Arial" panose="020B0604020202020204" pitchFamily="34" charset="0"/>
                        <a:ea typeface="MS ??"/>
                        <a:cs typeface="Cambria" panose="02040503050406030204" pitchFamily="18" charset="0"/>
                      </a:endParaRPr>
                    </a:p>
                    <a:p>
                      <a:pPr>
                        <a:spcAft>
                          <a:spcPts val="0"/>
                        </a:spcAft>
                      </a:pPr>
                      <a:r>
                        <a:rPr lang="es-ES" sz="1100" b="0" dirty="0" err="1" smtClean="0">
                          <a:effectLst/>
                          <a:latin typeface="Arial" panose="020B0604020202020204" pitchFamily="34" charset="0"/>
                          <a:ea typeface="MS ??"/>
                          <a:cs typeface="Cambria" panose="02040503050406030204" pitchFamily="18" charset="0"/>
                        </a:rPr>
                        <a:t>Theme</a:t>
                      </a:r>
                      <a:r>
                        <a:rPr lang="es-ES" sz="1100" b="0" dirty="0" smtClean="0">
                          <a:effectLst/>
                          <a:latin typeface="Arial" panose="020B0604020202020204" pitchFamily="34" charset="0"/>
                          <a:ea typeface="MS ??"/>
                          <a:cs typeface="Cambria" panose="02040503050406030204" pitchFamily="18" charset="0"/>
                        </a:rPr>
                        <a:t> 1 </a:t>
                      </a:r>
                      <a:r>
                        <a:rPr lang="es-ES" sz="1100" b="0" dirty="0" err="1" smtClean="0">
                          <a:effectLst/>
                          <a:latin typeface="Arial" panose="020B0604020202020204" pitchFamily="34" charset="0"/>
                          <a:ea typeface="MS ??"/>
                          <a:cs typeface="Cambria" panose="02040503050406030204" pitchFamily="18" charset="0"/>
                        </a:rPr>
                        <a:t>Customs</a:t>
                      </a:r>
                      <a:r>
                        <a:rPr lang="es-ES" sz="1100" b="0" dirty="0" smtClean="0">
                          <a:effectLst/>
                          <a:latin typeface="Arial" panose="020B0604020202020204" pitchFamily="34" charset="0"/>
                          <a:ea typeface="MS ??"/>
                          <a:cs typeface="Cambria" panose="02040503050406030204" pitchFamily="18" charset="0"/>
                        </a:rPr>
                        <a:t> and </a:t>
                      </a:r>
                      <a:r>
                        <a:rPr lang="es-ES" sz="1100" b="0" dirty="0" err="1" smtClean="0">
                          <a:effectLst/>
                          <a:latin typeface="Arial" panose="020B0604020202020204" pitchFamily="34" charset="0"/>
                          <a:ea typeface="MS ??"/>
                          <a:cs typeface="Cambria" panose="02040503050406030204" pitchFamily="18" charset="0"/>
                        </a:rPr>
                        <a:t>festivals</a:t>
                      </a:r>
                      <a:r>
                        <a:rPr lang="es-ES" sz="1100" b="0" dirty="0" smtClean="0">
                          <a:effectLst/>
                          <a:latin typeface="Arial" panose="020B0604020202020204" pitchFamily="34" charset="0"/>
                          <a:ea typeface="MS ??"/>
                          <a:cs typeface="Cambria" panose="02040503050406030204" pitchFamily="18" charset="0"/>
                        </a:rPr>
                        <a:t> in </a:t>
                      </a:r>
                      <a:r>
                        <a:rPr lang="es-ES" sz="1100" b="0" dirty="0" err="1" smtClean="0">
                          <a:effectLst/>
                          <a:latin typeface="Arial" panose="020B0604020202020204" pitchFamily="34" charset="0"/>
                          <a:ea typeface="MS ??"/>
                          <a:cs typeface="Cambria" panose="02040503050406030204" pitchFamily="18" charset="0"/>
                        </a:rPr>
                        <a:t>Spanish-speaking</a:t>
                      </a:r>
                      <a:r>
                        <a:rPr lang="es-ES" sz="1100" b="0" dirty="0" smtClean="0">
                          <a:effectLst/>
                          <a:latin typeface="Arial" panose="020B0604020202020204" pitchFamily="34" charset="0"/>
                          <a:ea typeface="MS ??"/>
                          <a:cs typeface="Cambria" panose="02040503050406030204" pitchFamily="18" charset="0"/>
                        </a:rPr>
                        <a:t> </a:t>
                      </a:r>
                      <a:r>
                        <a:rPr lang="es-ES" sz="1100" b="0" dirty="0" err="1" smtClean="0">
                          <a:effectLst/>
                          <a:latin typeface="Arial" panose="020B0604020202020204" pitchFamily="34" charset="0"/>
                          <a:ea typeface="MS ??"/>
                          <a:cs typeface="Cambria" panose="02040503050406030204" pitchFamily="18" charset="0"/>
                        </a:rPr>
                        <a:t>countries</a:t>
                      </a:r>
                      <a:r>
                        <a:rPr lang="es-ES" sz="1100" b="0" dirty="0" smtClean="0">
                          <a:effectLst/>
                          <a:latin typeface="Arial" panose="020B0604020202020204" pitchFamily="34" charset="0"/>
                          <a:ea typeface="MS ??"/>
                          <a:cs typeface="Cambria" panose="02040503050406030204" pitchFamily="18" charset="0"/>
                        </a:rPr>
                        <a:t>/</a:t>
                      </a:r>
                      <a:r>
                        <a:rPr lang="es-ES" sz="1100" b="0" dirty="0" err="1" smtClean="0">
                          <a:effectLst/>
                          <a:latin typeface="Arial" panose="020B0604020202020204" pitchFamily="34" charset="0"/>
                          <a:ea typeface="MS ??"/>
                          <a:cs typeface="Cambria" panose="02040503050406030204" pitchFamily="18" charset="0"/>
                        </a:rPr>
                        <a:t>communities</a:t>
                      </a:r>
                      <a:r>
                        <a:rPr lang="es-ES" sz="1100" b="0" dirty="0" smtClean="0">
                          <a:effectLst/>
                          <a:latin typeface="Arial" panose="020B0604020202020204" pitchFamily="34" charset="0"/>
                          <a:ea typeface="MS ??"/>
                          <a:cs typeface="Cambria" panose="02040503050406030204" pitchFamily="18" charset="0"/>
                        </a:rPr>
                        <a:t>; free-time </a:t>
                      </a:r>
                      <a:r>
                        <a:rPr lang="es-ES" sz="1100" b="0" dirty="0" err="1" smtClean="0">
                          <a:effectLst/>
                          <a:latin typeface="Arial" panose="020B0604020202020204" pitchFamily="34" charset="0"/>
                          <a:ea typeface="MS ??"/>
                          <a:cs typeface="Cambria" panose="02040503050406030204" pitchFamily="18" charset="0"/>
                        </a:rPr>
                        <a:t>activities</a:t>
                      </a:r>
                      <a:r>
                        <a:rPr lang="es-ES" sz="1100" b="0" dirty="0" smtClean="0">
                          <a:effectLst/>
                          <a:latin typeface="Arial" panose="020B0604020202020204" pitchFamily="34" charset="0"/>
                          <a:ea typeface="MS ??"/>
                          <a:cs typeface="Cambria" panose="02040503050406030204" pitchFamily="18" charset="0"/>
                        </a:rPr>
                        <a:t> (</a:t>
                      </a:r>
                      <a:r>
                        <a:rPr lang="es-ES" sz="1100" b="0" dirty="0" err="1" smtClean="0">
                          <a:effectLst/>
                          <a:latin typeface="Arial" panose="020B0604020202020204" pitchFamily="34" charset="0"/>
                          <a:ea typeface="MS ??"/>
                          <a:cs typeface="Cambria" panose="02040503050406030204" pitchFamily="18" charset="0"/>
                        </a:rPr>
                        <a:t>food</a:t>
                      </a:r>
                      <a:r>
                        <a:rPr lang="es-ES" sz="1100" b="0" dirty="0" smtClean="0">
                          <a:effectLst/>
                          <a:latin typeface="Arial" panose="020B0604020202020204" pitchFamily="34" charset="0"/>
                          <a:ea typeface="MS ??"/>
                          <a:cs typeface="Cambria" panose="02040503050406030204" pitchFamily="18" charset="0"/>
                        </a:rPr>
                        <a:t> and </a:t>
                      </a:r>
                      <a:r>
                        <a:rPr lang="es-ES" sz="1100" b="0" dirty="0" err="1" smtClean="0">
                          <a:effectLst/>
                          <a:latin typeface="Arial" panose="020B0604020202020204" pitchFamily="34" charset="0"/>
                          <a:ea typeface="MS ??"/>
                          <a:cs typeface="Cambria" panose="02040503050406030204" pitchFamily="18" charset="0"/>
                        </a:rPr>
                        <a:t>eating</a:t>
                      </a:r>
                      <a:r>
                        <a:rPr lang="es-ES" sz="1100" b="0" dirty="0" smtClean="0">
                          <a:effectLst/>
                          <a:latin typeface="Arial" panose="020B0604020202020204" pitchFamily="34" charset="0"/>
                          <a:ea typeface="MS ??"/>
                          <a:cs typeface="Cambria" panose="02040503050406030204" pitchFamily="18" charset="0"/>
                        </a:rPr>
                        <a:t> </a:t>
                      </a:r>
                      <a:r>
                        <a:rPr lang="es-ES" sz="1100" b="0" dirty="0" err="1" smtClean="0">
                          <a:effectLst/>
                          <a:latin typeface="Arial" panose="020B0604020202020204" pitchFamily="34" charset="0"/>
                          <a:ea typeface="MS ??"/>
                          <a:cs typeface="Cambria" panose="02040503050406030204" pitchFamily="18" charset="0"/>
                        </a:rPr>
                        <a:t>out</a:t>
                      </a:r>
                      <a:r>
                        <a:rPr lang="es-ES" sz="1100" b="0" dirty="0" smtClean="0">
                          <a:effectLst/>
                          <a:latin typeface="Arial" panose="020B0604020202020204" pitchFamily="34" charset="0"/>
                          <a:ea typeface="MS ??"/>
                          <a:cs typeface="Cambria" panose="02040503050406030204" pitchFamily="18" charset="0"/>
                        </a:rPr>
                        <a:t>)</a:t>
                      </a:r>
                      <a:endParaRPr lang="en-GB" sz="1100" b="0" dirty="0" smtClean="0">
                        <a:effectLst/>
                        <a:latin typeface="Cambria" panose="02040503050406030204" pitchFamily="18" charset="0"/>
                        <a:ea typeface="MS ??"/>
                        <a:cs typeface="Cambria" panose="02040503050406030204" pitchFamily="18" charset="0"/>
                      </a:endParaRPr>
                    </a:p>
                    <a:p>
                      <a:pPr>
                        <a:spcAft>
                          <a:spcPts val="0"/>
                        </a:spcAft>
                      </a:pPr>
                      <a:endParaRPr lang="en-GB" sz="1800" dirty="0" smtClean="0">
                        <a:effectLst/>
                        <a:latin typeface="Cambria" panose="02040503050406030204" pitchFamily="18" charset="0"/>
                        <a:ea typeface="MS ??"/>
                        <a:cs typeface="Cambria" panose="02040503050406030204" pitchFamily="18" charset="0"/>
                      </a:endParaRPr>
                    </a:p>
                  </a:txBody>
                  <a:tcPr/>
                </a:tc>
                <a:tc>
                  <a:txBody>
                    <a:bodyPr/>
                    <a:lstStyle/>
                    <a:p>
                      <a:r>
                        <a:rPr lang="en-GB" sz="1200" dirty="0" smtClean="0"/>
                        <a:t>Q &amp; A revision</a:t>
                      </a:r>
                      <a:endParaRPr lang="en-GB" sz="1200" dirty="0"/>
                    </a:p>
                  </a:txBody>
                  <a:tcPr/>
                </a:tc>
                <a:tc>
                  <a:txBody>
                    <a:bodyPr/>
                    <a:lstStyle/>
                    <a:p>
                      <a:r>
                        <a:rPr lang="en-GB" sz="1400" dirty="0" smtClean="0"/>
                        <a:t>Future tense ALL persons</a:t>
                      </a:r>
                    </a:p>
                    <a:p>
                      <a:endParaRPr lang="en-GB" sz="1400" dirty="0" smtClean="0"/>
                    </a:p>
                    <a:p>
                      <a:r>
                        <a:rPr lang="en-GB" sz="1400" dirty="0" err="1" smtClean="0"/>
                        <a:t>Preterite</a:t>
                      </a:r>
                      <a:r>
                        <a:rPr lang="en-GB" sz="1400" dirty="0" smtClean="0"/>
                        <a:t> tense</a:t>
                      </a:r>
                      <a:endParaRPr lang="en-GB" sz="1400" dirty="0"/>
                    </a:p>
                  </a:txBody>
                  <a:tcPr/>
                </a:tc>
              </a:tr>
              <a:tr h="389069">
                <a:tc gridSpan="4">
                  <a:txBody>
                    <a:bodyPr/>
                    <a:lstStyle/>
                    <a:p>
                      <a:pPr>
                        <a:spcAft>
                          <a:spcPts val="0"/>
                        </a:spcAft>
                      </a:pPr>
                      <a:r>
                        <a:rPr lang="es-ES" sz="1100" b="1" dirty="0" smtClean="0">
                          <a:effectLst/>
                          <a:latin typeface="Arial" panose="020B0604020202020204" pitchFamily="34" charset="0"/>
                          <a:ea typeface="MS ??"/>
                          <a:cs typeface="Cambria" panose="02040503050406030204" pitchFamily="18" charset="0"/>
                        </a:rPr>
                        <a:t>Module 5 (</a:t>
                      </a:r>
                      <a:r>
                        <a:rPr lang="es-ES" sz="1100" b="1" dirty="0" err="1" smtClean="0">
                          <a:effectLst/>
                          <a:latin typeface="Arial" panose="020B0604020202020204" pitchFamily="34" charset="0"/>
                          <a:ea typeface="MS ??"/>
                          <a:cs typeface="Cambria" panose="02040503050406030204" pitchFamily="18" charset="0"/>
                        </a:rPr>
                        <a:t>From</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Theme</a:t>
                      </a:r>
                      <a:r>
                        <a:rPr lang="es-ES" sz="1100" b="1" dirty="0" smtClean="0">
                          <a:effectLst/>
                          <a:latin typeface="Arial" panose="020B0604020202020204" pitchFamily="34" charset="0"/>
                          <a:ea typeface="MS ??"/>
                          <a:cs typeface="Cambria" panose="02040503050406030204" pitchFamily="18" charset="0"/>
                        </a:rPr>
                        <a:t> 2) Home, </a:t>
                      </a:r>
                      <a:r>
                        <a:rPr lang="es-ES" sz="1100" b="1" dirty="0" err="1" smtClean="0">
                          <a:effectLst/>
                          <a:latin typeface="Arial" panose="020B0604020202020204" pitchFamily="34" charset="0"/>
                          <a:ea typeface="MS ??"/>
                          <a:cs typeface="Cambria" panose="02040503050406030204" pitchFamily="18" charset="0"/>
                        </a:rPr>
                        <a:t>town</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neighbourhood</a:t>
                      </a:r>
                      <a:r>
                        <a:rPr lang="es-ES" sz="1100" b="1" dirty="0" smtClean="0">
                          <a:effectLst/>
                          <a:latin typeface="Arial" panose="020B0604020202020204" pitchFamily="34" charset="0"/>
                          <a:ea typeface="MS ??"/>
                          <a:cs typeface="Cambria" panose="02040503050406030204" pitchFamily="18" charset="0"/>
                        </a:rPr>
                        <a:t> and </a:t>
                      </a:r>
                      <a:r>
                        <a:rPr lang="es-ES" sz="1100" b="1" dirty="0" err="1" smtClean="0">
                          <a:effectLst/>
                          <a:latin typeface="Arial" panose="020B0604020202020204" pitchFamily="34" charset="0"/>
                          <a:ea typeface="MS ??"/>
                          <a:cs typeface="Cambria" panose="02040503050406030204" pitchFamily="18" charset="0"/>
                        </a:rPr>
                        <a:t>region</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 ¿Cómo es la ciudad o el pueblo donde vives?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2 ¿Cuál es tu cuidad favorita? ¿Por qué te gusta?</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3 ¿Dónde te gusta comprar? ¿Por qué?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4 ¿Qué hay para turistas? ¿Qué se puede hacer?</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5 ¿Qué es lo mejor del lugar donde vives? ¿Y lo peor?</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6 ¿Qué es mejor, vivir en la ciudad o en el campo? ¿Por qué?</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7 ¿Qué hiciste recientemente en tu zona?</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8 ¿Cómo cambiarías tu zona? </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9 ¿Qué harás en tu ciudad este fin de semana, si hace buen tiempo? Y ¿si hace mal tiempo?</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10 ¿Te gusta comprar por Internet? ¿Por qué (no)?</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11 ¿Adónde fuiste de compras la última vez y qué compraste? ¿Qué hiciste?</a:t>
                      </a:r>
                      <a:br>
                        <a:rPr lang="es-ES" sz="1100" dirty="0" smtClean="0">
                          <a:effectLst/>
                          <a:latin typeface="Arial" panose="020B0604020202020204" pitchFamily="34" charset="0"/>
                          <a:ea typeface="MS ??"/>
                          <a:cs typeface="Cambria" panose="02040503050406030204" pitchFamily="18" charset="0"/>
                        </a:rPr>
                      </a:br>
                      <a:r>
                        <a:rPr lang="es-ES" sz="1100" dirty="0" smtClean="0">
                          <a:effectLst/>
                          <a:latin typeface="Arial" panose="020B0604020202020204" pitchFamily="34" charset="0"/>
                          <a:ea typeface="MS ??"/>
                          <a:cs typeface="Cambria" panose="02040503050406030204" pitchFamily="18" charset="0"/>
                        </a:rPr>
                        <a:t>12 Describe una visita que hiciste a una ciudad (en Gran Bretaña o en otro país).</a:t>
                      </a:r>
                      <a:endParaRPr lang="en-GB" sz="1100" dirty="0" smtClean="0">
                        <a:effectLst/>
                        <a:latin typeface="Cambria" panose="02040503050406030204" pitchFamily="18" charset="0"/>
                        <a:ea typeface="MS ??"/>
                        <a:cs typeface="Cambria" panose="02040503050406030204" pitchFamily="18"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gridSpan="4">
                  <a:txBody>
                    <a:bodyPr/>
                    <a:lstStyle/>
                    <a:p>
                      <a:pPr>
                        <a:spcAft>
                          <a:spcPts val="0"/>
                        </a:spcAft>
                      </a:pPr>
                      <a:r>
                        <a:rPr lang="es-ES" sz="1100" b="1" dirty="0" smtClean="0">
                          <a:effectLst/>
                          <a:latin typeface="Arial" panose="020B0604020202020204" pitchFamily="34" charset="0"/>
                          <a:ea typeface="MS ??"/>
                          <a:cs typeface="Cambria" panose="02040503050406030204" pitchFamily="18" charset="0"/>
                        </a:rPr>
                        <a:t>Module 6 (</a:t>
                      </a:r>
                      <a:r>
                        <a:rPr lang="es-ES" sz="1100" b="1" dirty="0" err="1" smtClean="0">
                          <a:effectLst/>
                          <a:latin typeface="Arial" panose="020B0604020202020204" pitchFamily="34" charset="0"/>
                          <a:ea typeface="MS ??"/>
                          <a:cs typeface="Cambria" panose="02040503050406030204" pitchFamily="18" charset="0"/>
                        </a:rPr>
                        <a:t>From</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Theme</a:t>
                      </a:r>
                      <a:r>
                        <a:rPr lang="es-ES" sz="1100" b="1" dirty="0" smtClean="0">
                          <a:effectLst/>
                          <a:latin typeface="Arial" panose="020B0604020202020204" pitchFamily="34" charset="0"/>
                          <a:ea typeface="MS ??"/>
                          <a:cs typeface="Cambria" panose="02040503050406030204" pitchFamily="18" charset="0"/>
                        </a:rPr>
                        <a:t> 1) </a:t>
                      </a:r>
                      <a:r>
                        <a:rPr lang="es-ES" sz="1100" b="1" dirty="0" err="1" smtClean="0">
                          <a:effectLst/>
                          <a:latin typeface="Arial" panose="020B0604020202020204" pitchFamily="34" charset="0"/>
                          <a:ea typeface="MS ??"/>
                          <a:cs typeface="Cambria" panose="02040503050406030204" pitchFamily="18" charset="0"/>
                        </a:rPr>
                        <a:t>Customs</a:t>
                      </a:r>
                      <a:r>
                        <a:rPr lang="es-ES" sz="1100" b="1" dirty="0" smtClean="0">
                          <a:effectLst/>
                          <a:latin typeface="Arial" panose="020B0604020202020204" pitchFamily="34" charset="0"/>
                          <a:ea typeface="MS ??"/>
                          <a:cs typeface="Cambria" panose="02040503050406030204" pitchFamily="18" charset="0"/>
                        </a:rPr>
                        <a:t> and </a:t>
                      </a:r>
                      <a:r>
                        <a:rPr lang="es-ES" sz="1100" b="1" dirty="0" err="1" smtClean="0">
                          <a:effectLst/>
                          <a:latin typeface="Arial" panose="020B0604020202020204" pitchFamily="34" charset="0"/>
                          <a:ea typeface="MS ??"/>
                          <a:cs typeface="Cambria" panose="02040503050406030204" pitchFamily="18" charset="0"/>
                        </a:rPr>
                        <a:t>festivals</a:t>
                      </a:r>
                      <a:r>
                        <a:rPr lang="es-ES" sz="1100" b="1" dirty="0" smtClean="0">
                          <a:effectLst/>
                          <a:latin typeface="Arial" panose="020B0604020202020204" pitchFamily="34" charset="0"/>
                          <a:ea typeface="MS ??"/>
                          <a:cs typeface="Cambria" panose="02040503050406030204" pitchFamily="18" charset="0"/>
                        </a:rPr>
                        <a:t> in </a:t>
                      </a:r>
                      <a:r>
                        <a:rPr lang="es-ES" sz="1100" b="1" dirty="0" err="1" smtClean="0">
                          <a:effectLst/>
                          <a:latin typeface="Arial" panose="020B0604020202020204" pitchFamily="34" charset="0"/>
                          <a:ea typeface="MS ??"/>
                          <a:cs typeface="Cambria" panose="02040503050406030204" pitchFamily="18" charset="0"/>
                        </a:rPr>
                        <a:t>Spanish-speaking</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countries</a:t>
                      </a:r>
                      <a:r>
                        <a:rPr lang="es-ES" sz="1100" b="1" dirty="0" smtClean="0">
                          <a:effectLst/>
                          <a:latin typeface="Arial" panose="020B0604020202020204" pitchFamily="34" charset="0"/>
                          <a:ea typeface="MS ??"/>
                          <a:cs typeface="Cambria" panose="02040503050406030204" pitchFamily="18" charset="0"/>
                        </a:rPr>
                        <a:t>/</a:t>
                      </a:r>
                      <a:r>
                        <a:rPr lang="es-ES" sz="1100" b="1" dirty="0" err="1" smtClean="0">
                          <a:effectLst/>
                          <a:latin typeface="Arial" panose="020B0604020202020204" pitchFamily="34" charset="0"/>
                          <a:ea typeface="MS ??"/>
                          <a:cs typeface="Cambria" panose="02040503050406030204" pitchFamily="18" charset="0"/>
                        </a:rPr>
                        <a:t>communities</a:t>
                      </a:r>
                      <a:r>
                        <a:rPr lang="es-ES" sz="1100" b="1" dirty="0" smtClean="0">
                          <a:effectLst/>
                          <a:latin typeface="Arial" panose="020B0604020202020204" pitchFamily="34" charset="0"/>
                          <a:ea typeface="MS ??"/>
                          <a:cs typeface="Cambria" panose="02040503050406030204" pitchFamily="18" charset="0"/>
                        </a:rPr>
                        <a:t>; free-time </a:t>
                      </a:r>
                      <a:r>
                        <a:rPr lang="es-ES" sz="1100" b="1" dirty="0" err="1" smtClean="0">
                          <a:effectLst/>
                          <a:latin typeface="Arial" panose="020B0604020202020204" pitchFamily="34" charset="0"/>
                          <a:ea typeface="MS ??"/>
                          <a:cs typeface="Cambria" panose="02040503050406030204" pitchFamily="18" charset="0"/>
                        </a:rPr>
                        <a:t>activities</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food</a:t>
                      </a:r>
                      <a:r>
                        <a:rPr lang="es-ES" sz="1100" b="1" dirty="0" smtClean="0">
                          <a:effectLst/>
                          <a:latin typeface="Arial" panose="020B0604020202020204" pitchFamily="34" charset="0"/>
                          <a:ea typeface="MS ??"/>
                          <a:cs typeface="Cambria" panose="02040503050406030204" pitchFamily="18" charset="0"/>
                        </a:rPr>
                        <a:t> and </a:t>
                      </a:r>
                      <a:r>
                        <a:rPr lang="es-ES" sz="1100" b="1" dirty="0" err="1" smtClean="0">
                          <a:effectLst/>
                          <a:latin typeface="Arial" panose="020B0604020202020204" pitchFamily="34" charset="0"/>
                          <a:ea typeface="MS ??"/>
                          <a:cs typeface="Cambria" panose="02040503050406030204" pitchFamily="18" charset="0"/>
                        </a:rPr>
                        <a:t>eating</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out</a:t>
                      </a:r>
                      <a:r>
                        <a:rPr lang="es-ES" sz="1100" b="1" dirty="0" smtClean="0">
                          <a:effectLst/>
                          <a:latin typeface="Arial" panose="020B0604020202020204" pitchFamily="34" charset="0"/>
                          <a:ea typeface="MS ??"/>
                          <a:cs typeface="Cambria" panose="02040503050406030204" pitchFamily="18" charset="0"/>
                        </a:rPr>
                        <a:t>)</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 ¿Qué te gusta comer?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2 ¿Has probado la comida española? ¿Te gusta? ¿Por qué (no)?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3 ¿Prefieres cenar en casa o en un restaurante?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4 Describe un plato típico que se come en tu país.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5 Háblame de lo que hiciste en un día especial reciente con tus amigos o tu familia.</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6 ¿Cómo vas a celebrar tu próximo cumpleaños?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7 ¿Has asistido a un festival de música? ¿Puedes describirlo?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8 ¿Qué opinas de la Navidad?</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9 Háblame de lo que hiciste por Navidad el año pasado.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10 ¿Cuál es la fiesta más importante, en tu opinión?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11 ¿Crees que las fiestas tradicionales son importantes? ¿Por qué (no)?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12 Háblame de una fiesta a la que te gustaría asistir.</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13 ¿Crees que las fiestas son más interesantes en Inglaterra o en España?</a:t>
                      </a:r>
                      <a:endParaRPr lang="en-GB" sz="1100" dirty="0" smtClean="0">
                        <a:effectLst/>
                        <a:latin typeface="Cambria" panose="02040503050406030204" pitchFamily="18" charset="0"/>
                        <a:ea typeface="MS ??"/>
                        <a:cs typeface="Cambria" panose="02040503050406030204" pitchFamily="18"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5722556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1291229"/>
              </p:ext>
            </p:extLst>
          </p:nvPr>
        </p:nvGraphicFramePr>
        <p:xfrm>
          <a:off x="161515" y="89745"/>
          <a:ext cx="8866293" cy="6201243"/>
        </p:xfrm>
        <a:graphic>
          <a:graphicData uri="http://schemas.openxmlformats.org/drawingml/2006/table">
            <a:tbl>
              <a:tblPr firstRow="1" bandRow="1">
                <a:tableStyleId>{8799B23B-EC83-4686-B30A-512413B5E67A}</a:tableStyleId>
              </a:tblPr>
              <a:tblGrid>
                <a:gridCol w="916397"/>
                <a:gridCol w="1242964"/>
                <a:gridCol w="1079681"/>
                <a:gridCol w="1079681"/>
                <a:gridCol w="116840"/>
                <a:gridCol w="967674"/>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Spring Term </a:t>
                      </a:r>
                      <a:r>
                        <a:rPr lang="en-GB" sz="1100" baseline="0" dirty="0" smtClean="0">
                          <a:latin typeface="Arial" panose="020B0604020202020204" pitchFamily="34" charset="0"/>
                          <a:cs typeface="Arial" panose="020B0604020202020204" pitchFamily="34" charset="0"/>
                        </a:rPr>
                        <a:t>[2]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7">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11</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gridSpan="2">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sz="1100" dirty="0"/>
                    </a:p>
                  </a:txBody>
                  <a:tcPr/>
                </a:tc>
                <a:tc>
                  <a:txBody>
                    <a:bodyPr/>
                    <a:lstStyle/>
                    <a:p>
                      <a:r>
                        <a:rPr lang="en-GB" sz="1100" b="1" dirty="0" smtClean="0">
                          <a:latin typeface="Arial" panose="020B0604020202020204" pitchFamily="34" charset="0"/>
                          <a:cs typeface="Arial" panose="020B0604020202020204" pitchFamily="34" charset="0"/>
                        </a:rPr>
                        <a:t>Revision</a:t>
                      </a:r>
                      <a:r>
                        <a:rPr lang="en-GB" sz="1100" b="1" baseline="0" dirty="0" smtClean="0">
                          <a:latin typeface="Arial" panose="020B0604020202020204" pitchFamily="34" charset="0"/>
                          <a:cs typeface="Arial" panose="020B0604020202020204" pitchFamily="34" charset="0"/>
                        </a:rPr>
                        <a:t> Module 9</a:t>
                      </a:r>
                    </a:p>
                    <a:p>
                      <a:endParaRPr lang="en-GB" sz="1100" b="1" baseline="0" dirty="0" smtClean="0">
                        <a:latin typeface="Arial" panose="020B0604020202020204" pitchFamily="34" charset="0"/>
                        <a:cs typeface="Arial" panose="020B0604020202020204" pitchFamily="34" charset="0"/>
                      </a:endParaRPr>
                    </a:p>
                    <a:p>
                      <a:r>
                        <a:rPr lang="en-GB" sz="1100" b="1" baseline="0" dirty="0" smtClean="0">
                          <a:latin typeface="Arial" panose="020B0604020202020204" pitchFamily="34" charset="0"/>
                          <a:cs typeface="Arial" panose="020B0604020202020204" pitchFamily="34" charset="0"/>
                        </a:rPr>
                        <a:t>Modules 7 and 8</a:t>
                      </a:r>
                    </a:p>
                    <a:p>
                      <a:r>
                        <a:rPr lang="en-GB" sz="1100" b="0" dirty="0" smtClean="0">
                          <a:latin typeface="Arial" panose="020B0604020202020204" pitchFamily="34" charset="0"/>
                          <a:cs typeface="Arial" panose="020B0604020202020204" pitchFamily="34" charset="0"/>
                        </a:rPr>
                        <a:t>p194-197</a:t>
                      </a:r>
                    </a:p>
                    <a:p>
                      <a:endParaRPr lang="en-GB" sz="1100" b="0" dirty="0" smtClean="0">
                        <a:latin typeface="Arial" panose="020B0604020202020204" pitchFamily="34" charset="0"/>
                        <a:cs typeface="Arial" panose="020B0604020202020204" pitchFamily="34" charset="0"/>
                      </a:endParaRPr>
                    </a:p>
                    <a:p>
                      <a:r>
                        <a:rPr lang="en-GB" sz="1100" b="0" dirty="0" smtClean="0">
                          <a:latin typeface="Arial" panose="020B0604020202020204" pitchFamily="34" charset="0"/>
                          <a:cs typeface="Arial" panose="020B0604020202020204" pitchFamily="34" charset="0"/>
                        </a:rPr>
                        <a:t>Speaking</a:t>
                      </a:r>
                      <a:r>
                        <a:rPr lang="en-GB" sz="1100" b="0" baseline="0" dirty="0" smtClean="0">
                          <a:latin typeface="Arial" panose="020B0604020202020204" pitchFamily="34" charset="0"/>
                          <a:cs typeface="Arial" panose="020B0604020202020204" pitchFamily="34" charset="0"/>
                        </a:rPr>
                        <a:t> focus: p194 Ex 1 (spontaneous speaking; Q+A opportunity)</a:t>
                      </a:r>
                    </a:p>
                    <a:p>
                      <a:endParaRPr lang="en-GB" sz="1100" b="0" baseline="0" dirty="0" smtClean="0">
                        <a:latin typeface="Arial" panose="020B0604020202020204" pitchFamily="34" charset="0"/>
                        <a:cs typeface="Arial" panose="020B0604020202020204" pitchFamily="34" charset="0"/>
                      </a:endParaRPr>
                    </a:p>
                    <a:p>
                      <a:r>
                        <a:rPr lang="en-GB" sz="1100" b="0" baseline="0" dirty="0" smtClean="0">
                          <a:latin typeface="Arial" panose="020B0604020202020204" pitchFamily="34" charset="0"/>
                          <a:cs typeface="Arial" panose="020B0604020202020204" pitchFamily="34" charset="0"/>
                        </a:rPr>
                        <a:t>p195 (photo discussion) </a:t>
                      </a:r>
                      <a:endParaRPr lang="en-GB" sz="1100" b="0" dirty="0">
                        <a:latin typeface="Arial" panose="020B0604020202020204" pitchFamily="34" charset="0"/>
                        <a:cs typeface="Arial" panose="020B0604020202020204" pitchFamily="34" charset="0"/>
                      </a:endParaRPr>
                    </a:p>
                  </a:txBody>
                  <a:tcPr/>
                </a:tc>
                <a:tc>
                  <a:txBody>
                    <a:bodyPr/>
                    <a:lstStyle/>
                    <a:p>
                      <a:r>
                        <a:rPr lang="en-GB" sz="1100" dirty="0" smtClean="0"/>
                        <a:t>See below</a:t>
                      </a:r>
                      <a:endParaRPr lang="en-GB" sz="1100" dirty="0"/>
                    </a:p>
                  </a:txBody>
                  <a:tcPr/>
                </a:tc>
                <a:tc>
                  <a:txBody>
                    <a:bodyPr/>
                    <a:lstStyle/>
                    <a:p>
                      <a:r>
                        <a:rPr lang="en-GB" sz="1100" dirty="0" smtClean="0"/>
                        <a:t>Present,</a:t>
                      </a:r>
                      <a:r>
                        <a:rPr lang="en-GB" sz="1100" baseline="0" dirty="0" smtClean="0"/>
                        <a:t> </a:t>
                      </a:r>
                      <a:r>
                        <a:rPr lang="en-GB" sz="1100" baseline="0" dirty="0" err="1" smtClean="0"/>
                        <a:t>Preterite</a:t>
                      </a:r>
                      <a:r>
                        <a:rPr lang="en-GB" sz="1100" baseline="0" dirty="0" smtClean="0"/>
                        <a:t>, </a:t>
                      </a:r>
                      <a:r>
                        <a:rPr lang="en-GB" sz="1100" baseline="0" dirty="0" err="1" smtClean="0"/>
                        <a:t>Imperffect</a:t>
                      </a:r>
                      <a:r>
                        <a:rPr lang="en-GB" sz="1100" baseline="0" dirty="0" smtClean="0"/>
                        <a:t>, conditional comparison p194</a:t>
                      </a:r>
                    </a:p>
                    <a:p>
                      <a:endParaRPr lang="en-GB" sz="1100" baseline="0" dirty="0" smtClean="0"/>
                    </a:p>
                    <a:p>
                      <a:r>
                        <a:rPr lang="en-GB" sz="1100" baseline="0" dirty="0" smtClean="0"/>
                        <a:t>Writing focus on </a:t>
                      </a:r>
                      <a:r>
                        <a:rPr lang="en-GB" sz="1100" baseline="0" dirty="0" err="1" smtClean="0"/>
                        <a:t>preterite</a:t>
                      </a:r>
                      <a:r>
                        <a:rPr lang="en-GB" sz="1100" baseline="0" dirty="0" smtClean="0"/>
                        <a:t> tense (p197)</a:t>
                      </a:r>
                      <a:endParaRPr lang="en-GB" sz="1100" dirty="0"/>
                    </a:p>
                  </a:txBody>
                  <a:tcPr/>
                </a:tc>
                <a:tc gridSpan="2">
                  <a:txBody>
                    <a:bodyPr/>
                    <a:lstStyle/>
                    <a:p>
                      <a:endParaRPr lang="en-GB" sz="1100"/>
                    </a:p>
                  </a:txBody>
                  <a:tcPr/>
                </a:tc>
                <a:tc h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0" dirty="0" err="1" smtClean="0">
                          <a:effectLst/>
                          <a:latin typeface="Arial" panose="020B0604020202020204" pitchFamily="34" charset="0"/>
                          <a:ea typeface="MS ??"/>
                          <a:cs typeface="Cambria" panose="02040503050406030204" pitchFamily="18" charset="0"/>
                        </a:rPr>
                        <a:t>Theme</a:t>
                      </a:r>
                      <a:r>
                        <a:rPr lang="es-ES" sz="1100" b="0" dirty="0" smtClean="0">
                          <a:effectLst/>
                          <a:latin typeface="Arial" panose="020B0604020202020204" pitchFamily="34" charset="0"/>
                          <a:ea typeface="MS ??"/>
                          <a:cs typeface="Cambria" panose="02040503050406030204" pitchFamily="18" charset="0"/>
                        </a:rPr>
                        <a:t> 3</a:t>
                      </a:r>
                      <a:r>
                        <a:rPr lang="es-ES" sz="1100" b="0" baseline="0" dirty="0" smtClean="0">
                          <a:effectLst/>
                          <a:latin typeface="Arial" panose="020B0604020202020204" pitchFamily="34" charset="0"/>
                          <a:ea typeface="MS ??"/>
                          <a:cs typeface="Cambria" panose="02040503050406030204" pitchFamily="18" charset="0"/>
                        </a:rPr>
                        <a:t> </a:t>
                      </a:r>
                      <a:r>
                        <a:rPr lang="es-ES" sz="1100" b="0" dirty="0" err="1" smtClean="0">
                          <a:effectLst/>
                          <a:latin typeface="Arial" panose="020B0604020202020204" pitchFamily="34" charset="0"/>
                          <a:ea typeface="MS ??"/>
                          <a:cs typeface="Cambria" panose="02040503050406030204" pitchFamily="18" charset="0"/>
                        </a:rPr>
                        <a:t>Education</a:t>
                      </a:r>
                      <a:r>
                        <a:rPr lang="es-ES" sz="1100" b="0" dirty="0" smtClean="0">
                          <a:effectLst/>
                          <a:latin typeface="Arial" panose="020B0604020202020204" pitchFamily="34" charset="0"/>
                          <a:ea typeface="MS ??"/>
                          <a:cs typeface="Cambria" panose="02040503050406030204" pitchFamily="18" charset="0"/>
                        </a:rPr>
                        <a:t> post-16; </a:t>
                      </a:r>
                      <a:r>
                        <a:rPr lang="es-ES" sz="1100" b="0" dirty="0" err="1" smtClean="0">
                          <a:effectLst/>
                          <a:latin typeface="Arial" panose="020B0604020202020204" pitchFamily="34" charset="0"/>
                          <a:ea typeface="MS ??"/>
                          <a:cs typeface="Cambria" panose="02040503050406030204" pitchFamily="18" charset="0"/>
                        </a:rPr>
                        <a:t>Career</a:t>
                      </a:r>
                      <a:r>
                        <a:rPr lang="es-ES" sz="1100" b="0" dirty="0" smtClean="0">
                          <a:effectLst/>
                          <a:latin typeface="Arial" panose="020B0604020202020204" pitchFamily="34" charset="0"/>
                          <a:ea typeface="MS ??"/>
                          <a:cs typeface="Cambria" panose="02040503050406030204" pitchFamily="18" charset="0"/>
                        </a:rPr>
                        <a:t> </a:t>
                      </a:r>
                      <a:r>
                        <a:rPr lang="es-ES" sz="1100" b="0" dirty="0" err="1" smtClean="0">
                          <a:effectLst/>
                          <a:latin typeface="Arial" panose="020B0604020202020204" pitchFamily="34" charset="0"/>
                          <a:ea typeface="MS ??"/>
                          <a:cs typeface="Cambria" panose="02040503050406030204" pitchFamily="18" charset="0"/>
                        </a:rPr>
                        <a:t>choices</a:t>
                      </a:r>
                      <a:r>
                        <a:rPr lang="es-ES" sz="1100" b="0" dirty="0" smtClean="0">
                          <a:effectLst/>
                          <a:latin typeface="Arial" panose="020B0604020202020204" pitchFamily="34" charset="0"/>
                          <a:ea typeface="MS ??"/>
                          <a:cs typeface="Cambria" panose="02040503050406030204" pitchFamily="18" charset="0"/>
                        </a:rPr>
                        <a:t> and </a:t>
                      </a:r>
                      <a:r>
                        <a:rPr lang="es-ES" sz="1100" b="0" dirty="0" err="1" smtClean="0">
                          <a:effectLst/>
                          <a:latin typeface="Arial" panose="020B0604020202020204" pitchFamily="34" charset="0"/>
                          <a:ea typeface="MS ??"/>
                          <a:cs typeface="Cambria" panose="02040503050406030204" pitchFamily="18" charset="0"/>
                        </a:rPr>
                        <a:t>ambitions</a:t>
                      </a:r>
                      <a:endParaRPr lang="es-ES" sz="1100" b="0" dirty="0" smtClean="0">
                        <a:effectLst/>
                        <a:latin typeface="Arial" panose="020B0604020202020204" pitchFamily="34" charset="0"/>
                        <a:ea typeface="MS ??"/>
                        <a:cs typeface="Cambria" panose="020405030504060302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0" dirty="0" smtClean="0">
                        <a:effectLst/>
                        <a:latin typeface="Cambria" panose="02040503050406030204" pitchFamily="18" charset="0"/>
                        <a:ea typeface="MS ??"/>
                        <a:cs typeface="Cambria" panose="020405030504060302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dirty="0" err="1" smtClean="0">
                          <a:effectLst/>
                          <a:latin typeface="Arial" panose="020B0604020202020204" pitchFamily="34" charset="0"/>
                          <a:ea typeface="MS ??"/>
                          <a:cs typeface="Cambria" panose="02040503050406030204" pitchFamily="18" charset="0"/>
                        </a:rPr>
                        <a:t>Theme</a:t>
                      </a:r>
                      <a:r>
                        <a:rPr lang="es-ES" sz="1100" b="0" dirty="0" smtClean="0">
                          <a:effectLst/>
                          <a:latin typeface="Arial" panose="020B0604020202020204" pitchFamily="34" charset="0"/>
                          <a:ea typeface="MS ??"/>
                          <a:cs typeface="Cambria" panose="02040503050406030204" pitchFamily="18" charset="0"/>
                        </a:rPr>
                        <a:t> 2</a:t>
                      </a:r>
                      <a:r>
                        <a:rPr lang="es-ES" sz="1100" b="0" baseline="0" dirty="0" smtClean="0">
                          <a:effectLst/>
                          <a:latin typeface="Arial" panose="020B0604020202020204" pitchFamily="34" charset="0"/>
                          <a:ea typeface="MS ??"/>
                          <a:cs typeface="Cambria" panose="02040503050406030204" pitchFamily="18" charset="0"/>
                        </a:rPr>
                        <a:t> </a:t>
                      </a:r>
                      <a:r>
                        <a:rPr lang="es-ES" sz="1100" b="0" dirty="0" smtClean="0">
                          <a:effectLst/>
                          <a:latin typeface="Arial" panose="020B0604020202020204" pitchFamily="34" charset="0"/>
                          <a:ea typeface="MS ??"/>
                          <a:cs typeface="Cambria" panose="02040503050406030204" pitchFamily="18" charset="0"/>
                        </a:rPr>
                        <a:t>Home; Social </a:t>
                      </a:r>
                      <a:r>
                        <a:rPr lang="es-ES" sz="1100" b="0" dirty="0" err="1" smtClean="0">
                          <a:effectLst/>
                          <a:latin typeface="Arial" panose="020B0604020202020204" pitchFamily="34" charset="0"/>
                          <a:ea typeface="MS ??"/>
                          <a:cs typeface="Cambria" panose="02040503050406030204" pitchFamily="18" charset="0"/>
                        </a:rPr>
                        <a:t>issues</a:t>
                      </a:r>
                      <a:r>
                        <a:rPr lang="es-ES" sz="1100" b="0" dirty="0" smtClean="0">
                          <a:effectLst/>
                          <a:latin typeface="Arial" panose="020B0604020202020204" pitchFamily="34" charset="0"/>
                          <a:ea typeface="MS ??"/>
                          <a:cs typeface="Cambria" panose="02040503050406030204" pitchFamily="18" charset="0"/>
                        </a:rPr>
                        <a:t>; Global </a:t>
                      </a:r>
                      <a:r>
                        <a:rPr lang="es-ES" sz="1100" b="0" dirty="0" err="1" smtClean="0">
                          <a:effectLst/>
                          <a:latin typeface="Arial" panose="020B0604020202020204" pitchFamily="34" charset="0"/>
                          <a:ea typeface="MS ??"/>
                          <a:cs typeface="Cambria" panose="02040503050406030204" pitchFamily="18" charset="0"/>
                        </a:rPr>
                        <a:t>issues</a:t>
                      </a:r>
                      <a:endParaRPr lang="en-GB" sz="1100" b="0" dirty="0" smtClean="0">
                        <a:effectLst/>
                        <a:latin typeface="Cambria" panose="02040503050406030204" pitchFamily="18" charset="0"/>
                        <a:ea typeface="MS ??"/>
                        <a:cs typeface="Cambria" panose="02040503050406030204" pitchFamily="18" charset="0"/>
                      </a:endParaRPr>
                    </a:p>
                    <a:p>
                      <a:endParaRPr lang="en-GB" sz="1100" dirty="0"/>
                    </a:p>
                  </a:txBody>
                  <a:tcPr/>
                </a:tc>
                <a:tc>
                  <a:txBody>
                    <a:bodyPr/>
                    <a:lstStyle/>
                    <a:p>
                      <a:endParaRPr lang="en-GB" sz="1100"/>
                    </a:p>
                  </a:txBody>
                  <a:tcPr/>
                </a:tc>
                <a:tc>
                  <a:txBody>
                    <a:bodyPr/>
                    <a:lstStyle/>
                    <a:p>
                      <a:r>
                        <a:rPr lang="en-GB" sz="1100" dirty="0" smtClean="0"/>
                        <a:t>Regular verbs in the  1</a:t>
                      </a:r>
                      <a:r>
                        <a:rPr lang="en-GB" sz="1100" baseline="30000" dirty="0" smtClean="0"/>
                        <a:t>st</a:t>
                      </a:r>
                      <a:r>
                        <a:rPr lang="en-GB" sz="1100" dirty="0" smtClean="0"/>
                        <a:t> person singular</a:t>
                      </a:r>
                      <a:r>
                        <a:rPr lang="en-GB" sz="1100" baseline="0" dirty="0" smtClean="0"/>
                        <a:t> and plural + IR + HACER</a:t>
                      </a:r>
                    </a:p>
                    <a:p>
                      <a:endParaRPr lang="en-GB" sz="1100" dirty="0" smtClean="0"/>
                    </a:p>
                    <a:p>
                      <a:r>
                        <a:rPr lang="en-GB" sz="1100" dirty="0" smtClean="0"/>
                        <a:t>Present,</a:t>
                      </a:r>
                      <a:r>
                        <a:rPr lang="en-GB" sz="1100" baseline="0" dirty="0" smtClean="0"/>
                        <a:t> </a:t>
                      </a:r>
                      <a:r>
                        <a:rPr lang="en-GB" sz="1100" baseline="0" dirty="0" err="1" smtClean="0"/>
                        <a:t>Preterite</a:t>
                      </a:r>
                      <a:r>
                        <a:rPr lang="en-GB" sz="1100" baseline="0" dirty="0" smtClean="0"/>
                        <a:t>, </a:t>
                      </a:r>
                      <a:r>
                        <a:rPr lang="en-GB" sz="1100" baseline="0" dirty="0" err="1" smtClean="0"/>
                        <a:t>Imperffect</a:t>
                      </a:r>
                      <a:r>
                        <a:rPr lang="en-GB" sz="1100" baseline="0" dirty="0" smtClean="0"/>
                        <a:t>, conditional </a:t>
                      </a:r>
                    </a:p>
                    <a:p>
                      <a:endParaRPr lang="en-GB" sz="1100" baseline="0" dirty="0" smtClean="0"/>
                    </a:p>
                    <a:p>
                      <a:r>
                        <a:rPr lang="en-GB" sz="1100" baseline="0" dirty="0" err="1" smtClean="0"/>
                        <a:t>Preterite</a:t>
                      </a:r>
                      <a:r>
                        <a:rPr lang="en-GB" sz="1100" baseline="0" dirty="0" smtClean="0"/>
                        <a:t> tense ALL persons</a:t>
                      </a:r>
                      <a:endParaRPr lang="en-GB" sz="1100" dirty="0"/>
                    </a:p>
                  </a:txBody>
                  <a:tcPr/>
                </a:tc>
              </a:tr>
              <a:tr h="389069">
                <a:tc gridSpan="5">
                  <a:txBody>
                    <a:bodyPr/>
                    <a:lstStyle/>
                    <a:p>
                      <a:pPr>
                        <a:spcAft>
                          <a:spcPts val="0"/>
                        </a:spcAft>
                      </a:pPr>
                      <a:r>
                        <a:rPr lang="es-ES" sz="1100" b="1" dirty="0" smtClean="0">
                          <a:effectLst/>
                          <a:latin typeface="Arial" panose="020B0604020202020204" pitchFamily="34" charset="0"/>
                          <a:ea typeface="MS ??"/>
                          <a:cs typeface="Cambria" panose="02040503050406030204" pitchFamily="18" charset="0"/>
                        </a:rPr>
                        <a:t>Module 7 (</a:t>
                      </a:r>
                      <a:r>
                        <a:rPr lang="es-ES" sz="1100" b="1" dirty="0" err="1" smtClean="0">
                          <a:effectLst/>
                          <a:latin typeface="Arial" panose="020B0604020202020204" pitchFamily="34" charset="0"/>
                          <a:ea typeface="MS ??"/>
                          <a:cs typeface="Cambria" panose="02040503050406030204" pitchFamily="18" charset="0"/>
                        </a:rPr>
                        <a:t>From</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Theme</a:t>
                      </a:r>
                      <a:r>
                        <a:rPr lang="es-ES" sz="1100" b="1" dirty="0" smtClean="0">
                          <a:effectLst/>
                          <a:latin typeface="Arial" panose="020B0604020202020204" pitchFamily="34" charset="0"/>
                          <a:ea typeface="MS ??"/>
                          <a:cs typeface="Cambria" panose="02040503050406030204" pitchFamily="18" charset="0"/>
                        </a:rPr>
                        <a:t> 3) </a:t>
                      </a:r>
                      <a:r>
                        <a:rPr lang="es-ES" sz="1100" b="1" dirty="0" err="1" smtClean="0">
                          <a:effectLst/>
                          <a:latin typeface="Arial" panose="020B0604020202020204" pitchFamily="34" charset="0"/>
                          <a:ea typeface="MS ??"/>
                          <a:cs typeface="Cambria" panose="02040503050406030204" pitchFamily="18" charset="0"/>
                        </a:rPr>
                        <a:t>Education</a:t>
                      </a:r>
                      <a:r>
                        <a:rPr lang="es-ES" sz="1100" b="1" dirty="0" smtClean="0">
                          <a:effectLst/>
                          <a:latin typeface="Arial" panose="020B0604020202020204" pitchFamily="34" charset="0"/>
                          <a:ea typeface="MS ??"/>
                          <a:cs typeface="Cambria" panose="02040503050406030204" pitchFamily="18" charset="0"/>
                        </a:rPr>
                        <a:t> post-16; </a:t>
                      </a:r>
                      <a:r>
                        <a:rPr lang="es-ES" sz="1100" b="1" dirty="0" err="1" smtClean="0">
                          <a:effectLst/>
                          <a:latin typeface="Arial" panose="020B0604020202020204" pitchFamily="34" charset="0"/>
                          <a:ea typeface="MS ??"/>
                          <a:cs typeface="Cambria" panose="02040503050406030204" pitchFamily="18" charset="0"/>
                        </a:rPr>
                        <a:t>Career</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choices</a:t>
                      </a:r>
                      <a:r>
                        <a:rPr lang="es-ES" sz="1100" b="1" dirty="0" smtClean="0">
                          <a:effectLst/>
                          <a:latin typeface="Arial" panose="020B0604020202020204" pitchFamily="34" charset="0"/>
                          <a:ea typeface="MS ??"/>
                          <a:cs typeface="Cambria" panose="02040503050406030204" pitchFamily="18" charset="0"/>
                        </a:rPr>
                        <a:t> and </a:t>
                      </a:r>
                      <a:r>
                        <a:rPr lang="es-ES" sz="1100" b="1" dirty="0" err="1" smtClean="0">
                          <a:effectLst/>
                          <a:latin typeface="Arial" panose="020B0604020202020204" pitchFamily="34" charset="0"/>
                          <a:ea typeface="MS ??"/>
                          <a:cs typeface="Cambria" panose="02040503050406030204" pitchFamily="18" charset="0"/>
                        </a:rPr>
                        <a:t>ambitions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 ¿Tienes un trabajo a tiempo parcial? ¿Qué haces?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2 ¿Qué planes tienes para seguir estudiando en el futuro?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3 ¿Qué opinas de ir a la universidad?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4 ¿Cómo ayudas con las tareas domésticas?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5 ¿Dónde hiciste tus prácticas laborales?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6 ¿En qué te gustaría trabajar?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7 ¿Crees que es importante aprender otras lenguas? ¿Por qué (no)?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8 ¿Cómo pasarías un año sabático?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9 ¿Cómo viajarías? ¿Por qué?</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10 ¿Te gustaría trabajar en el extranjero? ¿Por qué (no)?</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11 ¿Qué otras ambiciones tienes?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12 ¿Qué cosas te importan más en la vida? ¿Por qué?</a:t>
                      </a:r>
                      <a:endParaRPr lang="en-GB" sz="1100" dirty="0" smtClean="0">
                        <a:effectLst/>
                        <a:latin typeface="Cambria" panose="02040503050406030204" pitchFamily="18" charset="0"/>
                        <a:ea typeface="MS ??"/>
                        <a:cs typeface="Cambria" panose="02040503050406030204" pitchFamily="18"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gridSpan="4">
                  <a:txBody>
                    <a:bodyPr/>
                    <a:lstStyle/>
                    <a:p>
                      <a:pPr>
                        <a:spcAft>
                          <a:spcPts val="0"/>
                        </a:spcAft>
                      </a:pPr>
                      <a:r>
                        <a:rPr lang="es-ES" sz="1100" b="1" dirty="0" smtClean="0">
                          <a:effectLst/>
                          <a:latin typeface="Arial" panose="020B0604020202020204" pitchFamily="34" charset="0"/>
                          <a:ea typeface="MS ??"/>
                          <a:cs typeface="Cambria" panose="02040503050406030204" pitchFamily="18" charset="0"/>
                        </a:rPr>
                        <a:t>Module 8 (</a:t>
                      </a:r>
                      <a:r>
                        <a:rPr lang="es-ES" sz="1100" b="1" dirty="0" err="1" smtClean="0">
                          <a:effectLst/>
                          <a:latin typeface="Arial" panose="020B0604020202020204" pitchFamily="34" charset="0"/>
                          <a:ea typeface="MS ??"/>
                          <a:cs typeface="Cambria" panose="02040503050406030204" pitchFamily="18" charset="0"/>
                        </a:rPr>
                        <a:t>From</a:t>
                      </a:r>
                      <a:r>
                        <a:rPr lang="es-ES" sz="1100" b="1" dirty="0" smtClean="0">
                          <a:effectLst/>
                          <a:latin typeface="Arial" panose="020B0604020202020204" pitchFamily="34" charset="0"/>
                          <a:ea typeface="MS ??"/>
                          <a:cs typeface="Cambria" panose="02040503050406030204" pitchFamily="18" charset="0"/>
                        </a:rPr>
                        <a:t> </a:t>
                      </a:r>
                      <a:r>
                        <a:rPr lang="es-ES" sz="1100" b="1" dirty="0" err="1" smtClean="0">
                          <a:effectLst/>
                          <a:latin typeface="Arial" panose="020B0604020202020204" pitchFamily="34" charset="0"/>
                          <a:ea typeface="MS ??"/>
                          <a:cs typeface="Cambria" panose="02040503050406030204" pitchFamily="18" charset="0"/>
                        </a:rPr>
                        <a:t>Theme</a:t>
                      </a:r>
                      <a:r>
                        <a:rPr lang="es-ES" sz="1100" b="1" dirty="0" smtClean="0">
                          <a:effectLst/>
                          <a:latin typeface="Arial" panose="020B0604020202020204" pitchFamily="34" charset="0"/>
                          <a:ea typeface="MS ??"/>
                          <a:cs typeface="Cambria" panose="02040503050406030204" pitchFamily="18" charset="0"/>
                        </a:rPr>
                        <a:t> 2) Home; Social </a:t>
                      </a:r>
                      <a:r>
                        <a:rPr lang="es-ES" sz="1100" b="1" dirty="0" err="1" smtClean="0">
                          <a:effectLst/>
                          <a:latin typeface="Arial" panose="020B0604020202020204" pitchFamily="34" charset="0"/>
                          <a:ea typeface="MS ??"/>
                          <a:cs typeface="Cambria" panose="02040503050406030204" pitchFamily="18" charset="0"/>
                        </a:rPr>
                        <a:t>issues</a:t>
                      </a:r>
                      <a:r>
                        <a:rPr lang="es-ES" sz="1100" b="1" dirty="0" smtClean="0">
                          <a:effectLst/>
                          <a:latin typeface="Arial" panose="020B0604020202020204" pitchFamily="34" charset="0"/>
                          <a:ea typeface="MS ??"/>
                          <a:cs typeface="Cambria" panose="02040503050406030204" pitchFamily="18" charset="0"/>
                        </a:rPr>
                        <a:t>; Global </a:t>
                      </a:r>
                      <a:r>
                        <a:rPr lang="es-ES" sz="1100" b="1" dirty="0" err="1" smtClean="0">
                          <a:effectLst/>
                          <a:latin typeface="Arial" panose="020B0604020202020204" pitchFamily="34" charset="0"/>
                          <a:ea typeface="MS ??"/>
                          <a:cs typeface="Cambria" panose="02040503050406030204" pitchFamily="18" charset="0"/>
                        </a:rPr>
                        <a:t>issues</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1 ¿Cómo se puede mantenerse en forma?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2 ¿Qué opinas de fumar? </a:t>
                      </a:r>
                      <a:endParaRPr lang="en-GB" sz="1100" dirty="0" smtClean="0">
                        <a:effectLst/>
                        <a:latin typeface="Cambria" panose="02040503050406030204" pitchFamily="18" charset="0"/>
                        <a:ea typeface="MS ??"/>
                        <a:cs typeface="Cambria" panose="02040503050406030204" pitchFamily="18" charset="0"/>
                      </a:endParaRPr>
                    </a:p>
                    <a:p>
                      <a:pPr>
                        <a:spcAft>
                          <a:spcPts val="0"/>
                        </a:spcAft>
                      </a:pPr>
                      <a:r>
                        <a:rPr lang="es-ES" sz="1100" dirty="0" smtClean="0">
                          <a:effectLst/>
                          <a:latin typeface="Arial" panose="020B0604020202020204" pitchFamily="34" charset="0"/>
                          <a:ea typeface="MS ??"/>
                          <a:cs typeface="Cambria" panose="02040503050406030204" pitchFamily="18" charset="0"/>
                        </a:rPr>
                        <a:t>3 ¿Cómo se debería cuidar el medio ambiente?</a:t>
                      </a:r>
                      <a:endParaRPr lang="en-GB" sz="1100" dirty="0" smtClean="0">
                        <a:effectLst/>
                        <a:latin typeface="Cambria" panose="02040503050406030204" pitchFamily="18" charset="0"/>
                        <a:ea typeface="MS ??"/>
                        <a:cs typeface="Cambria" panose="02040503050406030204" pitchFamily="18" charset="0"/>
                      </a:endParaRPr>
                    </a:p>
                    <a:p>
                      <a:r>
                        <a:rPr lang="es-ES" sz="1100" dirty="0" smtClean="0">
                          <a:effectLst/>
                          <a:latin typeface="Arial" panose="020B0604020202020204" pitchFamily="34" charset="0"/>
                          <a:ea typeface="MS ??"/>
                        </a:rPr>
                        <a:t>4 ¿Te gusta tu casa?</a:t>
                      </a:r>
                      <a:r>
                        <a:rPr lang="es-ES" sz="1100" dirty="0" smtClean="0">
                          <a:effectLst/>
                          <a:latin typeface="Arial" panose="020B0604020202020204" pitchFamily="34" charset="0"/>
                          <a:ea typeface="MS ??"/>
                          <a:cs typeface="Cambria" panose="02040503050406030204" pitchFamily="18" charset="0"/>
                        </a:rPr>
                        <a:t> ¿Por qué (no)? </a:t>
                      </a:r>
                      <a:r>
                        <a:rPr lang="es-ES" sz="1100" dirty="0" smtClean="0">
                          <a:effectLst/>
                          <a:latin typeface="Arial" panose="020B0604020202020204" pitchFamily="34" charset="0"/>
                          <a:ea typeface="MS ??"/>
                        </a:rPr>
                        <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5 ¿Qué cambiarías en tu casa? </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6 Si fueras millonario, ¿cómo sería tu casa ideal? ¿Qué tendría?</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7 ¿Qué haces en casa para proteger el medio ambiente?</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8 ¿Cuáles son los problemas globales más serios hoy en día?</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9 ¿Cómo se pueden solucionar?</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10 ¿Para qué sirven los eventos deportivos internacionales?</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11 ¿Es importante ser solidario? ¿Por qué (no)?</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12 ¿Participaste en algún evento solidario?</a:t>
                      </a:r>
                      <a:br>
                        <a:rPr lang="es-ES" sz="1100" dirty="0" smtClean="0">
                          <a:effectLst/>
                          <a:latin typeface="Arial" panose="020B0604020202020204" pitchFamily="34" charset="0"/>
                          <a:ea typeface="MS ??"/>
                        </a:rPr>
                      </a:br>
                      <a:r>
                        <a:rPr lang="es-ES" sz="1100" dirty="0" smtClean="0">
                          <a:effectLst/>
                          <a:latin typeface="Arial" panose="020B0604020202020204" pitchFamily="34" charset="0"/>
                          <a:ea typeface="MS ??"/>
                        </a:rPr>
                        <a:t>13 ¿Si tuvieras mucho dinero, cómo ayudarías a los demás?</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7453738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8302540"/>
              </p:ext>
            </p:extLst>
          </p:nvPr>
        </p:nvGraphicFramePr>
        <p:xfrm>
          <a:off x="161515" y="89745"/>
          <a:ext cx="8861460" cy="3984272"/>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Summer Term </a:t>
                      </a:r>
                      <a:r>
                        <a:rPr lang="en-GB" sz="1100" baseline="0" dirty="0" smtClean="0">
                          <a:latin typeface="Arial" panose="020B0604020202020204" pitchFamily="34" charset="0"/>
                          <a:cs typeface="Arial" panose="020B0604020202020204" pitchFamily="34" charset="0"/>
                        </a:rPr>
                        <a:t>[1]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1</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100" dirty="0" smtClean="0">
                          <a:latin typeface="Arial" panose="020B0604020202020204" pitchFamily="34" charset="0"/>
                          <a:cs typeface="Arial" panose="020B0604020202020204" pitchFamily="34" charset="0"/>
                        </a:rPr>
                        <a:t>Revision</a:t>
                      </a:r>
                      <a:r>
                        <a:rPr lang="en-GB" sz="1100" baseline="0" dirty="0" smtClean="0">
                          <a:latin typeface="Arial" panose="020B0604020202020204" pitchFamily="34" charset="0"/>
                          <a:cs typeface="Arial" panose="020B0604020202020204" pitchFamily="34" charset="0"/>
                        </a:rPr>
                        <a:t>  and exam practice</a:t>
                      </a:r>
                      <a:endParaRPr lang="en-GB" sz="1100" dirty="0">
                        <a:latin typeface="Arial" panose="020B0604020202020204" pitchFamily="34" charset="0"/>
                        <a:cs typeface="Arial" panose="020B0604020202020204" pitchFamily="34" charset="0"/>
                      </a:endParaRP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2583919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05364577"/>
              </p:ext>
            </p:extLst>
          </p:nvPr>
        </p:nvGraphicFramePr>
        <p:xfrm>
          <a:off x="161515" y="89745"/>
          <a:ext cx="8861460" cy="3984272"/>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Summer Term </a:t>
                      </a:r>
                      <a:r>
                        <a:rPr lang="en-GB" sz="1100" baseline="0" dirty="0" smtClean="0">
                          <a:latin typeface="Arial" panose="020B0604020202020204" pitchFamily="34" charset="0"/>
                          <a:cs typeface="Arial" panose="020B0604020202020204" pitchFamily="34" charset="0"/>
                        </a:rPr>
                        <a:t>[1]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2</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100" dirty="0" smtClean="0">
                          <a:latin typeface="Arial" panose="020B0604020202020204" pitchFamily="34" charset="0"/>
                          <a:cs typeface="Arial" panose="020B0604020202020204" pitchFamily="34" charset="0"/>
                        </a:rPr>
                        <a:t>Revision</a:t>
                      </a:r>
                      <a:r>
                        <a:rPr lang="en-GB" sz="1100" baseline="0" dirty="0" smtClean="0">
                          <a:latin typeface="Arial" panose="020B0604020202020204" pitchFamily="34" charset="0"/>
                          <a:cs typeface="Arial" panose="020B0604020202020204" pitchFamily="34" charset="0"/>
                        </a:rPr>
                        <a:t>  and exam practice</a:t>
                      </a:r>
                      <a:endParaRPr lang="en-GB" sz="1100" dirty="0">
                        <a:latin typeface="Arial" panose="020B0604020202020204" pitchFamily="34" charset="0"/>
                        <a:cs typeface="Arial" panose="020B0604020202020204" pitchFamily="34" charset="0"/>
                      </a:endParaRP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6444129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13900863"/>
              </p:ext>
            </p:extLst>
          </p:nvPr>
        </p:nvGraphicFramePr>
        <p:xfrm>
          <a:off x="161515" y="89745"/>
          <a:ext cx="8861460" cy="3984272"/>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Summer Term </a:t>
                      </a:r>
                      <a:r>
                        <a:rPr lang="en-GB" sz="1100" baseline="0" dirty="0" smtClean="0">
                          <a:latin typeface="Arial" panose="020B0604020202020204" pitchFamily="34" charset="0"/>
                          <a:cs typeface="Arial" panose="020B0604020202020204" pitchFamily="34" charset="0"/>
                        </a:rPr>
                        <a:t>[1]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3</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100" dirty="0" smtClean="0">
                          <a:latin typeface="Arial" panose="020B0604020202020204" pitchFamily="34" charset="0"/>
                          <a:cs typeface="Arial" panose="020B0604020202020204" pitchFamily="34" charset="0"/>
                        </a:rPr>
                        <a:t>Revision</a:t>
                      </a:r>
                      <a:r>
                        <a:rPr lang="en-GB" sz="1100" baseline="0" dirty="0" smtClean="0">
                          <a:latin typeface="Arial" panose="020B0604020202020204" pitchFamily="34" charset="0"/>
                          <a:cs typeface="Arial" panose="020B0604020202020204" pitchFamily="34" charset="0"/>
                        </a:rPr>
                        <a:t>  and exam practice</a:t>
                      </a:r>
                      <a:endParaRPr lang="en-GB" sz="1100" dirty="0">
                        <a:latin typeface="Arial" panose="020B0604020202020204" pitchFamily="34" charset="0"/>
                        <a:cs typeface="Arial" panose="020B0604020202020204" pitchFamily="34" charset="0"/>
                      </a:endParaRP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9286357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38769451"/>
              </p:ext>
            </p:extLst>
          </p:nvPr>
        </p:nvGraphicFramePr>
        <p:xfrm>
          <a:off x="161515" y="89745"/>
          <a:ext cx="8861460" cy="3984272"/>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2">
                  <a:txBody>
                    <a:bodyPr/>
                    <a:lstStyle/>
                    <a:p>
                      <a:r>
                        <a:rPr lang="en-GB" sz="1100" dirty="0" smtClean="0">
                          <a:latin typeface="Arial" panose="020B0604020202020204" pitchFamily="34" charset="0"/>
                          <a:cs typeface="Arial" panose="020B0604020202020204" pitchFamily="34" charset="0"/>
                        </a:rPr>
                        <a:t>Year 11 Summer Term </a:t>
                      </a:r>
                      <a:r>
                        <a:rPr lang="en-GB" sz="1100" baseline="0" dirty="0" smtClean="0">
                          <a:latin typeface="Arial" panose="020B0604020202020204" pitchFamily="34" charset="0"/>
                          <a:cs typeface="Arial" panose="020B0604020202020204" pitchFamily="34" charset="0"/>
                        </a:rPr>
                        <a:t>[1]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gridSpan="6">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4</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4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endParaRPr lang="en-GB" dirty="0"/>
                    </a:p>
                  </a:txBody>
                  <a:tcPr/>
                </a:tc>
                <a:tc>
                  <a:txBody>
                    <a:bodyPr/>
                    <a:lstStyle/>
                    <a:p>
                      <a:r>
                        <a:rPr lang="en-GB" sz="1100" dirty="0" smtClean="0">
                          <a:latin typeface="Arial" panose="020B0604020202020204" pitchFamily="34" charset="0"/>
                          <a:cs typeface="Arial" panose="020B0604020202020204" pitchFamily="34" charset="0"/>
                        </a:rPr>
                        <a:t>Revision</a:t>
                      </a:r>
                      <a:r>
                        <a:rPr lang="en-GB" sz="1100" baseline="0" dirty="0" smtClean="0">
                          <a:latin typeface="Arial" panose="020B0604020202020204" pitchFamily="34" charset="0"/>
                          <a:cs typeface="Arial" panose="020B0604020202020204" pitchFamily="34" charset="0"/>
                        </a:rPr>
                        <a:t>  and exam practice</a:t>
                      </a:r>
                      <a:endParaRPr lang="en-GB" sz="1100" dirty="0">
                        <a:latin typeface="Arial" panose="020B0604020202020204" pitchFamily="34" charset="0"/>
                        <a:cs typeface="Arial" panose="020B0604020202020204" pitchFamily="34" charset="0"/>
                      </a:endParaRPr>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068833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44129852"/>
              </p:ext>
            </p:extLst>
          </p:nvPr>
        </p:nvGraphicFramePr>
        <p:xfrm>
          <a:off x="161515" y="89745"/>
          <a:ext cx="8861460" cy="539434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9 DL Summer Term</a:t>
                      </a:r>
                      <a:r>
                        <a:rPr lang="en-GB" sz="1100" baseline="0" dirty="0" smtClean="0">
                          <a:latin typeface="Arial" panose="020B0604020202020204" pitchFamily="34" charset="0"/>
                          <a:cs typeface="Arial" panose="020B0604020202020204" pitchFamily="34" charset="0"/>
                        </a:rPr>
                        <a:t> [2]</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Week 5-6: 4 lessons + homework (1 hour)</a:t>
                      </a: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hlinkClick r:id="rId2" action="ppaction://hlinkpres?slideindex=1&amp;slidetitle="/>
                        </a:rPr>
                        <a:t>Lesson 9</a:t>
                      </a: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hlinkClick r:id="rId3" action="ppaction://hlinkpres?slideindex=1&amp;slidetitle="/>
                        </a:rPr>
                        <a:t>Lesson 10</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hlinkClick r:id="rId4" action="ppaction://hlinkpres?slideindex=1&amp;slidetitle="/>
                        </a:rPr>
                        <a:t>Lesson 11/12 </a:t>
                      </a:r>
                      <a:r>
                        <a:rPr lang="en-GB" sz="1000" dirty="0" smtClean="0">
                          <a:latin typeface="Arial" panose="020B0604020202020204" pitchFamily="34" charset="0"/>
                          <a:cs typeface="Arial" panose="020B0604020202020204" pitchFamily="34" charset="0"/>
                        </a:rPr>
                        <a:t>(assessment lessons)</a:t>
                      </a:r>
                    </a:p>
                    <a:p>
                      <a:r>
                        <a:rPr lang="en-GB" sz="1000" dirty="0" smtClean="0">
                          <a:latin typeface="Arial" panose="020B0604020202020204" pitchFamily="34" charset="0"/>
                          <a:cs typeface="Arial" panose="020B0604020202020204" pitchFamily="34" charset="0"/>
                          <a:hlinkClick r:id="rId5" action="ppaction://hlinkpres?slideindex=1&amp;slidetitle="/>
                        </a:rPr>
                        <a:t>Speaking </a:t>
                      </a:r>
                      <a:r>
                        <a:rPr lang="en-GB" sz="1000" dirty="0" smtClean="0">
                          <a:latin typeface="Arial" panose="020B0604020202020204" pitchFamily="34" charset="0"/>
                          <a:cs typeface="Arial" panose="020B0604020202020204" pitchFamily="34" charset="0"/>
                        </a:rPr>
                        <a:t/>
                      </a:r>
                      <a:br>
                        <a:rPr lang="en-GB" sz="1000" dirty="0" smtClean="0">
                          <a:latin typeface="Arial" panose="020B0604020202020204" pitchFamily="34" charset="0"/>
                          <a:cs typeface="Arial" panose="020B0604020202020204" pitchFamily="34" charset="0"/>
                        </a:rPr>
                      </a:br>
                      <a:r>
                        <a:rPr lang="en-GB" sz="1000" dirty="0" smtClean="0">
                          <a:latin typeface="Arial" panose="020B0604020202020204" pitchFamily="34" charset="0"/>
                          <a:cs typeface="Arial" panose="020B0604020202020204" pitchFamily="34" charset="0"/>
                          <a:hlinkClick r:id="rId6" action="ppaction://hlinkpres?slideindex=1&amp;slidetitle="/>
                        </a:rPr>
                        <a:t>Writing</a:t>
                      </a:r>
                      <a:endParaRPr lang="en-GB" sz="1000" dirty="0" smtClean="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hlinkClick r:id="rId7" action="ppaction://hlinkfile"/>
                        </a:rPr>
                        <a:t>Vocabulary </a:t>
                      </a:r>
                      <a:r>
                        <a:rPr lang="en-GB" sz="1000" dirty="0" smtClean="0">
                          <a:latin typeface="Arial" panose="020B0604020202020204" pitchFamily="34" charset="0"/>
                          <a:cs typeface="Arial" panose="020B0604020202020204" pitchFamily="34" charset="0"/>
                          <a:hlinkClick r:id="rId7" action="ppaction://hlinkfile"/>
                        </a:rPr>
                        <a:t>spreadsheet</a:t>
                      </a:r>
                      <a:endParaRPr lang="en-GB" sz="1000" dirty="0" smtClean="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Desconéctate</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Unidad</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4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Cómo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era?</a:t>
                      </a: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P14-15,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exs</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1-8</a:t>
                      </a:r>
                      <a:endParaRPr lang="en-GB" sz="1100" b="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Dónde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te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alojaste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quedaste</a:t>
                      </a:r>
                      <a:r>
                        <a:rPr lang="en-GB" sz="1100" i="1"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Dónde</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estaba</a:t>
                      </a:r>
                      <a:r>
                        <a:rPr lang="en-GB" sz="1100" i="1"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Cómo</a:t>
                      </a:r>
                      <a:r>
                        <a:rPr lang="en-GB" sz="1100" i="1" dirty="0" smtClean="0">
                          <a:latin typeface="Arial" panose="020B0604020202020204" pitchFamily="34" charset="0"/>
                          <a:cs typeface="Arial" panose="020B0604020202020204" pitchFamily="34" charset="0"/>
                        </a:rPr>
                        <a:t> era?</a:t>
                      </a:r>
                    </a:p>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t>
                      </a:r>
                      <a:r>
                        <a:rPr lang="en-GB" sz="1100" i="1" dirty="0" err="1" smtClean="0">
                          <a:latin typeface="Arial" panose="020B0604020202020204" pitchFamily="34" charset="0"/>
                          <a:cs typeface="Arial" panose="020B0604020202020204" pitchFamily="34" charset="0"/>
                        </a:rPr>
                        <a:t>Qué</a:t>
                      </a:r>
                      <a:r>
                        <a:rPr lang="en-GB" sz="1100" i="1" dirty="0" smtClean="0">
                          <a:latin typeface="Arial" panose="020B0604020202020204" pitchFamily="34" charset="0"/>
                          <a:cs typeface="Arial" panose="020B0604020202020204" pitchFamily="34" charset="0"/>
                        </a:rPr>
                        <a:t> </a:t>
                      </a:r>
                      <a:r>
                        <a:rPr lang="en-GB" sz="1100" i="1" dirty="0" err="1" smtClean="0">
                          <a:latin typeface="Arial" panose="020B0604020202020204" pitchFamily="34" charset="0"/>
                          <a:cs typeface="Arial" panose="020B0604020202020204" pitchFamily="34" charset="0"/>
                        </a:rPr>
                        <a:t>tenía</a:t>
                      </a:r>
                      <a:r>
                        <a:rPr lang="en-GB" sz="1100" i="1" baseline="0" dirty="0" smtClean="0">
                          <a:latin typeface="Arial" panose="020B0604020202020204" pitchFamily="34" charset="0"/>
                          <a:cs typeface="Arial" panose="020B0604020202020204" pitchFamily="34" charset="0"/>
                        </a:rPr>
                        <a:t> el hotel?</a:t>
                      </a:r>
                      <a:endParaRPr lang="en-GB" sz="1100" i="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Imperfect tense (for description only)</a:t>
                      </a:r>
                    </a:p>
                    <a:p>
                      <a:r>
                        <a:rPr lang="en-GB" sz="1100" dirty="0" smtClean="0">
                          <a:latin typeface="Arial" panose="020B0604020202020204" pitchFamily="34" charset="0"/>
                          <a:cs typeface="Arial" panose="020B0604020202020204" pitchFamily="34" charset="0"/>
                        </a:rPr>
                        <a:t>SER</a:t>
                      </a:r>
                      <a:r>
                        <a:rPr lang="en-GB" sz="1100" baseline="0" dirty="0" smtClean="0">
                          <a:latin typeface="Arial" panose="020B0604020202020204" pitchFamily="34" charset="0"/>
                          <a:cs typeface="Arial" panose="020B0604020202020204" pitchFamily="34" charset="0"/>
                        </a:rPr>
                        <a:t> (era), TENER (</a:t>
                      </a:r>
                      <a:r>
                        <a:rPr lang="en-GB" sz="1100" baseline="0" dirty="0" err="1" smtClean="0">
                          <a:latin typeface="Arial" panose="020B0604020202020204" pitchFamily="34" charset="0"/>
                          <a:cs typeface="Arial" panose="020B0604020202020204" pitchFamily="34" charset="0"/>
                        </a:rPr>
                        <a:t>tenía</a:t>
                      </a:r>
                      <a:r>
                        <a:rPr lang="en-GB" sz="1100" baseline="0" dirty="0" smtClean="0">
                          <a:latin typeface="Arial" panose="020B0604020202020204" pitchFamily="34" charset="0"/>
                          <a:cs typeface="Arial" panose="020B0604020202020204" pitchFamily="34" charset="0"/>
                        </a:rPr>
                        <a:t>), ESTAR (</a:t>
                      </a:r>
                      <a:r>
                        <a:rPr lang="en-GB" sz="1100" baseline="0" dirty="0" err="1" smtClean="0">
                          <a:latin typeface="Arial" panose="020B0604020202020204" pitchFamily="34" charset="0"/>
                          <a:cs typeface="Arial" panose="020B0604020202020204" pitchFamily="34" charset="0"/>
                        </a:rPr>
                        <a:t>estaba</a:t>
                      </a:r>
                      <a:r>
                        <a:rPr lang="en-GB" sz="1100" baseline="0" dirty="0" smtClean="0">
                          <a:latin typeface="Arial" panose="020B0604020202020204" pitchFamily="34" charset="0"/>
                          <a:cs typeface="Arial" panose="020B0604020202020204" pitchFamily="34" charset="0"/>
                        </a:rPr>
                        <a:t>), HABER (</a:t>
                      </a:r>
                      <a:r>
                        <a:rPr lang="en-GB" sz="1100" baseline="0" dirty="0" err="1" smtClean="0">
                          <a:latin typeface="Arial" panose="020B0604020202020204" pitchFamily="34" charset="0"/>
                          <a:cs typeface="Arial" panose="020B0604020202020204" pitchFamily="34" charset="0"/>
                        </a:rPr>
                        <a:t>había</a:t>
                      </a:r>
                      <a:r>
                        <a:rPr lang="en-GB" sz="1100" baseline="0" dirty="0" smtClean="0">
                          <a:latin typeface="Arial" panose="020B0604020202020204" pitchFamily="34" charset="0"/>
                          <a:cs typeface="Arial" panose="020B0604020202020204" pitchFamily="34" charset="0"/>
                        </a:rPr>
                        <a:t>)</a:t>
                      </a:r>
                      <a:endParaRPr lang="en-GB" sz="1100" dirty="0" smtClean="0">
                        <a:latin typeface="Arial" panose="020B0604020202020204" pitchFamily="34" charset="0"/>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0" indent="0">
                        <a:buFontTx/>
                        <a:buNone/>
                      </a:pPr>
                      <a:r>
                        <a:rPr lang="en-GB" sz="1100" dirty="0" smtClean="0">
                          <a:latin typeface="Arial" panose="020B0604020202020204" pitchFamily="34" charset="0"/>
                          <a:cs typeface="Arial" panose="020B0604020202020204" pitchFamily="34" charset="0"/>
                        </a:rPr>
                        <a:t>el </a:t>
                      </a:r>
                      <a:r>
                        <a:rPr lang="en-GB" sz="1100" dirty="0" err="1" smtClean="0">
                          <a:latin typeface="Arial" panose="020B0604020202020204" pitchFamily="34" charset="0"/>
                          <a:cs typeface="Arial" panose="020B0604020202020204" pitchFamily="34" charset="0"/>
                        </a:rPr>
                        <a:t>albergue</a:t>
                      </a:r>
                      <a:r>
                        <a:rPr lang="en-GB" sz="1100" dirty="0" smtClean="0">
                          <a:latin typeface="Arial" panose="020B0604020202020204" pitchFamily="34" charset="0"/>
                          <a:cs typeface="Arial" panose="020B0604020202020204" pitchFamily="34" charset="0"/>
                        </a:rPr>
                        <a:t> </a:t>
                      </a:r>
                      <a:r>
                        <a:rPr lang="en-GB" sz="1100" dirty="0" err="1" smtClean="0">
                          <a:latin typeface="Arial" panose="020B0604020202020204" pitchFamily="34" charset="0"/>
                          <a:cs typeface="Arial" panose="020B0604020202020204" pitchFamily="34" charset="0"/>
                        </a:rPr>
                        <a:t>juvenil</a:t>
                      </a:r>
                      <a:endParaRPr lang="en-GB" sz="1100" dirty="0" smtClean="0">
                        <a:latin typeface="Arial" panose="020B0604020202020204" pitchFamily="34" charset="0"/>
                        <a:cs typeface="Arial" panose="020B0604020202020204" pitchFamily="34" charset="0"/>
                      </a:endParaRPr>
                    </a:p>
                    <a:p>
                      <a:pPr marL="0" indent="0">
                        <a:buFontTx/>
                        <a:buNone/>
                      </a:pPr>
                      <a:r>
                        <a:rPr lang="en-GB" sz="900" dirty="0" smtClean="0">
                          <a:latin typeface="Arial" panose="020B0604020202020204" pitchFamily="34" charset="0"/>
                          <a:cs typeface="Arial" panose="020B0604020202020204" pitchFamily="34" charset="0"/>
                        </a:rPr>
                        <a:t>el </a:t>
                      </a:r>
                      <a:r>
                        <a:rPr lang="en-GB" sz="900" dirty="0" err="1" smtClean="0">
                          <a:latin typeface="Arial" panose="020B0604020202020204" pitchFamily="34" charset="0"/>
                          <a:cs typeface="Arial" panose="020B0604020202020204" pitchFamily="34" charset="0"/>
                        </a:rPr>
                        <a:t>aparcamiento</a:t>
                      </a:r>
                      <a:endParaRPr lang="en-GB" sz="900" dirty="0" smtClean="0">
                        <a:latin typeface="Arial" panose="020B0604020202020204" pitchFamily="34" charset="0"/>
                        <a:cs typeface="Arial" panose="020B0604020202020204" pitchFamily="34" charset="0"/>
                      </a:endParaRPr>
                    </a:p>
                    <a:p>
                      <a:pPr marL="0" indent="0">
                        <a:buFontTx/>
                        <a:buNone/>
                      </a:pPr>
                      <a:r>
                        <a:rPr lang="en-GB" sz="1100" i="0" dirty="0" smtClean="0">
                          <a:latin typeface="Arial" panose="020B0604020202020204" pitchFamily="34" charset="0"/>
                          <a:cs typeface="Arial" panose="020B0604020202020204" pitchFamily="34" charset="0"/>
                        </a:rPr>
                        <a:t>el</a:t>
                      </a:r>
                      <a:r>
                        <a:rPr lang="en-GB" sz="1100" i="0" baseline="0" dirty="0" smtClean="0">
                          <a:latin typeface="Arial" panose="020B0604020202020204" pitchFamily="34" charset="0"/>
                          <a:cs typeface="Arial" panose="020B0604020202020204" pitchFamily="34" charset="0"/>
                        </a:rPr>
                        <a:t> </a:t>
                      </a:r>
                      <a:r>
                        <a:rPr lang="en-GB" sz="1100" i="0" baseline="0" dirty="0" err="1" smtClean="0">
                          <a:latin typeface="Arial" panose="020B0604020202020204" pitchFamily="34" charset="0"/>
                          <a:cs typeface="Arial" panose="020B0604020202020204" pitchFamily="34" charset="0"/>
                        </a:rPr>
                        <a:t>b</a:t>
                      </a:r>
                      <a:r>
                        <a:rPr lang="en-GB" sz="1100" i="0" dirty="0" err="1" smtClean="0">
                          <a:latin typeface="Arial" panose="020B0604020202020204" pitchFamily="34" charset="0"/>
                          <a:cs typeface="Arial" panose="020B0604020202020204" pitchFamily="34" charset="0"/>
                        </a:rPr>
                        <a:t>arco</a:t>
                      </a:r>
                      <a:endParaRPr lang="en-GB" sz="1100" i="0" dirty="0" smtClean="0">
                        <a:latin typeface="Arial" panose="020B0604020202020204" pitchFamily="34" charset="0"/>
                        <a:cs typeface="Arial" panose="020B0604020202020204" pitchFamily="34" charset="0"/>
                      </a:endParaRPr>
                    </a:p>
                    <a:p>
                      <a:pPr marL="0" indent="0">
                        <a:buFontTx/>
                        <a:buNone/>
                      </a:pPr>
                      <a:r>
                        <a:rPr lang="en-GB" sz="1100" i="0" dirty="0" smtClean="0">
                          <a:latin typeface="Arial" panose="020B0604020202020204" pitchFamily="34" charset="0"/>
                          <a:cs typeface="Arial" panose="020B0604020202020204" pitchFamily="34" charset="0"/>
                        </a:rPr>
                        <a:t>la</a:t>
                      </a:r>
                      <a:r>
                        <a:rPr lang="en-GB" sz="1100" i="0" baseline="0" dirty="0" smtClean="0">
                          <a:latin typeface="Arial" panose="020B0604020202020204" pitchFamily="34" charset="0"/>
                          <a:cs typeface="Arial" panose="020B0604020202020204" pitchFamily="34" charset="0"/>
                        </a:rPr>
                        <a:t> </a:t>
                      </a:r>
                      <a:r>
                        <a:rPr lang="en-GB" sz="1100" i="0" baseline="0" dirty="0" err="1" smtClean="0">
                          <a:latin typeface="Arial" panose="020B0604020202020204" pitchFamily="34" charset="0"/>
                          <a:cs typeface="Arial" panose="020B0604020202020204" pitchFamily="34" charset="0"/>
                        </a:rPr>
                        <a:t>e</a:t>
                      </a:r>
                      <a:r>
                        <a:rPr lang="en-GB" sz="1100" i="0" dirty="0" err="1" smtClean="0">
                          <a:latin typeface="Arial" panose="020B0604020202020204" pitchFamily="34" charset="0"/>
                          <a:cs typeface="Arial" panose="020B0604020202020204" pitchFamily="34" charset="0"/>
                        </a:rPr>
                        <a:t>strella</a:t>
                      </a:r>
                      <a:endParaRPr lang="en-GB" sz="1100" i="0" dirty="0" smtClean="0">
                        <a:latin typeface="Arial" panose="020B0604020202020204" pitchFamily="34" charset="0"/>
                        <a:cs typeface="Arial" panose="020B0604020202020204" pitchFamily="34" charset="0"/>
                      </a:endParaRPr>
                    </a:p>
                    <a:p>
                      <a:pPr marL="0" indent="0">
                        <a:buFontTx/>
                        <a:buNone/>
                      </a:pPr>
                      <a:r>
                        <a:rPr lang="en-GB" sz="1100" dirty="0" smtClean="0">
                          <a:latin typeface="Arial" panose="020B0604020202020204" pitchFamily="34" charset="0"/>
                          <a:cs typeface="Arial" panose="020B0604020202020204" pitchFamily="34" charset="0"/>
                        </a:rPr>
                        <a:t>la</a:t>
                      </a:r>
                      <a:r>
                        <a:rPr lang="en-GB" sz="1100" baseline="0" dirty="0" smtClean="0">
                          <a:latin typeface="Arial" panose="020B0604020202020204" pitchFamily="34" charset="0"/>
                          <a:cs typeface="Arial" panose="020B0604020202020204" pitchFamily="34" charset="0"/>
                        </a:rPr>
                        <a:t> </a:t>
                      </a:r>
                      <a:r>
                        <a:rPr lang="en-GB" sz="1100" baseline="0" dirty="0" err="1" smtClean="0">
                          <a:latin typeface="Arial" panose="020B0604020202020204" pitchFamily="34" charset="0"/>
                          <a:cs typeface="Arial" panose="020B0604020202020204" pitchFamily="34" charset="0"/>
                        </a:rPr>
                        <a:t>t</a:t>
                      </a:r>
                      <a:r>
                        <a:rPr lang="en-GB" sz="1100" dirty="0" err="1" smtClean="0">
                          <a:latin typeface="Arial" panose="020B0604020202020204" pitchFamily="34" charset="0"/>
                          <a:cs typeface="Arial" panose="020B0604020202020204" pitchFamily="34" charset="0"/>
                        </a:rPr>
                        <a:t>ienda</a:t>
                      </a:r>
                      <a:r>
                        <a:rPr lang="en-GB" sz="1100" dirty="0" smtClean="0">
                          <a:latin typeface="Arial" panose="020B0604020202020204" pitchFamily="34" charset="0"/>
                          <a:cs typeface="Arial" panose="020B0604020202020204" pitchFamily="34" charset="0"/>
                        </a:rPr>
                        <a:t> (tent) </a:t>
                      </a:r>
                    </a:p>
                    <a:p>
                      <a:pPr marL="0" indent="0">
                        <a:buFontTx/>
                        <a:buNone/>
                      </a:pPr>
                      <a:r>
                        <a:rPr lang="en-GB" sz="1100" dirty="0" smtClean="0">
                          <a:latin typeface="Arial" panose="020B0604020202020204" pitchFamily="34" charset="0"/>
                          <a:cs typeface="Arial" panose="020B0604020202020204" pitchFamily="34" charset="0"/>
                        </a:rPr>
                        <a:t>la</a:t>
                      </a:r>
                      <a:r>
                        <a:rPr lang="en-GB" sz="1100" baseline="0" dirty="0" smtClean="0">
                          <a:latin typeface="Arial" panose="020B0604020202020204" pitchFamily="34" charset="0"/>
                          <a:cs typeface="Arial" panose="020B0604020202020204" pitchFamily="34" charset="0"/>
                        </a:rPr>
                        <a:t> </a:t>
                      </a:r>
                      <a:r>
                        <a:rPr lang="en-GB" sz="1100" i="0" baseline="0" dirty="0" err="1" smtClean="0">
                          <a:latin typeface="Arial" panose="020B0604020202020204" pitchFamily="34" charset="0"/>
                          <a:cs typeface="Arial" panose="020B0604020202020204" pitchFamily="34" charset="0"/>
                        </a:rPr>
                        <a:t>l</a:t>
                      </a:r>
                      <a:r>
                        <a:rPr lang="en-GB" sz="1100" i="0" dirty="0" err="1" smtClean="0">
                          <a:latin typeface="Arial" panose="020B0604020202020204" pitchFamily="34" charset="0"/>
                          <a:cs typeface="Arial" panose="020B0604020202020204" pitchFamily="34" charset="0"/>
                        </a:rPr>
                        <a:t>avandería</a:t>
                      </a:r>
                      <a:endParaRPr lang="en-GB" sz="1100" i="0" dirty="0" smtClean="0">
                        <a:latin typeface="Arial" panose="020B0604020202020204" pitchFamily="34" charset="0"/>
                        <a:cs typeface="Arial" panose="020B0604020202020204" pitchFamily="34" charset="0"/>
                      </a:endParaRPr>
                    </a:p>
                    <a:p>
                      <a:pPr marL="0" indent="0">
                        <a:buFontTx/>
                        <a:buNone/>
                      </a:pPr>
                      <a:r>
                        <a:rPr lang="en-GB" sz="1100" i="0" dirty="0" smtClean="0">
                          <a:latin typeface="Arial" panose="020B0604020202020204" pitchFamily="34" charset="0"/>
                          <a:cs typeface="Arial" panose="020B0604020202020204" pitchFamily="34" charset="0"/>
                        </a:rPr>
                        <a:t>el</a:t>
                      </a:r>
                      <a:r>
                        <a:rPr lang="en-GB" sz="1100" i="0" baseline="0" dirty="0" smtClean="0">
                          <a:latin typeface="Arial" panose="020B0604020202020204" pitchFamily="34" charset="0"/>
                          <a:cs typeface="Arial" panose="020B0604020202020204" pitchFamily="34" charset="0"/>
                        </a:rPr>
                        <a:t> </a:t>
                      </a:r>
                      <a:r>
                        <a:rPr lang="en-GB" sz="1100" i="0" baseline="0" dirty="0" err="1" smtClean="0">
                          <a:latin typeface="Arial" panose="020B0604020202020204" pitchFamily="34" charset="0"/>
                          <a:cs typeface="Arial" panose="020B0604020202020204" pitchFamily="34" charset="0"/>
                        </a:rPr>
                        <a:t>c</a:t>
                      </a:r>
                      <a:r>
                        <a:rPr lang="en-GB" sz="1100" i="0" dirty="0" err="1" smtClean="0">
                          <a:latin typeface="Arial" panose="020B0604020202020204" pitchFamily="34" charset="0"/>
                          <a:cs typeface="Arial" panose="020B0604020202020204" pitchFamily="34" charset="0"/>
                        </a:rPr>
                        <a:t>rucero</a:t>
                      </a:r>
                      <a:endParaRPr lang="en-GB" sz="1100" i="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las </a:t>
                      </a:r>
                      <a:r>
                        <a:rPr lang="en-GB" sz="1100" dirty="0" err="1" smtClean="0">
                          <a:latin typeface="Arial" panose="020B0604020202020204" pitchFamily="34" charset="0"/>
                          <a:cs typeface="Arial" panose="020B0604020202020204" pitchFamily="34" charset="0"/>
                        </a:rPr>
                        <a:t>afueras</a:t>
                      </a:r>
                      <a:endParaRPr lang="en-GB" sz="1100" i="0" dirty="0" smtClean="0">
                        <a:latin typeface="Arial" panose="020B0604020202020204" pitchFamily="34" charset="0"/>
                        <a:cs typeface="Arial" panose="020B0604020202020204" pitchFamily="34" charset="0"/>
                      </a:endParaRPr>
                    </a:p>
                    <a:p>
                      <a:pPr marL="0" indent="0">
                        <a:buFontTx/>
                        <a:buNone/>
                      </a:pPr>
                      <a:r>
                        <a:rPr lang="en-GB" sz="1100" i="0" dirty="0" smtClean="0">
                          <a:latin typeface="Arial" panose="020B0604020202020204" pitchFamily="34" charset="0"/>
                          <a:cs typeface="Arial" panose="020B0604020202020204" pitchFamily="34" charset="0"/>
                        </a:rPr>
                        <a:t>la</a:t>
                      </a:r>
                      <a:r>
                        <a:rPr lang="en-GB" sz="1100" i="0" baseline="0" dirty="0" smtClean="0">
                          <a:latin typeface="Arial" panose="020B0604020202020204" pitchFamily="34" charset="0"/>
                          <a:cs typeface="Arial" panose="020B0604020202020204" pitchFamily="34" charset="0"/>
                        </a:rPr>
                        <a:t> </a:t>
                      </a:r>
                      <a:r>
                        <a:rPr lang="en-GB" sz="1100" i="0" baseline="0" dirty="0" err="1" smtClean="0">
                          <a:latin typeface="Arial" panose="020B0604020202020204" pitchFamily="34" charset="0"/>
                          <a:cs typeface="Arial" panose="020B0604020202020204" pitchFamily="34" charset="0"/>
                        </a:rPr>
                        <a:t>p</a:t>
                      </a:r>
                      <a:r>
                        <a:rPr lang="en-GB" sz="1100" i="0" dirty="0" err="1" smtClean="0">
                          <a:latin typeface="Arial" panose="020B0604020202020204" pitchFamily="34" charset="0"/>
                          <a:cs typeface="Arial" panose="020B0604020202020204" pitchFamily="34" charset="0"/>
                        </a:rPr>
                        <a:t>iscina</a:t>
                      </a:r>
                      <a:endParaRPr lang="en-GB" sz="1100" i="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err="1" smtClean="0">
                          <a:latin typeface="Arial" panose="020B0604020202020204" pitchFamily="34" charset="0"/>
                          <a:cs typeface="Arial" panose="020B0604020202020204" pitchFamily="34" charset="0"/>
                        </a:rPr>
                        <a:t>cubierta</a:t>
                      </a:r>
                      <a:r>
                        <a:rPr lang="en-GB" sz="1100" i="0" dirty="0" smtClean="0">
                          <a:latin typeface="Arial" panose="020B0604020202020204" pitchFamily="34" charset="0"/>
                          <a:cs typeface="Arial" panose="020B0604020202020204" pitchFamily="34" charset="0"/>
                        </a:rPr>
                        <a:t> / </a:t>
                      </a:r>
                      <a:r>
                        <a:rPr lang="en-GB" sz="1100" i="0" dirty="0" err="1" smtClean="0">
                          <a:latin typeface="Arial" panose="020B0604020202020204" pitchFamily="34" charset="0"/>
                          <a:cs typeface="Arial" panose="020B0604020202020204" pitchFamily="34" charset="0"/>
                        </a:rPr>
                        <a:t>climatizada</a:t>
                      </a:r>
                      <a:endParaRPr lang="en-GB" sz="1100" i="0" dirty="0" smtClean="0">
                        <a:latin typeface="Arial" panose="020B0604020202020204" pitchFamily="34" charset="0"/>
                        <a:cs typeface="Arial" panose="020B0604020202020204" pitchFamily="34" charset="0"/>
                      </a:endParaRPr>
                    </a:p>
                    <a:p>
                      <a:pPr marL="0" indent="0">
                        <a:buFontTx/>
                        <a:buNone/>
                      </a:pPr>
                      <a:r>
                        <a:rPr lang="en-GB" sz="1100" dirty="0" err="1" smtClean="0">
                          <a:latin typeface="Arial" panose="020B0604020202020204" pitchFamily="34" charset="0"/>
                          <a:cs typeface="Arial" panose="020B0604020202020204" pitchFamily="34" charset="0"/>
                        </a:rPr>
                        <a:t>ruidoso</a:t>
                      </a:r>
                      <a:r>
                        <a:rPr lang="en-GB" sz="1100" dirty="0" smtClean="0">
                          <a:latin typeface="Arial" panose="020B0604020202020204" pitchFamily="34" charset="0"/>
                          <a:cs typeface="Arial" panose="020B0604020202020204" pitchFamily="34" charset="0"/>
                        </a:rPr>
                        <a:t>/a</a:t>
                      </a:r>
                    </a:p>
                    <a:p>
                      <a:pPr marL="0" indent="0">
                        <a:buFontTx/>
                        <a:buNone/>
                      </a:pPr>
                      <a:r>
                        <a:rPr lang="en-GB" sz="1100" dirty="0" err="1" smtClean="0">
                          <a:latin typeface="Arial" panose="020B0604020202020204" pitchFamily="34" charset="0"/>
                          <a:cs typeface="Arial" panose="020B0604020202020204" pitchFamily="34" charset="0"/>
                        </a:rPr>
                        <a:t>acogedor</a:t>
                      </a:r>
                      <a:r>
                        <a:rPr lang="en-GB" sz="1100" dirty="0" smtClean="0">
                          <a:latin typeface="Arial" panose="020B0604020202020204" pitchFamily="34" charset="0"/>
                          <a:cs typeface="Arial" panose="020B0604020202020204" pitchFamily="34" charset="0"/>
                        </a:rPr>
                        <a:t>/a</a:t>
                      </a:r>
                    </a:p>
                    <a:p>
                      <a:pPr marL="0" indent="0">
                        <a:buFontTx/>
                        <a:buNone/>
                      </a:pPr>
                      <a:r>
                        <a:rPr lang="en-GB" sz="1100" i="0" dirty="0" err="1" smtClean="0">
                          <a:latin typeface="Arial" panose="020B0604020202020204" pitchFamily="34" charset="0"/>
                          <a:cs typeface="Arial" panose="020B0604020202020204" pitchFamily="34" charset="0"/>
                        </a:rPr>
                        <a:t>caro</a:t>
                      </a:r>
                      <a:r>
                        <a:rPr lang="en-GB" sz="1100" i="0" dirty="0" smtClean="0">
                          <a:latin typeface="Arial" panose="020B0604020202020204" pitchFamily="34" charset="0"/>
                          <a:cs typeface="Arial" panose="020B0604020202020204" pitchFamily="34" charset="0"/>
                        </a:rPr>
                        <a:t>/a</a:t>
                      </a:r>
                    </a:p>
                    <a:p>
                      <a:pPr marL="0" indent="0">
                        <a:buFontTx/>
                        <a:buNone/>
                      </a:pPr>
                      <a:r>
                        <a:rPr lang="en-GB" sz="1100" i="0" dirty="0" err="1" smtClean="0">
                          <a:latin typeface="Arial" panose="020B0604020202020204" pitchFamily="34" charset="0"/>
                          <a:cs typeface="Arial" panose="020B0604020202020204" pitchFamily="34" charset="0"/>
                        </a:rPr>
                        <a:t>lujoso</a:t>
                      </a:r>
                      <a:r>
                        <a:rPr lang="en-GB" sz="1100" i="0" dirty="0" smtClean="0">
                          <a:latin typeface="Arial" panose="020B0604020202020204" pitchFamily="34" charset="0"/>
                          <a:cs typeface="Arial" panose="020B0604020202020204" pitchFamily="34" charset="0"/>
                        </a:rPr>
                        <a:t>/a</a:t>
                      </a:r>
                    </a:p>
                    <a:p>
                      <a:pPr marL="0" indent="0">
                        <a:buFontTx/>
                        <a:buNone/>
                      </a:pPr>
                      <a:r>
                        <a:rPr lang="en-GB" sz="1100" dirty="0" err="1" smtClean="0">
                          <a:latin typeface="Arial" panose="020B0604020202020204" pitchFamily="34" charset="0"/>
                          <a:cs typeface="Arial" panose="020B0604020202020204" pitchFamily="34" charset="0"/>
                        </a:rPr>
                        <a:t>cerca</a:t>
                      </a:r>
                      <a:r>
                        <a:rPr lang="en-GB" sz="1100" dirty="0" smtClean="0">
                          <a:latin typeface="Arial" panose="020B0604020202020204" pitchFamily="34" charset="0"/>
                          <a:cs typeface="Arial" panose="020B0604020202020204" pitchFamily="34" charset="0"/>
                        </a:rPr>
                        <a:t> (de)</a:t>
                      </a:r>
                    </a:p>
                    <a:p>
                      <a:pPr marL="0" indent="0">
                        <a:buFontTx/>
                        <a:buNone/>
                      </a:pPr>
                      <a:r>
                        <a:rPr lang="en-GB" sz="1100" dirty="0" err="1" smtClean="0">
                          <a:latin typeface="Arial" panose="020B0604020202020204" pitchFamily="34" charset="0"/>
                          <a:cs typeface="Arial" panose="020B0604020202020204" pitchFamily="34" charset="0"/>
                        </a:rPr>
                        <a:t>lejos</a:t>
                      </a:r>
                      <a:r>
                        <a:rPr lang="en-GB" sz="1100" dirty="0" smtClean="0">
                          <a:latin typeface="Arial" panose="020B0604020202020204" pitchFamily="34" charset="0"/>
                          <a:cs typeface="Arial" panose="020B0604020202020204" pitchFamily="34" charset="0"/>
                        </a:rPr>
                        <a:t> (de)</a:t>
                      </a:r>
                    </a:p>
                  </a:txBody>
                  <a:tcPr/>
                </a:tc>
                <a:tc>
                  <a:txBody>
                    <a:bodyPr/>
                    <a:lstStyle/>
                    <a:p>
                      <a:pPr fontAlgn="base"/>
                      <a:r>
                        <a:rPr lang="en-GB" sz="1100" b="0" i="0" kern="1200" dirty="0" smtClean="0">
                          <a:solidFill>
                            <a:schemeClr val="tx1"/>
                          </a:solidFill>
                          <a:effectLst/>
                          <a:latin typeface="Arial" panose="020B0604020202020204" pitchFamily="34" charset="0"/>
                          <a:ea typeface="+mn-ea"/>
                          <a:cs typeface="Arial" panose="020B0604020202020204" pitchFamily="34" charset="0"/>
                        </a:rPr>
                        <a:t>Theme 2: Local, national, international and global areas of interest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u="sng" kern="1200" dirty="0" smtClean="0">
                          <a:solidFill>
                            <a:schemeClr val="tx1"/>
                          </a:solidFill>
                          <a:effectLst/>
                          <a:latin typeface="Arial" panose="020B0604020202020204" pitchFamily="34" charset="0"/>
                          <a:ea typeface="+mn-ea"/>
                          <a:cs typeface="Arial" panose="020B0604020202020204" pitchFamily="34" charset="0"/>
                        </a:rPr>
                        <a:t>Topic 4: Travel and tourism</a:t>
                      </a:r>
                    </a:p>
                    <a:p>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8"/>
                        </a:rPr>
                        <a:t>Non-cognate vocabulary</a:t>
                      </a:r>
                      <a:endPar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endParaRPr lang="en-GB" sz="1100" dirty="0" smtClean="0">
                        <a:latin typeface="Arial" panose="020B0604020202020204" pitchFamily="34" charset="0"/>
                        <a:cs typeface="Arial" panose="020B0604020202020204" pitchFamily="34" charset="0"/>
                      </a:endParaRP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 Assessment preparation: Speaking and </a:t>
                      </a: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hlinkClick r:id="rId9" action="ppaction://hlinkpres?slideindex=1&amp;slidetitle="/>
                        </a:rPr>
                        <a:t>Writing</a:t>
                      </a:r>
                      <a:endParaRPr lang="en-GB" sz="1100" b="0" u="none"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Secure use of</a:t>
                      </a:r>
                      <a:r>
                        <a:rPr lang="en-GB" sz="1100" baseline="0"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SER</a:t>
                      </a:r>
                      <a:r>
                        <a:rPr lang="en-GB" sz="1100" baseline="0" dirty="0" smtClean="0">
                          <a:latin typeface="Arial" panose="020B0604020202020204" pitchFamily="34" charset="0"/>
                          <a:cs typeface="Arial" panose="020B0604020202020204" pitchFamily="34" charset="0"/>
                        </a:rPr>
                        <a:t> (era), TENER (</a:t>
                      </a:r>
                      <a:r>
                        <a:rPr lang="en-GB" sz="1100" baseline="0" dirty="0" err="1" smtClean="0">
                          <a:latin typeface="Arial" panose="020B0604020202020204" pitchFamily="34" charset="0"/>
                          <a:cs typeface="Arial" panose="020B0604020202020204" pitchFamily="34" charset="0"/>
                        </a:rPr>
                        <a:t>tenía</a:t>
                      </a:r>
                      <a:r>
                        <a:rPr lang="en-GB" sz="1100" baseline="0" dirty="0" smtClean="0">
                          <a:latin typeface="Arial" panose="020B0604020202020204" pitchFamily="34" charset="0"/>
                          <a:cs typeface="Arial" panose="020B0604020202020204" pitchFamily="34" charset="0"/>
                        </a:rPr>
                        <a:t>), ESTAR (</a:t>
                      </a:r>
                      <a:r>
                        <a:rPr lang="en-GB" sz="1100" baseline="0" dirty="0" err="1" smtClean="0">
                          <a:latin typeface="Arial" panose="020B0604020202020204" pitchFamily="34" charset="0"/>
                          <a:cs typeface="Arial" panose="020B0604020202020204" pitchFamily="34" charset="0"/>
                        </a:rPr>
                        <a:t>estaba</a:t>
                      </a:r>
                      <a:r>
                        <a:rPr lang="en-GB" sz="1100" baseline="0" dirty="0" smtClean="0">
                          <a:latin typeface="Arial" panose="020B0604020202020204" pitchFamily="34" charset="0"/>
                          <a:cs typeface="Arial" panose="020B0604020202020204" pitchFamily="34" charset="0"/>
                        </a:rPr>
                        <a:t>), HABER (</a:t>
                      </a:r>
                      <a:r>
                        <a:rPr lang="en-GB" sz="1100" baseline="0" dirty="0" err="1" smtClean="0">
                          <a:latin typeface="Arial" panose="020B0604020202020204" pitchFamily="34" charset="0"/>
                          <a:cs typeface="Arial" panose="020B0604020202020204" pitchFamily="34" charset="0"/>
                        </a:rPr>
                        <a:t>había</a:t>
                      </a:r>
                      <a:r>
                        <a:rPr lang="en-GB" sz="1100" baseline="0" dirty="0" smtClean="0">
                          <a:latin typeface="Arial" panose="020B0604020202020204" pitchFamily="34" charset="0"/>
                          <a:cs typeface="Arial" panose="020B0604020202020204" pitchFamily="34" charset="0"/>
                        </a:rPr>
                        <a:t>)</a:t>
                      </a:r>
                    </a:p>
                    <a:p>
                      <a:r>
                        <a:rPr lang="en-GB" sz="1100" baseline="0" dirty="0" smtClean="0">
                          <a:latin typeface="Arial" panose="020B0604020202020204" pitchFamily="34" charset="0"/>
                          <a:cs typeface="Arial" panose="020B0604020202020204" pitchFamily="34" charset="0"/>
                        </a:rPr>
                        <a:t>for description in the past</a:t>
                      </a:r>
                      <a:endParaRPr lang="en-GB" sz="1100" dirty="0" smtClean="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Revision and assessment preparation</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1] Suggest students revise the key vocabulary that is most important and relevant to them from the module, by going through the excel spreadsheet, highlighting what they want to use and creating their own online revision sets (on </a:t>
                      </a:r>
                      <a:r>
                        <a:rPr lang="en-GB" sz="1100" b="1" baseline="0" dirty="0" err="1" smtClean="0">
                          <a:latin typeface="Arial" panose="020B0604020202020204" pitchFamily="34" charset="0"/>
                          <a:cs typeface="Arial" panose="020B0604020202020204" pitchFamily="34" charset="0"/>
                        </a:rPr>
                        <a:t>Memrise</a:t>
                      </a:r>
                      <a:r>
                        <a:rPr lang="en-GB" sz="1100" b="1" baseline="0" dirty="0" smtClean="0">
                          <a:latin typeface="Arial" panose="020B0604020202020204" pitchFamily="34" charset="0"/>
                          <a:cs typeface="Arial" panose="020B0604020202020204" pitchFamily="34" charset="0"/>
                        </a:rPr>
                        <a:t> / Quizlet etc.)</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2] Students should use the Speaking and Writing task preparation sheets to pull all the language together.</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3] Students should then rehearse the material in the same way as they will be tested – i.e. speak their speaking and write their writing.</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249587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4005314"/>
              </p:ext>
            </p:extLst>
          </p:nvPr>
        </p:nvGraphicFramePr>
        <p:xfrm>
          <a:off x="161515" y="89745"/>
          <a:ext cx="8861460" cy="4434196"/>
        </p:xfrm>
        <a:graphic>
          <a:graphicData uri="http://schemas.openxmlformats.org/drawingml/2006/table">
            <a:tbl>
              <a:tblPr firstRow="1" bandRow="1">
                <a:tableStyleId>{8799B23B-EC83-4686-B30A-512413B5E67A}</a:tableStyleId>
              </a:tblPr>
              <a:tblGrid>
                <a:gridCol w="916397"/>
                <a:gridCol w="1242964"/>
                <a:gridCol w="1079681"/>
                <a:gridCol w="1079681"/>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Autumn Term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1</a:t>
                      </a:r>
                      <a:endParaRPr lang="en-GB" sz="1100" b="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32887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br>
                        <a:rPr lang="en-GB" sz="1100" dirty="0" smtClean="0">
                          <a:latin typeface="Arial" panose="020B0604020202020204" pitchFamily="34" charset="0"/>
                          <a:cs typeface="Arial" panose="020B0604020202020204" pitchFamily="34" charset="0"/>
                        </a:rPr>
                      </a:br>
                      <a:r>
                        <a:rPr lang="en-GB" sz="1000" i="1" dirty="0" smtClean="0">
                          <a:latin typeface="Arial" panose="020B0604020202020204" pitchFamily="34" charset="0"/>
                          <a:cs typeface="Arial" panose="020B0604020202020204" pitchFamily="34" charset="0"/>
                        </a:rPr>
                        <a:t>(=Week</a:t>
                      </a:r>
                      <a:r>
                        <a:rPr lang="en-GB" sz="1000" i="1" baseline="0" dirty="0" smtClean="0">
                          <a:latin typeface="Arial" panose="020B0604020202020204" pitchFamily="34" charset="0"/>
                          <a:cs typeface="Arial" panose="020B0604020202020204" pitchFamily="34" charset="0"/>
                        </a:rPr>
                        <a:t> 6 Module 1)</a:t>
                      </a:r>
                      <a:endParaRPr lang="en-GB" sz="1000" i="1"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Desconéctate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a:t>
                      </a: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Unidad</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5 –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Quisiera</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reservar</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endPar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P16-17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exs</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1-8</a:t>
                      </a:r>
                      <a:endParaRPr lang="en-GB" sz="1100" b="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¿Hay …en el hotel/en la habitación?</a:t>
                      </a:r>
                    </a:p>
                    <a:p>
                      <a:pPr marL="171450" indent="-171450">
                        <a:buFont typeface="Arial" panose="020B0604020202020204" pitchFamily="34" charset="0"/>
                        <a:buChar cha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¿Cuánto cuesta/es  una habitación…?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¿A qué hora se sirve…?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¿Cuándo está abierto….?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100" b="0" i="1" u="none" strike="noStrike" kern="1200" baseline="0" dirty="0" smtClean="0">
                          <a:solidFill>
                            <a:schemeClr val="tx1"/>
                          </a:solidFill>
                          <a:latin typeface="Arial" panose="020B0604020202020204" pitchFamily="34" charset="0"/>
                          <a:ea typeface="+mn-ea"/>
                          <a:cs typeface="Arial" panose="020B0604020202020204" pitchFamily="34" charset="0"/>
                        </a:rPr>
                        <a:t>¿Se admiten…?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100" b="0" i="1" u="none" strike="noStrike" kern="1200" baseline="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 sz="1100" b="0" i="1" u="none" strike="noStrike" kern="1200" baseline="0" dirty="0" smtClean="0">
                        <a:solidFill>
                          <a:schemeClr val="tx1"/>
                        </a:solidFill>
                        <a:latin typeface="+mn-lt"/>
                        <a:ea typeface="+mn-ea"/>
                        <a:cs typeface="+mn-cs"/>
                      </a:endParaRPr>
                    </a:p>
                  </a:txBody>
                  <a:tcPr/>
                </a:tc>
                <a:tc>
                  <a:txBody>
                    <a:bodyPr/>
                    <a:lstStyle/>
                    <a:p>
                      <a:r>
                        <a:rPr lang="en-GB" sz="1100" dirty="0" smtClean="0">
                          <a:latin typeface="Arial" panose="020B0604020202020204" pitchFamily="34" charset="0"/>
                          <a:cs typeface="Arial" panose="020B0604020202020204" pitchFamily="34" charset="0"/>
                        </a:rPr>
                        <a:t>Using </a:t>
                      </a:r>
                      <a:r>
                        <a:rPr lang="en-GB" sz="1100" i="1" dirty="0" err="1" smtClean="0">
                          <a:latin typeface="Arial" panose="020B0604020202020204" pitchFamily="34" charset="0"/>
                          <a:cs typeface="Arial" panose="020B0604020202020204" pitchFamily="34" charset="0"/>
                        </a:rPr>
                        <a:t>usted</a:t>
                      </a:r>
                      <a:r>
                        <a:rPr lang="en-GB" sz="1100" baseline="0" dirty="0" smtClean="0">
                          <a:latin typeface="Arial" panose="020B0604020202020204" pitchFamily="34" charset="0"/>
                          <a:cs typeface="Arial" panose="020B0604020202020204" pitchFamily="34" charset="0"/>
                        </a:rPr>
                        <a:t> form of verbs </a:t>
                      </a:r>
                      <a:endParaRPr lang="en-GB" sz="1100" dirty="0">
                        <a:latin typeface="Arial" panose="020B0604020202020204" pitchFamily="34" charset="0"/>
                        <a:cs typeface="Arial" panose="020B0604020202020204" pitchFamily="34" charset="0"/>
                      </a:endParaRPr>
                    </a:p>
                  </a:txBody>
                  <a:tcPr/>
                </a:tc>
                <a:tc>
                  <a:txBody>
                    <a:bodyPr/>
                    <a:lstStyle/>
                    <a:p>
                      <a:pPr marL="0" indent="0">
                        <a:buFontTx/>
                        <a:buNone/>
                      </a:pPr>
                      <a:r>
                        <a:rPr lang="es-ES" sz="1050" b="0" u="none" baseline="0" dirty="0" smtClean="0">
                          <a:latin typeface="Arial" panose="020B0604020202020204" pitchFamily="34" charset="0"/>
                          <a:cs typeface="Arial" panose="020B0604020202020204" pitchFamily="34" charset="0"/>
                        </a:rPr>
                        <a:t>el televisor de pantalla plana</a:t>
                      </a:r>
                      <a:endParaRPr lang="en-GB" sz="1050" b="0" u="none" baseline="0" dirty="0" smtClean="0">
                        <a:latin typeface="Arial" panose="020B0604020202020204" pitchFamily="34" charset="0"/>
                        <a:cs typeface="Arial" panose="020B0604020202020204" pitchFamily="34" charset="0"/>
                      </a:endParaRPr>
                    </a:p>
                    <a:p>
                      <a:pPr marL="0" indent="0">
                        <a:buFontTx/>
                        <a:buNone/>
                      </a:pPr>
                      <a:r>
                        <a:rPr lang="en-GB" sz="1050" b="0" u="none" baseline="0" dirty="0" smtClean="0">
                          <a:latin typeface="Arial" panose="020B0604020202020204" pitchFamily="34" charset="0"/>
                          <a:cs typeface="Arial" panose="020B0604020202020204" pitchFamily="34" charset="0"/>
                        </a:rPr>
                        <a:t>la </a:t>
                      </a:r>
                      <a:r>
                        <a:rPr lang="en-GB" sz="1050" b="0" u="none" baseline="0" dirty="0" err="1" smtClean="0">
                          <a:latin typeface="Arial" panose="020B0604020202020204" pitchFamily="34" charset="0"/>
                          <a:cs typeface="Arial" panose="020B0604020202020204" pitchFamily="34" charset="0"/>
                        </a:rPr>
                        <a:t>limpieza</a:t>
                      </a:r>
                      <a:endParaRPr lang="en-GB" sz="1050" b="0" u="none" baseline="0" dirty="0" smtClean="0">
                        <a:latin typeface="Arial" panose="020B0604020202020204" pitchFamily="34" charset="0"/>
                        <a:cs typeface="Arial" panose="020B0604020202020204" pitchFamily="34" charset="0"/>
                      </a:endParaRPr>
                    </a:p>
                    <a:p>
                      <a:pPr marL="0" indent="0">
                        <a:buFontTx/>
                        <a:buNone/>
                      </a:pPr>
                      <a:r>
                        <a:rPr lang="en-GB" sz="1050" b="0" u="none" baseline="0" dirty="0" smtClean="0">
                          <a:latin typeface="Arial" panose="020B0604020202020204" pitchFamily="34" charset="0"/>
                          <a:cs typeface="Arial" panose="020B0604020202020204" pitchFamily="34" charset="0"/>
                        </a:rPr>
                        <a:t>la media </a:t>
                      </a:r>
                      <a:r>
                        <a:rPr lang="en-GB" sz="1050" b="0" u="none" baseline="0" dirty="0" err="1" smtClean="0">
                          <a:latin typeface="Arial" panose="020B0604020202020204" pitchFamily="34" charset="0"/>
                          <a:cs typeface="Arial" panose="020B0604020202020204" pitchFamily="34" charset="0"/>
                        </a:rPr>
                        <a:t>pensión</a:t>
                      </a:r>
                      <a:endParaRPr lang="en-GB" sz="1050" b="0" u="none" baseline="0" dirty="0" smtClean="0">
                        <a:latin typeface="Arial" panose="020B0604020202020204" pitchFamily="34" charset="0"/>
                        <a:cs typeface="Arial" panose="020B0604020202020204" pitchFamily="34" charset="0"/>
                      </a:endParaRPr>
                    </a:p>
                    <a:p>
                      <a:pPr marL="0" indent="0">
                        <a:buFontTx/>
                        <a:buNone/>
                      </a:pPr>
                      <a:r>
                        <a:rPr lang="en-GB" sz="1050" b="0" u="none" baseline="0" dirty="0" smtClean="0">
                          <a:latin typeface="Arial" panose="020B0604020202020204" pitchFamily="34" charset="0"/>
                          <a:cs typeface="Arial" panose="020B0604020202020204" pitchFamily="34" charset="0"/>
                        </a:rPr>
                        <a:t>el </a:t>
                      </a:r>
                      <a:r>
                        <a:rPr lang="en-GB" sz="1050" b="0" u="none" baseline="0" dirty="0" err="1" smtClean="0">
                          <a:latin typeface="Arial" panose="020B0604020202020204" pitchFamily="34" charset="0"/>
                          <a:cs typeface="Arial" panose="020B0604020202020204" pitchFamily="34" charset="0"/>
                        </a:rPr>
                        <a:t>secador</a:t>
                      </a:r>
                      <a:endParaRPr lang="en-GB" sz="1050" b="0" u="none" baseline="0" dirty="0" smtClean="0">
                        <a:latin typeface="Arial" panose="020B0604020202020204" pitchFamily="34" charset="0"/>
                        <a:cs typeface="Arial" panose="020B0604020202020204" pitchFamily="34" charset="0"/>
                      </a:endParaRPr>
                    </a:p>
                    <a:p>
                      <a:pPr marL="0" indent="0">
                        <a:buFontTx/>
                        <a:buNone/>
                      </a:pPr>
                      <a:r>
                        <a:rPr lang="en-GB" sz="1050" b="0" u="none" baseline="0" dirty="0" smtClean="0">
                          <a:latin typeface="Arial" panose="020B0604020202020204" pitchFamily="34" charset="0"/>
                          <a:cs typeface="Arial" panose="020B0604020202020204" pitchFamily="34" charset="0"/>
                        </a:rPr>
                        <a:t>la </a:t>
                      </a:r>
                      <a:r>
                        <a:rPr lang="en-GB" sz="1050" b="0" u="none" baseline="0" dirty="0" err="1" smtClean="0">
                          <a:latin typeface="Arial" panose="020B0604020202020204" pitchFamily="34" charset="0"/>
                          <a:cs typeface="Arial" panose="020B0604020202020204" pitchFamily="34" charset="0"/>
                        </a:rPr>
                        <a:t>toalla</a:t>
                      </a:r>
                      <a:endParaRPr lang="en-GB" sz="1050" b="0" u="none" baseline="0" dirty="0" smtClean="0">
                        <a:latin typeface="Arial" panose="020B0604020202020204" pitchFamily="34" charset="0"/>
                        <a:cs typeface="Arial" panose="020B0604020202020204" pitchFamily="34" charset="0"/>
                      </a:endParaRPr>
                    </a:p>
                    <a:p>
                      <a:pPr marL="0" indent="0">
                        <a:buFontTx/>
                        <a:buNone/>
                      </a:pPr>
                      <a:r>
                        <a:rPr lang="en-GB" sz="1050" b="0" u="none" baseline="0" dirty="0" smtClean="0">
                          <a:latin typeface="Arial" panose="020B0604020202020204" pitchFamily="34" charset="0"/>
                          <a:cs typeface="Arial" panose="020B0604020202020204" pitchFamily="34" charset="0"/>
                        </a:rPr>
                        <a:t>el </a:t>
                      </a:r>
                      <a:r>
                        <a:rPr lang="en-GB" sz="1050" b="0" u="none" baseline="0" dirty="0" err="1" smtClean="0">
                          <a:latin typeface="Arial" panose="020B0604020202020204" pitchFamily="34" charset="0"/>
                          <a:cs typeface="Arial" panose="020B0604020202020204" pitchFamily="34" charset="0"/>
                        </a:rPr>
                        <a:t>jabón</a:t>
                      </a:r>
                      <a:endParaRPr lang="en-GB" sz="1050" b="0" u="none"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u="none" baseline="0" dirty="0" smtClean="0">
                          <a:latin typeface="Arial" panose="020B0604020202020204" pitchFamily="34" charset="0"/>
                          <a:cs typeface="Arial" panose="020B0604020202020204" pitchFamily="34" charset="0"/>
                        </a:rPr>
                        <a:t>la luz</a:t>
                      </a:r>
                    </a:p>
                    <a:p>
                      <a:pPr marL="0" indent="0">
                        <a:buFontTx/>
                        <a:buNone/>
                      </a:pPr>
                      <a:r>
                        <a:rPr lang="en-GB" sz="1050" b="0" u="none" baseline="0" dirty="0" smtClean="0">
                          <a:latin typeface="Arial" panose="020B0604020202020204" pitchFamily="34" charset="0"/>
                          <a:cs typeface="Arial" panose="020B0604020202020204" pitchFamily="34" charset="0"/>
                        </a:rPr>
                        <a:t>la </a:t>
                      </a:r>
                      <a:r>
                        <a:rPr lang="en-GB" sz="1050" b="0" u="none" baseline="0" dirty="0" err="1" smtClean="0">
                          <a:latin typeface="Arial" panose="020B0604020202020204" pitchFamily="34" charset="0"/>
                          <a:cs typeface="Arial" panose="020B0604020202020204" pitchFamily="34" charset="0"/>
                        </a:rPr>
                        <a:t>mascota</a:t>
                      </a:r>
                      <a:r>
                        <a:rPr lang="en-GB" sz="1050" b="0" u="none" baseline="0" dirty="0" smtClean="0">
                          <a:latin typeface="Arial" panose="020B0604020202020204" pitchFamily="34" charset="0"/>
                          <a:cs typeface="Arial" panose="020B0604020202020204" pitchFamily="34" charset="0"/>
                        </a:rPr>
                        <a:t> </a:t>
                      </a:r>
                    </a:p>
                    <a:p>
                      <a:pPr marL="0" indent="0">
                        <a:buFontTx/>
                        <a:buNone/>
                      </a:pPr>
                      <a:r>
                        <a:rPr lang="en-GB" sz="1050" b="0" u="none" baseline="0" dirty="0" smtClean="0">
                          <a:latin typeface="Arial" panose="020B0604020202020204" pitchFamily="34" charset="0"/>
                          <a:cs typeface="Arial" panose="020B0604020202020204" pitchFamily="34" charset="0"/>
                        </a:rPr>
                        <a:t>la </a:t>
                      </a:r>
                      <a:r>
                        <a:rPr lang="en-GB" sz="1050" b="0" u="none" baseline="0" dirty="0" err="1" smtClean="0">
                          <a:latin typeface="Arial" panose="020B0604020202020204" pitchFamily="34" charset="0"/>
                          <a:cs typeface="Arial" panose="020B0604020202020204" pitchFamily="34" charset="0"/>
                        </a:rPr>
                        <a:t>tienda</a:t>
                      </a:r>
                      <a:r>
                        <a:rPr lang="en-GB" sz="1050" b="0" u="none" baseline="0" dirty="0" smtClean="0">
                          <a:latin typeface="Arial" panose="020B0604020202020204" pitchFamily="34" charset="0"/>
                          <a:cs typeface="Arial" panose="020B0604020202020204" pitchFamily="34" charset="0"/>
                        </a:rPr>
                        <a:t> de </a:t>
                      </a:r>
                      <a:r>
                        <a:rPr lang="en-GB" sz="1050" b="0" u="none" baseline="0" dirty="0" err="1" smtClean="0">
                          <a:latin typeface="Arial" panose="020B0604020202020204" pitchFamily="34" charset="0"/>
                          <a:cs typeface="Arial" panose="020B0604020202020204" pitchFamily="34" charset="0"/>
                        </a:rPr>
                        <a:t>recuerdos</a:t>
                      </a:r>
                      <a:r>
                        <a:rPr lang="en-GB" sz="1050" b="0" u="none" baseline="0"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u="none" baseline="0" dirty="0" smtClean="0">
                          <a:latin typeface="Arial" panose="020B0604020202020204" pitchFamily="34" charset="0"/>
                          <a:cs typeface="Arial" panose="020B0604020202020204" pitchFamily="34" charset="0"/>
                        </a:rPr>
                        <a:t>gratis</a:t>
                      </a:r>
                    </a:p>
                    <a:p>
                      <a:pPr marL="0" indent="0">
                        <a:buFontTx/>
                        <a:buNone/>
                      </a:pPr>
                      <a:r>
                        <a:rPr lang="en-GB" sz="1050" b="0" u="none" baseline="0" dirty="0" err="1" smtClean="0">
                          <a:latin typeface="Arial" panose="020B0604020202020204" pitchFamily="34" charset="0"/>
                          <a:cs typeface="Arial" panose="020B0604020202020204" pitchFamily="34" charset="0"/>
                        </a:rPr>
                        <a:t>abierto</a:t>
                      </a:r>
                      <a:endParaRPr lang="en-GB" sz="1050" b="0" u="none" baseline="0" dirty="0" smtClean="0">
                        <a:latin typeface="Arial" panose="020B0604020202020204" pitchFamily="34" charset="0"/>
                        <a:cs typeface="Arial" panose="020B0604020202020204" pitchFamily="34" charset="0"/>
                      </a:endParaRPr>
                    </a:p>
                    <a:p>
                      <a:pPr marL="0" indent="0">
                        <a:buFontTx/>
                        <a:buNone/>
                      </a:pPr>
                      <a:r>
                        <a:rPr lang="en-GB" sz="1050" b="0" u="none" baseline="0" dirty="0" err="1" smtClean="0">
                          <a:latin typeface="Arial" panose="020B0604020202020204" pitchFamily="34" charset="0"/>
                          <a:cs typeface="Arial" panose="020B0604020202020204" pitchFamily="34" charset="0"/>
                        </a:rPr>
                        <a:t>cerrado</a:t>
                      </a:r>
                      <a:endParaRPr lang="en-GB" sz="1050" b="0" u="none" baseline="0" dirty="0" smtClean="0">
                        <a:latin typeface="Arial" panose="020B0604020202020204" pitchFamily="34" charset="0"/>
                        <a:cs typeface="Arial" panose="020B0604020202020204" pitchFamily="34" charset="0"/>
                      </a:endParaRPr>
                    </a:p>
                    <a:p>
                      <a:pPr marL="0" indent="0">
                        <a:buFontTx/>
                        <a:buNone/>
                      </a:pPr>
                      <a:r>
                        <a:rPr lang="en-GB" sz="1050" b="0" u="none" baseline="0" dirty="0" err="1" smtClean="0">
                          <a:latin typeface="Arial" panose="020B0604020202020204" pitchFamily="34" charset="0"/>
                          <a:cs typeface="Arial" panose="020B0604020202020204" pitchFamily="34" charset="0"/>
                        </a:rPr>
                        <a:t>está</a:t>
                      </a:r>
                      <a:r>
                        <a:rPr lang="en-GB" sz="1050" b="0" u="none" baseline="0" dirty="0" smtClean="0">
                          <a:latin typeface="Arial" panose="020B0604020202020204" pitchFamily="34" charset="0"/>
                          <a:cs typeface="Arial" panose="020B0604020202020204" pitchFamily="34" charset="0"/>
                        </a:rPr>
                        <a:t> </a:t>
                      </a:r>
                      <a:r>
                        <a:rPr lang="en-GB" sz="1050" b="0" u="none" baseline="0" dirty="0" err="1" smtClean="0">
                          <a:latin typeface="Arial" panose="020B0604020202020204" pitchFamily="34" charset="0"/>
                          <a:cs typeface="Arial" panose="020B0604020202020204" pitchFamily="34" charset="0"/>
                        </a:rPr>
                        <a:t>sucio</a:t>
                      </a:r>
                      <a:endParaRPr lang="en-GB" sz="1050" b="0" u="none" baseline="0" dirty="0" smtClean="0">
                        <a:latin typeface="Arial" panose="020B0604020202020204" pitchFamily="34" charset="0"/>
                        <a:cs typeface="Arial" panose="020B0604020202020204" pitchFamily="34" charset="0"/>
                      </a:endParaRPr>
                    </a:p>
                    <a:p>
                      <a:pPr marL="0" indent="0">
                        <a:buFontTx/>
                        <a:buNone/>
                      </a:pPr>
                      <a:r>
                        <a:rPr lang="en-GB" sz="1050" b="0" u="none" baseline="0" dirty="0" err="1" smtClean="0">
                          <a:latin typeface="Arial" panose="020B0604020202020204" pitchFamily="34" charset="0"/>
                          <a:cs typeface="Arial" panose="020B0604020202020204" pitchFamily="34" charset="0"/>
                        </a:rPr>
                        <a:t>está</a:t>
                      </a:r>
                      <a:r>
                        <a:rPr lang="en-GB" sz="1050" b="0" u="none" baseline="0" dirty="0" smtClean="0">
                          <a:latin typeface="Arial" panose="020B0604020202020204" pitchFamily="34" charset="0"/>
                          <a:cs typeface="Arial" panose="020B0604020202020204" pitchFamily="34" charset="0"/>
                        </a:rPr>
                        <a:t> </a:t>
                      </a:r>
                      <a:r>
                        <a:rPr lang="en-GB" sz="1050" b="0" u="none" baseline="0" dirty="0" err="1" smtClean="0">
                          <a:latin typeface="Arial" panose="020B0604020202020204" pitchFamily="34" charset="0"/>
                          <a:cs typeface="Arial" panose="020B0604020202020204" pitchFamily="34" charset="0"/>
                        </a:rPr>
                        <a:t>roto</a:t>
                      </a:r>
                      <a:r>
                        <a:rPr lang="en-GB" sz="1050" b="0" u="none" baseline="0" dirty="0" smtClean="0">
                          <a:latin typeface="Arial" panose="020B0604020202020204" pitchFamily="34" charset="0"/>
                          <a:cs typeface="Arial" panose="020B0604020202020204" pitchFamily="34" charset="0"/>
                        </a:rPr>
                        <a:t> /</a:t>
                      </a:r>
                      <a:r>
                        <a:rPr lang="en-GB" sz="1050" b="0" u="none" baseline="0" dirty="0" err="1" smtClean="0">
                          <a:latin typeface="Arial" panose="020B0604020202020204" pitchFamily="34" charset="0"/>
                          <a:cs typeface="Arial" panose="020B0604020202020204" pitchFamily="34" charset="0"/>
                        </a:rPr>
                        <a:t>estropeado</a:t>
                      </a:r>
                      <a:endParaRPr lang="en-GB" sz="1050" b="0" u="none" baseline="0" dirty="0" smtClean="0">
                        <a:latin typeface="Arial" panose="020B0604020202020204" pitchFamily="34" charset="0"/>
                        <a:cs typeface="Arial" panose="020B0604020202020204" pitchFamily="34" charset="0"/>
                      </a:endParaRPr>
                    </a:p>
                    <a:p>
                      <a:pPr marL="0" indent="0">
                        <a:buFontTx/>
                        <a:buNone/>
                      </a:pPr>
                      <a:r>
                        <a:rPr lang="en-GB" sz="1050" b="0" u="none" baseline="0" dirty="0" err="1" smtClean="0">
                          <a:latin typeface="Arial" panose="020B0604020202020204" pitchFamily="34" charset="0"/>
                          <a:cs typeface="Arial" panose="020B0604020202020204" pitchFamily="34" charset="0"/>
                        </a:rPr>
                        <a:t>quiero</a:t>
                      </a:r>
                      <a:r>
                        <a:rPr lang="en-GB" sz="1050" b="0" u="none" baseline="0" dirty="0" smtClean="0">
                          <a:latin typeface="Arial" panose="020B0604020202020204" pitchFamily="34" charset="0"/>
                          <a:cs typeface="Arial" panose="020B0604020202020204" pitchFamily="34" charset="0"/>
                        </a:rPr>
                        <a:t> </a:t>
                      </a:r>
                      <a:r>
                        <a:rPr lang="en-GB" sz="1050" b="0" u="none" baseline="0" dirty="0" err="1" smtClean="0">
                          <a:latin typeface="Arial" panose="020B0604020202020204" pitchFamily="34" charset="0"/>
                          <a:cs typeface="Arial" panose="020B0604020202020204" pitchFamily="34" charset="0"/>
                        </a:rPr>
                        <a:t>quejarme</a:t>
                      </a:r>
                      <a:endParaRPr lang="en-GB" sz="1050" b="0" u="none" baseline="0" dirty="0" smtClean="0">
                        <a:latin typeface="Arial" panose="020B0604020202020204" pitchFamily="34" charset="0"/>
                        <a:cs typeface="Arial" panose="020B0604020202020204" pitchFamily="34" charset="0"/>
                      </a:endParaRPr>
                    </a:p>
                  </a:txBody>
                  <a:tcPr/>
                </a:tc>
                <a:tc>
                  <a:txBody>
                    <a:bodyPr/>
                    <a:lstStyle/>
                    <a:p>
                      <a:pPr fontAlgn="base"/>
                      <a:r>
                        <a:rPr lang="en-GB" sz="1100" b="0" i="0" kern="1200" dirty="0" smtClean="0">
                          <a:solidFill>
                            <a:schemeClr val="tx1"/>
                          </a:solidFill>
                          <a:effectLst/>
                          <a:latin typeface="Arial" panose="020B0604020202020204" pitchFamily="34" charset="0"/>
                          <a:ea typeface="+mn-ea"/>
                          <a:cs typeface="Arial" panose="020B0604020202020204" pitchFamily="34" charset="0"/>
                        </a:rPr>
                        <a:t>Theme 2: Local, national, international and global areas of interest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u="sng" kern="1200" dirty="0" smtClean="0">
                          <a:solidFill>
                            <a:schemeClr val="tx1"/>
                          </a:solidFill>
                          <a:effectLst/>
                          <a:latin typeface="Arial" panose="020B0604020202020204" pitchFamily="34" charset="0"/>
                          <a:ea typeface="+mn-ea"/>
                          <a:cs typeface="Arial" panose="020B0604020202020204" pitchFamily="34" charset="0"/>
                        </a:rPr>
                        <a:t>Topic 4: Travel and tourism</a:t>
                      </a:r>
                    </a:p>
                    <a:p>
                      <a:endParaRPr lang="en-GB" sz="1100" b="1" u="sng"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p>
                    <a:p>
                      <a:endParaRPr lang="en-GB" sz="1100" b="1" u="sng" dirty="0">
                        <a:latin typeface="Arial" panose="020B0604020202020204" pitchFamily="34" charset="0"/>
                        <a:cs typeface="Arial" panose="020B0604020202020204" pitchFamily="34" charset="0"/>
                      </a:endParaRPr>
                    </a:p>
                  </a:txBody>
                  <a:tcPr/>
                </a:tc>
                <a:tc>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r h="273998">
                <a:tc gridSpan="8">
                  <a:txBody>
                    <a:bodyPr/>
                    <a:lstStyle/>
                    <a:p>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Using questions to form answers </a:t>
                      </a:r>
                      <a:endParaRPr lang="en-GB" sz="1100" b="1"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s-ES" sz="1100" b="0" i="1" u="none" strike="noStrike" kern="1200" baseline="0" dirty="0" smtClean="0">
                        <a:solidFill>
                          <a:schemeClr val="tx1"/>
                        </a:solidFill>
                        <a:latin typeface="+mn-lt"/>
                        <a:ea typeface="+mn-ea"/>
                        <a:cs typeface="+mn-cs"/>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n-GB" sz="1100" b="1" u="sng" dirty="0">
                        <a:latin typeface="Arial" panose="020B0604020202020204" pitchFamily="34" charset="0"/>
                        <a:cs typeface="Arial" panose="020B0604020202020204" pitchFamily="34" charset="0"/>
                      </a:endParaRPr>
                    </a:p>
                  </a:txBody>
                  <a:tcPr/>
                </a:tc>
                <a:tc hMerge="1">
                  <a:txBody>
                    <a:bodyPr/>
                    <a:lstStyle/>
                    <a:p>
                      <a:endParaRPr lang="es-ES" sz="1100" kern="1200" baseline="0" dirty="0" smtClean="0">
                        <a:solidFill>
                          <a:schemeClr val="tx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1199848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03428058"/>
              </p:ext>
            </p:extLst>
          </p:nvPr>
        </p:nvGraphicFramePr>
        <p:xfrm>
          <a:off x="161515" y="89745"/>
          <a:ext cx="8861460" cy="5006018"/>
        </p:xfrm>
        <a:graphic>
          <a:graphicData uri="http://schemas.openxmlformats.org/drawingml/2006/table">
            <a:tbl>
              <a:tblPr firstRow="1" bandRow="1">
                <a:tableStyleId>{8799B23B-EC83-4686-B30A-512413B5E67A}</a:tableStyleId>
              </a:tblPr>
              <a:tblGrid>
                <a:gridCol w="916397"/>
                <a:gridCol w="1242964"/>
                <a:gridCol w="1265006"/>
                <a:gridCol w="894356"/>
                <a:gridCol w="1079681"/>
                <a:gridCol w="1079681"/>
                <a:gridCol w="1079681"/>
                <a:gridCol w="1303694"/>
              </a:tblGrid>
              <a:tr h="273998">
                <a:tc gridSpan="8">
                  <a:txBody>
                    <a:bodyPr/>
                    <a:lstStyle/>
                    <a:p>
                      <a:r>
                        <a:rPr lang="en-GB" sz="1100" dirty="0" smtClean="0">
                          <a:latin typeface="Arial" panose="020B0604020202020204" pitchFamily="34" charset="0"/>
                          <a:cs typeface="Arial" panose="020B0604020202020204" pitchFamily="34" charset="0"/>
                        </a:rPr>
                        <a:t>Year 10 Autumn Term [1]</a:t>
                      </a:r>
                      <a:endParaRPr lang="en-GB" sz="1100" dirty="0">
                        <a:latin typeface="Arial" panose="020B0604020202020204" pitchFamily="34" charset="0"/>
                        <a:cs typeface="Arial" panose="020B0604020202020204" pitchFamily="34" charset="0"/>
                      </a:endParaRPr>
                    </a:p>
                  </a:txBody>
                  <a:tcPr anchor="ct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r h="578828">
                <a:tc>
                  <a:txBody>
                    <a:bodyPr/>
                    <a:lstStyle/>
                    <a:p>
                      <a:r>
                        <a:rPr lang="en-GB" sz="1100" dirty="0" smtClean="0">
                          <a:latin typeface="Arial" panose="020B0604020202020204" pitchFamily="34" charset="0"/>
                          <a:cs typeface="Arial" panose="020B0604020202020204" pitchFamily="34" charset="0"/>
                        </a:rPr>
                        <a:t>Timing</a:t>
                      </a:r>
                      <a:br>
                        <a:rPr lang="en-GB" sz="1100" dirty="0" smtClean="0">
                          <a:latin typeface="Arial" panose="020B0604020202020204" pitchFamily="34" charset="0"/>
                          <a:cs typeface="Arial" panose="020B0604020202020204" pitchFamily="34" charset="0"/>
                        </a:rPr>
                      </a:br>
                      <a:r>
                        <a:rPr lang="en-GB" sz="1100" dirty="0" smtClean="0">
                          <a:latin typeface="Arial" panose="020B0604020202020204" pitchFamily="34" charset="0"/>
                          <a:cs typeface="Arial" panose="020B0604020202020204" pitchFamily="34" charset="0"/>
                        </a:rPr>
                        <a:t/>
                      </a:r>
                      <a:br>
                        <a:rPr lang="en-GB" sz="1100" dirty="0" smtClean="0">
                          <a:latin typeface="Arial" panose="020B0604020202020204" pitchFamily="34" charset="0"/>
                          <a:cs typeface="Arial" panose="020B0604020202020204" pitchFamily="34" charset="0"/>
                        </a:rPr>
                      </a:br>
                      <a:r>
                        <a:rPr lang="en-GB" sz="1100" b="1" dirty="0" smtClean="0">
                          <a:latin typeface="Arial" panose="020B0604020202020204" pitchFamily="34" charset="0"/>
                          <a:cs typeface="Arial" panose="020B0604020202020204" pitchFamily="34" charset="0"/>
                        </a:rPr>
                        <a:t>Week 2</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Viva </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Key Questions</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Grammar</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Non-cognate vocabulary</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AQA theme / sub-theme</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Homework</a:t>
                      </a:r>
                    </a:p>
                    <a:p>
                      <a:r>
                        <a:rPr lang="en-GB" sz="1100" dirty="0" smtClean="0">
                          <a:latin typeface="Arial" panose="020B0604020202020204" pitchFamily="34" charset="0"/>
                          <a:cs typeface="Arial" panose="020B0604020202020204" pitchFamily="34" charset="0"/>
                        </a:rPr>
                        <a:t>suggestion</a:t>
                      </a:r>
                      <a:endParaRPr lang="en-GB" sz="1100"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Mastery</a:t>
                      </a:r>
                      <a:r>
                        <a:rPr lang="en-GB" sz="1100" baseline="0" dirty="0" smtClean="0">
                          <a:latin typeface="Arial" panose="020B0604020202020204" pitchFamily="34" charset="0"/>
                          <a:cs typeface="Arial" panose="020B0604020202020204" pitchFamily="34" charset="0"/>
                        </a:rPr>
                        <a:t> from memory</a:t>
                      </a:r>
                      <a:endParaRPr lang="en-GB" sz="1100" dirty="0">
                        <a:latin typeface="Arial" panose="020B0604020202020204" pitchFamily="34" charset="0"/>
                        <a:cs typeface="Arial" panose="020B0604020202020204" pitchFamily="34" charset="0"/>
                      </a:endParaRPr>
                    </a:p>
                  </a:txBody>
                  <a:tcPr/>
                </a:tc>
              </a:tr>
              <a:tr h="27423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anose="020B0604020202020204" pitchFamily="34" charset="0"/>
                          <a:cs typeface="Arial" panose="020B0604020202020204" pitchFamily="34" charset="0"/>
                        </a:rPr>
                        <a:t>3 lessons + homework (1 hour)</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i="1" dirty="0" smtClean="0">
                          <a:latin typeface="Arial" panose="020B0604020202020204" pitchFamily="34" charset="0"/>
                          <a:cs typeface="Arial" panose="020B0604020202020204" pitchFamily="34" charset="0"/>
                        </a:rPr>
                        <a:t>(=Week</a:t>
                      </a:r>
                      <a:r>
                        <a:rPr lang="en-GB" sz="1100" i="1" baseline="0" dirty="0" smtClean="0">
                          <a:latin typeface="Arial" panose="020B0604020202020204" pitchFamily="34" charset="0"/>
                          <a:cs typeface="Arial" panose="020B0604020202020204" pitchFamily="34" charset="0"/>
                        </a:rPr>
                        <a:t> 7 Module 1)</a:t>
                      </a:r>
                      <a:endParaRPr lang="en-GB" sz="1100" i="1"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Módulo</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1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Desconéctate</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a:t>
                      </a:r>
                    </a:p>
                    <a:p>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Unidad</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6 –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Mis</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vacaciones</a:t>
                      </a:r>
                      <a:r>
                        <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rPr>
                        <a:t> </a:t>
                      </a:r>
                      <a:r>
                        <a:rPr lang="en-GB" sz="1100" b="1" i="0" u="none" strike="noStrike" kern="1200" baseline="0" dirty="0" err="1" smtClean="0">
                          <a:solidFill>
                            <a:schemeClr val="tx1"/>
                          </a:solidFill>
                          <a:latin typeface="Arial" panose="020B0604020202020204" pitchFamily="34" charset="0"/>
                          <a:ea typeface="+mn-ea"/>
                          <a:cs typeface="Arial" panose="020B0604020202020204" pitchFamily="34" charset="0"/>
                        </a:rPr>
                        <a:t>desastrosas</a:t>
                      </a:r>
                      <a:endParaRPr lang="en-GB" sz="1100" b="1" i="0" u="none" strike="noStrike" kern="1200" baseline="0" dirty="0" smtClean="0">
                        <a:solidFill>
                          <a:schemeClr val="tx1"/>
                        </a:solidFill>
                        <a:latin typeface="Arial" panose="020B0604020202020204" pitchFamily="34" charset="0"/>
                        <a:ea typeface="+mn-ea"/>
                        <a:cs typeface="Arial" panose="020B0604020202020204" pitchFamily="34" charset="0"/>
                      </a:endParaRPr>
                    </a:p>
                    <a:p>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P18/19 </a:t>
                      </a:r>
                      <a:r>
                        <a:rPr lang="en-GB" sz="1100" b="0" i="0" u="none" strike="noStrike" kern="1200" baseline="0" dirty="0" err="1" smtClean="0">
                          <a:solidFill>
                            <a:schemeClr val="tx1"/>
                          </a:solidFill>
                          <a:latin typeface="Arial" panose="020B0604020202020204" pitchFamily="34" charset="0"/>
                          <a:ea typeface="+mn-ea"/>
                          <a:cs typeface="Arial" panose="020B0604020202020204" pitchFamily="34" charset="0"/>
                        </a:rPr>
                        <a:t>exs</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1-6</a:t>
                      </a:r>
                      <a:endParaRPr lang="en-GB" sz="1100" b="0" dirty="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¿Adónde vas de vacaciones normalmente?</a:t>
                      </a:r>
                    </a:p>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¿Qué </a:t>
                      </a:r>
                      <a:r>
                        <a:rPr lang="en-GB" sz="1100" i="1" dirty="0" err="1" smtClean="0">
                          <a:latin typeface="Arial" panose="020B0604020202020204" pitchFamily="34" charset="0"/>
                          <a:cs typeface="Arial" panose="020B0604020202020204" pitchFamily="34" charset="0"/>
                        </a:rPr>
                        <a:t>haces</a:t>
                      </a:r>
                      <a:r>
                        <a:rPr lang="en-GB" sz="1100" i="1" dirty="0" smtClean="0">
                          <a:latin typeface="Arial" panose="020B0604020202020204" pitchFamily="34" charset="0"/>
                          <a:cs typeface="Arial" panose="020B0604020202020204" pitchFamily="34" charset="0"/>
                        </a:rPr>
                        <a:t> en verano?</a:t>
                      </a:r>
                    </a:p>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¿Adónde fuiste</a:t>
                      </a:r>
                      <a:r>
                        <a:rPr lang="en-GB" sz="1100" i="1" baseline="0" dirty="0" smtClean="0">
                          <a:latin typeface="Arial" panose="020B0604020202020204" pitchFamily="34" charset="0"/>
                          <a:cs typeface="Arial" panose="020B0604020202020204" pitchFamily="34" charset="0"/>
                        </a:rPr>
                        <a:t> el </a:t>
                      </a:r>
                      <a:r>
                        <a:rPr lang="en-GB" sz="1100" i="1" baseline="0" dirty="0" err="1" smtClean="0">
                          <a:latin typeface="Arial" panose="020B0604020202020204" pitchFamily="34" charset="0"/>
                          <a:cs typeface="Arial" panose="020B0604020202020204" pitchFamily="34" charset="0"/>
                        </a:rPr>
                        <a:t>año</a:t>
                      </a:r>
                      <a:r>
                        <a:rPr lang="en-GB" sz="1100" i="1" baseline="0" dirty="0" smtClean="0">
                          <a:latin typeface="Arial" panose="020B0604020202020204" pitchFamily="34" charset="0"/>
                          <a:cs typeface="Arial" panose="020B0604020202020204" pitchFamily="34" charset="0"/>
                        </a:rPr>
                        <a:t> pasado?</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¿Qué </a:t>
                      </a:r>
                      <a:r>
                        <a:rPr lang="en-GB" sz="1100" i="1" baseline="0" dirty="0" err="1" smtClean="0">
                          <a:latin typeface="Arial" panose="020B0604020202020204" pitchFamily="34" charset="0"/>
                          <a:cs typeface="Arial" panose="020B0604020202020204" pitchFamily="34" charset="0"/>
                        </a:rPr>
                        <a:t>hiciste</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Cómo</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fue</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¿Qué </a:t>
                      </a:r>
                      <a:r>
                        <a:rPr lang="en-GB" sz="1100" i="1" baseline="0" dirty="0" err="1" smtClean="0">
                          <a:latin typeface="Arial" panose="020B0604020202020204" pitchFamily="34" charset="0"/>
                          <a:cs typeface="Arial" panose="020B0604020202020204" pitchFamily="34" charset="0"/>
                        </a:rPr>
                        <a:t>fue</a:t>
                      </a:r>
                      <a:r>
                        <a:rPr lang="en-GB" sz="1100" i="1" baseline="0" dirty="0" smtClean="0">
                          <a:latin typeface="Arial" panose="020B0604020202020204" pitchFamily="34" charset="0"/>
                          <a:cs typeface="Arial" panose="020B0604020202020204" pitchFamily="34" charset="0"/>
                        </a:rPr>
                        <a:t> lo </a:t>
                      </a:r>
                      <a:r>
                        <a:rPr lang="en-GB" sz="1100" i="1" baseline="0" dirty="0" err="1" smtClean="0">
                          <a:latin typeface="Arial" panose="020B0604020202020204" pitchFamily="34" charset="0"/>
                          <a:cs typeface="Arial" panose="020B0604020202020204" pitchFamily="34" charset="0"/>
                        </a:rPr>
                        <a:t>mejor</a:t>
                      </a:r>
                      <a:r>
                        <a:rPr lang="en-GB" sz="1100" i="1" baseline="0" dirty="0" smtClean="0">
                          <a:latin typeface="Arial" panose="020B0604020202020204" pitchFamily="34" charset="0"/>
                          <a:cs typeface="Arial" panose="020B0604020202020204" pitchFamily="34" charset="0"/>
                        </a:rPr>
                        <a:t> / lo </a:t>
                      </a:r>
                      <a:r>
                        <a:rPr lang="en-GB" sz="1100" i="1" baseline="0" dirty="0" err="1" smtClean="0">
                          <a:latin typeface="Arial" panose="020B0604020202020204" pitchFamily="34" charset="0"/>
                          <a:cs typeface="Arial" panose="020B0604020202020204" pitchFamily="34" charset="0"/>
                        </a:rPr>
                        <a:t>peor</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dirty="0" smtClean="0">
                          <a:latin typeface="Arial" panose="020B0604020202020204" pitchFamily="34" charset="0"/>
                          <a:cs typeface="Arial" panose="020B0604020202020204" pitchFamily="34" charset="0"/>
                        </a:rPr>
                        <a:t>¿Qué</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tiempo</a:t>
                      </a:r>
                      <a:r>
                        <a:rPr lang="en-GB" sz="1100" i="1" baseline="0" dirty="0" smtClean="0">
                          <a:latin typeface="Arial" panose="020B0604020202020204" pitchFamily="34" charset="0"/>
                          <a:cs typeface="Arial" panose="020B0604020202020204" pitchFamily="34" charset="0"/>
                        </a:rPr>
                        <a:t> </a:t>
                      </a:r>
                      <a:r>
                        <a:rPr lang="en-GB" sz="1100" i="1" baseline="0" dirty="0" err="1" smtClean="0">
                          <a:latin typeface="Arial" panose="020B0604020202020204" pitchFamily="34" charset="0"/>
                          <a:cs typeface="Arial" panose="020B0604020202020204" pitchFamily="34" charset="0"/>
                        </a:rPr>
                        <a:t>hizo</a:t>
                      </a:r>
                      <a:r>
                        <a:rPr lang="en-GB" sz="1100" i="1" baseline="0"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i="1" baseline="0" dirty="0" smtClean="0">
                          <a:latin typeface="Arial" panose="020B0604020202020204" pitchFamily="34" charset="0"/>
                          <a:cs typeface="Arial" panose="020B0604020202020204" pitchFamily="34" charset="0"/>
                        </a:rPr>
                        <a:t>¿</a:t>
                      </a:r>
                      <a:r>
                        <a:rPr lang="en-GB" sz="1100" i="1" baseline="0" dirty="0" err="1" smtClean="0">
                          <a:latin typeface="Arial" panose="020B0604020202020204" pitchFamily="34" charset="0"/>
                          <a:cs typeface="Arial" panose="020B0604020202020204" pitchFamily="34" charset="0"/>
                        </a:rPr>
                        <a:t>Cómo</a:t>
                      </a:r>
                      <a:r>
                        <a:rPr lang="en-GB" sz="1100" i="1" baseline="0" dirty="0" smtClean="0">
                          <a:latin typeface="Arial" panose="020B0604020202020204" pitchFamily="34" charset="0"/>
                          <a:cs typeface="Arial" panose="020B0604020202020204" pitchFamily="34" charset="0"/>
                        </a:rPr>
                        <a:t> era la ciudad / el </a:t>
                      </a:r>
                      <a:r>
                        <a:rPr lang="en-GB" sz="1100" i="1" baseline="0" dirty="0" err="1" smtClean="0">
                          <a:latin typeface="Arial" panose="020B0604020202020204" pitchFamily="34" charset="0"/>
                          <a:cs typeface="Arial" panose="020B0604020202020204" pitchFamily="34" charset="0"/>
                        </a:rPr>
                        <a:t>alojamiento</a:t>
                      </a:r>
                      <a:r>
                        <a:rPr lang="en-GB" sz="1100" i="1" baseline="0" dirty="0" smtClean="0">
                          <a:latin typeface="Arial" panose="020B0604020202020204" pitchFamily="34" charset="0"/>
                          <a:cs typeface="Arial" panose="020B0604020202020204" pitchFamily="34" charset="0"/>
                        </a:rPr>
                        <a:t>?</a:t>
                      </a:r>
                      <a:endParaRPr lang="en-GB" sz="1100" i="1" dirty="0">
                        <a:latin typeface="Arial" panose="020B0604020202020204" pitchFamily="34" charset="0"/>
                        <a:cs typeface="Arial" panose="020B0604020202020204" pitchFamily="34" charset="0"/>
                      </a:endParaRPr>
                    </a:p>
                  </a:txBody>
                  <a:tcPr/>
                </a:tc>
                <a:tc>
                  <a:txBody>
                    <a:bodyPr/>
                    <a:lstStyle/>
                    <a:p>
                      <a:r>
                        <a:rPr lang="en-GB" sz="1100" dirty="0" smtClean="0">
                          <a:latin typeface="Arial" panose="020B0604020202020204" pitchFamily="34" charset="0"/>
                          <a:cs typeface="Arial" panose="020B0604020202020204" pitchFamily="34" charset="0"/>
                        </a:rPr>
                        <a:t>Using 3 tenses together </a:t>
                      </a:r>
                      <a:endParaRPr lang="en-GB" sz="1100" dirty="0">
                        <a:latin typeface="Arial" panose="020B0604020202020204" pitchFamily="34" charset="0"/>
                        <a:cs typeface="Arial" panose="020B0604020202020204" pitchFamily="34" charset="0"/>
                      </a:endParaRPr>
                    </a:p>
                  </a:txBody>
                  <a:tcPr/>
                </a:tc>
                <a:tc>
                  <a:txBody>
                    <a:bodyPr/>
                    <a:lstStyle/>
                    <a:p>
                      <a:pPr marL="0" indent="0">
                        <a:buFontTx/>
                        <a:buNone/>
                      </a:pPr>
                      <a:r>
                        <a:rPr lang="en-GB" sz="1100" i="0" dirty="0" err="1" smtClean="0">
                          <a:latin typeface="Arial" panose="020B0604020202020204" pitchFamily="34" charset="0"/>
                          <a:cs typeface="Arial" panose="020B0604020202020204" pitchFamily="34" charset="0"/>
                        </a:rPr>
                        <a:t>acampar</a:t>
                      </a:r>
                      <a:r>
                        <a:rPr lang="en-GB" sz="1100" i="0" dirty="0" smtClean="0">
                          <a:latin typeface="Arial" panose="020B0604020202020204" pitchFamily="34" charset="0"/>
                          <a:cs typeface="Arial" panose="020B0604020202020204" pitchFamily="34" charset="0"/>
                        </a:rPr>
                        <a:t/>
                      </a:r>
                      <a:br>
                        <a:rPr lang="en-GB" sz="1100" i="0" dirty="0" smtClean="0">
                          <a:latin typeface="Arial" panose="020B0604020202020204" pitchFamily="34" charset="0"/>
                          <a:cs typeface="Arial" panose="020B0604020202020204" pitchFamily="34" charset="0"/>
                        </a:rPr>
                      </a:br>
                      <a:r>
                        <a:rPr lang="en-GB" sz="1100" i="0" dirty="0" err="1" smtClean="0">
                          <a:latin typeface="Arial" panose="020B0604020202020204" pitchFamily="34" charset="0"/>
                          <a:cs typeface="Arial" panose="020B0604020202020204" pitchFamily="34" charset="0"/>
                        </a:rPr>
                        <a:t>chocar</a:t>
                      </a:r>
                      <a:r>
                        <a:rPr lang="en-GB" sz="1100" i="0" dirty="0" smtClean="0">
                          <a:latin typeface="Arial" panose="020B0604020202020204" pitchFamily="34" charset="0"/>
                          <a:cs typeface="Arial" panose="020B0604020202020204" pitchFamily="34" charset="0"/>
                        </a:rPr>
                        <a:t> con</a:t>
                      </a:r>
                    </a:p>
                    <a:p>
                      <a:pPr marL="0" indent="0">
                        <a:buFontTx/>
                        <a:buNone/>
                      </a:pPr>
                      <a:r>
                        <a:rPr lang="en-GB" sz="1100" i="0" dirty="0" err="1" smtClean="0">
                          <a:latin typeface="Arial" panose="020B0604020202020204" pitchFamily="34" charset="0"/>
                          <a:cs typeface="Arial" panose="020B0604020202020204" pitchFamily="34" charset="0"/>
                        </a:rPr>
                        <a:t>esperar</a:t>
                      </a:r>
                      <a:r>
                        <a:rPr lang="en-GB" sz="1100" i="0"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err="1" smtClean="0">
                          <a:latin typeface="Arial" panose="020B0604020202020204" pitchFamily="34" charset="0"/>
                          <a:cs typeface="Arial" panose="020B0604020202020204" pitchFamily="34" charset="0"/>
                        </a:rPr>
                        <a:t>alquilar</a:t>
                      </a:r>
                      <a:endParaRPr lang="en-GB" sz="1100" i="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i="0" dirty="0" err="1" smtClean="0">
                          <a:latin typeface="Arial" panose="020B0604020202020204" pitchFamily="34" charset="0"/>
                          <a:cs typeface="Arial" panose="020B0604020202020204" pitchFamily="34" charset="0"/>
                        </a:rPr>
                        <a:t>volver</a:t>
                      </a:r>
                      <a:endParaRPr lang="en-GB" sz="1100" i="0" dirty="0" smtClean="0">
                        <a:latin typeface="Arial" panose="020B0604020202020204" pitchFamily="34" charset="0"/>
                        <a:cs typeface="Arial" panose="020B0604020202020204" pitchFamily="34" charset="0"/>
                      </a:endParaRPr>
                    </a:p>
                    <a:p>
                      <a:pPr marL="0" indent="0">
                        <a:buFontTx/>
                        <a:buNone/>
                      </a:pPr>
                      <a:r>
                        <a:rPr lang="en-GB" sz="1100" i="0" dirty="0" smtClean="0">
                          <a:latin typeface="Arial" panose="020B0604020202020204" pitchFamily="34" charset="0"/>
                          <a:cs typeface="Arial" panose="020B0604020202020204" pitchFamily="34" charset="0"/>
                        </a:rPr>
                        <a:t>el </a:t>
                      </a:r>
                      <a:r>
                        <a:rPr lang="en-GB" sz="1100" i="0" dirty="0" err="1" smtClean="0">
                          <a:latin typeface="Arial" panose="020B0604020202020204" pitchFamily="34" charset="0"/>
                          <a:cs typeface="Arial" panose="020B0604020202020204" pitchFamily="34" charset="0"/>
                        </a:rPr>
                        <a:t>retraso</a:t>
                      </a:r>
                      <a:endParaRPr lang="en-GB" sz="1100" i="0" dirty="0" smtClean="0">
                        <a:latin typeface="Arial" panose="020B0604020202020204" pitchFamily="34" charset="0"/>
                        <a:cs typeface="Arial" panose="020B0604020202020204" pitchFamily="34" charset="0"/>
                      </a:endParaRPr>
                    </a:p>
                    <a:p>
                      <a:pPr marL="0" indent="0">
                        <a:buFontTx/>
                        <a:buNone/>
                      </a:pPr>
                      <a:r>
                        <a:rPr lang="en-GB" sz="1100" i="0" dirty="0" smtClean="0">
                          <a:latin typeface="Arial" panose="020B0604020202020204" pitchFamily="34" charset="0"/>
                          <a:cs typeface="Arial" panose="020B0604020202020204" pitchFamily="34" charset="0"/>
                        </a:rPr>
                        <a:t>el </a:t>
                      </a:r>
                      <a:r>
                        <a:rPr lang="en-GB" sz="1100" i="0" dirty="0" err="1" smtClean="0">
                          <a:latin typeface="Arial" panose="020B0604020202020204" pitchFamily="34" charset="0"/>
                          <a:cs typeface="Arial" panose="020B0604020202020204" pitchFamily="34" charset="0"/>
                        </a:rPr>
                        <a:t>paisaje</a:t>
                      </a:r>
                      <a:r>
                        <a:rPr lang="en-GB" sz="1100" i="0" dirty="0" smtClean="0">
                          <a:latin typeface="Arial" panose="020B0604020202020204" pitchFamily="34" charset="0"/>
                          <a:cs typeface="Arial" panose="020B0604020202020204" pitchFamily="34" charset="0"/>
                        </a:rPr>
                        <a:t> </a:t>
                      </a:r>
                    </a:p>
                    <a:p>
                      <a:pPr marL="0" indent="0">
                        <a:buFontTx/>
                        <a:buNone/>
                      </a:pPr>
                      <a:r>
                        <a:rPr lang="en-GB" sz="1100" i="0" dirty="0" smtClean="0">
                          <a:latin typeface="Arial" panose="020B0604020202020204" pitchFamily="34" charset="0"/>
                          <a:cs typeface="Arial" panose="020B0604020202020204" pitchFamily="34" charset="0"/>
                        </a:rPr>
                        <a:t>la </a:t>
                      </a:r>
                      <a:r>
                        <a:rPr lang="en-GB" sz="1100" i="0" dirty="0" err="1" smtClean="0">
                          <a:latin typeface="Arial" panose="020B0604020202020204" pitchFamily="34" charset="0"/>
                          <a:cs typeface="Arial" panose="020B0604020202020204" pitchFamily="34" charset="0"/>
                        </a:rPr>
                        <a:t>avería</a:t>
                      </a:r>
                      <a:r>
                        <a:rPr lang="en-GB" sz="1100" i="0" dirty="0" smtClean="0">
                          <a:latin typeface="Arial" panose="020B0604020202020204" pitchFamily="34" charset="0"/>
                          <a:cs typeface="Arial" panose="020B0604020202020204" pitchFamily="34" charset="0"/>
                        </a:rPr>
                        <a:t> </a:t>
                      </a:r>
                    </a:p>
                    <a:p>
                      <a:pPr marL="0" indent="0">
                        <a:buFontTx/>
                        <a:buNone/>
                      </a:pPr>
                      <a:r>
                        <a:rPr lang="en-GB" sz="1100" i="0" dirty="0" smtClean="0">
                          <a:latin typeface="Arial" panose="020B0604020202020204" pitchFamily="34" charset="0"/>
                          <a:cs typeface="Arial" panose="020B0604020202020204" pitchFamily="34" charset="0"/>
                        </a:rPr>
                        <a:t>el </a:t>
                      </a:r>
                      <a:r>
                        <a:rPr lang="en-GB" sz="1100" i="0" dirty="0" err="1" smtClean="0">
                          <a:latin typeface="Arial" panose="020B0604020202020204" pitchFamily="34" charset="0"/>
                          <a:cs typeface="Arial" panose="020B0604020202020204" pitchFamily="34" charset="0"/>
                        </a:rPr>
                        <a:t>pinchazo</a:t>
                      </a:r>
                      <a:endParaRPr lang="en-GB" sz="1100" i="0" dirty="0" smtClean="0">
                        <a:latin typeface="Arial" panose="020B0604020202020204" pitchFamily="34" charset="0"/>
                        <a:cs typeface="Arial" panose="020B0604020202020204" pitchFamily="34" charset="0"/>
                      </a:endParaRPr>
                    </a:p>
                    <a:p>
                      <a:pPr marL="0" indent="0">
                        <a:buFontTx/>
                        <a:buNone/>
                      </a:pPr>
                      <a:r>
                        <a:rPr lang="en-GB" sz="1100" i="0" dirty="0" smtClean="0">
                          <a:latin typeface="Arial" panose="020B0604020202020204" pitchFamily="34" charset="0"/>
                          <a:cs typeface="Arial" panose="020B0604020202020204" pitchFamily="34" charset="0"/>
                        </a:rPr>
                        <a:t>el</a:t>
                      </a:r>
                      <a:r>
                        <a:rPr lang="en-GB" sz="1100" i="0" baseline="0" dirty="0" smtClean="0">
                          <a:latin typeface="Arial" panose="020B0604020202020204" pitchFamily="34" charset="0"/>
                          <a:cs typeface="Arial" panose="020B0604020202020204" pitchFamily="34" charset="0"/>
                        </a:rPr>
                        <a:t> </a:t>
                      </a:r>
                      <a:r>
                        <a:rPr lang="en-GB" sz="1100" i="0" baseline="0" dirty="0" err="1" smtClean="0">
                          <a:latin typeface="Arial" panose="020B0604020202020204" pitchFamily="34" charset="0"/>
                          <a:cs typeface="Arial" panose="020B0604020202020204" pitchFamily="34" charset="0"/>
                        </a:rPr>
                        <a:t>equipaje</a:t>
                      </a:r>
                      <a:endParaRPr lang="en-GB" sz="1100" i="0" baseline="0" dirty="0" smtClean="0">
                        <a:latin typeface="Arial" panose="020B0604020202020204" pitchFamily="34" charset="0"/>
                        <a:cs typeface="Arial" panose="020B0604020202020204" pitchFamily="34" charset="0"/>
                      </a:endParaRPr>
                    </a:p>
                    <a:p>
                      <a:pPr marL="0" indent="0">
                        <a:buFontTx/>
                        <a:buNone/>
                      </a:pPr>
                      <a:r>
                        <a:rPr lang="en-GB" sz="1100" i="0" baseline="0" dirty="0" smtClean="0">
                          <a:latin typeface="Arial" panose="020B0604020202020204" pitchFamily="34" charset="0"/>
                          <a:cs typeface="Arial" panose="020B0604020202020204" pitchFamily="34" charset="0"/>
                        </a:rPr>
                        <a:t>la </a:t>
                      </a:r>
                      <a:r>
                        <a:rPr lang="en-GB" sz="1100" i="0" baseline="0" dirty="0" err="1" smtClean="0">
                          <a:latin typeface="Arial" panose="020B0604020202020204" pitchFamily="34" charset="0"/>
                          <a:cs typeface="Arial" panose="020B0604020202020204" pitchFamily="34" charset="0"/>
                        </a:rPr>
                        <a:t>cartera</a:t>
                      </a:r>
                      <a:endParaRPr lang="en-GB" sz="1100" i="0" baseline="0" dirty="0" smtClean="0">
                        <a:latin typeface="Arial" panose="020B0604020202020204" pitchFamily="34" charset="0"/>
                        <a:cs typeface="Arial" panose="020B0604020202020204" pitchFamily="34" charset="0"/>
                      </a:endParaRPr>
                    </a:p>
                    <a:p>
                      <a:pPr marL="0" indent="0">
                        <a:buFontTx/>
                        <a:buNone/>
                      </a:pPr>
                      <a:r>
                        <a:rPr lang="en-GB" sz="1100" i="0" baseline="0" dirty="0" smtClean="0">
                          <a:latin typeface="Arial" panose="020B0604020202020204" pitchFamily="34" charset="0"/>
                          <a:cs typeface="Arial" panose="020B0604020202020204" pitchFamily="34" charset="0"/>
                        </a:rPr>
                        <a:t>la </a:t>
                      </a:r>
                      <a:r>
                        <a:rPr lang="en-GB" sz="1100" i="0" baseline="0" dirty="0" err="1" smtClean="0">
                          <a:latin typeface="Arial" panose="020B0604020202020204" pitchFamily="34" charset="0"/>
                          <a:cs typeface="Arial" panose="020B0604020202020204" pitchFamily="34" charset="0"/>
                        </a:rPr>
                        <a:t>maleta</a:t>
                      </a:r>
                      <a:endParaRPr lang="en-GB" sz="1100" i="0" dirty="0" smtClean="0">
                        <a:latin typeface="Arial" panose="020B0604020202020204" pitchFamily="34" charset="0"/>
                        <a:cs typeface="Arial" panose="020B0604020202020204" pitchFamily="34" charset="0"/>
                      </a:endParaRPr>
                    </a:p>
                    <a:p>
                      <a:pPr marL="0" indent="0">
                        <a:buFontTx/>
                        <a:buNone/>
                      </a:pPr>
                      <a:r>
                        <a:rPr lang="en-GB" sz="1100" i="0" dirty="0" err="1" smtClean="0">
                          <a:latin typeface="Arial" panose="020B0604020202020204" pitchFamily="34" charset="0"/>
                          <a:cs typeface="Arial" panose="020B0604020202020204" pitchFamily="34" charset="0"/>
                        </a:rPr>
                        <a:t>por</a:t>
                      </a:r>
                      <a:r>
                        <a:rPr lang="en-GB" sz="1100" i="0" dirty="0" smtClean="0">
                          <a:latin typeface="Arial" panose="020B0604020202020204" pitchFamily="34" charset="0"/>
                          <a:cs typeface="Arial" panose="020B0604020202020204" pitchFamily="34" charset="0"/>
                        </a:rPr>
                        <a:t> </a:t>
                      </a:r>
                      <a:r>
                        <a:rPr lang="en-GB" sz="1100" i="0" dirty="0" err="1" smtClean="0">
                          <a:latin typeface="Arial" panose="020B0604020202020204" pitchFamily="34" charset="0"/>
                          <a:cs typeface="Arial" panose="020B0604020202020204" pitchFamily="34" charset="0"/>
                        </a:rPr>
                        <a:t>desgracia</a:t>
                      </a:r>
                      <a:endParaRPr lang="en-GB" sz="1100" i="0" dirty="0" smtClean="0">
                        <a:latin typeface="Arial" panose="020B0604020202020204" pitchFamily="34" charset="0"/>
                        <a:cs typeface="Arial" panose="020B0604020202020204" pitchFamily="34" charset="0"/>
                      </a:endParaRPr>
                    </a:p>
                    <a:p>
                      <a:pPr marL="0" indent="0">
                        <a:buFontTx/>
                        <a:buNone/>
                      </a:pPr>
                      <a:r>
                        <a:rPr lang="en-GB" sz="1100" i="0" dirty="0" err="1" smtClean="0">
                          <a:latin typeface="Arial" panose="020B0604020202020204" pitchFamily="34" charset="0"/>
                          <a:cs typeface="Arial" panose="020B0604020202020204" pitchFamily="34" charset="0"/>
                        </a:rPr>
                        <a:t>demasiado</a:t>
                      </a:r>
                      <a:endParaRPr lang="en-GB" sz="1100" i="0" dirty="0" smtClean="0">
                        <a:latin typeface="Arial" panose="020B0604020202020204" pitchFamily="34" charset="0"/>
                        <a:cs typeface="Arial" panose="020B0604020202020204" pitchFamily="34" charset="0"/>
                      </a:endParaRPr>
                    </a:p>
                    <a:p>
                      <a:pPr marL="0" indent="0">
                        <a:buFontTx/>
                        <a:buNone/>
                      </a:pPr>
                      <a:r>
                        <a:rPr lang="en-GB" sz="1100" i="0" dirty="0" err="1" smtClean="0">
                          <a:latin typeface="Arial" panose="020B0604020202020204" pitchFamily="34" charset="0"/>
                          <a:cs typeface="Arial" panose="020B0604020202020204" pitchFamily="34" charset="0"/>
                        </a:rPr>
                        <a:t>temprano</a:t>
                      </a:r>
                      <a:endParaRPr lang="en-GB" sz="1100" i="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i="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100" i="0" dirty="0" smtClean="0">
                        <a:latin typeface="Arial" panose="020B0604020202020204" pitchFamily="34" charset="0"/>
                        <a:cs typeface="Arial" panose="020B0604020202020204" pitchFamily="34" charset="0"/>
                      </a:endParaRPr>
                    </a:p>
                    <a:p>
                      <a:endParaRPr lang="en-GB" sz="1800" b="0" i="0" u="none" strike="noStrike" kern="1200" baseline="0" dirty="0" smtClean="0">
                        <a:solidFill>
                          <a:schemeClr val="tx1"/>
                        </a:solidFill>
                        <a:latin typeface="+mn-lt"/>
                        <a:ea typeface="+mn-ea"/>
                        <a:cs typeface="+mn-cs"/>
                      </a:endParaRPr>
                    </a:p>
                    <a:p>
                      <a:r>
                        <a:rPr lang="en-GB" sz="1050" b="0" i="0" u="none" strike="noStrike" kern="1200" baseline="0" dirty="0" smtClean="0">
                          <a:solidFill>
                            <a:schemeClr val="tx1"/>
                          </a:solidFill>
                          <a:latin typeface="+mn-lt"/>
                          <a:ea typeface="+mn-ea"/>
                          <a:cs typeface="+mn-cs"/>
                        </a:rPr>
                        <a:t>	</a:t>
                      </a:r>
                    </a:p>
                    <a:p>
                      <a:pPr marL="171450" indent="-171450">
                        <a:buFont typeface="Arial" panose="020B0604020202020204" pitchFamily="34" charset="0"/>
                        <a:buChar char="•"/>
                      </a:pPr>
                      <a:endParaRPr lang="en-GB" sz="1100" i="0" dirty="0" smtClean="0">
                        <a:latin typeface="Arial" panose="020B0604020202020204" pitchFamily="34" charset="0"/>
                        <a:cs typeface="Arial" panose="020B0604020202020204" pitchFamily="34" charset="0"/>
                      </a:endParaRPr>
                    </a:p>
                  </a:txBody>
                  <a:tcPr/>
                </a:tc>
                <a:tc>
                  <a:txBody>
                    <a:bodyPr/>
                    <a:lstStyle/>
                    <a:p>
                      <a:pPr fontAlgn="base"/>
                      <a:r>
                        <a:rPr lang="en-GB" sz="1100" b="0" i="0" kern="1200" dirty="0" smtClean="0">
                          <a:solidFill>
                            <a:schemeClr val="tx1"/>
                          </a:solidFill>
                          <a:effectLst/>
                          <a:latin typeface="Arial" panose="020B0604020202020204" pitchFamily="34" charset="0"/>
                          <a:ea typeface="+mn-ea"/>
                          <a:cs typeface="Arial" panose="020B0604020202020204" pitchFamily="34" charset="0"/>
                        </a:rPr>
                        <a:t>Theme 2: Local, national, international and global areas of interest</a:t>
                      </a:r>
                      <a:br>
                        <a:rPr lang="en-GB" sz="1100" b="0" i="0" kern="1200" dirty="0" smtClean="0">
                          <a:solidFill>
                            <a:schemeClr val="tx1"/>
                          </a:solidFill>
                          <a:effectLst/>
                          <a:latin typeface="Arial" panose="020B0604020202020204" pitchFamily="34" charset="0"/>
                          <a:ea typeface="+mn-ea"/>
                          <a:cs typeface="Arial" panose="020B0604020202020204" pitchFamily="34" charset="0"/>
                        </a:rPr>
                      </a:br>
                      <a:r>
                        <a:rPr lang="en-GB" sz="1100" b="0" i="0" u="sng" kern="1200" dirty="0" smtClean="0">
                          <a:solidFill>
                            <a:schemeClr val="tx1"/>
                          </a:solidFill>
                          <a:effectLst/>
                          <a:latin typeface="Arial" panose="020B0604020202020204" pitchFamily="34" charset="0"/>
                          <a:ea typeface="+mn-ea"/>
                          <a:cs typeface="Arial" panose="020B0604020202020204" pitchFamily="34" charset="0"/>
                        </a:rPr>
                        <a:t>Topic 4: Travel and tourism</a:t>
                      </a:r>
                    </a:p>
                    <a:p>
                      <a:endParaRPr lang="en-GB" sz="1100" b="1" u="sng" dirty="0" smtClean="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1 Learning:</a:t>
                      </a:r>
                      <a:b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endParaRPr lang="en-GB" sz="1100" dirty="0" smtClean="0">
                        <a:latin typeface="Arial" panose="020B0604020202020204" pitchFamily="34" charset="0"/>
                        <a:cs typeface="Arial" panose="020B0604020202020204" pitchFamily="34" charset="0"/>
                      </a:endParaRPr>
                    </a:p>
                    <a:p>
                      <a:r>
                        <a:rPr kumimoji="0" lang="en-GB" sz="11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HW 2</a:t>
                      </a:r>
                      <a:endParaRPr lang="en-GB" sz="1100" b="1" u="sng" dirty="0" smtClean="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p19 Ex 6</a:t>
                      </a:r>
                    </a:p>
                    <a:p>
                      <a:r>
                        <a:rPr lang="en-GB" sz="1100" dirty="0" smtClean="0">
                          <a:latin typeface="Arial" panose="020B0604020202020204" pitchFamily="34" charset="0"/>
                          <a:cs typeface="Arial" panose="020B0604020202020204" pitchFamily="34" charset="0"/>
                        </a:rPr>
                        <a:t>p200</a:t>
                      </a:r>
                      <a:r>
                        <a:rPr lang="en-GB" sz="1100" baseline="0" dirty="0" smtClean="0">
                          <a:latin typeface="Arial" panose="020B0604020202020204" pitchFamily="34" charset="0"/>
                          <a:cs typeface="Arial" panose="020B0604020202020204" pitchFamily="34" charset="0"/>
                        </a:rPr>
                        <a:t> Ex 3-4</a:t>
                      </a:r>
                      <a:endParaRPr lang="en-GB" sz="1100" dirty="0" smtClean="0">
                        <a:latin typeface="Arial" panose="020B0604020202020204" pitchFamily="34" charset="0"/>
                        <a:cs typeface="Arial" panose="020B0604020202020204" pitchFamily="34" charset="0"/>
                      </a:endParaRPr>
                    </a:p>
                  </a:txBody>
                  <a:tcPr/>
                </a:tc>
                <a:tc>
                  <a:txBody>
                    <a:bodyPr/>
                    <a:lstStyle/>
                    <a:p>
                      <a:endParaRPr lang="en-GB" sz="1100" dirty="0">
                        <a:latin typeface="Arial" panose="020B0604020202020204" pitchFamily="34" charset="0"/>
                        <a:cs typeface="Arial" panose="020B0604020202020204" pitchFamily="34" charset="0"/>
                      </a:endParaRPr>
                    </a:p>
                  </a:txBody>
                  <a:tcPr/>
                </a:tc>
              </a:tr>
              <a:tr h="38906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latin typeface="Arial" panose="020B0604020202020204" pitchFamily="34" charset="0"/>
                          <a:cs typeface="Arial" panose="020B0604020202020204" pitchFamily="34" charset="0"/>
                        </a:rPr>
                        <a:t>Skills focus:</a:t>
                      </a:r>
                      <a:r>
                        <a:rPr lang="en-GB" sz="1100" b="1" baseline="0" dirty="0" smtClean="0">
                          <a:latin typeface="Arial" panose="020B0604020202020204" pitchFamily="34" charset="0"/>
                          <a:cs typeface="Arial" panose="020B0604020202020204" pitchFamily="34" charset="0"/>
                        </a:rPr>
                        <a:t>  </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1] Combining three time frames and checking your own work.</a:t>
                      </a:r>
                      <a:br>
                        <a:rPr lang="en-GB" sz="1100" b="1" baseline="0" dirty="0" smtClean="0">
                          <a:latin typeface="Arial" panose="020B0604020202020204" pitchFamily="34" charset="0"/>
                          <a:cs typeface="Arial" panose="020B0604020202020204" pitchFamily="34" charset="0"/>
                        </a:rPr>
                      </a:br>
                      <a:r>
                        <a:rPr lang="en-GB" sz="1100" b="1" baseline="0" dirty="0" smtClean="0">
                          <a:latin typeface="Arial" panose="020B0604020202020204" pitchFamily="34" charset="0"/>
                          <a:cs typeface="Arial" panose="020B0604020202020204" pitchFamily="34" charset="0"/>
                        </a:rPr>
                        <a:t>2] Remembering to include additional time frames not explicitly required by the task.</a:t>
                      </a:r>
                      <a:endParaRPr lang="en-GB" sz="1100" b="1" dirty="0" smtClean="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c hMerge="1">
                  <a:txBody>
                    <a:bodyPr/>
                    <a:lstStyle/>
                    <a:p>
                      <a:endParaRPr lang="en-GB" sz="11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32186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7184</TotalTime>
  <Words>10610</Words>
  <Application>Microsoft Office PowerPoint</Application>
  <PresentationFormat>On-screen Show (4:3)</PresentationFormat>
  <Paragraphs>3292</Paragraphs>
  <Slides>68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68</vt:i4>
      </vt:variant>
    </vt:vector>
  </HeadingPairs>
  <TitlesOfParts>
    <vt:vector size="78" baseType="lpstr">
      <vt:lpstr>Aptifer Sans LT Pro</vt:lpstr>
      <vt:lpstr>Aptifer Sans LT Pro Medium</vt:lpstr>
      <vt:lpstr>Arial</vt:lpstr>
      <vt:lpstr>Arial Rounded MT Bold</vt:lpstr>
      <vt:lpstr>Calibri</vt:lpstr>
      <vt:lpstr>Calibri Light</vt:lpstr>
      <vt:lpstr>Cambria</vt:lpstr>
      <vt:lpstr>MS ??</vt:lpstr>
      <vt:lpstr>Times New Roman</vt:lpstr>
      <vt:lpstr>Office Theme</vt:lpstr>
      <vt:lpstr>Note to teachers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55WD</dc:creator>
  <cp:lastModifiedBy>Rachel Hawkes</cp:lastModifiedBy>
  <cp:revision>238</cp:revision>
  <cp:lastPrinted>2016-06-09T08:16:44Z</cp:lastPrinted>
  <dcterms:created xsi:type="dcterms:W3CDTF">2016-04-11T04:34:08Z</dcterms:created>
  <dcterms:modified xsi:type="dcterms:W3CDTF">2016-06-13T08:11:09Z</dcterms:modified>
</cp:coreProperties>
</file>